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8" r:id="rId3"/>
    <p:sldId id="307" r:id="rId4"/>
    <p:sldId id="258" r:id="rId5"/>
    <p:sldId id="309" r:id="rId6"/>
    <p:sldId id="310" r:id="rId7"/>
    <p:sldId id="311" r:id="rId8"/>
    <p:sldId id="312" r:id="rId9"/>
    <p:sldId id="260" r:id="rId10"/>
    <p:sldId id="261" r:id="rId11"/>
    <p:sldId id="262" r:id="rId12"/>
    <p:sldId id="263" r:id="rId13"/>
    <p:sldId id="264" r:id="rId14"/>
    <p:sldId id="313" r:id="rId15"/>
    <p:sldId id="314" r:id="rId16"/>
    <p:sldId id="315" r:id="rId17"/>
    <p:sldId id="316" r:id="rId18"/>
    <p:sldId id="317" r:id="rId19"/>
    <p:sldId id="266" r:id="rId20"/>
    <p:sldId id="267" r:id="rId21"/>
    <p:sldId id="268" r:id="rId22"/>
    <p:sldId id="269" r:id="rId23"/>
    <p:sldId id="270" r:id="rId24"/>
    <p:sldId id="271" r:id="rId25"/>
    <p:sldId id="318" r:id="rId26"/>
    <p:sldId id="272" r:id="rId27"/>
    <p:sldId id="319" r:id="rId28"/>
    <p:sldId id="273" r:id="rId29"/>
    <p:sldId id="274" r:id="rId30"/>
    <p:sldId id="275" r:id="rId31"/>
    <p:sldId id="276" r:id="rId32"/>
    <p:sldId id="277" r:id="rId33"/>
    <p:sldId id="278" r:id="rId34"/>
    <p:sldId id="279" r:id="rId35"/>
    <p:sldId id="280" r:id="rId36"/>
    <p:sldId id="281" r:id="rId37"/>
    <p:sldId id="282" r:id="rId38"/>
    <p:sldId id="283" r:id="rId39"/>
    <p:sldId id="320" r:id="rId40"/>
    <p:sldId id="284" r:id="rId41"/>
    <p:sldId id="321" r:id="rId42"/>
    <p:sldId id="323" r:id="rId43"/>
    <p:sldId id="324" r:id="rId44"/>
    <p:sldId id="325"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9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image" Target="../media/image3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 Id="rId4" Type="http://schemas.openxmlformats.org/officeDocument/2006/relationships/image" Target="../media/image47.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image" Target="../media/image56.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image" Target="../media/image58.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image" Target="../media/image65.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image" Target="../media/image67.e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image" Target="../media/image69.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image" Target="../media/image7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image" Target="../media/image78.emf"/><Relationship Id="rId1" Type="http://schemas.openxmlformats.org/officeDocument/2006/relationships/image" Target="../media/image77.emf"/><Relationship Id="rId4" Type="http://schemas.openxmlformats.org/officeDocument/2006/relationships/image" Target="../media/image8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image" Target="../media/image8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83.png"/></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 Id="rId4" Type="http://schemas.openxmlformats.org/officeDocument/2006/relationships/image" Target="../media/image2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44D0EBE-3605-4AC7-B9E4-58B7EB79FCA8}" type="datetimeFigureOut">
              <a:rPr lang="zh-CN" altLang="en-US" smtClean="0"/>
              <a:t>2017/11/27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ADBE81-AAFE-43B2-803B-EB2A48C50CA5}" type="slidenum">
              <a:rPr lang="zh-CN" altLang="en-US" smtClean="0"/>
              <a:t>‹#›</a:t>
            </a:fld>
            <a:endParaRPr lang="zh-CN" altLang="en-US"/>
          </a:p>
        </p:txBody>
      </p:sp>
    </p:spTree>
    <p:extLst>
      <p:ext uri="{BB962C8B-B14F-4D97-AF65-F5344CB8AC3E}">
        <p14:creationId xmlns:p14="http://schemas.microsoft.com/office/powerpoint/2010/main" val="400811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44D0EBE-3605-4AC7-B9E4-58B7EB79FCA8}" type="datetimeFigureOut">
              <a:rPr lang="zh-CN" altLang="en-US" smtClean="0"/>
              <a:t>2017/11/27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ADBE81-AAFE-43B2-803B-EB2A48C50CA5}" type="slidenum">
              <a:rPr lang="zh-CN" altLang="en-US" smtClean="0"/>
              <a:t>‹#›</a:t>
            </a:fld>
            <a:endParaRPr lang="zh-CN" altLang="en-US"/>
          </a:p>
        </p:txBody>
      </p:sp>
    </p:spTree>
    <p:extLst>
      <p:ext uri="{BB962C8B-B14F-4D97-AF65-F5344CB8AC3E}">
        <p14:creationId xmlns:p14="http://schemas.microsoft.com/office/powerpoint/2010/main" val="2927698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44D0EBE-3605-4AC7-B9E4-58B7EB79FCA8}" type="datetimeFigureOut">
              <a:rPr lang="zh-CN" altLang="en-US" smtClean="0"/>
              <a:t>2017/11/27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ADBE81-AAFE-43B2-803B-EB2A48C50CA5}" type="slidenum">
              <a:rPr lang="zh-CN" altLang="en-US" smtClean="0"/>
              <a:t>‹#›</a:t>
            </a:fld>
            <a:endParaRPr lang="zh-CN" altLang="en-US"/>
          </a:p>
        </p:txBody>
      </p:sp>
    </p:spTree>
    <p:extLst>
      <p:ext uri="{BB962C8B-B14F-4D97-AF65-F5344CB8AC3E}">
        <p14:creationId xmlns:p14="http://schemas.microsoft.com/office/powerpoint/2010/main" val="3982460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381000"/>
            <a:ext cx="1138766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02168" y="1752601"/>
            <a:ext cx="5592233" cy="42703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1752601"/>
            <a:ext cx="5592233" cy="42703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02167" y="6172200"/>
            <a:ext cx="3052233"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172200"/>
            <a:ext cx="38608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1" y="6172200"/>
            <a:ext cx="3052233" cy="476250"/>
          </a:xfrm>
        </p:spPr>
        <p:txBody>
          <a:bodyPr/>
          <a:lstStyle>
            <a:lvl1pPr>
              <a:defRPr/>
            </a:lvl1pPr>
          </a:lstStyle>
          <a:p>
            <a:fld id="{2A8EDCF1-3554-4850-82CB-BA110D3CE802}" type="slidenum">
              <a:rPr lang="zh-CN" altLang="en-US"/>
              <a:pPr/>
              <a:t>‹#›</a:t>
            </a:fld>
            <a:endParaRPr lang="en-US" altLang="zh-CN"/>
          </a:p>
        </p:txBody>
      </p:sp>
    </p:spTree>
    <p:extLst>
      <p:ext uri="{BB962C8B-B14F-4D97-AF65-F5344CB8AC3E}">
        <p14:creationId xmlns:p14="http://schemas.microsoft.com/office/powerpoint/2010/main" val="2579332779"/>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2167" y="381000"/>
            <a:ext cx="11387667"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02167" y="1752601"/>
            <a:ext cx="11387667" cy="4270375"/>
          </a:xfrm>
        </p:spPr>
        <p:txBody>
          <a:bodyPr/>
          <a:lstStyle/>
          <a:p>
            <a:endParaRPr lang="zh-CN" altLang="en-US"/>
          </a:p>
        </p:txBody>
      </p:sp>
      <p:sp>
        <p:nvSpPr>
          <p:cNvPr id="4" name="日期占位符 3"/>
          <p:cNvSpPr>
            <a:spLocks noGrp="1"/>
          </p:cNvSpPr>
          <p:nvPr>
            <p:ph type="dt" sz="half" idx="10"/>
          </p:nvPr>
        </p:nvSpPr>
        <p:spPr>
          <a:xfrm>
            <a:off x="402167" y="6172200"/>
            <a:ext cx="3052233"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4165600" y="6172200"/>
            <a:ext cx="38608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8737601" y="6172200"/>
            <a:ext cx="3052233" cy="476250"/>
          </a:xfrm>
        </p:spPr>
        <p:txBody>
          <a:bodyPr/>
          <a:lstStyle>
            <a:lvl1pPr>
              <a:defRPr/>
            </a:lvl1pPr>
          </a:lstStyle>
          <a:p>
            <a:fld id="{0FDB974E-FB04-4F27-932E-739587FF244C}" type="slidenum">
              <a:rPr lang="zh-CN" altLang="en-US"/>
              <a:pPr/>
              <a:t>‹#›</a:t>
            </a:fld>
            <a:endParaRPr lang="en-US" altLang="zh-CN"/>
          </a:p>
        </p:txBody>
      </p:sp>
    </p:spTree>
    <p:extLst>
      <p:ext uri="{BB962C8B-B14F-4D97-AF65-F5344CB8AC3E}">
        <p14:creationId xmlns:p14="http://schemas.microsoft.com/office/powerpoint/2010/main" val="2596150044"/>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97933" y="228601"/>
            <a:ext cx="11387667" cy="58705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397934" y="6245225"/>
            <a:ext cx="3052233" cy="476250"/>
          </a:xfrm>
        </p:spPr>
        <p:txBody>
          <a:bodyPr/>
          <a:lstStyle>
            <a:lvl1pPr>
              <a:defRPr/>
            </a:lvl1pPr>
          </a:lstStyle>
          <a:p>
            <a:fld id="{98C8682D-9437-4098-AD73-4D39BB95F2CC}" type="datetime1">
              <a:rPr lang="zh-CN" altLang="en-US"/>
              <a:pPr/>
              <a:t>2017/11/27</a:t>
            </a:fld>
            <a:endParaRPr lang="en-US" altLang="zh-CN"/>
          </a:p>
        </p:txBody>
      </p:sp>
      <p:sp>
        <p:nvSpPr>
          <p:cNvPr id="4" name="页脚占位符 3"/>
          <p:cNvSpPr>
            <a:spLocks noGrp="1"/>
          </p:cNvSpPr>
          <p:nvPr>
            <p:ph type="ftr" sz="quarter" idx="11"/>
          </p:nvPr>
        </p:nvSpPr>
        <p:spPr>
          <a:xfrm>
            <a:off x="4161367" y="6245225"/>
            <a:ext cx="38608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33368" y="6245225"/>
            <a:ext cx="3052233" cy="476250"/>
          </a:xfrm>
        </p:spPr>
        <p:txBody>
          <a:bodyPr/>
          <a:lstStyle>
            <a:lvl1pPr>
              <a:defRPr/>
            </a:lvl1pPr>
          </a:lstStyle>
          <a:p>
            <a:fld id="{310CD8D9-D508-405D-B6BD-AA5206F8C493}" type="slidenum">
              <a:rPr lang="zh-CN" altLang="en-US"/>
              <a:pPr/>
              <a:t>‹#›</a:t>
            </a:fld>
            <a:endParaRPr lang="en-US" altLang="zh-CN"/>
          </a:p>
        </p:txBody>
      </p:sp>
    </p:spTree>
    <p:extLst>
      <p:ext uri="{BB962C8B-B14F-4D97-AF65-F5344CB8AC3E}">
        <p14:creationId xmlns:p14="http://schemas.microsoft.com/office/powerpoint/2010/main" val="1221458694"/>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97933" y="228600"/>
            <a:ext cx="11387667"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812800" y="1600200"/>
            <a:ext cx="5334000" cy="21732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350000" y="1600200"/>
            <a:ext cx="5334000" cy="21732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812800" y="3925889"/>
            <a:ext cx="5334000" cy="217328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6350000" y="3925889"/>
            <a:ext cx="5334000" cy="217328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397934" y="6245225"/>
            <a:ext cx="3052233" cy="476250"/>
          </a:xfrm>
        </p:spPr>
        <p:txBody>
          <a:bodyPr/>
          <a:lstStyle>
            <a:lvl1pPr>
              <a:defRPr/>
            </a:lvl1pPr>
          </a:lstStyle>
          <a:p>
            <a:fld id="{0D2DC5C6-29EE-46EB-B882-0C9A4DB35B94}" type="datetime1">
              <a:rPr lang="zh-CN" altLang="en-US"/>
              <a:pPr/>
              <a:t>2017/11/27</a:t>
            </a:fld>
            <a:endParaRPr lang="en-US" altLang="zh-CN"/>
          </a:p>
        </p:txBody>
      </p:sp>
      <p:sp>
        <p:nvSpPr>
          <p:cNvPr id="8" name="页脚占位符 7"/>
          <p:cNvSpPr>
            <a:spLocks noGrp="1"/>
          </p:cNvSpPr>
          <p:nvPr>
            <p:ph type="ftr" sz="quarter" idx="11"/>
          </p:nvPr>
        </p:nvSpPr>
        <p:spPr>
          <a:xfrm>
            <a:off x="4161367" y="6245225"/>
            <a:ext cx="3860800" cy="476250"/>
          </a:xfrm>
        </p:spPr>
        <p:txBody>
          <a:bodyPr/>
          <a:lstStyle>
            <a:lvl1pPr>
              <a:defRPr/>
            </a:lvl1pPr>
          </a:lstStyle>
          <a:p>
            <a:endParaRPr lang="en-US" altLang="zh-CN"/>
          </a:p>
        </p:txBody>
      </p:sp>
      <p:sp>
        <p:nvSpPr>
          <p:cNvPr id="9" name="灯片编号占位符 8"/>
          <p:cNvSpPr>
            <a:spLocks noGrp="1"/>
          </p:cNvSpPr>
          <p:nvPr>
            <p:ph type="sldNum" sz="quarter" idx="12"/>
          </p:nvPr>
        </p:nvSpPr>
        <p:spPr>
          <a:xfrm>
            <a:off x="8733368" y="6245225"/>
            <a:ext cx="3052233" cy="476250"/>
          </a:xfrm>
        </p:spPr>
        <p:txBody>
          <a:bodyPr/>
          <a:lstStyle>
            <a:lvl1pPr>
              <a:defRPr/>
            </a:lvl1pPr>
          </a:lstStyle>
          <a:p>
            <a:fld id="{C906B5E2-7DE3-4CCA-B294-C0013FBF20B6}" type="slidenum">
              <a:rPr lang="zh-CN" altLang="en-US"/>
              <a:pPr/>
              <a:t>‹#›</a:t>
            </a:fld>
            <a:endParaRPr lang="en-US" altLang="zh-CN"/>
          </a:p>
        </p:txBody>
      </p:sp>
    </p:spTree>
    <p:extLst>
      <p:ext uri="{BB962C8B-B14F-4D97-AF65-F5344CB8AC3E}">
        <p14:creationId xmlns:p14="http://schemas.microsoft.com/office/powerpoint/2010/main" val="2903983720"/>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228600"/>
            <a:ext cx="11387667"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350000" y="1600200"/>
            <a:ext cx="5334000" cy="21732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350000" y="3925889"/>
            <a:ext cx="5334000" cy="217328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397934" y="6245225"/>
            <a:ext cx="3052233" cy="476250"/>
          </a:xfrm>
        </p:spPr>
        <p:txBody>
          <a:bodyPr/>
          <a:lstStyle>
            <a:lvl1pPr>
              <a:defRPr/>
            </a:lvl1pPr>
          </a:lstStyle>
          <a:p>
            <a:fld id="{56D452F5-7695-40F2-BDB2-E9498532F454}" type="datetime1">
              <a:rPr lang="zh-CN" altLang="en-US"/>
              <a:pPr/>
              <a:t>2017/11/27</a:t>
            </a:fld>
            <a:endParaRPr lang="en-US" altLang="zh-CN"/>
          </a:p>
        </p:txBody>
      </p:sp>
      <p:sp>
        <p:nvSpPr>
          <p:cNvPr id="7" name="页脚占位符 6"/>
          <p:cNvSpPr>
            <a:spLocks noGrp="1"/>
          </p:cNvSpPr>
          <p:nvPr>
            <p:ph type="ftr" sz="quarter" idx="11"/>
          </p:nvPr>
        </p:nvSpPr>
        <p:spPr>
          <a:xfrm>
            <a:off x="4161367" y="6245225"/>
            <a:ext cx="38608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8733368" y="6245225"/>
            <a:ext cx="3052233" cy="476250"/>
          </a:xfrm>
        </p:spPr>
        <p:txBody>
          <a:bodyPr/>
          <a:lstStyle>
            <a:lvl1pPr>
              <a:defRPr/>
            </a:lvl1pPr>
          </a:lstStyle>
          <a:p>
            <a:fld id="{0E5CC2C7-B129-4933-BBBB-28BF27DC891B}" type="slidenum">
              <a:rPr lang="zh-CN" altLang="en-US"/>
              <a:pPr/>
              <a:t>‹#›</a:t>
            </a:fld>
            <a:endParaRPr lang="en-US" altLang="zh-CN"/>
          </a:p>
        </p:txBody>
      </p:sp>
    </p:spTree>
    <p:extLst>
      <p:ext uri="{BB962C8B-B14F-4D97-AF65-F5344CB8AC3E}">
        <p14:creationId xmlns:p14="http://schemas.microsoft.com/office/powerpoint/2010/main" val="3502948128"/>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44D0EBE-3605-4AC7-B9E4-58B7EB79FCA8}" type="datetimeFigureOut">
              <a:rPr lang="zh-CN" altLang="en-US" smtClean="0"/>
              <a:t>2017/11/27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ADBE81-AAFE-43B2-803B-EB2A48C50CA5}" type="slidenum">
              <a:rPr lang="zh-CN" altLang="en-US" smtClean="0"/>
              <a:t>‹#›</a:t>
            </a:fld>
            <a:endParaRPr lang="zh-CN" altLang="en-US"/>
          </a:p>
        </p:txBody>
      </p:sp>
    </p:spTree>
    <p:extLst>
      <p:ext uri="{BB962C8B-B14F-4D97-AF65-F5344CB8AC3E}">
        <p14:creationId xmlns:p14="http://schemas.microsoft.com/office/powerpoint/2010/main" val="1798687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44D0EBE-3605-4AC7-B9E4-58B7EB79FCA8}" type="datetimeFigureOut">
              <a:rPr lang="zh-CN" altLang="en-US" smtClean="0"/>
              <a:t>2017/11/27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ADBE81-AAFE-43B2-803B-EB2A48C50CA5}" type="slidenum">
              <a:rPr lang="zh-CN" altLang="en-US" smtClean="0"/>
              <a:t>‹#›</a:t>
            </a:fld>
            <a:endParaRPr lang="zh-CN" altLang="en-US"/>
          </a:p>
        </p:txBody>
      </p:sp>
    </p:spTree>
    <p:extLst>
      <p:ext uri="{BB962C8B-B14F-4D97-AF65-F5344CB8AC3E}">
        <p14:creationId xmlns:p14="http://schemas.microsoft.com/office/powerpoint/2010/main" val="4145314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44D0EBE-3605-4AC7-B9E4-58B7EB79FCA8}" type="datetimeFigureOut">
              <a:rPr lang="zh-CN" altLang="en-US" smtClean="0"/>
              <a:t>2017/11/27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ADBE81-AAFE-43B2-803B-EB2A48C50CA5}" type="slidenum">
              <a:rPr lang="zh-CN" altLang="en-US" smtClean="0"/>
              <a:t>‹#›</a:t>
            </a:fld>
            <a:endParaRPr lang="zh-CN" altLang="en-US"/>
          </a:p>
        </p:txBody>
      </p:sp>
    </p:spTree>
    <p:extLst>
      <p:ext uri="{BB962C8B-B14F-4D97-AF65-F5344CB8AC3E}">
        <p14:creationId xmlns:p14="http://schemas.microsoft.com/office/powerpoint/2010/main" val="1977352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44D0EBE-3605-4AC7-B9E4-58B7EB79FCA8}" type="datetimeFigureOut">
              <a:rPr lang="zh-CN" altLang="en-US" smtClean="0"/>
              <a:t>2017/11/27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ADBE81-AAFE-43B2-803B-EB2A48C50CA5}" type="slidenum">
              <a:rPr lang="zh-CN" altLang="en-US" smtClean="0"/>
              <a:t>‹#›</a:t>
            </a:fld>
            <a:endParaRPr lang="zh-CN" altLang="en-US"/>
          </a:p>
        </p:txBody>
      </p:sp>
    </p:spTree>
    <p:extLst>
      <p:ext uri="{BB962C8B-B14F-4D97-AF65-F5344CB8AC3E}">
        <p14:creationId xmlns:p14="http://schemas.microsoft.com/office/powerpoint/2010/main" val="765189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44D0EBE-3605-4AC7-B9E4-58B7EB79FCA8}" type="datetimeFigureOut">
              <a:rPr lang="zh-CN" altLang="en-US" smtClean="0"/>
              <a:t>2017/11/27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ADBE81-AAFE-43B2-803B-EB2A48C50CA5}" type="slidenum">
              <a:rPr lang="zh-CN" altLang="en-US" smtClean="0"/>
              <a:t>‹#›</a:t>
            </a:fld>
            <a:endParaRPr lang="zh-CN" altLang="en-US"/>
          </a:p>
        </p:txBody>
      </p:sp>
    </p:spTree>
    <p:extLst>
      <p:ext uri="{BB962C8B-B14F-4D97-AF65-F5344CB8AC3E}">
        <p14:creationId xmlns:p14="http://schemas.microsoft.com/office/powerpoint/2010/main" val="2963315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4D0EBE-3605-4AC7-B9E4-58B7EB79FCA8}" type="datetimeFigureOut">
              <a:rPr lang="zh-CN" altLang="en-US" smtClean="0"/>
              <a:t>2017/11/27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ADBE81-AAFE-43B2-803B-EB2A48C50CA5}" type="slidenum">
              <a:rPr lang="zh-CN" altLang="en-US" smtClean="0"/>
              <a:t>‹#›</a:t>
            </a:fld>
            <a:endParaRPr lang="zh-CN" altLang="en-US"/>
          </a:p>
        </p:txBody>
      </p:sp>
    </p:spTree>
    <p:extLst>
      <p:ext uri="{BB962C8B-B14F-4D97-AF65-F5344CB8AC3E}">
        <p14:creationId xmlns:p14="http://schemas.microsoft.com/office/powerpoint/2010/main" val="1651669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44D0EBE-3605-4AC7-B9E4-58B7EB79FCA8}" type="datetimeFigureOut">
              <a:rPr lang="zh-CN" altLang="en-US" smtClean="0"/>
              <a:t>2017/11/27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ADBE81-AAFE-43B2-803B-EB2A48C50CA5}" type="slidenum">
              <a:rPr lang="zh-CN" altLang="en-US" smtClean="0"/>
              <a:t>‹#›</a:t>
            </a:fld>
            <a:endParaRPr lang="zh-CN" altLang="en-US"/>
          </a:p>
        </p:txBody>
      </p:sp>
    </p:spTree>
    <p:extLst>
      <p:ext uri="{BB962C8B-B14F-4D97-AF65-F5344CB8AC3E}">
        <p14:creationId xmlns:p14="http://schemas.microsoft.com/office/powerpoint/2010/main" val="4090456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44D0EBE-3605-4AC7-B9E4-58B7EB79FCA8}" type="datetimeFigureOut">
              <a:rPr lang="zh-CN" altLang="en-US" smtClean="0"/>
              <a:t>2017/11/27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ADBE81-AAFE-43B2-803B-EB2A48C50CA5}" type="slidenum">
              <a:rPr lang="zh-CN" altLang="en-US" smtClean="0"/>
              <a:t>‹#›</a:t>
            </a:fld>
            <a:endParaRPr lang="zh-CN" altLang="en-US"/>
          </a:p>
        </p:txBody>
      </p:sp>
    </p:spTree>
    <p:extLst>
      <p:ext uri="{BB962C8B-B14F-4D97-AF65-F5344CB8AC3E}">
        <p14:creationId xmlns:p14="http://schemas.microsoft.com/office/powerpoint/2010/main" val="2072148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4D0EBE-3605-4AC7-B9E4-58B7EB79FCA8}" type="datetimeFigureOut">
              <a:rPr lang="zh-CN" altLang="en-US" smtClean="0"/>
              <a:t>2017/11/27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ADBE81-AAFE-43B2-803B-EB2A48C50CA5}" type="slidenum">
              <a:rPr lang="zh-CN" altLang="en-US" smtClean="0"/>
              <a:t>‹#›</a:t>
            </a:fld>
            <a:endParaRPr lang="zh-CN" altLang="en-US"/>
          </a:p>
        </p:txBody>
      </p:sp>
    </p:spTree>
    <p:extLst>
      <p:ext uri="{BB962C8B-B14F-4D97-AF65-F5344CB8AC3E}">
        <p14:creationId xmlns:p14="http://schemas.microsoft.com/office/powerpoint/2010/main" val="2099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3.v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4.xml"/><Relationship Id="rId1" Type="http://schemas.openxmlformats.org/officeDocument/2006/relationships/vmlDrawing" Target="../drawings/vmlDrawing4.vml"/><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7.emf"/><Relationship Id="rId5" Type="http://schemas.openxmlformats.org/officeDocument/2006/relationships/oleObject" Target="../embeddings/oleObject7.bin"/><Relationship Id="rId4" Type="http://schemas.openxmlformats.org/officeDocument/2006/relationships/image" Target="../media/image1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20.wmf"/><Relationship Id="rId5" Type="http://schemas.openxmlformats.org/officeDocument/2006/relationships/oleObject" Target="../embeddings/oleObject10.bin"/><Relationship Id="rId4" Type="http://schemas.openxmlformats.org/officeDocument/2006/relationships/image" Target="../media/image19.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5.xml"/><Relationship Id="rId1" Type="http://schemas.openxmlformats.org/officeDocument/2006/relationships/vmlDrawing" Target="../drawings/vmlDrawing8.vml"/><Relationship Id="rId4" Type="http://schemas.openxmlformats.org/officeDocument/2006/relationships/image" Target="../media/image21.wmf"/></Relationships>
</file>

<file path=ppt/slides/_rels/slide28.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3.emf"/><Relationship Id="rId5" Type="http://schemas.openxmlformats.org/officeDocument/2006/relationships/oleObject" Target="../embeddings/oleObject13.bin"/><Relationship Id="rId10" Type="http://schemas.openxmlformats.org/officeDocument/2006/relationships/image" Target="../media/image25.emf"/><Relationship Id="rId4" Type="http://schemas.openxmlformats.org/officeDocument/2006/relationships/image" Target="../media/image22.emf"/><Relationship Id="rId9" Type="http://schemas.openxmlformats.org/officeDocument/2006/relationships/oleObject" Target="../embeddings/oleObject15.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8.e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30.emf"/><Relationship Id="rId4" Type="http://schemas.openxmlformats.org/officeDocument/2006/relationships/image" Target="../media/image27.wmf"/><Relationship Id="rId9" Type="http://schemas.openxmlformats.org/officeDocument/2006/relationships/oleObject" Target="../embeddings/oleObject20.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33.png"/><Relationship Id="rId5" Type="http://schemas.openxmlformats.org/officeDocument/2006/relationships/oleObject" Target="../embeddings/oleObject23.bin"/><Relationship Id="rId4" Type="http://schemas.openxmlformats.org/officeDocument/2006/relationships/image" Target="../media/image32.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4.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5.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37.emf"/><Relationship Id="rId5" Type="http://schemas.openxmlformats.org/officeDocument/2006/relationships/oleObject" Target="../embeddings/oleObject27.bin"/><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2.xml"/><Relationship Id="rId1" Type="http://schemas.openxmlformats.org/officeDocument/2006/relationships/vmlDrawing" Target="../drawings/vmlDrawing16.vml"/><Relationship Id="rId4" Type="http://schemas.openxmlformats.org/officeDocument/2006/relationships/image" Target="../media/image38.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image" Target="../media/image40.emf"/><Relationship Id="rId5" Type="http://schemas.openxmlformats.org/officeDocument/2006/relationships/oleObject" Target="../embeddings/oleObject30.bin"/><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41.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2.xml"/><Relationship Id="rId1" Type="http://schemas.openxmlformats.org/officeDocument/2006/relationships/vmlDrawing" Target="../drawings/vmlDrawing19.vml"/><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2.xml"/><Relationship Id="rId1" Type="http://schemas.openxmlformats.org/officeDocument/2006/relationships/vmlDrawing" Target="../drawings/vmlDrawing20.vml"/><Relationship Id="rId4" Type="http://schemas.openxmlformats.org/officeDocument/2006/relationships/image" Target="../media/image4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12.xml"/><Relationship Id="rId1" Type="http://schemas.openxmlformats.org/officeDocument/2006/relationships/vmlDrawing" Target="../drawings/vmlDrawing21.vml"/><Relationship Id="rId6" Type="http://schemas.openxmlformats.org/officeDocument/2006/relationships/image" Target="../media/image45.emf"/><Relationship Id="rId5" Type="http://schemas.openxmlformats.org/officeDocument/2006/relationships/oleObject" Target="../embeddings/oleObject35.bin"/><Relationship Id="rId10" Type="http://schemas.openxmlformats.org/officeDocument/2006/relationships/image" Target="../media/image47.emf"/><Relationship Id="rId4" Type="http://schemas.openxmlformats.org/officeDocument/2006/relationships/image" Target="../media/image44.emf"/><Relationship Id="rId9" Type="http://schemas.openxmlformats.org/officeDocument/2006/relationships/oleObject" Target="../embeddings/oleObject37.bin"/></Relationships>
</file>

<file path=ppt/slides/_rels/slide41.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16.xml"/><Relationship Id="rId1" Type="http://schemas.openxmlformats.org/officeDocument/2006/relationships/vmlDrawing" Target="../drawings/vmlDrawing22.vml"/><Relationship Id="rId6" Type="http://schemas.openxmlformats.org/officeDocument/2006/relationships/image" Target="../media/image49.wmf"/><Relationship Id="rId5" Type="http://schemas.openxmlformats.org/officeDocument/2006/relationships/oleObject" Target="../embeddings/oleObject39.bin"/><Relationship Id="rId4" Type="http://schemas.openxmlformats.org/officeDocument/2006/relationships/image" Target="../media/image48.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4.xml"/><Relationship Id="rId1" Type="http://schemas.openxmlformats.org/officeDocument/2006/relationships/vmlDrawing" Target="../drawings/vmlDrawing23.vml"/><Relationship Id="rId4" Type="http://schemas.openxmlformats.org/officeDocument/2006/relationships/image" Target="../media/image51.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6.xml"/><Relationship Id="rId1" Type="http://schemas.openxmlformats.org/officeDocument/2006/relationships/vmlDrawing" Target="../drawings/vmlDrawing24.vml"/><Relationship Id="rId6" Type="http://schemas.openxmlformats.org/officeDocument/2006/relationships/image" Target="../media/image53.wmf"/><Relationship Id="rId5" Type="http://schemas.openxmlformats.org/officeDocument/2006/relationships/oleObject" Target="../embeddings/oleObject43.bin"/><Relationship Id="rId4" Type="http://schemas.openxmlformats.org/officeDocument/2006/relationships/image" Target="../media/image52.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54.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55.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57.emf"/><Relationship Id="rId5" Type="http://schemas.openxmlformats.org/officeDocument/2006/relationships/oleObject" Target="../embeddings/oleObject47.bin"/><Relationship Id="rId4" Type="http://schemas.openxmlformats.org/officeDocument/2006/relationships/image" Target="../media/image56.emf"/></Relationships>
</file>

<file path=ppt/slides/_rels/slide49.x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12.xml"/><Relationship Id="rId1" Type="http://schemas.openxmlformats.org/officeDocument/2006/relationships/vmlDrawing" Target="../drawings/vmlDrawing28.vml"/><Relationship Id="rId6" Type="http://schemas.openxmlformats.org/officeDocument/2006/relationships/image" Target="../media/image59.emf"/><Relationship Id="rId5" Type="http://schemas.openxmlformats.org/officeDocument/2006/relationships/oleObject" Target="../embeddings/oleObject49.bin"/><Relationship Id="rId4" Type="http://schemas.openxmlformats.org/officeDocument/2006/relationships/image" Target="../media/image5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12.xml"/><Relationship Id="rId1" Type="http://schemas.openxmlformats.org/officeDocument/2006/relationships/vmlDrawing" Target="../drawings/vmlDrawing29.vml"/><Relationship Id="rId6" Type="http://schemas.openxmlformats.org/officeDocument/2006/relationships/image" Target="../media/image62.emf"/><Relationship Id="rId5" Type="http://schemas.openxmlformats.org/officeDocument/2006/relationships/oleObject" Target="../embeddings/oleObject52.bin"/><Relationship Id="rId4" Type="http://schemas.openxmlformats.org/officeDocument/2006/relationships/image" Target="../media/image61.png"/></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12.xml"/><Relationship Id="rId1" Type="http://schemas.openxmlformats.org/officeDocument/2006/relationships/vmlDrawing" Target="../drawings/vmlDrawing30.vml"/><Relationship Id="rId4" Type="http://schemas.openxmlformats.org/officeDocument/2006/relationships/image" Target="../media/image64.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66.emf"/><Relationship Id="rId5" Type="http://schemas.openxmlformats.org/officeDocument/2006/relationships/oleObject" Target="../embeddings/oleObject56.bin"/><Relationship Id="rId4" Type="http://schemas.openxmlformats.org/officeDocument/2006/relationships/image" Target="../media/image65.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68.emf"/><Relationship Id="rId5" Type="http://schemas.openxmlformats.org/officeDocument/2006/relationships/oleObject" Target="../embeddings/oleObject58.bin"/><Relationship Id="rId4" Type="http://schemas.openxmlformats.org/officeDocument/2006/relationships/image" Target="../media/image67.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70.emf"/><Relationship Id="rId5" Type="http://schemas.openxmlformats.org/officeDocument/2006/relationships/oleObject" Target="../embeddings/oleObject60.bin"/><Relationship Id="rId4" Type="http://schemas.openxmlformats.org/officeDocument/2006/relationships/image" Target="../media/image69.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71.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73.emf"/><Relationship Id="rId5" Type="http://schemas.openxmlformats.org/officeDocument/2006/relationships/oleObject" Target="../embeddings/oleObject63.bin"/><Relationship Id="rId4" Type="http://schemas.openxmlformats.org/officeDocument/2006/relationships/image" Target="../media/image72.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74.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75.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76.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79.e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78.emf"/><Relationship Id="rId5" Type="http://schemas.openxmlformats.org/officeDocument/2006/relationships/oleObject" Target="../embeddings/oleObject68.bin"/><Relationship Id="rId10" Type="http://schemas.openxmlformats.org/officeDocument/2006/relationships/image" Target="../media/image80.emf"/><Relationship Id="rId4" Type="http://schemas.openxmlformats.org/officeDocument/2006/relationships/image" Target="../media/image77.emf"/><Relationship Id="rId9" Type="http://schemas.openxmlformats.org/officeDocument/2006/relationships/oleObject" Target="../embeddings/oleObject70.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82.emf"/><Relationship Id="rId5" Type="http://schemas.openxmlformats.org/officeDocument/2006/relationships/oleObject" Target="../embeddings/oleObject72.bin"/><Relationship Id="rId4" Type="http://schemas.openxmlformats.org/officeDocument/2006/relationships/image" Target="../media/image81.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83.png"/></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12.xml"/><Relationship Id="rId1" Type="http://schemas.openxmlformats.org/officeDocument/2006/relationships/vmlDrawing" Target="../drawings/vmlDrawing42.vml"/><Relationship Id="rId4" Type="http://schemas.openxmlformats.org/officeDocument/2006/relationships/image" Target="../media/image84.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12.xml"/><Relationship Id="rId1" Type="http://schemas.openxmlformats.org/officeDocument/2006/relationships/vmlDrawing" Target="../drawings/vmlDrawing43.vml"/><Relationship Id="rId4" Type="http://schemas.openxmlformats.org/officeDocument/2006/relationships/image" Target="../media/image85.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rrowheads="1"/>
          </p:cNvSpPr>
          <p:nvPr>
            <p:ph type="ctrTitle"/>
          </p:nvPr>
        </p:nvSpPr>
        <p:spPr>
          <a:xfrm>
            <a:off x="850612" y="2084832"/>
            <a:ext cx="11079126" cy="1143000"/>
          </a:xfrm>
        </p:spPr>
        <p:txBody>
          <a:bodyPr>
            <a:normAutofit/>
          </a:bodyPr>
          <a:lstStyle/>
          <a:p>
            <a:r>
              <a:rPr lang="zh-CN" altLang="en-US" sz="4000" b="1" dirty="0" smtClean="0">
                <a:solidFill>
                  <a:schemeClr val="tx1"/>
                </a:solidFill>
                <a:latin typeface="黑体" panose="02010609060101010101" pitchFamily="49" charset="-122"/>
                <a:ea typeface="黑体" panose="02010609060101010101" pitchFamily="49" charset="-122"/>
              </a:rPr>
              <a:t>第十二章   </a:t>
            </a:r>
            <a:r>
              <a:rPr lang="zh-CN" altLang="en-US" sz="4000" b="1" dirty="0">
                <a:solidFill>
                  <a:schemeClr val="tx1"/>
                </a:solidFill>
                <a:latin typeface="黑体" panose="02010609060101010101" pitchFamily="49" charset="-122"/>
                <a:ea typeface="黑体" panose="02010609060101010101" pitchFamily="49" charset="-122"/>
              </a:rPr>
              <a:t>时间数列分析指标</a:t>
            </a:r>
          </a:p>
        </p:txBody>
      </p:sp>
    </p:spTree>
    <p:extLst>
      <p:ext uri="{BB962C8B-B14F-4D97-AF65-F5344CB8AC3E}">
        <p14:creationId xmlns:p14="http://schemas.microsoft.com/office/powerpoint/2010/main" val="3255855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Rot="1" noChangeArrowheads="1"/>
          </p:cNvSpPr>
          <p:nvPr>
            <p:ph type="body" idx="1"/>
          </p:nvPr>
        </p:nvSpPr>
        <p:spPr>
          <a:xfrm>
            <a:off x="886046" y="345411"/>
            <a:ext cx="10310038" cy="5545138"/>
          </a:xfrm>
        </p:spPr>
        <p:txBody>
          <a:bodyPr/>
          <a:lstStyle/>
          <a:p>
            <a:pPr lvl="1">
              <a:buFontTx/>
              <a:buNone/>
            </a:pPr>
            <a:r>
              <a:rPr lang="zh-CN" altLang="en-US" sz="3600" b="1" dirty="0">
                <a:effectLst>
                  <a:outerShdw blurRad="38100" dist="38100" dir="2700000" algn="tl">
                    <a:srgbClr val="C0C0C0"/>
                  </a:outerShdw>
                </a:effectLst>
              </a:rPr>
              <a:t>（一）绝对数时间数列</a:t>
            </a:r>
          </a:p>
          <a:p>
            <a:pPr lvl="1">
              <a:buFontTx/>
              <a:buNone/>
            </a:pPr>
            <a:endParaRPr lang="zh-CN" altLang="en-US" sz="3600" b="1" dirty="0">
              <a:effectLst>
                <a:outerShdw blurRad="38100" dist="38100" dir="2700000" algn="tl">
                  <a:srgbClr val="C0C0C0"/>
                </a:outerShdw>
              </a:effectLst>
            </a:endParaRPr>
          </a:p>
          <a:p>
            <a:pPr lvl="1">
              <a:lnSpc>
                <a:spcPct val="130000"/>
              </a:lnSpc>
            </a:pPr>
            <a:r>
              <a:rPr lang="zh-CN" altLang="en-US" b="1" dirty="0"/>
              <a:t>绝对数时间数列是指将反映某种社会经济现象的一系列总量指标按时间的先后顺序排列而形成的数列。总量指标时间数列反映了社会经济现象总量在各个时期所达到的规模、水平等总量特征。 </a:t>
            </a:r>
          </a:p>
          <a:p>
            <a:pPr lvl="1">
              <a:lnSpc>
                <a:spcPct val="130000"/>
              </a:lnSpc>
              <a:buFontTx/>
              <a:buNone/>
            </a:pPr>
            <a:r>
              <a:rPr lang="zh-CN" altLang="en-US" b="1" dirty="0"/>
              <a:t> </a:t>
            </a:r>
            <a:endParaRPr lang="en-US" altLang="zh-CN" b="1" dirty="0" smtClean="0"/>
          </a:p>
          <a:p>
            <a:pPr lvl="1">
              <a:lnSpc>
                <a:spcPct val="130000"/>
              </a:lnSpc>
              <a:buFontTx/>
              <a:buNone/>
            </a:pPr>
            <a:r>
              <a:rPr lang="zh-CN" altLang="en-US" b="1" dirty="0" smtClean="0"/>
              <a:t> </a:t>
            </a:r>
            <a:r>
              <a:rPr lang="en-US" altLang="zh-CN" b="1" dirty="0"/>
              <a:t>1</a:t>
            </a:r>
            <a:r>
              <a:rPr lang="zh-CN" altLang="en-US" b="1" dirty="0"/>
              <a:t>、</a:t>
            </a:r>
            <a:r>
              <a:rPr lang="zh-CN" altLang="en-US" b="1" dirty="0">
                <a:solidFill>
                  <a:schemeClr val="accent5"/>
                </a:solidFill>
              </a:rPr>
              <a:t>时期数列</a:t>
            </a:r>
            <a:r>
              <a:rPr lang="zh-CN" altLang="en-US" b="1" dirty="0"/>
              <a:t>。是指由时期总量指标编制而成的时间数列。在时期数列中，每个指标都反映某社会经济现象在一定时期内发展过程的累计量。</a:t>
            </a:r>
          </a:p>
        </p:txBody>
      </p:sp>
    </p:spTree>
    <p:extLst>
      <p:ext uri="{BB962C8B-B14F-4D97-AF65-F5344CB8AC3E}">
        <p14:creationId xmlns:p14="http://schemas.microsoft.com/office/powerpoint/2010/main" val="2954485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Rot="1" noChangeArrowheads="1"/>
          </p:cNvSpPr>
          <p:nvPr>
            <p:ph type="body" sz="half" idx="1"/>
          </p:nvPr>
        </p:nvSpPr>
        <p:spPr>
          <a:xfrm>
            <a:off x="1847851" y="404814"/>
            <a:ext cx="8353425" cy="5761037"/>
          </a:xfrm>
        </p:spPr>
        <p:txBody>
          <a:bodyPr/>
          <a:lstStyle/>
          <a:p>
            <a:pPr>
              <a:lnSpc>
                <a:spcPct val="90000"/>
              </a:lnSpc>
            </a:pPr>
            <a:r>
              <a:rPr lang="zh-CN" altLang="en-US" b="1" dirty="0"/>
              <a:t>例</a:t>
            </a:r>
            <a:r>
              <a:rPr lang="en-US" altLang="zh-CN" b="1" dirty="0"/>
              <a:t>2  1990</a:t>
            </a:r>
            <a:r>
              <a:rPr lang="zh-CN" altLang="en-US" b="1" dirty="0"/>
              <a:t>年</a:t>
            </a:r>
            <a:r>
              <a:rPr lang="en-US" altLang="zh-CN" b="1" dirty="0"/>
              <a:t>—2001</a:t>
            </a:r>
            <a:r>
              <a:rPr lang="zh-CN" altLang="en-US" b="1" dirty="0"/>
              <a:t>年我国税收基本情况就是一个</a:t>
            </a:r>
            <a:r>
              <a:rPr lang="zh-CN" altLang="en-US" b="1" dirty="0">
                <a:solidFill>
                  <a:schemeClr val="accent5"/>
                </a:solidFill>
              </a:rPr>
              <a:t>时期数列</a:t>
            </a:r>
            <a:r>
              <a:rPr lang="zh-CN" altLang="en-US" b="1" dirty="0"/>
              <a:t>。</a:t>
            </a:r>
          </a:p>
          <a:p>
            <a:pPr>
              <a:lnSpc>
                <a:spcPct val="90000"/>
              </a:lnSpc>
            </a:pPr>
            <a:endParaRPr lang="zh-CN" altLang="en-US" b="1" dirty="0"/>
          </a:p>
          <a:p>
            <a:pPr>
              <a:lnSpc>
                <a:spcPct val="90000"/>
              </a:lnSpc>
            </a:pPr>
            <a:endParaRPr lang="zh-CN" altLang="en-US" b="1" dirty="0"/>
          </a:p>
          <a:p>
            <a:pPr>
              <a:lnSpc>
                <a:spcPct val="90000"/>
              </a:lnSpc>
            </a:pPr>
            <a:endParaRPr lang="zh-CN" altLang="en-US" b="1" dirty="0"/>
          </a:p>
          <a:p>
            <a:pPr>
              <a:lnSpc>
                <a:spcPct val="90000"/>
              </a:lnSpc>
            </a:pPr>
            <a:endParaRPr lang="zh-CN" altLang="en-US" b="1" dirty="0"/>
          </a:p>
          <a:p>
            <a:pPr>
              <a:lnSpc>
                <a:spcPct val="90000"/>
              </a:lnSpc>
            </a:pPr>
            <a:endParaRPr lang="zh-CN" altLang="en-US" b="1" dirty="0"/>
          </a:p>
          <a:p>
            <a:pPr>
              <a:lnSpc>
                <a:spcPct val="90000"/>
              </a:lnSpc>
            </a:pPr>
            <a:r>
              <a:rPr lang="zh-CN" altLang="en-US" b="1" i="1" dirty="0"/>
              <a:t>特点：</a:t>
            </a:r>
          </a:p>
          <a:p>
            <a:pPr lvl="1">
              <a:lnSpc>
                <a:spcPct val="90000"/>
              </a:lnSpc>
            </a:pPr>
            <a:r>
              <a:rPr lang="zh-CN" altLang="en-US" b="1" dirty="0"/>
              <a:t>反映发展过程的累计总量</a:t>
            </a:r>
          </a:p>
          <a:p>
            <a:pPr lvl="1">
              <a:lnSpc>
                <a:spcPct val="90000"/>
              </a:lnSpc>
            </a:pPr>
            <a:r>
              <a:rPr lang="zh-CN" altLang="en-US" b="1" dirty="0"/>
              <a:t>各项指标值可以相加</a:t>
            </a:r>
          </a:p>
          <a:p>
            <a:pPr lvl="1">
              <a:lnSpc>
                <a:spcPct val="90000"/>
              </a:lnSpc>
            </a:pPr>
            <a:r>
              <a:rPr lang="zh-CN" altLang="en-US" b="1" dirty="0"/>
              <a:t>每项指标值大小与时期长短有关</a:t>
            </a:r>
          </a:p>
          <a:p>
            <a:pPr lvl="1">
              <a:lnSpc>
                <a:spcPct val="90000"/>
              </a:lnSpc>
            </a:pPr>
            <a:r>
              <a:rPr lang="zh-CN" altLang="en-US" b="1" dirty="0"/>
              <a:t>指标数据通常是通过连续登记取得的</a:t>
            </a:r>
          </a:p>
          <a:p>
            <a:pPr>
              <a:lnSpc>
                <a:spcPct val="90000"/>
              </a:lnSpc>
            </a:pPr>
            <a:endParaRPr lang="zh-CN" altLang="en-US" sz="2400" b="1" dirty="0"/>
          </a:p>
        </p:txBody>
      </p:sp>
      <p:graphicFrame>
        <p:nvGraphicFramePr>
          <p:cNvPr id="96263" name="Object 7"/>
          <p:cNvGraphicFramePr>
            <a:graphicFrameLocks noGrp="1" noChangeAspect="1"/>
          </p:cNvGraphicFramePr>
          <p:nvPr>
            <p:ph sz="half" idx="2"/>
          </p:nvPr>
        </p:nvGraphicFramePr>
        <p:xfrm>
          <a:off x="1992313" y="1700214"/>
          <a:ext cx="8280400" cy="1976437"/>
        </p:xfrm>
        <a:graphic>
          <a:graphicData uri="http://schemas.openxmlformats.org/presentationml/2006/ole">
            <mc:AlternateContent xmlns:mc="http://schemas.openxmlformats.org/markup-compatibility/2006">
              <mc:Choice xmlns:v="urn:schemas-microsoft-com:vml" Requires="v">
                <p:oleObj spid="_x0000_s2089" name="位图图像" r:id="rId3" imgW="4067743" imgH="971686" progId="Paint.Picture">
                  <p:embed/>
                </p:oleObj>
              </mc:Choice>
              <mc:Fallback>
                <p:oleObj name="位图图像" r:id="rId3" imgW="4067743" imgH="971686" progId="Paint.Picture">
                  <p:embed/>
                  <p:pic>
                    <p:nvPicPr>
                      <p:cNvPr id="96263" name="Object 7"/>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92313" y="1700214"/>
                        <a:ext cx="8280400" cy="1976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37592043"/>
      </p:ext>
    </p:ext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Rot="1" noChangeArrowheads="1"/>
          </p:cNvSpPr>
          <p:nvPr>
            <p:ph type="body" sz="half" idx="1"/>
          </p:nvPr>
        </p:nvSpPr>
        <p:spPr>
          <a:xfrm>
            <a:off x="729343" y="852488"/>
            <a:ext cx="10602686" cy="5114925"/>
          </a:xfrm>
        </p:spPr>
        <p:txBody>
          <a:bodyPr/>
          <a:lstStyle/>
          <a:p>
            <a:pPr>
              <a:buFont typeface="Wingdings" panose="05000000000000000000" pitchFamily="2" charset="2"/>
              <a:buNone/>
            </a:pPr>
            <a:r>
              <a:rPr lang="zh-CN" altLang="en-US" b="1" dirty="0">
                <a:effectLst>
                  <a:outerShdw blurRad="38100" dist="38100" dir="2700000" algn="tl">
                    <a:srgbClr val="C0C0C0"/>
                  </a:outerShdw>
                </a:effectLst>
              </a:rPr>
              <a:t>    </a:t>
            </a:r>
            <a:r>
              <a:rPr lang="en-US" altLang="zh-CN" b="1" dirty="0">
                <a:effectLst>
                  <a:outerShdw blurRad="38100" dist="38100" dir="2700000" algn="tl">
                    <a:srgbClr val="C0C0C0"/>
                  </a:outerShdw>
                </a:effectLst>
              </a:rPr>
              <a:t>2</a:t>
            </a:r>
            <a:r>
              <a:rPr lang="zh-CN" altLang="en-US" b="1" dirty="0">
                <a:effectLst>
                  <a:outerShdw blurRad="38100" dist="38100" dir="2700000" algn="tl">
                    <a:srgbClr val="C0C0C0"/>
                  </a:outerShdw>
                </a:effectLst>
              </a:rPr>
              <a:t>、</a:t>
            </a:r>
            <a:r>
              <a:rPr lang="zh-CN" altLang="en-US" b="1" dirty="0">
                <a:solidFill>
                  <a:schemeClr val="accent5"/>
                </a:solidFill>
                <a:effectLst>
                  <a:outerShdw blurRad="38100" dist="38100" dir="2700000" algn="tl">
                    <a:srgbClr val="C0C0C0"/>
                  </a:outerShdw>
                </a:effectLst>
              </a:rPr>
              <a:t>时点数列</a:t>
            </a:r>
            <a:r>
              <a:rPr lang="zh-CN" altLang="en-US" b="1" dirty="0">
                <a:effectLst>
                  <a:outerShdw blurRad="38100" dist="38100" dir="2700000" algn="tl">
                    <a:srgbClr val="C0C0C0"/>
                  </a:outerShdw>
                </a:effectLst>
              </a:rPr>
              <a:t>。</a:t>
            </a:r>
            <a:r>
              <a:rPr lang="zh-CN" altLang="en-US" b="1" dirty="0"/>
              <a:t>指由时点总量指标编制而成的时间数列。在时点数列中，每个指标数值所反映的社会经济现象都是在某一时点（瞬间）上所达到的水平</a:t>
            </a:r>
          </a:p>
          <a:p>
            <a:r>
              <a:rPr lang="zh-CN" altLang="en-US" b="1" dirty="0"/>
              <a:t>例</a:t>
            </a:r>
            <a:r>
              <a:rPr lang="en-US" altLang="zh-CN" b="1" dirty="0"/>
              <a:t>3</a:t>
            </a:r>
            <a:r>
              <a:rPr lang="zh-CN" altLang="en-US" b="1" dirty="0"/>
              <a:t>：下表所列的我国历年年末职工人数情况，就是一个时点数列。 </a:t>
            </a:r>
          </a:p>
        </p:txBody>
      </p:sp>
      <p:graphicFrame>
        <p:nvGraphicFramePr>
          <p:cNvPr id="99332" name="Object 4"/>
          <p:cNvGraphicFramePr>
            <a:graphicFrameLocks noGrp="1" noChangeAspect="1"/>
          </p:cNvGraphicFramePr>
          <p:nvPr>
            <p:ph sz="half" idx="2"/>
          </p:nvPr>
        </p:nvGraphicFramePr>
        <p:xfrm>
          <a:off x="2208214" y="4005263"/>
          <a:ext cx="7342187" cy="2438400"/>
        </p:xfrm>
        <a:graphic>
          <a:graphicData uri="http://schemas.openxmlformats.org/presentationml/2006/ole">
            <mc:AlternateContent xmlns:mc="http://schemas.openxmlformats.org/markup-compatibility/2006">
              <mc:Choice xmlns:v="urn:schemas-microsoft-com:vml" Requires="v">
                <p:oleObj spid="_x0000_s3113" name="位图图像" r:id="rId3" imgW="4095238" imgH="1352381" progId="Paint.Picture">
                  <p:embed/>
                </p:oleObj>
              </mc:Choice>
              <mc:Fallback>
                <p:oleObj name="位图图像" r:id="rId3" imgW="4095238" imgH="1352381" progId="Paint.Picture">
                  <p:embed/>
                  <p:pic>
                    <p:nvPicPr>
                      <p:cNvPr id="99332" name="Object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08214" y="4005263"/>
                        <a:ext cx="7342187"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70192481"/>
      </p:ext>
    </p:extLst>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Rot="1" noChangeArrowheads="1"/>
          </p:cNvSpPr>
          <p:nvPr>
            <p:ph type="body" idx="1"/>
          </p:nvPr>
        </p:nvSpPr>
        <p:spPr>
          <a:xfrm>
            <a:off x="1919288" y="549275"/>
            <a:ext cx="8540750" cy="5759450"/>
          </a:xfrm>
        </p:spPr>
        <p:txBody>
          <a:bodyPr>
            <a:normAutofit lnSpcReduction="10000"/>
          </a:bodyPr>
          <a:lstStyle/>
          <a:p>
            <a:pPr>
              <a:lnSpc>
                <a:spcPct val="90000"/>
              </a:lnSpc>
            </a:pPr>
            <a:r>
              <a:rPr lang="zh-CN" altLang="en-US" b="1">
                <a:solidFill>
                  <a:srgbClr val="FF0101"/>
                </a:solidFill>
                <a:effectLst>
                  <a:outerShdw blurRad="38100" dist="38100" dir="2700000" algn="tl">
                    <a:srgbClr val="C0C0C0"/>
                  </a:outerShdw>
                </a:effectLst>
              </a:rPr>
              <a:t>时点数列的特点：</a:t>
            </a:r>
          </a:p>
          <a:p>
            <a:pPr>
              <a:lnSpc>
                <a:spcPct val="90000"/>
              </a:lnSpc>
            </a:pPr>
            <a:endParaRPr lang="zh-CN" altLang="en-US" b="1">
              <a:solidFill>
                <a:srgbClr val="0000FF"/>
              </a:solidFill>
              <a:effectLst>
                <a:outerShdw blurRad="38100" dist="38100" dir="2700000" algn="tl">
                  <a:srgbClr val="C0C0C0"/>
                </a:outerShdw>
              </a:effectLst>
            </a:endParaRPr>
          </a:p>
          <a:p>
            <a:pPr>
              <a:lnSpc>
                <a:spcPct val="90000"/>
              </a:lnSpc>
              <a:buFont typeface="Wingdings" panose="05000000000000000000" pitchFamily="2" charset="2"/>
              <a:buNone/>
            </a:pPr>
            <a:r>
              <a:rPr lang="zh-CN" altLang="en-US" sz="2600">
                <a:latin typeface="黑体" panose="02010609060101010101" pitchFamily="49" charset="-122"/>
                <a:ea typeface="黑体" panose="02010609060101010101" pitchFamily="49" charset="-122"/>
              </a:rPr>
              <a:t>（</a:t>
            </a:r>
            <a:r>
              <a:rPr lang="en-US" altLang="zh-CN" sz="2600">
                <a:latin typeface="黑体" panose="02010609060101010101" pitchFamily="49" charset="-122"/>
                <a:ea typeface="黑体" panose="02010609060101010101" pitchFamily="49" charset="-122"/>
              </a:rPr>
              <a:t>l</a:t>
            </a:r>
            <a:r>
              <a:rPr lang="zh-CN" altLang="en-US" sz="2600">
                <a:latin typeface="黑体" panose="02010609060101010101" pitchFamily="49" charset="-122"/>
                <a:ea typeface="黑体" panose="02010609060101010101" pitchFamily="49" charset="-122"/>
              </a:rPr>
              <a:t>）时点数列中的每一个指标数值，都表示社会经济现象在某一时点（时刻）上的数量。</a:t>
            </a:r>
          </a:p>
          <a:p>
            <a:pPr>
              <a:lnSpc>
                <a:spcPct val="90000"/>
              </a:lnSpc>
              <a:buFont typeface="Wingdings" panose="05000000000000000000" pitchFamily="2" charset="2"/>
              <a:buNone/>
            </a:pPr>
            <a:r>
              <a:rPr lang="zh-CN" altLang="en-US" sz="2600">
                <a:latin typeface="黑体" panose="02010609060101010101" pitchFamily="49" charset="-122"/>
                <a:ea typeface="黑体" panose="02010609060101010101" pitchFamily="49" charset="-122"/>
              </a:rPr>
              <a:t>（</a:t>
            </a:r>
            <a:r>
              <a:rPr lang="en-US" altLang="zh-CN" sz="2600">
                <a:latin typeface="黑体" panose="02010609060101010101" pitchFamily="49" charset="-122"/>
                <a:ea typeface="黑体" panose="02010609060101010101" pitchFamily="49" charset="-122"/>
              </a:rPr>
              <a:t>2</a:t>
            </a:r>
            <a:r>
              <a:rPr lang="zh-CN" altLang="en-US" sz="2600">
                <a:latin typeface="黑体" panose="02010609060101010101" pitchFamily="49" charset="-122"/>
                <a:ea typeface="黑体" panose="02010609060101010101" pitchFamily="49" charset="-122"/>
              </a:rPr>
              <a:t>）时点数列中的每个指标不能相加。由于时点数列中的指标数值都是反映现象在某一瞬间的数量，几个指标相加后无法说明这个数值属于哪一个时点上的数量，没有实际意义。</a:t>
            </a:r>
          </a:p>
          <a:p>
            <a:pPr>
              <a:lnSpc>
                <a:spcPct val="90000"/>
              </a:lnSpc>
              <a:buFont typeface="Wingdings" panose="05000000000000000000" pitchFamily="2" charset="2"/>
              <a:buNone/>
            </a:pPr>
            <a:r>
              <a:rPr lang="zh-CN" altLang="en-US" sz="2600">
                <a:latin typeface="黑体" panose="02010609060101010101" pitchFamily="49" charset="-122"/>
                <a:ea typeface="黑体" panose="02010609060101010101" pitchFamily="49" charset="-122"/>
              </a:rPr>
              <a:t>（</a:t>
            </a:r>
            <a:r>
              <a:rPr lang="en-US" altLang="zh-CN" sz="2600">
                <a:latin typeface="黑体" panose="02010609060101010101" pitchFamily="49" charset="-122"/>
                <a:ea typeface="黑体" panose="02010609060101010101" pitchFamily="49" charset="-122"/>
              </a:rPr>
              <a:t>3</a:t>
            </a:r>
            <a:r>
              <a:rPr lang="zh-CN" altLang="en-US" sz="2600">
                <a:latin typeface="黑体" panose="02010609060101010101" pitchFamily="49" charset="-122"/>
                <a:ea typeface="黑体" panose="02010609060101010101" pitchFamily="49" charset="-122"/>
              </a:rPr>
              <a:t>）时点数列中每个指标数值大小和</a:t>
            </a:r>
            <a:r>
              <a:rPr lang="zh-CN" altLang="en-US" sz="2600">
                <a:ea typeface="黑体" panose="02010609060101010101" pitchFamily="49" charset="-122"/>
              </a:rPr>
              <a:t>“</a:t>
            </a:r>
            <a:r>
              <a:rPr lang="zh-CN" altLang="en-US" sz="2600">
                <a:latin typeface="黑体" panose="02010609060101010101" pitchFamily="49" charset="-122"/>
                <a:ea typeface="黑体" panose="02010609060101010101" pitchFamily="49" charset="-122"/>
              </a:rPr>
              <a:t>时点间隔</a:t>
            </a:r>
            <a:r>
              <a:rPr lang="zh-CN" altLang="en-US" sz="2600">
                <a:ea typeface="黑体" panose="02010609060101010101" pitchFamily="49" charset="-122"/>
              </a:rPr>
              <a:t>”</a:t>
            </a:r>
            <a:r>
              <a:rPr lang="zh-CN" altLang="en-US" sz="2600">
                <a:latin typeface="黑体" panose="02010609060101010101" pitchFamily="49" charset="-122"/>
                <a:ea typeface="黑体" panose="02010609060101010101" pitchFamily="49" charset="-122"/>
              </a:rPr>
              <a:t>长短没有直接关系。时点数列中每个指标只是现象在某一时点上的水平，因此它的大小与时点间隔的长短没有直接关系。例如，年末的人口数不一定比某月底的人口数大。</a:t>
            </a:r>
          </a:p>
          <a:p>
            <a:pPr>
              <a:lnSpc>
                <a:spcPct val="90000"/>
              </a:lnSpc>
              <a:buFont typeface="Wingdings" panose="05000000000000000000" pitchFamily="2" charset="2"/>
              <a:buNone/>
            </a:pPr>
            <a:r>
              <a:rPr lang="zh-CN" altLang="en-US" sz="2600">
                <a:latin typeface="黑体" panose="02010609060101010101" pitchFamily="49" charset="-122"/>
                <a:ea typeface="黑体" panose="02010609060101010101" pitchFamily="49" charset="-122"/>
              </a:rPr>
              <a:t>（</a:t>
            </a:r>
            <a:r>
              <a:rPr lang="en-US" altLang="zh-CN" sz="2600">
                <a:latin typeface="黑体" panose="02010609060101010101" pitchFamily="49" charset="-122"/>
                <a:ea typeface="黑体" panose="02010609060101010101" pitchFamily="49" charset="-122"/>
              </a:rPr>
              <a:t>4</a:t>
            </a:r>
            <a:r>
              <a:rPr lang="zh-CN" altLang="en-US" sz="2600">
                <a:latin typeface="黑体" panose="02010609060101010101" pitchFamily="49" charset="-122"/>
                <a:ea typeface="黑体" panose="02010609060101010101" pitchFamily="49" charset="-122"/>
              </a:rPr>
              <a:t>）时点数列中每个指标数值通常都是定期（间断）登记取得的。</a:t>
            </a:r>
          </a:p>
        </p:txBody>
      </p:sp>
    </p:spTree>
    <p:extLst>
      <p:ext uri="{BB962C8B-B14F-4D97-AF65-F5344CB8AC3E}">
        <p14:creationId xmlns:p14="http://schemas.microsoft.com/office/powerpoint/2010/main" val="1637254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65337" name="Group 121"/>
          <p:cNvGraphicFramePr>
            <a:graphicFrameLocks noGrp="1"/>
          </p:cNvGraphicFramePr>
          <p:nvPr>
            <p:ph/>
            <p:extLst>
              <p:ext uri="{D42A27DB-BD31-4B8C-83A1-F6EECF244321}">
                <p14:modId xmlns:p14="http://schemas.microsoft.com/office/powerpoint/2010/main" val="291729979"/>
              </p:ext>
            </p:extLst>
          </p:nvPr>
        </p:nvGraphicFramePr>
        <p:xfrm>
          <a:off x="4389665" y="2175556"/>
          <a:ext cx="3671888" cy="2163636"/>
        </p:xfrm>
        <a:graphic>
          <a:graphicData uri="http://schemas.openxmlformats.org/drawingml/2006/table">
            <a:tbl>
              <a:tblPr/>
              <a:tblGrid>
                <a:gridCol w="1130300">
                  <a:extLst>
                    <a:ext uri="{9D8B030D-6E8A-4147-A177-3AD203B41FA5}">
                      <a16:colId xmlns:a16="http://schemas.microsoft.com/office/drawing/2014/main" val="2386473833"/>
                    </a:ext>
                  </a:extLst>
                </a:gridCol>
                <a:gridCol w="1304925">
                  <a:extLst>
                    <a:ext uri="{9D8B030D-6E8A-4147-A177-3AD203B41FA5}">
                      <a16:colId xmlns:a16="http://schemas.microsoft.com/office/drawing/2014/main" val="1334689505"/>
                    </a:ext>
                  </a:extLst>
                </a:gridCol>
                <a:gridCol w="1236663">
                  <a:extLst>
                    <a:ext uri="{9D8B030D-6E8A-4147-A177-3AD203B41FA5}">
                      <a16:colId xmlns:a16="http://schemas.microsoft.com/office/drawing/2014/main" val="3780274316"/>
                    </a:ext>
                  </a:extLst>
                </a:gridCol>
              </a:tblGrid>
              <a:tr h="40798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6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rPr>
                        <a:t>区别</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hlink"/>
                      </a:solidFill>
                      <a:prstDash val="solid"/>
                      <a:miter lim="800000"/>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6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rPr>
                        <a:t>时期数列</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6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rPr>
                        <a:t>时点数列</a:t>
                      </a:r>
                    </a:p>
                  </a:txBody>
                  <a:tcPr anchor="ctr" horzOverflow="overflow">
                    <a:lnL w="12700" cap="flat" cmpd="sng" algn="ctr">
                      <a:solidFill>
                        <a:schemeClr val="hlink"/>
                      </a:solidFill>
                      <a:prstDash val="solid"/>
                      <a:miter lim="800000"/>
                      <a:headEnd type="none" w="med" len="med"/>
                      <a:tailEnd type="none" w="med" len="med"/>
                    </a:lnL>
                    <a:lnR w="38100" cap="flat" cmpd="sng" algn="ctr">
                      <a:solidFill>
                        <a:schemeClr val="hlink"/>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850693884"/>
                  </a:ext>
                </a:extLst>
              </a:tr>
              <a:tr h="31115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6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rPr>
                        <a:t>可加性</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楷体_GB2312" pitchFamily="49" charset="-122"/>
                          <a:ea typeface="楷体_GB2312" pitchFamily="49" charset="-122"/>
                        </a:rPr>
                        <a:t>具有</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楷体_GB2312" pitchFamily="49" charset="-122"/>
                          <a:ea typeface="楷体_GB2312" pitchFamily="49" charset="-122"/>
                        </a:rPr>
                        <a:t>不具有</a:t>
                      </a:r>
                    </a:p>
                  </a:txBody>
                  <a:tcPr anchor="ctr" horzOverflow="overflow">
                    <a:lnL w="12700" cap="flat" cmpd="sng" algn="ctr">
                      <a:solidFill>
                        <a:schemeClr val="hlink"/>
                      </a:solidFill>
                      <a:prstDash val="solid"/>
                      <a:miter lim="800000"/>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49797919"/>
                  </a:ext>
                </a:extLst>
              </a:tr>
              <a:tr h="57308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6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rPr>
                        <a:t>与时间长</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6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rPr>
                        <a:t>度的关系</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楷体_GB2312" pitchFamily="49" charset="-122"/>
                          <a:ea typeface="楷体_GB2312" pitchFamily="49" charset="-122"/>
                        </a:rPr>
                        <a:t>有直</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楷体_GB2312" pitchFamily="49" charset="-122"/>
                          <a:ea typeface="楷体_GB2312" pitchFamily="49" charset="-122"/>
                        </a:rPr>
                        <a:t>接关系</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楷体_GB2312" pitchFamily="49" charset="-122"/>
                          <a:ea typeface="楷体_GB2312" pitchFamily="49" charset="-122"/>
                        </a:rPr>
                        <a:t>没有直</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楷体_GB2312" pitchFamily="49" charset="-122"/>
                          <a:ea typeface="楷体_GB2312" pitchFamily="49" charset="-122"/>
                        </a:rPr>
                        <a:t>接关系</a:t>
                      </a:r>
                    </a:p>
                  </a:txBody>
                  <a:tcPr anchor="ctr" horzOverflow="overflow">
                    <a:lnL w="12700" cap="flat" cmpd="sng" algn="ctr">
                      <a:solidFill>
                        <a:schemeClr val="hlink"/>
                      </a:solidFill>
                      <a:prstDash val="solid"/>
                      <a:miter lim="800000"/>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91417002"/>
                  </a:ext>
                </a:extLst>
              </a:tr>
              <a:tr h="57150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6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rPr>
                        <a:t>获得数</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6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rPr>
                        <a:t>值方式</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楷体_GB2312" pitchFamily="49" charset="-122"/>
                          <a:ea typeface="楷体_GB2312" pitchFamily="49" charset="-122"/>
                        </a:rPr>
                        <a:t>连续登</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楷体_GB2312" pitchFamily="49" charset="-122"/>
                          <a:ea typeface="楷体_GB2312" pitchFamily="49" charset="-122"/>
                        </a:rPr>
                        <a:t>记取得</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800" b="1" i="0" u="none" strike="noStrike" cap="none" normalizeH="0" baseline="0" dirty="0" smtClean="0">
                          <a:ln>
                            <a:noFill/>
                          </a:ln>
                          <a:solidFill>
                            <a:schemeClr val="tx1"/>
                          </a:solidFill>
                          <a:effectLst/>
                          <a:latin typeface="楷体_GB2312" pitchFamily="49" charset="-122"/>
                          <a:ea typeface="楷体_GB2312" pitchFamily="49" charset="-122"/>
                        </a:rPr>
                        <a:t>间断计</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800" b="1" i="0" u="none" strike="noStrike" cap="none" normalizeH="0" baseline="0" dirty="0" smtClean="0">
                          <a:ln>
                            <a:noFill/>
                          </a:ln>
                          <a:solidFill>
                            <a:schemeClr val="tx1"/>
                          </a:solidFill>
                          <a:effectLst/>
                          <a:latin typeface="楷体_GB2312" pitchFamily="49" charset="-122"/>
                          <a:ea typeface="楷体_GB2312" pitchFamily="49" charset="-122"/>
                        </a:rPr>
                        <a:t>数取得</a:t>
                      </a:r>
                    </a:p>
                  </a:txBody>
                  <a:tcPr anchor="ctr" horzOverflow="overflow">
                    <a:lnL w="12700" cap="flat" cmpd="sng" algn="ctr">
                      <a:solidFill>
                        <a:schemeClr val="hlink"/>
                      </a:solidFill>
                      <a:prstDash val="solid"/>
                      <a:miter lim="800000"/>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hlink"/>
                      </a:solidFill>
                      <a:prstDash val="solid"/>
                      <a:miter lim="800000"/>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050897"/>
                  </a:ext>
                </a:extLst>
              </a:tr>
            </a:tbl>
          </a:graphicData>
        </a:graphic>
      </p:graphicFrame>
      <p:sp>
        <p:nvSpPr>
          <p:cNvPr id="265250" name="Rectangle 34"/>
          <p:cNvSpPr>
            <a:spLocks noChangeArrowheads="1"/>
          </p:cNvSpPr>
          <p:nvPr/>
        </p:nvSpPr>
        <p:spPr bwMode="auto">
          <a:xfrm>
            <a:off x="2721429" y="1236889"/>
            <a:ext cx="7304314" cy="400110"/>
          </a:xfrm>
          <a:prstGeom prst="rect">
            <a:avLst/>
          </a:prstGeom>
          <a:noFill/>
          <a:ln w="381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smtClean="0"/>
              <a:t>时期</a:t>
            </a:r>
            <a:r>
              <a:rPr lang="zh-CN" altLang="en-US" sz="2000" b="1" dirty="0"/>
              <a:t>数列与时点数列的区别</a:t>
            </a:r>
          </a:p>
        </p:txBody>
      </p:sp>
    </p:spTree>
    <p:extLst>
      <p:ext uri="{BB962C8B-B14F-4D97-AF65-F5344CB8AC3E}">
        <p14:creationId xmlns:p14="http://schemas.microsoft.com/office/powerpoint/2010/main" val="4126930501"/>
      </p:ext>
    </p:extLst>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6" name="Rectangle 6"/>
          <p:cNvSpPr>
            <a:spLocks noRot="1" noChangeArrowheads="1"/>
          </p:cNvSpPr>
          <p:nvPr/>
        </p:nvSpPr>
        <p:spPr bwMode="auto">
          <a:xfrm>
            <a:off x="2279651" y="260351"/>
            <a:ext cx="36734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400" b="1">
                <a:ea typeface="黑体" panose="02010609060101010101" pitchFamily="49" charset="-122"/>
              </a:rPr>
              <a:t>（二）相对数时间数列</a:t>
            </a:r>
          </a:p>
        </p:txBody>
      </p:sp>
      <p:grpSp>
        <p:nvGrpSpPr>
          <p:cNvPr id="256009" name="Group 9"/>
          <p:cNvGrpSpPr>
            <a:grpSpLocks/>
          </p:cNvGrpSpPr>
          <p:nvPr/>
        </p:nvGrpSpPr>
        <p:grpSpPr bwMode="auto">
          <a:xfrm>
            <a:off x="2208214" y="836614"/>
            <a:ext cx="7343775" cy="1044575"/>
            <a:chOff x="839" y="1071"/>
            <a:chExt cx="4127" cy="658"/>
          </a:xfrm>
        </p:grpSpPr>
        <p:sp>
          <p:nvSpPr>
            <p:cNvPr id="256010" name="Text Box 10"/>
            <p:cNvSpPr txBox="1">
              <a:spLocks noChangeArrowheads="1"/>
            </p:cNvSpPr>
            <p:nvPr/>
          </p:nvSpPr>
          <p:spPr bwMode="auto">
            <a:xfrm>
              <a:off x="839" y="1117"/>
              <a:ext cx="681" cy="252"/>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a:latin typeface="Times New Roman" panose="02020603050405020304" pitchFamily="18" charset="0"/>
                </a:rPr>
                <a:t>1.</a:t>
              </a:r>
              <a:r>
                <a:rPr lang="zh-CN" altLang="en-US" sz="2000" b="1">
                  <a:latin typeface="Times New Roman" panose="02020603050405020304" pitchFamily="18" charset="0"/>
                </a:rPr>
                <a:t>定义</a:t>
              </a:r>
            </a:p>
          </p:txBody>
        </p:sp>
        <p:sp>
          <p:nvSpPr>
            <p:cNvPr id="256011" name="Rectangle 11"/>
            <p:cNvSpPr>
              <a:spLocks noChangeArrowheads="1"/>
            </p:cNvSpPr>
            <p:nvPr/>
          </p:nvSpPr>
          <p:spPr bwMode="auto">
            <a:xfrm>
              <a:off x="1655" y="1071"/>
              <a:ext cx="3311" cy="658"/>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hlink"/>
                </a:buClr>
                <a:buFont typeface="Wingdings" panose="05000000000000000000" pitchFamily="2" charset="2"/>
                <a:buNone/>
              </a:pPr>
              <a:r>
                <a:rPr lang="zh-CN" altLang="en-US" sz="2000" b="1"/>
                <a:t>相对指标按时间先后顺序形成的数列称为相对数时间数列，它反映</a:t>
              </a:r>
              <a:r>
                <a:rPr lang="zh-CN" altLang="en-US" sz="2000" b="1">
                  <a:solidFill>
                    <a:srgbClr val="DE0000"/>
                  </a:solidFill>
                  <a:ea typeface="黑体" panose="02010609060101010101" pitchFamily="49" charset="-122"/>
                </a:rPr>
                <a:t>社会经济现象之间数量对比关系的发展变化过程</a:t>
              </a:r>
              <a:r>
                <a:rPr lang="zh-CN" altLang="en-US" sz="2000" b="1"/>
                <a:t>。</a:t>
              </a:r>
              <a:r>
                <a:rPr lang="zh-CN" altLang="en-US" sz="2000"/>
                <a:t> </a:t>
              </a:r>
            </a:p>
          </p:txBody>
        </p:sp>
      </p:grpSp>
      <p:grpSp>
        <p:nvGrpSpPr>
          <p:cNvPr id="256024" name="Group 24"/>
          <p:cNvGrpSpPr>
            <a:grpSpLocks/>
          </p:cNvGrpSpPr>
          <p:nvPr/>
        </p:nvGrpSpPr>
        <p:grpSpPr bwMode="auto">
          <a:xfrm>
            <a:off x="3935414" y="3091090"/>
            <a:ext cx="2232025" cy="1027113"/>
            <a:chOff x="2200" y="2806"/>
            <a:chExt cx="1587" cy="647"/>
          </a:xfrm>
        </p:grpSpPr>
        <p:sp>
          <p:nvSpPr>
            <p:cNvPr id="256017" name="Rectangle 17"/>
            <p:cNvSpPr>
              <a:spLocks noChangeArrowheads="1"/>
            </p:cNvSpPr>
            <p:nvPr/>
          </p:nvSpPr>
          <p:spPr bwMode="auto">
            <a:xfrm>
              <a:off x="2245" y="2806"/>
              <a:ext cx="15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Times New Roman" panose="02020603050405020304" pitchFamily="18" charset="0"/>
                </a:rPr>
                <a:t>总量指标</a:t>
              </a:r>
              <a:r>
                <a:rPr lang="en-US" altLang="zh-CN" sz="2000" b="1">
                  <a:latin typeface="Times New Roman" panose="02020603050405020304" pitchFamily="18" charset="0"/>
                </a:rPr>
                <a:t>(</a:t>
              </a:r>
              <a:r>
                <a:rPr lang="zh-CN" altLang="en-US" sz="2000" b="1">
                  <a:latin typeface="Times New Roman" panose="02020603050405020304" pitchFamily="18" charset="0"/>
                </a:rPr>
                <a:t>绝对数</a:t>
              </a:r>
              <a:r>
                <a:rPr lang="en-US" altLang="zh-CN" sz="2000" b="1">
                  <a:latin typeface="Times New Roman" panose="02020603050405020304" pitchFamily="18" charset="0"/>
                </a:rPr>
                <a:t>)</a:t>
              </a:r>
            </a:p>
          </p:txBody>
        </p:sp>
        <p:sp>
          <p:nvSpPr>
            <p:cNvPr id="256020" name="Rectangle 20"/>
            <p:cNvSpPr>
              <a:spLocks noChangeArrowheads="1"/>
            </p:cNvSpPr>
            <p:nvPr/>
          </p:nvSpPr>
          <p:spPr bwMode="auto">
            <a:xfrm>
              <a:off x="2245" y="3203"/>
              <a:ext cx="15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Times New Roman" panose="02020603050405020304" pitchFamily="18" charset="0"/>
                </a:rPr>
                <a:t>总量指标</a:t>
              </a:r>
              <a:r>
                <a:rPr lang="en-US" altLang="zh-CN" sz="2000" b="1">
                  <a:latin typeface="Times New Roman" panose="02020603050405020304" pitchFamily="18" charset="0"/>
                </a:rPr>
                <a:t>(</a:t>
              </a:r>
              <a:r>
                <a:rPr lang="zh-CN" altLang="en-US" sz="2000" b="1">
                  <a:latin typeface="Times New Roman" panose="02020603050405020304" pitchFamily="18" charset="0"/>
                </a:rPr>
                <a:t>绝对数</a:t>
              </a:r>
              <a:r>
                <a:rPr lang="en-US" altLang="zh-CN" sz="2000" b="1">
                  <a:latin typeface="Times New Roman" panose="02020603050405020304" pitchFamily="18" charset="0"/>
                </a:rPr>
                <a:t>)</a:t>
              </a:r>
            </a:p>
          </p:txBody>
        </p:sp>
        <p:sp>
          <p:nvSpPr>
            <p:cNvPr id="256021" name="Line 21"/>
            <p:cNvSpPr>
              <a:spLocks noChangeShapeType="1"/>
            </p:cNvSpPr>
            <p:nvPr/>
          </p:nvSpPr>
          <p:spPr bwMode="auto">
            <a:xfrm>
              <a:off x="2200" y="3113"/>
              <a:ext cx="1587"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023" name="Group 23"/>
          <p:cNvGrpSpPr>
            <a:grpSpLocks/>
          </p:cNvGrpSpPr>
          <p:nvPr/>
        </p:nvGrpSpPr>
        <p:grpSpPr bwMode="auto">
          <a:xfrm>
            <a:off x="2208214" y="3235553"/>
            <a:ext cx="1800225" cy="708025"/>
            <a:chOff x="1156" y="2886"/>
            <a:chExt cx="1044" cy="446"/>
          </a:xfrm>
        </p:grpSpPr>
        <p:sp>
          <p:nvSpPr>
            <p:cNvPr id="256016" name="Rectangle 16"/>
            <p:cNvSpPr>
              <a:spLocks noChangeArrowheads="1"/>
            </p:cNvSpPr>
            <p:nvPr/>
          </p:nvSpPr>
          <p:spPr bwMode="auto">
            <a:xfrm>
              <a:off x="1156" y="2886"/>
              <a:ext cx="702" cy="446"/>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Times New Roman" panose="02020603050405020304" pitchFamily="18" charset="0"/>
                </a:rPr>
                <a:t>相对指标</a:t>
              </a:r>
            </a:p>
            <a:p>
              <a:r>
                <a:rPr lang="en-US" altLang="zh-CN" sz="2000" b="1">
                  <a:latin typeface="Times New Roman" panose="02020603050405020304" pitchFamily="18" charset="0"/>
                </a:rPr>
                <a:t>(</a:t>
              </a:r>
              <a:r>
                <a:rPr lang="zh-CN" altLang="en-US" sz="2000" b="1">
                  <a:latin typeface="Times New Roman" panose="02020603050405020304" pitchFamily="18" charset="0"/>
                </a:rPr>
                <a:t>相对数</a:t>
              </a:r>
              <a:r>
                <a:rPr lang="en-US" altLang="zh-CN" sz="2000" b="1">
                  <a:latin typeface="Times New Roman" panose="02020603050405020304" pitchFamily="18" charset="0"/>
                </a:rPr>
                <a:t>)</a:t>
              </a:r>
            </a:p>
          </p:txBody>
        </p:sp>
        <p:sp>
          <p:nvSpPr>
            <p:cNvPr id="256022" name="Text Box 22"/>
            <p:cNvSpPr txBox="1">
              <a:spLocks noChangeArrowheads="1"/>
            </p:cNvSpPr>
            <p:nvPr/>
          </p:nvSpPr>
          <p:spPr bwMode="auto">
            <a:xfrm>
              <a:off x="1837" y="2886"/>
              <a:ext cx="36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b="1">
                  <a:solidFill>
                    <a:schemeClr val="hlink"/>
                  </a:solidFill>
                </a:rPr>
                <a:t>＝</a:t>
              </a:r>
            </a:p>
          </p:txBody>
        </p:sp>
      </p:grpSp>
      <p:grpSp>
        <p:nvGrpSpPr>
          <p:cNvPr id="256026" name="Group 26"/>
          <p:cNvGrpSpPr>
            <a:grpSpLocks/>
          </p:cNvGrpSpPr>
          <p:nvPr/>
        </p:nvGrpSpPr>
        <p:grpSpPr bwMode="auto">
          <a:xfrm>
            <a:off x="6311901" y="2875190"/>
            <a:ext cx="2973854" cy="1522413"/>
            <a:chOff x="2971" y="1933"/>
            <a:chExt cx="1616" cy="959"/>
          </a:xfrm>
        </p:grpSpPr>
        <p:sp>
          <p:nvSpPr>
            <p:cNvPr id="256013" name="Rectangle 13"/>
            <p:cNvSpPr>
              <a:spLocks noChangeArrowheads="1"/>
            </p:cNvSpPr>
            <p:nvPr/>
          </p:nvSpPr>
          <p:spPr bwMode="auto">
            <a:xfrm>
              <a:off x="3107" y="1933"/>
              <a:ext cx="1104" cy="233"/>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Font typeface="Wingdings" panose="05000000000000000000" pitchFamily="2" charset="2"/>
                <a:buNone/>
              </a:pPr>
              <a:r>
                <a:rPr lang="zh-CN" altLang="en-US" b="1"/>
                <a:t>两个时期数列之比</a:t>
              </a:r>
              <a:endParaRPr lang="zh-CN" altLang="en-US" sz="2000" b="1">
                <a:latin typeface="楷体_GB2312" pitchFamily="49" charset="-122"/>
              </a:endParaRPr>
            </a:p>
          </p:txBody>
        </p:sp>
        <p:sp>
          <p:nvSpPr>
            <p:cNvPr id="256014" name="Rectangle 14"/>
            <p:cNvSpPr>
              <a:spLocks noChangeArrowheads="1"/>
            </p:cNvSpPr>
            <p:nvPr/>
          </p:nvSpPr>
          <p:spPr bwMode="auto">
            <a:xfrm>
              <a:off x="3107" y="2296"/>
              <a:ext cx="1104" cy="233"/>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两个时点数列之比</a:t>
              </a:r>
            </a:p>
          </p:txBody>
        </p:sp>
        <p:sp>
          <p:nvSpPr>
            <p:cNvPr id="256015" name="Rectangle 15"/>
            <p:cNvSpPr>
              <a:spLocks noChangeArrowheads="1"/>
            </p:cNvSpPr>
            <p:nvPr/>
          </p:nvSpPr>
          <p:spPr bwMode="auto">
            <a:xfrm>
              <a:off x="3107" y="2659"/>
              <a:ext cx="1480" cy="233"/>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时期数列和时点数列之比</a:t>
              </a:r>
            </a:p>
          </p:txBody>
        </p:sp>
        <p:sp>
          <p:nvSpPr>
            <p:cNvPr id="256025" name="AutoShape 25"/>
            <p:cNvSpPr>
              <a:spLocks/>
            </p:cNvSpPr>
            <p:nvPr/>
          </p:nvSpPr>
          <p:spPr bwMode="auto">
            <a:xfrm>
              <a:off x="2971" y="1978"/>
              <a:ext cx="91" cy="862"/>
            </a:xfrm>
            <a:prstGeom prst="leftBrace">
              <a:avLst>
                <a:gd name="adj1" fmla="val 78938"/>
                <a:gd name="adj2" fmla="val 50000"/>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6028" name="Group 28"/>
          <p:cNvGrpSpPr>
            <a:grpSpLocks/>
          </p:cNvGrpSpPr>
          <p:nvPr/>
        </p:nvGrpSpPr>
        <p:grpSpPr bwMode="auto">
          <a:xfrm>
            <a:off x="2208213" y="2587852"/>
            <a:ext cx="1223962" cy="647700"/>
            <a:chOff x="431" y="1253"/>
            <a:chExt cx="771" cy="408"/>
          </a:xfrm>
        </p:grpSpPr>
        <p:sp>
          <p:nvSpPr>
            <p:cNvPr id="256012" name="Rectangle 12"/>
            <p:cNvSpPr>
              <a:spLocks noChangeArrowheads="1"/>
            </p:cNvSpPr>
            <p:nvPr/>
          </p:nvSpPr>
          <p:spPr bwMode="auto">
            <a:xfrm>
              <a:off x="431" y="1253"/>
              <a:ext cx="771" cy="252"/>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b="1">
                  <a:latin typeface="Times New Roman" panose="02020603050405020304" pitchFamily="18" charset="0"/>
                </a:rPr>
                <a:t>2.</a:t>
              </a:r>
              <a:r>
                <a:rPr lang="zh-CN" altLang="en-US" sz="2000" b="1">
                  <a:latin typeface="Times New Roman" panose="02020603050405020304" pitchFamily="18" charset="0"/>
                </a:rPr>
                <a:t>分类</a:t>
              </a:r>
            </a:p>
          </p:txBody>
        </p:sp>
        <p:sp>
          <p:nvSpPr>
            <p:cNvPr id="256027" name="AutoShape 27"/>
            <p:cNvSpPr>
              <a:spLocks noChangeArrowheads="1"/>
            </p:cNvSpPr>
            <p:nvPr/>
          </p:nvSpPr>
          <p:spPr bwMode="auto">
            <a:xfrm>
              <a:off x="748" y="1525"/>
              <a:ext cx="136" cy="136"/>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6029" name="Rectangle 29"/>
          <p:cNvSpPr>
            <a:spLocks noChangeArrowheads="1"/>
          </p:cNvSpPr>
          <p:nvPr/>
        </p:nvSpPr>
        <p:spPr bwMode="auto">
          <a:xfrm>
            <a:off x="2279651" y="5240282"/>
            <a:ext cx="7056438" cy="1015663"/>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sz="2000" b="1">
                <a:latin typeface="Times New Roman" panose="02020603050405020304" pitchFamily="18" charset="0"/>
              </a:rPr>
              <a:t>流动比率</a:t>
            </a:r>
            <a:r>
              <a:rPr kumimoji="1" lang="en-US" altLang="zh-CN" sz="2000" b="1">
                <a:latin typeface="Times New Roman" panose="02020603050405020304" pitchFamily="18" charset="0"/>
              </a:rPr>
              <a:t>(</a:t>
            </a:r>
            <a:r>
              <a:rPr kumimoji="1" lang="zh-CN" altLang="en-US" sz="2000" b="1">
                <a:latin typeface="Times New Roman" panose="02020603050405020304" pitchFamily="18" charset="0"/>
              </a:rPr>
              <a:t>流动资产</a:t>
            </a:r>
            <a:r>
              <a:rPr kumimoji="1" lang="en-US" altLang="zh-CN" sz="2000" b="1">
                <a:latin typeface="Times New Roman" panose="02020603050405020304" pitchFamily="18" charset="0"/>
              </a:rPr>
              <a:t>/</a:t>
            </a:r>
            <a:r>
              <a:rPr kumimoji="1" lang="zh-CN" altLang="en-US" sz="2000" b="1">
                <a:latin typeface="Times New Roman" panose="02020603050405020304" pitchFamily="18" charset="0"/>
              </a:rPr>
              <a:t>流动负债</a:t>
            </a:r>
            <a:r>
              <a:rPr kumimoji="1" lang="en-US" altLang="zh-CN" sz="2000" b="1">
                <a:latin typeface="Times New Roman" panose="02020603050405020304" pitchFamily="18" charset="0"/>
              </a:rPr>
              <a:t>)</a:t>
            </a:r>
            <a:r>
              <a:rPr kumimoji="1" lang="zh-CN" altLang="en-US" sz="2000" b="1">
                <a:latin typeface="Times New Roman" panose="02020603050405020304" pitchFamily="18" charset="0"/>
              </a:rPr>
              <a:t>、速动比率</a:t>
            </a:r>
            <a:r>
              <a:rPr kumimoji="1" lang="en-US" altLang="zh-CN" sz="2000" b="1">
                <a:latin typeface="Times New Roman" panose="02020603050405020304" pitchFamily="18" charset="0"/>
              </a:rPr>
              <a:t>(</a:t>
            </a:r>
            <a:r>
              <a:rPr kumimoji="1" lang="zh-CN" altLang="en-US" sz="2000" b="1">
                <a:latin typeface="Times New Roman" panose="02020603050405020304" pitchFamily="18" charset="0"/>
              </a:rPr>
              <a:t>速动资产</a:t>
            </a:r>
            <a:r>
              <a:rPr kumimoji="1" lang="en-US" altLang="zh-CN" sz="2000" b="1">
                <a:latin typeface="Times New Roman" panose="02020603050405020304" pitchFamily="18" charset="0"/>
              </a:rPr>
              <a:t>/</a:t>
            </a:r>
            <a:r>
              <a:rPr kumimoji="1" lang="zh-CN" altLang="en-US" sz="2000" b="1">
                <a:latin typeface="Times New Roman" panose="02020603050405020304" pitchFamily="18" charset="0"/>
              </a:rPr>
              <a:t>流动负债</a:t>
            </a:r>
            <a:r>
              <a:rPr kumimoji="1" lang="en-US" altLang="zh-CN" sz="2000" b="1">
                <a:latin typeface="Times New Roman" panose="02020603050405020304" pitchFamily="18" charset="0"/>
              </a:rPr>
              <a:t>)</a:t>
            </a:r>
            <a:r>
              <a:rPr kumimoji="1" lang="zh-CN" altLang="en-US" sz="2000" b="1">
                <a:latin typeface="Times New Roman" panose="02020603050405020304" pitchFamily="18" charset="0"/>
              </a:rPr>
              <a:t>、资产负债率</a:t>
            </a:r>
            <a:r>
              <a:rPr kumimoji="1" lang="en-US" altLang="zh-CN" sz="2000" b="1">
                <a:latin typeface="Times New Roman" panose="02020603050405020304" pitchFamily="18" charset="0"/>
              </a:rPr>
              <a:t>(</a:t>
            </a:r>
            <a:r>
              <a:rPr kumimoji="1" lang="zh-CN" altLang="en-US" sz="2000" b="1">
                <a:latin typeface="Times New Roman" panose="02020603050405020304" pitchFamily="18" charset="0"/>
              </a:rPr>
              <a:t>负债总额</a:t>
            </a:r>
            <a:r>
              <a:rPr kumimoji="1" lang="en-US" altLang="zh-CN" sz="2000" b="1">
                <a:latin typeface="Times New Roman" panose="02020603050405020304" pitchFamily="18" charset="0"/>
              </a:rPr>
              <a:t>/</a:t>
            </a:r>
            <a:r>
              <a:rPr kumimoji="1" lang="zh-CN" altLang="en-US" sz="2000" b="1">
                <a:latin typeface="Times New Roman" panose="02020603050405020304" pitchFamily="18" charset="0"/>
              </a:rPr>
              <a:t>资产总额</a:t>
            </a:r>
            <a:r>
              <a:rPr kumimoji="1" lang="en-US" altLang="zh-CN" sz="2000" b="1">
                <a:latin typeface="Times New Roman" panose="02020603050405020304" pitchFamily="18" charset="0"/>
              </a:rPr>
              <a:t>)</a:t>
            </a:r>
            <a:r>
              <a:rPr kumimoji="1" lang="zh-CN" altLang="en-US" sz="2000" b="1">
                <a:latin typeface="Times New Roman" panose="02020603050405020304" pitchFamily="18" charset="0"/>
              </a:rPr>
              <a:t>、产权比率</a:t>
            </a:r>
            <a:r>
              <a:rPr kumimoji="1" lang="en-US" altLang="zh-CN" sz="2000" b="1">
                <a:latin typeface="Times New Roman" panose="02020603050405020304" pitchFamily="18" charset="0"/>
              </a:rPr>
              <a:t>(</a:t>
            </a:r>
            <a:r>
              <a:rPr kumimoji="1" lang="zh-CN" altLang="en-US" sz="2000" b="1">
                <a:latin typeface="Times New Roman" panose="02020603050405020304" pitchFamily="18" charset="0"/>
              </a:rPr>
              <a:t>负债总额</a:t>
            </a:r>
            <a:r>
              <a:rPr kumimoji="1" lang="en-US" altLang="zh-CN" sz="2000" b="1">
                <a:latin typeface="Times New Roman" panose="02020603050405020304" pitchFamily="18" charset="0"/>
              </a:rPr>
              <a:t>/</a:t>
            </a:r>
            <a:r>
              <a:rPr kumimoji="1" lang="zh-CN" altLang="en-US" sz="2000" b="1">
                <a:latin typeface="Times New Roman" panose="02020603050405020304" pitchFamily="18" charset="0"/>
              </a:rPr>
              <a:t>所有者权益总额</a:t>
            </a:r>
            <a:r>
              <a:rPr kumimoji="1" lang="en-US" altLang="zh-CN" sz="2000" b="1">
                <a:latin typeface="Times New Roman" panose="02020603050405020304" pitchFamily="18" charset="0"/>
              </a:rPr>
              <a:t>)</a:t>
            </a:r>
            <a:r>
              <a:rPr kumimoji="1" lang="zh-CN" altLang="en-US" sz="2000" b="1">
                <a:latin typeface="Times New Roman" panose="02020603050405020304" pitchFamily="18" charset="0"/>
              </a:rPr>
              <a:t>、总资产增长率</a:t>
            </a:r>
            <a:r>
              <a:rPr kumimoji="1" lang="en-US" altLang="zh-CN" sz="2000" b="1">
                <a:latin typeface="Times New Roman" panose="02020603050405020304" pitchFamily="18" charset="0"/>
              </a:rPr>
              <a:t>(</a:t>
            </a:r>
            <a:r>
              <a:rPr kumimoji="1" lang="zh-CN" altLang="en-US" sz="2000" b="1">
                <a:latin typeface="Times New Roman" panose="02020603050405020304" pitchFamily="18" charset="0"/>
              </a:rPr>
              <a:t>本年总资产增长额</a:t>
            </a:r>
            <a:r>
              <a:rPr kumimoji="1" lang="en-US" altLang="zh-CN" sz="2000" b="1">
                <a:latin typeface="Times New Roman" panose="02020603050405020304" pitchFamily="18" charset="0"/>
              </a:rPr>
              <a:t>/</a:t>
            </a:r>
            <a:r>
              <a:rPr kumimoji="1" lang="zh-CN" altLang="en-US" sz="2000" b="1">
                <a:latin typeface="Times New Roman" panose="02020603050405020304" pitchFamily="18" charset="0"/>
              </a:rPr>
              <a:t>年初资产总额</a:t>
            </a:r>
            <a:r>
              <a:rPr kumimoji="1" lang="en-US" altLang="zh-CN" sz="2000" b="1">
                <a:latin typeface="Times New Roman" panose="02020603050405020304" pitchFamily="18" charset="0"/>
              </a:rPr>
              <a:t>)</a:t>
            </a:r>
            <a:r>
              <a:rPr kumimoji="1" lang="zh-CN" altLang="en-US" sz="2000" b="1">
                <a:latin typeface="Times New Roman" panose="02020603050405020304" pitchFamily="18" charset="0"/>
              </a:rPr>
              <a:t> 。</a:t>
            </a:r>
          </a:p>
        </p:txBody>
      </p:sp>
    </p:spTree>
    <p:extLst>
      <p:ext uri="{BB962C8B-B14F-4D97-AF65-F5344CB8AC3E}">
        <p14:creationId xmlns:p14="http://schemas.microsoft.com/office/powerpoint/2010/main" val="664350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5905" name="Group 337"/>
          <p:cNvGraphicFramePr>
            <a:graphicFrameLocks noGrp="1"/>
          </p:cNvGraphicFramePr>
          <p:nvPr>
            <p:ph/>
          </p:nvPr>
        </p:nvGraphicFramePr>
        <p:xfrm>
          <a:off x="1847850" y="765175"/>
          <a:ext cx="4032250" cy="5212080"/>
        </p:xfrm>
        <a:graphic>
          <a:graphicData uri="http://schemas.openxmlformats.org/drawingml/2006/table">
            <a:tbl>
              <a:tblPr/>
              <a:tblGrid>
                <a:gridCol w="804863">
                  <a:extLst>
                    <a:ext uri="{9D8B030D-6E8A-4147-A177-3AD203B41FA5}">
                      <a16:colId xmlns:a16="http://schemas.microsoft.com/office/drawing/2014/main" val="3154848186"/>
                    </a:ext>
                  </a:extLst>
                </a:gridCol>
                <a:gridCol w="1211262">
                  <a:extLst>
                    <a:ext uri="{9D8B030D-6E8A-4147-A177-3AD203B41FA5}">
                      <a16:colId xmlns:a16="http://schemas.microsoft.com/office/drawing/2014/main" val="244456171"/>
                    </a:ext>
                  </a:extLst>
                </a:gridCol>
                <a:gridCol w="1008063">
                  <a:extLst>
                    <a:ext uri="{9D8B030D-6E8A-4147-A177-3AD203B41FA5}">
                      <a16:colId xmlns:a16="http://schemas.microsoft.com/office/drawing/2014/main" val="2935396347"/>
                    </a:ext>
                  </a:extLst>
                </a:gridCol>
                <a:gridCol w="1008062">
                  <a:extLst>
                    <a:ext uri="{9D8B030D-6E8A-4147-A177-3AD203B41FA5}">
                      <a16:colId xmlns:a16="http://schemas.microsoft.com/office/drawing/2014/main" val="1562403712"/>
                    </a:ext>
                  </a:extLst>
                </a:gridCol>
              </a:tblGrid>
              <a:tr h="20955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年 份*</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第一产业</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第二产业</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第三产业</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hlink"/>
                      </a:solidFill>
                      <a:prstDash val="solid"/>
                      <a:miter lim="800000"/>
                      <a:headEnd type="none" w="med" len="med"/>
                      <a:tailEnd type="none" w="med" len="med"/>
                    </a:lnL>
                    <a:lnR cap="flat">
                      <a:noFill/>
                    </a:lnR>
                    <a:lnT w="381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809247584"/>
                  </a:ext>
                </a:extLst>
              </a:tr>
              <a:tr h="15240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41.7</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17.3</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cap="flat">
                      <a:noFill/>
                    </a:lnR>
                    <a:lnT w="12700" cap="flat" cmpd="sng" algn="ctr">
                      <a:solidFill>
                        <a:schemeClr val="hlink"/>
                      </a:solidFill>
                      <a:prstDash val="solid"/>
                      <a:miter lim="800000"/>
                      <a:headEnd type="none" w="med" len="med"/>
                      <a:tailEnd type="none" w="med" len="med"/>
                    </a:lnT>
                    <a:lnB>
                      <a:noFill/>
                    </a:lnB>
                    <a:lnTlToBr>
                      <a:noFill/>
                    </a:lnTlToBr>
                    <a:lnBlToTr>
                      <a:noFill/>
                    </a:lnBlToTr>
                    <a:noFill/>
                  </a:tcPr>
                </a:tc>
                <a:extLst>
                  <a:ext uri="{0D108BD9-81ED-4DB2-BD59-A6C34878D82A}">
                    <a16:rowId xmlns:a16="http://schemas.microsoft.com/office/drawing/2014/main" val="512277825"/>
                  </a:ext>
                </a:extLst>
              </a:tr>
              <a:tr h="15240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62.8</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2783049070"/>
                  </a:ext>
                </a:extLst>
              </a:tr>
              <a:tr h="15240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1992</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64.5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27.1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608992596"/>
                  </a:ext>
                </a:extLst>
              </a:tr>
              <a:tr h="15240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1993</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7.9</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65.5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26.6</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830765507"/>
                  </a:ext>
                </a:extLst>
              </a:tr>
              <a:tr h="15240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6.6</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67.9</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2471927524"/>
                  </a:ext>
                </a:extLst>
              </a:tr>
              <a:tr h="15240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64.3</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26.6</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2025184290"/>
                  </a:ext>
                </a:extLst>
              </a:tr>
              <a:tr h="15240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1996</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9.6</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62.9</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27.5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521744979"/>
                  </a:ext>
                </a:extLst>
              </a:tr>
              <a:tr h="15240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1997</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6.8</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59.7</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2821729099"/>
                  </a:ext>
                </a:extLst>
              </a:tr>
              <a:tr h="15240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1998</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7.6</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60.9</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637057381"/>
                  </a:ext>
                </a:extLst>
              </a:tr>
              <a:tr h="15240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1999</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57.8</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36.2</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2368343724"/>
                  </a:ext>
                </a:extLst>
              </a:tr>
              <a:tr h="15240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60.8</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34.8</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58752199"/>
                  </a:ext>
                </a:extLst>
              </a:tr>
              <a:tr h="15240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46.7</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48.2</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2756387058"/>
                  </a:ext>
                </a:extLst>
              </a:tr>
              <a:tr h="15240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2002</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4.6</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49.7</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45.7</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2975413502"/>
                  </a:ext>
                </a:extLst>
              </a:tr>
              <a:tr h="15240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2003</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58.5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38.1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595793200"/>
                  </a:ext>
                </a:extLst>
              </a:tr>
              <a:tr h="15240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7.8</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52.2</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40.0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734306060"/>
                  </a:ext>
                </a:extLst>
              </a:tr>
              <a:tr h="15240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53.6</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40.3</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2507500671"/>
                  </a:ext>
                </a:extLst>
              </a:tr>
              <a:tr h="15240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2006</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5.3</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53.1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41.7</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4119414620"/>
                  </a:ext>
                </a:extLst>
              </a:tr>
              <a:tr h="15240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2007</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chemeClr val="hlink"/>
                      </a:solidFill>
                      <a:prstDash val="solid"/>
                      <a:miter lim="800000"/>
                      <a:headEnd type="none" w="med" len="med"/>
                      <a:tailEnd type="none" w="med" len="med"/>
                    </a:lnR>
                    <a:lnT>
                      <a:noFill/>
                    </a:lnT>
                    <a:lnB w="381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3.6</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w="381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54.1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w="381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42.3</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hlink"/>
                      </a:solidFill>
                      <a:prstDash val="solid"/>
                      <a:miter lim="800000"/>
                      <a:headEnd type="none" w="med" len="med"/>
                      <a:tailEnd type="none" w="med" len="med"/>
                    </a:lnL>
                    <a:lnR cap="flat">
                      <a:noFill/>
                    </a:lnR>
                    <a:lnT>
                      <a:noFill/>
                    </a:lnT>
                    <a:lnB w="38100"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925306305"/>
                  </a:ext>
                </a:extLst>
              </a:tr>
            </a:tbl>
          </a:graphicData>
        </a:graphic>
      </p:graphicFrame>
      <p:grpSp>
        <p:nvGrpSpPr>
          <p:cNvPr id="365906" name="Group 338"/>
          <p:cNvGrpSpPr>
            <a:grpSpLocks/>
          </p:cNvGrpSpPr>
          <p:nvPr/>
        </p:nvGrpSpPr>
        <p:grpSpPr bwMode="auto">
          <a:xfrm>
            <a:off x="5808663" y="1557339"/>
            <a:ext cx="4608512" cy="3959225"/>
            <a:chOff x="2699" y="981"/>
            <a:chExt cx="2903" cy="2494"/>
          </a:xfrm>
        </p:grpSpPr>
        <p:graphicFrame>
          <p:nvGraphicFramePr>
            <p:cNvPr id="365785" name="Object 217"/>
            <p:cNvGraphicFramePr>
              <a:graphicFrameLocks noChangeAspect="1"/>
            </p:cNvGraphicFramePr>
            <p:nvPr/>
          </p:nvGraphicFramePr>
          <p:xfrm>
            <a:off x="2699" y="1207"/>
            <a:ext cx="2903" cy="2268"/>
          </p:xfrm>
          <a:graphic>
            <a:graphicData uri="http://schemas.openxmlformats.org/presentationml/2006/ole">
              <mc:AlternateContent xmlns:mc="http://schemas.openxmlformats.org/markup-compatibility/2006">
                <mc:Choice xmlns:v="urn:schemas-microsoft-com:vml" Requires="v">
                  <p:oleObj spid="_x0000_s38929" name="图表" r:id="rId3" imgW="5819851" imgH="2552700" progId="Excel.Chart.8">
                    <p:embed/>
                  </p:oleObj>
                </mc:Choice>
                <mc:Fallback>
                  <p:oleObj name="图表" r:id="rId3" imgW="5819851" imgH="2552700" progId="Excel.Chart.8">
                    <p:embed/>
                    <p:pic>
                      <p:nvPicPr>
                        <p:cNvPr id="365785" name="Object 2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 y="1207"/>
                          <a:ext cx="2903" cy="2268"/>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5786" name="Rectangle 218"/>
            <p:cNvSpPr>
              <a:spLocks noChangeArrowheads="1"/>
            </p:cNvSpPr>
            <p:nvPr/>
          </p:nvSpPr>
          <p:spPr bwMode="auto">
            <a:xfrm>
              <a:off x="3152" y="981"/>
              <a:ext cx="199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85000"/>
                <a:buFont typeface="Wingdings" panose="05000000000000000000" pitchFamily="2" charset="2"/>
                <a:buNone/>
              </a:pPr>
              <a:r>
                <a:rPr lang="en-US" altLang="zh-CN" sz="1400" b="1">
                  <a:solidFill>
                    <a:schemeClr val="tx2"/>
                  </a:solidFill>
                  <a:latin typeface="Times New Roman" panose="02020603050405020304" pitchFamily="18" charset="0"/>
                  <a:ea typeface="黑体" panose="02010609060101010101" pitchFamily="49" charset="-122"/>
                </a:rPr>
                <a:t>1978</a:t>
              </a:r>
              <a:r>
                <a:rPr lang="zh-CN" altLang="en-US" sz="1400" b="1">
                  <a:solidFill>
                    <a:schemeClr val="tx2"/>
                  </a:solidFill>
                  <a:latin typeface="Times New Roman" panose="02020603050405020304" pitchFamily="18" charset="0"/>
                  <a:ea typeface="黑体" panose="02010609060101010101" pitchFamily="49" charset="-122"/>
                </a:rPr>
                <a:t>年以来我国产业结构变化趋势</a:t>
              </a:r>
            </a:p>
          </p:txBody>
        </p:sp>
      </p:grpSp>
      <p:sp>
        <p:nvSpPr>
          <p:cNvPr id="365787" name="Rectangle 219"/>
          <p:cNvSpPr>
            <a:spLocks noChangeArrowheads="1"/>
          </p:cNvSpPr>
          <p:nvPr/>
        </p:nvSpPr>
        <p:spPr bwMode="auto">
          <a:xfrm>
            <a:off x="1992314" y="260351"/>
            <a:ext cx="4129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85000"/>
              <a:buFont typeface="Wingdings" panose="05000000000000000000" pitchFamily="2" charset="2"/>
              <a:buNone/>
            </a:pPr>
            <a:r>
              <a:rPr lang="en-US" altLang="zh-CN" b="1">
                <a:solidFill>
                  <a:schemeClr val="tx2"/>
                </a:solidFill>
                <a:latin typeface="Times New Roman" panose="02020603050405020304" pitchFamily="18" charset="0"/>
                <a:ea typeface="黑体" panose="02010609060101010101" pitchFamily="49" charset="-122"/>
              </a:rPr>
              <a:t>1990</a:t>
            </a:r>
            <a:r>
              <a:rPr lang="zh-CN" altLang="en-US" b="1">
                <a:solidFill>
                  <a:schemeClr val="tx2"/>
                </a:solidFill>
                <a:latin typeface="Times New Roman" panose="02020603050405020304" pitchFamily="18" charset="0"/>
                <a:ea typeface="黑体" panose="02010609060101010101" pitchFamily="49" charset="-122"/>
              </a:rPr>
              <a:t>年以来我国产业结构数列</a:t>
            </a:r>
          </a:p>
        </p:txBody>
      </p:sp>
      <p:sp>
        <p:nvSpPr>
          <p:cNvPr id="365788" name="Rectangle 220"/>
          <p:cNvSpPr>
            <a:spLocks noChangeArrowheads="1"/>
          </p:cNvSpPr>
          <p:nvPr/>
        </p:nvSpPr>
        <p:spPr bwMode="auto">
          <a:xfrm>
            <a:off x="6383337" y="981076"/>
            <a:ext cx="45459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smtClean="0">
                <a:solidFill>
                  <a:schemeClr val="tx2"/>
                </a:solidFill>
                <a:latin typeface="Times New Roman" panose="02020603050405020304" pitchFamily="18" charset="0"/>
                <a:ea typeface="黑体" panose="02010609060101010101" pitchFamily="49" charset="-122"/>
              </a:rPr>
              <a:t>各产业百分比＝</a:t>
            </a:r>
            <a:r>
              <a:rPr lang="zh-CN" altLang="en-US" b="1" dirty="0">
                <a:solidFill>
                  <a:schemeClr val="tx2"/>
                </a:solidFill>
                <a:latin typeface="Times New Roman" panose="02020603050405020304" pitchFamily="18" charset="0"/>
                <a:ea typeface="黑体" panose="02010609060101010101" pitchFamily="49" charset="-122"/>
              </a:rPr>
              <a:t>产业增加值</a:t>
            </a:r>
            <a:r>
              <a:rPr lang="en-US" altLang="zh-CN" b="1" dirty="0">
                <a:solidFill>
                  <a:schemeClr val="tx2"/>
                </a:solidFill>
                <a:latin typeface="Times New Roman" panose="02020603050405020304" pitchFamily="18" charset="0"/>
                <a:ea typeface="黑体" panose="02010609060101010101" pitchFamily="49" charset="-122"/>
              </a:rPr>
              <a:t>/GDP</a:t>
            </a:r>
            <a:endParaRPr lang="zh-CN" altLang="en-US" b="1" dirty="0">
              <a:solidFill>
                <a:schemeClr val="tx2"/>
              </a:solidFill>
              <a:latin typeface="Times New Roman" panose="02020603050405020304" pitchFamily="18" charset="0"/>
              <a:ea typeface="黑体" panose="02010609060101010101" pitchFamily="49" charset="-122"/>
            </a:endParaRPr>
          </a:p>
        </p:txBody>
      </p:sp>
      <p:sp>
        <p:nvSpPr>
          <p:cNvPr id="365907" name="Rectangle 339"/>
          <p:cNvSpPr>
            <a:spLocks noChangeArrowheads="1"/>
          </p:cNvSpPr>
          <p:nvPr/>
        </p:nvSpPr>
        <p:spPr bwMode="auto">
          <a:xfrm>
            <a:off x="6888163" y="260350"/>
            <a:ext cx="2255746" cy="369332"/>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imes New Roman" panose="02020603050405020304" pitchFamily="18" charset="0"/>
              </a:rPr>
              <a:t>A.</a:t>
            </a:r>
            <a:r>
              <a:rPr lang="zh-CN" altLang="en-US" b="1">
                <a:latin typeface="Times New Roman" panose="02020603050405020304" pitchFamily="18" charset="0"/>
              </a:rPr>
              <a:t>两个时期数列之比</a:t>
            </a:r>
          </a:p>
        </p:txBody>
      </p:sp>
    </p:spTree>
    <p:extLst>
      <p:ext uri="{BB962C8B-B14F-4D97-AF65-F5344CB8AC3E}">
        <p14:creationId xmlns:p14="http://schemas.microsoft.com/office/powerpoint/2010/main" val="1917616556"/>
      </p:ext>
    </p:ext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59817" name="Group 393"/>
          <p:cNvGraphicFramePr>
            <a:graphicFrameLocks noGrp="1"/>
          </p:cNvGraphicFramePr>
          <p:nvPr>
            <p:ph/>
          </p:nvPr>
        </p:nvGraphicFramePr>
        <p:xfrm>
          <a:off x="2208214" y="765175"/>
          <a:ext cx="2376487" cy="5212080"/>
        </p:xfrm>
        <a:graphic>
          <a:graphicData uri="http://schemas.openxmlformats.org/drawingml/2006/table">
            <a:tbl>
              <a:tblPr/>
              <a:tblGrid>
                <a:gridCol w="536575">
                  <a:extLst>
                    <a:ext uri="{9D8B030D-6E8A-4147-A177-3AD203B41FA5}">
                      <a16:colId xmlns:a16="http://schemas.microsoft.com/office/drawing/2014/main" val="2424420342"/>
                    </a:ext>
                  </a:extLst>
                </a:gridCol>
                <a:gridCol w="573087">
                  <a:extLst>
                    <a:ext uri="{9D8B030D-6E8A-4147-A177-3AD203B41FA5}">
                      <a16:colId xmlns:a16="http://schemas.microsoft.com/office/drawing/2014/main" val="2868317855"/>
                    </a:ext>
                  </a:extLst>
                </a:gridCol>
                <a:gridCol w="574675">
                  <a:extLst>
                    <a:ext uri="{9D8B030D-6E8A-4147-A177-3AD203B41FA5}">
                      <a16:colId xmlns:a16="http://schemas.microsoft.com/office/drawing/2014/main" val="1879454712"/>
                    </a:ext>
                  </a:extLst>
                </a:gridCol>
                <a:gridCol w="692150">
                  <a:extLst>
                    <a:ext uri="{9D8B030D-6E8A-4147-A177-3AD203B41FA5}">
                      <a16:colId xmlns:a16="http://schemas.microsoft.com/office/drawing/2014/main" val="1022776456"/>
                    </a:ext>
                  </a:extLst>
                </a:gridCol>
              </a:tblGrid>
              <a:tr h="147638">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zh-CN" altLang="en-US" sz="1200" b="1" i="0" u="none" strike="noStrike" cap="none" normalizeH="0" baseline="0" smtClean="0">
                          <a:ln>
                            <a:noFill/>
                          </a:ln>
                          <a:solidFill>
                            <a:schemeClr val="tx2"/>
                          </a:solidFill>
                          <a:effectLst/>
                          <a:latin typeface="楷体_GB2312" pitchFamily="49" charset="-122"/>
                          <a:ea typeface="楷体_GB2312" pitchFamily="49" charset="-122"/>
                          <a:cs typeface="Times New Roman" panose="02020603050405020304" pitchFamily="18" charset="0"/>
                        </a:rPr>
                        <a:t>年份</a:t>
                      </a:r>
                    </a:p>
                  </a:txBody>
                  <a:tcPr anchor="ctr" horzOverflow="overflow">
                    <a:lnL cap="flat">
                      <a:noFill/>
                    </a:lnL>
                    <a:lnR w="28575"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zh-CN" altLang="en-US" sz="1200" b="1" i="0" u="none" strike="noStrike" cap="none" normalizeH="0" baseline="0" smtClean="0">
                          <a:ln>
                            <a:noFill/>
                          </a:ln>
                          <a:solidFill>
                            <a:schemeClr val="tx2"/>
                          </a:solidFill>
                          <a:effectLst/>
                          <a:latin typeface="楷体_GB2312" pitchFamily="49" charset="-122"/>
                          <a:ea typeface="楷体_GB2312" pitchFamily="49" charset="-122"/>
                          <a:cs typeface="Times New Roman" panose="02020603050405020304" pitchFamily="18" charset="0"/>
                        </a:rPr>
                        <a:t>一产</a:t>
                      </a: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zh-CN" altLang="en-US" sz="1200" b="1" i="0" u="none" strike="noStrike" cap="none" normalizeH="0" baseline="0" smtClean="0">
                          <a:ln>
                            <a:noFill/>
                          </a:ln>
                          <a:solidFill>
                            <a:schemeClr val="tx2"/>
                          </a:solidFill>
                          <a:effectLst/>
                          <a:latin typeface="楷体_GB2312" pitchFamily="49" charset="-122"/>
                          <a:ea typeface="楷体_GB2312" pitchFamily="49" charset="-122"/>
                          <a:cs typeface="Times New Roman" panose="02020603050405020304" pitchFamily="18" charset="0"/>
                        </a:rPr>
                        <a:t>二产</a:t>
                      </a: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zh-CN" altLang="en-US" sz="1200" b="1" i="0" u="none" strike="noStrike" cap="none" normalizeH="0" baseline="0" smtClean="0">
                          <a:ln>
                            <a:noFill/>
                          </a:ln>
                          <a:solidFill>
                            <a:schemeClr val="tx2"/>
                          </a:solidFill>
                          <a:effectLst/>
                          <a:latin typeface="楷体_GB2312" pitchFamily="49" charset="-122"/>
                          <a:ea typeface="楷体_GB2312" pitchFamily="49" charset="-122"/>
                          <a:cs typeface="Times New Roman" panose="02020603050405020304" pitchFamily="18" charset="0"/>
                        </a:rPr>
                        <a:t>三产</a:t>
                      </a:r>
                    </a:p>
                  </a:txBody>
                  <a:tcPr anchor="ctr" horzOverflow="overflow">
                    <a:lnL w="28575" cap="flat" cmpd="sng" algn="ctr">
                      <a:solidFill>
                        <a:schemeClr val="hlink"/>
                      </a:solidFill>
                      <a:prstDash val="solid"/>
                      <a:miter lim="800000"/>
                      <a:headEnd type="none" w="med" len="med"/>
                      <a:tailEnd type="none" w="med" len="med"/>
                    </a:lnL>
                    <a:lnR cap="flat">
                      <a:noFill/>
                    </a:lnR>
                    <a:lnT w="381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275444464"/>
                  </a:ext>
                </a:extLst>
              </a:tr>
              <a:tr h="147638">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41.7</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17.3</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w="28575" cap="flat" cmpd="sng" algn="ctr">
                      <a:solidFill>
                        <a:schemeClr val="hlink"/>
                      </a:solidFill>
                      <a:prstDash val="solid"/>
                      <a:miter lim="800000"/>
                      <a:headEnd type="none" w="med" len="med"/>
                      <a:tailEnd type="none" w="med" len="med"/>
                    </a:lnT>
                    <a:lnB>
                      <a:noFill/>
                    </a:lnB>
                    <a:lnTlToBr>
                      <a:noFill/>
                    </a:lnTlToBr>
                    <a:lnBlToTr>
                      <a:noFill/>
                    </a:lnBlToTr>
                    <a:noFill/>
                  </a:tcPr>
                </a:tc>
                <a:extLst>
                  <a:ext uri="{0D108BD9-81ED-4DB2-BD59-A6C34878D82A}">
                    <a16:rowId xmlns:a16="http://schemas.microsoft.com/office/drawing/2014/main" val="3507889650"/>
                  </a:ext>
                </a:extLst>
              </a:tr>
              <a:tr h="147638">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62.8</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2005449298"/>
                  </a:ext>
                </a:extLst>
              </a:tr>
              <a:tr h="147638">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1992</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64.5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27.1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10719000"/>
                  </a:ext>
                </a:extLst>
              </a:tr>
              <a:tr h="149225">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1993</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7.9</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65.5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26.6</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2115191968"/>
                  </a:ext>
                </a:extLst>
              </a:tr>
              <a:tr h="147638">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6.6</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67.9</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597772198"/>
                  </a:ext>
                </a:extLst>
              </a:tr>
              <a:tr h="147638">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64.3</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26.6</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2089390756"/>
                  </a:ext>
                </a:extLst>
              </a:tr>
              <a:tr h="147638">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1996</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9.6</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62.9</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27.5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552721322"/>
                  </a:ext>
                </a:extLst>
              </a:tr>
              <a:tr h="147638">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1997</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6.8</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59.7</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153902591"/>
                  </a:ext>
                </a:extLst>
              </a:tr>
              <a:tr h="147638">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1998</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7.6</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60.9</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1739886"/>
                  </a:ext>
                </a:extLst>
              </a:tr>
              <a:tr h="147638">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1999</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57.8</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36.2</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008054385"/>
                  </a:ext>
                </a:extLst>
              </a:tr>
              <a:tr h="147638">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60.8</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34.8</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187059912"/>
                  </a:ext>
                </a:extLst>
              </a:tr>
              <a:tr h="147638">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46.7</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48.2</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2516692445"/>
                  </a:ext>
                </a:extLst>
              </a:tr>
              <a:tr h="147638">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2002</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4.6</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49.7</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45.7</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179451780"/>
                  </a:ext>
                </a:extLst>
              </a:tr>
              <a:tr h="149225">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2003</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58.5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38.1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2153665602"/>
                  </a:ext>
                </a:extLst>
              </a:tr>
              <a:tr h="147638">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7.8</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52.2</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40.0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014912228"/>
                  </a:ext>
                </a:extLst>
              </a:tr>
              <a:tr h="147638">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53.6</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40.3</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828130621"/>
                  </a:ext>
                </a:extLst>
              </a:tr>
              <a:tr h="147638">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2006</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5.3</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53.1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41.7</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540127458"/>
                  </a:ext>
                </a:extLst>
              </a:tr>
              <a:tr h="147638">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2007</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w="381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3.6</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w="381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54.1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w="381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42.3</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w="38100"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850179832"/>
                  </a:ext>
                </a:extLst>
              </a:tr>
            </a:tbl>
          </a:graphicData>
        </a:graphic>
      </p:graphicFrame>
      <p:graphicFrame>
        <p:nvGraphicFramePr>
          <p:cNvPr id="359701" name="Object 277"/>
          <p:cNvGraphicFramePr>
            <a:graphicFrameLocks noGrp="1" noChangeAspect="1"/>
          </p:cNvGraphicFramePr>
          <p:nvPr>
            <p:ph sz="half" idx="4294967295"/>
          </p:nvPr>
        </p:nvGraphicFramePr>
        <p:xfrm>
          <a:off x="4727575" y="2133601"/>
          <a:ext cx="5689600" cy="3744913"/>
        </p:xfrm>
        <a:graphic>
          <a:graphicData uri="http://schemas.openxmlformats.org/presentationml/2006/ole">
            <mc:AlternateContent xmlns:mc="http://schemas.openxmlformats.org/markup-compatibility/2006">
              <mc:Choice xmlns:v="urn:schemas-microsoft-com:vml" Requires="v">
                <p:oleObj spid="_x0000_s39953" name="图表" r:id="rId3" imgW="5238902" imgH="2686202" progId="Excel.Chart.8">
                  <p:embed/>
                </p:oleObj>
              </mc:Choice>
              <mc:Fallback>
                <p:oleObj name="图表" r:id="rId3" imgW="5238902" imgH="2686202" progId="Excel.Chart.8">
                  <p:embed/>
                  <p:pic>
                    <p:nvPicPr>
                      <p:cNvPr id="359701" name="Object 2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7575" y="2133601"/>
                        <a:ext cx="5689600" cy="3744913"/>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9702" name="Rectangle 278"/>
          <p:cNvSpPr>
            <a:spLocks noChangeArrowheads="1"/>
          </p:cNvSpPr>
          <p:nvPr/>
        </p:nvSpPr>
        <p:spPr bwMode="auto">
          <a:xfrm>
            <a:off x="1774825" y="333376"/>
            <a:ext cx="4129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85000"/>
              <a:buFont typeface="Wingdings" panose="05000000000000000000" pitchFamily="2" charset="2"/>
              <a:buNone/>
            </a:pPr>
            <a:r>
              <a:rPr lang="en-US" altLang="zh-CN" b="1">
                <a:solidFill>
                  <a:schemeClr val="tx2"/>
                </a:solidFill>
                <a:latin typeface="Times New Roman" panose="02020603050405020304" pitchFamily="18" charset="0"/>
                <a:ea typeface="黑体" panose="02010609060101010101" pitchFamily="49" charset="-122"/>
              </a:rPr>
              <a:t>1990</a:t>
            </a:r>
            <a:r>
              <a:rPr lang="zh-CN" altLang="en-US" b="1">
                <a:solidFill>
                  <a:schemeClr val="tx2"/>
                </a:solidFill>
                <a:latin typeface="Times New Roman" panose="02020603050405020304" pitchFamily="18" charset="0"/>
                <a:ea typeface="黑体" panose="02010609060101010101" pitchFamily="49" charset="-122"/>
              </a:rPr>
              <a:t>年以来我国各产业贡献率数列</a:t>
            </a:r>
          </a:p>
        </p:txBody>
      </p:sp>
      <p:sp>
        <p:nvSpPr>
          <p:cNvPr id="359703" name="Rectangle 279"/>
          <p:cNvSpPr>
            <a:spLocks noChangeArrowheads="1"/>
          </p:cNvSpPr>
          <p:nvPr/>
        </p:nvSpPr>
        <p:spPr bwMode="auto">
          <a:xfrm>
            <a:off x="5448300" y="1412876"/>
            <a:ext cx="446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chemeClr val="tx2"/>
                </a:solidFill>
                <a:latin typeface="Times New Roman" panose="02020603050405020304" pitchFamily="18" charset="0"/>
                <a:ea typeface="黑体" panose="02010609060101010101" pitchFamily="49" charset="-122"/>
              </a:rPr>
              <a:t>产业贡献率＝产业增加值增量</a:t>
            </a:r>
            <a:r>
              <a:rPr lang="en-US" altLang="zh-CN" b="1">
                <a:solidFill>
                  <a:schemeClr val="tx2"/>
                </a:solidFill>
                <a:latin typeface="Times New Roman" panose="02020603050405020304" pitchFamily="18" charset="0"/>
                <a:ea typeface="黑体" panose="02010609060101010101" pitchFamily="49" charset="-122"/>
              </a:rPr>
              <a:t>/GDP</a:t>
            </a:r>
            <a:r>
              <a:rPr lang="zh-CN" altLang="en-US" b="1">
                <a:solidFill>
                  <a:schemeClr val="tx2"/>
                </a:solidFill>
                <a:latin typeface="Times New Roman" panose="02020603050405020304" pitchFamily="18" charset="0"/>
                <a:ea typeface="黑体" panose="02010609060101010101" pitchFamily="49" charset="-122"/>
              </a:rPr>
              <a:t>增量</a:t>
            </a:r>
          </a:p>
        </p:txBody>
      </p:sp>
    </p:spTree>
    <p:extLst>
      <p:ext uri="{BB962C8B-B14F-4D97-AF65-F5344CB8AC3E}">
        <p14:creationId xmlns:p14="http://schemas.microsoft.com/office/powerpoint/2010/main" val="3986763704"/>
      </p:ext>
    </p:extLst>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2315" name="Group 1931"/>
          <p:cNvGraphicFramePr>
            <a:graphicFrameLocks noGrp="1"/>
          </p:cNvGraphicFramePr>
          <p:nvPr>
            <p:extLst>
              <p:ext uri="{D42A27DB-BD31-4B8C-83A1-F6EECF244321}">
                <p14:modId xmlns:p14="http://schemas.microsoft.com/office/powerpoint/2010/main" val="3150628952"/>
              </p:ext>
            </p:extLst>
          </p:nvPr>
        </p:nvGraphicFramePr>
        <p:xfrm>
          <a:off x="3417661" y="2362045"/>
          <a:ext cx="6978196" cy="4096512"/>
        </p:xfrm>
        <a:graphic>
          <a:graphicData uri="http://schemas.openxmlformats.org/drawingml/2006/table">
            <a:tbl>
              <a:tblPr/>
              <a:tblGrid>
                <a:gridCol w="1068624">
                  <a:extLst>
                    <a:ext uri="{9D8B030D-6E8A-4147-A177-3AD203B41FA5}">
                      <a16:colId xmlns:a16="http://schemas.microsoft.com/office/drawing/2014/main" val="1457458003"/>
                    </a:ext>
                  </a:extLst>
                </a:gridCol>
                <a:gridCol w="1590750">
                  <a:extLst>
                    <a:ext uri="{9D8B030D-6E8A-4147-A177-3AD203B41FA5}">
                      <a16:colId xmlns:a16="http://schemas.microsoft.com/office/drawing/2014/main" val="3188643717"/>
                    </a:ext>
                  </a:extLst>
                </a:gridCol>
                <a:gridCol w="1840286">
                  <a:extLst>
                    <a:ext uri="{9D8B030D-6E8A-4147-A177-3AD203B41FA5}">
                      <a16:colId xmlns:a16="http://schemas.microsoft.com/office/drawing/2014/main" val="1804250666"/>
                    </a:ext>
                  </a:extLst>
                </a:gridCol>
                <a:gridCol w="2478536">
                  <a:extLst>
                    <a:ext uri="{9D8B030D-6E8A-4147-A177-3AD203B41FA5}">
                      <a16:colId xmlns:a16="http://schemas.microsoft.com/office/drawing/2014/main" val="1732432916"/>
                    </a:ext>
                  </a:extLst>
                </a:gridCol>
              </a:tblGrid>
              <a:tr h="28733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月份</a:t>
                      </a:r>
                    </a:p>
                  </a:txBody>
                  <a:tcPr horzOverflow="overflow">
                    <a:lnL cap="flat">
                      <a:noFill/>
                    </a:lnL>
                    <a:lnR w="28575" cap="flat" cmpd="sng" algn="ctr">
                      <a:solidFill>
                        <a:schemeClr val="hlink"/>
                      </a:solidFill>
                      <a:prstDash val="solid"/>
                      <a:round/>
                      <a:headEnd type="none" w="med" len="med"/>
                      <a:tailEnd type="none" w="med" len="med"/>
                    </a:lnR>
                    <a:lnT w="38100" cap="flat" cmpd="sng" algn="ctr">
                      <a:solidFill>
                        <a:schemeClr val="hlink"/>
                      </a:solidFill>
                      <a:prstDash val="solid"/>
                      <a:round/>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销售额</a:t>
                      </a:r>
                      <a:endPar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万元</a:t>
                      </a: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38100" cap="flat" cmpd="sng" algn="ctr">
                      <a:solidFill>
                        <a:schemeClr val="hlink"/>
                      </a:solidFill>
                      <a:prstDash val="solid"/>
                      <a:round/>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平均库存</a:t>
                      </a: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吨</a:t>
                      </a: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38100" cap="flat" cmpd="sng" algn="ctr">
                      <a:solidFill>
                        <a:schemeClr val="hlink"/>
                      </a:solidFill>
                      <a:prstDash val="solid"/>
                      <a:round/>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流转速度</a:t>
                      </a:r>
                      <a:endPar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万元</a:t>
                      </a: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吨</a:t>
                      </a: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endPar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hlink"/>
                      </a:solidFill>
                      <a:prstDash val="solid"/>
                      <a:round/>
                      <a:headEnd type="none" w="med" len="med"/>
                      <a:tailEnd type="none" w="med" len="med"/>
                    </a:lnL>
                    <a:lnR cap="flat">
                      <a:noFill/>
                    </a:lnR>
                    <a:lnT w="38100" cap="flat" cmpd="sng" algn="ctr">
                      <a:solidFill>
                        <a:schemeClr val="hlink"/>
                      </a:solidFill>
                      <a:prstDash val="solid"/>
                      <a:round/>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2134809083"/>
                  </a:ext>
                </a:extLst>
              </a:tr>
              <a:tr h="27940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1月</a:t>
                      </a:r>
                    </a:p>
                  </a:txBody>
                  <a:tcPr horzOverflow="overflow">
                    <a:lnL cap="flat">
                      <a:noFill/>
                    </a:lnL>
                    <a:lnR w="28575" cap="flat" cmpd="sng" algn="ctr">
                      <a:solidFill>
                        <a:schemeClr val="hlink"/>
                      </a:solidFill>
                      <a:prstDash val="solid"/>
                      <a:round/>
                      <a:headEnd type="none" w="med" len="med"/>
                      <a:tailEnd type="none" w="med" len="med"/>
                    </a:lnR>
                    <a:lnT w="28575" cap="flat" cmpd="sng" algn="ctr">
                      <a:solidFill>
                        <a:schemeClr val="hlink"/>
                      </a:solidFill>
                      <a:prstDash val="solid"/>
                      <a:miter lim="800000"/>
                      <a:headEnd type="none" w="med" len="med"/>
                      <a:tailEnd type="none" w="med" len="med"/>
                    </a:lnT>
                    <a:lnB>
                      <a:noFill/>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11.2</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miter lim="800000"/>
                      <a:headEnd type="none" w="med" len="med"/>
                      <a:tailEnd type="none" w="med" len="med"/>
                    </a:lnT>
                    <a:lnB>
                      <a:noFill/>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7</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miter lim="800000"/>
                      <a:headEnd type="none" w="med" len="med"/>
                      <a:tailEnd type="none" w="med" len="med"/>
                    </a:lnT>
                    <a:lnB>
                      <a:noFill/>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1.6</a:t>
                      </a:r>
                    </a:p>
                  </a:txBody>
                  <a:tcPr horzOverflow="overflow">
                    <a:lnL w="28575" cap="flat" cmpd="sng" algn="ctr">
                      <a:solidFill>
                        <a:schemeClr val="hlink"/>
                      </a:solidFill>
                      <a:prstDash val="solid"/>
                      <a:round/>
                      <a:headEnd type="none" w="med" len="med"/>
                      <a:tailEnd type="none" w="med" len="med"/>
                    </a:lnL>
                    <a:lnR cap="flat">
                      <a:noFill/>
                    </a:lnR>
                    <a:lnT w="28575" cap="flat" cmpd="sng" algn="ctr">
                      <a:solidFill>
                        <a:schemeClr val="hlink"/>
                      </a:solidFill>
                      <a:prstDash val="solid"/>
                      <a:miter lim="800000"/>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456931425"/>
                  </a:ext>
                </a:extLst>
              </a:tr>
              <a:tr h="277813">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2月</a:t>
                      </a:r>
                    </a:p>
                  </a:txBody>
                  <a:tcPr horzOverflow="overflow">
                    <a:lnL cap="flat">
                      <a:noFill/>
                    </a:lnL>
                    <a:lnR w="28575" cap="flat" cmpd="sng" algn="ctr">
                      <a:solidFill>
                        <a:schemeClr val="hlink"/>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11.6</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6.8</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1.7</a:t>
                      </a:r>
                    </a:p>
                  </a:txBody>
                  <a:tcPr horzOverflow="overflow">
                    <a:lnL w="28575" cap="flat" cmpd="sng" algn="ctr">
                      <a:solidFill>
                        <a:schemeClr val="hlink"/>
                      </a:solidFill>
                      <a:prstDash val="solid"/>
                      <a:round/>
                      <a:headEnd type="none" w="med" len="med"/>
                      <a:tailEnd type="none" w="med" len="med"/>
                    </a:lnL>
                    <a:lnR cap="flat">
                      <a:noFill/>
                    </a:lnR>
                    <a:lnT>
                      <a:noFill/>
                    </a:lnT>
                    <a:lnB>
                      <a:noFill/>
                    </a:lnB>
                    <a:lnTlToBr>
                      <a:noFill/>
                    </a:lnTlToBr>
                    <a:lnBlToTr>
                      <a:noFill/>
                    </a:lnBlToTr>
                    <a:solidFill>
                      <a:schemeClr val="accent1"/>
                    </a:solidFill>
                  </a:tcPr>
                </a:tc>
                <a:extLst>
                  <a:ext uri="{0D108BD9-81ED-4DB2-BD59-A6C34878D82A}">
                    <a16:rowId xmlns:a16="http://schemas.microsoft.com/office/drawing/2014/main" val="669937664"/>
                  </a:ext>
                </a:extLst>
              </a:tr>
              <a:tr h="19208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3月</a:t>
                      </a:r>
                    </a:p>
                  </a:txBody>
                  <a:tcPr horzOverflow="overflow">
                    <a:lnL cap="flat">
                      <a:noFill/>
                    </a:lnL>
                    <a:lnR w="28575" cap="flat" cmpd="sng" algn="ctr">
                      <a:solidFill>
                        <a:schemeClr val="hlink"/>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11.5</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6.5</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1.8</a:t>
                      </a:r>
                    </a:p>
                  </a:txBody>
                  <a:tcPr horzOverflow="overflow">
                    <a:lnL w="28575" cap="flat" cmpd="sng" algn="ctr">
                      <a:solidFill>
                        <a:schemeClr val="hlink"/>
                      </a:solidFill>
                      <a:prstDash val="solid"/>
                      <a:round/>
                      <a:headEnd type="none" w="med" len="med"/>
                      <a:tailEnd type="none" w="med" len="med"/>
                    </a:lnL>
                    <a:lnR cap="flat">
                      <a:noFill/>
                    </a:lnR>
                    <a:lnT>
                      <a:noFill/>
                    </a:lnT>
                    <a:lnB>
                      <a:noFill/>
                    </a:lnB>
                    <a:lnTlToBr>
                      <a:noFill/>
                    </a:lnTlToBr>
                    <a:lnBlToTr>
                      <a:noFill/>
                    </a:lnBlToTr>
                    <a:solidFill>
                      <a:schemeClr val="accent1"/>
                    </a:solidFill>
                  </a:tcPr>
                </a:tc>
                <a:extLst>
                  <a:ext uri="{0D108BD9-81ED-4DB2-BD59-A6C34878D82A}">
                    <a16:rowId xmlns:a16="http://schemas.microsoft.com/office/drawing/2014/main" val="2013807419"/>
                  </a:ext>
                </a:extLst>
              </a:tr>
              <a:tr h="27940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4月</a:t>
                      </a:r>
                    </a:p>
                  </a:txBody>
                  <a:tcPr horzOverflow="overflow">
                    <a:lnL cap="flat">
                      <a:noFill/>
                    </a:lnL>
                    <a:lnR w="28575" cap="flat" cmpd="sng" algn="ctr">
                      <a:solidFill>
                        <a:schemeClr val="hlink"/>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15</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8.6</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1.7</a:t>
                      </a:r>
                    </a:p>
                  </a:txBody>
                  <a:tcPr horzOverflow="overflow">
                    <a:lnL w="28575" cap="flat" cmpd="sng" algn="ctr">
                      <a:solidFill>
                        <a:schemeClr val="hlink"/>
                      </a:solidFill>
                      <a:prstDash val="solid"/>
                      <a:round/>
                      <a:headEnd type="none" w="med" len="med"/>
                      <a:tailEnd type="none" w="med" len="med"/>
                    </a:lnL>
                    <a:lnR cap="flat">
                      <a:noFill/>
                    </a:lnR>
                    <a:lnT>
                      <a:noFill/>
                    </a:lnT>
                    <a:lnB>
                      <a:noFill/>
                    </a:lnB>
                    <a:lnTlToBr>
                      <a:noFill/>
                    </a:lnTlToBr>
                    <a:lnBlToTr>
                      <a:noFill/>
                    </a:lnBlToTr>
                    <a:solidFill>
                      <a:schemeClr val="accent1"/>
                    </a:solidFill>
                  </a:tcPr>
                </a:tc>
                <a:extLst>
                  <a:ext uri="{0D108BD9-81ED-4DB2-BD59-A6C34878D82A}">
                    <a16:rowId xmlns:a16="http://schemas.microsoft.com/office/drawing/2014/main" val="3609843850"/>
                  </a:ext>
                </a:extLst>
              </a:tr>
              <a:tr h="27940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5月</a:t>
                      </a:r>
                    </a:p>
                  </a:txBody>
                  <a:tcPr horzOverflow="overflow">
                    <a:lnL cap="flat">
                      <a:noFill/>
                    </a:lnL>
                    <a:lnR w="28575" cap="flat" cmpd="sng" algn="ctr">
                      <a:solidFill>
                        <a:schemeClr val="hlink"/>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12</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6.8</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1.8</a:t>
                      </a:r>
                    </a:p>
                  </a:txBody>
                  <a:tcPr horzOverflow="overflow">
                    <a:lnL w="28575" cap="flat" cmpd="sng" algn="ctr">
                      <a:solidFill>
                        <a:schemeClr val="hlink"/>
                      </a:solidFill>
                      <a:prstDash val="solid"/>
                      <a:round/>
                      <a:headEnd type="none" w="med" len="med"/>
                      <a:tailEnd type="none" w="med" len="med"/>
                    </a:lnL>
                    <a:lnR cap="flat">
                      <a:noFill/>
                    </a:lnR>
                    <a:lnT>
                      <a:noFill/>
                    </a:lnT>
                    <a:lnB>
                      <a:noFill/>
                    </a:lnB>
                    <a:lnTlToBr>
                      <a:noFill/>
                    </a:lnTlToBr>
                    <a:lnBlToTr>
                      <a:noFill/>
                    </a:lnBlToTr>
                    <a:solidFill>
                      <a:schemeClr val="accent1"/>
                    </a:solidFill>
                  </a:tcPr>
                </a:tc>
                <a:extLst>
                  <a:ext uri="{0D108BD9-81ED-4DB2-BD59-A6C34878D82A}">
                    <a16:rowId xmlns:a16="http://schemas.microsoft.com/office/drawing/2014/main" val="1820936795"/>
                  </a:ext>
                </a:extLst>
              </a:tr>
              <a:tr h="277813">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6月</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w="28575" cap="flat" cmpd="sng" algn="ctr">
                      <a:solidFill>
                        <a:schemeClr val="hlink"/>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13</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8.5</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1.5</a:t>
                      </a:r>
                    </a:p>
                  </a:txBody>
                  <a:tcPr horzOverflow="overflow">
                    <a:lnL w="28575" cap="flat" cmpd="sng" algn="ctr">
                      <a:solidFill>
                        <a:schemeClr val="hlink"/>
                      </a:solidFill>
                      <a:prstDash val="solid"/>
                      <a:round/>
                      <a:headEnd type="none" w="med" len="med"/>
                      <a:tailEnd type="none" w="med" len="med"/>
                    </a:lnL>
                    <a:lnR cap="flat">
                      <a:noFill/>
                    </a:lnR>
                    <a:lnT>
                      <a:noFill/>
                    </a:lnT>
                    <a:lnB>
                      <a:noFill/>
                    </a:lnB>
                    <a:lnTlToBr>
                      <a:noFill/>
                    </a:lnTlToBr>
                    <a:lnBlToTr>
                      <a:noFill/>
                    </a:lnBlToTr>
                    <a:solidFill>
                      <a:schemeClr val="accent1"/>
                    </a:solidFill>
                  </a:tcPr>
                </a:tc>
                <a:extLst>
                  <a:ext uri="{0D108BD9-81ED-4DB2-BD59-A6C34878D82A}">
                    <a16:rowId xmlns:a16="http://schemas.microsoft.com/office/drawing/2014/main" val="962296735"/>
                  </a:ext>
                </a:extLst>
              </a:tr>
              <a:tr h="27940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7月</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w="28575" cap="flat" cmpd="sng" algn="ctr">
                      <a:solidFill>
                        <a:schemeClr val="hlink"/>
                      </a:solidFill>
                      <a:prstDash val="solid"/>
                      <a:round/>
                      <a:headEnd type="none" w="med" len="med"/>
                      <a:tailEnd type="none" w="med" len="med"/>
                    </a:lnR>
                    <a:lnT>
                      <a:noFill/>
                    </a:lnT>
                    <a:lnB w="38100" cap="flat" cmpd="sng" algn="ctr">
                      <a:solidFill>
                        <a:schemeClr val="hlink"/>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14.2</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a:noFill/>
                    </a:lnT>
                    <a:lnB w="38100" cap="flat" cmpd="sng" algn="ctr">
                      <a:solidFill>
                        <a:schemeClr val="hlink"/>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7.5</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a:noFill/>
                    </a:lnT>
                    <a:lnB w="38100" cap="flat" cmpd="sng" algn="ctr">
                      <a:solidFill>
                        <a:schemeClr val="hlink"/>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1.9</a:t>
                      </a:r>
                    </a:p>
                  </a:txBody>
                  <a:tcPr horzOverflow="overflow">
                    <a:lnL w="28575" cap="flat" cmpd="sng" algn="ctr">
                      <a:solidFill>
                        <a:schemeClr val="hlink"/>
                      </a:solidFill>
                      <a:prstDash val="solid"/>
                      <a:round/>
                      <a:headEnd type="none" w="med" len="med"/>
                      <a:tailEnd type="none" w="med" len="med"/>
                    </a:lnL>
                    <a:lnR cap="flat">
                      <a:noFill/>
                    </a:lnR>
                    <a:lnT>
                      <a:noFill/>
                    </a:lnT>
                    <a:lnB w="38100" cap="flat" cmpd="sng" algn="ctr">
                      <a:solidFill>
                        <a:schemeClr val="hlink"/>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826990725"/>
                  </a:ext>
                </a:extLst>
              </a:tr>
            </a:tbl>
          </a:graphicData>
        </a:graphic>
      </p:graphicFrame>
      <p:sp>
        <p:nvSpPr>
          <p:cNvPr id="266294" name="Text Box 54"/>
          <p:cNvSpPr txBox="1">
            <a:spLocks noChangeArrowheads="1"/>
          </p:cNvSpPr>
          <p:nvPr/>
        </p:nvSpPr>
        <p:spPr bwMode="auto">
          <a:xfrm>
            <a:off x="3057300" y="1639313"/>
            <a:ext cx="62608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2400" b="1" dirty="0">
                <a:solidFill>
                  <a:srgbClr val="DE0000"/>
                </a:solidFill>
                <a:latin typeface="Times New Roman" panose="02020603050405020304" pitchFamily="18" charset="0"/>
                <a:ea typeface="黑体" panose="02010609060101010101" pitchFamily="49" charset="-122"/>
              </a:rPr>
              <a:t>某化工企业</a:t>
            </a:r>
            <a:r>
              <a:rPr lang="en-US" altLang="zh-CN" sz="2400" b="1" dirty="0">
                <a:solidFill>
                  <a:srgbClr val="DE0000"/>
                </a:solidFill>
                <a:latin typeface="Times New Roman" panose="02020603050405020304" pitchFamily="18" charset="0"/>
                <a:ea typeface="黑体" panose="02010609060101010101" pitchFamily="49" charset="-122"/>
              </a:rPr>
              <a:t>2009</a:t>
            </a:r>
            <a:r>
              <a:rPr lang="zh-CN" altLang="en-US" sz="2400" b="1" dirty="0">
                <a:solidFill>
                  <a:srgbClr val="DE0000"/>
                </a:solidFill>
                <a:latin typeface="Times New Roman" panose="02020603050405020304" pitchFamily="18" charset="0"/>
                <a:ea typeface="黑体" panose="02010609060101010101" pitchFamily="49" charset="-122"/>
              </a:rPr>
              <a:t>年</a:t>
            </a:r>
            <a:r>
              <a:rPr lang="en-US" altLang="zh-CN" sz="2400" b="1" dirty="0">
                <a:solidFill>
                  <a:srgbClr val="DE0000"/>
                </a:solidFill>
                <a:latin typeface="Times New Roman" panose="02020603050405020304" pitchFamily="18" charset="0"/>
                <a:ea typeface="黑体" panose="02010609060101010101" pitchFamily="49" charset="-122"/>
              </a:rPr>
              <a:t>1—7</a:t>
            </a:r>
            <a:r>
              <a:rPr lang="zh-CN" altLang="en-US" sz="2400" b="1" dirty="0">
                <a:solidFill>
                  <a:srgbClr val="DE0000"/>
                </a:solidFill>
                <a:latin typeface="Times New Roman" panose="02020603050405020304" pitchFamily="18" charset="0"/>
                <a:ea typeface="黑体" panose="02010609060101010101" pitchFamily="49" charset="-122"/>
              </a:rPr>
              <a:t>月商品流转速度数列</a:t>
            </a:r>
          </a:p>
        </p:txBody>
      </p:sp>
      <p:sp>
        <p:nvSpPr>
          <p:cNvPr id="266735" name="Rectangle 495"/>
          <p:cNvSpPr>
            <a:spLocks noChangeArrowheads="1"/>
          </p:cNvSpPr>
          <p:nvPr/>
        </p:nvSpPr>
        <p:spPr bwMode="auto">
          <a:xfrm>
            <a:off x="216352" y="209318"/>
            <a:ext cx="4551589" cy="461665"/>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latin typeface="Times New Roman" panose="02020603050405020304" pitchFamily="18" charset="0"/>
              </a:rPr>
              <a:t>B.</a:t>
            </a:r>
            <a:r>
              <a:rPr lang="zh-CN" altLang="en-US" sz="2400" b="1" dirty="0">
                <a:latin typeface="Times New Roman" panose="02020603050405020304" pitchFamily="18" charset="0"/>
              </a:rPr>
              <a:t> 时期数列和时点数列之比</a:t>
            </a:r>
          </a:p>
        </p:txBody>
      </p:sp>
    </p:spTree>
    <p:extLst>
      <p:ext uri="{BB962C8B-B14F-4D97-AF65-F5344CB8AC3E}">
        <p14:creationId xmlns:p14="http://schemas.microsoft.com/office/powerpoint/2010/main" val="830314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Rot="1" noChangeArrowheads="1"/>
          </p:cNvSpPr>
          <p:nvPr>
            <p:ph type="body" sz="half" idx="1"/>
          </p:nvPr>
        </p:nvSpPr>
        <p:spPr>
          <a:xfrm>
            <a:off x="762000" y="1600200"/>
            <a:ext cx="10221686" cy="5257800"/>
          </a:xfrm>
        </p:spPr>
        <p:txBody>
          <a:bodyPr/>
          <a:lstStyle/>
          <a:p>
            <a:r>
              <a:rPr lang="zh-CN" altLang="en-US" b="1" dirty="0"/>
              <a:t>由一系列同类平均指标按照时间的先后顺序排列而成的时间数列。反映的是社会经济现象一般水平的发展过程及其变动趋势。</a:t>
            </a:r>
          </a:p>
          <a:p>
            <a:r>
              <a:rPr lang="zh-CN" altLang="en-US" b="1" dirty="0"/>
              <a:t>例</a:t>
            </a:r>
            <a:r>
              <a:rPr lang="en-US" altLang="zh-CN" b="1" dirty="0"/>
              <a:t>5  </a:t>
            </a:r>
            <a:r>
              <a:rPr lang="zh-CN" altLang="en-US" b="1" dirty="0"/>
              <a:t>下表所列的我国历年来职工平均工资情况，就是一个平均数时间数列。</a:t>
            </a:r>
          </a:p>
        </p:txBody>
      </p:sp>
      <p:graphicFrame>
        <p:nvGraphicFramePr>
          <p:cNvPr id="104452" name="Object 4"/>
          <p:cNvGraphicFramePr>
            <a:graphicFrameLocks noGrp="1" noChangeAspect="1"/>
          </p:cNvGraphicFramePr>
          <p:nvPr>
            <p:ph sz="half" idx="2"/>
            <p:extLst>
              <p:ext uri="{D42A27DB-BD31-4B8C-83A1-F6EECF244321}">
                <p14:modId xmlns:p14="http://schemas.microsoft.com/office/powerpoint/2010/main" val="3807921338"/>
              </p:ext>
            </p:extLst>
          </p:nvPr>
        </p:nvGraphicFramePr>
        <p:xfrm>
          <a:off x="2251757" y="3717472"/>
          <a:ext cx="7775575" cy="2857500"/>
        </p:xfrm>
        <a:graphic>
          <a:graphicData uri="http://schemas.openxmlformats.org/presentationml/2006/ole">
            <mc:AlternateContent xmlns:mc="http://schemas.openxmlformats.org/markup-compatibility/2006">
              <mc:Choice xmlns:v="urn:schemas-microsoft-com:vml" Requires="v">
                <p:oleObj spid="_x0000_s5160" name="位图图像" r:id="rId3" imgW="3734321" imgH="1371429" progId="Paint.Picture">
                  <p:embed/>
                </p:oleObj>
              </mc:Choice>
              <mc:Fallback>
                <p:oleObj name="位图图像" r:id="rId3" imgW="3734321" imgH="1371429" progId="Paint.Picture">
                  <p:embed/>
                  <p:pic>
                    <p:nvPicPr>
                      <p:cNvPr id="104452" name="Object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51757" y="3717472"/>
                        <a:ext cx="777557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55" name="Rectangle 7"/>
          <p:cNvSpPr>
            <a:spLocks noChangeArrowheads="1"/>
          </p:cNvSpPr>
          <p:nvPr/>
        </p:nvSpPr>
        <p:spPr bwMode="auto">
          <a:xfrm>
            <a:off x="628651" y="344261"/>
            <a:ext cx="4772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3600" b="1" dirty="0">
                <a:solidFill>
                  <a:schemeClr val="accent5"/>
                </a:solidFill>
                <a:effectLst>
                  <a:outerShdw blurRad="38100" dist="38100" dir="2700000" algn="tl">
                    <a:srgbClr val="C0C0C0"/>
                  </a:outerShdw>
                </a:effectLst>
                <a:ea typeface="黑体" panose="02010609060101010101" pitchFamily="49" charset="-122"/>
              </a:rPr>
              <a:t>（三）平均数时间数列</a:t>
            </a:r>
          </a:p>
        </p:txBody>
      </p:sp>
    </p:spTree>
    <p:extLst>
      <p:ext uri="{BB962C8B-B14F-4D97-AF65-F5344CB8AC3E}">
        <p14:creationId xmlns:p14="http://schemas.microsoft.com/office/powerpoint/2010/main" val="2880182442"/>
      </p:ext>
    </p:ext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64042" y="34627"/>
            <a:ext cx="10007009" cy="889517"/>
          </a:xfrm>
        </p:spPr>
        <p:txBody>
          <a:bodyPr>
            <a:normAutofit/>
          </a:bodyPr>
          <a:lstStyle/>
          <a:p>
            <a:r>
              <a:rPr lang="zh-CN" altLang="en-US" sz="3200" dirty="0" smtClean="0">
                <a:latin typeface="黑体" panose="02010609060101010101" pitchFamily="49" charset="-122"/>
                <a:ea typeface="黑体" panose="02010609060101010101" pitchFamily="49" charset="-122"/>
              </a:rPr>
              <a:t>课堂练习题</a:t>
            </a:r>
            <a:r>
              <a:rPr lang="en-US" altLang="zh-CN" sz="3200" dirty="0" smtClean="0">
                <a:latin typeface="黑体" panose="02010609060101010101" pitchFamily="49" charset="-122"/>
                <a:ea typeface="黑体" panose="02010609060101010101" pitchFamily="49" charset="-122"/>
              </a:rPr>
              <a:t>(1):</a:t>
            </a:r>
            <a:endParaRPr lang="zh-CN" altLang="en-US" sz="3200" dirty="0">
              <a:latin typeface="黑体" panose="02010609060101010101" pitchFamily="49" charset="-122"/>
              <a:ea typeface="黑体" panose="02010609060101010101" pitchFamily="49" charset="-122"/>
            </a:endParaRPr>
          </a:p>
        </p:txBody>
      </p:sp>
      <p:sp>
        <p:nvSpPr>
          <p:cNvPr id="6" name="文本框 5"/>
          <p:cNvSpPr txBox="1"/>
          <p:nvPr/>
        </p:nvSpPr>
        <p:spPr>
          <a:xfrm>
            <a:off x="264042" y="1137684"/>
            <a:ext cx="11766363" cy="1200329"/>
          </a:xfrm>
          <a:prstGeom prst="rect">
            <a:avLst/>
          </a:prstGeom>
          <a:noFill/>
        </p:spPr>
        <p:txBody>
          <a:bodyPr wrap="none" rtlCol="0">
            <a:spAutoFit/>
          </a:bodyPr>
          <a:lstStyle/>
          <a:p>
            <a:pPr algn="just"/>
            <a:r>
              <a:rPr lang="zh-CN" altLang="en-US" sz="2400" dirty="0" smtClean="0">
                <a:latin typeface="黑体" panose="02010609060101010101" pitchFamily="49" charset="-122"/>
                <a:ea typeface="黑体" panose="02010609060101010101" pitchFamily="49" charset="-122"/>
              </a:rPr>
              <a:t>设某次参加概率统计考试的学生成绩</a:t>
            </a:r>
            <a:r>
              <a:rPr lang="en-US" altLang="zh-CN" sz="2400" dirty="0" smtClean="0">
                <a:latin typeface="黑体" panose="02010609060101010101" pitchFamily="49" charset="-122"/>
                <a:ea typeface="黑体" panose="02010609060101010101" pitchFamily="49" charset="-122"/>
              </a:rPr>
              <a:t>X</a:t>
            </a:r>
            <a:r>
              <a:rPr lang="zh-CN" altLang="en-US" sz="2400" dirty="0" smtClean="0">
                <a:latin typeface="黑体" panose="02010609060101010101" pitchFamily="49" charset="-122"/>
                <a:ea typeface="黑体" panose="02010609060101010101" pitchFamily="49" charset="-122"/>
              </a:rPr>
              <a:t>服从正态分布，从中随机抽取</a:t>
            </a:r>
            <a:r>
              <a:rPr lang="en-US" altLang="zh-CN" sz="2400" dirty="0" smtClean="0">
                <a:latin typeface="黑体" panose="02010609060101010101" pitchFamily="49" charset="-122"/>
                <a:ea typeface="黑体" panose="02010609060101010101" pitchFamily="49" charset="-122"/>
              </a:rPr>
              <a:t>36</a:t>
            </a:r>
            <a:r>
              <a:rPr lang="zh-CN" altLang="en-US" sz="2400" dirty="0" smtClean="0">
                <a:latin typeface="黑体" panose="02010609060101010101" pitchFamily="49" charset="-122"/>
                <a:ea typeface="黑体" panose="02010609060101010101" pitchFamily="49" charset="-122"/>
              </a:rPr>
              <a:t>位学生的成绩，</a:t>
            </a:r>
            <a:endParaRPr lang="en-US" altLang="zh-CN" sz="2400" dirty="0" smtClean="0">
              <a:latin typeface="黑体" panose="02010609060101010101" pitchFamily="49" charset="-122"/>
              <a:ea typeface="黑体" panose="02010609060101010101" pitchFamily="49" charset="-122"/>
            </a:endParaRPr>
          </a:p>
          <a:p>
            <a:pPr algn="just"/>
            <a:r>
              <a:rPr lang="zh-CN" altLang="en-US" sz="2400" dirty="0" smtClean="0">
                <a:latin typeface="黑体" panose="02010609060101010101" pitchFamily="49" charset="-122"/>
                <a:ea typeface="黑体" panose="02010609060101010101" pitchFamily="49" charset="-122"/>
              </a:rPr>
              <a:t>算平均成绩为</a:t>
            </a:r>
            <a:r>
              <a:rPr lang="en-US" altLang="zh-CN" sz="2400" dirty="0" smtClean="0">
                <a:latin typeface="黑体" panose="02010609060101010101" pitchFamily="49" charset="-122"/>
                <a:ea typeface="黑体" panose="02010609060101010101" pitchFamily="49" charset="-122"/>
              </a:rPr>
              <a:t>71.5</a:t>
            </a:r>
            <a:r>
              <a:rPr lang="zh-CN" altLang="en-US" sz="2400" dirty="0" smtClean="0">
                <a:latin typeface="黑体" panose="02010609060101010101" pitchFamily="49" charset="-122"/>
                <a:ea typeface="黑体" panose="02010609060101010101" pitchFamily="49" charset="-122"/>
              </a:rPr>
              <a:t>分，修正标准差为</a:t>
            </a:r>
            <a:r>
              <a:rPr lang="en-US" altLang="zh-CN" sz="2400" dirty="0" smtClean="0">
                <a:latin typeface="黑体" panose="02010609060101010101" pitchFamily="49" charset="-122"/>
                <a:ea typeface="黑体" panose="02010609060101010101" pitchFamily="49" charset="-122"/>
              </a:rPr>
              <a:t>11</a:t>
            </a:r>
            <a:r>
              <a:rPr lang="zh-CN" altLang="en-US" sz="2400" dirty="0" smtClean="0">
                <a:latin typeface="黑体" panose="02010609060101010101" pitchFamily="49" charset="-122"/>
                <a:ea typeface="黑体" panose="02010609060101010101" pitchFamily="49" charset="-122"/>
              </a:rPr>
              <a:t>分，问在显著性水平</a:t>
            </a:r>
            <a:r>
              <a:rPr lang="en-US" altLang="zh-CN" sz="2400" dirty="0" smtClean="0">
                <a:latin typeface="黑体" panose="02010609060101010101" pitchFamily="49" charset="-122"/>
                <a:ea typeface="黑体" panose="02010609060101010101" pitchFamily="49" charset="-122"/>
              </a:rPr>
              <a:t>0.05</a:t>
            </a:r>
            <a:r>
              <a:rPr lang="zh-CN" altLang="en-US" sz="2400" dirty="0" smtClean="0">
                <a:latin typeface="黑体" panose="02010609060101010101" pitchFamily="49" charset="-122"/>
                <a:ea typeface="黑体" panose="02010609060101010101" pitchFamily="49" charset="-122"/>
              </a:rPr>
              <a:t>下，是否可以认为</a:t>
            </a:r>
            <a:endParaRPr lang="en-US" altLang="zh-CN" sz="2400" dirty="0" smtClean="0">
              <a:latin typeface="黑体" panose="02010609060101010101" pitchFamily="49" charset="-122"/>
              <a:ea typeface="黑体" panose="02010609060101010101" pitchFamily="49" charset="-122"/>
            </a:endParaRPr>
          </a:p>
          <a:p>
            <a:pPr algn="just"/>
            <a:r>
              <a:rPr lang="zh-CN" altLang="en-US" sz="2400" dirty="0" smtClean="0">
                <a:latin typeface="黑体" panose="02010609060101010101" pitchFamily="49" charset="-122"/>
                <a:ea typeface="黑体" panose="02010609060101010101" pitchFamily="49" charset="-122"/>
              </a:rPr>
              <a:t>这次考试全体学生的平均成绩为</a:t>
            </a:r>
            <a:r>
              <a:rPr lang="en-US" altLang="zh-CN" sz="2400" dirty="0" smtClean="0">
                <a:latin typeface="黑体" panose="02010609060101010101" pitchFamily="49" charset="-122"/>
                <a:ea typeface="黑体" panose="02010609060101010101" pitchFamily="49" charset="-122"/>
              </a:rPr>
              <a:t>75</a:t>
            </a:r>
            <a:r>
              <a:rPr lang="zh-CN" altLang="en-US" sz="2400" dirty="0" smtClean="0">
                <a:latin typeface="黑体" panose="02010609060101010101" pitchFamily="49" charset="-122"/>
                <a:ea typeface="黑体" panose="02010609060101010101" pitchFamily="49" charset="-122"/>
              </a:rPr>
              <a:t>分？</a:t>
            </a:r>
            <a:endParaRPr lang="zh-CN" altLang="en-US" sz="2400"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7" name="文本框 6"/>
              <p:cNvSpPr txBox="1"/>
              <p:nvPr/>
            </p:nvSpPr>
            <p:spPr>
              <a:xfrm>
                <a:off x="1396408" y="2750061"/>
                <a:ext cx="273626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t</m:t>
                          </m:r>
                        </m:e>
                        <m:sub>
                          <m:r>
                            <a:rPr lang="en-US" altLang="zh-CN" sz="2000" b="0" i="1" smtClean="0">
                              <a:latin typeface="Cambria Math" panose="02040503050406030204" pitchFamily="18" charset="0"/>
                            </a:rPr>
                            <m:t>0.025</m:t>
                          </m:r>
                        </m:sub>
                      </m:sSub>
                      <m:r>
                        <a:rPr lang="zh-CN" altLang="en-US" sz="2000" i="1">
                          <a:latin typeface="Cambria Math" panose="02040503050406030204" pitchFamily="18" charset="0"/>
                        </a:rPr>
                        <m:t>（</m:t>
                      </m:r>
                      <m:r>
                        <a:rPr lang="en-US" altLang="zh-CN" sz="2000" b="0" i="1" smtClean="0">
                          <a:latin typeface="Cambria Math" panose="02040503050406030204" pitchFamily="18" charset="0"/>
                        </a:rPr>
                        <m:t>35</m:t>
                      </m:r>
                      <m:r>
                        <a:rPr lang="zh-CN" altLang="en-US" sz="2000" i="1">
                          <a:latin typeface="Cambria Math" panose="02040503050406030204" pitchFamily="18" charset="0"/>
                        </a:rPr>
                        <m:t>）</m:t>
                      </m:r>
                      <m:r>
                        <a:rPr lang="en-US" altLang="zh-CN" sz="2000" i="1" smtClean="0">
                          <a:latin typeface="Cambria Math" panose="02040503050406030204" pitchFamily="18" charset="0"/>
                        </a:rPr>
                        <m:t>=</m:t>
                      </m:r>
                      <m:r>
                        <a:rPr lang="en-US" altLang="zh-CN" sz="2000" b="0" i="0" smtClean="0">
                          <a:latin typeface="Cambria Math" panose="02040503050406030204" pitchFamily="18" charset="0"/>
                        </a:rPr>
                        <m:t>2.0301</m:t>
                      </m:r>
                    </m:oMath>
                  </m:oMathPara>
                </a14:m>
                <a:endParaRPr lang="zh-CN" altLang="en-US" sz="20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396408" y="2750061"/>
                <a:ext cx="2736262" cy="400110"/>
              </a:xfrm>
              <a:prstGeom prst="rect">
                <a:avLst/>
              </a:prstGeom>
              <a:blipFill>
                <a:blip r:embed="rId2"/>
                <a:stretch>
                  <a:fillRect b="-121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1396408" y="3162109"/>
                <a:ext cx="262725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t</m:t>
                          </m:r>
                        </m:e>
                        <m:sub>
                          <m:r>
                            <a:rPr lang="en-US" altLang="zh-CN" sz="2000" b="0" i="1" smtClean="0">
                              <a:latin typeface="Cambria Math" panose="02040503050406030204" pitchFamily="18" charset="0"/>
                            </a:rPr>
                            <m:t>0.05</m:t>
                          </m:r>
                        </m:sub>
                      </m:sSub>
                      <m:r>
                        <a:rPr lang="zh-CN" altLang="en-US" sz="2000" i="1">
                          <a:latin typeface="Cambria Math" panose="02040503050406030204" pitchFamily="18" charset="0"/>
                        </a:rPr>
                        <m:t>（</m:t>
                      </m:r>
                      <m:r>
                        <a:rPr lang="en-US" altLang="zh-CN" sz="2000" b="0" i="1" smtClean="0">
                          <a:latin typeface="Cambria Math" panose="02040503050406030204" pitchFamily="18" charset="0"/>
                        </a:rPr>
                        <m:t>35</m:t>
                      </m:r>
                      <m:r>
                        <a:rPr lang="zh-CN" altLang="en-US" sz="2000" i="1">
                          <a:latin typeface="Cambria Math" panose="02040503050406030204" pitchFamily="18" charset="0"/>
                        </a:rPr>
                        <m:t>）</m:t>
                      </m:r>
                      <m:r>
                        <a:rPr lang="en-US" altLang="zh-CN" sz="2000" i="1" smtClean="0">
                          <a:latin typeface="Cambria Math" panose="02040503050406030204" pitchFamily="18" charset="0"/>
                        </a:rPr>
                        <m:t>=</m:t>
                      </m:r>
                      <m:r>
                        <a:rPr lang="en-US" altLang="zh-CN" sz="2000" b="0" i="0" smtClean="0">
                          <a:latin typeface="Cambria Math" panose="02040503050406030204" pitchFamily="18" charset="0"/>
                        </a:rPr>
                        <m:t>1.6896</m:t>
                      </m:r>
                    </m:oMath>
                  </m:oMathPara>
                </a14:m>
                <a:endParaRPr lang="zh-CN" altLang="en-US" sz="2000" dirty="0"/>
              </a:p>
            </p:txBody>
          </p:sp>
        </mc:Choice>
        <mc:Fallback xmlns="">
          <p:sp>
            <p:nvSpPr>
              <p:cNvPr id="9" name="文本框 8"/>
              <p:cNvSpPr txBox="1">
                <a:spLocks noRot="1" noChangeAspect="1" noMove="1" noResize="1" noEditPoints="1" noAdjustHandles="1" noChangeArrowheads="1" noChangeShapeType="1" noTextEdit="1"/>
              </p:cNvSpPr>
              <p:nvPr/>
            </p:nvSpPr>
            <p:spPr>
              <a:xfrm>
                <a:off x="1396408" y="3162109"/>
                <a:ext cx="2627258" cy="400110"/>
              </a:xfrm>
              <a:prstGeom prst="rect">
                <a:avLst/>
              </a:prstGeom>
              <a:blipFill>
                <a:blip r:embed="rId3"/>
                <a:stretch>
                  <a:fillRect b="-123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1396408" y="3630912"/>
                <a:ext cx="273626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t</m:t>
                          </m:r>
                        </m:e>
                        <m:sub>
                          <m:r>
                            <a:rPr lang="en-US" altLang="zh-CN" sz="2000" b="0" i="1" smtClean="0">
                              <a:latin typeface="Cambria Math" panose="02040503050406030204" pitchFamily="18" charset="0"/>
                            </a:rPr>
                            <m:t>0.025</m:t>
                          </m:r>
                        </m:sub>
                      </m:sSub>
                      <m:r>
                        <a:rPr lang="zh-CN" altLang="en-US" sz="2000" i="1">
                          <a:latin typeface="Cambria Math" panose="02040503050406030204" pitchFamily="18" charset="0"/>
                        </a:rPr>
                        <m:t>（</m:t>
                      </m:r>
                      <m:r>
                        <a:rPr lang="en-US" altLang="zh-CN" sz="2000" b="0" i="1" smtClean="0">
                          <a:latin typeface="Cambria Math" panose="02040503050406030204" pitchFamily="18" charset="0"/>
                        </a:rPr>
                        <m:t>36</m:t>
                      </m:r>
                      <m:r>
                        <a:rPr lang="zh-CN" altLang="en-US" sz="2000" i="1">
                          <a:latin typeface="Cambria Math" panose="02040503050406030204" pitchFamily="18" charset="0"/>
                        </a:rPr>
                        <m:t>）</m:t>
                      </m:r>
                      <m:r>
                        <a:rPr lang="en-US" altLang="zh-CN" sz="2000" i="1" smtClean="0">
                          <a:latin typeface="Cambria Math" panose="02040503050406030204" pitchFamily="18" charset="0"/>
                        </a:rPr>
                        <m:t>=</m:t>
                      </m:r>
                      <m:r>
                        <a:rPr lang="en-US" altLang="zh-CN" sz="2000" b="0" i="0" smtClean="0">
                          <a:latin typeface="Cambria Math" panose="02040503050406030204" pitchFamily="18" charset="0"/>
                        </a:rPr>
                        <m:t>2.0281</m:t>
                      </m:r>
                    </m:oMath>
                  </m:oMathPara>
                </a14:m>
                <a:endParaRPr lang="zh-CN" altLang="en-US" sz="20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1396408" y="3630912"/>
                <a:ext cx="2736262" cy="400110"/>
              </a:xfrm>
              <a:prstGeom prst="rect">
                <a:avLst/>
              </a:prstGeom>
              <a:blipFill>
                <a:blip r:embed="rId4"/>
                <a:stretch>
                  <a:fillRect b="-123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1396408" y="4042960"/>
                <a:ext cx="262725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t</m:t>
                          </m:r>
                        </m:e>
                        <m:sub>
                          <m:r>
                            <a:rPr lang="en-US" altLang="zh-CN" sz="2000" b="0" i="1" smtClean="0">
                              <a:latin typeface="Cambria Math" panose="02040503050406030204" pitchFamily="18" charset="0"/>
                            </a:rPr>
                            <m:t>0.05</m:t>
                          </m:r>
                        </m:sub>
                      </m:sSub>
                      <m:r>
                        <a:rPr lang="zh-CN" altLang="en-US" sz="2000" i="1">
                          <a:latin typeface="Cambria Math" panose="02040503050406030204" pitchFamily="18" charset="0"/>
                        </a:rPr>
                        <m:t>（</m:t>
                      </m:r>
                      <m:r>
                        <a:rPr lang="en-US" altLang="zh-CN" sz="2000" b="0" i="1" smtClean="0">
                          <a:latin typeface="Cambria Math" panose="02040503050406030204" pitchFamily="18" charset="0"/>
                        </a:rPr>
                        <m:t>36</m:t>
                      </m:r>
                      <m:r>
                        <a:rPr lang="zh-CN" altLang="en-US" sz="2000" i="1">
                          <a:latin typeface="Cambria Math" panose="02040503050406030204" pitchFamily="18" charset="0"/>
                        </a:rPr>
                        <m:t>）</m:t>
                      </m:r>
                      <m:r>
                        <a:rPr lang="en-US" altLang="zh-CN" sz="2000" i="1" smtClean="0">
                          <a:latin typeface="Cambria Math" panose="02040503050406030204" pitchFamily="18" charset="0"/>
                        </a:rPr>
                        <m:t>=</m:t>
                      </m:r>
                      <m:r>
                        <a:rPr lang="en-US" altLang="zh-CN" sz="2000" b="0" i="0" smtClean="0">
                          <a:latin typeface="Cambria Math" panose="02040503050406030204" pitchFamily="18" charset="0"/>
                        </a:rPr>
                        <m:t>1.6883</m:t>
                      </m:r>
                    </m:oMath>
                  </m:oMathPara>
                </a14:m>
                <a:endParaRPr lang="zh-CN" altLang="en-US" sz="20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1396408" y="4042960"/>
                <a:ext cx="2627258" cy="400110"/>
              </a:xfrm>
              <a:prstGeom prst="rect">
                <a:avLst/>
              </a:prstGeom>
              <a:blipFill>
                <a:blip r:embed="rId5"/>
                <a:stretch>
                  <a:fillRect b="-1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63213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rrowheads="1"/>
          </p:cNvSpPr>
          <p:nvPr>
            <p:ph type="title"/>
          </p:nvPr>
        </p:nvSpPr>
        <p:spPr>
          <a:xfrm>
            <a:off x="432707" y="195943"/>
            <a:ext cx="8540750" cy="1143000"/>
          </a:xfrm>
        </p:spPr>
        <p:txBody>
          <a:bodyPr/>
          <a:lstStyle/>
          <a:p>
            <a:pPr algn="l"/>
            <a:r>
              <a:rPr lang="zh-CN" altLang="en-US" sz="3200" b="1" dirty="0">
                <a:latin typeface="黑体" panose="02010609060101010101" pitchFamily="49" charset="-122"/>
                <a:ea typeface="黑体" panose="02010609060101010101" pitchFamily="49" charset="-122"/>
              </a:rPr>
              <a:t>（四）三种时间数列关系</a:t>
            </a:r>
          </a:p>
        </p:txBody>
      </p:sp>
      <p:sp>
        <p:nvSpPr>
          <p:cNvPr id="222211" name="Rectangle 3"/>
          <p:cNvSpPr>
            <a:spLocks noGrp="1" noRot="1" noChangeArrowheads="1"/>
          </p:cNvSpPr>
          <p:nvPr>
            <p:ph type="body" idx="1"/>
          </p:nvPr>
        </p:nvSpPr>
        <p:spPr/>
        <p:txBody>
          <a:bodyPr/>
          <a:lstStyle/>
          <a:p>
            <a:endParaRPr lang="zh-CN" altLang="en-US" b="1" dirty="0"/>
          </a:p>
          <a:p>
            <a:r>
              <a:rPr lang="zh-CN" altLang="en-US" b="1" dirty="0"/>
              <a:t>绝对数时间数列是基本数列，其余两种是派生数列。</a:t>
            </a:r>
          </a:p>
          <a:p>
            <a:r>
              <a:rPr lang="zh-CN" altLang="en-US" b="1" dirty="0"/>
              <a:t>常常将三者结合起来应用。</a:t>
            </a:r>
          </a:p>
          <a:p>
            <a:endParaRPr lang="zh-CN" altLang="en-US" dirty="0"/>
          </a:p>
        </p:txBody>
      </p:sp>
    </p:spTree>
    <p:extLst>
      <p:ext uri="{BB962C8B-B14F-4D97-AF65-F5344CB8AC3E}">
        <p14:creationId xmlns:p14="http://schemas.microsoft.com/office/powerpoint/2010/main" val="2309154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Rot="1" noChangeArrowheads="1"/>
          </p:cNvSpPr>
          <p:nvPr>
            <p:ph type="body" idx="1"/>
          </p:nvPr>
        </p:nvSpPr>
        <p:spPr>
          <a:xfrm>
            <a:off x="1001486" y="1887538"/>
            <a:ext cx="10482943" cy="4970462"/>
          </a:xfrm>
        </p:spPr>
        <p:txBody>
          <a:bodyPr/>
          <a:lstStyle/>
          <a:p>
            <a:r>
              <a:rPr lang="zh-CN" altLang="en-US" b="1" dirty="0"/>
              <a:t>编制时间数列的目的：是要通过同一指标在不同时间上的对比来分析社会经济现象的发展变化过程及其规律性。</a:t>
            </a:r>
          </a:p>
          <a:p>
            <a:r>
              <a:rPr lang="zh-CN" altLang="en-US" b="1" dirty="0"/>
              <a:t>编制原则 </a:t>
            </a:r>
          </a:p>
          <a:p>
            <a:pPr lvl="1"/>
            <a:r>
              <a:rPr lang="zh-CN" altLang="en-US" b="1" dirty="0"/>
              <a:t>时间的长短要可比</a:t>
            </a:r>
          </a:p>
          <a:p>
            <a:pPr lvl="1"/>
            <a:r>
              <a:rPr lang="zh-CN" altLang="en-US" b="1" dirty="0"/>
              <a:t>总体范围（地区、隶属关系范围等）要统一</a:t>
            </a:r>
          </a:p>
          <a:p>
            <a:pPr lvl="1"/>
            <a:r>
              <a:rPr lang="zh-CN" altLang="en-US" b="1" dirty="0"/>
              <a:t>经济内容要统一</a:t>
            </a:r>
          </a:p>
          <a:p>
            <a:pPr lvl="1"/>
            <a:r>
              <a:rPr lang="zh-CN" altLang="en-US" b="1" dirty="0"/>
              <a:t>计算方法、计量单位要统一 </a:t>
            </a:r>
          </a:p>
          <a:p>
            <a:pPr lvl="1"/>
            <a:endParaRPr lang="zh-CN" altLang="en-US" b="1" dirty="0"/>
          </a:p>
        </p:txBody>
      </p:sp>
      <p:sp>
        <p:nvSpPr>
          <p:cNvPr id="106500" name="Rectangle 4"/>
          <p:cNvSpPr>
            <a:spLocks noChangeArrowheads="1"/>
          </p:cNvSpPr>
          <p:nvPr/>
        </p:nvSpPr>
        <p:spPr bwMode="auto">
          <a:xfrm>
            <a:off x="400050" y="363086"/>
            <a:ext cx="60213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folHlink"/>
              </a:buClr>
            </a:pPr>
            <a:r>
              <a:rPr lang="zh-CN" altLang="en-US" sz="4000" b="1" dirty="0">
                <a:solidFill>
                  <a:srgbClr val="002060"/>
                </a:solidFill>
                <a:effectLst>
                  <a:outerShdw blurRad="38100" dist="38100" dir="2700000" algn="tl">
                    <a:srgbClr val="C0C0C0"/>
                  </a:outerShdw>
                </a:effectLst>
              </a:rPr>
              <a:t>三、时间数列的编制原则</a:t>
            </a:r>
          </a:p>
        </p:txBody>
      </p:sp>
    </p:spTree>
    <p:extLst>
      <p:ext uri="{BB962C8B-B14F-4D97-AF65-F5344CB8AC3E}">
        <p14:creationId xmlns:p14="http://schemas.microsoft.com/office/powerpoint/2010/main" val="3212966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rrowheads="1"/>
          </p:cNvSpPr>
          <p:nvPr>
            <p:ph type="title"/>
          </p:nvPr>
        </p:nvSpPr>
        <p:spPr>
          <a:xfrm>
            <a:off x="326572" y="234389"/>
            <a:ext cx="6391493" cy="64633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folHlink"/>
              </a:buClr>
            </a:pPr>
            <a:r>
              <a:rPr lang="zh-CN" altLang="en-US" sz="4000" b="1">
                <a:solidFill>
                  <a:srgbClr val="002060"/>
                </a:solidFill>
                <a:effectLst>
                  <a:outerShdw blurRad="38100" dist="38100" dir="2700000" algn="tl">
                    <a:srgbClr val="C0C0C0"/>
                  </a:outerShdw>
                </a:effectLst>
                <a:latin typeface="+mn-lt"/>
                <a:ea typeface="+mn-ea"/>
                <a:cs typeface="+mn-cs"/>
              </a:rPr>
              <a:t>第二节    时间水平指标分析</a:t>
            </a:r>
          </a:p>
        </p:txBody>
      </p:sp>
      <p:sp>
        <p:nvSpPr>
          <p:cNvPr id="107523" name="Rectangle 3"/>
          <p:cNvSpPr>
            <a:spLocks noGrp="1" noRot="1" noChangeArrowheads="1"/>
          </p:cNvSpPr>
          <p:nvPr>
            <p:ph type="body" sz="half" idx="1"/>
          </p:nvPr>
        </p:nvSpPr>
        <p:spPr>
          <a:xfrm>
            <a:off x="936626" y="1397227"/>
            <a:ext cx="9524545" cy="5111750"/>
          </a:xfrm>
        </p:spPr>
        <p:txBody>
          <a:bodyPr/>
          <a:lstStyle/>
          <a:p>
            <a:pPr marL="812800" indent="-812800"/>
            <a:r>
              <a:rPr lang="zh-CN" altLang="en-US" b="1" dirty="0"/>
              <a:t>动态分析指标分为：水平指标、速度指标</a:t>
            </a:r>
          </a:p>
          <a:p>
            <a:pPr marL="812800" indent="-812800"/>
            <a:r>
              <a:rPr lang="zh-CN" altLang="en-US" b="1" dirty="0"/>
              <a:t>一、发展水平与平均发展水平</a:t>
            </a:r>
          </a:p>
          <a:p>
            <a:pPr marL="812800" indent="-812800"/>
            <a:r>
              <a:rPr lang="zh-CN" altLang="en-US" b="1" dirty="0"/>
              <a:t>（一）发展水平</a:t>
            </a:r>
          </a:p>
          <a:p>
            <a:pPr marL="1168400" lvl="1" indent="-711200"/>
            <a:r>
              <a:rPr lang="zh-CN" altLang="en-US" sz="2600" b="1" dirty="0"/>
              <a:t>发展水平是指时间数列中的每一项具体指标数值，它反映了某种社会经济现象在不同时间上所达到的水平，也是计算各项时间分析指标的基础。</a:t>
            </a:r>
          </a:p>
          <a:p>
            <a:pPr marL="1168400" lvl="1" indent="-711200"/>
            <a:r>
              <a:rPr lang="zh-CN" altLang="en-US" sz="2600" b="1" dirty="0"/>
              <a:t>发展水平一般是时期或时点总量指标，如销售额、在册工人数等；也可以是平均指标，如：平均工资、单位产品成本等； 还可以是相对指标，如：计划完成程度、商品流转次数等。</a:t>
            </a:r>
          </a:p>
        </p:txBody>
      </p:sp>
    </p:spTree>
    <p:extLst>
      <p:ext uri="{BB962C8B-B14F-4D97-AF65-F5344CB8AC3E}">
        <p14:creationId xmlns:p14="http://schemas.microsoft.com/office/powerpoint/2010/main" val="1284222621"/>
      </p:ext>
    </p:extLst>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Rot="1" noChangeArrowheads="1"/>
          </p:cNvSpPr>
          <p:nvPr>
            <p:ph type="body" idx="1"/>
          </p:nvPr>
        </p:nvSpPr>
        <p:spPr>
          <a:xfrm>
            <a:off x="729457" y="486682"/>
            <a:ext cx="10515600" cy="4351338"/>
          </a:xfrm>
        </p:spPr>
        <p:txBody>
          <a:bodyPr/>
          <a:lstStyle/>
          <a:p>
            <a:pPr>
              <a:lnSpc>
                <a:spcPct val="90000"/>
              </a:lnSpc>
            </a:pPr>
            <a:r>
              <a:rPr lang="zh-CN" altLang="en-US" b="1" dirty="0"/>
              <a:t>在时间数列中，由于发展水平所处的位置不同，有最初水平和最末水平。最初水平是指时间数列中第一项指标数值，它表示事物发展的原有基础；最末水平是指最后一项指标，它表示事物</a:t>
            </a:r>
            <a:r>
              <a:rPr lang="zh-CN" altLang="en-US" b="1" dirty="0" smtClean="0"/>
              <a:t>发展在</a:t>
            </a:r>
            <a:r>
              <a:rPr lang="zh-CN" altLang="en-US" b="1" dirty="0"/>
              <a:t>一定时期内的最终结果。</a:t>
            </a:r>
          </a:p>
          <a:p>
            <a:pPr>
              <a:lnSpc>
                <a:spcPct val="90000"/>
              </a:lnSpc>
            </a:pPr>
            <a:r>
              <a:rPr lang="zh-CN" altLang="en-US" b="1" dirty="0"/>
              <a:t>可用符号表示为                         ，它们代表数列中各个发展水平。其中     就是最初水平，    是最末水平，其余的就是中间各项水平，简称为中间水平。</a:t>
            </a:r>
          </a:p>
        </p:txBody>
      </p:sp>
      <p:sp>
        <p:nvSpPr>
          <p:cNvPr id="108549" name="Rectangle 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8551" name="Rectangle 7"/>
          <p:cNvSpPr>
            <a:spLocks noChangeArrowheads="1"/>
          </p:cNvSpPr>
          <p:nvPr/>
        </p:nvSpPr>
        <p:spPr bwMode="auto">
          <a:xfrm>
            <a:off x="1524001" y="31300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8548" name="Object 4"/>
          <p:cNvGraphicFramePr>
            <a:graphicFrameLocks noChangeAspect="1"/>
          </p:cNvGraphicFramePr>
          <p:nvPr>
            <p:extLst>
              <p:ext uri="{D42A27DB-BD31-4B8C-83A1-F6EECF244321}">
                <p14:modId xmlns:p14="http://schemas.microsoft.com/office/powerpoint/2010/main" val="3905023065"/>
              </p:ext>
            </p:extLst>
          </p:nvPr>
        </p:nvGraphicFramePr>
        <p:xfrm>
          <a:off x="3584576" y="2124759"/>
          <a:ext cx="2519363" cy="449262"/>
        </p:xfrm>
        <a:graphic>
          <a:graphicData uri="http://schemas.openxmlformats.org/presentationml/2006/ole">
            <mc:AlternateContent xmlns:mc="http://schemas.openxmlformats.org/markup-compatibility/2006">
              <mc:Choice xmlns:v="urn:schemas-microsoft-com:vml" Requires="v">
                <p:oleObj spid="_x0000_s6260" name="Microsoft 公式 3.0" r:id="rId3" imgW="1333500" imgH="241300" progId="Equation.3">
                  <p:embed/>
                </p:oleObj>
              </mc:Choice>
              <mc:Fallback>
                <p:oleObj name="Microsoft 公式 3.0" r:id="rId3" imgW="1333500" imgH="241300" progId="Equation.3">
                  <p:embed/>
                  <p:pic>
                    <p:nvPicPr>
                      <p:cNvPr id="1085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4576" y="2124759"/>
                        <a:ext cx="2519363" cy="449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50" name="Object 6"/>
          <p:cNvGraphicFramePr>
            <a:graphicFrameLocks noChangeAspect="1"/>
          </p:cNvGraphicFramePr>
          <p:nvPr>
            <p:extLst>
              <p:ext uri="{D42A27DB-BD31-4B8C-83A1-F6EECF244321}">
                <p14:modId xmlns:p14="http://schemas.microsoft.com/office/powerpoint/2010/main" val="1727526471"/>
              </p:ext>
            </p:extLst>
          </p:nvPr>
        </p:nvGraphicFramePr>
        <p:xfrm>
          <a:off x="1758042" y="2407218"/>
          <a:ext cx="490538" cy="619125"/>
        </p:xfrm>
        <a:graphic>
          <a:graphicData uri="http://schemas.openxmlformats.org/presentationml/2006/ole">
            <mc:AlternateContent xmlns:mc="http://schemas.openxmlformats.org/markup-compatibility/2006">
              <mc:Choice xmlns:v="urn:schemas-microsoft-com:vml" Requires="v">
                <p:oleObj spid="_x0000_s6261" name="Microsoft 公式 3.0" r:id="rId5" imgW="177646" imgH="228402" progId="Equation.3">
                  <p:embed/>
                </p:oleObj>
              </mc:Choice>
              <mc:Fallback>
                <p:oleObj name="Microsoft 公式 3.0" r:id="rId5" imgW="177646" imgH="228402" progId="Equation.3">
                  <p:embed/>
                  <p:pic>
                    <p:nvPicPr>
                      <p:cNvPr id="10855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8042" y="2407218"/>
                        <a:ext cx="490538"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53" name="Object 9"/>
          <p:cNvGraphicFramePr>
            <a:graphicFrameLocks noChangeAspect="1"/>
          </p:cNvGraphicFramePr>
          <p:nvPr>
            <p:extLst>
              <p:ext uri="{D42A27DB-BD31-4B8C-83A1-F6EECF244321}">
                <p14:modId xmlns:p14="http://schemas.microsoft.com/office/powerpoint/2010/main" val="1990209205"/>
              </p:ext>
            </p:extLst>
          </p:nvPr>
        </p:nvGraphicFramePr>
        <p:xfrm>
          <a:off x="4648086" y="2407218"/>
          <a:ext cx="455613" cy="574675"/>
        </p:xfrm>
        <a:graphic>
          <a:graphicData uri="http://schemas.openxmlformats.org/presentationml/2006/ole">
            <mc:AlternateContent xmlns:mc="http://schemas.openxmlformats.org/markup-compatibility/2006">
              <mc:Choice xmlns:v="urn:schemas-microsoft-com:vml" Requires="v">
                <p:oleObj spid="_x0000_s6262" name="Microsoft 公式 3.0" r:id="rId7" imgW="177646" imgH="228402" progId="Equation.3">
                  <p:embed/>
                </p:oleObj>
              </mc:Choice>
              <mc:Fallback>
                <p:oleObj name="Microsoft 公式 3.0" r:id="rId7" imgW="177646" imgH="228402" progId="Equation.3">
                  <p:embed/>
                  <p:pic>
                    <p:nvPicPr>
                      <p:cNvPr id="108553"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086" y="2407218"/>
                        <a:ext cx="455613"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4701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Rot="1" noChangeArrowheads="1"/>
          </p:cNvSpPr>
          <p:nvPr>
            <p:ph type="body" idx="1"/>
          </p:nvPr>
        </p:nvSpPr>
        <p:spPr/>
        <p:txBody>
          <a:bodyPr/>
          <a:lstStyle/>
          <a:p>
            <a:r>
              <a:rPr lang="zh-CN" altLang="en-US" b="1" dirty="0"/>
              <a:t>为了计算时间分析指标，需要将不同时间的发展水平进行比较。对比时把所要研究的那个时期（时点）的发展水平叫做报告期发展水平（或计算期水平），简称报告期水平；把用来作为对比基础时期（时点）的发展水平叫做基期发展水平，简称基期水平。</a:t>
            </a:r>
          </a:p>
          <a:p>
            <a:r>
              <a:rPr lang="zh-CN" altLang="en-US" b="1" dirty="0"/>
              <a:t>报告期水平和基期水平不是固定不变的。它根据研究目的的不同和时间的变更而改变。 </a:t>
            </a:r>
          </a:p>
        </p:txBody>
      </p:sp>
    </p:spTree>
    <p:extLst>
      <p:ext uri="{BB962C8B-B14F-4D97-AF65-F5344CB8AC3E}">
        <p14:creationId xmlns:p14="http://schemas.microsoft.com/office/powerpoint/2010/main" val="1339512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Rectangle 164"/>
          <p:cNvSpPr>
            <a:spLocks noGrp="1" noChangeArrowheads="1"/>
          </p:cNvSpPr>
          <p:nvPr>
            <p:ph type="dt" sz="half" idx="4294967295"/>
          </p:nvPr>
        </p:nvSpPr>
        <p:spPr/>
        <p:txBody>
          <a:bodyPr/>
          <a:lstStyle/>
          <a:p>
            <a:endParaRPr lang="en-US" altLang="zh-CN" dirty="0"/>
          </a:p>
        </p:txBody>
      </p:sp>
      <p:sp>
        <p:nvSpPr>
          <p:cNvPr id="127" name="Rectangle 166"/>
          <p:cNvSpPr>
            <a:spLocks noGrp="1" noChangeArrowheads="1"/>
          </p:cNvSpPr>
          <p:nvPr>
            <p:ph type="sldNum" sz="quarter" idx="4294967295"/>
          </p:nvPr>
        </p:nvSpPr>
        <p:spPr/>
        <p:txBody>
          <a:bodyPr/>
          <a:lstStyle/>
          <a:p>
            <a:endParaRPr lang="en-US" altLang="zh-CN" dirty="0"/>
          </a:p>
        </p:txBody>
      </p:sp>
      <p:sp>
        <p:nvSpPr>
          <p:cNvPr id="36870" name="Rectangle 6"/>
          <p:cNvSpPr>
            <a:spLocks noRot="1" noChangeArrowheads="1"/>
          </p:cNvSpPr>
          <p:nvPr/>
        </p:nvSpPr>
        <p:spPr bwMode="auto">
          <a:xfrm>
            <a:off x="1774825" y="188913"/>
            <a:ext cx="794543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b="1">
                <a:latin typeface="黑体" panose="02010609060101010101" pitchFamily="49" charset="-122"/>
                <a:ea typeface="黑体" panose="02010609060101010101" pitchFamily="49" charset="-122"/>
              </a:rPr>
              <a:t>第二节    时间数列的水平分析</a:t>
            </a:r>
          </a:p>
        </p:txBody>
      </p:sp>
      <p:sp>
        <p:nvSpPr>
          <p:cNvPr id="36872" name="Rectangle 8"/>
          <p:cNvSpPr>
            <a:spLocks noChangeArrowheads="1"/>
          </p:cNvSpPr>
          <p:nvPr/>
        </p:nvSpPr>
        <p:spPr bwMode="auto">
          <a:xfrm>
            <a:off x="0" y="343695"/>
            <a:ext cx="4392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chemeClr val="tx2"/>
                </a:solidFill>
                <a:ea typeface="黑体" panose="02010609060101010101" pitchFamily="49" charset="-122"/>
              </a:rPr>
              <a:t>一、发展水平</a:t>
            </a:r>
          </a:p>
        </p:txBody>
      </p:sp>
      <p:graphicFrame>
        <p:nvGraphicFramePr>
          <p:cNvPr id="36997" name="Group 133"/>
          <p:cNvGraphicFramePr>
            <a:graphicFrameLocks noGrp="1"/>
          </p:cNvGraphicFramePr>
          <p:nvPr>
            <p:extLst>
              <p:ext uri="{D42A27DB-BD31-4B8C-83A1-F6EECF244321}">
                <p14:modId xmlns:p14="http://schemas.microsoft.com/office/powerpoint/2010/main" val="768772194"/>
              </p:ext>
            </p:extLst>
          </p:nvPr>
        </p:nvGraphicFramePr>
        <p:xfrm>
          <a:off x="0" y="775495"/>
          <a:ext cx="5261654" cy="5943600"/>
        </p:xfrm>
        <a:graphic>
          <a:graphicData uri="http://schemas.openxmlformats.org/drawingml/2006/table">
            <a:tbl>
              <a:tblPr/>
              <a:tblGrid>
                <a:gridCol w="1157975">
                  <a:extLst>
                    <a:ext uri="{9D8B030D-6E8A-4147-A177-3AD203B41FA5}">
                      <a16:colId xmlns:a16="http://schemas.microsoft.com/office/drawing/2014/main" val="1062845862"/>
                    </a:ext>
                  </a:extLst>
                </a:gridCol>
                <a:gridCol w="1541243">
                  <a:extLst>
                    <a:ext uri="{9D8B030D-6E8A-4147-A177-3AD203B41FA5}">
                      <a16:colId xmlns:a16="http://schemas.microsoft.com/office/drawing/2014/main" val="755763609"/>
                    </a:ext>
                  </a:extLst>
                </a:gridCol>
                <a:gridCol w="1157975">
                  <a:extLst>
                    <a:ext uri="{9D8B030D-6E8A-4147-A177-3AD203B41FA5}">
                      <a16:colId xmlns:a16="http://schemas.microsoft.com/office/drawing/2014/main" val="1936495677"/>
                    </a:ext>
                  </a:extLst>
                </a:gridCol>
                <a:gridCol w="1404461">
                  <a:extLst>
                    <a:ext uri="{9D8B030D-6E8A-4147-A177-3AD203B41FA5}">
                      <a16:colId xmlns:a16="http://schemas.microsoft.com/office/drawing/2014/main" val="1950537783"/>
                    </a:ext>
                  </a:extLst>
                </a:gridCol>
              </a:tblGrid>
              <a:tr h="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时间</a:t>
                      </a:r>
                    </a:p>
                  </a:txBody>
                  <a:tcPr anchor="ctr" horzOverflow="overflow">
                    <a:lnL cap="flat">
                      <a:noFill/>
                    </a:lnL>
                    <a:lnR w="38100"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chemeClr val="accent2"/>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社会消费</a:t>
                      </a:r>
                    </a:p>
                    <a:p>
                      <a:pPr marL="342900" marR="0" lvl="0" indent="-342900" algn="ctr" defTabSz="914400" rtl="0" eaLnBrk="1" fontAlgn="ctr"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品零售总额</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chemeClr val="accent2"/>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时间</a:t>
                      </a: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chemeClr val="accent2"/>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社会消费</a:t>
                      </a:r>
                    </a:p>
                    <a:p>
                      <a:pPr marL="342900" marR="0" lvl="0" indent="-342900" algn="ctr" defTabSz="914400" rtl="0" eaLnBrk="1" fontAlgn="ctr"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品零售总额</a:t>
                      </a:r>
                    </a:p>
                  </a:txBody>
                  <a:tcPr anchor="ctr" horzOverflow="overflow">
                    <a:lnL w="38100" cap="flat" cmpd="sng" algn="ctr">
                      <a:solidFill>
                        <a:schemeClr val="hlink"/>
                      </a:solidFill>
                      <a:prstDash val="solid"/>
                      <a:miter lim="800000"/>
                      <a:headEnd type="none" w="med" len="med"/>
                      <a:tailEnd type="none" w="med" len="med"/>
                    </a:lnL>
                    <a:lnR cap="flat">
                      <a:noFill/>
                    </a:lnR>
                    <a:lnT w="381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3243693664"/>
                  </a:ext>
                </a:extLst>
              </a:tr>
              <a:tr h="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2007.01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38100"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528.67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2008.05 </a:t>
                      </a:r>
                      <a:endPar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601.27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cap="flat">
                      <a:noFill/>
                    </a:lnR>
                    <a:lnT w="28575" cap="flat" cmpd="sng" algn="ctr">
                      <a:solidFill>
                        <a:schemeClr val="hlink"/>
                      </a:solidFill>
                      <a:prstDash val="solid"/>
                      <a:miter lim="800000"/>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215206880"/>
                  </a:ext>
                </a:extLst>
              </a:tr>
              <a:tr h="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2007.02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525.14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2008.06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598.99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solidFill>
                      <a:schemeClr val="accent1"/>
                    </a:solidFill>
                  </a:tcPr>
                </a:tc>
                <a:extLst>
                  <a:ext uri="{0D108BD9-81ED-4DB2-BD59-A6C34878D82A}">
                    <a16:rowId xmlns:a16="http://schemas.microsoft.com/office/drawing/2014/main" val="3862110832"/>
                  </a:ext>
                </a:extLst>
              </a:tr>
              <a:tr h="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2007.03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464.20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2008.07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604.90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solidFill>
                      <a:schemeClr val="accent1"/>
                    </a:solidFill>
                  </a:tcPr>
                </a:tc>
                <a:extLst>
                  <a:ext uri="{0D108BD9-81ED-4DB2-BD59-A6C34878D82A}">
                    <a16:rowId xmlns:a16="http://schemas.microsoft.com/office/drawing/2014/main" val="2960264258"/>
                  </a:ext>
                </a:extLst>
              </a:tr>
              <a:tr h="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2007.04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471.54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2008.08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611.75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solidFill>
                      <a:schemeClr val="accent1"/>
                    </a:solidFill>
                  </a:tcPr>
                </a:tc>
                <a:extLst>
                  <a:ext uri="{0D108BD9-81ED-4DB2-BD59-A6C34878D82A}">
                    <a16:rowId xmlns:a16="http://schemas.microsoft.com/office/drawing/2014/main" val="3772088847"/>
                  </a:ext>
                </a:extLst>
              </a:tr>
              <a:tr h="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2007.05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506.97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2008.09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644.16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solidFill>
                      <a:schemeClr val="accent1"/>
                    </a:solidFill>
                  </a:tcPr>
                </a:tc>
                <a:extLst>
                  <a:ext uri="{0D108BD9-81ED-4DB2-BD59-A6C34878D82A}">
                    <a16:rowId xmlns:a16="http://schemas.microsoft.com/office/drawing/2014/main" val="2669390718"/>
                  </a:ext>
                </a:extLst>
              </a:tr>
              <a:tr h="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2007.06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494.22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2008.10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666.94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solidFill>
                      <a:schemeClr val="accent1"/>
                    </a:solidFill>
                  </a:tcPr>
                </a:tc>
                <a:extLst>
                  <a:ext uri="{0D108BD9-81ED-4DB2-BD59-A6C34878D82A}">
                    <a16:rowId xmlns:a16="http://schemas.microsoft.com/office/drawing/2014/main" val="1838342660"/>
                  </a:ext>
                </a:extLst>
              </a:tr>
              <a:tr h="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2007.07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496.63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2008.11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653.78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solidFill>
                      <a:schemeClr val="accent1"/>
                    </a:solidFill>
                  </a:tcPr>
                </a:tc>
                <a:extLst>
                  <a:ext uri="{0D108BD9-81ED-4DB2-BD59-A6C34878D82A}">
                    <a16:rowId xmlns:a16="http://schemas.microsoft.com/office/drawing/2014/main" val="814848834"/>
                  </a:ext>
                </a:extLst>
              </a:tr>
              <a:tr h="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2007.08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498.98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2008.12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917.90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solidFill>
                      <a:schemeClr val="accent1"/>
                    </a:solidFill>
                  </a:tcPr>
                </a:tc>
                <a:extLst>
                  <a:ext uri="{0D108BD9-81ED-4DB2-BD59-A6C34878D82A}">
                    <a16:rowId xmlns:a16="http://schemas.microsoft.com/office/drawing/2014/main" val="4195878009"/>
                  </a:ext>
                </a:extLst>
              </a:tr>
              <a:tr h="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2007.09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531.05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2009.01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735.30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solidFill>
                      <a:schemeClr val="accent1"/>
                    </a:solidFill>
                  </a:tcPr>
                </a:tc>
                <a:extLst>
                  <a:ext uri="{0D108BD9-81ED-4DB2-BD59-A6C34878D82A}">
                    <a16:rowId xmlns:a16="http://schemas.microsoft.com/office/drawing/2014/main" val="2568190541"/>
                  </a:ext>
                </a:extLst>
              </a:tr>
              <a:tr h="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2007.10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559.98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2009.02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658.49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solidFill>
                      <a:schemeClr val="accent1"/>
                    </a:solidFill>
                  </a:tcPr>
                </a:tc>
                <a:extLst>
                  <a:ext uri="{0D108BD9-81ED-4DB2-BD59-A6C34878D82A}">
                    <a16:rowId xmlns:a16="http://schemas.microsoft.com/office/drawing/2014/main" val="3647609625"/>
                  </a:ext>
                </a:extLst>
              </a:tr>
              <a:tr h="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2007.11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551.25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2009.03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626.68 </a:t>
                      </a:r>
                      <a:endPar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solidFill>
                      <a:schemeClr val="accent1"/>
                    </a:solidFill>
                  </a:tcPr>
                </a:tc>
                <a:extLst>
                  <a:ext uri="{0D108BD9-81ED-4DB2-BD59-A6C34878D82A}">
                    <a16:rowId xmlns:a16="http://schemas.microsoft.com/office/drawing/2014/main" val="2503847838"/>
                  </a:ext>
                </a:extLst>
              </a:tr>
              <a:tr h="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2007.12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764.92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2009.04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636.15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solidFill>
                      <a:schemeClr val="accent1"/>
                    </a:solidFill>
                  </a:tcPr>
                </a:tc>
                <a:extLst>
                  <a:ext uri="{0D108BD9-81ED-4DB2-BD59-A6C34878D82A}">
                    <a16:rowId xmlns:a16="http://schemas.microsoft.com/office/drawing/2014/main" val="1014780082"/>
                  </a:ext>
                </a:extLst>
              </a:tr>
              <a:tr h="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2008.01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623.83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2009.05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684.97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solidFill>
                      <a:schemeClr val="accent1"/>
                    </a:solidFill>
                  </a:tcPr>
                </a:tc>
                <a:extLst>
                  <a:ext uri="{0D108BD9-81ED-4DB2-BD59-A6C34878D82A}">
                    <a16:rowId xmlns:a16="http://schemas.microsoft.com/office/drawing/2014/main" val="3305248857"/>
                  </a:ext>
                </a:extLst>
              </a:tr>
              <a:tr h="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2008.02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597.61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2009.06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690.59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solidFill>
                      <a:schemeClr val="accent1"/>
                    </a:solidFill>
                  </a:tcPr>
                </a:tc>
                <a:extLst>
                  <a:ext uri="{0D108BD9-81ED-4DB2-BD59-A6C34878D82A}">
                    <a16:rowId xmlns:a16="http://schemas.microsoft.com/office/drawing/2014/main" val="2920533031"/>
                  </a:ext>
                </a:extLst>
              </a:tr>
              <a:tr h="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2008.03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557.97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2009.07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a:noFill/>
                    </a:lnT>
                    <a:lnB>
                      <a:noFill/>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691.01 </a:t>
                      </a:r>
                      <a:endPar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solidFill>
                      <a:schemeClr val="accent1"/>
                    </a:solidFill>
                  </a:tcPr>
                </a:tc>
                <a:extLst>
                  <a:ext uri="{0D108BD9-81ED-4DB2-BD59-A6C34878D82A}">
                    <a16:rowId xmlns:a16="http://schemas.microsoft.com/office/drawing/2014/main" val="2955508851"/>
                  </a:ext>
                </a:extLst>
              </a:tr>
              <a:tr h="27305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2008.04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38100" cap="flat" cmpd="sng" algn="ctr">
                      <a:solidFill>
                        <a:schemeClr val="hlink"/>
                      </a:solidFill>
                      <a:prstDash val="solid"/>
                      <a:miter lim="800000"/>
                      <a:headEnd type="none" w="med" len="med"/>
                      <a:tailEnd type="none" w="med" len="med"/>
                    </a:lnR>
                    <a:lnT>
                      <a:noFill/>
                    </a:lnT>
                    <a:lnB w="38100" cap="flat" cmpd="sng" algn="ctr">
                      <a:solidFill>
                        <a:schemeClr val="hlink"/>
                      </a:solidFill>
                      <a:prstDash val="solid"/>
                      <a:miter lim="800000"/>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560.66 </a:t>
                      </a:r>
                      <a:endPar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a:noFill/>
                    </a:lnT>
                    <a:lnB w="38100" cap="flat" cmpd="sng" algn="ctr">
                      <a:solidFill>
                        <a:schemeClr val="hlink"/>
                      </a:solidFill>
                      <a:prstDash val="solid"/>
                      <a:miter lim="800000"/>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w="38100" cap="flat" cmpd="sng" algn="ctr">
                      <a:solidFill>
                        <a:schemeClr val="hlink"/>
                      </a:solidFill>
                      <a:prstDash val="solid"/>
                      <a:miter lim="800000"/>
                      <a:headEnd type="none" w="med" len="med"/>
                      <a:tailEnd type="none" w="med" len="med"/>
                    </a:lnR>
                    <a:lnT>
                      <a:noFill/>
                    </a:lnT>
                    <a:lnB w="38100" cap="flat" cmpd="sng" algn="ctr">
                      <a:solidFill>
                        <a:schemeClr val="hlink"/>
                      </a:solidFill>
                      <a:prstDash val="solid"/>
                      <a:miter lim="800000"/>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endPar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cap="flat">
                      <a:noFill/>
                    </a:lnR>
                    <a:lnT>
                      <a:noFill/>
                    </a:lnT>
                    <a:lnB w="38100" cap="flat" cmpd="sng" algn="ctr">
                      <a:solidFill>
                        <a:schemeClr val="hlink"/>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948186427"/>
                  </a:ext>
                </a:extLst>
              </a:tr>
            </a:tbl>
          </a:graphicData>
        </a:graphic>
      </p:graphicFrame>
      <p:graphicFrame>
        <p:nvGraphicFramePr>
          <p:cNvPr id="36986" name="Object 122"/>
          <p:cNvGraphicFramePr>
            <a:graphicFrameLocks noChangeAspect="1"/>
          </p:cNvGraphicFramePr>
          <p:nvPr/>
        </p:nvGraphicFramePr>
        <p:xfrm>
          <a:off x="6240463" y="2349501"/>
          <a:ext cx="3960812" cy="574675"/>
        </p:xfrm>
        <a:graphic>
          <a:graphicData uri="http://schemas.openxmlformats.org/presentationml/2006/ole">
            <mc:AlternateContent xmlns:mc="http://schemas.openxmlformats.org/markup-compatibility/2006">
              <mc:Choice xmlns:v="urn:schemas-microsoft-com:vml" Requires="v">
                <p:oleObj spid="_x0000_s40992" name="Microsoft 公式 3.0" r:id="rId3" imgW="1231560" imgH="228600" progId="Equation.3">
                  <p:embed/>
                </p:oleObj>
              </mc:Choice>
              <mc:Fallback>
                <p:oleObj name="Microsoft 公式 3.0" r:id="rId3" imgW="1231560" imgH="228600" progId="Equation.3">
                  <p:embed/>
                  <p:pic>
                    <p:nvPicPr>
                      <p:cNvPr id="36986" name="Object 1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0463" y="2349501"/>
                        <a:ext cx="3960812" cy="574675"/>
                      </a:xfrm>
                      <a:prstGeom prst="rect">
                        <a:avLst/>
                      </a:prstGeom>
                      <a:solidFill>
                        <a:schemeClr val="accent1"/>
                      </a:solidFill>
                      <a:ln w="254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87" name="Rectangle 123"/>
          <p:cNvSpPr>
            <a:spLocks noChangeArrowheads="1"/>
          </p:cNvSpPr>
          <p:nvPr/>
        </p:nvSpPr>
        <p:spPr bwMode="auto">
          <a:xfrm>
            <a:off x="6240463" y="3141663"/>
            <a:ext cx="1223962" cy="369332"/>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最初水平</a:t>
            </a:r>
          </a:p>
        </p:txBody>
      </p:sp>
      <p:sp>
        <p:nvSpPr>
          <p:cNvPr id="36991" name="Rectangle 127"/>
          <p:cNvSpPr>
            <a:spLocks noChangeArrowheads="1"/>
          </p:cNvSpPr>
          <p:nvPr/>
        </p:nvSpPr>
        <p:spPr bwMode="auto">
          <a:xfrm>
            <a:off x="6240463" y="3644900"/>
            <a:ext cx="1223962" cy="369332"/>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最末水平</a:t>
            </a:r>
          </a:p>
        </p:txBody>
      </p:sp>
      <p:sp>
        <p:nvSpPr>
          <p:cNvPr id="36992" name="Rectangle 128"/>
          <p:cNvSpPr>
            <a:spLocks noChangeArrowheads="1"/>
          </p:cNvSpPr>
          <p:nvPr/>
        </p:nvSpPr>
        <p:spPr bwMode="auto">
          <a:xfrm>
            <a:off x="6240463" y="4149725"/>
            <a:ext cx="1225550" cy="369332"/>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中间水平</a:t>
            </a:r>
          </a:p>
        </p:txBody>
      </p:sp>
      <p:grpSp>
        <p:nvGrpSpPr>
          <p:cNvPr id="36994" name="Group 130"/>
          <p:cNvGrpSpPr>
            <a:grpSpLocks/>
          </p:cNvGrpSpPr>
          <p:nvPr/>
        </p:nvGrpSpPr>
        <p:grpSpPr bwMode="auto">
          <a:xfrm>
            <a:off x="8040688" y="3141664"/>
            <a:ext cx="1338262" cy="873125"/>
            <a:chOff x="4105" y="1979"/>
            <a:chExt cx="843" cy="550"/>
          </a:xfrm>
        </p:grpSpPr>
        <p:sp>
          <p:nvSpPr>
            <p:cNvPr id="36988" name="Rectangle 124"/>
            <p:cNvSpPr>
              <a:spLocks noChangeArrowheads="1"/>
            </p:cNvSpPr>
            <p:nvPr/>
          </p:nvSpPr>
          <p:spPr bwMode="auto">
            <a:xfrm>
              <a:off x="4105" y="1979"/>
              <a:ext cx="843" cy="233"/>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报告期水平</a:t>
              </a:r>
            </a:p>
          </p:txBody>
        </p:sp>
        <p:sp>
          <p:nvSpPr>
            <p:cNvPr id="36993" name="Rectangle 129"/>
            <p:cNvSpPr>
              <a:spLocks noChangeArrowheads="1"/>
            </p:cNvSpPr>
            <p:nvPr/>
          </p:nvSpPr>
          <p:spPr bwMode="auto">
            <a:xfrm>
              <a:off x="4105" y="2296"/>
              <a:ext cx="698" cy="233"/>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基期水平</a:t>
              </a:r>
            </a:p>
          </p:txBody>
        </p:sp>
      </p:grpSp>
      <p:grpSp>
        <p:nvGrpSpPr>
          <p:cNvPr id="36996" name="Group 132"/>
          <p:cNvGrpSpPr>
            <a:grpSpLocks/>
          </p:cNvGrpSpPr>
          <p:nvPr/>
        </p:nvGrpSpPr>
        <p:grpSpPr bwMode="auto">
          <a:xfrm>
            <a:off x="6240464" y="981076"/>
            <a:ext cx="3887787" cy="1228725"/>
            <a:chOff x="2971" y="618"/>
            <a:chExt cx="2449" cy="774"/>
          </a:xfrm>
        </p:grpSpPr>
        <p:sp>
          <p:nvSpPr>
            <p:cNvPr id="36985" name="Rectangle 121"/>
            <p:cNvSpPr>
              <a:spLocks noChangeArrowheads="1"/>
            </p:cNvSpPr>
            <p:nvPr/>
          </p:nvSpPr>
          <p:spPr bwMode="auto">
            <a:xfrm>
              <a:off x="3288" y="618"/>
              <a:ext cx="2132" cy="774"/>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称发展量或时间数列水平，它反映现象已经达到的规模和水平。实际也就是时间数列中每一项指标数值。</a:t>
              </a:r>
            </a:p>
          </p:txBody>
        </p:sp>
        <p:graphicFrame>
          <p:nvGraphicFramePr>
            <p:cNvPr id="36995" name="Object 131"/>
            <p:cNvGraphicFramePr>
              <a:graphicFrameLocks noChangeAspect="1"/>
            </p:cNvGraphicFramePr>
            <p:nvPr/>
          </p:nvGraphicFramePr>
          <p:xfrm>
            <a:off x="2971" y="799"/>
            <a:ext cx="212" cy="318"/>
          </p:xfrm>
          <a:graphic>
            <a:graphicData uri="http://schemas.openxmlformats.org/presentationml/2006/ole">
              <mc:AlternateContent xmlns:mc="http://schemas.openxmlformats.org/markup-compatibility/2006">
                <mc:Choice xmlns:v="urn:schemas-microsoft-com:vml" Requires="v">
                  <p:oleObj spid="_x0000_s40993" name="Equation" r:id="rId5" imgW="152280" imgH="228600" progId="Equation.DSMT4">
                    <p:embed/>
                  </p:oleObj>
                </mc:Choice>
                <mc:Fallback>
                  <p:oleObj name="Equation" r:id="rId5" imgW="152280" imgH="228600" progId="Equation.DSMT4">
                    <p:embed/>
                    <p:pic>
                      <p:nvPicPr>
                        <p:cNvPr id="36995" name="Object 1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 y="799"/>
                          <a:ext cx="212" cy="318"/>
                        </a:xfrm>
                        <a:prstGeom prst="rect">
                          <a:avLst/>
                        </a:prstGeom>
                        <a:solidFill>
                          <a:srgbClr val="CCECFF"/>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3730430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Rot="1" noChangeArrowheads="1"/>
          </p:cNvSpPr>
          <p:nvPr>
            <p:ph type="body" idx="1"/>
          </p:nvPr>
        </p:nvSpPr>
        <p:spPr>
          <a:xfrm>
            <a:off x="772887" y="909638"/>
            <a:ext cx="10853056" cy="5186362"/>
          </a:xfrm>
        </p:spPr>
        <p:txBody>
          <a:bodyPr/>
          <a:lstStyle/>
          <a:p>
            <a:pPr marL="812800" indent="-812800">
              <a:buNone/>
            </a:pPr>
            <a:r>
              <a:rPr lang="zh-CN" altLang="en-US" sz="4000" b="1" dirty="0"/>
              <a:t>（二）平均发展水平</a:t>
            </a:r>
          </a:p>
          <a:p>
            <a:pPr marL="1168400" lvl="1" indent="-711200">
              <a:lnSpc>
                <a:spcPct val="140000"/>
              </a:lnSpc>
            </a:pPr>
            <a:r>
              <a:rPr lang="zh-CN" altLang="en-US" b="1" dirty="0"/>
              <a:t>平均发展水平是时间数列中各不同时期发展水平计算的平均数，又称序时平均数或时间平均数</a:t>
            </a:r>
          </a:p>
          <a:p>
            <a:pPr marL="1168400" lvl="1" indent="-711200">
              <a:lnSpc>
                <a:spcPct val="140000"/>
              </a:lnSpc>
            </a:pPr>
            <a:r>
              <a:rPr lang="zh-CN" altLang="en-US" b="1" dirty="0"/>
              <a:t>总量指标序时平均数的计算是解决其他两个序时平均数计算的关键</a:t>
            </a:r>
          </a:p>
        </p:txBody>
      </p:sp>
    </p:spTree>
    <p:extLst>
      <p:ext uri="{BB962C8B-B14F-4D97-AF65-F5344CB8AC3E}">
        <p14:creationId xmlns:p14="http://schemas.microsoft.com/office/powerpoint/2010/main" val="1043905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Rectangle 4"/>
          <p:cNvSpPr>
            <a:spLocks noChangeArrowheads="1"/>
          </p:cNvSpPr>
          <p:nvPr/>
        </p:nvSpPr>
        <p:spPr bwMode="auto">
          <a:xfrm>
            <a:off x="2279650" y="188913"/>
            <a:ext cx="280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chemeClr val="tx2"/>
                </a:solidFill>
                <a:ea typeface="黑体" panose="02010609060101010101" pitchFamily="49" charset="-122"/>
              </a:rPr>
              <a:t>二、平均发展水平</a:t>
            </a:r>
          </a:p>
        </p:txBody>
      </p:sp>
      <p:graphicFrame>
        <p:nvGraphicFramePr>
          <p:cNvPr id="378885" name="Object 5"/>
          <p:cNvGraphicFramePr>
            <a:graphicFrameLocks noGrp="1" noChangeAspect="1"/>
          </p:cNvGraphicFramePr>
          <p:nvPr>
            <p:ph sz="quarter" idx="1"/>
            <p:extLst>
              <p:ext uri="{D42A27DB-BD31-4B8C-83A1-F6EECF244321}">
                <p14:modId xmlns:p14="http://schemas.microsoft.com/office/powerpoint/2010/main" val="578751216"/>
              </p:ext>
            </p:extLst>
          </p:nvPr>
        </p:nvGraphicFramePr>
        <p:xfrm>
          <a:off x="10778925" y="1444913"/>
          <a:ext cx="504825" cy="563562"/>
        </p:xfrm>
        <a:graphic>
          <a:graphicData uri="http://schemas.openxmlformats.org/presentationml/2006/ole">
            <mc:AlternateContent xmlns:mc="http://schemas.openxmlformats.org/markup-compatibility/2006">
              <mc:Choice xmlns:v="urn:schemas-microsoft-com:vml" Requires="v">
                <p:oleObj spid="_x0000_s42000" name="Equation" r:id="rId3" imgW="126720" imgH="215640" progId="Equation.DSMT4">
                  <p:embed/>
                </p:oleObj>
              </mc:Choice>
              <mc:Fallback>
                <p:oleObj name="Equation" r:id="rId3" imgW="126720" imgH="215640" progId="Equation.DSMT4">
                  <p:embed/>
                  <p:pic>
                    <p:nvPicPr>
                      <p:cNvPr id="37888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8925" y="1444913"/>
                        <a:ext cx="504825" cy="563562"/>
                      </a:xfrm>
                      <a:prstGeom prst="rect">
                        <a:avLst/>
                      </a:prstGeom>
                      <a:solidFill>
                        <a:srgbClr val="CCECFF"/>
                      </a:solidFill>
                      <a:ln w="25400" cap="flat" cmpd="sng">
                        <a:solidFill>
                          <a:schemeClr val="hlink"/>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02" name="Group 122"/>
          <p:cNvGraphicFramePr>
            <a:graphicFrameLocks noGrp="1"/>
          </p:cNvGraphicFramePr>
          <p:nvPr>
            <p:ph sz="quarter" idx="2"/>
            <p:extLst>
              <p:ext uri="{D42A27DB-BD31-4B8C-83A1-F6EECF244321}">
                <p14:modId xmlns:p14="http://schemas.microsoft.com/office/powerpoint/2010/main" val="3707828183"/>
              </p:ext>
            </p:extLst>
          </p:nvPr>
        </p:nvGraphicFramePr>
        <p:xfrm>
          <a:off x="3575050" y="4056289"/>
          <a:ext cx="6624638" cy="2346960"/>
        </p:xfrm>
        <a:graphic>
          <a:graphicData uri="http://schemas.openxmlformats.org/drawingml/2006/table">
            <a:tbl>
              <a:tblPr/>
              <a:tblGrid>
                <a:gridCol w="1508125">
                  <a:extLst>
                    <a:ext uri="{9D8B030D-6E8A-4147-A177-3AD203B41FA5}">
                      <a16:colId xmlns:a16="http://schemas.microsoft.com/office/drawing/2014/main" val="4073065265"/>
                    </a:ext>
                  </a:extLst>
                </a:gridCol>
                <a:gridCol w="2327275">
                  <a:extLst>
                    <a:ext uri="{9D8B030D-6E8A-4147-A177-3AD203B41FA5}">
                      <a16:colId xmlns:a16="http://schemas.microsoft.com/office/drawing/2014/main" val="901566680"/>
                    </a:ext>
                  </a:extLst>
                </a:gridCol>
                <a:gridCol w="2789238">
                  <a:extLst>
                    <a:ext uri="{9D8B030D-6E8A-4147-A177-3AD203B41FA5}">
                      <a16:colId xmlns:a16="http://schemas.microsoft.com/office/drawing/2014/main" val="651317233"/>
                    </a:ext>
                  </a:extLst>
                </a:gridCol>
              </a:tblGrid>
              <a:tr h="22225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rPr>
                        <a:t>区别</a:t>
                      </a:r>
                    </a:p>
                  </a:txBody>
                  <a:tcPr anchor="ctr" horzOverflow="overflow">
                    <a:lnL cap="flat">
                      <a:noFill/>
                    </a:lnL>
                    <a:lnR w="28575" cap="flat" cmpd="sng" algn="ctr">
                      <a:solidFill>
                        <a:schemeClr val="hlink"/>
                      </a:solidFill>
                      <a:prstDash val="solid"/>
                      <a:miter lim="800000"/>
                      <a:headEnd type="none" w="med" len="med"/>
                      <a:tailEnd type="none" w="med" len="med"/>
                    </a:lnR>
                    <a:lnT w="38100" cap="flat" cmpd="sng" algn="ctr">
                      <a:solidFill>
                        <a:schemeClr val="hlink"/>
                      </a:solidFill>
                      <a:prstDash val="solid"/>
                      <a:round/>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2"/>
                          </a:solidFill>
                          <a:effectLst/>
                          <a:latin typeface="Arial" panose="020B0604020202020204" pitchFamily="34" charset="0"/>
                          <a:ea typeface="黑体" panose="02010609060101010101" pitchFamily="49" charset="-122"/>
                        </a:rPr>
                        <a:t>一般平均数</a:t>
                      </a:r>
                      <a:endParaRPr kumimoji="0" lang="zh-CN" altLang="en-US" sz="18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38100" cap="flat" cmpd="sng" algn="ctr">
                      <a:solidFill>
                        <a:schemeClr val="hlink"/>
                      </a:solidFill>
                      <a:prstDash val="solid"/>
                      <a:round/>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2"/>
                          </a:solidFill>
                          <a:effectLst/>
                          <a:latin typeface="Arial" panose="020B0604020202020204" pitchFamily="34" charset="0"/>
                          <a:ea typeface="黑体" panose="02010609060101010101" pitchFamily="49" charset="-122"/>
                        </a:rPr>
                        <a:t>序时平均数</a:t>
                      </a:r>
                      <a:endParaRPr kumimoji="0" lang="zh-CN" altLang="en-US" sz="18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w="38100" cap="flat" cmpd="sng" algn="ctr">
                      <a:solidFill>
                        <a:schemeClr val="hlink"/>
                      </a:solidFill>
                      <a:prstDash val="solid"/>
                      <a:round/>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866877217"/>
                  </a:ext>
                </a:extLst>
              </a:tr>
              <a:tr h="360363">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smtClean="0">
                          <a:ln>
                            <a:noFill/>
                          </a:ln>
                          <a:solidFill>
                            <a:schemeClr val="tx2"/>
                          </a:solidFill>
                          <a:effectLst/>
                          <a:latin typeface="Arial" panose="020B0604020202020204" pitchFamily="34" charset="0"/>
                          <a:ea typeface="黑体" panose="02010609060101010101" pitchFamily="49" charset="-122"/>
                        </a:rPr>
                        <a:t>平均对象</a:t>
                      </a:r>
                    </a:p>
                  </a:txBody>
                  <a:tcPr anchor="ctr" horzOverflow="overflow">
                    <a:lnL cap="flat">
                      <a:noFill/>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楷体_GB2312" pitchFamily="49" charset="-122"/>
                          <a:ea typeface="黑体" panose="02010609060101010101" pitchFamily="49" charset="-122"/>
                        </a:rPr>
                        <a:t>总体各单位的标志值</a:t>
                      </a: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楷体_GB2312" pitchFamily="49" charset="-122"/>
                          <a:ea typeface="黑体" panose="02010609060101010101" pitchFamily="49" charset="-122"/>
                        </a:rPr>
                        <a:t>不同时间的同一指标值</a:t>
                      </a:r>
                    </a:p>
                  </a:txBody>
                  <a:tcPr anchor="ctr" horzOverflow="overflow">
                    <a:lnL w="28575" cap="flat" cmpd="sng" algn="ctr">
                      <a:solidFill>
                        <a:schemeClr val="hlink"/>
                      </a:solidFill>
                      <a:prstDash val="solid"/>
                      <a:miter lim="800000"/>
                      <a:headEnd type="none" w="med" len="med"/>
                      <a:tailEnd type="none" w="med" len="med"/>
                    </a:lnL>
                    <a:lnR cap="flat">
                      <a:noFill/>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36939086"/>
                  </a:ext>
                </a:extLst>
              </a:tr>
              <a:tr h="1809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smtClean="0">
                          <a:ln>
                            <a:noFill/>
                          </a:ln>
                          <a:solidFill>
                            <a:schemeClr val="tx2"/>
                          </a:solidFill>
                          <a:effectLst/>
                          <a:latin typeface="Arial" panose="020B0604020202020204" pitchFamily="34" charset="0"/>
                          <a:ea typeface="黑体" panose="02010609060101010101" pitchFamily="49" charset="-122"/>
                        </a:rPr>
                        <a:t>权数内容</a:t>
                      </a:r>
                    </a:p>
                  </a:txBody>
                  <a:tcPr anchor="ctr" horzOverflow="overflow">
                    <a:lnL cap="flat">
                      <a:noFill/>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楷体_GB2312" pitchFamily="49" charset="-122"/>
                          <a:ea typeface="黑体" panose="02010609060101010101" pitchFamily="49" charset="-122"/>
                        </a:rPr>
                        <a:t>分布在各组的单位数</a:t>
                      </a: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楷体_GB2312" pitchFamily="49" charset="-122"/>
                          <a:ea typeface="黑体" panose="02010609060101010101" pitchFamily="49" charset="-122"/>
                        </a:rPr>
                        <a:t>间隔的时间长度</a:t>
                      </a:r>
                    </a:p>
                  </a:txBody>
                  <a:tcPr anchor="ctr" horzOverflow="overflow">
                    <a:lnL w="28575" cap="flat" cmpd="sng" algn="ctr">
                      <a:solidFill>
                        <a:schemeClr val="hlink"/>
                      </a:solidFill>
                      <a:prstDash val="solid"/>
                      <a:miter lim="800000"/>
                      <a:headEnd type="none" w="med" len="med"/>
                      <a:tailEnd type="none" w="med" len="med"/>
                    </a:lnL>
                    <a:lnR cap="flat">
                      <a:noFill/>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59654897"/>
                  </a:ext>
                </a:extLst>
              </a:tr>
              <a:tr h="360363">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smtClean="0">
                          <a:ln>
                            <a:noFill/>
                          </a:ln>
                          <a:solidFill>
                            <a:schemeClr val="tx2"/>
                          </a:solidFill>
                          <a:effectLst/>
                          <a:latin typeface="Arial" panose="020B0604020202020204" pitchFamily="34" charset="0"/>
                          <a:ea typeface="黑体" panose="02010609060101010101" pitchFamily="49" charset="-122"/>
                        </a:rPr>
                        <a:t>使用资料</a:t>
                      </a:r>
                    </a:p>
                  </a:txBody>
                  <a:tcPr anchor="ctr" horzOverflow="overflow">
                    <a:lnL cap="flat">
                      <a:noFill/>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楷体_GB2312" pitchFamily="49" charset="-122"/>
                          <a:ea typeface="黑体" panose="02010609060101010101" pitchFamily="49" charset="-122"/>
                        </a:rPr>
                        <a:t>变量的分布数列</a:t>
                      </a: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楷体_GB2312" pitchFamily="49" charset="-122"/>
                          <a:ea typeface="黑体" panose="02010609060101010101" pitchFamily="49" charset="-122"/>
                        </a:rPr>
                        <a:t>时间数列</a:t>
                      </a:r>
                    </a:p>
                  </a:txBody>
                  <a:tcPr anchor="ctr" horzOverflow="overflow">
                    <a:lnL w="28575" cap="flat" cmpd="sng" algn="ctr">
                      <a:solidFill>
                        <a:schemeClr val="hlink"/>
                      </a:solidFill>
                      <a:prstDash val="solid"/>
                      <a:miter lim="800000"/>
                      <a:headEnd type="none" w="med" len="med"/>
                      <a:tailEnd type="none" w="med" len="med"/>
                    </a:lnL>
                    <a:lnR cap="flat">
                      <a:noFill/>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51020787"/>
                  </a:ext>
                </a:extLst>
              </a:tr>
              <a:tr h="54292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smtClean="0">
                          <a:ln>
                            <a:noFill/>
                          </a:ln>
                          <a:solidFill>
                            <a:schemeClr val="tx2"/>
                          </a:solidFill>
                          <a:effectLst/>
                          <a:latin typeface="Arial" panose="020B0604020202020204" pitchFamily="34" charset="0"/>
                          <a:ea typeface="黑体" panose="02010609060101010101" pitchFamily="49" charset="-122"/>
                        </a:rPr>
                        <a:t>时间状态上</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smtClean="0">
                          <a:ln>
                            <a:noFill/>
                          </a:ln>
                          <a:solidFill>
                            <a:schemeClr val="tx2"/>
                          </a:solidFill>
                          <a:effectLst/>
                          <a:latin typeface="Arial" panose="020B0604020202020204" pitchFamily="34" charset="0"/>
                          <a:ea typeface="黑体" panose="02010609060101010101" pitchFamily="49" charset="-122"/>
                        </a:rPr>
                        <a:t>的具体表现</a:t>
                      </a:r>
                    </a:p>
                  </a:txBody>
                  <a:tcPr anchor="ctr" horzOverflow="overflow">
                    <a:lnL cap="flat">
                      <a:noFill/>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静态平均数</a:t>
                      </a: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8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动态平均数</a:t>
                      </a:r>
                    </a:p>
                  </a:txBody>
                  <a:tcPr anchor="ctr" horzOverflow="overflow">
                    <a:lnL w="28575" cap="flat" cmpd="sng" algn="ctr">
                      <a:solidFill>
                        <a:schemeClr val="hlink"/>
                      </a:solidFill>
                      <a:prstDash val="solid"/>
                      <a:miter lim="800000"/>
                      <a:headEnd type="none" w="med" len="med"/>
                      <a:tailEnd type="none" w="med" len="med"/>
                    </a:lnL>
                    <a:lnR cap="flat">
                      <a:noFill/>
                    </a:lnR>
                    <a:lnT w="28575" cap="flat" cmpd="sng" algn="ctr">
                      <a:solidFill>
                        <a:schemeClr val="hlink"/>
                      </a:solidFill>
                      <a:prstDash val="solid"/>
                      <a:miter lim="800000"/>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1438961"/>
                  </a:ext>
                </a:extLst>
              </a:tr>
            </a:tbl>
          </a:graphicData>
        </a:graphic>
      </p:graphicFrame>
      <p:grpSp>
        <p:nvGrpSpPr>
          <p:cNvPr id="379004" name="Group 124"/>
          <p:cNvGrpSpPr>
            <a:grpSpLocks/>
          </p:cNvGrpSpPr>
          <p:nvPr/>
        </p:nvGrpSpPr>
        <p:grpSpPr bwMode="auto">
          <a:xfrm>
            <a:off x="2063750" y="1300450"/>
            <a:ext cx="8353425" cy="708025"/>
            <a:chOff x="431" y="482"/>
            <a:chExt cx="5034" cy="446"/>
          </a:xfrm>
        </p:grpSpPr>
        <p:sp>
          <p:nvSpPr>
            <p:cNvPr id="378887" name="Rectangle 7"/>
            <p:cNvSpPr>
              <a:spLocks noChangeArrowheads="1"/>
            </p:cNvSpPr>
            <p:nvPr/>
          </p:nvSpPr>
          <p:spPr bwMode="auto">
            <a:xfrm>
              <a:off x="1383" y="482"/>
              <a:ext cx="4082" cy="446"/>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ea typeface="黑体" panose="02010609060101010101" pitchFamily="49" charset="-122"/>
                </a:rPr>
                <a:t>平均发展水平是将时间数列中不同时期的发展水平加以平均而得的平均数，又称序时平均数或动态平均数。</a:t>
              </a:r>
            </a:p>
          </p:txBody>
        </p:sp>
        <p:sp>
          <p:nvSpPr>
            <p:cNvPr id="378888" name="Rectangle 8"/>
            <p:cNvSpPr>
              <a:spLocks noChangeArrowheads="1"/>
            </p:cNvSpPr>
            <p:nvPr/>
          </p:nvSpPr>
          <p:spPr bwMode="auto">
            <a:xfrm>
              <a:off x="431" y="572"/>
              <a:ext cx="734" cy="252"/>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黑体" panose="02010609060101010101" pitchFamily="49" charset="-122"/>
                  <a:ea typeface="黑体" panose="02010609060101010101" pitchFamily="49" charset="-122"/>
                </a:rPr>
                <a:t>(</a:t>
              </a:r>
              <a:r>
                <a:rPr lang="zh-CN" altLang="en-US" sz="2000" b="1">
                  <a:latin typeface="黑体" panose="02010609060101010101" pitchFamily="49" charset="-122"/>
                  <a:ea typeface="黑体" panose="02010609060101010101" pitchFamily="49" charset="-122"/>
                </a:rPr>
                <a:t>一</a:t>
              </a:r>
              <a:r>
                <a:rPr lang="en-US" altLang="zh-CN" sz="2000" b="1">
                  <a:latin typeface="黑体" panose="02010609060101010101" pitchFamily="49" charset="-122"/>
                  <a:ea typeface="黑体" panose="02010609060101010101" pitchFamily="49" charset="-122"/>
                </a:rPr>
                <a:t>)</a:t>
              </a:r>
              <a:r>
                <a:rPr lang="zh-CN" altLang="en-US" sz="2000" b="1">
                  <a:latin typeface="黑体" panose="02010609060101010101" pitchFamily="49" charset="-122"/>
                  <a:ea typeface="黑体" panose="02010609060101010101" pitchFamily="49" charset="-122"/>
                </a:rPr>
                <a:t>概念</a:t>
              </a:r>
            </a:p>
          </p:txBody>
        </p:sp>
      </p:grpSp>
      <p:sp>
        <p:nvSpPr>
          <p:cNvPr id="378890" name="Rectangle 10"/>
          <p:cNvSpPr>
            <a:spLocks noChangeArrowheads="1"/>
          </p:cNvSpPr>
          <p:nvPr/>
        </p:nvSpPr>
        <p:spPr bwMode="auto">
          <a:xfrm>
            <a:off x="2063750" y="2832327"/>
            <a:ext cx="3240088" cy="40011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黑体" panose="02010609060101010101" pitchFamily="49" charset="-122"/>
                <a:ea typeface="黑体" panose="02010609060101010101" pitchFamily="49" charset="-122"/>
              </a:rPr>
              <a:t>(</a:t>
            </a:r>
            <a:r>
              <a:rPr lang="zh-CN" altLang="en-US" sz="2000" b="1">
                <a:latin typeface="黑体" panose="02010609060101010101" pitchFamily="49" charset="-122"/>
                <a:ea typeface="黑体" panose="02010609060101010101" pitchFamily="49" charset="-122"/>
              </a:rPr>
              <a:t>二</a:t>
            </a:r>
            <a:r>
              <a:rPr lang="en-US" altLang="zh-CN" sz="2000" b="1">
                <a:latin typeface="黑体" panose="02010609060101010101" pitchFamily="49" charset="-122"/>
                <a:ea typeface="黑体" panose="02010609060101010101" pitchFamily="49" charset="-122"/>
              </a:rPr>
              <a:t>)</a:t>
            </a:r>
            <a:r>
              <a:rPr lang="zh-CN" altLang="en-US" sz="2000" b="1">
                <a:latin typeface="黑体" panose="02010609060101010101" pitchFamily="49" charset="-122"/>
                <a:ea typeface="黑体" panose="02010609060101010101" pitchFamily="49" charset="-122"/>
              </a:rPr>
              <a:t>与一般平均数的区别</a:t>
            </a:r>
          </a:p>
        </p:txBody>
      </p:sp>
      <p:sp>
        <p:nvSpPr>
          <p:cNvPr id="379003" name="Rectangle 123"/>
          <p:cNvSpPr>
            <a:spLocks noChangeArrowheads="1"/>
          </p:cNvSpPr>
          <p:nvPr/>
        </p:nvSpPr>
        <p:spPr bwMode="auto">
          <a:xfrm>
            <a:off x="5232401" y="3481615"/>
            <a:ext cx="3762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tx2"/>
                </a:solidFill>
                <a:latin typeface="黑体" panose="02010609060101010101" pitchFamily="49" charset="-122"/>
                <a:ea typeface="黑体" panose="02010609060101010101" pitchFamily="49" charset="-122"/>
              </a:rPr>
              <a:t>一般平均数和序时平均数的区别</a:t>
            </a:r>
          </a:p>
        </p:txBody>
      </p:sp>
    </p:spTree>
    <p:extLst>
      <p:ext uri="{BB962C8B-B14F-4D97-AF65-F5344CB8AC3E}">
        <p14:creationId xmlns:p14="http://schemas.microsoft.com/office/powerpoint/2010/main" val="63071269"/>
      </p:ext>
    </p:extLst>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Rot="1" noChangeArrowheads="1"/>
          </p:cNvSpPr>
          <p:nvPr>
            <p:ph type="body" idx="1"/>
          </p:nvPr>
        </p:nvSpPr>
        <p:spPr>
          <a:xfrm>
            <a:off x="1524001" y="2060576"/>
            <a:ext cx="8842375" cy="4270375"/>
          </a:xfrm>
        </p:spPr>
        <p:txBody>
          <a:bodyPr/>
          <a:lstStyle/>
          <a:p>
            <a:pPr marL="1168400" lvl="1" indent="-711200">
              <a:buNone/>
            </a:pPr>
            <a:r>
              <a:rPr lang="zh-CN" altLang="en-US" b="1" dirty="0"/>
              <a:t>（</a:t>
            </a:r>
            <a:r>
              <a:rPr lang="en-US" altLang="zh-CN" b="1" dirty="0"/>
              <a:t>1</a:t>
            </a:r>
            <a:r>
              <a:rPr lang="zh-CN" altLang="en-US" b="1" dirty="0"/>
              <a:t>）由时期数列计算序时平均数</a:t>
            </a:r>
          </a:p>
          <a:p>
            <a:pPr marL="1168400" lvl="1" indent="-711200">
              <a:buNone/>
            </a:pPr>
            <a:endParaRPr lang="zh-CN" altLang="en-US" b="1" dirty="0"/>
          </a:p>
          <a:p>
            <a:pPr marL="1168400" lvl="1" indent="-711200">
              <a:buNone/>
            </a:pPr>
            <a:endParaRPr lang="zh-CN" altLang="en-US" b="1" dirty="0"/>
          </a:p>
          <a:p>
            <a:pPr marL="1168400" lvl="1" indent="-711200"/>
            <a:endParaRPr lang="en-US" altLang="zh-CN" b="1" dirty="0" smtClean="0"/>
          </a:p>
          <a:p>
            <a:pPr marL="1168400" lvl="1" indent="-711200"/>
            <a:r>
              <a:rPr lang="zh-CN" altLang="en-US" b="1" dirty="0" smtClean="0"/>
              <a:t>式</a:t>
            </a:r>
            <a:r>
              <a:rPr lang="zh-CN" altLang="en-US" b="1" dirty="0"/>
              <a:t>中        </a:t>
            </a:r>
            <a:r>
              <a:rPr lang="en-US" altLang="zh-CN" b="1" dirty="0"/>
              <a:t>—— </a:t>
            </a:r>
            <a:r>
              <a:rPr lang="zh-CN" altLang="en-US" b="1" dirty="0"/>
              <a:t>序时平均数</a:t>
            </a:r>
          </a:p>
          <a:p>
            <a:pPr marL="1168400" lvl="1" indent="-711200"/>
            <a:r>
              <a:rPr lang="zh-CN" altLang="en-US" b="1" dirty="0"/>
              <a:t>               </a:t>
            </a:r>
            <a:r>
              <a:rPr lang="en-US" altLang="zh-CN" b="1" dirty="0"/>
              <a:t>—— </a:t>
            </a:r>
            <a:r>
              <a:rPr lang="zh-CN" altLang="en-US" b="1" dirty="0"/>
              <a:t>各时期发展水平</a:t>
            </a:r>
          </a:p>
          <a:p>
            <a:pPr marL="1168400" lvl="1" indent="-711200"/>
            <a:r>
              <a:rPr lang="zh-CN" altLang="en-US" b="1" dirty="0"/>
              <a:t>               </a:t>
            </a:r>
            <a:r>
              <a:rPr lang="en-US" altLang="zh-CN" b="1" dirty="0"/>
              <a:t>—— </a:t>
            </a:r>
            <a:r>
              <a:rPr lang="zh-CN" altLang="en-US" b="1" dirty="0"/>
              <a:t>时期项数</a:t>
            </a:r>
          </a:p>
        </p:txBody>
      </p:sp>
      <p:sp>
        <p:nvSpPr>
          <p:cNvPr id="111621" name="Rectangle 5"/>
          <p:cNvSpPr>
            <a:spLocks noChangeArrowheads="1"/>
          </p:cNvSpPr>
          <p:nvPr/>
        </p:nvSpPr>
        <p:spPr bwMode="auto">
          <a:xfrm>
            <a:off x="1524001" y="30300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1620" name="Object 4"/>
          <p:cNvGraphicFramePr>
            <a:graphicFrameLocks noChangeAspect="1"/>
          </p:cNvGraphicFramePr>
          <p:nvPr>
            <p:extLst>
              <p:ext uri="{D42A27DB-BD31-4B8C-83A1-F6EECF244321}">
                <p14:modId xmlns:p14="http://schemas.microsoft.com/office/powerpoint/2010/main" val="121001530"/>
              </p:ext>
            </p:extLst>
          </p:nvPr>
        </p:nvGraphicFramePr>
        <p:xfrm>
          <a:off x="3043465" y="2517106"/>
          <a:ext cx="3671888" cy="879475"/>
        </p:xfrm>
        <a:graphic>
          <a:graphicData uri="http://schemas.openxmlformats.org/presentationml/2006/ole">
            <mc:AlternateContent xmlns:mc="http://schemas.openxmlformats.org/markup-compatibility/2006">
              <mc:Choice xmlns:v="urn:schemas-microsoft-com:vml" Requires="v">
                <p:oleObj spid="_x0000_s7326" name="Microsoft 公式 3.0" r:id="rId3" imgW="1790700" imgH="431800" progId="Equation.3">
                  <p:embed/>
                </p:oleObj>
              </mc:Choice>
              <mc:Fallback>
                <p:oleObj name="Microsoft 公式 3.0" r:id="rId3" imgW="1790700" imgH="431800" progId="Equation.3">
                  <p:embed/>
                  <p:pic>
                    <p:nvPicPr>
                      <p:cNvPr id="1116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3465" y="2517106"/>
                        <a:ext cx="3671888"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23"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1625"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1627" name="Rectangle 11"/>
          <p:cNvSpPr>
            <a:spLocks noChangeArrowheads="1"/>
          </p:cNvSpPr>
          <p:nvPr/>
        </p:nvSpPr>
        <p:spPr bwMode="auto">
          <a:xfrm>
            <a:off x="1524001" y="31824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11630" name="Group 14"/>
          <p:cNvGrpSpPr>
            <a:grpSpLocks/>
          </p:cNvGrpSpPr>
          <p:nvPr/>
        </p:nvGrpSpPr>
        <p:grpSpPr bwMode="auto">
          <a:xfrm>
            <a:off x="3455081" y="3551753"/>
            <a:ext cx="365805" cy="1360627"/>
            <a:chOff x="1383" y="1979"/>
            <a:chExt cx="265" cy="947"/>
          </a:xfrm>
        </p:grpSpPr>
        <p:graphicFrame>
          <p:nvGraphicFramePr>
            <p:cNvPr id="111622" name="Object 6"/>
            <p:cNvGraphicFramePr>
              <a:graphicFrameLocks noChangeAspect="1"/>
            </p:cNvGraphicFramePr>
            <p:nvPr/>
          </p:nvGraphicFramePr>
          <p:xfrm>
            <a:off x="1383" y="1979"/>
            <a:ext cx="265" cy="300"/>
          </p:xfrm>
          <a:graphic>
            <a:graphicData uri="http://schemas.openxmlformats.org/presentationml/2006/ole">
              <mc:AlternateContent xmlns:mc="http://schemas.openxmlformats.org/markup-compatibility/2006">
                <mc:Choice xmlns:v="urn:schemas-microsoft-com:vml" Requires="v">
                  <p:oleObj spid="_x0000_s7327" name="Microsoft 公式 3.0" r:id="rId5" imgW="139579" imgH="164957" progId="Equation.3">
                    <p:embed/>
                  </p:oleObj>
                </mc:Choice>
                <mc:Fallback>
                  <p:oleObj name="Microsoft 公式 3.0" r:id="rId5" imgW="139579" imgH="164957" progId="Equation.3">
                    <p:embed/>
                    <p:pic>
                      <p:nvPicPr>
                        <p:cNvPr id="11162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3" y="1979"/>
                          <a:ext cx="265"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4" name="Object 8"/>
            <p:cNvGraphicFramePr>
              <a:graphicFrameLocks noChangeAspect="1"/>
            </p:cNvGraphicFramePr>
            <p:nvPr>
              <p:extLst>
                <p:ext uri="{D42A27DB-BD31-4B8C-83A1-F6EECF244321}">
                  <p14:modId xmlns:p14="http://schemas.microsoft.com/office/powerpoint/2010/main" val="2665288443"/>
                </p:ext>
              </p:extLst>
            </p:nvPr>
          </p:nvGraphicFramePr>
          <p:xfrm>
            <a:off x="1398" y="2364"/>
            <a:ext cx="197" cy="227"/>
          </p:xfrm>
          <a:graphic>
            <a:graphicData uri="http://schemas.openxmlformats.org/presentationml/2006/ole">
              <mc:AlternateContent xmlns:mc="http://schemas.openxmlformats.org/markup-compatibility/2006">
                <mc:Choice xmlns:v="urn:schemas-microsoft-com:vml" Requires="v">
                  <p:oleObj spid="_x0000_s7328" name="Microsoft 公式 3.0" r:id="rId7" imgW="126835" imgH="139518" progId="Equation.3">
                    <p:embed/>
                  </p:oleObj>
                </mc:Choice>
                <mc:Fallback>
                  <p:oleObj name="Microsoft 公式 3.0" r:id="rId7" imgW="126835" imgH="139518" progId="Equation.3">
                    <p:embed/>
                    <p:pic>
                      <p:nvPicPr>
                        <p:cNvPr id="111624"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8" y="2364"/>
                          <a:ext cx="197"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6" name="Object 10"/>
            <p:cNvGraphicFramePr>
              <a:graphicFrameLocks noChangeAspect="1"/>
            </p:cNvGraphicFramePr>
            <p:nvPr>
              <p:extLst>
                <p:ext uri="{D42A27DB-BD31-4B8C-83A1-F6EECF244321}">
                  <p14:modId xmlns:p14="http://schemas.microsoft.com/office/powerpoint/2010/main" val="55784575"/>
                </p:ext>
              </p:extLst>
            </p:nvPr>
          </p:nvGraphicFramePr>
          <p:xfrm>
            <a:off x="1383" y="2699"/>
            <a:ext cx="227" cy="227"/>
          </p:xfrm>
          <a:graphic>
            <a:graphicData uri="http://schemas.openxmlformats.org/presentationml/2006/ole">
              <mc:AlternateContent xmlns:mc="http://schemas.openxmlformats.org/markup-compatibility/2006">
                <mc:Choice xmlns:v="urn:schemas-microsoft-com:vml" Requires="v">
                  <p:oleObj spid="_x0000_s7329" name="Microsoft 公式 3.0" r:id="rId9" imgW="126725" imgH="126725" progId="Equation.3">
                    <p:embed/>
                  </p:oleObj>
                </mc:Choice>
                <mc:Fallback>
                  <p:oleObj name="Microsoft 公式 3.0" r:id="rId9" imgW="126725" imgH="126725" progId="Equation.3">
                    <p:embed/>
                    <p:pic>
                      <p:nvPicPr>
                        <p:cNvPr id="111626"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3" y="2699"/>
                          <a:ext cx="227"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1629" name="Rectangle 13"/>
          <p:cNvSpPr>
            <a:spLocks noChangeArrowheads="1"/>
          </p:cNvSpPr>
          <p:nvPr/>
        </p:nvSpPr>
        <p:spPr bwMode="auto">
          <a:xfrm>
            <a:off x="606426" y="306428"/>
            <a:ext cx="6732588" cy="5232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ct val="20000"/>
              </a:spcBef>
            </a:pPr>
            <a:r>
              <a:rPr lang="en-US" altLang="zh-CN" sz="2800" b="1" dirty="0"/>
              <a:t>1</a:t>
            </a:r>
            <a:r>
              <a:rPr lang="zh-CN" altLang="en-US" sz="2800" b="1" dirty="0"/>
              <a:t>、绝对数时间数列的序时平均数</a:t>
            </a:r>
          </a:p>
        </p:txBody>
      </p:sp>
    </p:spTree>
    <p:extLst>
      <p:ext uri="{BB962C8B-B14F-4D97-AF65-F5344CB8AC3E}">
        <p14:creationId xmlns:p14="http://schemas.microsoft.com/office/powerpoint/2010/main" val="1452118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Rot="1" noChangeArrowheads="1"/>
          </p:cNvSpPr>
          <p:nvPr>
            <p:ph type="body" sz="half" idx="1"/>
          </p:nvPr>
        </p:nvSpPr>
        <p:spPr>
          <a:xfrm>
            <a:off x="1890712" y="1262970"/>
            <a:ext cx="8302625" cy="4106862"/>
          </a:xfrm>
        </p:spPr>
        <p:txBody>
          <a:bodyPr/>
          <a:lstStyle/>
          <a:p>
            <a:pPr lvl="1">
              <a:buFontTx/>
              <a:buNone/>
            </a:pPr>
            <a:r>
              <a:rPr lang="en-US" altLang="zh-CN" b="1" dirty="0"/>
              <a:t>[</a:t>
            </a:r>
            <a:r>
              <a:rPr lang="zh-CN" altLang="en-US" b="1" dirty="0"/>
              <a:t>例</a:t>
            </a:r>
            <a:r>
              <a:rPr lang="en-US" altLang="zh-CN" b="1" dirty="0"/>
              <a:t>6] </a:t>
            </a:r>
            <a:r>
              <a:rPr lang="zh-CN" altLang="en-US" b="1" dirty="0"/>
              <a:t>某商业企业</a:t>
            </a:r>
            <a:r>
              <a:rPr lang="en-US" altLang="zh-CN" b="1" dirty="0"/>
              <a:t>2002</a:t>
            </a:r>
            <a:r>
              <a:rPr lang="zh-CN" altLang="en-US" b="1" dirty="0"/>
              <a:t>年各月商品销售额资料如下表所示。</a:t>
            </a:r>
          </a:p>
        </p:txBody>
      </p:sp>
      <p:graphicFrame>
        <p:nvGraphicFramePr>
          <p:cNvPr id="112644" name="Object 4"/>
          <p:cNvGraphicFramePr>
            <a:graphicFrameLocks noGrp="1" noChangeAspect="1"/>
          </p:cNvGraphicFramePr>
          <p:nvPr>
            <p:ph sz="half" idx="2"/>
          </p:nvPr>
        </p:nvGraphicFramePr>
        <p:xfrm>
          <a:off x="2063750" y="2997200"/>
          <a:ext cx="7956550" cy="1752600"/>
        </p:xfrm>
        <a:graphic>
          <a:graphicData uri="http://schemas.openxmlformats.org/presentationml/2006/ole">
            <mc:AlternateContent xmlns:mc="http://schemas.openxmlformats.org/markup-compatibility/2006">
              <mc:Choice xmlns:v="urn:schemas-microsoft-com:vml" Requires="v">
                <p:oleObj spid="_x0000_s8232" name="位图图像" r:id="rId3" imgW="4715533" imgH="1038370" progId="Paint.Picture">
                  <p:embed/>
                </p:oleObj>
              </mc:Choice>
              <mc:Fallback>
                <p:oleObj name="位图图像" r:id="rId3" imgW="4715533" imgH="1038370" progId="Paint.Picture">
                  <p:embed/>
                  <p:pic>
                    <p:nvPicPr>
                      <p:cNvPr id="112644" name="Object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63750" y="2997200"/>
                        <a:ext cx="79565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38260514"/>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042" y="34627"/>
            <a:ext cx="10007009" cy="889517"/>
          </a:xfrm>
        </p:spPr>
        <p:txBody>
          <a:bodyPr>
            <a:normAutofit/>
          </a:bodyPr>
          <a:lstStyle/>
          <a:p>
            <a:r>
              <a:rPr lang="zh-CN" altLang="en-US" sz="3200" dirty="0" smtClean="0">
                <a:latin typeface="黑体" panose="02010609060101010101" pitchFamily="49" charset="-122"/>
                <a:ea typeface="黑体" panose="02010609060101010101" pitchFamily="49" charset="-122"/>
              </a:rPr>
              <a:t>课堂练习题（</a:t>
            </a:r>
            <a:r>
              <a:rPr lang="en-US" altLang="zh-CN" sz="3200" dirty="0" smtClean="0">
                <a:latin typeface="黑体" panose="02010609060101010101" pitchFamily="49" charset="-122"/>
                <a:ea typeface="黑体" panose="02010609060101010101" pitchFamily="49" charset="-122"/>
              </a:rPr>
              <a:t>2</a:t>
            </a:r>
            <a:r>
              <a:rPr lang="zh-CN" altLang="en-US" sz="3200" dirty="0" smtClean="0">
                <a:latin typeface="黑体" panose="02010609060101010101" pitchFamily="49" charset="-122"/>
                <a:ea typeface="黑体" panose="02010609060101010101" pitchFamily="49" charset="-122"/>
              </a:rPr>
              <a:t>）：</a:t>
            </a:r>
            <a:endParaRPr lang="zh-CN" altLang="en-US" sz="3200"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671627924"/>
              </p:ext>
            </p:extLst>
          </p:nvPr>
        </p:nvGraphicFramePr>
        <p:xfrm>
          <a:off x="838200" y="2314728"/>
          <a:ext cx="6891670" cy="4450080"/>
        </p:xfrm>
        <a:graphic>
          <a:graphicData uri="http://schemas.openxmlformats.org/drawingml/2006/table">
            <a:tbl>
              <a:tblPr>
                <a:tableStyleId>{616DA210-FB5B-4158-B5E0-FEB733F419BA}</a:tableStyleId>
              </a:tblPr>
              <a:tblGrid>
                <a:gridCol w="1295400">
                  <a:extLst>
                    <a:ext uri="{9D8B030D-6E8A-4147-A177-3AD203B41FA5}">
                      <a16:colId xmlns:a16="http://schemas.microsoft.com/office/drawing/2014/main" val="1782889308"/>
                    </a:ext>
                  </a:extLst>
                </a:gridCol>
                <a:gridCol w="2799908">
                  <a:extLst>
                    <a:ext uri="{9D8B030D-6E8A-4147-A177-3AD203B41FA5}">
                      <a16:colId xmlns:a16="http://schemas.microsoft.com/office/drawing/2014/main" val="53744012"/>
                    </a:ext>
                  </a:extLst>
                </a:gridCol>
                <a:gridCol w="2796362">
                  <a:extLst>
                    <a:ext uri="{9D8B030D-6E8A-4147-A177-3AD203B41FA5}">
                      <a16:colId xmlns:a16="http://schemas.microsoft.com/office/drawing/2014/main" val="1729363509"/>
                    </a:ext>
                  </a:extLst>
                </a:gridCol>
              </a:tblGrid>
              <a:tr h="479425">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000" u="none" strike="noStrike" cap="none" normalizeH="0" baseline="0" dirty="0" smtClean="0">
                          <a:ln>
                            <a:noFill/>
                          </a:ln>
                          <a:effectLst/>
                        </a:rPr>
                        <a:t>企业编号</a:t>
                      </a:r>
                      <a:endParaRPr kumimoji="1"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tc>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000" u="none" strike="noStrike" cap="none" normalizeH="0" baseline="0" dirty="0" smtClean="0">
                          <a:ln>
                            <a:noFill/>
                          </a:ln>
                          <a:effectLst/>
                        </a:rPr>
                        <a:t>固定资产年均价值 </a:t>
                      </a:r>
                      <a:r>
                        <a:rPr kumimoji="1" lang="en-US" altLang="zh-CN" sz="2000" u="none" strike="noStrike" cap="none" normalizeH="0" baseline="0" dirty="0" smtClean="0">
                          <a:ln>
                            <a:noFill/>
                          </a:ln>
                          <a:effectLst/>
                        </a:rPr>
                        <a:t>X</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000" u="none" strike="noStrike" cap="none" normalizeH="0" baseline="0" dirty="0" smtClean="0">
                          <a:ln>
                            <a:noFill/>
                          </a:ln>
                          <a:effectLst/>
                        </a:rPr>
                        <a:t>（万元）</a:t>
                      </a:r>
                      <a:endParaRPr kumimoji="1"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tc>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000" u="none" strike="noStrike" cap="none" normalizeH="0" baseline="0" dirty="0" smtClean="0">
                          <a:ln>
                            <a:noFill/>
                          </a:ln>
                          <a:effectLst/>
                        </a:rPr>
                        <a:t>总产值 </a:t>
                      </a:r>
                      <a:r>
                        <a:rPr kumimoji="1" lang="en-US" altLang="zh-CN" sz="2000" u="none" strike="noStrike" cap="none" normalizeH="0" baseline="0" dirty="0" smtClean="0">
                          <a:ln>
                            <a:noFill/>
                          </a:ln>
                          <a:effectLst/>
                        </a:rPr>
                        <a:t>Y</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zh-CN" altLang="en-US" sz="2000" u="none" strike="noStrike" cap="none" normalizeH="0" baseline="0" dirty="0" smtClean="0">
                          <a:ln>
                            <a:noFill/>
                          </a:ln>
                          <a:effectLst/>
                        </a:rPr>
                        <a:t>（万元）</a:t>
                      </a:r>
                      <a:endParaRPr kumimoji="1"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tc>
                <a:extLst>
                  <a:ext uri="{0D108BD9-81ED-4DB2-BD59-A6C34878D82A}">
                    <a16:rowId xmlns:a16="http://schemas.microsoft.com/office/drawing/2014/main" val="3236385309"/>
                  </a:ext>
                </a:extLst>
              </a:tr>
              <a:tr h="533400">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dirty="0" smtClean="0">
                          <a:ln>
                            <a:noFill/>
                          </a:ln>
                          <a:effectLst/>
                        </a:rPr>
                        <a:t>1</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dirty="0" smtClean="0">
                          <a:ln>
                            <a:noFill/>
                          </a:ln>
                          <a:effectLst/>
                        </a:rPr>
                        <a:t>2</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dirty="0" smtClean="0">
                          <a:ln>
                            <a:noFill/>
                          </a:ln>
                          <a:effectLst/>
                        </a:rPr>
                        <a:t>3</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dirty="0" smtClean="0">
                          <a:ln>
                            <a:noFill/>
                          </a:ln>
                          <a:effectLst/>
                        </a:rPr>
                        <a:t>4</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dirty="0" smtClean="0">
                          <a:ln>
                            <a:noFill/>
                          </a:ln>
                          <a:effectLst/>
                        </a:rPr>
                        <a:t>5</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dirty="0" smtClean="0">
                          <a:ln>
                            <a:noFill/>
                          </a:ln>
                          <a:effectLst/>
                        </a:rPr>
                        <a:t>6</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dirty="0" smtClean="0">
                          <a:ln>
                            <a:noFill/>
                          </a:ln>
                          <a:effectLst/>
                        </a:rPr>
                        <a:t>7</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dirty="0" smtClean="0">
                          <a:ln>
                            <a:noFill/>
                          </a:ln>
                          <a:effectLst/>
                        </a:rPr>
                        <a:t>8</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dirty="0" smtClean="0">
                          <a:ln>
                            <a:noFill/>
                          </a:ln>
                          <a:effectLst/>
                        </a:rPr>
                        <a:t>9</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u="none" strike="noStrike" cap="none" normalizeH="0" baseline="0" dirty="0" smtClean="0">
                          <a:ln>
                            <a:noFill/>
                          </a:ln>
                          <a:effectLst/>
                        </a:rPr>
                        <a:t>10</a:t>
                      </a:r>
                    </a:p>
                  </a:txBody>
                  <a:tcPr horzOverflow="overflow"/>
                </a:tc>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318</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910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409</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415</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502</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314</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1210</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1022</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1225</a:t>
                      </a:r>
                    </a:p>
                  </a:txBody>
                  <a:tcPr horzOverflow="overflow"/>
                </a:tc>
                <a:tc>
                  <a:txBody>
                    <a:bodyPr/>
                    <a:lstStyle>
                      <a:lvl1pPr>
                        <a:buClr>
                          <a:schemeClr val="accent1"/>
                        </a:buClr>
                        <a:buSzPct val="80000"/>
                        <a:defRPr kumimoji="1" sz="28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a:defRPr kumimoji="1">
                          <a:solidFill>
                            <a:schemeClr val="tx1"/>
                          </a:solidFill>
                          <a:latin typeface="Arial" panose="020B0604020202020204" pitchFamily="34" charset="0"/>
                          <a:ea typeface="宋体" panose="02010600030101010101" pitchFamily="2" charset="-122"/>
                        </a:defRPr>
                      </a:lvl4pPr>
                      <a:lvl5pPr>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524</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1019</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632</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815</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913</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928</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605</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1516</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1219</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1"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1624</a:t>
                      </a:r>
                    </a:p>
                  </a:txBody>
                  <a:tcPr horzOverflow="overflow"/>
                </a:tc>
                <a:extLst>
                  <a:ext uri="{0D108BD9-81ED-4DB2-BD59-A6C34878D82A}">
                    <a16:rowId xmlns:a16="http://schemas.microsoft.com/office/drawing/2014/main" val="1221585071"/>
                  </a:ext>
                </a:extLst>
              </a:tr>
            </a:tbl>
          </a:graphicData>
        </a:graphic>
      </p:graphicFrame>
      <p:sp>
        <p:nvSpPr>
          <p:cNvPr id="5" name="文本框 4"/>
          <p:cNvSpPr txBox="1"/>
          <p:nvPr/>
        </p:nvSpPr>
        <p:spPr>
          <a:xfrm>
            <a:off x="435935" y="821703"/>
            <a:ext cx="11867351" cy="1323439"/>
          </a:xfrm>
          <a:prstGeom prst="rect">
            <a:avLst/>
          </a:prstGeom>
          <a:noFill/>
        </p:spPr>
        <p:txBody>
          <a:bodyPr wrap="none" rtlCol="0">
            <a:spAutoFit/>
          </a:bodyPr>
          <a:lstStyle/>
          <a:p>
            <a:pPr algn="just"/>
            <a:r>
              <a:rPr lang="zh-CN" altLang="en-US" sz="2000" dirty="0" smtClean="0"/>
              <a:t>表所示为</a:t>
            </a:r>
            <a:r>
              <a:rPr lang="en-US" altLang="zh-CN" sz="2000" dirty="0" smtClean="0"/>
              <a:t>10</a:t>
            </a:r>
            <a:r>
              <a:rPr lang="zh-CN" altLang="en-US" sz="2000" dirty="0" smtClean="0"/>
              <a:t>个同类企业的固定资产年平均价值和总产值的相关资料，要求：</a:t>
            </a:r>
            <a:r>
              <a:rPr lang="zh-CN" altLang="en-US" sz="2000" b="1" dirty="0" smtClean="0">
                <a:sym typeface="Wingdings" panose="05000000000000000000" pitchFamily="2" charset="2"/>
              </a:rPr>
              <a:t>（</a:t>
            </a:r>
            <a:r>
              <a:rPr lang="en-US" altLang="zh-CN" sz="2000" b="1" dirty="0" smtClean="0">
                <a:sym typeface="Wingdings" panose="05000000000000000000" pitchFamily="2" charset="2"/>
              </a:rPr>
              <a:t>1</a:t>
            </a:r>
            <a:r>
              <a:rPr lang="zh-CN" altLang="en-US" sz="2000" b="1" dirty="0" smtClean="0">
                <a:sym typeface="Wingdings" panose="05000000000000000000" pitchFamily="2" charset="2"/>
              </a:rPr>
              <a:t>）求回归方程；</a:t>
            </a:r>
            <a:endParaRPr lang="en-US" altLang="zh-CN" sz="2000" b="1" dirty="0" smtClean="0">
              <a:sym typeface="Wingdings" panose="05000000000000000000" pitchFamily="2" charset="2"/>
            </a:endParaRPr>
          </a:p>
          <a:p>
            <a:pPr algn="just"/>
            <a:r>
              <a:rPr lang="zh-CN" altLang="en-US" sz="2000" b="1" dirty="0" smtClean="0">
                <a:sym typeface="Wingdings" panose="05000000000000000000" pitchFamily="2" charset="2"/>
              </a:rPr>
              <a:t>（</a:t>
            </a:r>
            <a:r>
              <a:rPr lang="en-US" altLang="zh-CN" sz="2000" b="1" dirty="0" smtClean="0">
                <a:sym typeface="Wingdings" panose="05000000000000000000" pitchFamily="2" charset="2"/>
              </a:rPr>
              <a:t>2</a:t>
            </a:r>
            <a:r>
              <a:rPr lang="zh-CN" altLang="en-US" sz="2000" b="1" dirty="0" smtClean="0">
                <a:sym typeface="Wingdings" panose="05000000000000000000" pitchFamily="2" charset="2"/>
              </a:rPr>
              <a:t>）求相关系数及拟合度，并说明两个变量之间相关关系强弱；（</a:t>
            </a:r>
            <a:r>
              <a:rPr lang="en-US" altLang="zh-CN" sz="2000" b="1" dirty="0" smtClean="0">
                <a:sym typeface="Wingdings" panose="05000000000000000000" pitchFamily="2" charset="2"/>
              </a:rPr>
              <a:t>3</a:t>
            </a:r>
            <a:r>
              <a:rPr lang="zh-CN" altLang="en-US" sz="2000" b="1" dirty="0" smtClean="0">
                <a:sym typeface="Wingdings" panose="05000000000000000000" pitchFamily="2" charset="2"/>
              </a:rPr>
              <a:t>）检验相关系数的显著性；</a:t>
            </a:r>
            <a:endParaRPr lang="en-US" altLang="zh-CN" sz="2000" b="1" dirty="0" smtClean="0">
              <a:sym typeface="Wingdings" panose="05000000000000000000" pitchFamily="2" charset="2"/>
            </a:endParaRPr>
          </a:p>
          <a:p>
            <a:pPr algn="just"/>
            <a:r>
              <a:rPr lang="zh-CN" altLang="en-US" sz="2000" b="1" dirty="0" smtClean="0">
                <a:sym typeface="Wingdings" panose="05000000000000000000" pitchFamily="2" charset="2"/>
              </a:rPr>
              <a:t>（</a:t>
            </a:r>
            <a:r>
              <a:rPr lang="en-US" altLang="zh-CN" sz="2000" b="1" dirty="0" smtClean="0">
                <a:sym typeface="Wingdings" panose="05000000000000000000" pitchFamily="2" charset="2"/>
              </a:rPr>
              <a:t>4</a:t>
            </a:r>
            <a:r>
              <a:rPr lang="zh-CN" altLang="en-US" sz="2000" b="1" dirty="0" smtClean="0">
                <a:sym typeface="Wingdings" panose="05000000000000000000" pitchFamily="2" charset="2"/>
              </a:rPr>
              <a:t>）有一个同类企业</a:t>
            </a:r>
            <a:r>
              <a:rPr lang="en-US" altLang="zh-CN" sz="2000" b="1" dirty="0" smtClean="0">
                <a:sym typeface="Wingdings" panose="05000000000000000000" pitchFamily="2" charset="2"/>
              </a:rPr>
              <a:t>A</a:t>
            </a:r>
            <a:r>
              <a:rPr lang="zh-CN" altLang="en-US" sz="2000" b="1" dirty="0" smtClean="0">
                <a:sym typeface="Wingdings" panose="05000000000000000000" pitchFamily="2" charset="2"/>
              </a:rPr>
              <a:t>固定资产年均价值为</a:t>
            </a:r>
            <a:r>
              <a:rPr lang="en-US" altLang="zh-CN" sz="2000" b="1" dirty="0" smtClean="0">
                <a:sym typeface="Wingdings" panose="05000000000000000000" pitchFamily="2" charset="2"/>
              </a:rPr>
              <a:t>1500</a:t>
            </a:r>
            <a:r>
              <a:rPr lang="zh-CN" altLang="en-US" sz="2000" b="1" dirty="0" smtClean="0">
                <a:sym typeface="Wingdings" panose="05000000000000000000" pitchFamily="2" charset="2"/>
              </a:rPr>
              <a:t>万元，试求总产值</a:t>
            </a:r>
            <a:r>
              <a:rPr lang="en-US" altLang="zh-CN" sz="2000" b="1" dirty="0" smtClean="0">
                <a:sym typeface="Wingdings" panose="05000000000000000000" pitchFamily="2" charset="2"/>
              </a:rPr>
              <a:t>Y</a:t>
            </a:r>
            <a:r>
              <a:rPr lang="zh-CN" altLang="en-US" sz="2000" b="1" dirty="0" smtClean="0">
                <a:sym typeface="Wingdings" panose="05000000000000000000" pitchFamily="2" charset="2"/>
              </a:rPr>
              <a:t>；（</a:t>
            </a:r>
            <a:r>
              <a:rPr lang="en-US" altLang="zh-CN" sz="2000" b="1" dirty="0" smtClean="0">
                <a:sym typeface="Wingdings" panose="05000000000000000000" pitchFamily="2" charset="2"/>
              </a:rPr>
              <a:t>5</a:t>
            </a:r>
            <a:r>
              <a:rPr lang="zh-CN" altLang="en-US" sz="2000" b="1" dirty="0" smtClean="0">
                <a:sym typeface="Wingdings" panose="05000000000000000000" pitchFamily="2" charset="2"/>
              </a:rPr>
              <a:t>）试以</a:t>
            </a:r>
            <a:r>
              <a:rPr lang="en-US" altLang="zh-CN" sz="2000" b="1" dirty="0" smtClean="0">
                <a:sym typeface="Wingdings" panose="05000000000000000000" pitchFamily="2" charset="2"/>
              </a:rPr>
              <a:t>95%</a:t>
            </a:r>
            <a:r>
              <a:rPr lang="zh-CN" altLang="en-US" sz="2000" b="1" dirty="0" smtClean="0">
                <a:sym typeface="Wingdings" panose="05000000000000000000" pitchFamily="2" charset="2"/>
              </a:rPr>
              <a:t>的概率保证程度</a:t>
            </a:r>
            <a:endParaRPr lang="en-US" altLang="zh-CN" sz="2000" b="1" dirty="0" smtClean="0">
              <a:sym typeface="Wingdings" panose="05000000000000000000" pitchFamily="2" charset="2"/>
            </a:endParaRPr>
          </a:p>
          <a:p>
            <a:pPr algn="just"/>
            <a:r>
              <a:rPr lang="zh-CN" altLang="en-US" sz="2000" b="1" dirty="0" smtClean="0">
                <a:sym typeface="Wingdings" panose="05000000000000000000" pitchFamily="2" charset="2"/>
              </a:rPr>
              <a:t>估计企业</a:t>
            </a:r>
            <a:r>
              <a:rPr lang="en-US" altLang="zh-CN" sz="2000" b="1" dirty="0" smtClean="0">
                <a:sym typeface="Wingdings" panose="05000000000000000000" pitchFamily="2" charset="2"/>
              </a:rPr>
              <a:t>A</a:t>
            </a:r>
            <a:r>
              <a:rPr lang="zh-CN" altLang="en-US" sz="2000" b="1" dirty="0" smtClean="0">
                <a:sym typeface="Wingdings" panose="05000000000000000000" pitchFamily="2" charset="2"/>
              </a:rPr>
              <a:t>的总产值的置信区间。</a:t>
            </a:r>
            <a:endParaRPr lang="zh-CN" altLang="en-US" sz="2000" b="1" dirty="0"/>
          </a:p>
        </p:txBody>
      </p:sp>
      <mc:AlternateContent xmlns:mc="http://schemas.openxmlformats.org/markup-compatibility/2006" xmlns:a14="http://schemas.microsoft.com/office/drawing/2010/main">
        <mc:Choice Requires="a14">
          <p:sp>
            <p:nvSpPr>
              <p:cNvPr id="6" name="文本框 5"/>
              <p:cNvSpPr txBox="1"/>
              <p:nvPr/>
            </p:nvSpPr>
            <p:spPr>
              <a:xfrm>
                <a:off x="8973876" y="3250386"/>
                <a:ext cx="2243435" cy="400110"/>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R</m:t>
                        </m:r>
                      </m:e>
                      <m:sub>
                        <m:r>
                          <a:rPr lang="en-US" altLang="zh-CN" sz="2000" b="0" i="1" smtClean="0">
                            <a:latin typeface="Cambria Math" panose="02040503050406030204" pitchFamily="18" charset="0"/>
                          </a:rPr>
                          <m:t>0.05</m:t>
                        </m:r>
                      </m:sub>
                    </m:sSub>
                    <m:r>
                      <a:rPr lang="zh-CN" altLang="en-US" sz="2000" i="1">
                        <a:latin typeface="Cambria Math" panose="02040503050406030204" pitchFamily="18" charset="0"/>
                      </a:rPr>
                      <m:t>（</m:t>
                    </m:r>
                    <m:r>
                      <a:rPr lang="en-US" altLang="zh-CN" sz="2000" b="0" i="1" smtClean="0">
                        <a:latin typeface="Cambria Math" panose="02040503050406030204" pitchFamily="18" charset="0"/>
                      </a:rPr>
                      <m:t>8</m:t>
                    </m:r>
                    <m:r>
                      <a:rPr lang="zh-CN" altLang="en-US" sz="2000" i="1">
                        <a:latin typeface="Cambria Math" panose="02040503050406030204" pitchFamily="18" charset="0"/>
                      </a:rPr>
                      <m:t>）</m:t>
                    </m:r>
                    <m:r>
                      <a:rPr lang="en-US" altLang="zh-CN" sz="2000" i="1" smtClean="0">
                        <a:latin typeface="Cambria Math" panose="02040503050406030204" pitchFamily="18" charset="0"/>
                      </a:rPr>
                      <m:t>=</m:t>
                    </m:r>
                  </m:oMath>
                </a14:m>
                <a:r>
                  <a:rPr lang="en-US" altLang="zh-CN" sz="2000" dirty="0" smtClean="0"/>
                  <a:t>0.632</a:t>
                </a:r>
                <a:endParaRPr lang="zh-CN" altLang="en-US" sz="2000" dirty="0"/>
              </a:p>
            </p:txBody>
          </p:sp>
        </mc:Choice>
        <mc:Fallback xmlns="">
          <p:sp>
            <p:nvSpPr>
              <p:cNvPr id="6" name="文本框 5"/>
              <p:cNvSpPr txBox="1">
                <a:spLocks noRot="1" noChangeAspect="1" noMove="1" noResize="1" noEditPoints="1" noAdjustHandles="1" noChangeArrowheads="1" noChangeShapeType="1" noTextEdit="1"/>
              </p:cNvSpPr>
              <p:nvPr/>
            </p:nvSpPr>
            <p:spPr>
              <a:xfrm>
                <a:off x="8973876" y="3250386"/>
                <a:ext cx="2243435" cy="400110"/>
              </a:xfrm>
              <a:prstGeom prst="rect">
                <a:avLst/>
              </a:prstGeom>
              <a:blipFill>
                <a:blip r:embed="rId2"/>
                <a:stretch>
                  <a:fillRect t="-7576" r="-2174"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8973876" y="3619718"/>
                <a:ext cx="2243435" cy="400110"/>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R</m:t>
                        </m:r>
                      </m:e>
                      <m:sub>
                        <m:r>
                          <a:rPr lang="en-US" altLang="zh-CN" sz="2000" b="0" i="1" smtClean="0">
                            <a:latin typeface="Cambria Math" panose="02040503050406030204" pitchFamily="18" charset="0"/>
                          </a:rPr>
                          <m:t>0.05</m:t>
                        </m:r>
                      </m:sub>
                    </m:sSub>
                    <m:r>
                      <a:rPr lang="zh-CN" altLang="en-US" sz="2000" i="1">
                        <a:latin typeface="Cambria Math" panose="02040503050406030204" pitchFamily="18" charset="0"/>
                      </a:rPr>
                      <m:t>（</m:t>
                    </m:r>
                    <m:r>
                      <a:rPr lang="en-US" altLang="zh-CN" sz="2000" b="0" i="1" smtClean="0">
                        <a:latin typeface="Cambria Math" panose="02040503050406030204" pitchFamily="18" charset="0"/>
                      </a:rPr>
                      <m:t>9</m:t>
                    </m:r>
                    <m:r>
                      <a:rPr lang="zh-CN" altLang="en-US" sz="2000" i="1">
                        <a:latin typeface="Cambria Math" panose="02040503050406030204" pitchFamily="18" charset="0"/>
                      </a:rPr>
                      <m:t>）</m:t>
                    </m:r>
                    <m:r>
                      <a:rPr lang="en-US" altLang="zh-CN" sz="2000" i="1" smtClean="0">
                        <a:latin typeface="Cambria Math" panose="02040503050406030204" pitchFamily="18" charset="0"/>
                      </a:rPr>
                      <m:t>=</m:t>
                    </m:r>
                  </m:oMath>
                </a14:m>
                <a:r>
                  <a:rPr lang="en-US" altLang="zh-CN" sz="2000" dirty="0" smtClean="0"/>
                  <a:t>0.602</a:t>
                </a:r>
                <a:endParaRPr lang="zh-CN" altLang="en-US" sz="2000" dirty="0"/>
              </a:p>
            </p:txBody>
          </p:sp>
        </mc:Choice>
        <mc:Fallback xmlns="">
          <p:sp>
            <p:nvSpPr>
              <p:cNvPr id="7" name="文本框 6"/>
              <p:cNvSpPr txBox="1">
                <a:spLocks noRot="1" noChangeAspect="1" noMove="1" noResize="1" noEditPoints="1" noAdjustHandles="1" noChangeArrowheads="1" noChangeShapeType="1" noTextEdit="1"/>
              </p:cNvSpPr>
              <p:nvPr/>
            </p:nvSpPr>
            <p:spPr>
              <a:xfrm>
                <a:off x="8973876" y="3619718"/>
                <a:ext cx="2243435" cy="400110"/>
              </a:xfrm>
              <a:prstGeom prst="rect">
                <a:avLst/>
              </a:prstGeom>
              <a:blipFill>
                <a:blip r:embed="rId3"/>
                <a:stretch>
                  <a:fillRect t="-9231" r="-2174"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8973876" y="3986980"/>
                <a:ext cx="2386102" cy="400110"/>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R</m:t>
                        </m:r>
                      </m:e>
                      <m:sub>
                        <m:r>
                          <a:rPr lang="en-US" altLang="zh-CN" sz="2000" b="0" i="1" smtClean="0">
                            <a:latin typeface="Cambria Math" panose="02040503050406030204" pitchFamily="18" charset="0"/>
                          </a:rPr>
                          <m:t>0.05</m:t>
                        </m:r>
                      </m:sub>
                    </m:sSub>
                    <m:r>
                      <a:rPr lang="zh-CN" altLang="en-US" sz="2000" i="1">
                        <a:latin typeface="Cambria Math" panose="02040503050406030204" pitchFamily="18" charset="0"/>
                      </a:rPr>
                      <m:t>（</m:t>
                    </m:r>
                    <m:r>
                      <a:rPr lang="en-US" altLang="zh-CN" sz="2000" b="0" i="1" smtClean="0">
                        <a:latin typeface="Cambria Math" panose="02040503050406030204" pitchFamily="18" charset="0"/>
                      </a:rPr>
                      <m:t>10</m:t>
                    </m:r>
                    <m:r>
                      <a:rPr lang="zh-CN" altLang="en-US" sz="2000" i="1">
                        <a:latin typeface="Cambria Math" panose="02040503050406030204" pitchFamily="18" charset="0"/>
                      </a:rPr>
                      <m:t>）</m:t>
                    </m:r>
                    <m:r>
                      <a:rPr lang="en-US" altLang="zh-CN" sz="2000" i="1" smtClean="0">
                        <a:latin typeface="Cambria Math" panose="02040503050406030204" pitchFamily="18" charset="0"/>
                      </a:rPr>
                      <m:t>=</m:t>
                    </m:r>
                  </m:oMath>
                </a14:m>
                <a:r>
                  <a:rPr lang="en-US" altLang="zh-CN" sz="2000" dirty="0" smtClean="0"/>
                  <a:t>0.576</a:t>
                </a:r>
                <a:endParaRPr lang="zh-CN" altLang="en-US" sz="2000" dirty="0"/>
              </a:p>
            </p:txBody>
          </p:sp>
        </mc:Choice>
        <mc:Fallback xmlns="">
          <p:sp>
            <p:nvSpPr>
              <p:cNvPr id="8" name="文本框 7"/>
              <p:cNvSpPr txBox="1">
                <a:spLocks noRot="1" noChangeAspect="1" noMove="1" noResize="1" noEditPoints="1" noAdjustHandles="1" noChangeArrowheads="1" noChangeShapeType="1" noTextEdit="1"/>
              </p:cNvSpPr>
              <p:nvPr/>
            </p:nvSpPr>
            <p:spPr>
              <a:xfrm>
                <a:off x="8973876" y="3986980"/>
                <a:ext cx="2386102" cy="400110"/>
              </a:xfrm>
              <a:prstGeom prst="rect">
                <a:avLst/>
              </a:prstGeom>
              <a:blipFill>
                <a:blip r:embed="rId4"/>
                <a:stretch>
                  <a:fillRect t="-7576" r="-178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8973876" y="2937901"/>
                <a:ext cx="2243435" cy="400110"/>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R</m:t>
                        </m:r>
                      </m:e>
                      <m:sub>
                        <m:r>
                          <a:rPr lang="en-US" altLang="zh-CN" sz="2000" b="0" i="1" smtClean="0">
                            <a:latin typeface="Cambria Math" panose="02040503050406030204" pitchFamily="18" charset="0"/>
                          </a:rPr>
                          <m:t>0.05</m:t>
                        </m:r>
                      </m:sub>
                    </m:sSub>
                    <m:r>
                      <a:rPr lang="zh-CN" altLang="en-US" sz="2000" i="1">
                        <a:latin typeface="Cambria Math" panose="02040503050406030204" pitchFamily="18" charset="0"/>
                      </a:rPr>
                      <m:t>（</m:t>
                    </m:r>
                    <m:r>
                      <a:rPr lang="en-US" altLang="zh-CN" sz="2000" b="0" i="1" smtClean="0">
                        <a:latin typeface="Cambria Math" panose="02040503050406030204" pitchFamily="18" charset="0"/>
                      </a:rPr>
                      <m:t>7</m:t>
                    </m:r>
                    <m:r>
                      <a:rPr lang="zh-CN" altLang="en-US" sz="2000" i="1">
                        <a:latin typeface="Cambria Math" panose="02040503050406030204" pitchFamily="18" charset="0"/>
                      </a:rPr>
                      <m:t>）</m:t>
                    </m:r>
                    <m:r>
                      <a:rPr lang="en-US" altLang="zh-CN" sz="2000" i="1" smtClean="0">
                        <a:latin typeface="Cambria Math" panose="02040503050406030204" pitchFamily="18" charset="0"/>
                      </a:rPr>
                      <m:t>=</m:t>
                    </m:r>
                  </m:oMath>
                </a14:m>
                <a:r>
                  <a:rPr lang="en-US" altLang="zh-CN" sz="2000" dirty="0" smtClean="0"/>
                  <a:t>0.666</a:t>
                </a:r>
                <a:endParaRPr lang="zh-CN" altLang="en-US" sz="2000" dirty="0"/>
              </a:p>
            </p:txBody>
          </p:sp>
        </mc:Choice>
        <mc:Fallback xmlns="">
          <p:sp>
            <p:nvSpPr>
              <p:cNvPr id="9" name="文本框 8"/>
              <p:cNvSpPr txBox="1">
                <a:spLocks noRot="1" noChangeAspect="1" noMove="1" noResize="1" noEditPoints="1" noAdjustHandles="1" noChangeArrowheads="1" noChangeShapeType="1" noTextEdit="1"/>
              </p:cNvSpPr>
              <p:nvPr/>
            </p:nvSpPr>
            <p:spPr>
              <a:xfrm>
                <a:off x="8973876" y="2937901"/>
                <a:ext cx="2243435" cy="400110"/>
              </a:xfrm>
              <a:prstGeom prst="rect">
                <a:avLst/>
              </a:prstGeom>
              <a:blipFill>
                <a:blip r:embed="rId5"/>
                <a:stretch>
                  <a:fillRect t="-9091" r="-2174" b="-25758"/>
                </a:stretch>
              </a:blipFill>
            </p:spPr>
            <p:txBody>
              <a:bodyPr/>
              <a:lstStyle/>
              <a:p>
                <a:r>
                  <a:rPr lang="zh-CN" altLang="en-US">
                    <a:noFill/>
                  </a:rPr>
                  <a:t> </a:t>
                </a:r>
              </a:p>
            </p:txBody>
          </p:sp>
        </mc:Fallback>
      </mc:AlternateContent>
      <p:sp>
        <p:nvSpPr>
          <p:cNvPr id="10" name="文本框 9"/>
          <p:cNvSpPr txBox="1"/>
          <p:nvPr/>
        </p:nvSpPr>
        <p:spPr>
          <a:xfrm>
            <a:off x="9266680" y="2379061"/>
            <a:ext cx="1980029" cy="400110"/>
          </a:xfrm>
          <a:prstGeom prst="rect">
            <a:avLst/>
          </a:prstGeom>
          <a:noFill/>
        </p:spPr>
        <p:txBody>
          <a:bodyPr wrap="none" rtlCol="0">
            <a:spAutoFit/>
          </a:bodyPr>
          <a:lstStyle/>
          <a:p>
            <a:r>
              <a:rPr lang="zh-CN" altLang="en-US" sz="2000" b="1" dirty="0" smtClean="0"/>
              <a:t>相关系数检验表</a:t>
            </a:r>
            <a:endParaRPr lang="zh-CN" altLang="en-US" sz="2000" b="1" dirty="0"/>
          </a:p>
        </p:txBody>
      </p:sp>
      <p:sp>
        <p:nvSpPr>
          <p:cNvPr id="11" name="矩形 10"/>
          <p:cNvSpPr/>
          <p:nvPr/>
        </p:nvSpPr>
        <p:spPr>
          <a:xfrm>
            <a:off x="8346558" y="2272276"/>
            <a:ext cx="3732028" cy="214408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noFill/>
            </a:endParaRPr>
          </a:p>
        </p:txBody>
      </p:sp>
      <p:sp>
        <p:nvSpPr>
          <p:cNvPr id="13" name="矩形 12"/>
          <p:cNvSpPr/>
          <p:nvPr/>
        </p:nvSpPr>
        <p:spPr>
          <a:xfrm>
            <a:off x="8346558" y="4588806"/>
            <a:ext cx="3732028" cy="154225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noFill/>
            </a:endParaRPr>
          </a:p>
        </p:txBody>
      </p:sp>
      <p:sp>
        <p:nvSpPr>
          <p:cNvPr id="15" name="文本框 14"/>
          <p:cNvSpPr txBox="1"/>
          <p:nvPr/>
        </p:nvSpPr>
        <p:spPr>
          <a:xfrm>
            <a:off x="9176912" y="4650294"/>
            <a:ext cx="1816523" cy="400110"/>
          </a:xfrm>
          <a:prstGeom prst="rect">
            <a:avLst/>
          </a:prstGeom>
          <a:noFill/>
        </p:spPr>
        <p:txBody>
          <a:bodyPr wrap="none" rtlCol="0">
            <a:spAutoFit/>
          </a:bodyPr>
          <a:lstStyle/>
          <a:p>
            <a:r>
              <a:rPr lang="en-US" altLang="zh-CN" sz="2000" b="1" dirty="0" smtClean="0"/>
              <a:t>t</a:t>
            </a:r>
            <a:r>
              <a:rPr lang="zh-CN" altLang="en-US" sz="2000" b="1" dirty="0" smtClean="0"/>
              <a:t>分布临界值表</a:t>
            </a:r>
            <a:endParaRPr lang="zh-CN" altLang="en-US" sz="2000" b="1" dirty="0"/>
          </a:p>
        </p:txBody>
      </p:sp>
      <mc:AlternateContent xmlns:mc="http://schemas.openxmlformats.org/markup-compatibility/2006" xmlns:a14="http://schemas.microsoft.com/office/drawing/2010/main">
        <mc:Choice Requires="a14">
          <p:sp>
            <p:nvSpPr>
              <p:cNvPr id="19" name="文本框 18"/>
              <p:cNvSpPr txBox="1"/>
              <p:nvPr/>
            </p:nvSpPr>
            <p:spPr>
              <a:xfrm>
                <a:off x="9158175" y="5121122"/>
                <a:ext cx="245092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t</m:t>
                          </m:r>
                        </m:e>
                        <m:sub>
                          <m:r>
                            <a:rPr lang="en-US" altLang="zh-CN" sz="2000" b="0" i="1" smtClean="0">
                              <a:latin typeface="Cambria Math" panose="02040503050406030204" pitchFamily="18" charset="0"/>
                            </a:rPr>
                            <m:t>0.025</m:t>
                          </m:r>
                        </m:sub>
                      </m:sSub>
                      <m:r>
                        <a:rPr lang="zh-CN" altLang="en-US" sz="2000" i="1">
                          <a:latin typeface="Cambria Math" panose="02040503050406030204" pitchFamily="18" charset="0"/>
                        </a:rPr>
                        <m:t>（</m:t>
                      </m:r>
                      <m:r>
                        <a:rPr lang="en-US" altLang="zh-CN" sz="2000" b="0" i="1" smtClean="0">
                          <a:latin typeface="Cambria Math" panose="02040503050406030204" pitchFamily="18" charset="0"/>
                        </a:rPr>
                        <m:t>8</m:t>
                      </m:r>
                      <m:r>
                        <a:rPr lang="zh-CN" altLang="en-US" sz="2000" i="1">
                          <a:latin typeface="Cambria Math" panose="02040503050406030204" pitchFamily="18" charset="0"/>
                        </a:rPr>
                        <m:t>）</m:t>
                      </m:r>
                      <m:r>
                        <a:rPr lang="en-US" altLang="zh-CN" sz="2000" i="1" smtClean="0">
                          <a:latin typeface="Cambria Math" panose="02040503050406030204" pitchFamily="18" charset="0"/>
                        </a:rPr>
                        <m:t>=</m:t>
                      </m:r>
                      <m:r>
                        <a:rPr lang="en-US" altLang="zh-CN" sz="2000" b="0" i="0" smtClean="0">
                          <a:latin typeface="Cambria Math" panose="02040503050406030204" pitchFamily="18" charset="0"/>
                        </a:rPr>
                        <m:t>2.306</m:t>
                      </m:r>
                    </m:oMath>
                  </m:oMathPara>
                </a14:m>
                <a:endParaRPr lang="zh-CN" altLang="en-US" sz="2000" dirty="0"/>
              </a:p>
            </p:txBody>
          </p:sp>
        </mc:Choice>
        <mc:Fallback xmlns="">
          <p:sp>
            <p:nvSpPr>
              <p:cNvPr id="19" name="文本框 18"/>
              <p:cNvSpPr txBox="1">
                <a:spLocks noRot="1" noChangeAspect="1" noMove="1" noResize="1" noEditPoints="1" noAdjustHandles="1" noChangeArrowheads="1" noChangeShapeType="1" noTextEdit="1"/>
              </p:cNvSpPr>
              <p:nvPr/>
            </p:nvSpPr>
            <p:spPr>
              <a:xfrm>
                <a:off x="9158175" y="5121122"/>
                <a:ext cx="2450927" cy="400110"/>
              </a:xfrm>
              <a:prstGeom prst="rect">
                <a:avLst/>
              </a:prstGeom>
              <a:blipFill>
                <a:blip r:embed="rId6"/>
                <a:stretch>
                  <a:fillRect b="-121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9166279" y="5583361"/>
                <a:ext cx="248459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t</m:t>
                          </m:r>
                        </m:e>
                        <m:sub>
                          <m:r>
                            <a:rPr lang="en-US" altLang="zh-CN" sz="2000" b="0" i="1" smtClean="0">
                              <a:latin typeface="Cambria Math" panose="02040503050406030204" pitchFamily="18" charset="0"/>
                            </a:rPr>
                            <m:t>0.05</m:t>
                          </m:r>
                        </m:sub>
                      </m:sSub>
                      <m:r>
                        <a:rPr lang="zh-CN" altLang="en-US" sz="2000" i="1">
                          <a:latin typeface="Cambria Math" panose="02040503050406030204" pitchFamily="18" charset="0"/>
                        </a:rPr>
                        <m:t>（</m:t>
                      </m:r>
                      <m:r>
                        <a:rPr lang="en-US" altLang="zh-CN" sz="2000" b="0" i="1" smtClean="0">
                          <a:latin typeface="Cambria Math" panose="02040503050406030204" pitchFamily="18" charset="0"/>
                        </a:rPr>
                        <m:t>8</m:t>
                      </m:r>
                      <m:r>
                        <a:rPr lang="zh-CN" altLang="en-US" sz="2000" i="1">
                          <a:latin typeface="Cambria Math" panose="02040503050406030204" pitchFamily="18" charset="0"/>
                        </a:rPr>
                        <m:t>）</m:t>
                      </m:r>
                      <m:r>
                        <a:rPr lang="en-US" altLang="zh-CN" sz="2000" i="1" smtClean="0">
                          <a:latin typeface="Cambria Math" panose="02040503050406030204" pitchFamily="18" charset="0"/>
                        </a:rPr>
                        <m:t>=</m:t>
                      </m:r>
                      <m:r>
                        <a:rPr lang="en-US" altLang="zh-CN" sz="2000" b="0" i="0" smtClean="0">
                          <a:latin typeface="Cambria Math" panose="02040503050406030204" pitchFamily="18" charset="0"/>
                        </a:rPr>
                        <m:t>1.8595</m:t>
                      </m:r>
                    </m:oMath>
                  </m:oMathPara>
                </a14:m>
                <a:endParaRPr lang="zh-CN" altLang="en-US" sz="2000" dirty="0"/>
              </a:p>
            </p:txBody>
          </p:sp>
        </mc:Choice>
        <mc:Fallback xmlns="">
          <p:sp>
            <p:nvSpPr>
              <p:cNvPr id="20" name="文本框 19"/>
              <p:cNvSpPr txBox="1">
                <a:spLocks noRot="1" noChangeAspect="1" noMove="1" noResize="1" noEditPoints="1" noAdjustHandles="1" noChangeArrowheads="1" noChangeShapeType="1" noTextEdit="1"/>
              </p:cNvSpPr>
              <p:nvPr/>
            </p:nvSpPr>
            <p:spPr>
              <a:xfrm>
                <a:off x="9166279" y="5583361"/>
                <a:ext cx="2484591" cy="400110"/>
              </a:xfrm>
              <a:prstGeom prst="rect">
                <a:avLst/>
              </a:prstGeom>
              <a:blipFill>
                <a:blip r:embed="rId7"/>
                <a:stretch>
                  <a:fillRect b="-106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6285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Rot="1" noChangeArrowheads="1"/>
          </p:cNvSpPr>
          <p:nvPr>
            <p:ph type="body" idx="1"/>
          </p:nvPr>
        </p:nvSpPr>
        <p:spPr>
          <a:xfrm>
            <a:off x="1703388" y="1527176"/>
            <a:ext cx="8540750" cy="5330825"/>
          </a:xfrm>
        </p:spPr>
        <p:txBody>
          <a:bodyPr/>
          <a:lstStyle/>
          <a:p>
            <a:pPr>
              <a:buFont typeface="Wingdings" panose="05000000000000000000" pitchFamily="2" charset="2"/>
              <a:buNone/>
            </a:pPr>
            <a:r>
              <a:rPr lang="zh-CN" altLang="en-US" b="1" dirty="0"/>
              <a:t>如：第一季度月平均销售额</a:t>
            </a:r>
            <a:r>
              <a:rPr lang="en-US" altLang="zh-CN" b="1" dirty="0"/>
              <a:t>=                        </a:t>
            </a:r>
            <a:r>
              <a:rPr lang="zh-CN" altLang="en-US" b="1" dirty="0"/>
              <a:t>（万元）</a:t>
            </a:r>
          </a:p>
          <a:p>
            <a:pPr marL="0" indent="0">
              <a:buNone/>
            </a:pPr>
            <a:endParaRPr lang="zh-CN" altLang="en-US" b="1" dirty="0"/>
          </a:p>
          <a:p>
            <a:r>
              <a:rPr lang="zh-CN" altLang="en-US" b="1" dirty="0"/>
              <a:t>第二季度月平均销售额</a:t>
            </a:r>
            <a:r>
              <a:rPr lang="en-US" altLang="zh-CN" b="1" dirty="0"/>
              <a:t>=                          </a:t>
            </a:r>
            <a:r>
              <a:rPr lang="zh-CN" altLang="en-US" b="1" dirty="0"/>
              <a:t>（万元）</a:t>
            </a:r>
          </a:p>
          <a:p>
            <a:pPr marL="0" indent="0">
              <a:buNone/>
            </a:pPr>
            <a:endParaRPr lang="zh-CN" altLang="en-US" b="1" dirty="0"/>
          </a:p>
          <a:p>
            <a:r>
              <a:rPr lang="zh-CN" altLang="en-US" b="1" dirty="0"/>
              <a:t>第三季度月平均销售额</a:t>
            </a:r>
            <a:r>
              <a:rPr lang="en-US" altLang="zh-CN" b="1" dirty="0"/>
              <a:t>=                          </a:t>
            </a:r>
            <a:r>
              <a:rPr lang="zh-CN" altLang="en-US" b="1" dirty="0"/>
              <a:t>（万元）</a:t>
            </a:r>
          </a:p>
          <a:p>
            <a:pPr marL="0" indent="0">
              <a:buNone/>
            </a:pPr>
            <a:endParaRPr lang="zh-CN" altLang="en-US" b="1" dirty="0"/>
          </a:p>
          <a:p>
            <a:r>
              <a:rPr lang="zh-CN" altLang="en-US" b="1" dirty="0"/>
              <a:t>第四季度月平均销售额</a:t>
            </a:r>
            <a:r>
              <a:rPr lang="en-US" altLang="zh-CN" b="1" dirty="0"/>
              <a:t>=                          </a:t>
            </a:r>
            <a:r>
              <a:rPr lang="zh-CN" altLang="en-US" b="1" dirty="0"/>
              <a:t>（万元）</a:t>
            </a:r>
          </a:p>
          <a:p>
            <a:r>
              <a:rPr lang="zh-CN" altLang="en-US" b="1" dirty="0"/>
              <a:t>全年月平均销售额</a:t>
            </a:r>
          </a:p>
          <a:p>
            <a:pPr marL="0" indent="0">
              <a:buNone/>
            </a:pPr>
            <a:r>
              <a:rPr lang="en-US" altLang="zh-CN" b="1" dirty="0" smtClean="0"/>
              <a:t>    = </a:t>
            </a:r>
            <a:endParaRPr lang="en-US" altLang="zh-CN" b="1" dirty="0"/>
          </a:p>
        </p:txBody>
      </p:sp>
      <p:sp>
        <p:nvSpPr>
          <p:cNvPr id="114693" name="Rectangle 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4692" name="Object 4"/>
          <p:cNvGraphicFramePr>
            <a:graphicFrameLocks noChangeAspect="1"/>
          </p:cNvGraphicFramePr>
          <p:nvPr>
            <p:extLst>
              <p:ext uri="{D42A27DB-BD31-4B8C-83A1-F6EECF244321}">
                <p14:modId xmlns:p14="http://schemas.microsoft.com/office/powerpoint/2010/main" val="1256900068"/>
              </p:ext>
            </p:extLst>
          </p:nvPr>
        </p:nvGraphicFramePr>
        <p:xfrm>
          <a:off x="6383339" y="1400971"/>
          <a:ext cx="2376487" cy="701675"/>
        </p:xfrm>
        <a:graphic>
          <a:graphicData uri="http://schemas.openxmlformats.org/presentationml/2006/ole">
            <mc:AlternateContent xmlns:mc="http://schemas.openxmlformats.org/markup-compatibility/2006">
              <mc:Choice xmlns:v="urn:schemas-microsoft-com:vml" Requires="v">
                <p:oleObj spid="_x0000_s9413" name="Microsoft 公式 3.0" r:id="rId3" imgW="1435100" imgH="393700" progId="Equation.3">
                  <p:embed/>
                </p:oleObj>
              </mc:Choice>
              <mc:Fallback>
                <p:oleObj name="Microsoft 公式 3.0" r:id="rId3" imgW="1435100" imgH="393700" progId="Equation.3">
                  <p:embed/>
                  <p:pic>
                    <p:nvPicPr>
                      <p:cNvPr id="1146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3339" y="1400971"/>
                        <a:ext cx="2376487" cy="701675"/>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114695"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4694" name="Object 6"/>
          <p:cNvGraphicFramePr>
            <a:graphicFrameLocks noChangeAspect="1"/>
          </p:cNvGraphicFramePr>
          <p:nvPr>
            <p:extLst>
              <p:ext uri="{D42A27DB-BD31-4B8C-83A1-F6EECF244321}">
                <p14:modId xmlns:p14="http://schemas.microsoft.com/office/powerpoint/2010/main" val="3266062498"/>
              </p:ext>
            </p:extLst>
          </p:nvPr>
        </p:nvGraphicFramePr>
        <p:xfrm>
          <a:off x="6067766" y="2407842"/>
          <a:ext cx="2403475" cy="758825"/>
        </p:xfrm>
        <a:graphic>
          <a:graphicData uri="http://schemas.openxmlformats.org/presentationml/2006/ole">
            <mc:AlternateContent xmlns:mc="http://schemas.openxmlformats.org/markup-compatibility/2006">
              <mc:Choice xmlns:v="urn:schemas-microsoft-com:vml" Requires="v">
                <p:oleObj spid="_x0000_s9414" name="公式" r:id="rId5" imgW="1409088" imgH="393529" progId="Equation.3">
                  <p:embed/>
                </p:oleObj>
              </mc:Choice>
              <mc:Fallback>
                <p:oleObj name="公式" r:id="rId5" imgW="1409088" imgH="393529" progId="Equation.3">
                  <p:embed/>
                  <p:pic>
                    <p:nvPicPr>
                      <p:cNvPr id="11469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7766" y="2407842"/>
                        <a:ext cx="2403475" cy="75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697" name="Rectangle 9"/>
          <p:cNvSpPr>
            <a:spLocks noChangeArrowheads="1"/>
          </p:cNvSpPr>
          <p:nvPr/>
        </p:nvSpPr>
        <p:spPr bwMode="auto">
          <a:xfrm>
            <a:off x="1524001" y="30490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4696" name="Object 8"/>
          <p:cNvGraphicFramePr>
            <a:graphicFrameLocks noChangeAspect="1"/>
          </p:cNvGraphicFramePr>
          <p:nvPr/>
        </p:nvGraphicFramePr>
        <p:xfrm>
          <a:off x="6118226" y="3471863"/>
          <a:ext cx="2447925" cy="760412"/>
        </p:xfrm>
        <a:graphic>
          <a:graphicData uri="http://schemas.openxmlformats.org/presentationml/2006/ole">
            <mc:AlternateContent xmlns:mc="http://schemas.openxmlformats.org/markup-compatibility/2006">
              <mc:Choice xmlns:v="urn:schemas-microsoft-com:vml" Requires="v">
                <p:oleObj spid="_x0000_s9415" name="Microsoft 公式 3.0" r:id="rId7" imgW="1435100" imgH="393700" progId="Equation.3">
                  <p:embed/>
                </p:oleObj>
              </mc:Choice>
              <mc:Fallback>
                <p:oleObj name="Microsoft 公式 3.0" r:id="rId7" imgW="1435100" imgH="393700" progId="Equation.3">
                  <p:embed/>
                  <p:pic>
                    <p:nvPicPr>
                      <p:cNvPr id="114696"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8226" y="3471863"/>
                        <a:ext cx="2447925" cy="760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699" name="Rectangle 11"/>
          <p:cNvSpPr>
            <a:spLocks noChangeArrowheads="1"/>
          </p:cNvSpPr>
          <p:nvPr/>
        </p:nvSpPr>
        <p:spPr bwMode="auto">
          <a:xfrm>
            <a:off x="1524001" y="30490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4698" name="Object 10"/>
          <p:cNvGraphicFramePr>
            <a:graphicFrameLocks noChangeAspect="1"/>
          </p:cNvGraphicFramePr>
          <p:nvPr/>
        </p:nvGraphicFramePr>
        <p:xfrm>
          <a:off x="6045200" y="4479925"/>
          <a:ext cx="2376488" cy="711200"/>
        </p:xfrm>
        <a:graphic>
          <a:graphicData uri="http://schemas.openxmlformats.org/presentationml/2006/ole">
            <mc:AlternateContent xmlns:mc="http://schemas.openxmlformats.org/markup-compatibility/2006">
              <mc:Choice xmlns:v="urn:schemas-microsoft-com:vml" Requires="v">
                <p:oleObj spid="_x0000_s9416" name="Microsoft 公式 3.0" r:id="rId9" imgW="1435100" imgH="393700" progId="Equation.3">
                  <p:embed/>
                </p:oleObj>
              </mc:Choice>
              <mc:Fallback>
                <p:oleObj name="Microsoft 公式 3.0" r:id="rId9" imgW="1435100" imgH="393700" progId="Equation.3">
                  <p:embed/>
                  <p:pic>
                    <p:nvPicPr>
                      <p:cNvPr id="114698"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45200" y="4479925"/>
                        <a:ext cx="2376488"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701" name="Rectangle 13"/>
          <p:cNvSpPr>
            <a:spLocks noChangeArrowheads="1"/>
          </p:cNvSpPr>
          <p:nvPr/>
        </p:nvSpPr>
        <p:spPr bwMode="auto">
          <a:xfrm>
            <a:off x="1524001" y="30824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4700" name="Object 12"/>
          <p:cNvGraphicFramePr>
            <a:graphicFrameLocks noChangeAspect="1"/>
          </p:cNvGraphicFramePr>
          <p:nvPr>
            <p:extLst>
              <p:ext uri="{D42A27DB-BD31-4B8C-83A1-F6EECF244321}">
                <p14:modId xmlns:p14="http://schemas.microsoft.com/office/powerpoint/2010/main" val="4247819959"/>
              </p:ext>
            </p:extLst>
          </p:nvPr>
        </p:nvGraphicFramePr>
        <p:xfrm>
          <a:off x="2583996" y="5545533"/>
          <a:ext cx="9371013" cy="725488"/>
        </p:xfrm>
        <a:graphic>
          <a:graphicData uri="http://schemas.openxmlformats.org/presentationml/2006/ole">
            <mc:AlternateContent xmlns:mc="http://schemas.openxmlformats.org/markup-compatibility/2006">
              <mc:Choice xmlns:v="urn:schemas-microsoft-com:vml" Requires="v">
                <p:oleObj spid="_x0000_s9417" name="公式" r:id="rId11" imgW="5435280" imgH="406080" progId="Equation.3">
                  <p:embed/>
                </p:oleObj>
              </mc:Choice>
              <mc:Fallback>
                <p:oleObj name="公式" r:id="rId11" imgW="5435280" imgH="406080" progId="Equation.3">
                  <p:embed/>
                  <p:pic>
                    <p:nvPicPr>
                      <p:cNvPr id="114700" name="Object 12"/>
                      <p:cNvPicPr>
                        <a:picLocks noChangeAspect="1" noChangeArrowheads="1"/>
                      </p:cNvPicPr>
                      <p:nvPr/>
                    </p:nvPicPr>
                    <p:blipFill>
                      <a:blip r:embed="rId12"/>
                      <a:srcRect/>
                      <a:stretch>
                        <a:fillRect/>
                      </a:stretch>
                    </p:blipFill>
                    <p:spPr bwMode="auto">
                      <a:xfrm>
                        <a:off x="2583996" y="5545533"/>
                        <a:ext cx="9371013" cy="72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51621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4692"/>
                                        </p:tgtEl>
                                        <p:attrNameLst>
                                          <p:attrName>style.visibility</p:attrName>
                                        </p:attrNameLst>
                                      </p:cBhvr>
                                      <p:to>
                                        <p:strVal val="visible"/>
                                      </p:to>
                                    </p:set>
                                    <p:anim calcmode="lin" valueType="num">
                                      <p:cBhvr additive="base">
                                        <p:cTn id="7" dur="500" fill="hold"/>
                                        <p:tgtEl>
                                          <p:spTgt spid="114692"/>
                                        </p:tgtEl>
                                        <p:attrNameLst>
                                          <p:attrName>ppt_x</p:attrName>
                                        </p:attrNameLst>
                                      </p:cBhvr>
                                      <p:tavLst>
                                        <p:tav tm="0">
                                          <p:val>
                                            <p:strVal val="#ppt_x"/>
                                          </p:val>
                                        </p:tav>
                                        <p:tav tm="100000">
                                          <p:val>
                                            <p:strVal val="#ppt_x"/>
                                          </p:val>
                                        </p:tav>
                                      </p:tavLst>
                                    </p:anim>
                                    <p:anim calcmode="lin" valueType="num">
                                      <p:cBhvr additive="base">
                                        <p:cTn id="8" dur="500" fill="hold"/>
                                        <p:tgtEl>
                                          <p:spTgt spid="1146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4694"/>
                                        </p:tgtEl>
                                        <p:attrNameLst>
                                          <p:attrName>style.visibility</p:attrName>
                                        </p:attrNameLst>
                                      </p:cBhvr>
                                      <p:to>
                                        <p:strVal val="visible"/>
                                      </p:to>
                                    </p:set>
                                    <p:anim calcmode="lin" valueType="num">
                                      <p:cBhvr additive="base">
                                        <p:cTn id="13" dur="500" fill="hold"/>
                                        <p:tgtEl>
                                          <p:spTgt spid="114694"/>
                                        </p:tgtEl>
                                        <p:attrNameLst>
                                          <p:attrName>ppt_x</p:attrName>
                                        </p:attrNameLst>
                                      </p:cBhvr>
                                      <p:tavLst>
                                        <p:tav tm="0">
                                          <p:val>
                                            <p:strVal val="#ppt_x"/>
                                          </p:val>
                                        </p:tav>
                                        <p:tav tm="100000">
                                          <p:val>
                                            <p:strVal val="#ppt_x"/>
                                          </p:val>
                                        </p:tav>
                                      </p:tavLst>
                                    </p:anim>
                                    <p:anim calcmode="lin" valueType="num">
                                      <p:cBhvr additive="base">
                                        <p:cTn id="14" dur="500" fill="hold"/>
                                        <p:tgtEl>
                                          <p:spTgt spid="11469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4696"/>
                                        </p:tgtEl>
                                        <p:attrNameLst>
                                          <p:attrName>style.visibility</p:attrName>
                                        </p:attrNameLst>
                                      </p:cBhvr>
                                      <p:to>
                                        <p:strVal val="visible"/>
                                      </p:to>
                                    </p:set>
                                    <p:anim calcmode="lin" valueType="num">
                                      <p:cBhvr additive="base">
                                        <p:cTn id="19" dur="500" fill="hold"/>
                                        <p:tgtEl>
                                          <p:spTgt spid="114696"/>
                                        </p:tgtEl>
                                        <p:attrNameLst>
                                          <p:attrName>ppt_x</p:attrName>
                                        </p:attrNameLst>
                                      </p:cBhvr>
                                      <p:tavLst>
                                        <p:tav tm="0">
                                          <p:val>
                                            <p:strVal val="#ppt_x"/>
                                          </p:val>
                                        </p:tav>
                                        <p:tav tm="100000">
                                          <p:val>
                                            <p:strVal val="#ppt_x"/>
                                          </p:val>
                                        </p:tav>
                                      </p:tavLst>
                                    </p:anim>
                                    <p:anim calcmode="lin" valueType="num">
                                      <p:cBhvr additive="base">
                                        <p:cTn id="20" dur="500" fill="hold"/>
                                        <p:tgtEl>
                                          <p:spTgt spid="11469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4698"/>
                                        </p:tgtEl>
                                        <p:attrNameLst>
                                          <p:attrName>style.visibility</p:attrName>
                                        </p:attrNameLst>
                                      </p:cBhvr>
                                      <p:to>
                                        <p:strVal val="visible"/>
                                      </p:to>
                                    </p:set>
                                    <p:anim calcmode="lin" valueType="num">
                                      <p:cBhvr additive="base">
                                        <p:cTn id="25" dur="500" fill="hold"/>
                                        <p:tgtEl>
                                          <p:spTgt spid="114698"/>
                                        </p:tgtEl>
                                        <p:attrNameLst>
                                          <p:attrName>ppt_x</p:attrName>
                                        </p:attrNameLst>
                                      </p:cBhvr>
                                      <p:tavLst>
                                        <p:tav tm="0">
                                          <p:val>
                                            <p:strVal val="#ppt_x"/>
                                          </p:val>
                                        </p:tav>
                                        <p:tav tm="100000">
                                          <p:val>
                                            <p:strVal val="#ppt_x"/>
                                          </p:val>
                                        </p:tav>
                                      </p:tavLst>
                                    </p:anim>
                                    <p:anim calcmode="lin" valueType="num">
                                      <p:cBhvr additive="base">
                                        <p:cTn id="26" dur="500" fill="hold"/>
                                        <p:tgtEl>
                                          <p:spTgt spid="11469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4700"/>
                                        </p:tgtEl>
                                        <p:attrNameLst>
                                          <p:attrName>style.visibility</p:attrName>
                                        </p:attrNameLst>
                                      </p:cBhvr>
                                      <p:to>
                                        <p:strVal val="visible"/>
                                      </p:to>
                                    </p:set>
                                    <p:anim calcmode="lin" valueType="num">
                                      <p:cBhvr additive="base">
                                        <p:cTn id="31" dur="500" fill="hold"/>
                                        <p:tgtEl>
                                          <p:spTgt spid="114700"/>
                                        </p:tgtEl>
                                        <p:attrNameLst>
                                          <p:attrName>ppt_x</p:attrName>
                                        </p:attrNameLst>
                                      </p:cBhvr>
                                      <p:tavLst>
                                        <p:tav tm="0">
                                          <p:val>
                                            <p:strVal val="#ppt_x"/>
                                          </p:val>
                                        </p:tav>
                                        <p:tav tm="100000">
                                          <p:val>
                                            <p:strVal val="#ppt_x"/>
                                          </p:val>
                                        </p:tav>
                                      </p:tavLst>
                                    </p:anim>
                                    <p:anim calcmode="lin" valueType="num">
                                      <p:cBhvr additive="base">
                                        <p:cTn id="32" dur="500" fill="hold"/>
                                        <p:tgtEl>
                                          <p:spTgt spid="1147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Rot="1" noChangeArrowheads="1"/>
          </p:cNvSpPr>
          <p:nvPr>
            <p:ph type="body" sz="half" idx="1"/>
          </p:nvPr>
        </p:nvSpPr>
        <p:spPr>
          <a:xfrm>
            <a:off x="1847851" y="1557338"/>
            <a:ext cx="8374063" cy="5041900"/>
          </a:xfrm>
        </p:spPr>
        <p:txBody>
          <a:bodyPr/>
          <a:lstStyle/>
          <a:p>
            <a:pPr>
              <a:buFont typeface="Wingdings" panose="05000000000000000000" pitchFamily="2" charset="2"/>
              <a:buNone/>
            </a:pPr>
            <a:r>
              <a:rPr lang="zh-CN" altLang="en-US" b="1" dirty="0" smtClean="0">
                <a:solidFill>
                  <a:schemeClr val="accent5"/>
                </a:solidFill>
              </a:rPr>
              <a:t>	</a:t>
            </a:r>
            <a:r>
              <a:rPr lang="zh-CN" altLang="en-US" sz="3200" b="1" dirty="0" smtClean="0">
                <a:solidFill>
                  <a:schemeClr val="accent5"/>
                </a:solidFill>
              </a:rPr>
              <a:t>①</a:t>
            </a:r>
            <a:r>
              <a:rPr lang="zh-CN" altLang="en-US" b="1" dirty="0" smtClean="0">
                <a:solidFill>
                  <a:schemeClr val="accent5"/>
                </a:solidFill>
              </a:rPr>
              <a:t>由</a:t>
            </a:r>
            <a:r>
              <a:rPr lang="zh-CN" altLang="en-US" b="1" dirty="0">
                <a:solidFill>
                  <a:schemeClr val="accent5"/>
                </a:solidFill>
              </a:rPr>
              <a:t>连续时点数列计算序时</a:t>
            </a:r>
            <a:r>
              <a:rPr lang="zh-CN" altLang="en-US" b="1" dirty="0" smtClean="0">
                <a:solidFill>
                  <a:schemeClr val="accent5"/>
                </a:solidFill>
              </a:rPr>
              <a:t>平均数</a:t>
            </a:r>
            <a:endParaRPr lang="en-US" altLang="zh-CN" b="1" dirty="0" smtClean="0">
              <a:solidFill>
                <a:schemeClr val="accent5"/>
              </a:solidFill>
            </a:endParaRPr>
          </a:p>
          <a:p>
            <a:pPr>
              <a:buFont typeface="Wingdings" panose="05000000000000000000" pitchFamily="2" charset="2"/>
              <a:buNone/>
            </a:pPr>
            <a:endParaRPr lang="en-US" altLang="zh-CN" sz="2400" b="1" dirty="0"/>
          </a:p>
          <a:p>
            <a:pPr>
              <a:buFont typeface="Wingdings" panose="05000000000000000000" pitchFamily="2" charset="2"/>
              <a:buNone/>
            </a:pPr>
            <a:r>
              <a:rPr lang="en-US" altLang="zh-CN" b="1" dirty="0" smtClean="0"/>
              <a:t>A</a:t>
            </a:r>
            <a:r>
              <a:rPr lang="en-US" altLang="zh-CN" b="1" dirty="0"/>
              <a:t>.</a:t>
            </a:r>
            <a:r>
              <a:rPr lang="zh-CN" altLang="en-US" b="1" dirty="0"/>
              <a:t>间隔相等的连续时点数列</a:t>
            </a:r>
          </a:p>
          <a:p>
            <a:pPr>
              <a:buFont typeface="Wingdings" panose="05000000000000000000" pitchFamily="2" charset="2"/>
              <a:buNone/>
            </a:pPr>
            <a:endParaRPr lang="zh-CN" altLang="en-US" sz="2400" b="1" dirty="0"/>
          </a:p>
          <a:p>
            <a:pPr>
              <a:buFont typeface="Wingdings" panose="05000000000000000000" pitchFamily="2" charset="2"/>
              <a:buNone/>
            </a:pPr>
            <a:endParaRPr lang="zh-CN" altLang="en-US" sz="2400" b="1" dirty="0"/>
          </a:p>
          <a:p>
            <a:pPr>
              <a:buFont typeface="Wingdings" panose="05000000000000000000" pitchFamily="2" charset="2"/>
              <a:buNone/>
            </a:pPr>
            <a:r>
              <a:rPr lang="en-US" altLang="zh-CN" sz="2400" b="1" dirty="0"/>
              <a:t>[</a:t>
            </a:r>
            <a:r>
              <a:rPr lang="zh-CN" altLang="en-US" sz="2400" b="1" dirty="0"/>
              <a:t>例</a:t>
            </a:r>
            <a:r>
              <a:rPr lang="en-US" altLang="zh-CN" sz="2400" b="1" dirty="0"/>
              <a:t>7] </a:t>
            </a:r>
            <a:r>
              <a:rPr lang="zh-CN" altLang="en-US" sz="2400" b="1" dirty="0"/>
              <a:t>某专业学生星期一至星期五出勤人数资料如下表：</a:t>
            </a:r>
          </a:p>
        </p:txBody>
      </p:sp>
      <p:sp>
        <p:nvSpPr>
          <p:cNvPr id="115717" name="Rectangle 5"/>
          <p:cNvSpPr>
            <a:spLocks noChangeArrowheads="1"/>
          </p:cNvSpPr>
          <p:nvPr/>
        </p:nvSpPr>
        <p:spPr bwMode="auto">
          <a:xfrm>
            <a:off x="1524001" y="30300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5716" name="Object 4"/>
          <p:cNvGraphicFramePr>
            <a:graphicFrameLocks noChangeAspect="1"/>
          </p:cNvGraphicFramePr>
          <p:nvPr>
            <p:extLst>
              <p:ext uri="{D42A27DB-BD31-4B8C-83A1-F6EECF244321}">
                <p14:modId xmlns:p14="http://schemas.microsoft.com/office/powerpoint/2010/main" val="2740409721"/>
              </p:ext>
            </p:extLst>
          </p:nvPr>
        </p:nvGraphicFramePr>
        <p:xfrm>
          <a:off x="3287713" y="3063198"/>
          <a:ext cx="3384550" cy="811212"/>
        </p:xfrm>
        <a:graphic>
          <a:graphicData uri="http://schemas.openxmlformats.org/presentationml/2006/ole">
            <mc:AlternateContent xmlns:mc="http://schemas.openxmlformats.org/markup-compatibility/2006">
              <mc:Choice xmlns:v="urn:schemas-microsoft-com:vml" Requires="v">
                <p:oleObj spid="_x0000_s10318" name="Microsoft 公式 3.0" r:id="rId3" imgW="1790700" imgH="431800" progId="Equation.3">
                  <p:embed/>
                </p:oleObj>
              </mc:Choice>
              <mc:Fallback>
                <p:oleObj name="Microsoft 公式 3.0" r:id="rId3" imgW="1790700" imgH="431800" progId="Equation.3">
                  <p:embed/>
                  <p:pic>
                    <p:nvPicPr>
                      <p:cNvPr id="11571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7713" y="3063198"/>
                        <a:ext cx="3384550" cy="81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5718" name="Object 6"/>
          <p:cNvGraphicFramePr>
            <a:graphicFrameLocks noGrp="1" noChangeAspect="1"/>
          </p:cNvGraphicFramePr>
          <p:nvPr>
            <p:ph sz="half" idx="2"/>
            <p:extLst>
              <p:ext uri="{D42A27DB-BD31-4B8C-83A1-F6EECF244321}">
                <p14:modId xmlns:p14="http://schemas.microsoft.com/office/powerpoint/2010/main" val="2360955012"/>
              </p:ext>
            </p:extLst>
          </p:nvPr>
        </p:nvGraphicFramePr>
        <p:xfrm>
          <a:off x="1320574" y="4541838"/>
          <a:ext cx="8424862" cy="2057400"/>
        </p:xfrm>
        <a:graphic>
          <a:graphicData uri="http://schemas.openxmlformats.org/presentationml/2006/ole">
            <mc:AlternateContent xmlns:mc="http://schemas.openxmlformats.org/markup-compatibility/2006">
              <mc:Choice xmlns:v="urn:schemas-microsoft-com:vml" Requires="v">
                <p:oleObj spid="_x0000_s10319" name="位图图像" r:id="rId5" imgW="4334480" imgH="1057423" progId="Paint.Picture">
                  <p:embed/>
                </p:oleObj>
              </mc:Choice>
              <mc:Fallback>
                <p:oleObj name="位图图像" r:id="rId5" imgW="4334480" imgH="1057423" progId="Paint.Picture">
                  <p:embed/>
                  <p:pic>
                    <p:nvPicPr>
                      <p:cNvPr id="115718" name="Object 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20574" y="4541838"/>
                        <a:ext cx="8424862"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5721" name="Rectangle 9"/>
          <p:cNvSpPr>
            <a:spLocks noChangeArrowheads="1"/>
          </p:cNvSpPr>
          <p:nvPr/>
        </p:nvSpPr>
        <p:spPr bwMode="auto">
          <a:xfrm>
            <a:off x="354057" y="332443"/>
            <a:ext cx="6678114" cy="5232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）由时点数列计算的序时平均数 </a:t>
            </a:r>
          </a:p>
        </p:txBody>
      </p:sp>
    </p:spTree>
    <p:extLst>
      <p:ext uri="{BB962C8B-B14F-4D97-AF65-F5344CB8AC3E}">
        <p14:creationId xmlns:p14="http://schemas.microsoft.com/office/powerpoint/2010/main" val="2920527291"/>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Rot="1" noChangeArrowheads="1"/>
          </p:cNvSpPr>
          <p:nvPr>
            <p:ph type="body" idx="1"/>
          </p:nvPr>
        </p:nvSpPr>
        <p:spPr/>
        <p:txBody>
          <a:bodyPr/>
          <a:lstStyle/>
          <a:p>
            <a:pPr lvl="1"/>
            <a:r>
              <a:rPr lang="zh-CN" altLang="en-US" b="1" dirty="0"/>
              <a:t>计算该专业学生平均每天出勤人数</a:t>
            </a:r>
            <a:r>
              <a:rPr lang="zh-CN" altLang="en-US" b="1" dirty="0" smtClean="0"/>
              <a:t>。</a:t>
            </a:r>
            <a:endParaRPr lang="en-US" altLang="zh-CN" b="1" dirty="0" smtClean="0"/>
          </a:p>
          <a:p>
            <a:pPr lvl="1"/>
            <a:endParaRPr lang="en-US" altLang="zh-CN" b="1" dirty="0"/>
          </a:p>
          <a:p>
            <a:pPr lvl="1"/>
            <a:r>
              <a:rPr lang="en-US" altLang="zh-CN" b="1" dirty="0" smtClean="0"/>
              <a:t>                                                                                               </a:t>
            </a:r>
          </a:p>
          <a:p>
            <a:pPr lvl="1"/>
            <a:endParaRPr lang="zh-CN" altLang="en-US" b="1" dirty="0"/>
          </a:p>
          <a:p>
            <a:pPr lvl="1"/>
            <a:endParaRPr lang="en-US" altLang="zh-CN" b="1" dirty="0" smtClean="0"/>
          </a:p>
          <a:p>
            <a:pPr lvl="1"/>
            <a:r>
              <a:rPr lang="zh-CN" altLang="en-US" b="1" dirty="0" smtClean="0"/>
              <a:t>由</a:t>
            </a:r>
            <a:r>
              <a:rPr lang="zh-CN" altLang="en-US" b="1" dirty="0"/>
              <a:t>计算可知，该专业学生本星期平均每天出勤</a:t>
            </a:r>
            <a:r>
              <a:rPr lang="zh-CN" altLang="en-US" b="1" dirty="0" smtClean="0"/>
              <a:t>人数</a:t>
            </a:r>
            <a:r>
              <a:rPr lang="zh-CN" altLang="en-US" b="1" dirty="0"/>
              <a:t>为</a:t>
            </a:r>
            <a:r>
              <a:rPr lang="en-US" altLang="zh-CN" b="1" dirty="0"/>
              <a:t>158</a:t>
            </a:r>
            <a:r>
              <a:rPr lang="zh-CN" altLang="en-US" b="1" dirty="0"/>
              <a:t>人</a:t>
            </a:r>
          </a:p>
        </p:txBody>
      </p:sp>
      <p:sp>
        <p:nvSpPr>
          <p:cNvPr id="117765" name="Rectangle 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7764" name="Object 4"/>
          <p:cNvGraphicFramePr>
            <a:graphicFrameLocks noChangeAspect="1"/>
          </p:cNvGraphicFramePr>
          <p:nvPr/>
        </p:nvGraphicFramePr>
        <p:xfrm>
          <a:off x="2566988" y="2492375"/>
          <a:ext cx="6553200" cy="996950"/>
        </p:xfrm>
        <a:graphic>
          <a:graphicData uri="http://schemas.openxmlformats.org/presentationml/2006/ole">
            <mc:AlternateContent xmlns:mc="http://schemas.openxmlformats.org/markup-compatibility/2006">
              <mc:Choice xmlns:v="urn:schemas-microsoft-com:vml" Requires="v">
                <p:oleObj spid="_x0000_s11304" name="Microsoft 公式 3.0" r:id="rId3" imgW="2819400" imgH="431800" progId="Equation.3">
                  <p:embed/>
                </p:oleObj>
              </mc:Choice>
              <mc:Fallback>
                <p:oleObj name="Microsoft 公式 3.0" r:id="rId3" imgW="2819400" imgH="431800" progId="Equation.3">
                  <p:embed/>
                  <p:pic>
                    <p:nvPicPr>
                      <p:cNvPr id="1177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8" y="2492375"/>
                        <a:ext cx="6553200"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59504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Rot="1" noChangeArrowheads="1"/>
          </p:cNvSpPr>
          <p:nvPr>
            <p:ph type="body" idx="1"/>
          </p:nvPr>
        </p:nvSpPr>
        <p:spPr>
          <a:xfrm>
            <a:off x="1121228" y="1110570"/>
            <a:ext cx="8540750" cy="4754562"/>
          </a:xfrm>
        </p:spPr>
        <p:txBody>
          <a:bodyPr/>
          <a:lstStyle/>
          <a:p>
            <a:pPr marL="228600" lvl="1">
              <a:spcBef>
                <a:spcPts val="1000"/>
              </a:spcBef>
              <a:buNone/>
            </a:pPr>
            <a:r>
              <a:rPr lang="en-US" altLang="zh-CN" sz="2800" b="1" dirty="0"/>
              <a:t>B.</a:t>
            </a:r>
            <a:r>
              <a:rPr lang="zh-CN" altLang="en-US" sz="2800" b="1" dirty="0"/>
              <a:t>间隔不等的连续时点数列</a:t>
            </a:r>
          </a:p>
          <a:p>
            <a:pPr lvl="1"/>
            <a:endParaRPr lang="en-US" altLang="zh-CN" b="1" dirty="0" smtClean="0"/>
          </a:p>
          <a:p>
            <a:pPr lvl="1"/>
            <a:r>
              <a:rPr lang="zh-CN" altLang="en-US" b="1" dirty="0" smtClean="0"/>
              <a:t>如果</a:t>
            </a:r>
            <a:r>
              <a:rPr lang="zh-CN" altLang="en-US" b="1" dirty="0"/>
              <a:t>被研究现象不是逐日变动的，而是每隔一段时间变动一次，则可根据每次互动的记录资料，用每次变动持续的间隔时间为权数（</a:t>
            </a:r>
            <a:r>
              <a:rPr lang="en-US" altLang="zh-CN" b="1" dirty="0"/>
              <a:t>f</a:t>
            </a:r>
            <a:r>
              <a:rPr lang="zh-CN" altLang="en-US" b="1" dirty="0"/>
              <a:t>）对其时点水平（</a:t>
            </a:r>
            <a:r>
              <a:rPr lang="en-US" altLang="zh-CN" b="1" dirty="0"/>
              <a:t>a</a:t>
            </a:r>
            <a:r>
              <a:rPr lang="zh-CN" altLang="en-US" b="1" dirty="0"/>
              <a:t>）加权，应用加权算术平均法计算序时平均数。其计算公式为：</a:t>
            </a:r>
          </a:p>
        </p:txBody>
      </p:sp>
      <p:sp>
        <p:nvSpPr>
          <p:cNvPr id="118789" name="Rectangle 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8788" name="Object 4"/>
          <p:cNvGraphicFramePr>
            <a:graphicFrameLocks noChangeAspect="1"/>
          </p:cNvGraphicFramePr>
          <p:nvPr>
            <p:extLst>
              <p:ext uri="{D42A27DB-BD31-4B8C-83A1-F6EECF244321}">
                <p14:modId xmlns:p14="http://schemas.microsoft.com/office/powerpoint/2010/main" val="3358707352"/>
              </p:ext>
            </p:extLst>
          </p:nvPr>
        </p:nvGraphicFramePr>
        <p:xfrm>
          <a:off x="3423104" y="3657375"/>
          <a:ext cx="4824413" cy="1038225"/>
        </p:xfrm>
        <a:graphic>
          <a:graphicData uri="http://schemas.openxmlformats.org/presentationml/2006/ole">
            <mc:AlternateContent xmlns:mc="http://schemas.openxmlformats.org/markup-compatibility/2006">
              <mc:Choice xmlns:v="urn:schemas-microsoft-com:vml" Requires="v">
                <p:oleObj spid="_x0000_s12329" name="Microsoft 公式 3.0" r:id="rId3" imgW="2260600" imgH="482600" progId="Equation.3">
                  <p:embed/>
                </p:oleObj>
              </mc:Choice>
              <mc:Fallback>
                <p:oleObj name="Microsoft 公式 3.0" r:id="rId3" imgW="2260600" imgH="482600" progId="Equation.3">
                  <p:embed/>
                  <p:pic>
                    <p:nvPicPr>
                      <p:cNvPr id="1187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3104" y="3657375"/>
                        <a:ext cx="4824413" cy="103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63268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Rot="1" noChangeArrowheads="1"/>
          </p:cNvSpPr>
          <p:nvPr>
            <p:ph type="body" sz="half" idx="1"/>
          </p:nvPr>
        </p:nvSpPr>
        <p:spPr>
          <a:xfrm>
            <a:off x="1774825" y="1989139"/>
            <a:ext cx="8447088" cy="4270375"/>
          </a:xfrm>
        </p:spPr>
        <p:txBody>
          <a:bodyPr>
            <a:normAutofit lnSpcReduction="10000"/>
          </a:bodyPr>
          <a:lstStyle/>
          <a:p>
            <a:pPr>
              <a:lnSpc>
                <a:spcPct val="90000"/>
              </a:lnSpc>
            </a:pPr>
            <a:r>
              <a:rPr lang="en-US" altLang="zh-CN" b="1" dirty="0"/>
              <a:t>[</a:t>
            </a:r>
            <a:r>
              <a:rPr lang="zh-CN" altLang="en-US" b="1" dirty="0"/>
              <a:t>例</a:t>
            </a:r>
            <a:r>
              <a:rPr lang="en-US" altLang="zh-CN" b="1" dirty="0"/>
              <a:t>8] </a:t>
            </a:r>
            <a:r>
              <a:rPr lang="zh-CN" altLang="en-US" b="1" dirty="0"/>
              <a:t>某企业</a:t>
            </a:r>
            <a:r>
              <a:rPr lang="en-US" altLang="zh-CN" b="1" dirty="0"/>
              <a:t>2002</a:t>
            </a:r>
            <a:r>
              <a:rPr lang="zh-CN" altLang="en-US" b="1" dirty="0"/>
              <a:t>年</a:t>
            </a:r>
            <a:r>
              <a:rPr lang="en-US" altLang="zh-CN" b="1" dirty="0"/>
              <a:t>4</a:t>
            </a:r>
            <a:r>
              <a:rPr lang="zh-CN" altLang="en-US" b="1" dirty="0"/>
              <a:t>月上旬职工出勤人数</a:t>
            </a:r>
          </a:p>
          <a:p>
            <a:pPr>
              <a:lnSpc>
                <a:spcPct val="90000"/>
              </a:lnSpc>
            </a:pPr>
            <a:endParaRPr lang="zh-CN" altLang="en-US" b="1" dirty="0"/>
          </a:p>
          <a:p>
            <a:pPr>
              <a:lnSpc>
                <a:spcPct val="90000"/>
              </a:lnSpc>
            </a:pPr>
            <a:endParaRPr lang="zh-CN" altLang="en-US" b="1" dirty="0"/>
          </a:p>
          <a:p>
            <a:pPr>
              <a:lnSpc>
                <a:spcPct val="90000"/>
              </a:lnSpc>
            </a:pPr>
            <a:endParaRPr lang="zh-CN" altLang="en-US" b="1" dirty="0"/>
          </a:p>
          <a:p>
            <a:pPr>
              <a:lnSpc>
                <a:spcPct val="90000"/>
              </a:lnSpc>
            </a:pPr>
            <a:endParaRPr lang="zh-CN" altLang="en-US" b="1" dirty="0"/>
          </a:p>
          <a:p>
            <a:pPr>
              <a:lnSpc>
                <a:spcPct val="90000"/>
              </a:lnSpc>
            </a:pPr>
            <a:r>
              <a:rPr lang="zh-CN" altLang="en-US" b="1" dirty="0"/>
              <a:t>则</a:t>
            </a:r>
            <a:r>
              <a:rPr lang="en-US" altLang="zh-CN" b="1" dirty="0"/>
              <a:t>4</a:t>
            </a:r>
            <a:r>
              <a:rPr lang="zh-CN" altLang="en-US" b="1" dirty="0"/>
              <a:t>月上旬职工人平均每日出勤人数</a:t>
            </a:r>
          </a:p>
          <a:p>
            <a:pPr>
              <a:lnSpc>
                <a:spcPct val="90000"/>
              </a:lnSpc>
            </a:pPr>
            <a:endParaRPr lang="zh-CN" altLang="en-US" b="1" dirty="0"/>
          </a:p>
          <a:p>
            <a:pPr>
              <a:lnSpc>
                <a:spcPct val="90000"/>
              </a:lnSpc>
            </a:pPr>
            <a:r>
              <a:rPr lang="en-US" altLang="zh-CN" b="1" dirty="0"/>
              <a:t>=</a:t>
            </a:r>
          </a:p>
          <a:p>
            <a:pPr marL="0" indent="0">
              <a:lnSpc>
                <a:spcPct val="90000"/>
              </a:lnSpc>
              <a:buNone/>
            </a:pPr>
            <a:r>
              <a:rPr lang="en-US" altLang="zh-CN" b="1" dirty="0" smtClean="0"/>
              <a:t>  =</a:t>
            </a:r>
            <a:r>
              <a:rPr lang="en-US" altLang="zh-CN" b="1" dirty="0"/>
              <a:t>260</a:t>
            </a:r>
            <a:r>
              <a:rPr lang="zh-CN" altLang="en-US" b="1" dirty="0"/>
              <a:t>（人）</a:t>
            </a:r>
          </a:p>
        </p:txBody>
      </p:sp>
      <p:sp>
        <p:nvSpPr>
          <p:cNvPr id="119816" name="Rectangle 8"/>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9812" name="Object 4"/>
          <p:cNvGraphicFramePr>
            <a:graphicFrameLocks noGrp="1" noChangeAspect="1"/>
          </p:cNvGraphicFramePr>
          <p:nvPr>
            <p:ph sz="half" idx="2"/>
          </p:nvPr>
        </p:nvGraphicFramePr>
        <p:xfrm>
          <a:off x="1919289" y="2565401"/>
          <a:ext cx="8135937" cy="1431925"/>
        </p:xfrm>
        <a:graphic>
          <a:graphicData uri="http://schemas.openxmlformats.org/presentationml/2006/ole">
            <mc:AlternateContent xmlns:mc="http://schemas.openxmlformats.org/markup-compatibility/2006">
              <mc:Choice xmlns:v="urn:schemas-microsoft-com:vml" Requires="v">
                <p:oleObj spid="_x0000_s13390" name="位图图像" r:id="rId3" imgW="4657143" imgH="819048" progId="Paint.Picture">
                  <p:embed/>
                </p:oleObj>
              </mc:Choice>
              <mc:Fallback>
                <p:oleObj name="位图图像" r:id="rId3" imgW="4657143" imgH="819048" progId="Paint.Picture">
                  <p:embed/>
                  <p:pic>
                    <p:nvPicPr>
                      <p:cNvPr id="119812" name="Object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19289" y="2565401"/>
                        <a:ext cx="8135937"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9815" name="Object 7"/>
          <p:cNvGraphicFramePr>
            <a:graphicFrameLocks noChangeAspect="1"/>
          </p:cNvGraphicFramePr>
          <p:nvPr/>
        </p:nvGraphicFramePr>
        <p:xfrm>
          <a:off x="2855914" y="5013326"/>
          <a:ext cx="5133975" cy="746125"/>
        </p:xfrm>
        <a:graphic>
          <a:graphicData uri="http://schemas.openxmlformats.org/presentationml/2006/ole">
            <mc:AlternateContent xmlns:mc="http://schemas.openxmlformats.org/markup-compatibility/2006">
              <mc:Choice xmlns:v="urn:schemas-microsoft-com:vml" Requires="v">
                <p:oleObj spid="_x0000_s13391" name="公式" r:id="rId5" imgW="2692400" imgH="393700" progId="Equation.3">
                  <p:embed/>
                </p:oleObj>
              </mc:Choice>
              <mc:Fallback>
                <p:oleObj name="公式" r:id="rId5" imgW="2692400" imgH="393700" progId="Equation.3">
                  <p:embed/>
                  <p:pic>
                    <p:nvPicPr>
                      <p:cNvPr id="11981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5914" y="5013326"/>
                        <a:ext cx="5133975"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15793232"/>
      </p:ext>
    </p:extLst>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Rot="1" noChangeArrowheads="1"/>
          </p:cNvSpPr>
          <p:nvPr>
            <p:ph type="body" sz="half" idx="1"/>
          </p:nvPr>
        </p:nvSpPr>
        <p:spPr>
          <a:xfrm>
            <a:off x="1524001" y="1557339"/>
            <a:ext cx="9677399" cy="4270375"/>
          </a:xfrm>
        </p:spPr>
        <p:txBody>
          <a:bodyPr/>
          <a:lstStyle/>
          <a:p>
            <a:pPr lvl="1">
              <a:lnSpc>
                <a:spcPct val="90000"/>
              </a:lnSpc>
              <a:buFontTx/>
              <a:buNone/>
            </a:pPr>
            <a:r>
              <a:rPr lang="zh-CN" altLang="en-US" sz="3200" b="1" dirty="0">
                <a:solidFill>
                  <a:schemeClr val="accent5"/>
                </a:solidFill>
              </a:rPr>
              <a:t>②由间断时点数列计算序时平均数</a:t>
            </a:r>
          </a:p>
          <a:p>
            <a:pPr lvl="1">
              <a:lnSpc>
                <a:spcPct val="90000"/>
              </a:lnSpc>
            </a:pPr>
            <a:endParaRPr lang="en-US" altLang="zh-CN" b="1" dirty="0" smtClean="0"/>
          </a:p>
          <a:p>
            <a:pPr lvl="1">
              <a:lnSpc>
                <a:spcPct val="90000"/>
              </a:lnSpc>
            </a:pPr>
            <a:r>
              <a:rPr lang="en-US" altLang="zh-CN" b="1" dirty="0" smtClean="0"/>
              <a:t>A</a:t>
            </a:r>
            <a:r>
              <a:rPr lang="en-US" altLang="zh-CN" b="1" dirty="0"/>
              <a:t>.</a:t>
            </a:r>
            <a:r>
              <a:rPr lang="zh-CN" altLang="en-US" b="1" dirty="0"/>
              <a:t>间隔相等的间段时点数列。</a:t>
            </a:r>
          </a:p>
          <a:p>
            <a:pPr lvl="1">
              <a:lnSpc>
                <a:spcPct val="90000"/>
              </a:lnSpc>
            </a:pPr>
            <a:r>
              <a:rPr lang="zh-CN" altLang="en-US" b="1" dirty="0"/>
              <a:t>如果掌握了间隔相等的每期期末资料，如商业企业中职工人数和商品库存等月末数字，可采用简单算术平均法计算序时平均数 </a:t>
            </a:r>
          </a:p>
          <a:p>
            <a:pPr lvl="1">
              <a:lnSpc>
                <a:spcPct val="90000"/>
              </a:lnSpc>
            </a:pPr>
            <a:r>
              <a:rPr lang="zh-CN" altLang="en-US" b="1" dirty="0"/>
              <a:t>间隔相等的间断时点数列序时平均数的计算</a:t>
            </a:r>
            <a:r>
              <a:rPr lang="zh-CN" altLang="en-US" b="1" dirty="0" smtClean="0"/>
              <a:t>公式</a:t>
            </a:r>
            <a:r>
              <a:rPr lang="zh-CN" altLang="en-US" b="1" dirty="0"/>
              <a:t>：</a:t>
            </a:r>
          </a:p>
          <a:p>
            <a:pPr lvl="1">
              <a:lnSpc>
                <a:spcPct val="90000"/>
              </a:lnSpc>
            </a:pPr>
            <a:endParaRPr lang="zh-CN" altLang="en-US" b="1" dirty="0"/>
          </a:p>
          <a:p>
            <a:pPr lvl="1">
              <a:lnSpc>
                <a:spcPct val="90000"/>
              </a:lnSpc>
            </a:pPr>
            <a:endParaRPr lang="zh-CN" altLang="en-US" b="1" dirty="0"/>
          </a:p>
          <a:p>
            <a:pPr lvl="1">
              <a:lnSpc>
                <a:spcPct val="90000"/>
              </a:lnSpc>
            </a:pPr>
            <a:endParaRPr lang="en-US" altLang="zh-CN" b="1" dirty="0" smtClean="0"/>
          </a:p>
          <a:p>
            <a:pPr lvl="1">
              <a:lnSpc>
                <a:spcPct val="90000"/>
              </a:lnSpc>
            </a:pPr>
            <a:r>
              <a:rPr lang="zh-CN" altLang="en-US" b="1" dirty="0" smtClean="0"/>
              <a:t>式</a:t>
            </a:r>
            <a:r>
              <a:rPr lang="zh-CN" altLang="en-US" b="1" dirty="0"/>
              <a:t>中：</a:t>
            </a:r>
            <a:r>
              <a:rPr lang="en-US" altLang="zh-CN" b="1" dirty="0"/>
              <a:t>n  —— </a:t>
            </a:r>
            <a:r>
              <a:rPr lang="zh-CN" altLang="en-US" b="1" dirty="0"/>
              <a:t>时点数列的项数</a:t>
            </a:r>
          </a:p>
        </p:txBody>
      </p:sp>
      <p:sp>
        <p:nvSpPr>
          <p:cNvPr id="121861" name="Rectangle 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1862" name="Object 6"/>
          <p:cNvGraphicFramePr>
            <a:graphicFrameLocks noGrp="1" noChangeAspect="1"/>
          </p:cNvGraphicFramePr>
          <p:nvPr>
            <p:ph sz="half" idx="2"/>
            <p:extLst>
              <p:ext uri="{D42A27DB-BD31-4B8C-83A1-F6EECF244321}">
                <p14:modId xmlns:p14="http://schemas.microsoft.com/office/powerpoint/2010/main" val="358512620"/>
              </p:ext>
            </p:extLst>
          </p:nvPr>
        </p:nvGraphicFramePr>
        <p:xfrm>
          <a:off x="3648075" y="4006850"/>
          <a:ext cx="3600450" cy="1076325"/>
        </p:xfrm>
        <a:graphic>
          <a:graphicData uri="http://schemas.openxmlformats.org/presentationml/2006/ole">
            <mc:AlternateContent xmlns:mc="http://schemas.openxmlformats.org/markup-compatibility/2006">
              <mc:Choice xmlns:v="urn:schemas-microsoft-com:vml" Requires="v">
                <p:oleObj spid="_x0000_s14376" name="公式" r:id="rId3" imgW="1485720" imgH="444240" progId="Equation.3">
                  <p:embed/>
                </p:oleObj>
              </mc:Choice>
              <mc:Fallback>
                <p:oleObj name="公式" r:id="rId3" imgW="1485720" imgH="444240" progId="Equation.3">
                  <p:embed/>
                  <p:pic>
                    <p:nvPicPr>
                      <p:cNvPr id="121862" name="Object 6"/>
                      <p:cNvPicPr>
                        <a:picLocks noChangeAspect="1" noChangeArrowheads="1"/>
                      </p:cNvPicPr>
                      <p:nvPr/>
                    </p:nvPicPr>
                    <p:blipFill>
                      <a:blip r:embed="rId4"/>
                      <a:srcRect/>
                      <a:stretch>
                        <a:fillRect/>
                      </a:stretch>
                    </p:blipFill>
                    <p:spPr bwMode="auto">
                      <a:xfrm>
                        <a:off x="3648075" y="4006850"/>
                        <a:ext cx="3600450" cy="107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81225444"/>
      </p:ext>
    </p:extLst>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Rot="1" noChangeArrowheads="1"/>
          </p:cNvSpPr>
          <p:nvPr>
            <p:ph type="body" sz="half" idx="1"/>
          </p:nvPr>
        </p:nvSpPr>
        <p:spPr>
          <a:xfrm>
            <a:off x="1919289" y="1628775"/>
            <a:ext cx="8447087" cy="5761038"/>
          </a:xfrm>
        </p:spPr>
        <p:txBody>
          <a:bodyPr>
            <a:normAutofit lnSpcReduction="10000"/>
          </a:bodyPr>
          <a:lstStyle/>
          <a:p>
            <a:pPr>
              <a:lnSpc>
                <a:spcPct val="90000"/>
              </a:lnSpc>
              <a:buFont typeface="Wingdings" panose="05000000000000000000" pitchFamily="2" charset="2"/>
              <a:buNone/>
            </a:pPr>
            <a:r>
              <a:rPr lang="en-US" altLang="zh-CN" b="1">
                <a:solidFill>
                  <a:schemeClr val="bg1"/>
                </a:solidFill>
              </a:rPr>
              <a:t>[</a:t>
            </a:r>
            <a:r>
              <a:rPr lang="zh-CN" altLang="en-US" b="1">
                <a:solidFill>
                  <a:schemeClr val="bg1"/>
                </a:solidFill>
              </a:rPr>
              <a:t>例</a:t>
            </a:r>
            <a:r>
              <a:rPr lang="en-US" altLang="zh-CN" b="1">
                <a:solidFill>
                  <a:schemeClr val="bg1"/>
                </a:solidFill>
              </a:rPr>
              <a:t>9] </a:t>
            </a:r>
            <a:r>
              <a:rPr lang="zh-CN" altLang="en-US" b="1">
                <a:solidFill>
                  <a:schemeClr val="bg1"/>
                </a:solidFill>
              </a:rPr>
              <a:t>某企业</a:t>
            </a:r>
            <a:r>
              <a:rPr lang="en-US" altLang="zh-CN" b="1">
                <a:solidFill>
                  <a:schemeClr val="bg1"/>
                </a:solidFill>
              </a:rPr>
              <a:t>2002</a:t>
            </a:r>
            <a:r>
              <a:rPr lang="zh-CN" altLang="en-US" b="1">
                <a:solidFill>
                  <a:schemeClr val="bg1"/>
                </a:solidFill>
              </a:rPr>
              <a:t>年第四季度职工人数资料如下表所示。计算该企业第四季度平均职工人数</a:t>
            </a:r>
          </a:p>
          <a:p>
            <a:pPr>
              <a:lnSpc>
                <a:spcPct val="90000"/>
              </a:lnSpc>
            </a:pPr>
            <a:endParaRPr lang="zh-CN" altLang="en-US" b="1">
              <a:solidFill>
                <a:schemeClr val="bg1"/>
              </a:solidFill>
            </a:endParaRPr>
          </a:p>
          <a:p>
            <a:pPr>
              <a:lnSpc>
                <a:spcPct val="90000"/>
              </a:lnSpc>
            </a:pPr>
            <a:endParaRPr lang="zh-CN" altLang="en-US" b="1">
              <a:solidFill>
                <a:schemeClr val="bg1"/>
              </a:solidFill>
            </a:endParaRPr>
          </a:p>
          <a:p>
            <a:pPr>
              <a:lnSpc>
                <a:spcPct val="90000"/>
              </a:lnSpc>
            </a:pPr>
            <a:endParaRPr lang="zh-CN" altLang="en-US" b="1">
              <a:solidFill>
                <a:schemeClr val="bg1"/>
              </a:solidFill>
            </a:endParaRPr>
          </a:p>
          <a:p>
            <a:pPr>
              <a:lnSpc>
                <a:spcPct val="90000"/>
              </a:lnSpc>
            </a:pPr>
            <a:endParaRPr lang="zh-CN" altLang="en-US" b="1">
              <a:solidFill>
                <a:schemeClr val="bg1"/>
              </a:solidFill>
            </a:endParaRPr>
          </a:p>
          <a:p>
            <a:pPr>
              <a:lnSpc>
                <a:spcPct val="90000"/>
              </a:lnSpc>
            </a:pPr>
            <a:r>
              <a:rPr lang="zh-CN" altLang="en-US" b="1">
                <a:solidFill>
                  <a:schemeClr val="bg1"/>
                </a:solidFill>
              </a:rPr>
              <a:t>第四季度平均职工人数为</a:t>
            </a:r>
          </a:p>
          <a:p>
            <a:pPr>
              <a:lnSpc>
                <a:spcPct val="90000"/>
              </a:lnSpc>
            </a:pPr>
            <a:endParaRPr lang="zh-CN" altLang="en-US" b="1">
              <a:solidFill>
                <a:schemeClr val="bg1"/>
              </a:solidFill>
            </a:endParaRPr>
          </a:p>
          <a:p>
            <a:pPr>
              <a:lnSpc>
                <a:spcPct val="90000"/>
              </a:lnSpc>
            </a:pPr>
            <a:endParaRPr lang="zh-CN" altLang="en-US" b="1">
              <a:solidFill>
                <a:schemeClr val="bg1"/>
              </a:solidFill>
            </a:endParaRPr>
          </a:p>
          <a:p>
            <a:pPr>
              <a:lnSpc>
                <a:spcPct val="90000"/>
              </a:lnSpc>
            </a:pPr>
            <a:endParaRPr lang="zh-CN" altLang="en-US" b="1">
              <a:solidFill>
                <a:schemeClr val="bg1"/>
              </a:solidFill>
            </a:endParaRPr>
          </a:p>
          <a:p>
            <a:pPr>
              <a:lnSpc>
                <a:spcPct val="90000"/>
              </a:lnSpc>
            </a:pPr>
            <a:endParaRPr lang="zh-CN" altLang="en-US" b="1">
              <a:solidFill>
                <a:schemeClr val="bg1"/>
              </a:solidFill>
            </a:endParaRPr>
          </a:p>
          <a:p>
            <a:pPr>
              <a:lnSpc>
                <a:spcPct val="90000"/>
              </a:lnSpc>
            </a:pPr>
            <a:r>
              <a:rPr lang="zh-CN" altLang="en-US" b="1">
                <a:solidFill>
                  <a:schemeClr val="bg1"/>
                </a:solidFill>
              </a:rPr>
              <a:t>                                         </a:t>
            </a:r>
          </a:p>
        </p:txBody>
      </p:sp>
      <p:graphicFrame>
        <p:nvGraphicFramePr>
          <p:cNvPr id="122884" name="Object 4"/>
          <p:cNvGraphicFramePr>
            <a:graphicFrameLocks noGrp="1" noChangeAspect="1"/>
          </p:cNvGraphicFramePr>
          <p:nvPr>
            <p:ph sz="half" idx="2"/>
            <p:extLst>
              <p:ext uri="{D42A27DB-BD31-4B8C-83A1-F6EECF244321}">
                <p14:modId xmlns:p14="http://schemas.microsoft.com/office/powerpoint/2010/main" val="538565676"/>
              </p:ext>
            </p:extLst>
          </p:nvPr>
        </p:nvGraphicFramePr>
        <p:xfrm>
          <a:off x="2046288" y="1203326"/>
          <a:ext cx="7705725" cy="1609725"/>
        </p:xfrm>
        <a:graphic>
          <a:graphicData uri="http://schemas.openxmlformats.org/presentationml/2006/ole">
            <mc:AlternateContent xmlns:mc="http://schemas.openxmlformats.org/markup-compatibility/2006">
              <mc:Choice xmlns:v="urn:schemas-microsoft-com:vml" Requires="v">
                <p:oleObj spid="_x0000_s15438" name="位图图像" r:id="rId3" imgW="4695238" imgH="980952" progId="Paint.Picture">
                  <p:embed/>
                </p:oleObj>
              </mc:Choice>
              <mc:Fallback>
                <p:oleObj name="位图图像" r:id="rId3" imgW="4695238" imgH="980952" progId="Paint.Picture">
                  <p:embed/>
                  <p:pic>
                    <p:nvPicPr>
                      <p:cNvPr id="122884" name="Object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46288" y="1203326"/>
                        <a:ext cx="7705725"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888" name="Rectangle 8"/>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2887" name="Object 7"/>
          <p:cNvGraphicFramePr>
            <a:graphicFrameLocks noChangeAspect="1"/>
          </p:cNvGraphicFramePr>
          <p:nvPr>
            <p:extLst>
              <p:ext uri="{D42A27DB-BD31-4B8C-83A1-F6EECF244321}">
                <p14:modId xmlns:p14="http://schemas.microsoft.com/office/powerpoint/2010/main" val="3807828612"/>
              </p:ext>
            </p:extLst>
          </p:nvPr>
        </p:nvGraphicFramePr>
        <p:xfrm>
          <a:off x="2686732" y="3704545"/>
          <a:ext cx="6664325" cy="966787"/>
        </p:xfrm>
        <a:graphic>
          <a:graphicData uri="http://schemas.openxmlformats.org/presentationml/2006/ole">
            <mc:AlternateContent xmlns:mc="http://schemas.openxmlformats.org/markup-compatibility/2006">
              <mc:Choice xmlns:v="urn:schemas-microsoft-com:vml" Requires="v">
                <p:oleObj spid="_x0000_s15439" name="公式" r:id="rId5" imgW="4508500" imgH="571500" progId="Equation.3">
                  <p:embed/>
                </p:oleObj>
              </mc:Choice>
              <mc:Fallback>
                <p:oleObj name="公式" r:id="rId5" imgW="4508500" imgH="571500" progId="Equation.3">
                  <p:embed/>
                  <p:pic>
                    <p:nvPicPr>
                      <p:cNvPr id="12288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6732" y="3704545"/>
                        <a:ext cx="6664325" cy="966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64512291"/>
      </p:ext>
    </p:extLst>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Rot="1" noChangeArrowheads="1"/>
          </p:cNvSpPr>
          <p:nvPr>
            <p:ph type="body" idx="1"/>
          </p:nvPr>
        </p:nvSpPr>
        <p:spPr>
          <a:xfrm>
            <a:off x="1847850" y="1700213"/>
            <a:ext cx="8540750" cy="4754562"/>
          </a:xfrm>
        </p:spPr>
        <p:txBody>
          <a:bodyPr/>
          <a:lstStyle/>
          <a:p>
            <a:r>
              <a:rPr lang="en-US" altLang="zh-CN" b="1" dirty="0">
                <a:effectLst>
                  <a:outerShdw blurRad="38100" dist="38100" dir="2700000" algn="tl">
                    <a:srgbClr val="C0C0C0"/>
                  </a:outerShdw>
                </a:effectLst>
              </a:rPr>
              <a:t>B. </a:t>
            </a:r>
            <a:r>
              <a:rPr lang="zh-CN" altLang="en-US" b="1" dirty="0">
                <a:effectLst>
                  <a:outerShdw blurRad="38100" dist="38100" dir="2700000" algn="tl">
                    <a:srgbClr val="C0C0C0"/>
                  </a:outerShdw>
                </a:effectLst>
              </a:rPr>
              <a:t>间隔不等的间断时点数列。</a:t>
            </a:r>
          </a:p>
          <a:p>
            <a:r>
              <a:rPr lang="zh-CN" altLang="en-US" b="1" dirty="0"/>
              <a:t>在某些情况下，间断时点数列的间隔也可能是不相等的。如果掌握间隔不等的每期期末资料，则可用各间隔时间为权数对各项相应的相邻两时点数列加权，应用加权算术平均法计算序时平均数。其计算公式为：</a:t>
            </a:r>
          </a:p>
        </p:txBody>
      </p:sp>
      <p:sp>
        <p:nvSpPr>
          <p:cNvPr id="124933" name="Rectangle 5"/>
          <p:cNvSpPr>
            <a:spLocks noChangeArrowheads="1"/>
          </p:cNvSpPr>
          <p:nvPr/>
        </p:nvSpPr>
        <p:spPr bwMode="auto">
          <a:xfrm>
            <a:off x="1524001" y="2939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4932" name="Object 4"/>
          <p:cNvGraphicFramePr>
            <a:graphicFrameLocks noChangeAspect="1"/>
          </p:cNvGraphicFramePr>
          <p:nvPr>
            <p:extLst>
              <p:ext uri="{D42A27DB-BD31-4B8C-83A1-F6EECF244321}">
                <p14:modId xmlns:p14="http://schemas.microsoft.com/office/powerpoint/2010/main" val="1866793780"/>
              </p:ext>
            </p:extLst>
          </p:nvPr>
        </p:nvGraphicFramePr>
        <p:xfrm>
          <a:off x="2224088" y="4352925"/>
          <a:ext cx="7672387" cy="1330325"/>
        </p:xfrm>
        <a:graphic>
          <a:graphicData uri="http://schemas.openxmlformats.org/presentationml/2006/ole">
            <mc:AlternateContent xmlns:mc="http://schemas.openxmlformats.org/markup-compatibility/2006">
              <mc:Choice xmlns:v="urn:schemas-microsoft-com:vml" Requires="v">
                <p:oleObj spid="_x0000_s16424" name="公式" r:id="rId3" imgW="3593880" imgH="622080" progId="Equation.3">
                  <p:embed/>
                </p:oleObj>
              </mc:Choice>
              <mc:Fallback>
                <p:oleObj name="公式" r:id="rId3" imgW="3593880" imgH="622080" progId="Equation.3">
                  <p:embed/>
                  <p:pic>
                    <p:nvPicPr>
                      <p:cNvPr id="124932" name="Object 4"/>
                      <p:cNvPicPr>
                        <a:picLocks noChangeAspect="1" noChangeArrowheads="1"/>
                      </p:cNvPicPr>
                      <p:nvPr/>
                    </p:nvPicPr>
                    <p:blipFill>
                      <a:blip r:embed="rId4"/>
                      <a:srcRect/>
                      <a:stretch>
                        <a:fillRect/>
                      </a:stretch>
                    </p:blipFill>
                    <p:spPr bwMode="auto">
                      <a:xfrm>
                        <a:off x="2224088" y="4352925"/>
                        <a:ext cx="7672387" cy="1330325"/>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07964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Rot="1" noChangeArrowheads="1"/>
          </p:cNvSpPr>
          <p:nvPr>
            <p:ph type="body" sz="half" idx="1"/>
          </p:nvPr>
        </p:nvSpPr>
        <p:spPr>
          <a:xfrm>
            <a:off x="1774826" y="1628775"/>
            <a:ext cx="8518525" cy="4897438"/>
          </a:xfrm>
        </p:spPr>
        <p:txBody>
          <a:bodyPr/>
          <a:lstStyle/>
          <a:p>
            <a:r>
              <a:rPr lang="en-US" altLang="zh-CN" b="1">
                <a:solidFill>
                  <a:schemeClr val="bg1"/>
                </a:solidFill>
              </a:rPr>
              <a:t>[</a:t>
            </a:r>
            <a:r>
              <a:rPr lang="zh-CN" altLang="en-US" b="1">
                <a:solidFill>
                  <a:schemeClr val="bg1"/>
                </a:solidFill>
              </a:rPr>
              <a:t>例</a:t>
            </a:r>
            <a:r>
              <a:rPr lang="en-US" altLang="zh-CN" b="1">
                <a:solidFill>
                  <a:schemeClr val="bg1"/>
                </a:solidFill>
              </a:rPr>
              <a:t>10] </a:t>
            </a:r>
            <a:r>
              <a:rPr lang="zh-CN" altLang="en-US" b="1">
                <a:solidFill>
                  <a:schemeClr val="bg1"/>
                </a:solidFill>
              </a:rPr>
              <a:t>某商场</a:t>
            </a:r>
            <a:r>
              <a:rPr lang="en-US" altLang="zh-CN" b="1">
                <a:solidFill>
                  <a:schemeClr val="bg1"/>
                </a:solidFill>
              </a:rPr>
              <a:t>2002</a:t>
            </a:r>
            <a:r>
              <a:rPr lang="zh-CN" altLang="en-US" b="1">
                <a:solidFill>
                  <a:schemeClr val="bg1"/>
                </a:solidFill>
              </a:rPr>
              <a:t>年库存情况 如下表所示。计算该商场</a:t>
            </a:r>
            <a:r>
              <a:rPr lang="en-US" altLang="zh-CN" b="1">
                <a:solidFill>
                  <a:schemeClr val="bg1"/>
                </a:solidFill>
              </a:rPr>
              <a:t>2002</a:t>
            </a:r>
            <a:r>
              <a:rPr lang="zh-CN" altLang="en-US" b="1">
                <a:solidFill>
                  <a:schemeClr val="bg1"/>
                </a:solidFill>
              </a:rPr>
              <a:t>年的月平均库存额</a:t>
            </a:r>
          </a:p>
        </p:txBody>
      </p:sp>
      <p:graphicFrame>
        <p:nvGraphicFramePr>
          <p:cNvPr id="125956" name="Object 4"/>
          <p:cNvGraphicFramePr>
            <a:graphicFrameLocks noGrp="1" noChangeAspect="1"/>
          </p:cNvGraphicFramePr>
          <p:nvPr>
            <p:ph sz="half" idx="2"/>
            <p:extLst>
              <p:ext uri="{D42A27DB-BD31-4B8C-83A1-F6EECF244321}">
                <p14:modId xmlns:p14="http://schemas.microsoft.com/office/powerpoint/2010/main" val="2206880084"/>
              </p:ext>
            </p:extLst>
          </p:nvPr>
        </p:nvGraphicFramePr>
        <p:xfrm>
          <a:off x="2029279" y="1304131"/>
          <a:ext cx="7345363" cy="3603625"/>
        </p:xfrm>
        <a:graphic>
          <a:graphicData uri="http://schemas.openxmlformats.org/presentationml/2006/ole">
            <mc:AlternateContent xmlns:mc="http://schemas.openxmlformats.org/markup-compatibility/2006">
              <mc:Choice xmlns:v="urn:schemas-microsoft-com:vml" Requires="v">
                <p:oleObj spid="_x0000_s17448" name="位图图像" r:id="rId3" imgW="4600000" imgH="2257740" progId="Paint.Picture">
                  <p:embed/>
                </p:oleObj>
              </mc:Choice>
              <mc:Fallback>
                <p:oleObj name="位图图像" r:id="rId3" imgW="4600000" imgH="2257740" progId="Paint.Picture">
                  <p:embed/>
                  <p:pic>
                    <p:nvPicPr>
                      <p:cNvPr id="125956" name="Object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9279" y="1304131"/>
                        <a:ext cx="7345363" cy="360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09279629"/>
      </p:ext>
    </p:extLst>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Text Box 4"/>
          <p:cNvSpPr txBox="1">
            <a:spLocks noChangeArrowheads="1"/>
          </p:cNvSpPr>
          <p:nvPr/>
        </p:nvSpPr>
        <p:spPr bwMode="auto">
          <a:xfrm>
            <a:off x="272371" y="125916"/>
            <a:ext cx="5540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smtClean="0">
                <a:solidFill>
                  <a:schemeClr val="tx2"/>
                </a:solidFill>
                <a:latin typeface="Times New Roman" panose="02020603050405020304" pitchFamily="18" charset="0"/>
                <a:ea typeface="黑体" panose="02010609060101010101" pitchFamily="49" charset="-122"/>
              </a:rPr>
              <a:t>时点</a:t>
            </a:r>
            <a:r>
              <a:rPr lang="zh-CN" altLang="en-US" sz="2400" b="1" dirty="0">
                <a:solidFill>
                  <a:schemeClr val="tx2"/>
                </a:solidFill>
                <a:latin typeface="Times New Roman" panose="02020603050405020304" pitchFamily="18" charset="0"/>
                <a:ea typeface="黑体" panose="02010609060101010101" pitchFamily="49" charset="-122"/>
              </a:rPr>
              <a:t>数列（不连续登记，间隔不相同）</a:t>
            </a:r>
            <a:endParaRPr lang="en-US" altLang="zh-CN" sz="2400" b="1" dirty="0">
              <a:solidFill>
                <a:schemeClr val="tx2"/>
              </a:solidFill>
              <a:latin typeface="Times New Roman" panose="02020603050405020304" pitchFamily="18" charset="0"/>
              <a:ea typeface="黑体" panose="02010609060101010101" pitchFamily="49" charset="-122"/>
            </a:endParaRPr>
          </a:p>
        </p:txBody>
      </p:sp>
      <p:sp>
        <p:nvSpPr>
          <p:cNvPr id="402437" name="Rectangle 5"/>
          <p:cNvSpPr>
            <a:spLocks noGrp="1" noRot="1" noChangeArrowheads="1"/>
          </p:cNvSpPr>
          <p:nvPr>
            <p:ph type="body" sz="half" idx="1"/>
          </p:nvPr>
        </p:nvSpPr>
        <p:spPr>
          <a:xfrm>
            <a:off x="664029" y="1138462"/>
            <a:ext cx="10668000" cy="431800"/>
          </a:xfrm>
          <a:noFill/>
          <a:ln w="38100">
            <a:solidFill>
              <a:schemeClr val="hlink"/>
            </a:solidFill>
            <a:miter lim="800000"/>
            <a:headEnd/>
            <a:tailEnd/>
          </a:ln>
        </p:spPr>
        <p:txBody>
          <a:bodyPr>
            <a:noAutofit/>
          </a:bodyPr>
          <a:lstStyle/>
          <a:p>
            <a:pPr algn="ctr">
              <a:lnSpc>
                <a:spcPct val="90000"/>
              </a:lnSpc>
              <a:buFont typeface="Wingdings" panose="05000000000000000000" pitchFamily="2" charset="2"/>
              <a:buNone/>
            </a:pPr>
            <a:r>
              <a:rPr lang="zh-CN" altLang="en-US" sz="2400" b="1">
                <a:latin typeface="黑体" panose="02010609060101010101" pitchFamily="49" charset="-122"/>
                <a:ea typeface="黑体" panose="02010609060101010101" pitchFamily="49" charset="-122"/>
              </a:rPr>
              <a:t>某银行某年有关月的存款余额如下表，求该年银行的平均存款余额</a:t>
            </a:r>
            <a:r>
              <a:rPr lang="zh-CN" altLang="en-US" sz="2400">
                <a:latin typeface="黑体" panose="02010609060101010101" pitchFamily="49" charset="-122"/>
                <a:ea typeface="黑体" panose="02010609060101010101" pitchFamily="49" charset="-122"/>
              </a:rPr>
              <a:t>               </a:t>
            </a:r>
          </a:p>
        </p:txBody>
      </p:sp>
      <p:graphicFrame>
        <p:nvGraphicFramePr>
          <p:cNvPr id="402537" name="Group 105"/>
          <p:cNvGraphicFramePr>
            <a:graphicFrameLocks noGrp="1"/>
          </p:cNvGraphicFramePr>
          <p:nvPr>
            <p:ph sz="half" idx="2"/>
            <p:extLst>
              <p:ext uri="{D42A27DB-BD31-4B8C-83A1-F6EECF244321}">
                <p14:modId xmlns:p14="http://schemas.microsoft.com/office/powerpoint/2010/main" val="1136337088"/>
              </p:ext>
            </p:extLst>
          </p:nvPr>
        </p:nvGraphicFramePr>
        <p:xfrm>
          <a:off x="2186896" y="2039255"/>
          <a:ext cx="8538934" cy="792480"/>
        </p:xfrm>
        <a:graphic>
          <a:graphicData uri="http://schemas.openxmlformats.org/drawingml/2006/table">
            <a:tbl>
              <a:tblPr/>
              <a:tblGrid>
                <a:gridCol w="2535260">
                  <a:extLst>
                    <a:ext uri="{9D8B030D-6E8A-4147-A177-3AD203B41FA5}">
                      <a16:colId xmlns:a16="http://schemas.microsoft.com/office/drawing/2014/main" val="3630758921"/>
                    </a:ext>
                  </a:extLst>
                </a:gridCol>
                <a:gridCol w="1182255">
                  <a:extLst>
                    <a:ext uri="{9D8B030D-6E8A-4147-A177-3AD203B41FA5}">
                      <a16:colId xmlns:a16="http://schemas.microsoft.com/office/drawing/2014/main" val="3559770766"/>
                    </a:ext>
                  </a:extLst>
                </a:gridCol>
                <a:gridCol w="1119365">
                  <a:extLst>
                    <a:ext uri="{9D8B030D-6E8A-4147-A177-3AD203B41FA5}">
                      <a16:colId xmlns:a16="http://schemas.microsoft.com/office/drawing/2014/main" val="3136974423"/>
                    </a:ext>
                  </a:extLst>
                </a:gridCol>
                <a:gridCol w="1259900">
                  <a:extLst>
                    <a:ext uri="{9D8B030D-6E8A-4147-A177-3AD203B41FA5}">
                      <a16:colId xmlns:a16="http://schemas.microsoft.com/office/drawing/2014/main" val="2719393359"/>
                    </a:ext>
                  </a:extLst>
                </a:gridCol>
                <a:gridCol w="1168526">
                  <a:extLst>
                    <a:ext uri="{9D8B030D-6E8A-4147-A177-3AD203B41FA5}">
                      <a16:colId xmlns:a16="http://schemas.microsoft.com/office/drawing/2014/main" val="2319033484"/>
                    </a:ext>
                  </a:extLst>
                </a:gridCol>
                <a:gridCol w="1273628">
                  <a:extLst>
                    <a:ext uri="{9D8B030D-6E8A-4147-A177-3AD203B41FA5}">
                      <a16:colId xmlns:a16="http://schemas.microsoft.com/office/drawing/2014/main" val="1919956875"/>
                    </a:ext>
                  </a:extLst>
                </a:gridCol>
              </a:tblGrid>
              <a:tr h="27463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时间</a:t>
                      </a:r>
                    </a:p>
                  </a:txBody>
                  <a:tcPr horzOverflow="overflow">
                    <a:lnL cap="flat">
                      <a:noFill/>
                    </a:lnL>
                    <a:lnR w="28575" cap="flat" cmpd="sng" algn="ctr">
                      <a:solidFill>
                        <a:schemeClr val="hlink"/>
                      </a:solidFill>
                      <a:prstDash val="solid"/>
                      <a:round/>
                      <a:headEnd type="none" w="med" len="med"/>
                      <a:tailEnd type="none" w="med" len="med"/>
                    </a:lnR>
                    <a:lnT w="38100"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1月1日</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38100"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5月1日</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38100"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10月1日</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38100"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12月1日</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38100"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12月31日</a:t>
                      </a:r>
                    </a:p>
                  </a:txBody>
                  <a:tcPr horzOverflow="overflow">
                    <a:lnL w="28575" cap="flat" cmpd="sng" algn="ctr">
                      <a:solidFill>
                        <a:schemeClr val="hlink"/>
                      </a:solidFill>
                      <a:prstDash val="solid"/>
                      <a:round/>
                      <a:headEnd type="none" w="med" len="med"/>
                      <a:tailEnd type="none" w="med" len="med"/>
                    </a:lnL>
                    <a:lnR cap="flat">
                      <a:noFill/>
                    </a:lnR>
                    <a:lnT w="38100" cap="flat" cmpd="sng" algn="ctr">
                      <a:solidFill>
                        <a:schemeClr val="hlink"/>
                      </a:solidFill>
                      <a:prstDash val="solid"/>
                      <a:round/>
                      <a:headEnd type="none" w="med" len="med"/>
                      <a:tailEnd type="none" w="med" len="med"/>
                    </a:lnT>
                    <a:lnB w="28575"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13478368"/>
                  </a:ext>
                </a:extLst>
              </a:tr>
              <a:tr h="373063">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存款余额（亿元）</a:t>
                      </a:r>
                    </a:p>
                  </a:txBody>
                  <a:tcPr horzOverflow="overflow">
                    <a:lnL cap="flat">
                      <a:noFill/>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 120</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100</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150</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135</a:t>
                      </a:r>
                    </a:p>
                  </a:txBody>
                  <a:tcPr horzOverflow="overflow">
                    <a:lnL w="28575" cap="flat" cmpd="sng" algn="ctr">
                      <a:solidFill>
                        <a:schemeClr val="hlink"/>
                      </a:solidFill>
                      <a:prstDash val="solid"/>
                      <a:round/>
                      <a:headEnd type="none" w="med" len="med"/>
                      <a:tailEnd type="none" w="med" len="med"/>
                    </a:lnL>
                    <a:lnR w="28575" cap="flat" cmpd="sng" algn="ctr">
                      <a:solidFill>
                        <a:schemeClr val="hlink"/>
                      </a:solidFill>
                      <a:prstDash val="solid"/>
                      <a:round/>
                      <a:headEnd type="none" w="med" len="med"/>
                      <a:tailEnd type="none" w="med" len="med"/>
                    </a:lnR>
                    <a:lnT w="28575" cap="flat" cmpd="sng" algn="ctr">
                      <a:solidFill>
                        <a:schemeClr val="hlink"/>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180</a:t>
                      </a:r>
                    </a:p>
                  </a:txBody>
                  <a:tcPr horzOverflow="overflow">
                    <a:lnL w="28575" cap="flat" cmpd="sng" algn="ctr">
                      <a:solidFill>
                        <a:schemeClr val="hlink"/>
                      </a:solidFill>
                      <a:prstDash val="solid"/>
                      <a:round/>
                      <a:headEnd type="none" w="med" len="med"/>
                      <a:tailEnd type="none" w="med" len="med"/>
                    </a:lnL>
                    <a:lnR cap="flat">
                      <a:noFill/>
                    </a:lnR>
                    <a:lnT w="28575" cap="flat" cmpd="sng" algn="ctr">
                      <a:solidFill>
                        <a:schemeClr val="hlink"/>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11316627"/>
                  </a:ext>
                </a:extLst>
              </a:tr>
            </a:tbl>
          </a:graphicData>
        </a:graphic>
      </p:graphicFrame>
      <p:sp>
        <p:nvSpPr>
          <p:cNvPr id="402533" name="Text Box 101"/>
          <p:cNvSpPr txBox="1">
            <a:spLocks noChangeArrowheads="1"/>
          </p:cNvSpPr>
          <p:nvPr/>
        </p:nvSpPr>
        <p:spPr bwMode="auto">
          <a:xfrm>
            <a:off x="2063751" y="3528330"/>
            <a:ext cx="1368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t>银行平均</a:t>
            </a:r>
          </a:p>
          <a:p>
            <a:r>
              <a:rPr lang="zh-CN" altLang="en-US" sz="2000" b="1"/>
              <a:t>存款余额</a:t>
            </a:r>
            <a:endParaRPr lang="zh-CN" altLang="en-US" sz="2000"/>
          </a:p>
        </p:txBody>
      </p:sp>
      <p:grpSp>
        <p:nvGrpSpPr>
          <p:cNvPr id="402539" name="Group 107"/>
          <p:cNvGrpSpPr>
            <a:grpSpLocks/>
          </p:cNvGrpSpPr>
          <p:nvPr/>
        </p:nvGrpSpPr>
        <p:grpSpPr bwMode="auto">
          <a:xfrm>
            <a:off x="3432176" y="3385455"/>
            <a:ext cx="6048375" cy="2333625"/>
            <a:chOff x="1202" y="1344"/>
            <a:chExt cx="3810" cy="1470"/>
          </a:xfrm>
        </p:grpSpPr>
        <p:graphicFrame>
          <p:nvGraphicFramePr>
            <p:cNvPr id="402532" name="Object 100"/>
            <p:cNvGraphicFramePr>
              <a:graphicFrameLocks noChangeAspect="1"/>
            </p:cNvGraphicFramePr>
            <p:nvPr/>
          </p:nvGraphicFramePr>
          <p:xfrm>
            <a:off x="1202" y="1344"/>
            <a:ext cx="3810" cy="1470"/>
          </p:xfrm>
          <a:graphic>
            <a:graphicData uri="http://schemas.openxmlformats.org/presentationml/2006/ole">
              <mc:AlternateContent xmlns:mc="http://schemas.openxmlformats.org/markup-compatibility/2006">
                <mc:Choice xmlns:v="urn:schemas-microsoft-com:vml" Requires="v">
                  <p:oleObj spid="_x0000_s43023" name="Equation" r:id="rId3" imgW="3670200" imgH="1422360" progId="Equation.DSMT4">
                    <p:embed/>
                  </p:oleObj>
                </mc:Choice>
                <mc:Fallback>
                  <p:oleObj name="Equation" r:id="rId3" imgW="3670200" imgH="1422360" progId="Equation.DSMT4">
                    <p:embed/>
                    <p:pic>
                      <p:nvPicPr>
                        <p:cNvPr id="402532" name="Object 1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 y="1344"/>
                          <a:ext cx="3810" cy="1470"/>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538" name="Rectangle 106"/>
            <p:cNvSpPr>
              <a:spLocks noChangeArrowheads="1"/>
            </p:cNvSpPr>
            <p:nvPr/>
          </p:nvSpPr>
          <p:spPr bwMode="auto">
            <a:xfrm>
              <a:off x="1837" y="2568"/>
              <a:ext cx="696" cy="2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黑体" panose="02010609060101010101" pitchFamily="49" charset="-122"/>
                </a:rPr>
                <a:t>（亿元）</a:t>
              </a:r>
            </a:p>
          </p:txBody>
        </p:sp>
      </p:grpSp>
    </p:spTree>
    <p:extLst>
      <p:ext uri="{BB962C8B-B14F-4D97-AF65-F5344CB8AC3E}">
        <p14:creationId xmlns:p14="http://schemas.microsoft.com/office/powerpoint/2010/main" val="395976931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2533"/>
                                        </p:tgtEl>
                                        <p:attrNameLst>
                                          <p:attrName>style.visibility</p:attrName>
                                        </p:attrNameLst>
                                      </p:cBhvr>
                                      <p:to>
                                        <p:strVal val="visible"/>
                                      </p:to>
                                    </p:set>
                                    <p:anim calcmode="lin" valueType="num">
                                      <p:cBhvr additive="base">
                                        <p:cTn id="7" dur="500" fill="hold"/>
                                        <p:tgtEl>
                                          <p:spTgt spid="402533"/>
                                        </p:tgtEl>
                                        <p:attrNameLst>
                                          <p:attrName>ppt_x</p:attrName>
                                        </p:attrNameLst>
                                      </p:cBhvr>
                                      <p:tavLst>
                                        <p:tav tm="0">
                                          <p:val>
                                            <p:strVal val="#ppt_x"/>
                                          </p:val>
                                        </p:tav>
                                        <p:tav tm="100000">
                                          <p:val>
                                            <p:strVal val="#ppt_x"/>
                                          </p:val>
                                        </p:tav>
                                      </p:tavLst>
                                    </p:anim>
                                    <p:anim calcmode="lin" valueType="num">
                                      <p:cBhvr additive="base">
                                        <p:cTn id="8" dur="500" fill="hold"/>
                                        <p:tgtEl>
                                          <p:spTgt spid="40253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2539"/>
                                        </p:tgtEl>
                                        <p:attrNameLst>
                                          <p:attrName>style.visibility</p:attrName>
                                        </p:attrNameLst>
                                      </p:cBhvr>
                                      <p:to>
                                        <p:strVal val="visible"/>
                                      </p:to>
                                    </p:set>
                                    <p:anim calcmode="lin" valueType="num">
                                      <p:cBhvr additive="base">
                                        <p:cTn id="11" dur="500" fill="hold"/>
                                        <p:tgtEl>
                                          <p:spTgt spid="402539"/>
                                        </p:tgtEl>
                                        <p:attrNameLst>
                                          <p:attrName>ppt_x</p:attrName>
                                        </p:attrNameLst>
                                      </p:cBhvr>
                                      <p:tavLst>
                                        <p:tav tm="0">
                                          <p:val>
                                            <p:strVal val="#ppt_x"/>
                                          </p:val>
                                        </p:tav>
                                        <p:tav tm="100000">
                                          <p:val>
                                            <p:strVal val="#ppt_x"/>
                                          </p:val>
                                        </p:tav>
                                      </p:tavLst>
                                    </p:anim>
                                    <p:anim calcmode="lin" valueType="num">
                                      <p:cBhvr additive="base">
                                        <p:cTn id="12" dur="500" fill="hold"/>
                                        <p:tgtEl>
                                          <p:spTgt spid="4025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5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rrowheads="1"/>
          </p:cNvSpPr>
          <p:nvPr>
            <p:ph type="title"/>
          </p:nvPr>
        </p:nvSpPr>
        <p:spPr>
          <a:xfrm>
            <a:off x="301256" y="217819"/>
            <a:ext cx="6516688" cy="782638"/>
          </a:xfrm>
          <a:solidFill>
            <a:srgbClr val="99FF99"/>
          </a:solidFill>
        </p:spPr>
        <p:txBody>
          <a:bodyPr/>
          <a:lstStyle/>
          <a:p>
            <a:r>
              <a:rPr lang="zh-CN" altLang="en-US" b="1">
                <a:effectLst>
                  <a:outerShdw blurRad="38100" dist="38100" dir="2700000" algn="tl">
                    <a:srgbClr val="000000"/>
                  </a:outerShdw>
                </a:effectLst>
                <a:latin typeface="黑体" panose="02010609060101010101" pitchFamily="49" charset="-122"/>
              </a:rPr>
              <a:t>第一节  时间数列概述</a:t>
            </a:r>
          </a:p>
        </p:txBody>
      </p:sp>
      <p:sp>
        <p:nvSpPr>
          <p:cNvPr id="88067" name="Rectangle 3"/>
          <p:cNvSpPr>
            <a:spLocks noGrp="1" noRot="1" noChangeArrowheads="1"/>
          </p:cNvSpPr>
          <p:nvPr>
            <p:ph type="body" sz="half" idx="1"/>
          </p:nvPr>
        </p:nvSpPr>
        <p:spPr>
          <a:xfrm>
            <a:off x="733647" y="1557339"/>
            <a:ext cx="10558130" cy="4270375"/>
          </a:xfrm>
        </p:spPr>
        <p:txBody>
          <a:bodyPr/>
          <a:lstStyle/>
          <a:p>
            <a:pPr>
              <a:lnSpc>
                <a:spcPct val="150000"/>
              </a:lnSpc>
              <a:buFont typeface="Wingdings" panose="05000000000000000000" pitchFamily="2" charset="2"/>
              <a:buNone/>
            </a:pPr>
            <a:r>
              <a:rPr lang="zh-CN" altLang="en-US" b="1" dirty="0">
                <a:effectLst>
                  <a:outerShdw blurRad="38100" dist="38100" dir="2700000" algn="tl">
                    <a:srgbClr val="C0C0C0"/>
                  </a:outerShdw>
                </a:effectLst>
              </a:rPr>
              <a:t>一、时间数列的概念</a:t>
            </a:r>
          </a:p>
          <a:p>
            <a:pPr>
              <a:lnSpc>
                <a:spcPct val="90000"/>
              </a:lnSpc>
            </a:pPr>
            <a:r>
              <a:rPr lang="zh-CN" altLang="en-US" b="1" dirty="0">
                <a:effectLst>
                  <a:outerShdw blurRad="38100" dist="38100" dir="2700000" algn="tl">
                    <a:srgbClr val="C0C0C0"/>
                  </a:outerShdw>
                </a:effectLst>
              </a:rPr>
              <a:t>时间数列（</a:t>
            </a:r>
            <a:r>
              <a:rPr lang="en-US" altLang="zh-CN" b="1" dirty="0">
                <a:effectLst>
                  <a:outerShdw blurRad="38100" dist="38100" dir="2700000" algn="tl">
                    <a:srgbClr val="C0C0C0"/>
                  </a:outerShdw>
                </a:effectLst>
              </a:rPr>
              <a:t>Time Series</a:t>
            </a:r>
            <a:r>
              <a:rPr lang="zh-CN" altLang="en-US" b="1" dirty="0">
                <a:effectLst>
                  <a:outerShdw blurRad="38100" dist="38100" dir="2700000" algn="tl">
                    <a:srgbClr val="C0C0C0"/>
                  </a:outerShdw>
                </a:effectLst>
              </a:rPr>
              <a:t>）</a:t>
            </a:r>
            <a:r>
              <a:rPr lang="zh-CN" altLang="en-US" b="1" dirty="0"/>
              <a:t>是指将社会经济现象在不同时间上发展变化的某种统计指标数值，按时间先后顺序排列所形成的数列，亦称动态数列。</a:t>
            </a:r>
          </a:p>
          <a:p>
            <a:pPr>
              <a:lnSpc>
                <a:spcPct val="90000"/>
              </a:lnSpc>
            </a:pPr>
            <a:endParaRPr lang="zh-CN" altLang="en-US" b="1" dirty="0"/>
          </a:p>
          <a:p>
            <a:pPr>
              <a:lnSpc>
                <a:spcPct val="90000"/>
              </a:lnSpc>
            </a:pPr>
            <a:r>
              <a:rPr lang="zh-CN" altLang="en-US" b="1" dirty="0">
                <a:effectLst>
                  <a:outerShdw blurRad="38100" dist="38100" dir="2700000" algn="tl">
                    <a:srgbClr val="C0C0C0"/>
                  </a:outerShdw>
                </a:effectLst>
              </a:rPr>
              <a:t>时间数列两个基本要素：</a:t>
            </a:r>
          </a:p>
          <a:p>
            <a:pPr lvl="1">
              <a:lnSpc>
                <a:spcPct val="90000"/>
              </a:lnSpc>
            </a:pPr>
            <a:r>
              <a:rPr lang="zh-CN" altLang="en-US" b="1" dirty="0"/>
              <a:t>资料所属的时间</a:t>
            </a:r>
          </a:p>
          <a:p>
            <a:pPr lvl="1">
              <a:lnSpc>
                <a:spcPct val="90000"/>
              </a:lnSpc>
            </a:pPr>
            <a:r>
              <a:rPr lang="zh-CN" altLang="en-US" b="1" dirty="0"/>
              <a:t>在一定时间条件下的统计指标数值</a:t>
            </a:r>
          </a:p>
        </p:txBody>
      </p:sp>
    </p:spTree>
    <p:extLst>
      <p:ext uri="{BB962C8B-B14F-4D97-AF65-F5344CB8AC3E}">
        <p14:creationId xmlns:p14="http://schemas.microsoft.com/office/powerpoint/2010/main" val="2875353363"/>
      </p:ext>
    </p:extLst>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Rot="1" noChangeArrowheads="1"/>
          </p:cNvSpPr>
          <p:nvPr>
            <p:ph type="body" sz="half" idx="1"/>
          </p:nvPr>
        </p:nvSpPr>
        <p:spPr>
          <a:xfrm>
            <a:off x="1048432" y="804347"/>
            <a:ext cx="9924368" cy="4679950"/>
          </a:xfrm>
        </p:spPr>
        <p:txBody>
          <a:bodyPr/>
          <a:lstStyle/>
          <a:p>
            <a:r>
              <a:rPr lang="en-US" altLang="zh-CN" b="1" dirty="0"/>
              <a:t>2</a:t>
            </a:r>
            <a:r>
              <a:rPr lang="zh-CN" altLang="en-US" b="1" dirty="0"/>
              <a:t>、相对数时间数列＆平均数时间的序时平均数</a:t>
            </a:r>
          </a:p>
          <a:p>
            <a:r>
              <a:rPr lang="zh-CN" altLang="en-US" b="1" dirty="0"/>
              <a:t>其基本计算公式为： </a:t>
            </a:r>
          </a:p>
          <a:p>
            <a:endParaRPr lang="zh-CN" altLang="en-US" b="1" dirty="0"/>
          </a:p>
          <a:p>
            <a:endParaRPr lang="zh-CN" altLang="en-US" b="1" dirty="0"/>
          </a:p>
          <a:p>
            <a:r>
              <a:rPr lang="zh-CN" altLang="en-US" b="1" dirty="0"/>
              <a:t>式中：</a:t>
            </a:r>
          </a:p>
          <a:p>
            <a:r>
              <a:rPr lang="zh-CN" altLang="en-US" b="1" dirty="0"/>
              <a:t>    </a:t>
            </a:r>
            <a:r>
              <a:rPr lang="zh-CN" altLang="en-US" b="1" dirty="0" smtClean="0"/>
              <a:t> 代表</a:t>
            </a:r>
            <a:r>
              <a:rPr lang="zh-CN" altLang="en-US" b="1" dirty="0"/>
              <a:t>相对数或平均数时间数列的序时平均数；</a:t>
            </a:r>
          </a:p>
          <a:p>
            <a:r>
              <a:rPr lang="zh-CN" altLang="en-US" b="1" dirty="0"/>
              <a:t>     代表分子的总量指标时间数列的序时平均数；</a:t>
            </a:r>
          </a:p>
          <a:p>
            <a:r>
              <a:rPr lang="zh-CN" altLang="en-US" b="1" dirty="0"/>
              <a:t>     代表分母的总量指标时间数列的序时平均数。</a:t>
            </a:r>
          </a:p>
        </p:txBody>
      </p:sp>
      <p:sp>
        <p:nvSpPr>
          <p:cNvPr id="128008" name="Rectangle 8"/>
          <p:cNvSpPr>
            <a:spLocks noChangeArrowheads="1"/>
          </p:cNvSpPr>
          <p:nvPr/>
        </p:nvSpPr>
        <p:spPr bwMode="auto">
          <a:xfrm>
            <a:off x="1524001" y="3163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8010" name="Rectangle 10"/>
          <p:cNvSpPr>
            <a:spLocks noChangeArrowheads="1"/>
          </p:cNvSpPr>
          <p:nvPr/>
        </p:nvSpPr>
        <p:spPr bwMode="auto">
          <a:xfrm>
            <a:off x="1524001" y="3163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8012" name="Rectangle 12"/>
          <p:cNvSpPr>
            <a:spLocks noChangeArrowheads="1"/>
          </p:cNvSpPr>
          <p:nvPr/>
        </p:nvSpPr>
        <p:spPr bwMode="auto">
          <a:xfrm>
            <a:off x="1524001" y="31443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8004" name="Object 4"/>
          <p:cNvGraphicFramePr>
            <a:graphicFrameLocks noGrp="1" noChangeAspect="1"/>
          </p:cNvGraphicFramePr>
          <p:nvPr>
            <p:ph sz="half" idx="2"/>
            <p:extLst>
              <p:ext uri="{D42A27DB-BD31-4B8C-83A1-F6EECF244321}">
                <p14:modId xmlns:p14="http://schemas.microsoft.com/office/powerpoint/2010/main" val="1383250809"/>
              </p:ext>
            </p:extLst>
          </p:nvPr>
        </p:nvGraphicFramePr>
        <p:xfrm>
          <a:off x="5269365" y="1452108"/>
          <a:ext cx="1240291" cy="1240291"/>
        </p:xfrm>
        <a:graphic>
          <a:graphicData uri="http://schemas.openxmlformats.org/presentationml/2006/ole">
            <mc:AlternateContent xmlns:mc="http://schemas.openxmlformats.org/markup-compatibility/2006">
              <mc:Choice xmlns:v="urn:schemas-microsoft-com:vml" Requires="v">
                <p:oleObj spid="_x0000_s18586" name="Microsoft 公式 3.0" r:id="rId3" imgW="393529" imgH="393529" progId="Equation.3">
                  <p:embed/>
                </p:oleObj>
              </mc:Choice>
              <mc:Fallback>
                <p:oleObj name="Microsoft 公式 3.0" r:id="rId3" imgW="393529" imgH="393529" progId="Equation.3">
                  <p:embed/>
                  <p:pic>
                    <p:nvPicPr>
                      <p:cNvPr id="12800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9365" y="1452108"/>
                        <a:ext cx="1240291" cy="1240291"/>
                      </a:xfrm>
                      <a:prstGeom prst="rect">
                        <a:avLst/>
                      </a:prstGeom>
                      <a:solidFill>
                        <a:schemeClr val="bg1"/>
                      </a:solidFill>
                      <a:ln>
                        <a:noFill/>
                      </a:ln>
                      <a:effectLst/>
                      <a:extLst/>
                    </p:spPr>
                  </p:pic>
                </p:oleObj>
              </mc:Fallback>
            </mc:AlternateContent>
          </a:graphicData>
        </a:graphic>
      </p:graphicFrame>
      <p:graphicFrame>
        <p:nvGraphicFramePr>
          <p:cNvPr id="128007" name="Object 7"/>
          <p:cNvGraphicFramePr>
            <a:graphicFrameLocks noChangeAspect="1"/>
          </p:cNvGraphicFramePr>
          <p:nvPr>
            <p:extLst>
              <p:ext uri="{D42A27DB-BD31-4B8C-83A1-F6EECF244321}">
                <p14:modId xmlns:p14="http://schemas.microsoft.com/office/powerpoint/2010/main" val="4216881289"/>
              </p:ext>
            </p:extLst>
          </p:nvPr>
        </p:nvGraphicFramePr>
        <p:xfrm>
          <a:off x="1329532" y="3266057"/>
          <a:ext cx="447675" cy="585788"/>
        </p:xfrm>
        <a:graphic>
          <a:graphicData uri="http://schemas.openxmlformats.org/presentationml/2006/ole">
            <mc:AlternateContent xmlns:mc="http://schemas.openxmlformats.org/markup-compatibility/2006">
              <mc:Choice xmlns:v="urn:schemas-microsoft-com:vml" Requires="v">
                <p:oleObj spid="_x0000_s18587" name="公式" r:id="rId5" imgW="126780" imgH="164814" progId="Equation.3">
                  <p:embed/>
                </p:oleObj>
              </mc:Choice>
              <mc:Fallback>
                <p:oleObj name="公式" r:id="rId5" imgW="126780" imgH="164814" progId="Equation.3">
                  <p:embed/>
                  <p:pic>
                    <p:nvPicPr>
                      <p:cNvPr id="12800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9532" y="3266057"/>
                        <a:ext cx="447675" cy="585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9"/>
          <p:cNvGraphicFramePr>
            <a:graphicFrameLocks noChangeAspect="1"/>
          </p:cNvGraphicFramePr>
          <p:nvPr>
            <p:extLst>
              <p:ext uri="{D42A27DB-BD31-4B8C-83A1-F6EECF244321}">
                <p14:modId xmlns:p14="http://schemas.microsoft.com/office/powerpoint/2010/main" val="3562384417"/>
              </p:ext>
            </p:extLst>
          </p:nvPr>
        </p:nvGraphicFramePr>
        <p:xfrm>
          <a:off x="1329532" y="3827463"/>
          <a:ext cx="388937" cy="441325"/>
        </p:xfrm>
        <a:graphic>
          <a:graphicData uri="http://schemas.openxmlformats.org/presentationml/2006/ole">
            <mc:AlternateContent xmlns:mc="http://schemas.openxmlformats.org/markup-compatibility/2006">
              <mc:Choice xmlns:v="urn:schemas-microsoft-com:vml" Requires="v">
                <p:oleObj spid="_x0000_s18588" name="公式" r:id="rId7" imgW="139579" imgH="164957" progId="Equation.3">
                  <p:embed/>
                </p:oleObj>
              </mc:Choice>
              <mc:Fallback>
                <p:oleObj name="公式" r:id="rId7" imgW="139579" imgH="164957" progId="Equation.3">
                  <p:embed/>
                  <p:pic>
                    <p:nvPicPr>
                      <p:cNvPr id="128009"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29532" y="3827463"/>
                        <a:ext cx="388937"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11" name="Object 11"/>
          <p:cNvGraphicFramePr>
            <a:graphicFrameLocks noChangeAspect="1"/>
          </p:cNvGraphicFramePr>
          <p:nvPr>
            <p:extLst>
              <p:ext uri="{D42A27DB-BD31-4B8C-83A1-F6EECF244321}">
                <p14:modId xmlns:p14="http://schemas.microsoft.com/office/powerpoint/2010/main" val="1634000026"/>
              </p:ext>
            </p:extLst>
          </p:nvPr>
        </p:nvGraphicFramePr>
        <p:xfrm>
          <a:off x="1304925" y="4295035"/>
          <a:ext cx="379412" cy="531812"/>
        </p:xfrm>
        <a:graphic>
          <a:graphicData uri="http://schemas.openxmlformats.org/presentationml/2006/ole">
            <mc:AlternateContent xmlns:mc="http://schemas.openxmlformats.org/markup-compatibility/2006">
              <mc:Choice xmlns:v="urn:schemas-microsoft-com:vml" Requires="v">
                <p:oleObj spid="_x0000_s18589" name="公式" r:id="rId9" imgW="139639" imgH="203112" progId="Equation.3">
                  <p:embed/>
                </p:oleObj>
              </mc:Choice>
              <mc:Fallback>
                <p:oleObj name="公式" r:id="rId9" imgW="139639" imgH="203112" progId="Equation.3">
                  <p:embed/>
                  <p:pic>
                    <p:nvPicPr>
                      <p:cNvPr id="128011"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4925" y="4295035"/>
                        <a:ext cx="379412"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11740157"/>
      </p:ext>
    </p:extLst>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8" name="Text Box 4"/>
          <p:cNvSpPr txBox="1">
            <a:spLocks noChangeArrowheads="1"/>
          </p:cNvSpPr>
          <p:nvPr/>
        </p:nvSpPr>
        <p:spPr bwMode="auto">
          <a:xfrm>
            <a:off x="56754" y="353851"/>
            <a:ext cx="52204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1" lang="en-US" altLang="zh-CN" sz="2400" b="1" dirty="0">
                <a:solidFill>
                  <a:srgbClr val="FF0000"/>
                </a:solidFill>
                <a:latin typeface="Times New Roman" panose="02020603050405020304" pitchFamily="18" charset="0"/>
                <a:ea typeface="黑体" panose="02010609060101010101" pitchFamily="49" charset="-122"/>
              </a:rPr>
              <a:t>2.</a:t>
            </a:r>
            <a:r>
              <a:rPr kumimoji="1" lang="zh-CN" altLang="en-US" sz="2400" b="1" dirty="0">
                <a:solidFill>
                  <a:srgbClr val="FF0000"/>
                </a:solidFill>
                <a:latin typeface="Times New Roman" panose="02020603050405020304" pitchFamily="18" charset="0"/>
                <a:ea typeface="黑体" panose="02010609060101010101" pitchFamily="49" charset="-122"/>
              </a:rPr>
              <a:t>相对数时间数列和平均数时间数列</a:t>
            </a:r>
            <a:endParaRPr kumimoji="1" lang="en-US" altLang="zh-CN" sz="2400" b="1" dirty="0">
              <a:solidFill>
                <a:srgbClr val="FF0000"/>
              </a:solidFill>
              <a:latin typeface="Times New Roman" panose="02020603050405020304" pitchFamily="18" charset="0"/>
              <a:ea typeface="黑体" panose="02010609060101010101" pitchFamily="49" charset="-122"/>
            </a:endParaRPr>
          </a:p>
        </p:txBody>
      </p:sp>
      <p:graphicFrame>
        <p:nvGraphicFramePr>
          <p:cNvPr id="405669" name="Group 165"/>
          <p:cNvGraphicFramePr>
            <a:graphicFrameLocks noGrp="1"/>
          </p:cNvGraphicFramePr>
          <p:nvPr>
            <p:ph sz="half" idx="1"/>
            <p:extLst>
              <p:ext uri="{D42A27DB-BD31-4B8C-83A1-F6EECF244321}">
                <p14:modId xmlns:p14="http://schemas.microsoft.com/office/powerpoint/2010/main" val="3564189407"/>
              </p:ext>
            </p:extLst>
          </p:nvPr>
        </p:nvGraphicFramePr>
        <p:xfrm>
          <a:off x="3924300" y="3307796"/>
          <a:ext cx="4416425" cy="1889760"/>
        </p:xfrm>
        <a:graphic>
          <a:graphicData uri="http://schemas.openxmlformats.org/drawingml/2006/table">
            <a:tbl>
              <a:tblPr/>
              <a:tblGrid>
                <a:gridCol w="1547812">
                  <a:extLst>
                    <a:ext uri="{9D8B030D-6E8A-4147-A177-3AD203B41FA5}">
                      <a16:colId xmlns:a16="http://schemas.microsoft.com/office/drawing/2014/main" val="214586137"/>
                    </a:ext>
                  </a:extLst>
                </a:gridCol>
                <a:gridCol w="742950">
                  <a:extLst>
                    <a:ext uri="{9D8B030D-6E8A-4147-A177-3AD203B41FA5}">
                      <a16:colId xmlns:a16="http://schemas.microsoft.com/office/drawing/2014/main" val="2972080535"/>
                    </a:ext>
                  </a:extLst>
                </a:gridCol>
                <a:gridCol w="709613">
                  <a:extLst>
                    <a:ext uri="{9D8B030D-6E8A-4147-A177-3AD203B41FA5}">
                      <a16:colId xmlns:a16="http://schemas.microsoft.com/office/drawing/2014/main" val="861008914"/>
                    </a:ext>
                  </a:extLst>
                </a:gridCol>
                <a:gridCol w="708025">
                  <a:extLst>
                    <a:ext uri="{9D8B030D-6E8A-4147-A177-3AD203B41FA5}">
                      <a16:colId xmlns:a16="http://schemas.microsoft.com/office/drawing/2014/main" val="2996146399"/>
                    </a:ext>
                  </a:extLst>
                </a:gridCol>
                <a:gridCol w="708025">
                  <a:extLst>
                    <a:ext uri="{9D8B030D-6E8A-4147-A177-3AD203B41FA5}">
                      <a16:colId xmlns:a16="http://schemas.microsoft.com/office/drawing/2014/main" val="372787913"/>
                    </a:ext>
                  </a:extLst>
                </a:gridCol>
              </a:tblGrid>
              <a:tr h="38893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_GB2312" pitchFamily="49" charset="-122"/>
                        </a:rPr>
                        <a:t>时间</a:t>
                      </a:r>
                    </a:p>
                  </a:txBody>
                  <a:tcPr horzOverflow="overflow">
                    <a:lnL cap="flat">
                      <a:noFill/>
                    </a:lnL>
                    <a:lnR w="28575"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楷体_GB2312" pitchFamily="49" charset="-122"/>
                        </a:rPr>
                        <a:t>1</a:t>
                      </a: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_GB2312" pitchFamily="49" charset="-122"/>
                        </a:rPr>
                        <a:t>月</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楷体_GB2312" pitchFamily="49" charset="-122"/>
                        </a:rPr>
                        <a:t>2</a:t>
                      </a: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_GB2312" pitchFamily="49" charset="-122"/>
                        </a:rPr>
                        <a:t>月</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楷体_GB2312" pitchFamily="49" charset="-122"/>
                        </a:rPr>
                        <a:t>3</a:t>
                      </a: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_GB2312" pitchFamily="49" charset="-122"/>
                        </a:rPr>
                        <a:t>月</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楷体_GB2312" pitchFamily="49" charset="-122"/>
                        </a:rPr>
                        <a:t>4</a:t>
                      </a: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_GB2312" pitchFamily="49" charset="-122"/>
                        </a:rPr>
                        <a:t>月</a:t>
                      </a:r>
                    </a:p>
                  </a:txBody>
                  <a:tcPr horzOverflow="overflow">
                    <a:lnL w="28575" cap="flat" cmpd="sng" algn="ctr">
                      <a:solidFill>
                        <a:schemeClr val="hlink"/>
                      </a:solidFill>
                      <a:prstDash val="solid"/>
                      <a:miter lim="800000"/>
                      <a:headEnd type="none" w="med" len="med"/>
                      <a:tailEnd type="none" w="med" len="med"/>
                    </a:lnL>
                    <a:lnR cap="flat">
                      <a:noFill/>
                    </a:lnR>
                    <a:lnT w="381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26665167"/>
                  </a:ext>
                </a:extLst>
              </a:tr>
              <a:tr h="284163">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_GB2312" pitchFamily="49" charset="-122"/>
                        </a:rPr>
                        <a:t>流通费用</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2.64</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2.92</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3.46</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4.15</a:t>
                      </a:r>
                    </a:p>
                  </a:txBody>
                  <a:tcPr horzOverflow="overflow">
                    <a:lnL w="28575" cap="flat" cmpd="sng" algn="ctr">
                      <a:solidFill>
                        <a:schemeClr val="hlink"/>
                      </a:solidFill>
                      <a:prstDash val="solid"/>
                      <a:miter lim="800000"/>
                      <a:headEnd type="none" w="med" len="med"/>
                      <a:tailEnd type="none" w="med" len="med"/>
                    </a:lnL>
                    <a:lnR cap="flat">
                      <a:noFill/>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666158911"/>
                  </a:ext>
                </a:extLst>
              </a:tr>
              <a:tr h="23653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_GB2312" pitchFamily="49" charset="-122"/>
                        </a:rPr>
                        <a:t>销售额</a:t>
                      </a:r>
                    </a:p>
                  </a:txBody>
                  <a:tcPr horzOverflow="overflow">
                    <a:lnL cap="flat">
                      <a:noFill/>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49</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56</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68</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75</a:t>
                      </a:r>
                    </a:p>
                  </a:txBody>
                  <a:tcPr horzOverflow="overflow">
                    <a:lnL w="28575" cap="flat" cmpd="sng" algn="ctr">
                      <a:solidFill>
                        <a:schemeClr val="hlink"/>
                      </a:solidFill>
                      <a:prstDash val="solid"/>
                      <a:miter lim="800000"/>
                      <a:headEnd type="none" w="med" len="med"/>
                      <a:tailEnd type="none" w="med" len="med"/>
                    </a:lnL>
                    <a:lnR cap="flat">
                      <a:noFill/>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70440705"/>
                  </a:ext>
                </a:extLst>
              </a:tr>
              <a:tr h="38258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楷体_GB2312" pitchFamily="49" charset="-122"/>
                        </a:rPr>
                        <a:t>流通费用率</a:t>
                      </a:r>
                      <a:r>
                        <a:rPr kumimoji="0" lang="en-US" altLang="zh-CN" sz="20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p>
                  </a:txBody>
                  <a:tcPr horzOverflow="overflow">
                    <a:lnL cap="flat">
                      <a:noFill/>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381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5.4</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381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5.2</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381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5.1</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381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5.53</a:t>
                      </a:r>
                    </a:p>
                  </a:txBody>
                  <a:tcPr horzOverflow="overflow">
                    <a:lnL w="28575" cap="flat" cmpd="sng" algn="ctr">
                      <a:solidFill>
                        <a:schemeClr val="hlink"/>
                      </a:solidFill>
                      <a:prstDash val="solid"/>
                      <a:miter lim="800000"/>
                      <a:headEnd type="none" w="med" len="med"/>
                      <a:tailEnd type="none" w="med" len="med"/>
                    </a:lnL>
                    <a:lnR cap="flat">
                      <a:noFill/>
                    </a:lnR>
                    <a:lnT w="28575" cap="flat" cmpd="sng" algn="ctr">
                      <a:solidFill>
                        <a:schemeClr val="hlink"/>
                      </a:solidFill>
                      <a:prstDash val="solid"/>
                      <a:miter lim="800000"/>
                      <a:headEnd type="none" w="med" len="med"/>
                      <a:tailEnd type="none" w="med" len="med"/>
                    </a:lnT>
                    <a:lnB w="38100"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79161126"/>
                  </a:ext>
                </a:extLst>
              </a:tr>
            </a:tbl>
          </a:graphicData>
        </a:graphic>
      </p:graphicFrame>
      <p:graphicFrame>
        <p:nvGraphicFramePr>
          <p:cNvPr id="405512" name="Object 8"/>
          <p:cNvGraphicFramePr>
            <a:graphicFrameLocks noChangeAspect="1"/>
          </p:cNvGraphicFramePr>
          <p:nvPr/>
        </p:nvGraphicFramePr>
        <p:xfrm>
          <a:off x="6383339" y="188914"/>
          <a:ext cx="865187" cy="669925"/>
        </p:xfrm>
        <a:graphic>
          <a:graphicData uri="http://schemas.openxmlformats.org/presentationml/2006/ole">
            <mc:AlternateContent xmlns:mc="http://schemas.openxmlformats.org/markup-compatibility/2006">
              <mc:Choice xmlns:v="urn:schemas-microsoft-com:vml" Requires="v">
                <p:oleObj spid="_x0000_s44073" name="Microsoft 公式 3.0" r:id="rId3" imgW="419040" imgH="431640" progId="Equation.3">
                  <p:embed/>
                </p:oleObj>
              </mc:Choice>
              <mc:Fallback>
                <p:oleObj name="Microsoft 公式 3.0" r:id="rId3" imgW="419040" imgH="431640" progId="Equation.3">
                  <p:embed/>
                  <p:pic>
                    <p:nvPicPr>
                      <p:cNvPr id="405512"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3339" y="188914"/>
                        <a:ext cx="865187" cy="669925"/>
                      </a:xfrm>
                      <a:prstGeom prst="rect">
                        <a:avLst/>
                      </a:prstGeom>
                      <a:solidFill>
                        <a:schemeClr val="accent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5514" name="Rectangle 10"/>
          <p:cNvSpPr>
            <a:spLocks noChangeArrowheads="1"/>
          </p:cNvSpPr>
          <p:nvPr/>
        </p:nvSpPr>
        <p:spPr bwMode="auto">
          <a:xfrm>
            <a:off x="2063751" y="1154722"/>
            <a:ext cx="3304110" cy="40011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Font typeface="Wingdings" panose="05000000000000000000" pitchFamily="2" charset="2"/>
              <a:buNone/>
            </a:pPr>
            <a:r>
              <a:rPr lang="en-US" altLang="zh-CN" sz="2000" b="1" dirty="0">
                <a:solidFill>
                  <a:schemeClr val="tx2"/>
                </a:solidFill>
                <a:latin typeface="Times New Roman" panose="02020603050405020304" pitchFamily="18" charset="0"/>
              </a:rPr>
              <a:t>(1)</a:t>
            </a:r>
            <a:r>
              <a:rPr lang="zh-CN" altLang="en-US" sz="2000" b="1" dirty="0">
                <a:solidFill>
                  <a:schemeClr val="tx2"/>
                </a:solidFill>
                <a:latin typeface="Times New Roman" panose="02020603050405020304" pitchFamily="18" charset="0"/>
              </a:rPr>
              <a:t>分子、分母都是时期数列</a:t>
            </a:r>
          </a:p>
        </p:txBody>
      </p:sp>
      <p:sp>
        <p:nvSpPr>
          <p:cNvPr id="405524" name="Text Box 20"/>
          <p:cNvSpPr txBox="1">
            <a:spLocks noChangeArrowheads="1"/>
          </p:cNvSpPr>
          <p:nvPr/>
        </p:nvSpPr>
        <p:spPr bwMode="auto">
          <a:xfrm>
            <a:off x="2063751" y="2232592"/>
            <a:ext cx="8137525" cy="646331"/>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Times New Roman" panose="02020603050405020304" pitchFamily="18" charset="0"/>
              </a:rPr>
              <a:t>下沙物美超市</a:t>
            </a:r>
            <a:r>
              <a:rPr lang="en-US" altLang="zh-CN" b="1">
                <a:latin typeface="Times New Roman" panose="02020603050405020304" pitchFamily="18" charset="0"/>
              </a:rPr>
              <a:t>2009</a:t>
            </a:r>
            <a:r>
              <a:rPr lang="zh-CN" altLang="en-US" b="1">
                <a:latin typeface="Times New Roman" panose="02020603050405020304" pitchFamily="18" charset="0"/>
              </a:rPr>
              <a:t>年第一季度的商品流通费和商品销售额资料</a:t>
            </a:r>
            <a:r>
              <a:rPr lang="en-US" altLang="zh-CN" b="1">
                <a:latin typeface="Times New Roman" panose="02020603050405020304" pitchFamily="18" charset="0"/>
              </a:rPr>
              <a:t>(</a:t>
            </a:r>
            <a:r>
              <a:rPr lang="zh-CN" altLang="en-US" b="1">
                <a:latin typeface="Times New Roman" panose="02020603050405020304" pitchFamily="18" charset="0"/>
              </a:rPr>
              <a:t>万元</a:t>
            </a:r>
            <a:r>
              <a:rPr lang="en-US" altLang="zh-CN" b="1">
                <a:latin typeface="Times New Roman" panose="02020603050405020304" pitchFamily="18" charset="0"/>
              </a:rPr>
              <a:t>)</a:t>
            </a:r>
            <a:r>
              <a:rPr lang="zh-CN" altLang="en-US" b="1">
                <a:latin typeface="Times New Roman" panose="02020603050405020304" pitchFamily="18" charset="0"/>
              </a:rPr>
              <a:t>如下，请计算第一季度平均每月的商品流通费用率。</a:t>
            </a:r>
            <a:r>
              <a:rPr lang="en-US" altLang="zh-CN" b="1">
                <a:latin typeface="Times New Roman" panose="02020603050405020304" pitchFamily="18" charset="0"/>
              </a:rPr>
              <a:t> </a:t>
            </a:r>
          </a:p>
        </p:txBody>
      </p:sp>
      <p:graphicFrame>
        <p:nvGraphicFramePr>
          <p:cNvPr id="405611" name="Object 107"/>
          <p:cNvGraphicFramePr>
            <a:graphicFrameLocks noChangeAspect="1"/>
          </p:cNvGraphicFramePr>
          <p:nvPr>
            <p:extLst>
              <p:ext uri="{D42A27DB-BD31-4B8C-83A1-F6EECF244321}">
                <p14:modId xmlns:p14="http://schemas.microsoft.com/office/powerpoint/2010/main" val="2854683494"/>
              </p:ext>
            </p:extLst>
          </p:nvPr>
        </p:nvGraphicFramePr>
        <p:xfrm>
          <a:off x="2854324" y="5759222"/>
          <a:ext cx="3097213" cy="661987"/>
        </p:xfrm>
        <a:graphic>
          <a:graphicData uri="http://schemas.openxmlformats.org/presentationml/2006/ole">
            <mc:AlternateContent xmlns:mc="http://schemas.openxmlformats.org/markup-compatibility/2006">
              <mc:Choice xmlns:v="urn:schemas-microsoft-com:vml" Requires="v">
                <p:oleObj spid="_x0000_s44074" name="Microsoft 公式 3.0" r:id="rId5" imgW="1828800" imgH="393480" progId="Equation.3">
                  <p:embed/>
                </p:oleObj>
              </mc:Choice>
              <mc:Fallback>
                <p:oleObj name="Microsoft 公式 3.0" r:id="rId5" imgW="1828800" imgH="393480" progId="Equation.3">
                  <p:embed/>
                  <p:pic>
                    <p:nvPicPr>
                      <p:cNvPr id="405611" name="Object 1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4324" y="5759222"/>
                        <a:ext cx="3097213" cy="661987"/>
                      </a:xfrm>
                      <a:prstGeom prst="rect">
                        <a:avLst/>
                      </a:prstGeom>
                      <a:solidFill>
                        <a:schemeClr val="accent1"/>
                      </a:solidFill>
                      <a:ln w="38100">
                        <a:solidFill>
                          <a:schemeClr val="hlink"/>
                        </a:solidFill>
                        <a:miter lim="800000"/>
                        <a:headEnd/>
                        <a:tailEnd/>
                      </a:ln>
                    </p:spPr>
                  </p:pic>
                </p:oleObj>
              </mc:Fallback>
            </mc:AlternateContent>
          </a:graphicData>
        </a:graphic>
      </p:graphicFrame>
      <p:sp>
        <p:nvSpPr>
          <p:cNvPr id="405613" name="Rectangle 109"/>
          <p:cNvSpPr>
            <a:spLocks noChangeArrowheads="1"/>
          </p:cNvSpPr>
          <p:nvPr/>
        </p:nvSpPr>
        <p:spPr bwMode="auto">
          <a:xfrm>
            <a:off x="6577694" y="5802083"/>
            <a:ext cx="24479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b="1" dirty="0">
                <a:latin typeface="Times New Roman" panose="02020603050405020304" pitchFamily="18" charset="0"/>
              </a:rPr>
              <a:t>该超市一季度月平均</a:t>
            </a:r>
          </a:p>
          <a:p>
            <a:pPr algn="ctr"/>
            <a:r>
              <a:rPr kumimoji="1" lang="zh-CN" altLang="en-US" b="1" dirty="0">
                <a:latin typeface="Times New Roman" panose="02020603050405020304" pitchFamily="18" charset="0"/>
              </a:rPr>
              <a:t>流通费用率为</a:t>
            </a:r>
            <a:r>
              <a:rPr kumimoji="1" lang="en-US" altLang="zh-CN" b="1" dirty="0">
                <a:latin typeface="Times New Roman" panose="02020603050405020304" pitchFamily="18" charset="0"/>
              </a:rPr>
              <a:t>5.2%</a:t>
            </a:r>
          </a:p>
        </p:txBody>
      </p:sp>
      <p:grpSp>
        <p:nvGrpSpPr>
          <p:cNvPr id="405638" name="Group 134"/>
          <p:cNvGrpSpPr>
            <a:grpSpLocks/>
          </p:cNvGrpSpPr>
          <p:nvPr/>
        </p:nvGrpSpPr>
        <p:grpSpPr bwMode="auto">
          <a:xfrm>
            <a:off x="5591175" y="981075"/>
            <a:ext cx="3024188" cy="666750"/>
            <a:chOff x="2562" y="618"/>
            <a:chExt cx="1905" cy="420"/>
          </a:xfrm>
        </p:grpSpPr>
        <p:graphicFrame>
          <p:nvGraphicFramePr>
            <p:cNvPr id="405619" name="Object 115"/>
            <p:cNvGraphicFramePr>
              <a:graphicFrameLocks noChangeAspect="1"/>
            </p:cNvGraphicFramePr>
            <p:nvPr/>
          </p:nvGraphicFramePr>
          <p:xfrm>
            <a:off x="3061" y="618"/>
            <a:ext cx="1406" cy="420"/>
          </p:xfrm>
          <a:graphic>
            <a:graphicData uri="http://schemas.openxmlformats.org/presentationml/2006/ole">
              <mc:AlternateContent xmlns:mc="http://schemas.openxmlformats.org/markup-compatibility/2006">
                <mc:Choice xmlns:v="urn:schemas-microsoft-com:vml" Requires="v">
                  <p:oleObj spid="_x0000_s44075" name="Equation" r:id="rId7" imgW="1612800" imgH="482400" progId="Equation.DSMT4">
                    <p:embed/>
                  </p:oleObj>
                </mc:Choice>
                <mc:Fallback>
                  <p:oleObj name="Equation" r:id="rId7" imgW="1612800" imgH="482400" progId="Equation.DSMT4">
                    <p:embed/>
                    <p:pic>
                      <p:nvPicPr>
                        <p:cNvPr id="405619" name="Object 1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1" y="618"/>
                          <a:ext cx="1406" cy="420"/>
                        </a:xfrm>
                        <a:prstGeom prst="rect">
                          <a:avLst/>
                        </a:prstGeom>
                        <a:solidFill>
                          <a:schemeClr val="accent1"/>
                        </a:solidFill>
                        <a:ln w="38100" cap="flat" cmpd="sng">
                          <a:solidFill>
                            <a:schemeClr val="hlink"/>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5637" name="AutoShape 133"/>
            <p:cNvSpPr>
              <a:spLocks noChangeArrowheads="1"/>
            </p:cNvSpPr>
            <p:nvPr/>
          </p:nvSpPr>
          <p:spPr bwMode="auto">
            <a:xfrm>
              <a:off x="2562" y="799"/>
              <a:ext cx="454" cy="91"/>
            </a:xfrm>
            <a:prstGeom prst="rightArrow">
              <a:avLst>
                <a:gd name="adj1" fmla="val 50000"/>
                <a:gd name="adj2" fmla="val 1247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59112243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5611"/>
                                        </p:tgtEl>
                                        <p:attrNameLst>
                                          <p:attrName>style.visibility</p:attrName>
                                        </p:attrNameLst>
                                      </p:cBhvr>
                                      <p:to>
                                        <p:strVal val="visible"/>
                                      </p:to>
                                    </p:set>
                                    <p:anim calcmode="lin" valueType="num">
                                      <p:cBhvr additive="base">
                                        <p:cTn id="7" dur="500" fill="hold"/>
                                        <p:tgtEl>
                                          <p:spTgt spid="405611"/>
                                        </p:tgtEl>
                                        <p:attrNameLst>
                                          <p:attrName>ppt_x</p:attrName>
                                        </p:attrNameLst>
                                      </p:cBhvr>
                                      <p:tavLst>
                                        <p:tav tm="0">
                                          <p:val>
                                            <p:strVal val="#ppt_x"/>
                                          </p:val>
                                        </p:tav>
                                        <p:tav tm="100000">
                                          <p:val>
                                            <p:strVal val="#ppt_x"/>
                                          </p:val>
                                        </p:tav>
                                      </p:tavLst>
                                    </p:anim>
                                    <p:anim calcmode="lin" valueType="num">
                                      <p:cBhvr additive="base">
                                        <p:cTn id="8" dur="500" fill="hold"/>
                                        <p:tgtEl>
                                          <p:spTgt spid="4056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5613"/>
                                        </p:tgtEl>
                                        <p:attrNameLst>
                                          <p:attrName>style.visibility</p:attrName>
                                        </p:attrNameLst>
                                      </p:cBhvr>
                                      <p:to>
                                        <p:strVal val="visible"/>
                                      </p:to>
                                    </p:set>
                                    <p:anim calcmode="lin" valueType="num">
                                      <p:cBhvr additive="base">
                                        <p:cTn id="11" dur="500" fill="hold"/>
                                        <p:tgtEl>
                                          <p:spTgt spid="405613"/>
                                        </p:tgtEl>
                                        <p:attrNameLst>
                                          <p:attrName>ppt_x</p:attrName>
                                        </p:attrNameLst>
                                      </p:cBhvr>
                                      <p:tavLst>
                                        <p:tav tm="0">
                                          <p:val>
                                            <p:strVal val="#ppt_x"/>
                                          </p:val>
                                        </p:tav>
                                        <p:tav tm="100000">
                                          <p:val>
                                            <p:strVal val="#ppt_x"/>
                                          </p:val>
                                        </p:tav>
                                      </p:tavLst>
                                    </p:anim>
                                    <p:anim calcmode="lin" valueType="num">
                                      <p:cBhvr additive="base">
                                        <p:cTn id="12" dur="500" fill="hold"/>
                                        <p:tgtEl>
                                          <p:spTgt spid="4056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613"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202" name="Text Box 10"/>
          <p:cNvSpPr txBox="1">
            <a:spLocks noChangeArrowheads="1"/>
          </p:cNvSpPr>
          <p:nvPr/>
        </p:nvSpPr>
        <p:spPr bwMode="auto">
          <a:xfrm>
            <a:off x="2135188" y="620713"/>
            <a:ext cx="79930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下表是某公司的财务资料，请计算该公司第二季度的月平均资金周转次数</a:t>
            </a:r>
          </a:p>
        </p:txBody>
      </p:sp>
      <p:sp>
        <p:nvSpPr>
          <p:cNvPr id="136203" name="Rectangle 11"/>
          <p:cNvSpPr>
            <a:spLocks noChangeArrowheads="1"/>
          </p:cNvSpPr>
          <p:nvPr/>
        </p:nvSpPr>
        <p:spPr bwMode="auto">
          <a:xfrm>
            <a:off x="407792" y="138959"/>
            <a:ext cx="3817071" cy="40011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Font typeface="Wingdings" panose="05000000000000000000" pitchFamily="2" charset="2"/>
              <a:buNone/>
            </a:pPr>
            <a:r>
              <a:rPr lang="en-US" altLang="zh-CN" sz="2000" b="1">
                <a:solidFill>
                  <a:schemeClr val="tx2"/>
                </a:solidFill>
                <a:latin typeface="Times New Roman" panose="02020603050405020304" pitchFamily="18" charset="0"/>
              </a:rPr>
              <a:t>(3)</a:t>
            </a:r>
            <a:r>
              <a:rPr lang="zh-CN" altLang="en-US" sz="2000" b="1">
                <a:solidFill>
                  <a:schemeClr val="tx2"/>
                </a:solidFill>
                <a:latin typeface="Times New Roman" panose="02020603050405020304" pitchFamily="18" charset="0"/>
              </a:rPr>
              <a:t>分子是时期、分母是时点数列</a:t>
            </a:r>
          </a:p>
        </p:txBody>
      </p:sp>
      <p:graphicFrame>
        <p:nvGraphicFramePr>
          <p:cNvPr id="136274" name="Group 82"/>
          <p:cNvGraphicFramePr>
            <a:graphicFrameLocks noGrp="1"/>
          </p:cNvGraphicFramePr>
          <p:nvPr>
            <p:ph sz="half" idx="2"/>
            <p:extLst>
              <p:ext uri="{D42A27DB-BD31-4B8C-83A1-F6EECF244321}">
                <p14:modId xmlns:p14="http://schemas.microsoft.com/office/powerpoint/2010/main" val="3185726929"/>
              </p:ext>
            </p:extLst>
          </p:nvPr>
        </p:nvGraphicFramePr>
        <p:xfrm>
          <a:off x="3577204" y="1203325"/>
          <a:ext cx="5109030" cy="1737360"/>
        </p:xfrm>
        <a:graphic>
          <a:graphicData uri="http://schemas.openxmlformats.org/drawingml/2006/table">
            <a:tbl>
              <a:tblPr/>
              <a:tblGrid>
                <a:gridCol w="2174879">
                  <a:extLst>
                    <a:ext uri="{9D8B030D-6E8A-4147-A177-3AD203B41FA5}">
                      <a16:colId xmlns:a16="http://schemas.microsoft.com/office/drawing/2014/main" val="2556552125"/>
                    </a:ext>
                  </a:extLst>
                </a:gridCol>
                <a:gridCol w="679211">
                  <a:extLst>
                    <a:ext uri="{9D8B030D-6E8A-4147-A177-3AD203B41FA5}">
                      <a16:colId xmlns:a16="http://schemas.microsoft.com/office/drawing/2014/main" val="232834566"/>
                    </a:ext>
                  </a:extLst>
                </a:gridCol>
                <a:gridCol w="741824">
                  <a:extLst>
                    <a:ext uri="{9D8B030D-6E8A-4147-A177-3AD203B41FA5}">
                      <a16:colId xmlns:a16="http://schemas.microsoft.com/office/drawing/2014/main" val="3308335430"/>
                    </a:ext>
                  </a:extLst>
                </a:gridCol>
                <a:gridCol w="762000">
                  <a:extLst>
                    <a:ext uri="{9D8B030D-6E8A-4147-A177-3AD203B41FA5}">
                      <a16:colId xmlns:a16="http://schemas.microsoft.com/office/drawing/2014/main" val="794669957"/>
                    </a:ext>
                  </a:extLst>
                </a:gridCol>
                <a:gridCol w="751116">
                  <a:extLst>
                    <a:ext uri="{9D8B030D-6E8A-4147-A177-3AD203B41FA5}">
                      <a16:colId xmlns:a16="http://schemas.microsoft.com/office/drawing/2014/main" val="2380752556"/>
                    </a:ext>
                  </a:extLst>
                </a:gridCol>
              </a:tblGrid>
              <a:tr h="21590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楷体_GB2312" pitchFamily="49" charset="-122"/>
                        </a:rPr>
                        <a:t>时间</a:t>
                      </a:r>
                    </a:p>
                  </a:txBody>
                  <a:tcPr horzOverflow="overflow">
                    <a:lnL cap="flat">
                      <a:noFill/>
                    </a:lnL>
                    <a:lnR w="28575"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rPr>
                        <a:t>3</a:t>
                      </a:r>
                      <a:r>
                        <a:rPr kumimoji="0" lang="zh-CN" altLang="en-US" sz="1800" b="1" i="0" u="none" strike="noStrike" cap="none" normalizeH="0" baseline="0" smtClean="0">
                          <a:ln>
                            <a:noFill/>
                          </a:ln>
                          <a:solidFill>
                            <a:schemeClr val="tx1"/>
                          </a:solidFill>
                          <a:effectLst/>
                          <a:latin typeface="Times New Roman" panose="02020603050405020304" pitchFamily="18" charset="0"/>
                          <a:ea typeface="楷体_GB2312" pitchFamily="49" charset="-122"/>
                        </a:rPr>
                        <a:t>月</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楷体_GB2312" pitchFamily="49" charset="-122"/>
                        </a:rPr>
                        <a:t>４月</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楷体_GB2312" pitchFamily="49" charset="-122"/>
                        </a:rPr>
                        <a:t>５月</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楷体_GB2312" pitchFamily="49" charset="-122"/>
                        </a:rPr>
                        <a:t>６月</a:t>
                      </a:r>
                    </a:p>
                  </a:txBody>
                  <a:tcPr horzOverflow="overflow">
                    <a:lnL w="28575" cap="flat" cmpd="sng" algn="ctr">
                      <a:solidFill>
                        <a:schemeClr val="hlink"/>
                      </a:solidFill>
                      <a:prstDash val="solid"/>
                      <a:miter lim="800000"/>
                      <a:headEnd type="none" w="med" len="med"/>
                      <a:tailEnd type="none" w="med" len="med"/>
                    </a:lnL>
                    <a:lnR cap="flat">
                      <a:noFill/>
                    </a:lnR>
                    <a:lnT w="381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74173388"/>
                  </a:ext>
                </a:extLst>
              </a:tr>
              <a:tr h="277813">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楷体_GB2312" pitchFamily="49" charset="-122"/>
                        </a:rPr>
                        <a:t>销售收入</a:t>
                      </a: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r>
                        <a:rPr kumimoji="0" lang="zh-CN" altLang="en-US" sz="1800" b="1" i="0" u="none" strike="noStrike" cap="none" normalizeH="0" baseline="0" smtClean="0">
                          <a:ln>
                            <a:noFill/>
                          </a:ln>
                          <a:solidFill>
                            <a:schemeClr val="tx1"/>
                          </a:solidFill>
                          <a:effectLst/>
                          <a:latin typeface="Times New Roman" panose="02020603050405020304" pitchFamily="18" charset="0"/>
                          <a:ea typeface="楷体_GB2312" pitchFamily="49" charset="-122"/>
                        </a:rPr>
                        <a:t>万元</a:t>
                      </a: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p>
                  </a:txBody>
                  <a:tcPr horzOverflow="overflow">
                    <a:lnL cap="flat">
                      <a:noFill/>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35</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40</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50</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55</a:t>
                      </a:r>
                    </a:p>
                  </a:txBody>
                  <a:tcPr horzOverflow="overflow">
                    <a:lnL w="28575" cap="flat" cmpd="sng" algn="ctr">
                      <a:solidFill>
                        <a:schemeClr val="hlink"/>
                      </a:solidFill>
                      <a:prstDash val="solid"/>
                      <a:miter lim="800000"/>
                      <a:headEnd type="none" w="med" len="med"/>
                      <a:tailEnd type="none" w="med" len="med"/>
                    </a:lnL>
                    <a:lnR cap="flat">
                      <a:noFill/>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146018356"/>
                  </a:ext>
                </a:extLst>
              </a:tr>
              <a:tr h="1936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楷体_GB2312" pitchFamily="49" charset="-122"/>
                        </a:rPr>
                        <a:t>期末资金占用额</a:t>
                      </a: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r>
                        <a:rPr kumimoji="0" lang="zh-CN" altLang="en-US" sz="1800" b="1" i="0" u="none" strike="noStrike" cap="none" normalizeH="0" baseline="0" smtClean="0">
                          <a:ln>
                            <a:noFill/>
                          </a:ln>
                          <a:solidFill>
                            <a:schemeClr val="tx1"/>
                          </a:solidFill>
                          <a:effectLst/>
                          <a:latin typeface="Times New Roman" panose="02020603050405020304" pitchFamily="18" charset="0"/>
                          <a:ea typeface="楷体_GB2312" pitchFamily="49" charset="-122"/>
                        </a:rPr>
                        <a:t>万元</a:t>
                      </a: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p>
                  </a:txBody>
                  <a:tcPr horzOverflow="overflow">
                    <a:lnL cap="flat">
                      <a:noFill/>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30</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31</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35</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37</a:t>
                      </a:r>
                    </a:p>
                  </a:txBody>
                  <a:tcPr horzOverflow="overflow">
                    <a:lnL w="28575" cap="flat" cmpd="sng" algn="ctr">
                      <a:solidFill>
                        <a:schemeClr val="hlink"/>
                      </a:solidFill>
                      <a:prstDash val="solid"/>
                      <a:miter lim="800000"/>
                      <a:headEnd type="none" w="med" len="med"/>
                      <a:tailEnd type="none" w="med" len="med"/>
                    </a:lnL>
                    <a:lnR cap="flat">
                      <a:noFill/>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109906671"/>
                  </a:ext>
                </a:extLst>
              </a:tr>
              <a:tr h="1809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楷体_GB2312" pitchFamily="49" charset="-122"/>
                        </a:rPr>
                        <a:t>月资金周转次数</a:t>
                      </a: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r>
                        <a:rPr kumimoji="0" lang="zh-CN" altLang="en-US" sz="1800" b="1" i="0" u="none" strike="noStrike" cap="none" normalizeH="0" baseline="0" smtClean="0">
                          <a:ln>
                            <a:noFill/>
                          </a:ln>
                          <a:solidFill>
                            <a:schemeClr val="tx1"/>
                          </a:solidFill>
                          <a:effectLst/>
                          <a:latin typeface="Times New Roman" panose="02020603050405020304" pitchFamily="18" charset="0"/>
                          <a:ea typeface="楷体_GB2312" pitchFamily="49" charset="-122"/>
                        </a:rPr>
                        <a:t>次</a:t>
                      </a: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p>
                  </a:txBody>
                  <a:tcPr horzOverflow="overflow">
                    <a:lnL cap="flat">
                      <a:noFill/>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381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381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1.31</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381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1.51</a:t>
                      </a:r>
                    </a:p>
                  </a:txBody>
                  <a:tcP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381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1.53</a:t>
                      </a:r>
                    </a:p>
                  </a:txBody>
                  <a:tcPr horzOverflow="overflow">
                    <a:lnL w="28575" cap="flat" cmpd="sng" algn="ctr">
                      <a:solidFill>
                        <a:schemeClr val="hlink"/>
                      </a:solidFill>
                      <a:prstDash val="solid"/>
                      <a:miter lim="800000"/>
                      <a:headEnd type="none" w="med" len="med"/>
                      <a:tailEnd type="none" w="med" len="med"/>
                    </a:lnL>
                    <a:lnR cap="flat">
                      <a:noFill/>
                    </a:lnR>
                    <a:lnT w="28575" cap="flat" cmpd="sng" algn="ctr">
                      <a:solidFill>
                        <a:schemeClr val="hlink"/>
                      </a:solidFill>
                      <a:prstDash val="solid"/>
                      <a:miter lim="800000"/>
                      <a:headEnd type="none" w="med" len="med"/>
                      <a:tailEnd type="none" w="med" len="med"/>
                    </a:lnT>
                    <a:lnB w="38100"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6949897"/>
                  </a:ext>
                </a:extLst>
              </a:tr>
            </a:tbl>
          </a:graphicData>
        </a:graphic>
      </p:graphicFrame>
      <p:sp>
        <p:nvSpPr>
          <p:cNvPr id="136275" name="Rectangle 83"/>
          <p:cNvSpPr>
            <a:spLocks noChangeArrowheads="1"/>
          </p:cNvSpPr>
          <p:nvPr/>
        </p:nvSpPr>
        <p:spPr bwMode="auto">
          <a:xfrm>
            <a:off x="4943475" y="3305629"/>
            <a:ext cx="1335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hlink"/>
                </a:solidFill>
              </a:rPr>
              <a:t>月销售收入</a:t>
            </a:r>
          </a:p>
        </p:txBody>
      </p:sp>
      <p:sp>
        <p:nvSpPr>
          <p:cNvPr id="136276" name="Rectangle 84"/>
          <p:cNvSpPr>
            <a:spLocks noChangeArrowheads="1"/>
          </p:cNvSpPr>
          <p:nvPr/>
        </p:nvSpPr>
        <p:spPr bwMode="auto">
          <a:xfrm>
            <a:off x="2566988" y="3592966"/>
            <a:ext cx="17954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月资金周转次数</a:t>
            </a:r>
          </a:p>
        </p:txBody>
      </p:sp>
      <p:sp>
        <p:nvSpPr>
          <p:cNvPr id="136277" name="Rectangle 85"/>
          <p:cNvSpPr>
            <a:spLocks noChangeArrowheads="1"/>
          </p:cNvSpPr>
          <p:nvPr/>
        </p:nvSpPr>
        <p:spPr bwMode="auto">
          <a:xfrm>
            <a:off x="4727575" y="3881891"/>
            <a:ext cx="2025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hlink"/>
                </a:solidFill>
              </a:rPr>
              <a:t>月资金平均占用额</a:t>
            </a:r>
          </a:p>
        </p:txBody>
      </p:sp>
      <p:graphicFrame>
        <p:nvGraphicFramePr>
          <p:cNvPr id="136278" name="Object 86"/>
          <p:cNvGraphicFramePr>
            <a:graphicFrameLocks noGrp="1" noChangeAspect="1"/>
          </p:cNvGraphicFramePr>
          <p:nvPr>
            <p:ph sz="half" idx="1"/>
            <p:extLst>
              <p:ext uri="{D42A27DB-BD31-4B8C-83A1-F6EECF244321}">
                <p14:modId xmlns:p14="http://schemas.microsoft.com/office/powerpoint/2010/main" val="1592269772"/>
              </p:ext>
            </p:extLst>
          </p:nvPr>
        </p:nvGraphicFramePr>
        <p:xfrm>
          <a:off x="4151313" y="4601028"/>
          <a:ext cx="3529012" cy="1277938"/>
        </p:xfrm>
        <a:graphic>
          <a:graphicData uri="http://schemas.openxmlformats.org/presentationml/2006/ole">
            <mc:AlternateContent xmlns:mc="http://schemas.openxmlformats.org/markup-compatibility/2006">
              <mc:Choice xmlns:v="urn:schemas-microsoft-com:vml" Requires="v">
                <p:oleObj spid="_x0000_s46094" name="Equation" r:id="rId3" imgW="2527200" imgH="914400" progId="Equation.DSMT4">
                  <p:embed/>
                </p:oleObj>
              </mc:Choice>
              <mc:Fallback>
                <p:oleObj name="Equation" r:id="rId3" imgW="2527200" imgH="914400" progId="Equation.DSMT4">
                  <p:embed/>
                  <p:pic>
                    <p:nvPicPr>
                      <p:cNvPr id="136278" name="Object 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1313" y="4601028"/>
                        <a:ext cx="3529012" cy="1277938"/>
                      </a:xfrm>
                      <a:prstGeom prst="rect">
                        <a:avLst/>
                      </a:prstGeom>
                      <a:solidFill>
                        <a:schemeClr val="accent1"/>
                      </a:solidFill>
                      <a:ln w="38100" cap="flat" cmpd="sng">
                        <a:solidFill>
                          <a:schemeClr val="hlink"/>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6281" name="Line 89"/>
          <p:cNvSpPr>
            <a:spLocks noChangeShapeType="1"/>
          </p:cNvSpPr>
          <p:nvPr/>
        </p:nvSpPr>
        <p:spPr bwMode="auto">
          <a:xfrm>
            <a:off x="4584701" y="3808866"/>
            <a:ext cx="2087563" cy="0"/>
          </a:xfrm>
          <a:prstGeom prst="line">
            <a:avLst/>
          </a:prstGeom>
          <a:noFill/>
          <a:ln w="3492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6282" name="Text Box 90"/>
          <p:cNvSpPr txBox="1">
            <a:spLocks noChangeArrowheads="1"/>
          </p:cNvSpPr>
          <p:nvPr/>
        </p:nvSpPr>
        <p:spPr bwMode="auto">
          <a:xfrm>
            <a:off x="4224339" y="3521528"/>
            <a:ext cx="287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a:t>＝</a:t>
            </a:r>
          </a:p>
        </p:txBody>
      </p:sp>
      <p:sp>
        <p:nvSpPr>
          <p:cNvPr id="136283" name="Rectangle 91"/>
          <p:cNvSpPr>
            <a:spLocks noChangeArrowheads="1"/>
          </p:cNvSpPr>
          <p:nvPr/>
        </p:nvSpPr>
        <p:spPr bwMode="auto">
          <a:xfrm>
            <a:off x="6888163" y="3881891"/>
            <a:ext cx="1104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Font typeface="Wingdings" panose="05000000000000000000" pitchFamily="2" charset="2"/>
              <a:buNone/>
            </a:pPr>
            <a:r>
              <a:rPr lang="zh-CN" altLang="en-US" b="1">
                <a:solidFill>
                  <a:schemeClr val="tx2"/>
                </a:solidFill>
              </a:rPr>
              <a:t>时点数列</a:t>
            </a:r>
          </a:p>
        </p:txBody>
      </p:sp>
      <p:sp>
        <p:nvSpPr>
          <p:cNvPr id="136285" name="Rectangle 93"/>
          <p:cNvSpPr>
            <a:spLocks noChangeArrowheads="1"/>
          </p:cNvSpPr>
          <p:nvPr/>
        </p:nvSpPr>
        <p:spPr bwMode="auto">
          <a:xfrm>
            <a:off x="8616950" y="3881891"/>
            <a:ext cx="1107996" cy="369332"/>
          </a:xfrm>
          <a:prstGeom prst="rect">
            <a:avLst/>
          </a:prstGeom>
          <a:noFill/>
          <a:ln w="317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Font typeface="Wingdings" panose="05000000000000000000" pitchFamily="2" charset="2"/>
              <a:buNone/>
            </a:pPr>
            <a:r>
              <a:rPr lang="zh-CN" altLang="en-US" b="1">
                <a:solidFill>
                  <a:schemeClr val="tx2"/>
                </a:solidFill>
              </a:rPr>
              <a:t>首尾折半</a:t>
            </a:r>
          </a:p>
        </p:txBody>
      </p:sp>
      <p:sp>
        <p:nvSpPr>
          <p:cNvPr id="136286" name="Rectangle 94"/>
          <p:cNvSpPr>
            <a:spLocks noChangeArrowheads="1"/>
          </p:cNvSpPr>
          <p:nvPr/>
        </p:nvSpPr>
        <p:spPr bwMode="auto">
          <a:xfrm>
            <a:off x="8616950" y="3232603"/>
            <a:ext cx="1107996" cy="369332"/>
          </a:xfrm>
          <a:prstGeom prst="rect">
            <a:avLst/>
          </a:prstGeom>
          <a:noFill/>
          <a:ln w="317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Font typeface="Wingdings" panose="05000000000000000000" pitchFamily="2" charset="2"/>
              <a:buNone/>
            </a:pPr>
            <a:r>
              <a:rPr lang="zh-CN" altLang="en-US" b="1">
                <a:solidFill>
                  <a:schemeClr val="tx2"/>
                </a:solidFill>
              </a:rPr>
              <a:t>一般平均</a:t>
            </a:r>
          </a:p>
        </p:txBody>
      </p:sp>
      <p:sp>
        <p:nvSpPr>
          <p:cNvPr id="136287" name="AutoShape 95"/>
          <p:cNvSpPr>
            <a:spLocks noChangeArrowheads="1"/>
          </p:cNvSpPr>
          <p:nvPr/>
        </p:nvSpPr>
        <p:spPr bwMode="auto">
          <a:xfrm>
            <a:off x="7896226" y="3377066"/>
            <a:ext cx="576263" cy="144462"/>
          </a:xfrm>
          <a:prstGeom prst="rightArrow">
            <a:avLst>
              <a:gd name="adj1" fmla="val 50000"/>
              <a:gd name="adj2" fmla="val 9972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88" name="AutoShape 96"/>
          <p:cNvSpPr>
            <a:spLocks noChangeArrowheads="1"/>
          </p:cNvSpPr>
          <p:nvPr/>
        </p:nvSpPr>
        <p:spPr bwMode="auto">
          <a:xfrm>
            <a:off x="7967663" y="4024766"/>
            <a:ext cx="576262" cy="144462"/>
          </a:xfrm>
          <a:prstGeom prst="rightArrow">
            <a:avLst>
              <a:gd name="adj1" fmla="val 50000"/>
              <a:gd name="adj2" fmla="val 9972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6291" name="Group 99"/>
          <p:cNvGrpSpPr>
            <a:grpSpLocks/>
          </p:cNvGrpSpPr>
          <p:nvPr/>
        </p:nvGrpSpPr>
        <p:grpSpPr bwMode="auto">
          <a:xfrm>
            <a:off x="6240463" y="3232604"/>
            <a:ext cx="1752600" cy="366713"/>
            <a:chOff x="2971" y="1570"/>
            <a:chExt cx="1104" cy="231"/>
          </a:xfrm>
        </p:grpSpPr>
        <p:sp>
          <p:nvSpPr>
            <p:cNvPr id="136284" name="Rectangle 92"/>
            <p:cNvSpPr>
              <a:spLocks noChangeArrowheads="1"/>
            </p:cNvSpPr>
            <p:nvPr/>
          </p:nvSpPr>
          <p:spPr bwMode="auto">
            <a:xfrm>
              <a:off x="3379" y="1570"/>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Font typeface="Wingdings" panose="05000000000000000000" pitchFamily="2" charset="2"/>
                <a:buNone/>
              </a:pPr>
              <a:r>
                <a:rPr lang="zh-CN" altLang="en-US" b="1">
                  <a:solidFill>
                    <a:schemeClr val="tx2"/>
                  </a:solidFill>
                </a:rPr>
                <a:t>时期数列</a:t>
              </a:r>
            </a:p>
          </p:txBody>
        </p:sp>
        <p:sp>
          <p:nvSpPr>
            <p:cNvPr id="136289" name="Line 97"/>
            <p:cNvSpPr>
              <a:spLocks noChangeShapeType="1"/>
            </p:cNvSpPr>
            <p:nvPr/>
          </p:nvSpPr>
          <p:spPr bwMode="auto">
            <a:xfrm>
              <a:off x="2971" y="1706"/>
              <a:ext cx="363"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36290" name="Line 98"/>
          <p:cNvSpPr>
            <a:spLocks noChangeShapeType="1"/>
          </p:cNvSpPr>
          <p:nvPr/>
        </p:nvSpPr>
        <p:spPr bwMode="auto">
          <a:xfrm>
            <a:off x="6672264" y="4097791"/>
            <a:ext cx="287337"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6292" name="Rectangle 100"/>
          <p:cNvSpPr>
            <a:spLocks noChangeArrowheads="1"/>
          </p:cNvSpPr>
          <p:nvPr/>
        </p:nvSpPr>
        <p:spPr bwMode="auto">
          <a:xfrm>
            <a:off x="3359151" y="6186941"/>
            <a:ext cx="49577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imes New Roman" panose="02020603050405020304" pitchFamily="18" charset="0"/>
              </a:rPr>
              <a:t>该公司第二季度的月平均资金周转次数为</a:t>
            </a:r>
            <a:r>
              <a:rPr lang="en-US" altLang="zh-CN" b="1">
                <a:latin typeface="Times New Roman" panose="02020603050405020304" pitchFamily="18" charset="0"/>
              </a:rPr>
              <a:t>1.45</a:t>
            </a:r>
            <a:r>
              <a:rPr lang="zh-CN" altLang="en-US" b="1">
                <a:latin typeface="Times New Roman" panose="02020603050405020304" pitchFamily="18" charset="0"/>
              </a:rPr>
              <a:t>次</a:t>
            </a:r>
          </a:p>
        </p:txBody>
      </p:sp>
    </p:spTree>
    <p:extLst>
      <p:ext uri="{BB962C8B-B14F-4D97-AF65-F5344CB8AC3E}">
        <p14:creationId xmlns:p14="http://schemas.microsoft.com/office/powerpoint/2010/main" val="1896546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275"/>
                                        </p:tgtEl>
                                        <p:attrNameLst>
                                          <p:attrName>style.visibility</p:attrName>
                                        </p:attrNameLst>
                                      </p:cBhvr>
                                      <p:to>
                                        <p:strVal val="visible"/>
                                      </p:to>
                                    </p:set>
                                    <p:anim calcmode="lin" valueType="num">
                                      <p:cBhvr additive="base">
                                        <p:cTn id="7" dur="500" fill="hold"/>
                                        <p:tgtEl>
                                          <p:spTgt spid="136275"/>
                                        </p:tgtEl>
                                        <p:attrNameLst>
                                          <p:attrName>ppt_x</p:attrName>
                                        </p:attrNameLst>
                                      </p:cBhvr>
                                      <p:tavLst>
                                        <p:tav tm="0">
                                          <p:val>
                                            <p:strVal val="#ppt_x"/>
                                          </p:val>
                                        </p:tav>
                                        <p:tav tm="100000">
                                          <p:val>
                                            <p:strVal val="#ppt_x"/>
                                          </p:val>
                                        </p:tav>
                                      </p:tavLst>
                                    </p:anim>
                                    <p:anim calcmode="lin" valueType="num">
                                      <p:cBhvr additive="base">
                                        <p:cTn id="8" dur="500" fill="hold"/>
                                        <p:tgtEl>
                                          <p:spTgt spid="13627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6276"/>
                                        </p:tgtEl>
                                        <p:attrNameLst>
                                          <p:attrName>style.visibility</p:attrName>
                                        </p:attrNameLst>
                                      </p:cBhvr>
                                      <p:to>
                                        <p:strVal val="visible"/>
                                      </p:to>
                                    </p:set>
                                    <p:anim calcmode="lin" valueType="num">
                                      <p:cBhvr additive="base">
                                        <p:cTn id="11" dur="500" fill="hold"/>
                                        <p:tgtEl>
                                          <p:spTgt spid="136276"/>
                                        </p:tgtEl>
                                        <p:attrNameLst>
                                          <p:attrName>ppt_x</p:attrName>
                                        </p:attrNameLst>
                                      </p:cBhvr>
                                      <p:tavLst>
                                        <p:tav tm="0">
                                          <p:val>
                                            <p:strVal val="#ppt_x"/>
                                          </p:val>
                                        </p:tav>
                                        <p:tav tm="100000">
                                          <p:val>
                                            <p:strVal val="#ppt_x"/>
                                          </p:val>
                                        </p:tav>
                                      </p:tavLst>
                                    </p:anim>
                                    <p:anim calcmode="lin" valueType="num">
                                      <p:cBhvr additive="base">
                                        <p:cTn id="12" dur="500" fill="hold"/>
                                        <p:tgtEl>
                                          <p:spTgt spid="13627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6277"/>
                                        </p:tgtEl>
                                        <p:attrNameLst>
                                          <p:attrName>style.visibility</p:attrName>
                                        </p:attrNameLst>
                                      </p:cBhvr>
                                      <p:to>
                                        <p:strVal val="visible"/>
                                      </p:to>
                                    </p:set>
                                    <p:anim calcmode="lin" valueType="num">
                                      <p:cBhvr additive="base">
                                        <p:cTn id="15" dur="500" fill="hold"/>
                                        <p:tgtEl>
                                          <p:spTgt spid="136277"/>
                                        </p:tgtEl>
                                        <p:attrNameLst>
                                          <p:attrName>ppt_x</p:attrName>
                                        </p:attrNameLst>
                                      </p:cBhvr>
                                      <p:tavLst>
                                        <p:tav tm="0">
                                          <p:val>
                                            <p:strVal val="#ppt_x"/>
                                          </p:val>
                                        </p:tav>
                                        <p:tav tm="100000">
                                          <p:val>
                                            <p:strVal val="#ppt_x"/>
                                          </p:val>
                                        </p:tav>
                                      </p:tavLst>
                                    </p:anim>
                                    <p:anim calcmode="lin" valueType="num">
                                      <p:cBhvr additive="base">
                                        <p:cTn id="16" dur="500" fill="hold"/>
                                        <p:tgtEl>
                                          <p:spTgt spid="13627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6278"/>
                                        </p:tgtEl>
                                        <p:attrNameLst>
                                          <p:attrName>style.visibility</p:attrName>
                                        </p:attrNameLst>
                                      </p:cBhvr>
                                      <p:to>
                                        <p:strVal val="visible"/>
                                      </p:to>
                                    </p:set>
                                    <p:anim calcmode="lin" valueType="num">
                                      <p:cBhvr additive="base">
                                        <p:cTn id="19" dur="500" fill="hold"/>
                                        <p:tgtEl>
                                          <p:spTgt spid="136278"/>
                                        </p:tgtEl>
                                        <p:attrNameLst>
                                          <p:attrName>ppt_x</p:attrName>
                                        </p:attrNameLst>
                                      </p:cBhvr>
                                      <p:tavLst>
                                        <p:tav tm="0">
                                          <p:val>
                                            <p:strVal val="#ppt_x"/>
                                          </p:val>
                                        </p:tav>
                                        <p:tav tm="100000">
                                          <p:val>
                                            <p:strVal val="#ppt_x"/>
                                          </p:val>
                                        </p:tav>
                                      </p:tavLst>
                                    </p:anim>
                                    <p:anim calcmode="lin" valueType="num">
                                      <p:cBhvr additive="base">
                                        <p:cTn id="20" dur="500" fill="hold"/>
                                        <p:tgtEl>
                                          <p:spTgt spid="13627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6281"/>
                                        </p:tgtEl>
                                        <p:attrNameLst>
                                          <p:attrName>style.visibility</p:attrName>
                                        </p:attrNameLst>
                                      </p:cBhvr>
                                      <p:to>
                                        <p:strVal val="visible"/>
                                      </p:to>
                                    </p:set>
                                    <p:anim calcmode="lin" valueType="num">
                                      <p:cBhvr additive="base">
                                        <p:cTn id="23" dur="500" fill="hold"/>
                                        <p:tgtEl>
                                          <p:spTgt spid="136281"/>
                                        </p:tgtEl>
                                        <p:attrNameLst>
                                          <p:attrName>ppt_x</p:attrName>
                                        </p:attrNameLst>
                                      </p:cBhvr>
                                      <p:tavLst>
                                        <p:tav tm="0">
                                          <p:val>
                                            <p:strVal val="#ppt_x"/>
                                          </p:val>
                                        </p:tav>
                                        <p:tav tm="100000">
                                          <p:val>
                                            <p:strVal val="#ppt_x"/>
                                          </p:val>
                                        </p:tav>
                                      </p:tavLst>
                                    </p:anim>
                                    <p:anim calcmode="lin" valueType="num">
                                      <p:cBhvr additive="base">
                                        <p:cTn id="24" dur="500" fill="hold"/>
                                        <p:tgtEl>
                                          <p:spTgt spid="13628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6282"/>
                                        </p:tgtEl>
                                        <p:attrNameLst>
                                          <p:attrName>style.visibility</p:attrName>
                                        </p:attrNameLst>
                                      </p:cBhvr>
                                      <p:to>
                                        <p:strVal val="visible"/>
                                      </p:to>
                                    </p:set>
                                    <p:anim calcmode="lin" valueType="num">
                                      <p:cBhvr additive="base">
                                        <p:cTn id="27" dur="500" fill="hold"/>
                                        <p:tgtEl>
                                          <p:spTgt spid="136282"/>
                                        </p:tgtEl>
                                        <p:attrNameLst>
                                          <p:attrName>ppt_x</p:attrName>
                                        </p:attrNameLst>
                                      </p:cBhvr>
                                      <p:tavLst>
                                        <p:tav tm="0">
                                          <p:val>
                                            <p:strVal val="#ppt_x"/>
                                          </p:val>
                                        </p:tav>
                                        <p:tav tm="100000">
                                          <p:val>
                                            <p:strVal val="#ppt_x"/>
                                          </p:val>
                                        </p:tav>
                                      </p:tavLst>
                                    </p:anim>
                                    <p:anim calcmode="lin" valueType="num">
                                      <p:cBhvr additive="base">
                                        <p:cTn id="28" dur="500" fill="hold"/>
                                        <p:tgtEl>
                                          <p:spTgt spid="13628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6283"/>
                                        </p:tgtEl>
                                        <p:attrNameLst>
                                          <p:attrName>style.visibility</p:attrName>
                                        </p:attrNameLst>
                                      </p:cBhvr>
                                      <p:to>
                                        <p:strVal val="visible"/>
                                      </p:to>
                                    </p:set>
                                    <p:anim calcmode="lin" valueType="num">
                                      <p:cBhvr additive="base">
                                        <p:cTn id="31" dur="500" fill="hold"/>
                                        <p:tgtEl>
                                          <p:spTgt spid="136283"/>
                                        </p:tgtEl>
                                        <p:attrNameLst>
                                          <p:attrName>ppt_x</p:attrName>
                                        </p:attrNameLst>
                                      </p:cBhvr>
                                      <p:tavLst>
                                        <p:tav tm="0">
                                          <p:val>
                                            <p:strVal val="#ppt_x"/>
                                          </p:val>
                                        </p:tav>
                                        <p:tav tm="100000">
                                          <p:val>
                                            <p:strVal val="#ppt_x"/>
                                          </p:val>
                                        </p:tav>
                                      </p:tavLst>
                                    </p:anim>
                                    <p:anim calcmode="lin" valueType="num">
                                      <p:cBhvr additive="base">
                                        <p:cTn id="32" dur="500" fill="hold"/>
                                        <p:tgtEl>
                                          <p:spTgt spid="13628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6285"/>
                                        </p:tgtEl>
                                        <p:attrNameLst>
                                          <p:attrName>style.visibility</p:attrName>
                                        </p:attrNameLst>
                                      </p:cBhvr>
                                      <p:to>
                                        <p:strVal val="visible"/>
                                      </p:to>
                                    </p:set>
                                    <p:anim calcmode="lin" valueType="num">
                                      <p:cBhvr additive="base">
                                        <p:cTn id="35" dur="500" fill="hold"/>
                                        <p:tgtEl>
                                          <p:spTgt spid="136285"/>
                                        </p:tgtEl>
                                        <p:attrNameLst>
                                          <p:attrName>ppt_x</p:attrName>
                                        </p:attrNameLst>
                                      </p:cBhvr>
                                      <p:tavLst>
                                        <p:tav tm="0">
                                          <p:val>
                                            <p:strVal val="#ppt_x"/>
                                          </p:val>
                                        </p:tav>
                                        <p:tav tm="100000">
                                          <p:val>
                                            <p:strVal val="#ppt_x"/>
                                          </p:val>
                                        </p:tav>
                                      </p:tavLst>
                                    </p:anim>
                                    <p:anim calcmode="lin" valueType="num">
                                      <p:cBhvr additive="base">
                                        <p:cTn id="36" dur="500" fill="hold"/>
                                        <p:tgtEl>
                                          <p:spTgt spid="13628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6286"/>
                                        </p:tgtEl>
                                        <p:attrNameLst>
                                          <p:attrName>style.visibility</p:attrName>
                                        </p:attrNameLst>
                                      </p:cBhvr>
                                      <p:to>
                                        <p:strVal val="visible"/>
                                      </p:to>
                                    </p:set>
                                    <p:anim calcmode="lin" valueType="num">
                                      <p:cBhvr additive="base">
                                        <p:cTn id="39" dur="500" fill="hold"/>
                                        <p:tgtEl>
                                          <p:spTgt spid="136286"/>
                                        </p:tgtEl>
                                        <p:attrNameLst>
                                          <p:attrName>ppt_x</p:attrName>
                                        </p:attrNameLst>
                                      </p:cBhvr>
                                      <p:tavLst>
                                        <p:tav tm="0">
                                          <p:val>
                                            <p:strVal val="#ppt_x"/>
                                          </p:val>
                                        </p:tav>
                                        <p:tav tm="100000">
                                          <p:val>
                                            <p:strVal val="#ppt_x"/>
                                          </p:val>
                                        </p:tav>
                                      </p:tavLst>
                                    </p:anim>
                                    <p:anim calcmode="lin" valueType="num">
                                      <p:cBhvr additive="base">
                                        <p:cTn id="40" dur="500" fill="hold"/>
                                        <p:tgtEl>
                                          <p:spTgt spid="13628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6287"/>
                                        </p:tgtEl>
                                        <p:attrNameLst>
                                          <p:attrName>style.visibility</p:attrName>
                                        </p:attrNameLst>
                                      </p:cBhvr>
                                      <p:to>
                                        <p:strVal val="visible"/>
                                      </p:to>
                                    </p:set>
                                    <p:anim calcmode="lin" valueType="num">
                                      <p:cBhvr additive="base">
                                        <p:cTn id="43" dur="500" fill="hold"/>
                                        <p:tgtEl>
                                          <p:spTgt spid="136287"/>
                                        </p:tgtEl>
                                        <p:attrNameLst>
                                          <p:attrName>ppt_x</p:attrName>
                                        </p:attrNameLst>
                                      </p:cBhvr>
                                      <p:tavLst>
                                        <p:tav tm="0">
                                          <p:val>
                                            <p:strVal val="#ppt_x"/>
                                          </p:val>
                                        </p:tav>
                                        <p:tav tm="100000">
                                          <p:val>
                                            <p:strVal val="#ppt_x"/>
                                          </p:val>
                                        </p:tav>
                                      </p:tavLst>
                                    </p:anim>
                                    <p:anim calcmode="lin" valueType="num">
                                      <p:cBhvr additive="base">
                                        <p:cTn id="44" dur="500" fill="hold"/>
                                        <p:tgtEl>
                                          <p:spTgt spid="13628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6288"/>
                                        </p:tgtEl>
                                        <p:attrNameLst>
                                          <p:attrName>style.visibility</p:attrName>
                                        </p:attrNameLst>
                                      </p:cBhvr>
                                      <p:to>
                                        <p:strVal val="visible"/>
                                      </p:to>
                                    </p:set>
                                    <p:anim calcmode="lin" valueType="num">
                                      <p:cBhvr additive="base">
                                        <p:cTn id="47" dur="500" fill="hold"/>
                                        <p:tgtEl>
                                          <p:spTgt spid="136288"/>
                                        </p:tgtEl>
                                        <p:attrNameLst>
                                          <p:attrName>ppt_x</p:attrName>
                                        </p:attrNameLst>
                                      </p:cBhvr>
                                      <p:tavLst>
                                        <p:tav tm="0">
                                          <p:val>
                                            <p:strVal val="#ppt_x"/>
                                          </p:val>
                                        </p:tav>
                                        <p:tav tm="100000">
                                          <p:val>
                                            <p:strVal val="#ppt_x"/>
                                          </p:val>
                                        </p:tav>
                                      </p:tavLst>
                                    </p:anim>
                                    <p:anim calcmode="lin" valueType="num">
                                      <p:cBhvr additive="base">
                                        <p:cTn id="48" dur="500" fill="hold"/>
                                        <p:tgtEl>
                                          <p:spTgt spid="13628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36291"/>
                                        </p:tgtEl>
                                        <p:attrNameLst>
                                          <p:attrName>style.visibility</p:attrName>
                                        </p:attrNameLst>
                                      </p:cBhvr>
                                      <p:to>
                                        <p:strVal val="visible"/>
                                      </p:to>
                                    </p:set>
                                    <p:anim calcmode="lin" valueType="num">
                                      <p:cBhvr additive="base">
                                        <p:cTn id="51" dur="500" fill="hold"/>
                                        <p:tgtEl>
                                          <p:spTgt spid="136291"/>
                                        </p:tgtEl>
                                        <p:attrNameLst>
                                          <p:attrName>ppt_x</p:attrName>
                                        </p:attrNameLst>
                                      </p:cBhvr>
                                      <p:tavLst>
                                        <p:tav tm="0">
                                          <p:val>
                                            <p:strVal val="#ppt_x"/>
                                          </p:val>
                                        </p:tav>
                                        <p:tav tm="100000">
                                          <p:val>
                                            <p:strVal val="#ppt_x"/>
                                          </p:val>
                                        </p:tav>
                                      </p:tavLst>
                                    </p:anim>
                                    <p:anim calcmode="lin" valueType="num">
                                      <p:cBhvr additive="base">
                                        <p:cTn id="52" dur="500" fill="hold"/>
                                        <p:tgtEl>
                                          <p:spTgt spid="13629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36290"/>
                                        </p:tgtEl>
                                        <p:attrNameLst>
                                          <p:attrName>style.visibility</p:attrName>
                                        </p:attrNameLst>
                                      </p:cBhvr>
                                      <p:to>
                                        <p:strVal val="visible"/>
                                      </p:to>
                                    </p:set>
                                    <p:anim calcmode="lin" valueType="num">
                                      <p:cBhvr additive="base">
                                        <p:cTn id="55" dur="500" fill="hold"/>
                                        <p:tgtEl>
                                          <p:spTgt spid="136290"/>
                                        </p:tgtEl>
                                        <p:attrNameLst>
                                          <p:attrName>ppt_x</p:attrName>
                                        </p:attrNameLst>
                                      </p:cBhvr>
                                      <p:tavLst>
                                        <p:tav tm="0">
                                          <p:val>
                                            <p:strVal val="#ppt_x"/>
                                          </p:val>
                                        </p:tav>
                                        <p:tav tm="100000">
                                          <p:val>
                                            <p:strVal val="#ppt_x"/>
                                          </p:val>
                                        </p:tav>
                                      </p:tavLst>
                                    </p:anim>
                                    <p:anim calcmode="lin" valueType="num">
                                      <p:cBhvr additive="base">
                                        <p:cTn id="56" dur="500" fill="hold"/>
                                        <p:tgtEl>
                                          <p:spTgt spid="13629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36292"/>
                                        </p:tgtEl>
                                        <p:attrNameLst>
                                          <p:attrName>style.visibility</p:attrName>
                                        </p:attrNameLst>
                                      </p:cBhvr>
                                      <p:to>
                                        <p:strVal val="visible"/>
                                      </p:to>
                                    </p:set>
                                    <p:anim calcmode="lin" valueType="num">
                                      <p:cBhvr additive="base">
                                        <p:cTn id="59" dur="500" fill="hold"/>
                                        <p:tgtEl>
                                          <p:spTgt spid="136292"/>
                                        </p:tgtEl>
                                        <p:attrNameLst>
                                          <p:attrName>ppt_x</p:attrName>
                                        </p:attrNameLst>
                                      </p:cBhvr>
                                      <p:tavLst>
                                        <p:tav tm="0">
                                          <p:val>
                                            <p:strVal val="#ppt_x"/>
                                          </p:val>
                                        </p:tav>
                                        <p:tav tm="100000">
                                          <p:val>
                                            <p:strVal val="#ppt_x"/>
                                          </p:val>
                                        </p:tav>
                                      </p:tavLst>
                                    </p:anim>
                                    <p:anim calcmode="lin" valueType="num">
                                      <p:cBhvr additive="base">
                                        <p:cTn id="60" dur="500" fill="hold"/>
                                        <p:tgtEl>
                                          <p:spTgt spid="1362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75" grpId="0"/>
      <p:bldP spid="136276" grpId="0"/>
      <p:bldP spid="136277" grpId="0"/>
      <p:bldP spid="136281" grpId="0" animBg="1"/>
      <p:bldP spid="136282" grpId="0"/>
      <p:bldP spid="136283" grpId="0"/>
      <p:bldP spid="136285" grpId="0" animBg="1"/>
      <p:bldP spid="136286" grpId="0" animBg="1"/>
      <p:bldP spid="136287" grpId="0" animBg="1"/>
      <p:bldP spid="136288" grpId="0" animBg="1"/>
      <p:bldP spid="136290" grpId="0" animBg="1"/>
      <p:bldP spid="13629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r>
              <a:rPr lang="en-US" altLang="zh-CN" dirty="0" smtClean="0"/>
              <a:t>1</a:t>
            </a:r>
            <a:endParaRPr lang="zh-CN" altLang="en-US" dirty="0"/>
          </a:p>
        </p:txBody>
      </p:sp>
      <p:sp>
        <p:nvSpPr>
          <p:cNvPr id="5" name="文本框 4"/>
          <p:cNvSpPr txBox="1"/>
          <p:nvPr/>
        </p:nvSpPr>
        <p:spPr>
          <a:xfrm>
            <a:off x="598517" y="1506022"/>
            <a:ext cx="10306026" cy="584775"/>
          </a:xfrm>
          <a:prstGeom prst="rect">
            <a:avLst/>
          </a:prstGeom>
          <a:noFill/>
        </p:spPr>
        <p:txBody>
          <a:bodyPr wrap="none" rtlCol="0">
            <a:spAutoFit/>
          </a:bodyPr>
          <a:lstStyle/>
          <a:p>
            <a:r>
              <a:rPr lang="zh-CN" altLang="en-US" sz="3200" dirty="0" smtClean="0"/>
              <a:t>某企业</a:t>
            </a:r>
            <a:r>
              <a:rPr lang="en-US" altLang="zh-CN" sz="3200" dirty="0" smtClean="0"/>
              <a:t>2005</a:t>
            </a:r>
            <a:r>
              <a:rPr lang="zh-CN" altLang="en-US" sz="3200" dirty="0" smtClean="0"/>
              <a:t>年</a:t>
            </a:r>
            <a:r>
              <a:rPr lang="en-US" altLang="zh-CN" sz="3200" dirty="0" smtClean="0"/>
              <a:t>1-4</a:t>
            </a:r>
            <a:r>
              <a:rPr lang="zh-CN" altLang="en-US" sz="3200" dirty="0" smtClean="0"/>
              <a:t>月的商品销售额和职工人数资料如下：</a:t>
            </a:r>
            <a:endParaRPr lang="zh-CN" altLang="en-US" sz="3200" dirty="0"/>
          </a:p>
        </p:txBody>
      </p:sp>
      <p:graphicFrame>
        <p:nvGraphicFramePr>
          <p:cNvPr id="6" name="表格 5"/>
          <p:cNvGraphicFramePr>
            <a:graphicFrameLocks noGrp="1"/>
          </p:cNvGraphicFramePr>
          <p:nvPr>
            <p:extLst>
              <p:ext uri="{D42A27DB-BD31-4B8C-83A1-F6EECF244321}">
                <p14:modId xmlns:p14="http://schemas.microsoft.com/office/powerpoint/2010/main" val="111801056"/>
              </p:ext>
            </p:extLst>
          </p:nvPr>
        </p:nvGraphicFramePr>
        <p:xfrm>
          <a:off x="433027" y="2454454"/>
          <a:ext cx="11325946" cy="1554480"/>
        </p:xfrm>
        <a:graphic>
          <a:graphicData uri="http://schemas.openxmlformats.org/drawingml/2006/table">
            <a:tbl>
              <a:tblPr firstRow="1" bandRow="1">
                <a:tableStyleId>{5C22544A-7EE6-4342-B048-85BDC9FD1C3A}</a:tableStyleId>
              </a:tblPr>
              <a:tblGrid>
                <a:gridCol w="3480118">
                  <a:extLst>
                    <a:ext uri="{9D8B030D-6E8A-4147-A177-3AD203B41FA5}">
                      <a16:colId xmlns:a16="http://schemas.microsoft.com/office/drawing/2014/main" val="1980853099"/>
                    </a:ext>
                  </a:extLst>
                </a:gridCol>
                <a:gridCol w="1961457">
                  <a:extLst>
                    <a:ext uri="{9D8B030D-6E8A-4147-A177-3AD203B41FA5}">
                      <a16:colId xmlns:a16="http://schemas.microsoft.com/office/drawing/2014/main" val="421505859"/>
                    </a:ext>
                  </a:extLst>
                </a:gridCol>
                <a:gridCol w="1961457">
                  <a:extLst>
                    <a:ext uri="{9D8B030D-6E8A-4147-A177-3AD203B41FA5}">
                      <a16:colId xmlns:a16="http://schemas.microsoft.com/office/drawing/2014/main" val="2966533049"/>
                    </a:ext>
                  </a:extLst>
                </a:gridCol>
                <a:gridCol w="1961457">
                  <a:extLst>
                    <a:ext uri="{9D8B030D-6E8A-4147-A177-3AD203B41FA5}">
                      <a16:colId xmlns:a16="http://schemas.microsoft.com/office/drawing/2014/main" val="2702537517"/>
                    </a:ext>
                  </a:extLst>
                </a:gridCol>
                <a:gridCol w="1961457">
                  <a:extLst>
                    <a:ext uri="{9D8B030D-6E8A-4147-A177-3AD203B41FA5}">
                      <a16:colId xmlns:a16="http://schemas.microsoft.com/office/drawing/2014/main" val="2918815135"/>
                    </a:ext>
                  </a:extLst>
                </a:gridCol>
              </a:tblGrid>
              <a:tr h="370840">
                <a:tc>
                  <a:txBody>
                    <a:bodyPr/>
                    <a:lstStyle/>
                    <a:p>
                      <a:pPr algn="ctr"/>
                      <a:r>
                        <a:rPr lang="zh-CN" altLang="en-US" sz="2800" dirty="0" smtClean="0">
                          <a:latin typeface="仿宋" panose="02010609060101010101" pitchFamily="49" charset="-122"/>
                          <a:ea typeface="仿宋" panose="02010609060101010101" pitchFamily="49" charset="-122"/>
                        </a:rPr>
                        <a:t>月份</a:t>
                      </a:r>
                      <a:endParaRPr lang="zh-CN" altLang="en-US" sz="2800" dirty="0">
                        <a:latin typeface="仿宋" panose="02010609060101010101" pitchFamily="49" charset="-122"/>
                        <a:ea typeface="仿宋" panose="02010609060101010101" pitchFamily="49" charset="-122"/>
                      </a:endParaRPr>
                    </a:p>
                  </a:txBody>
                  <a:tcPr/>
                </a:tc>
                <a:tc>
                  <a:txBody>
                    <a:bodyPr/>
                    <a:lstStyle/>
                    <a:p>
                      <a:pPr algn="ctr"/>
                      <a:r>
                        <a:rPr lang="en-US" altLang="zh-CN" sz="2800" dirty="0" smtClean="0">
                          <a:latin typeface="仿宋" panose="02010609060101010101" pitchFamily="49" charset="-122"/>
                          <a:ea typeface="仿宋" panose="02010609060101010101" pitchFamily="49" charset="-122"/>
                        </a:rPr>
                        <a:t>1</a:t>
                      </a:r>
                      <a:r>
                        <a:rPr lang="zh-CN" altLang="en-US" sz="2800" dirty="0" smtClean="0">
                          <a:latin typeface="仿宋" panose="02010609060101010101" pitchFamily="49" charset="-122"/>
                          <a:ea typeface="仿宋" panose="02010609060101010101" pitchFamily="49" charset="-122"/>
                        </a:rPr>
                        <a:t>月</a:t>
                      </a:r>
                      <a:endParaRPr lang="zh-CN" altLang="en-US" sz="2800" dirty="0">
                        <a:latin typeface="仿宋" panose="02010609060101010101" pitchFamily="49" charset="-122"/>
                        <a:ea typeface="仿宋" panose="02010609060101010101" pitchFamily="49" charset="-122"/>
                      </a:endParaRPr>
                    </a:p>
                  </a:txBody>
                  <a:tcPr/>
                </a:tc>
                <a:tc>
                  <a:txBody>
                    <a:bodyPr/>
                    <a:lstStyle/>
                    <a:p>
                      <a:pPr algn="ctr"/>
                      <a:r>
                        <a:rPr lang="en-US" altLang="zh-CN" sz="2800" dirty="0" smtClean="0">
                          <a:latin typeface="仿宋" panose="02010609060101010101" pitchFamily="49" charset="-122"/>
                          <a:ea typeface="仿宋" panose="02010609060101010101" pitchFamily="49" charset="-122"/>
                        </a:rPr>
                        <a:t>2</a:t>
                      </a:r>
                      <a:r>
                        <a:rPr lang="zh-CN" altLang="en-US" sz="2800" dirty="0" smtClean="0">
                          <a:latin typeface="仿宋" panose="02010609060101010101" pitchFamily="49" charset="-122"/>
                          <a:ea typeface="仿宋" panose="02010609060101010101" pitchFamily="49" charset="-122"/>
                        </a:rPr>
                        <a:t>月</a:t>
                      </a:r>
                      <a:endParaRPr lang="zh-CN" altLang="en-US" sz="2800" dirty="0">
                        <a:latin typeface="仿宋" panose="02010609060101010101" pitchFamily="49" charset="-122"/>
                        <a:ea typeface="仿宋" panose="02010609060101010101" pitchFamily="49" charset="-122"/>
                      </a:endParaRPr>
                    </a:p>
                  </a:txBody>
                  <a:tcPr/>
                </a:tc>
                <a:tc>
                  <a:txBody>
                    <a:bodyPr/>
                    <a:lstStyle/>
                    <a:p>
                      <a:pPr algn="ctr"/>
                      <a:r>
                        <a:rPr lang="en-US" altLang="zh-CN" sz="2800" dirty="0" smtClean="0">
                          <a:latin typeface="仿宋" panose="02010609060101010101" pitchFamily="49" charset="-122"/>
                          <a:ea typeface="仿宋" panose="02010609060101010101" pitchFamily="49" charset="-122"/>
                        </a:rPr>
                        <a:t>3</a:t>
                      </a:r>
                      <a:r>
                        <a:rPr lang="zh-CN" altLang="en-US" sz="2800" dirty="0" smtClean="0">
                          <a:latin typeface="仿宋" panose="02010609060101010101" pitchFamily="49" charset="-122"/>
                          <a:ea typeface="仿宋" panose="02010609060101010101" pitchFamily="49" charset="-122"/>
                        </a:rPr>
                        <a:t>月</a:t>
                      </a:r>
                      <a:endParaRPr lang="zh-CN" altLang="en-US" sz="2800" dirty="0">
                        <a:latin typeface="仿宋" panose="02010609060101010101" pitchFamily="49" charset="-122"/>
                        <a:ea typeface="仿宋" panose="02010609060101010101" pitchFamily="49" charset="-122"/>
                      </a:endParaRPr>
                    </a:p>
                  </a:txBody>
                  <a:tcPr/>
                </a:tc>
                <a:tc>
                  <a:txBody>
                    <a:bodyPr/>
                    <a:lstStyle/>
                    <a:p>
                      <a:pPr algn="ctr"/>
                      <a:r>
                        <a:rPr lang="en-US" altLang="zh-CN" sz="2800" dirty="0" smtClean="0">
                          <a:latin typeface="仿宋" panose="02010609060101010101" pitchFamily="49" charset="-122"/>
                          <a:ea typeface="仿宋" panose="02010609060101010101" pitchFamily="49" charset="-122"/>
                        </a:rPr>
                        <a:t>4</a:t>
                      </a:r>
                      <a:r>
                        <a:rPr lang="zh-CN" altLang="en-US" sz="2800" dirty="0" smtClean="0">
                          <a:latin typeface="仿宋" panose="02010609060101010101" pitchFamily="49" charset="-122"/>
                          <a:ea typeface="仿宋" panose="02010609060101010101" pitchFamily="49" charset="-122"/>
                        </a:rPr>
                        <a:t>月</a:t>
                      </a:r>
                      <a:endParaRPr lang="zh-CN" altLang="en-US" sz="2800" dirty="0">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2559231656"/>
                  </a:ext>
                </a:extLst>
              </a:tr>
              <a:tr h="370840">
                <a:tc>
                  <a:txBody>
                    <a:bodyPr/>
                    <a:lstStyle/>
                    <a:p>
                      <a:pPr algn="ctr"/>
                      <a:r>
                        <a:rPr lang="zh-CN" altLang="en-US" sz="2800" dirty="0" smtClean="0">
                          <a:latin typeface="仿宋" panose="02010609060101010101" pitchFamily="49" charset="-122"/>
                          <a:ea typeface="仿宋" panose="02010609060101010101" pitchFamily="49" charset="-122"/>
                        </a:rPr>
                        <a:t>销售额（万元）</a:t>
                      </a:r>
                      <a:endParaRPr lang="zh-CN" altLang="en-US" sz="2800" dirty="0">
                        <a:latin typeface="仿宋" panose="02010609060101010101" pitchFamily="49" charset="-122"/>
                        <a:ea typeface="仿宋" panose="02010609060101010101" pitchFamily="49" charset="-122"/>
                      </a:endParaRPr>
                    </a:p>
                  </a:txBody>
                  <a:tcPr/>
                </a:tc>
                <a:tc>
                  <a:txBody>
                    <a:bodyPr/>
                    <a:lstStyle/>
                    <a:p>
                      <a:pPr algn="ctr"/>
                      <a:r>
                        <a:rPr lang="en-US" altLang="zh-CN" sz="2800" dirty="0" smtClean="0">
                          <a:latin typeface="仿宋" panose="02010609060101010101" pitchFamily="49" charset="-122"/>
                          <a:ea typeface="仿宋" panose="02010609060101010101" pitchFamily="49" charset="-122"/>
                        </a:rPr>
                        <a:t>90</a:t>
                      </a:r>
                      <a:endParaRPr lang="zh-CN" altLang="en-US" sz="2800" dirty="0">
                        <a:latin typeface="仿宋" panose="02010609060101010101" pitchFamily="49" charset="-122"/>
                        <a:ea typeface="仿宋" panose="02010609060101010101" pitchFamily="49" charset="-122"/>
                      </a:endParaRPr>
                    </a:p>
                  </a:txBody>
                  <a:tcPr/>
                </a:tc>
                <a:tc>
                  <a:txBody>
                    <a:bodyPr/>
                    <a:lstStyle/>
                    <a:p>
                      <a:pPr algn="ctr"/>
                      <a:r>
                        <a:rPr lang="en-US" altLang="zh-CN" sz="2800" dirty="0" smtClean="0">
                          <a:latin typeface="仿宋" panose="02010609060101010101" pitchFamily="49" charset="-122"/>
                          <a:ea typeface="仿宋" panose="02010609060101010101" pitchFamily="49" charset="-122"/>
                        </a:rPr>
                        <a:t>124</a:t>
                      </a:r>
                      <a:endParaRPr lang="zh-CN" altLang="en-US" sz="2800" dirty="0">
                        <a:latin typeface="仿宋" panose="02010609060101010101" pitchFamily="49" charset="-122"/>
                        <a:ea typeface="仿宋" panose="02010609060101010101" pitchFamily="49" charset="-122"/>
                      </a:endParaRPr>
                    </a:p>
                  </a:txBody>
                  <a:tcPr/>
                </a:tc>
                <a:tc>
                  <a:txBody>
                    <a:bodyPr/>
                    <a:lstStyle/>
                    <a:p>
                      <a:pPr algn="ctr"/>
                      <a:r>
                        <a:rPr lang="en-US" altLang="zh-CN" sz="2800" dirty="0" smtClean="0">
                          <a:latin typeface="仿宋" panose="02010609060101010101" pitchFamily="49" charset="-122"/>
                          <a:ea typeface="仿宋" panose="02010609060101010101" pitchFamily="49" charset="-122"/>
                        </a:rPr>
                        <a:t>143</a:t>
                      </a:r>
                      <a:endParaRPr lang="zh-CN" altLang="en-US" sz="2800" dirty="0">
                        <a:latin typeface="仿宋" panose="02010609060101010101" pitchFamily="49" charset="-122"/>
                        <a:ea typeface="仿宋" panose="02010609060101010101" pitchFamily="49" charset="-122"/>
                      </a:endParaRPr>
                    </a:p>
                  </a:txBody>
                  <a:tcPr/>
                </a:tc>
                <a:tc>
                  <a:txBody>
                    <a:bodyPr/>
                    <a:lstStyle/>
                    <a:p>
                      <a:pPr algn="ctr"/>
                      <a:r>
                        <a:rPr lang="en-US" altLang="zh-CN" sz="2800" dirty="0" smtClean="0">
                          <a:latin typeface="仿宋" panose="02010609060101010101" pitchFamily="49" charset="-122"/>
                          <a:ea typeface="仿宋" panose="02010609060101010101" pitchFamily="49" charset="-122"/>
                        </a:rPr>
                        <a:t>192</a:t>
                      </a:r>
                      <a:endParaRPr lang="zh-CN" altLang="en-US" sz="2800" dirty="0">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2823613158"/>
                  </a:ext>
                </a:extLst>
              </a:tr>
              <a:tr h="370840">
                <a:tc>
                  <a:txBody>
                    <a:bodyPr/>
                    <a:lstStyle/>
                    <a:p>
                      <a:pPr algn="ctr"/>
                      <a:r>
                        <a:rPr lang="zh-CN" altLang="en-US" sz="2800" dirty="0" smtClean="0">
                          <a:latin typeface="仿宋" panose="02010609060101010101" pitchFamily="49" charset="-122"/>
                          <a:ea typeface="仿宋" panose="02010609060101010101" pitchFamily="49" charset="-122"/>
                        </a:rPr>
                        <a:t>月初职工人数（人）</a:t>
                      </a:r>
                      <a:endParaRPr lang="zh-CN" altLang="en-US" sz="2800" dirty="0">
                        <a:latin typeface="仿宋" panose="02010609060101010101" pitchFamily="49" charset="-122"/>
                        <a:ea typeface="仿宋" panose="02010609060101010101" pitchFamily="49" charset="-122"/>
                      </a:endParaRPr>
                    </a:p>
                  </a:txBody>
                  <a:tcPr/>
                </a:tc>
                <a:tc>
                  <a:txBody>
                    <a:bodyPr/>
                    <a:lstStyle/>
                    <a:p>
                      <a:pPr algn="ctr"/>
                      <a:r>
                        <a:rPr lang="en-US" altLang="zh-CN" sz="2800" dirty="0" smtClean="0">
                          <a:latin typeface="仿宋" panose="02010609060101010101" pitchFamily="49" charset="-122"/>
                          <a:ea typeface="仿宋" panose="02010609060101010101" pitchFamily="49" charset="-122"/>
                        </a:rPr>
                        <a:t>58</a:t>
                      </a:r>
                      <a:endParaRPr lang="zh-CN" altLang="en-US" sz="2800" dirty="0">
                        <a:latin typeface="仿宋" panose="02010609060101010101" pitchFamily="49" charset="-122"/>
                        <a:ea typeface="仿宋" panose="02010609060101010101" pitchFamily="49" charset="-122"/>
                      </a:endParaRPr>
                    </a:p>
                  </a:txBody>
                  <a:tcPr/>
                </a:tc>
                <a:tc>
                  <a:txBody>
                    <a:bodyPr/>
                    <a:lstStyle/>
                    <a:p>
                      <a:pPr algn="ctr"/>
                      <a:r>
                        <a:rPr lang="en-US" altLang="zh-CN" sz="2800" dirty="0" smtClean="0">
                          <a:latin typeface="仿宋" panose="02010609060101010101" pitchFamily="49" charset="-122"/>
                          <a:ea typeface="仿宋" panose="02010609060101010101" pitchFamily="49" charset="-122"/>
                        </a:rPr>
                        <a:t>60</a:t>
                      </a:r>
                      <a:endParaRPr lang="zh-CN" altLang="en-US" sz="2800" dirty="0">
                        <a:latin typeface="仿宋" panose="02010609060101010101" pitchFamily="49" charset="-122"/>
                        <a:ea typeface="仿宋" panose="02010609060101010101" pitchFamily="49" charset="-122"/>
                      </a:endParaRPr>
                    </a:p>
                  </a:txBody>
                  <a:tcPr/>
                </a:tc>
                <a:tc>
                  <a:txBody>
                    <a:bodyPr/>
                    <a:lstStyle/>
                    <a:p>
                      <a:pPr algn="ctr"/>
                      <a:r>
                        <a:rPr lang="en-US" altLang="zh-CN" sz="2800" dirty="0" smtClean="0">
                          <a:latin typeface="仿宋" panose="02010609060101010101" pitchFamily="49" charset="-122"/>
                          <a:ea typeface="仿宋" panose="02010609060101010101" pitchFamily="49" charset="-122"/>
                        </a:rPr>
                        <a:t>64</a:t>
                      </a:r>
                      <a:endParaRPr lang="zh-CN" altLang="en-US" sz="2800" dirty="0">
                        <a:latin typeface="仿宋" panose="02010609060101010101" pitchFamily="49" charset="-122"/>
                        <a:ea typeface="仿宋" panose="02010609060101010101" pitchFamily="49" charset="-122"/>
                      </a:endParaRPr>
                    </a:p>
                  </a:txBody>
                  <a:tcPr/>
                </a:tc>
                <a:tc>
                  <a:txBody>
                    <a:bodyPr/>
                    <a:lstStyle/>
                    <a:p>
                      <a:pPr algn="ctr"/>
                      <a:r>
                        <a:rPr lang="en-US" altLang="zh-CN" sz="2800" dirty="0" smtClean="0">
                          <a:latin typeface="仿宋" panose="02010609060101010101" pitchFamily="49" charset="-122"/>
                          <a:ea typeface="仿宋" panose="02010609060101010101" pitchFamily="49" charset="-122"/>
                        </a:rPr>
                        <a:t>66</a:t>
                      </a:r>
                      <a:endParaRPr lang="zh-CN" altLang="en-US" sz="2800" dirty="0">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2240629705"/>
                  </a:ext>
                </a:extLst>
              </a:tr>
            </a:tbl>
          </a:graphicData>
        </a:graphic>
      </p:graphicFrame>
      <p:sp>
        <p:nvSpPr>
          <p:cNvPr id="7" name="文本框 6"/>
          <p:cNvSpPr txBox="1"/>
          <p:nvPr/>
        </p:nvSpPr>
        <p:spPr>
          <a:xfrm>
            <a:off x="838200" y="5120640"/>
            <a:ext cx="6186309" cy="646331"/>
          </a:xfrm>
          <a:prstGeom prst="rect">
            <a:avLst/>
          </a:prstGeom>
          <a:noFill/>
        </p:spPr>
        <p:txBody>
          <a:bodyPr wrap="none" rtlCol="0">
            <a:spAutoFit/>
          </a:bodyPr>
          <a:lstStyle/>
          <a:p>
            <a:r>
              <a:rPr lang="zh-CN" altLang="en-US" sz="3600" dirty="0" smtClean="0"/>
              <a:t>求第一季度的平均劳动生产率</a:t>
            </a:r>
            <a:endParaRPr lang="zh-CN" altLang="en-US" sz="3600" dirty="0"/>
          </a:p>
        </p:txBody>
      </p:sp>
    </p:spTree>
    <p:extLst>
      <p:ext uri="{BB962C8B-B14F-4D97-AF65-F5344CB8AC3E}">
        <p14:creationId xmlns:p14="http://schemas.microsoft.com/office/powerpoint/2010/main" val="3326273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45" name="Rectangle 145"/>
          <p:cNvSpPr>
            <a:spLocks noChangeArrowheads="1"/>
          </p:cNvSpPr>
          <p:nvPr/>
        </p:nvSpPr>
        <p:spPr bwMode="auto">
          <a:xfrm>
            <a:off x="1774825" y="620713"/>
            <a:ext cx="40322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buClr>
                <a:schemeClr val="accent1"/>
              </a:buClr>
              <a:buSzPct val="85000"/>
              <a:buFont typeface="Wingdings" panose="05000000000000000000" pitchFamily="2" charset="2"/>
              <a:buNone/>
            </a:pPr>
            <a:r>
              <a:rPr lang="en-US" altLang="zh-CN" sz="1400" b="1">
                <a:latin typeface="Times New Roman" panose="02020603050405020304" pitchFamily="18" charset="0"/>
                <a:ea typeface="黑体" panose="02010609060101010101" pitchFamily="49" charset="-122"/>
              </a:rPr>
              <a:t>1990</a:t>
            </a:r>
            <a:r>
              <a:rPr lang="zh-CN" altLang="en-US" sz="1400" b="1">
                <a:latin typeface="Times New Roman" panose="02020603050405020304" pitchFamily="18" charset="0"/>
                <a:ea typeface="黑体" panose="02010609060101010101" pitchFamily="49" charset="-122"/>
              </a:rPr>
              <a:t>年以来我国人口性别构成情况</a:t>
            </a:r>
            <a:r>
              <a:rPr lang="en-US" altLang="zh-CN" sz="1400" b="1">
                <a:latin typeface="Times New Roman" panose="02020603050405020304" pitchFamily="18" charset="0"/>
              </a:rPr>
              <a:t>(</a:t>
            </a:r>
            <a:r>
              <a:rPr lang="zh-CN" altLang="en-US" sz="1400" b="1">
                <a:latin typeface="Times New Roman" panose="02020603050405020304" pitchFamily="18" charset="0"/>
              </a:rPr>
              <a:t>％</a:t>
            </a:r>
            <a:r>
              <a:rPr lang="en-US" altLang="zh-CN" sz="1400" b="1">
                <a:latin typeface="Times New Roman" panose="02020603050405020304" pitchFamily="18" charset="0"/>
              </a:rPr>
              <a:t>)</a:t>
            </a:r>
          </a:p>
        </p:txBody>
      </p:sp>
      <p:graphicFrame>
        <p:nvGraphicFramePr>
          <p:cNvPr id="410588" name="Group 988"/>
          <p:cNvGraphicFramePr>
            <a:graphicFrameLocks noGrp="1"/>
          </p:cNvGraphicFramePr>
          <p:nvPr>
            <p:ph sz="half" idx="1"/>
            <p:extLst/>
          </p:nvPr>
        </p:nvGraphicFramePr>
        <p:xfrm>
          <a:off x="900793" y="918607"/>
          <a:ext cx="4759778" cy="5929884"/>
        </p:xfrm>
        <a:graphic>
          <a:graphicData uri="http://schemas.openxmlformats.org/drawingml/2006/table">
            <a:tbl>
              <a:tblPr/>
              <a:tblGrid>
                <a:gridCol w="606030">
                  <a:extLst>
                    <a:ext uri="{9D8B030D-6E8A-4147-A177-3AD203B41FA5}">
                      <a16:colId xmlns:a16="http://schemas.microsoft.com/office/drawing/2014/main" val="425560915"/>
                    </a:ext>
                  </a:extLst>
                </a:gridCol>
                <a:gridCol w="779323">
                  <a:extLst>
                    <a:ext uri="{9D8B030D-6E8A-4147-A177-3AD203B41FA5}">
                      <a16:colId xmlns:a16="http://schemas.microsoft.com/office/drawing/2014/main" val="280326270"/>
                    </a:ext>
                  </a:extLst>
                </a:gridCol>
                <a:gridCol w="779323">
                  <a:extLst>
                    <a:ext uri="{9D8B030D-6E8A-4147-A177-3AD203B41FA5}">
                      <a16:colId xmlns:a16="http://schemas.microsoft.com/office/drawing/2014/main" val="1639361627"/>
                    </a:ext>
                  </a:extLst>
                </a:gridCol>
                <a:gridCol w="871746">
                  <a:extLst>
                    <a:ext uri="{9D8B030D-6E8A-4147-A177-3AD203B41FA5}">
                      <a16:colId xmlns:a16="http://schemas.microsoft.com/office/drawing/2014/main" val="3497873791"/>
                    </a:ext>
                  </a:extLst>
                </a:gridCol>
                <a:gridCol w="871746">
                  <a:extLst>
                    <a:ext uri="{9D8B030D-6E8A-4147-A177-3AD203B41FA5}">
                      <a16:colId xmlns:a16="http://schemas.microsoft.com/office/drawing/2014/main" val="4077033427"/>
                    </a:ext>
                  </a:extLst>
                </a:gridCol>
                <a:gridCol w="851610">
                  <a:extLst>
                    <a:ext uri="{9D8B030D-6E8A-4147-A177-3AD203B41FA5}">
                      <a16:colId xmlns:a16="http://schemas.microsoft.com/office/drawing/2014/main" val="2578963375"/>
                    </a:ext>
                  </a:extLst>
                </a:gridCol>
              </a:tblGrid>
              <a:tr h="334963">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050" b="1" i="0" u="none" strike="noStrike" cap="none" normalizeH="0" baseline="0" smtClean="0">
                          <a:ln>
                            <a:noFill/>
                          </a:ln>
                          <a:solidFill>
                            <a:schemeClr val="tx2"/>
                          </a:solidFill>
                          <a:effectLst/>
                          <a:latin typeface="Times New Roman" panose="02020603050405020304" pitchFamily="18" charset="0"/>
                          <a:ea typeface="黑体" panose="02010609060101010101" pitchFamily="49" charset="-122"/>
                          <a:cs typeface="Times New Roman" panose="02020603050405020304" pitchFamily="18" charset="0"/>
                        </a:rPr>
                        <a:t>年份</a:t>
                      </a:r>
                    </a:p>
                  </a:txBody>
                  <a:tcPr anchor="ctr" horzOverflow="overflow">
                    <a:lnL cap="flat">
                      <a:noFill/>
                    </a:lnL>
                    <a:lnR w="28575"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050" b="1" i="0" u="none" strike="noStrike" cap="none" normalizeH="0" baseline="0" smtClean="0">
                          <a:ln>
                            <a:noFill/>
                          </a:ln>
                          <a:solidFill>
                            <a:schemeClr val="tx2"/>
                          </a:solidFill>
                          <a:effectLst/>
                          <a:latin typeface="Times New Roman" panose="02020603050405020304" pitchFamily="18" charset="0"/>
                          <a:ea typeface="黑体" panose="02010609060101010101" pitchFamily="49" charset="-122"/>
                          <a:cs typeface="Times New Roman" panose="02020603050405020304" pitchFamily="18" charset="0"/>
                        </a:rPr>
                        <a:t>男性比重</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1050" b="1" i="0" u="none" strike="noStrike" cap="none" normalizeH="0" baseline="0" smtClean="0">
                          <a:ln>
                            <a:noFill/>
                          </a:ln>
                          <a:solidFill>
                            <a:schemeClr val="tx2"/>
                          </a:solidFill>
                          <a:effectLst/>
                          <a:latin typeface="Times New Roman" panose="02020603050405020304" pitchFamily="18" charset="0"/>
                          <a:ea typeface="黑体" panose="02010609060101010101" pitchFamily="49" charset="-122"/>
                          <a:cs typeface="Times New Roman" panose="02020603050405020304" pitchFamily="18" charset="0"/>
                        </a:rPr>
                        <a:t>(%)</a:t>
                      </a: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050" b="1" i="0" u="none" strike="noStrike" cap="none" normalizeH="0" baseline="0" smtClean="0">
                          <a:ln>
                            <a:noFill/>
                          </a:ln>
                          <a:solidFill>
                            <a:schemeClr val="tx2"/>
                          </a:solidFill>
                          <a:effectLst/>
                          <a:latin typeface="Times New Roman" panose="02020603050405020304" pitchFamily="18" charset="0"/>
                          <a:ea typeface="黑体" panose="02010609060101010101" pitchFamily="49" charset="-122"/>
                          <a:cs typeface="Times New Roman" panose="02020603050405020304" pitchFamily="18" charset="0"/>
                        </a:rPr>
                        <a:t>女性比重</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altLang="zh-CN" sz="1050" b="1" i="0" u="none" strike="noStrike" cap="none" normalizeH="0" baseline="0" smtClean="0">
                          <a:ln>
                            <a:noFill/>
                          </a:ln>
                          <a:solidFill>
                            <a:schemeClr val="tx2"/>
                          </a:solidFill>
                          <a:effectLst/>
                          <a:latin typeface="Times New Roman" panose="02020603050405020304" pitchFamily="18" charset="0"/>
                          <a:ea typeface="黑体" panose="02010609060101010101" pitchFamily="49" charset="-122"/>
                          <a:cs typeface="Times New Roman" panose="02020603050405020304" pitchFamily="18" charset="0"/>
                        </a:rPr>
                        <a:t>(%)</a:t>
                      </a: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050" b="1" i="0" u="none" strike="noStrike" cap="none" normalizeH="0" baseline="0" smtClean="0">
                          <a:ln>
                            <a:noFill/>
                          </a:ln>
                          <a:solidFill>
                            <a:schemeClr val="tx2"/>
                          </a:solidFill>
                          <a:effectLst/>
                          <a:latin typeface="Times New Roman" panose="02020603050405020304" pitchFamily="18" charset="0"/>
                          <a:ea typeface="黑体" panose="02010609060101010101" pitchFamily="49" charset="-122"/>
                          <a:cs typeface="Times New Roman" panose="02020603050405020304" pitchFamily="18" charset="0"/>
                        </a:rPr>
                        <a:t>男性年末</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1050" b="1" i="0" u="none" strike="noStrike" cap="none" normalizeH="0" baseline="0" smtClean="0">
                          <a:ln>
                            <a:noFill/>
                          </a:ln>
                          <a:solidFill>
                            <a:schemeClr val="tx2"/>
                          </a:solidFill>
                          <a:effectLst/>
                          <a:latin typeface="Times New Roman" panose="02020603050405020304" pitchFamily="18" charset="0"/>
                          <a:ea typeface="黑体" panose="02010609060101010101" pitchFamily="49" charset="-122"/>
                          <a:cs typeface="Times New Roman" panose="02020603050405020304" pitchFamily="18" charset="0"/>
                        </a:rPr>
                        <a:t>人数</a:t>
                      </a:r>
                      <a:r>
                        <a:rPr kumimoji="1" lang="en-US" altLang="zh-CN" sz="1050" b="1" i="0" u="none" strike="noStrike" cap="none" normalizeH="0" baseline="0" smtClean="0">
                          <a:ln>
                            <a:noFill/>
                          </a:ln>
                          <a:solidFill>
                            <a:schemeClr val="tx2"/>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1050" b="1" i="0" u="none" strike="noStrike" cap="none" normalizeH="0" baseline="0" smtClean="0">
                          <a:ln>
                            <a:noFill/>
                          </a:ln>
                          <a:solidFill>
                            <a:schemeClr val="tx2"/>
                          </a:solidFill>
                          <a:effectLst/>
                          <a:latin typeface="Times New Roman" panose="02020603050405020304" pitchFamily="18" charset="0"/>
                          <a:ea typeface="黑体" panose="02010609060101010101" pitchFamily="49" charset="-122"/>
                          <a:cs typeface="Times New Roman" panose="02020603050405020304" pitchFamily="18" charset="0"/>
                        </a:rPr>
                        <a:t>万人</a:t>
                      </a:r>
                      <a:r>
                        <a:rPr kumimoji="1" lang="en-US" altLang="zh-CN" sz="1050" b="1" i="0" u="none" strike="noStrike" cap="none" normalizeH="0" baseline="0" smtClean="0">
                          <a:ln>
                            <a:noFill/>
                          </a:ln>
                          <a:solidFill>
                            <a:schemeClr val="tx2"/>
                          </a:solidFill>
                          <a:effectLst/>
                          <a:latin typeface="Times New Roman" panose="02020603050405020304" pitchFamily="18" charset="0"/>
                          <a:ea typeface="黑体" panose="02010609060101010101" pitchFamily="49" charset="-122"/>
                          <a:cs typeface="Times New Roman" panose="02020603050405020304" pitchFamily="18" charset="0"/>
                        </a:rPr>
                        <a:t>)</a:t>
                      </a: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050" b="1" i="0" u="none" strike="noStrike" cap="none" normalizeH="0" baseline="0" smtClean="0">
                          <a:ln>
                            <a:noFill/>
                          </a:ln>
                          <a:solidFill>
                            <a:schemeClr val="tx2"/>
                          </a:solidFill>
                          <a:effectLst/>
                          <a:latin typeface="Times New Roman" panose="02020603050405020304" pitchFamily="18" charset="0"/>
                          <a:ea typeface="黑体" panose="02010609060101010101" pitchFamily="49" charset="-122"/>
                          <a:cs typeface="Times New Roman" panose="02020603050405020304" pitchFamily="18" charset="0"/>
                        </a:rPr>
                        <a:t>女性年末</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050" b="1" i="0" u="none" strike="noStrike" cap="none" normalizeH="0" baseline="0" smtClean="0">
                          <a:ln>
                            <a:noFill/>
                          </a:ln>
                          <a:solidFill>
                            <a:schemeClr val="tx2"/>
                          </a:solidFill>
                          <a:effectLst/>
                          <a:latin typeface="Times New Roman" panose="02020603050405020304" pitchFamily="18" charset="0"/>
                          <a:ea typeface="黑体" panose="02010609060101010101" pitchFamily="49" charset="-122"/>
                          <a:cs typeface="Times New Roman" panose="02020603050405020304" pitchFamily="18" charset="0"/>
                        </a:rPr>
                        <a:t>人数</a:t>
                      </a:r>
                      <a:r>
                        <a:rPr kumimoji="1" lang="en-US" altLang="zh-CN" sz="1050" b="1" i="0" u="none" strike="noStrike" cap="none" normalizeH="0" baseline="0" smtClean="0">
                          <a:ln>
                            <a:noFill/>
                          </a:ln>
                          <a:solidFill>
                            <a:schemeClr val="tx2"/>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1050" b="1" i="0" u="none" strike="noStrike" cap="none" normalizeH="0" baseline="0" smtClean="0">
                          <a:ln>
                            <a:noFill/>
                          </a:ln>
                          <a:solidFill>
                            <a:schemeClr val="tx2"/>
                          </a:solidFill>
                          <a:effectLst/>
                          <a:latin typeface="Times New Roman" panose="02020603050405020304" pitchFamily="18" charset="0"/>
                          <a:ea typeface="黑体" panose="02010609060101010101" pitchFamily="49" charset="-122"/>
                          <a:cs typeface="Times New Roman" panose="02020603050405020304" pitchFamily="18" charset="0"/>
                        </a:rPr>
                        <a:t>万人</a:t>
                      </a:r>
                      <a:r>
                        <a:rPr kumimoji="1" lang="en-US" altLang="zh-CN" sz="1050" b="1" i="0" u="none" strike="noStrike" cap="none" normalizeH="0" baseline="0" smtClean="0">
                          <a:ln>
                            <a:noFill/>
                          </a:ln>
                          <a:solidFill>
                            <a:schemeClr val="tx2"/>
                          </a:solidFill>
                          <a:effectLst/>
                          <a:latin typeface="Times New Roman" panose="02020603050405020304" pitchFamily="18" charset="0"/>
                          <a:ea typeface="黑体" panose="02010609060101010101" pitchFamily="49" charset="-122"/>
                          <a:cs typeface="Times New Roman" panose="02020603050405020304" pitchFamily="18" charset="0"/>
                        </a:rPr>
                        <a:t>)</a:t>
                      </a: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05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rPr>
                        <a:t>年末总人</a:t>
                      </a:r>
                    </a:p>
                    <a:p>
                      <a:pPr marL="342900" marR="0" lvl="0" indent="-34290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05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rPr>
                        <a:t>口数</a:t>
                      </a:r>
                      <a:r>
                        <a:rPr kumimoji="0" lang="en-US" altLang="zh-CN" sz="105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rPr>
                        <a:t>(</a:t>
                      </a:r>
                      <a:r>
                        <a:rPr kumimoji="0" lang="zh-CN" altLang="en-US" sz="105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rPr>
                        <a:t>万人</a:t>
                      </a:r>
                      <a:r>
                        <a:rPr kumimoji="0" lang="en-US" altLang="zh-CN" sz="105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rPr>
                        <a:t>)</a:t>
                      </a:r>
                    </a:p>
                  </a:txBody>
                  <a:tcPr anchor="ctr" horzOverflow="overflow">
                    <a:lnL w="28575" cap="flat" cmpd="sng" algn="ctr">
                      <a:solidFill>
                        <a:schemeClr val="hlink"/>
                      </a:solidFill>
                      <a:prstDash val="solid"/>
                      <a:miter lim="800000"/>
                      <a:headEnd type="none" w="med" len="med"/>
                      <a:tailEnd type="none" w="med" len="med"/>
                    </a:lnL>
                    <a:lnR cap="flat">
                      <a:noFill/>
                    </a:lnR>
                    <a:lnT w="381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177566997"/>
                  </a:ext>
                </a:extLst>
              </a:tr>
              <a:tr h="180975">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51.52</a:t>
                      </a:r>
                      <a:endParaRPr kumimoji="1" lang="en-US" alt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48.48</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58904</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55429</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114333</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w="28575" cap="flat" cmpd="sng" algn="ctr">
                      <a:solidFill>
                        <a:schemeClr val="hlink"/>
                      </a:solidFill>
                      <a:prstDash val="solid"/>
                      <a:miter lim="800000"/>
                      <a:headEnd type="none" w="med" len="med"/>
                      <a:tailEnd type="none" w="med" len="med"/>
                    </a:lnT>
                    <a:lnB>
                      <a:noFill/>
                    </a:lnB>
                    <a:lnTlToBr>
                      <a:noFill/>
                    </a:lnTlToBr>
                    <a:lnBlToTr>
                      <a:noFill/>
                    </a:lnBlToTr>
                    <a:noFill/>
                  </a:tcPr>
                </a:tc>
                <a:extLst>
                  <a:ext uri="{0D108BD9-81ED-4DB2-BD59-A6C34878D82A}">
                    <a16:rowId xmlns:a16="http://schemas.microsoft.com/office/drawing/2014/main" val="4240107178"/>
                  </a:ext>
                </a:extLst>
              </a:tr>
              <a:tr h="211138">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1991</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51.34</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48.66</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59466</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56357</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115823</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4195236183"/>
                  </a:ext>
                </a:extLst>
              </a:tr>
              <a:tr h="212725">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1992</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51.05</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48.95</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59811</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57360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117171</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4054636119"/>
                  </a:ext>
                </a:extLst>
              </a:tr>
              <a:tr h="211138">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1993</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51.02</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48.98</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60472</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58045</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118517</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753223156"/>
                  </a:ext>
                </a:extLst>
              </a:tr>
              <a:tr h="212725">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1994</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51.10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48.90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61246</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58604</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119850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449879981"/>
                  </a:ext>
                </a:extLst>
              </a:tr>
              <a:tr h="211138">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1995</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51.03</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48.97</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61808</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59313</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121121</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2320886525"/>
                  </a:ext>
                </a:extLst>
              </a:tr>
              <a:tr h="211138">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1996</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50.82</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49.18</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62200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60189</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122389</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2001635435"/>
                  </a:ext>
                </a:extLst>
              </a:tr>
              <a:tr h="212725">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1997</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51.07</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48.93</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63131</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60495</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123626</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2131085238"/>
                  </a:ext>
                </a:extLst>
              </a:tr>
              <a:tr h="211138">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1998</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51.25</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48.75</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63940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60821</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124761</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370482975"/>
                  </a:ext>
                </a:extLst>
              </a:tr>
              <a:tr h="212725">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1999</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51.43</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48.57</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64692</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61094</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125786</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449869414"/>
                  </a:ext>
                </a:extLst>
              </a:tr>
              <a:tr h="211138">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51.63</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48.37</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65437</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61306</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126743</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2942482003"/>
                  </a:ext>
                </a:extLst>
              </a:tr>
              <a:tr h="212725">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2001</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51.46</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48.54</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65672</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61955</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127627</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4149197540"/>
                  </a:ext>
                </a:extLst>
              </a:tr>
              <a:tr h="211138">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2002</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51.47</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48.53</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66115</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62338</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128453</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893327887"/>
                  </a:ext>
                </a:extLst>
              </a:tr>
              <a:tr h="211138">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2003</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51.50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48.50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66556</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62671</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129227</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884817344"/>
                  </a:ext>
                </a:extLst>
              </a:tr>
              <a:tr h="212725">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2004</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51.52</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48.48</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66976</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63012</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129988</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2464344316"/>
                  </a:ext>
                </a:extLst>
              </a:tr>
              <a:tr h="211138">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2005</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51.53</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48.47</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67375</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63381</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130756</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817223213"/>
                  </a:ext>
                </a:extLst>
              </a:tr>
              <a:tr h="212725">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2006</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51.52</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48.48</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67728</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63720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131448</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737467028"/>
                  </a:ext>
                </a:extLst>
              </a:tr>
              <a:tr h="211138">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2007</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w="381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51.50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w="381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48.50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w="381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68048</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w="381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64081</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w="381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132129</a:t>
                      </a:r>
                      <a:endParaRPr kumimoji="1" lang="en-US" alt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w="38100"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42885059"/>
                  </a:ext>
                </a:extLst>
              </a:tr>
            </a:tbl>
          </a:graphicData>
        </a:graphic>
      </p:graphicFrame>
      <p:graphicFrame>
        <p:nvGraphicFramePr>
          <p:cNvPr id="410102" name="Object 502"/>
          <p:cNvGraphicFramePr>
            <a:graphicFrameLocks noGrp="1" noChangeAspect="1"/>
          </p:cNvGraphicFramePr>
          <p:nvPr>
            <p:ph sz="quarter" idx="2"/>
          </p:nvPr>
        </p:nvGraphicFramePr>
        <p:xfrm>
          <a:off x="6240463" y="1268414"/>
          <a:ext cx="4176712" cy="1800225"/>
        </p:xfrm>
        <a:graphic>
          <a:graphicData uri="http://schemas.openxmlformats.org/presentationml/2006/ole">
            <mc:AlternateContent xmlns:mc="http://schemas.openxmlformats.org/markup-compatibility/2006">
              <mc:Choice xmlns:v="urn:schemas-microsoft-com:vml" Requires="v">
                <p:oleObj spid="_x0000_s47108" name="Equation" r:id="rId3" imgW="3416040" imgH="1333440" progId="Equation.DSMT4">
                  <p:embed/>
                </p:oleObj>
              </mc:Choice>
              <mc:Fallback>
                <p:oleObj name="Equation" r:id="rId3" imgW="3416040" imgH="1333440" progId="Equation.DSMT4">
                  <p:embed/>
                  <p:pic>
                    <p:nvPicPr>
                      <p:cNvPr id="410102" name="Object 5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0463" y="1268414"/>
                        <a:ext cx="4176712" cy="1800225"/>
                      </a:xfrm>
                      <a:prstGeom prst="rect">
                        <a:avLst/>
                      </a:prstGeom>
                      <a:solidFill>
                        <a:schemeClr val="accent1"/>
                      </a:solidFill>
                      <a:ln w="38100" cap="flat" cmpd="sng">
                        <a:solidFill>
                          <a:schemeClr val="hlink"/>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573" name="Object 973"/>
          <p:cNvGraphicFramePr>
            <a:graphicFrameLocks noGrp="1" noChangeAspect="1"/>
          </p:cNvGraphicFramePr>
          <p:nvPr>
            <p:ph sz="quarter" idx="3"/>
          </p:nvPr>
        </p:nvGraphicFramePr>
        <p:xfrm>
          <a:off x="6240463" y="3284538"/>
          <a:ext cx="4176712" cy="1816100"/>
        </p:xfrm>
        <a:graphic>
          <a:graphicData uri="http://schemas.openxmlformats.org/presentationml/2006/ole">
            <mc:AlternateContent xmlns:mc="http://schemas.openxmlformats.org/markup-compatibility/2006">
              <mc:Choice xmlns:v="urn:schemas-microsoft-com:vml" Requires="v">
                <p:oleObj spid="_x0000_s47109" name="Equation" r:id="rId5" imgW="3429000" imgH="1396800" progId="Equation.DSMT4">
                  <p:embed/>
                </p:oleObj>
              </mc:Choice>
              <mc:Fallback>
                <p:oleObj name="Equation" r:id="rId5" imgW="3429000" imgH="1396800" progId="Equation.DSMT4">
                  <p:embed/>
                  <p:pic>
                    <p:nvPicPr>
                      <p:cNvPr id="410573" name="Object 9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0463" y="3284538"/>
                        <a:ext cx="4176712" cy="1816100"/>
                      </a:xfrm>
                      <a:prstGeom prst="rect">
                        <a:avLst/>
                      </a:prstGeom>
                      <a:solidFill>
                        <a:schemeClr val="accent1"/>
                      </a:solidFill>
                      <a:ln w="38100" cap="flat" cmpd="sng">
                        <a:solidFill>
                          <a:schemeClr val="hlink"/>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589" name="Text Box 989"/>
          <p:cNvSpPr txBox="1">
            <a:spLocks noChangeArrowheads="1"/>
          </p:cNvSpPr>
          <p:nvPr/>
        </p:nvSpPr>
        <p:spPr bwMode="auto">
          <a:xfrm>
            <a:off x="6383338" y="5229225"/>
            <a:ext cx="2665412"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solidFill>
                  <a:schemeClr val="tx2"/>
                </a:solidFill>
                <a:latin typeface="Times New Roman" panose="02020603050405020304" pitchFamily="18" charset="0"/>
              </a:rPr>
              <a:t>1991—2007</a:t>
            </a:r>
            <a:r>
              <a:rPr lang="zh-CN" altLang="en-US" sz="1600" b="1">
                <a:solidFill>
                  <a:schemeClr val="tx2"/>
                </a:solidFill>
                <a:latin typeface="Times New Roman" panose="02020603050405020304" pitchFamily="18" charset="0"/>
              </a:rPr>
              <a:t>年，我国男性人口的年均比重为</a:t>
            </a:r>
            <a:r>
              <a:rPr lang="en-US" altLang="zh-CN" sz="1600" b="1">
                <a:solidFill>
                  <a:schemeClr val="tx2"/>
                </a:solidFill>
                <a:latin typeface="Times New Roman" panose="02020603050405020304" pitchFamily="18" charset="0"/>
              </a:rPr>
              <a:t>51.32%</a:t>
            </a:r>
            <a:r>
              <a:rPr lang="zh-CN" altLang="en-US" sz="1600" b="1">
                <a:solidFill>
                  <a:schemeClr val="tx2"/>
                </a:solidFill>
                <a:latin typeface="Times New Roman" panose="02020603050405020304" pitchFamily="18" charset="0"/>
              </a:rPr>
              <a:t>，女性人口的年均比重为</a:t>
            </a:r>
            <a:r>
              <a:rPr lang="en-US" altLang="zh-CN" sz="1600" b="1">
                <a:solidFill>
                  <a:schemeClr val="tx2"/>
                </a:solidFill>
                <a:latin typeface="Times New Roman" panose="02020603050405020304" pitchFamily="18" charset="0"/>
              </a:rPr>
              <a:t>48.68%</a:t>
            </a:r>
            <a:r>
              <a:rPr lang="zh-CN" altLang="en-US" sz="1600" b="1">
                <a:solidFill>
                  <a:schemeClr val="tx2"/>
                </a:solidFill>
                <a:latin typeface="Times New Roman" panose="02020603050405020304" pitchFamily="18" charset="0"/>
              </a:rPr>
              <a:t>，前者比后者高</a:t>
            </a:r>
            <a:r>
              <a:rPr lang="en-US" altLang="zh-CN" sz="1600" b="1">
                <a:solidFill>
                  <a:schemeClr val="tx2"/>
                </a:solidFill>
                <a:latin typeface="Times New Roman" panose="02020603050405020304" pitchFamily="18" charset="0"/>
              </a:rPr>
              <a:t>2.64</a:t>
            </a:r>
            <a:r>
              <a:rPr lang="zh-CN" altLang="en-US" sz="1600" b="1">
                <a:solidFill>
                  <a:schemeClr val="tx2"/>
                </a:solidFill>
                <a:latin typeface="Times New Roman" panose="02020603050405020304" pitchFamily="18" charset="0"/>
              </a:rPr>
              <a:t>个百分点。</a:t>
            </a:r>
          </a:p>
        </p:txBody>
      </p:sp>
      <p:sp>
        <p:nvSpPr>
          <p:cNvPr id="410594" name="Rectangle 994"/>
          <p:cNvSpPr>
            <a:spLocks noChangeArrowheads="1"/>
          </p:cNvSpPr>
          <p:nvPr/>
        </p:nvSpPr>
        <p:spPr bwMode="auto">
          <a:xfrm>
            <a:off x="6456364" y="549275"/>
            <a:ext cx="3877985" cy="369332"/>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Font typeface="Wingdings" panose="05000000000000000000" pitchFamily="2" charset="2"/>
              <a:buNone/>
            </a:pPr>
            <a:r>
              <a:rPr lang="zh-CN" altLang="en-US" b="1">
                <a:solidFill>
                  <a:schemeClr val="tx2"/>
                </a:solidFill>
                <a:latin typeface="Times New Roman" panose="02020603050405020304" pitchFamily="18" charset="0"/>
              </a:rPr>
              <a:t>请计算</a:t>
            </a:r>
            <a:r>
              <a:rPr lang="en-US" altLang="zh-CN" b="1">
                <a:solidFill>
                  <a:schemeClr val="tx2"/>
                </a:solidFill>
                <a:latin typeface="Times New Roman" panose="02020603050405020304" pitchFamily="18" charset="0"/>
              </a:rPr>
              <a:t>90</a:t>
            </a:r>
            <a:r>
              <a:rPr lang="zh-CN" altLang="en-US" b="1">
                <a:solidFill>
                  <a:schemeClr val="tx2"/>
                </a:solidFill>
                <a:latin typeface="Times New Roman" panose="02020603050405020304" pitchFamily="18" charset="0"/>
              </a:rPr>
              <a:t>年代以来男女性别平均比重</a:t>
            </a:r>
          </a:p>
        </p:txBody>
      </p:sp>
    </p:spTree>
    <p:extLst>
      <p:ext uri="{BB962C8B-B14F-4D97-AF65-F5344CB8AC3E}">
        <p14:creationId xmlns:p14="http://schemas.microsoft.com/office/powerpoint/2010/main" val="122139988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10594"/>
                                        </p:tgtEl>
                                        <p:attrNameLst>
                                          <p:attrName>style.visibility</p:attrName>
                                        </p:attrNameLst>
                                      </p:cBhvr>
                                      <p:to>
                                        <p:strVal val="visible"/>
                                      </p:to>
                                    </p:set>
                                    <p:anim calcmode="lin" valueType="num">
                                      <p:cBhvr additive="base">
                                        <p:cTn id="7" dur="500" fill="hold"/>
                                        <p:tgtEl>
                                          <p:spTgt spid="410594"/>
                                        </p:tgtEl>
                                        <p:attrNameLst>
                                          <p:attrName>ppt_x</p:attrName>
                                        </p:attrNameLst>
                                      </p:cBhvr>
                                      <p:tavLst>
                                        <p:tav tm="0">
                                          <p:val>
                                            <p:strVal val="#ppt_x"/>
                                          </p:val>
                                        </p:tav>
                                        <p:tav tm="100000">
                                          <p:val>
                                            <p:strVal val="#ppt_x"/>
                                          </p:val>
                                        </p:tav>
                                      </p:tavLst>
                                    </p:anim>
                                    <p:anim calcmode="lin" valueType="num">
                                      <p:cBhvr additive="base">
                                        <p:cTn id="8" dur="500" fill="hold"/>
                                        <p:tgtEl>
                                          <p:spTgt spid="4105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102"/>
                                        </p:tgtEl>
                                        <p:attrNameLst>
                                          <p:attrName>style.visibility</p:attrName>
                                        </p:attrNameLst>
                                      </p:cBhvr>
                                      <p:to>
                                        <p:strVal val="visible"/>
                                      </p:to>
                                    </p:set>
                                    <p:anim calcmode="lin" valueType="num">
                                      <p:cBhvr additive="base">
                                        <p:cTn id="13" dur="500" fill="hold"/>
                                        <p:tgtEl>
                                          <p:spTgt spid="410102"/>
                                        </p:tgtEl>
                                        <p:attrNameLst>
                                          <p:attrName>ppt_x</p:attrName>
                                        </p:attrNameLst>
                                      </p:cBhvr>
                                      <p:tavLst>
                                        <p:tav tm="0">
                                          <p:val>
                                            <p:strVal val="#ppt_x"/>
                                          </p:val>
                                        </p:tav>
                                        <p:tav tm="100000">
                                          <p:val>
                                            <p:strVal val="#ppt_x"/>
                                          </p:val>
                                        </p:tav>
                                      </p:tavLst>
                                    </p:anim>
                                    <p:anim calcmode="lin" valueType="num">
                                      <p:cBhvr additive="base">
                                        <p:cTn id="14" dur="500" fill="hold"/>
                                        <p:tgtEl>
                                          <p:spTgt spid="41010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10573"/>
                                        </p:tgtEl>
                                        <p:attrNameLst>
                                          <p:attrName>style.visibility</p:attrName>
                                        </p:attrNameLst>
                                      </p:cBhvr>
                                      <p:to>
                                        <p:strVal val="visible"/>
                                      </p:to>
                                    </p:set>
                                    <p:anim calcmode="lin" valueType="num">
                                      <p:cBhvr additive="base">
                                        <p:cTn id="17" dur="500" fill="hold"/>
                                        <p:tgtEl>
                                          <p:spTgt spid="410573"/>
                                        </p:tgtEl>
                                        <p:attrNameLst>
                                          <p:attrName>ppt_x</p:attrName>
                                        </p:attrNameLst>
                                      </p:cBhvr>
                                      <p:tavLst>
                                        <p:tav tm="0">
                                          <p:val>
                                            <p:strVal val="#ppt_x"/>
                                          </p:val>
                                        </p:tav>
                                        <p:tav tm="100000">
                                          <p:val>
                                            <p:strVal val="#ppt_x"/>
                                          </p:val>
                                        </p:tav>
                                      </p:tavLst>
                                    </p:anim>
                                    <p:anim calcmode="lin" valueType="num">
                                      <p:cBhvr additive="base">
                                        <p:cTn id="18" dur="500" fill="hold"/>
                                        <p:tgtEl>
                                          <p:spTgt spid="41057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10589"/>
                                        </p:tgtEl>
                                        <p:attrNameLst>
                                          <p:attrName>style.visibility</p:attrName>
                                        </p:attrNameLst>
                                      </p:cBhvr>
                                      <p:to>
                                        <p:strVal val="visible"/>
                                      </p:to>
                                    </p:set>
                                    <p:anim calcmode="lin" valueType="num">
                                      <p:cBhvr additive="base">
                                        <p:cTn id="21" dur="500" fill="hold"/>
                                        <p:tgtEl>
                                          <p:spTgt spid="410589"/>
                                        </p:tgtEl>
                                        <p:attrNameLst>
                                          <p:attrName>ppt_x</p:attrName>
                                        </p:attrNameLst>
                                      </p:cBhvr>
                                      <p:tavLst>
                                        <p:tav tm="0">
                                          <p:val>
                                            <p:strVal val="#ppt_x"/>
                                          </p:val>
                                        </p:tav>
                                        <p:tav tm="100000">
                                          <p:val>
                                            <p:strVal val="#ppt_x"/>
                                          </p:val>
                                        </p:tav>
                                      </p:tavLst>
                                    </p:anim>
                                    <p:anim calcmode="lin" valueType="num">
                                      <p:cBhvr additive="base">
                                        <p:cTn id="22" dur="500" fill="hold"/>
                                        <p:tgtEl>
                                          <p:spTgt spid="4105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589" grpId="0"/>
      <p:bldP spid="41059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Rot="1" noChangeArrowheads="1"/>
          </p:cNvSpPr>
          <p:nvPr>
            <p:ph type="body" idx="1"/>
          </p:nvPr>
        </p:nvSpPr>
        <p:spPr>
          <a:xfrm>
            <a:off x="1847850" y="549276"/>
            <a:ext cx="8540750" cy="5762625"/>
          </a:xfrm>
        </p:spPr>
        <p:txBody>
          <a:bodyPr/>
          <a:lstStyle/>
          <a:p>
            <a:pPr>
              <a:lnSpc>
                <a:spcPct val="90000"/>
              </a:lnSpc>
            </a:pPr>
            <a:r>
              <a:rPr lang="zh-CN" altLang="en-US" b="1" dirty="0">
                <a:effectLst>
                  <a:outerShdw blurRad="38100" dist="38100" dir="2700000" algn="tl">
                    <a:srgbClr val="C0C0C0"/>
                  </a:outerShdw>
                </a:effectLst>
              </a:rPr>
              <a:t>二、增长量与平均增长量 </a:t>
            </a:r>
          </a:p>
          <a:p>
            <a:pPr lvl="1">
              <a:lnSpc>
                <a:spcPct val="90000"/>
              </a:lnSpc>
              <a:buFontTx/>
              <a:buNone/>
            </a:pPr>
            <a:endParaRPr lang="zh-CN" altLang="en-US" b="1" dirty="0">
              <a:effectLst>
                <a:outerShdw blurRad="38100" dist="38100" dir="2700000" algn="tl">
                  <a:srgbClr val="C0C0C0"/>
                </a:outerShdw>
              </a:effectLst>
            </a:endParaRPr>
          </a:p>
          <a:p>
            <a:pPr lvl="1">
              <a:lnSpc>
                <a:spcPct val="90000"/>
              </a:lnSpc>
              <a:buFontTx/>
              <a:buNone/>
            </a:pPr>
            <a:r>
              <a:rPr lang="zh-CN" altLang="en-US" b="1" dirty="0">
                <a:effectLst>
                  <a:outerShdw blurRad="38100" dist="38100" dir="2700000" algn="tl">
                    <a:srgbClr val="C0C0C0"/>
                  </a:outerShdw>
                </a:effectLst>
              </a:rPr>
              <a:t>（一）增长量</a:t>
            </a:r>
          </a:p>
          <a:p>
            <a:pPr lvl="1">
              <a:lnSpc>
                <a:spcPct val="90000"/>
              </a:lnSpc>
            </a:pPr>
            <a:r>
              <a:rPr lang="zh-CN" altLang="en-US" b="1" dirty="0"/>
              <a:t>也称增减量，它是指某种社会经济现象在一定时期内增长或减少的绝对数量。它等于报告期水平与基期水平之差。其计算公式为：</a:t>
            </a:r>
          </a:p>
          <a:p>
            <a:pPr marL="914400" lvl="2" indent="0">
              <a:lnSpc>
                <a:spcPct val="90000"/>
              </a:lnSpc>
              <a:buNone/>
            </a:pPr>
            <a:r>
              <a:rPr lang="zh-CN" altLang="en-US" b="1" dirty="0" smtClean="0"/>
              <a:t>  增长</a:t>
            </a:r>
            <a:r>
              <a:rPr lang="zh-CN" altLang="en-US" b="1" dirty="0"/>
              <a:t>量</a:t>
            </a:r>
            <a:r>
              <a:rPr lang="en-US" altLang="zh-CN" b="1" dirty="0"/>
              <a:t>=</a:t>
            </a:r>
            <a:r>
              <a:rPr lang="zh-CN" altLang="en-US" b="1" dirty="0"/>
              <a:t>报告期水平</a:t>
            </a:r>
            <a:r>
              <a:rPr lang="en-US" altLang="zh-CN" b="1" dirty="0"/>
              <a:t>–</a:t>
            </a:r>
            <a:r>
              <a:rPr lang="zh-CN" altLang="en-US" b="1" dirty="0"/>
              <a:t>基期水平</a:t>
            </a:r>
          </a:p>
          <a:p>
            <a:pPr lvl="1">
              <a:lnSpc>
                <a:spcPct val="90000"/>
              </a:lnSpc>
            </a:pPr>
            <a:endParaRPr lang="en-US" altLang="zh-CN" b="1" dirty="0" smtClean="0"/>
          </a:p>
          <a:p>
            <a:pPr lvl="1">
              <a:lnSpc>
                <a:spcPct val="90000"/>
              </a:lnSpc>
            </a:pPr>
            <a:r>
              <a:rPr lang="en-US" altLang="zh-CN" b="1" dirty="0" smtClean="0"/>
              <a:t>1</a:t>
            </a:r>
            <a:r>
              <a:rPr lang="zh-CN" altLang="en-US" b="1" dirty="0"/>
              <a:t>、逐期增长量</a:t>
            </a:r>
          </a:p>
          <a:p>
            <a:pPr lvl="1">
              <a:lnSpc>
                <a:spcPct val="90000"/>
              </a:lnSpc>
            </a:pPr>
            <a:r>
              <a:rPr lang="zh-CN" altLang="en-US" b="1" dirty="0"/>
              <a:t>用报告期水平减去前一期的水平计算的增长量。它表示各报告期比前一期增长的绝对数量。其计算公式为：</a:t>
            </a:r>
          </a:p>
          <a:p>
            <a:pPr marL="914400" lvl="2" indent="0">
              <a:lnSpc>
                <a:spcPct val="90000"/>
              </a:lnSpc>
              <a:buNone/>
            </a:pPr>
            <a:r>
              <a:rPr lang="zh-CN" altLang="en-US" b="1" dirty="0" smtClean="0"/>
              <a:t>    逐</a:t>
            </a:r>
            <a:r>
              <a:rPr lang="zh-CN" altLang="en-US" b="1" dirty="0"/>
              <a:t>期增长量</a:t>
            </a:r>
            <a:r>
              <a:rPr lang="en-US" altLang="zh-CN" b="1" dirty="0"/>
              <a:t>=</a:t>
            </a:r>
            <a:r>
              <a:rPr lang="zh-CN" altLang="en-US" b="1" dirty="0"/>
              <a:t>报告期水平－前一期</a:t>
            </a:r>
            <a:r>
              <a:rPr lang="zh-CN" altLang="en-US" b="1" dirty="0" smtClean="0"/>
              <a:t>水平</a:t>
            </a:r>
            <a:endParaRPr lang="en-US" altLang="zh-CN" b="1" dirty="0" smtClean="0"/>
          </a:p>
          <a:p>
            <a:pPr marL="914400" lvl="2" indent="0">
              <a:lnSpc>
                <a:spcPct val="90000"/>
              </a:lnSpc>
              <a:buNone/>
            </a:pPr>
            <a:endParaRPr lang="zh-CN" altLang="en-US" b="1" dirty="0"/>
          </a:p>
          <a:p>
            <a:pPr lvl="1">
              <a:lnSpc>
                <a:spcPct val="90000"/>
              </a:lnSpc>
            </a:pPr>
            <a:r>
              <a:rPr lang="zh-CN" altLang="en-US" b="1" dirty="0"/>
              <a:t>用符号表示为： </a:t>
            </a:r>
          </a:p>
        </p:txBody>
      </p:sp>
      <p:sp>
        <p:nvSpPr>
          <p:cNvPr id="138245" name="Rectangle 5"/>
          <p:cNvSpPr>
            <a:spLocks noChangeArrowheads="1"/>
          </p:cNvSpPr>
          <p:nvPr/>
        </p:nvSpPr>
        <p:spPr bwMode="auto">
          <a:xfrm>
            <a:off x="1524001" y="31300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8244" name="Object 4"/>
          <p:cNvGraphicFramePr>
            <a:graphicFrameLocks noChangeAspect="1"/>
          </p:cNvGraphicFramePr>
          <p:nvPr>
            <p:extLst>
              <p:ext uri="{D42A27DB-BD31-4B8C-83A1-F6EECF244321}">
                <p14:modId xmlns:p14="http://schemas.microsoft.com/office/powerpoint/2010/main" val="2833333395"/>
              </p:ext>
            </p:extLst>
          </p:nvPr>
        </p:nvGraphicFramePr>
        <p:xfrm>
          <a:off x="4872037" y="5234669"/>
          <a:ext cx="4321175" cy="542925"/>
        </p:xfrm>
        <a:graphic>
          <a:graphicData uri="http://schemas.openxmlformats.org/presentationml/2006/ole">
            <mc:AlternateContent xmlns:mc="http://schemas.openxmlformats.org/markup-compatibility/2006">
              <mc:Choice xmlns:v="urn:schemas-microsoft-com:vml" Requires="v">
                <p:oleObj spid="_x0000_s19496" name="公式" r:id="rId3" imgW="1816100" imgH="228600" progId="Equation.3">
                  <p:embed/>
                </p:oleObj>
              </mc:Choice>
              <mc:Fallback>
                <p:oleObj name="公式" r:id="rId3" imgW="1816100" imgH="228600" progId="Equation.3">
                  <p:embed/>
                  <p:pic>
                    <p:nvPicPr>
                      <p:cNvPr id="1382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2037" y="5234669"/>
                        <a:ext cx="432117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12408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noRot="1" noChangeArrowheads="1"/>
          </p:cNvSpPr>
          <p:nvPr>
            <p:ph type="body" idx="1"/>
          </p:nvPr>
        </p:nvSpPr>
        <p:spPr>
          <a:xfrm>
            <a:off x="1967592" y="1166813"/>
            <a:ext cx="8540750" cy="4610100"/>
          </a:xfrm>
        </p:spPr>
        <p:txBody>
          <a:bodyPr/>
          <a:lstStyle/>
          <a:p>
            <a:pPr>
              <a:buFont typeface="Wingdings" panose="05000000000000000000" pitchFamily="2" charset="2"/>
              <a:buNone/>
            </a:pPr>
            <a:r>
              <a:rPr lang="en-US" altLang="zh-CN" b="1" dirty="0"/>
              <a:t>2</a:t>
            </a:r>
            <a:r>
              <a:rPr lang="zh-CN" altLang="en-US" b="1" dirty="0"/>
              <a:t>、累积增长量</a:t>
            </a:r>
          </a:p>
          <a:p>
            <a:r>
              <a:rPr lang="zh-CN" altLang="en-US" b="1" dirty="0"/>
              <a:t>用报告期水平减去某一固定基期水平计算的增长量。</a:t>
            </a:r>
          </a:p>
          <a:p>
            <a:r>
              <a:rPr lang="zh-CN" altLang="en-US" b="1" dirty="0"/>
              <a:t>它表示某种社会现象在一定时期内（从固定基期到报告期）累积增长的总量。</a:t>
            </a:r>
          </a:p>
          <a:p>
            <a:r>
              <a:rPr lang="zh-CN" altLang="en-US" b="1" dirty="0"/>
              <a:t>其计算公式为：</a:t>
            </a:r>
          </a:p>
          <a:p>
            <a:pPr lvl="1"/>
            <a:r>
              <a:rPr lang="zh-CN" altLang="en-US" b="1" dirty="0"/>
              <a:t>累积增长量</a:t>
            </a:r>
            <a:r>
              <a:rPr lang="en-US" altLang="zh-CN" b="1" dirty="0"/>
              <a:t>=</a:t>
            </a:r>
            <a:r>
              <a:rPr lang="zh-CN" altLang="en-US" b="1" dirty="0"/>
              <a:t>报告期水平－某一固定基期水平</a:t>
            </a:r>
          </a:p>
          <a:p>
            <a:r>
              <a:rPr lang="zh-CN" altLang="en-US" b="1" dirty="0"/>
              <a:t>用符号表示为：</a:t>
            </a:r>
          </a:p>
          <a:p>
            <a:pPr>
              <a:buFont typeface="Wingdings" panose="05000000000000000000" pitchFamily="2" charset="2"/>
              <a:buNone/>
            </a:pPr>
            <a:endParaRPr lang="zh-CN" altLang="en-US" b="1" dirty="0"/>
          </a:p>
        </p:txBody>
      </p:sp>
      <p:sp>
        <p:nvSpPr>
          <p:cNvPr id="139269" name="Rectangle 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9268" name="Object 4"/>
          <p:cNvGraphicFramePr>
            <a:graphicFrameLocks noChangeAspect="1"/>
          </p:cNvGraphicFramePr>
          <p:nvPr>
            <p:extLst>
              <p:ext uri="{D42A27DB-BD31-4B8C-83A1-F6EECF244321}">
                <p14:modId xmlns:p14="http://schemas.microsoft.com/office/powerpoint/2010/main" val="2537328892"/>
              </p:ext>
            </p:extLst>
          </p:nvPr>
        </p:nvGraphicFramePr>
        <p:xfrm>
          <a:off x="4912634" y="3966483"/>
          <a:ext cx="4176713" cy="547688"/>
        </p:xfrm>
        <a:graphic>
          <a:graphicData uri="http://schemas.openxmlformats.org/presentationml/2006/ole">
            <mc:AlternateContent xmlns:mc="http://schemas.openxmlformats.org/markup-compatibility/2006">
              <mc:Choice xmlns:v="urn:schemas-microsoft-com:vml" Requires="v">
                <p:oleObj spid="_x0000_s20520" name="公式" r:id="rId3" imgW="1739900" imgH="228600" progId="Equation.3">
                  <p:embed/>
                </p:oleObj>
              </mc:Choice>
              <mc:Fallback>
                <p:oleObj name="公式" r:id="rId3" imgW="1739900" imgH="228600" progId="Equation.3">
                  <p:embed/>
                  <p:pic>
                    <p:nvPicPr>
                      <p:cNvPr id="13926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2634" y="3966483"/>
                        <a:ext cx="417671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51021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rrowheads="1"/>
          </p:cNvSpPr>
          <p:nvPr>
            <p:ph type="title"/>
          </p:nvPr>
        </p:nvSpPr>
        <p:spPr>
          <a:xfrm>
            <a:off x="1524000" y="0"/>
            <a:ext cx="8948057" cy="1143000"/>
          </a:xfrm>
        </p:spPr>
        <p:txBody>
          <a:bodyPr/>
          <a:lstStyle/>
          <a:p>
            <a:pPr algn="l"/>
            <a:r>
              <a:rPr lang="en-US" altLang="zh-CN" sz="2400" b="1" dirty="0"/>
              <a:t>【</a:t>
            </a:r>
            <a:r>
              <a:rPr lang="zh-CN" altLang="en-US" sz="2400" b="1" dirty="0"/>
              <a:t>例</a:t>
            </a:r>
            <a:r>
              <a:rPr lang="en-US" altLang="zh-CN" sz="2400" b="1" dirty="0"/>
              <a:t>14】 1995</a:t>
            </a:r>
            <a:r>
              <a:rPr lang="zh-CN" altLang="en-US" sz="2400" b="1" dirty="0"/>
              <a:t>－</a:t>
            </a:r>
            <a:r>
              <a:rPr lang="en-US" altLang="zh-CN" sz="2400" b="1" dirty="0"/>
              <a:t>2000</a:t>
            </a:r>
            <a:r>
              <a:rPr lang="zh-CN" altLang="en-US" sz="2400" b="1" dirty="0"/>
              <a:t>年广东省海关进出口总额资料如下表所示。计算其增长量。</a:t>
            </a:r>
          </a:p>
        </p:txBody>
      </p:sp>
      <p:graphicFrame>
        <p:nvGraphicFramePr>
          <p:cNvPr id="223331" name="Group 99"/>
          <p:cNvGraphicFramePr>
            <a:graphicFrameLocks noGrp="1"/>
          </p:cNvGraphicFramePr>
          <p:nvPr>
            <p:ph type="tbl" idx="1"/>
            <p:extLst>
              <p:ext uri="{D42A27DB-BD31-4B8C-83A1-F6EECF244321}">
                <p14:modId xmlns:p14="http://schemas.microsoft.com/office/powerpoint/2010/main" val="2888624493"/>
              </p:ext>
            </p:extLst>
          </p:nvPr>
        </p:nvGraphicFramePr>
        <p:xfrm>
          <a:off x="1524000" y="1844676"/>
          <a:ext cx="8858250" cy="2157413"/>
        </p:xfrm>
        <a:graphic>
          <a:graphicData uri="http://schemas.openxmlformats.org/drawingml/2006/table">
            <a:tbl>
              <a:tblPr/>
              <a:tblGrid>
                <a:gridCol w="1728788">
                  <a:extLst>
                    <a:ext uri="{9D8B030D-6E8A-4147-A177-3AD203B41FA5}">
                      <a16:colId xmlns:a16="http://schemas.microsoft.com/office/drawing/2014/main" val="3900089226"/>
                    </a:ext>
                  </a:extLst>
                </a:gridCol>
                <a:gridCol w="1223962">
                  <a:extLst>
                    <a:ext uri="{9D8B030D-6E8A-4147-A177-3AD203B41FA5}">
                      <a16:colId xmlns:a16="http://schemas.microsoft.com/office/drawing/2014/main" val="1442920925"/>
                    </a:ext>
                  </a:extLst>
                </a:gridCol>
                <a:gridCol w="1231900">
                  <a:extLst>
                    <a:ext uri="{9D8B030D-6E8A-4147-A177-3AD203B41FA5}">
                      <a16:colId xmlns:a16="http://schemas.microsoft.com/office/drawing/2014/main" val="4038959777"/>
                    </a:ext>
                  </a:extLst>
                </a:gridCol>
                <a:gridCol w="1216025">
                  <a:extLst>
                    <a:ext uri="{9D8B030D-6E8A-4147-A177-3AD203B41FA5}">
                      <a16:colId xmlns:a16="http://schemas.microsoft.com/office/drawing/2014/main" val="489091328"/>
                    </a:ext>
                  </a:extLst>
                </a:gridCol>
                <a:gridCol w="1152525">
                  <a:extLst>
                    <a:ext uri="{9D8B030D-6E8A-4147-A177-3AD203B41FA5}">
                      <a16:colId xmlns:a16="http://schemas.microsoft.com/office/drawing/2014/main" val="1648013894"/>
                    </a:ext>
                  </a:extLst>
                </a:gridCol>
                <a:gridCol w="1152525">
                  <a:extLst>
                    <a:ext uri="{9D8B030D-6E8A-4147-A177-3AD203B41FA5}">
                      <a16:colId xmlns:a16="http://schemas.microsoft.com/office/drawing/2014/main" val="1451845987"/>
                    </a:ext>
                  </a:extLst>
                </a:gridCol>
                <a:gridCol w="1152525">
                  <a:extLst>
                    <a:ext uri="{9D8B030D-6E8A-4147-A177-3AD203B41FA5}">
                      <a16:colId xmlns:a16="http://schemas.microsoft.com/office/drawing/2014/main" val="3523641142"/>
                    </a:ext>
                  </a:extLst>
                </a:gridCol>
              </a:tblGrid>
              <a:tr h="647700">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年份</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3260748"/>
                  </a:ext>
                </a:extLst>
              </a:tr>
              <a:tr h="503238">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进出口总额</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1039.72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1099.60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1301.20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1297.98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1403.54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1701.08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94258708"/>
                  </a:ext>
                </a:extLst>
              </a:tr>
              <a:tr h="419100">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逐期增长量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59.88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201.60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105.56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297.54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8735335"/>
                  </a:ext>
                </a:extLst>
              </a:tr>
              <a:tr h="549275">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累计增长量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59.88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261.48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258.26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363.82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661.36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3295626"/>
                  </a:ext>
                </a:extLst>
              </a:tr>
            </a:tbl>
          </a:graphicData>
        </a:graphic>
      </p:graphicFrame>
      <p:grpSp>
        <p:nvGrpSpPr>
          <p:cNvPr id="223334" name="Group 102"/>
          <p:cNvGrpSpPr>
            <a:grpSpLocks/>
          </p:cNvGrpSpPr>
          <p:nvPr/>
        </p:nvGrpSpPr>
        <p:grpSpPr bwMode="auto">
          <a:xfrm>
            <a:off x="2208214" y="4652964"/>
            <a:ext cx="8675687" cy="1512887"/>
            <a:chOff x="431" y="2931"/>
            <a:chExt cx="5465" cy="953"/>
          </a:xfrm>
        </p:grpSpPr>
        <p:sp>
          <p:nvSpPr>
            <p:cNvPr id="223323" name="Rectangle 91"/>
            <p:cNvSpPr>
              <a:spLocks noChangeArrowheads="1"/>
            </p:cNvSpPr>
            <p:nvPr/>
          </p:nvSpPr>
          <p:spPr bwMode="auto">
            <a:xfrm>
              <a:off x="431" y="2931"/>
              <a:ext cx="5465" cy="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dirty="0"/>
                <a:t>     </a:t>
              </a:r>
              <a:r>
                <a:rPr lang="zh-CN" altLang="en-US" sz="2800" b="1" dirty="0"/>
                <a:t>逐期增长量之和  ＝   累计增长量</a:t>
              </a:r>
            </a:p>
            <a:p>
              <a:endParaRPr lang="zh-CN" altLang="en-US" sz="2800" b="1" dirty="0"/>
            </a:p>
            <a:p>
              <a:r>
                <a:rPr lang="en-US" altLang="zh-CN" sz="1600" b="1" dirty="0"/>
                <a:t>59.88+201.60+</a:t>
              </a:r>
              <a:r>
                <a:rPr lang="zh-CN" altLang="en-US" sz="1600" b="1" dirty="0"/>
                <a:t>（</a:t>
              </a:r>
              <a:r>
                <a:rPr lang="en-US" altLang="zh-CN" sz="1600" b="1" dirty="0"/>
                <a:t>-3.22</a:t>
              </a:r>
              <a:r>
                <a:rPr lang="zh-CN" altLang="en-US" sz="1600" b="1" dirty="0"/>
                <a:t>）</a:t>
              </a:r>
              <a:r>
                <a:rPr lang="en-US" altLang="zh-CN" sz="1600" b="1" dirty="0"/>
                <a:t>+105.56+297.54 </a:t>
              </a:r>
              <a:r>
                <a:rPr lang="zh-CN" altLang="en-US" sz="1600" b="1" dirty="0"/>
                <a:t>＝        </a:t>
              </a:r>
              <a:r>
                <a:rPr lang="en-US" altLang="zh-CN" sz="1600" b="1" dirty="0"/>
                <a:t>661.36</a:t>
              </a:r>
            </a:p>
          </p:txBody>
        </p:sp>
        <p:sp>
          <p:nvSpPr>
            <p:cNvPr id="223332" name="Line 100"/>
            <p:cNvSpPr>
              <a:spLocks noChangeShapeType="1"/>
            </p:cNvSpPr>
            <p:nvPr/>
          </p:nvSpPr>
          <p:spPr bwMode="auto">
            <a:xfrm flipH="1">
              <a:off x="1542" y="3339"/>
              <a:ext cx="1" cy="27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3333" name="Line 101"/>
            <p:cNvSpPr>
              <a:spLocks noChangeShapeType="1"/>
            </p:cNvSpPr>
            <p:nvPr/>
          </p:nvSpPr>
          <p:spPr bwMode="auto">
            <a:xfrm>
              <a:off x="3538" y="3339"/>
              <a:ext cx="0" cy="27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055240962"/>
      </p:ext>
    </p:extLst>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Rot="1" noChangeArrowheads="1"/>
          </p:cNvSpPr>
          <p:nvPr>
            <p:ph type="body" idx="1"/>
          </p:nvPr>
        </p:nvSpPr>
        <p:spPr>
          <a:xfrm>
            <a:off x="1774825" y="620714"/>
            <a:ext cx="8540750" cy="4751387"/>
          </a:xfrm>
        </p:spPr>
        <p:txBody>
          <a:bodyPr>
            <a:normAutofit fontScale="92500" lnSpcReduction="20000"/>
          </a:bodyPr>
          <a:lstStyle/>
          <a:p>
            <a:pPr>
              <a:lnSpc>
                <a:spcPct val="90000"/>
              </a:lnSpc>
              <a:buFont typeface="Wingdings" panose="05000000000000000000" pitchFamily="2" charset="2"/>
              <a:buNone/>
            </a:pPr>
            <a:r>
              <a:rPr lang="en-US" altLang="zh-CN" b="1" dirty="0"/>
              <a:t>3</a:t>
            </a:r>
            <a:r>
              <a:rPr lang="zh-CN" altLang="en-US" b="1" dirty="0"/>
              <a:t>、逐期增长量与累积增长量的关系</a:t>
            </a:r>
          </a:p>
          <a:p>
            <a:pPr>
              <a:lnSpc>
                <a:spcPct val="90000"/>
              </a:lnSpc>
            </a:pPr>
            <a:endParaRPr lang="zh-CN" altLang="en-US" b="1" dirty="0"/>
          </a:p>
          <a:p>
            <a:pPr>
              <a:lnSpc>
                <a:spcPct val="90000"/>
              </a:lnSpc>
            </a:pPr>
            <a:r>
              <a:rPr lang="zh-CN" altLang="en-US" b="1" dirty="0"/>
              <a:t>（</a:t>
            </a:r>
            <a:r>
              <a:rPr lang="en-US" altLang="zh-CN" b="1" dirty="0"/>
              <a:t>1</a:t>
            </a:r>
            <a:r>
              <a:rPr lang="zh-CN" altLang="en-US" b="1" dirty="0"/>
              <a:t>）整个时期的逐期增长量之和等于最后一个时期的累积增长量。用符号公式表示为：</a:t>
            </a:r>
          </a:p>
          <a:p>
            <a:pPr>
              <a:lnSpc>
                <a:spcPct val="90000"/>
              </a:lnSpc>
            </a:pPr>
            <a:endParaRPr lang="zh-CN" altLang="en-US" b="1" dirty="0"/>
          </a:p>
          <a:p>
            <a:pPr>
              <a:lnSpc>
                <a:spcPct val="90000"/>
              </a:lnSpc>
            </a:pPr>
            <a:r>
              <a:rPr lang="zh-CN" altLang="en-US" b="1" dirty="0"/>
              <a:t>（</a:t>
            </a:r>
            <a:r>
              <a:rPr lang="en-US" altLang="zh-CN" b="1" dirty="0"/>
              <a:t>2</a:t>
            </a:r>
            <a:r>
              <a:rPr lang="zh-CN" altLang="en-US" b="1" dirty="0"/>
              <a:t>）相邻两个时期的累积增长量之差等于相应时期的逐期增长量。用符号公式表示为：</a:t>
            </a:r>
          </a:p>
          <a:p>
            <a:pPr>
              <a:lnSpc>
                <a:spcPct val="90000"/>
              </a:lnSpc>
            </a:pPr>
            <a:endParaRPr lang="zh-CN" altLang="en-US" b="1" dirty="0"/>
          </a:p>
          <a:p>
            <a:pPr>
              <a:lnSpc>
                <a:spcPct val="90000"/>
              </a:lnSpc>
            </a:pPr>
            <a:endParaRPr lang="zh-CN" altLang="en-US" b="1" dirty="0"/>
          </a:p>
          <a:p>
            <a:pPr>
              <a:lnSpc>
                <a:spcPct val="90000"/>
              </a:lnSpc>
            </a:pPr>
            <a:r>
              <a:rPr lang="zh-CN" altLang="en-US" b="1" dirty="0"/>
              <a:t>在实际统计分析工作中，为了消除季节变动的影响，也常计算发展水平比去年同期发展水平的增长量，这个指标叫年距增长量，其公式为：</a:t>
            </a:r>
          </a:p>
          <a:p>
            <a:pPr>
              <a:lnSpc>
                <a:spcPct val="90000"/>
              </a:lnSpc>
            </a:pPr>
            <a:r>
              <a:rPr lang="zh-CN" altLang="en-US" b="1" dirty="0"/>
              <a:t>年距增长量</a:t>
            </a:r>
            <a:r>
              <a:rPr lang="en-US" altLang="zh-CN" b="1" dirty="0"/>
              <a:t>=</a:t>
            </a:r>
            <a:r>
              <a:rPr lang="zh-CN" altLang="en-US" b="1" dirty="0"/>
              <a:t>本期发展水平 </a:t>
            </a:r>
            <a:r>
              <a:rPr lang="en-US" altLang="zh-CN" b="1" dirty="0"/>
              <a:t>— </a:t>
            </a:r>
            <a:r>
              <a:rPr lang="zh-CN" altLang="en-US" b="1" dirty="0"/>
              <a:t>去年同期发展水平</a:t>
            </a:r>
          </a:p>
        </p:txBody>
      </p:sp>
      <p:sp>
        <p:nvSpPr>
          <p:cNvPr id="140293" name="Rectangle 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0295" name="Rectangle 7"/>
          <p:cNvSpPr>
            <a:spLocks noChangeArrowheads="1"/>
          </p:cNvSpPr>
          <p:nvPr/>
        </p:nvSpPr>
        <p:spPr bwMode="auto">
          <a:xfrm>
            <a:off x="1524001" y="31300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0292" name="Object 4"/>
          <p:cNvGraphicFramePr>
            <a:graphicFrameLocks noChangeAspect="1"/>
          </p:cNvGraphicFramePr>
          <p:nvPr>
            <p:extLst>
              <p:ext uri="{D42A27DB-BD31-4B8C-83A1-F6EECF244321}">
                <p14:modId xmlns:p14="http://schemas.microsoft.com/office/powerpoint/2010/main" val="1301365193"/>
              </p:ext>
            </p:extLst>
          </p:nvPr>
        </p:nvGraphicFramePr>
        <p:xfrm>
          <a:off x="3000376" y="3290888"/>
          <a:ext cx="6337300" cy="498475"/>
        </p:xfrm>
        <a:graphic>
          <a:graphicData uri="http://schemas.openxmlformats.org/presentationml/2006/ole">
            <mc:AlternateContent xmlns:mc="http://schemas.openxmlformats.org/markup-compatibility/2006">
              <mc:Choice xmlns:v="urn:schemas-microsoft-com:vml" Requires="v">
                <p:oleObj spid="_x0000_s21582" name="公式" r:id="rId3" imgW="2908300" imgH="228600" progId="Equation.3">
                  <p:embed/>
                </p:oleObj>
              </mc:Choice>
              <mc:Fallback>
                <p:oleObj name="公式" r:id="rId3" imgW="2908300" imgH="228600" progId="Equation.3">
                  <p:embed/>
                  <p:pic>
                    <p:nvPicPr>
                      <p:cNvPr id="1402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76" y="3290888"/>
                        <a:ext cx="6337300"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0294" name="Object 6"/>
          <p:cNvGraphicFramePr>
            <a:graphicFrameLocks noChangeAspect="1"/>
          </p:cNvGraphicFramePr>
          <p:nvPr>
            <p:extLst>
              <p:ext uri="{D42A27DB-BD31-4B8C-83A1-F6EECF244321}">
                <p14:modId xmlns:p14="http://schemas.microsoft.com/office/powerpoint/2010/main" val="992512114"/>
              </p:ext>
            </p:extLst>
          </p:nvPr>
        </p:nvGraphicFramePr>
        <p:xfrm>
          <a:off x="3632993" y="5372101"/>
          <a:ext cx="4824413" cy="565150"/>
        </p:xfrm>
        <a:graphic>
          <a:graphicData uri="http://schemas.openxmlformats.org/presentationml/2006/ole">
            <mc:AlternateContent xmlns:mc="http://schemas.openxmlformats.org/markup-compatibility/2006">
              <mc:Choice xmlns:v="urn:schemas-microsoft-com:vml" Requires="v">
                <p:oleObj spid="_x0000_s21583" name="公式" r:id="rId5" imgW="1955800" imgH="228600" progId="Equation.3">
                  <p:embed/>
                </p:oleObj>
              </mc:Choice>
              <mc:Fallback>
                <p:oleObj name="公式" r:id="rId5" imgW="1955800" imgH="228600" progId="Equation.3">
                  <p:embed/>
                  <p:pic>
                    <p:nvPicPr>
                      <p:cNvPr id="14029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2993" y="5372101"/>
                        <a:ext cx="4824413"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69154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p:cNvSpPr>
            <a:spLocks noGrp="1" noRot="1" noChangeArrowheads="1"/>
          </p:cNvSpPr>
          <p:nvPr>
            <p:ph type="body" sz="half" idx="1"/>
          </p:nvPr>
        </p:nvSpPr>
        <p:spPr>
          <a:xfrm>
            <a:off x="1847851" y="1125538"/>
            <a:ext cx="8640763" cy="4824412"/>
          </a:xfrm>
        </p:spPr>
        <p:txBody>
          <a:bodyPr/>
          <a:lstStyle/>
          <a:p>
            <a:pPr marL="812800" indent="-812800">
              <a:buNone/>
            </a:pPr>
            <a:endParaRPr lang="zh-CN" altLang="en-US" b="1" dirty="0"/>
          </a:p>
          <a:p>
            <a:pPr marL="812800" indent="-812800"/>
            <a:r>
              <a:rPr lang="zh-CN" altLang="en-US" sz="2400" b="1" dirty="0"/>
              <a:t>平均增长量是指时间数列的各个逐期增长量的序时平均数，用以说明现象在一定时期内平均每期增长的数量。其计算公式为 ：</a:t>
            </a:r>
          </a:p>
          <a:p>
            <a:pPr marL="812800" indent="-812800"/>
            <a:endParaRPr lang="zh-CN" altLang="en-US" sz="2400" b="1" dirty="0"/>
          </a:p>
          <a:p>
            <a:pPr marL="812800" indent="-812800"/>
            <a:endParaRPr lang="zh-CN" altLang="en-US" sz="2400" b="1" dirty="0"/>
          </a:p>
          <a:p>
            <a:pPr marL="812800" indent="-812800"/>
            <a:r>
              <a:rPr lang="zh-CN" altLang="en-US" sz="2400" b="1" dirty="0"/>
              <a:t>用符号表示为：</a:t>
            </a:r>
          </a:p>
          <a:p>
            <a:pPr marL="812800" indent="-812800"/>
            <a:endParaRPr lang="zh-CN" altLang="en-US" sz="2400" b="1" dirty="0"/>
          </a:p>
          <a:p>
            <a:pPr marL="812800" indent="-812800"/>
            <a:endParaRPr lang="zh-CN" altLang="en-US" sz="2400" b="1" dirty="0"/>
          </a:p>
          <a:p>
            <a:pPr marL="812800" indent="-812800"/>
            <a:r>
              <a:rPr lang="en-US" altLang="zh-CN" sz="2400" b="1" dirty="0"/>
              <a:t>[</a:t>
            </a:r>
            <a:r>
              <a:rPr lang="zh-CN" altLang="en-US" sz="2400" b="1" dirty="0"/>
              <a:t>例</a:t>
            </a:r>
            <a:r>
              <a:rPr lang="en-US" altLang="zh-CN" sz="2400" b="1" dirty="0"/>
              <a:t>14]</a:t>
            </a:r>
            <a:r>
              <a:rPr lang="zh-CN" altLang="en-US" sz="2400" b="1" dirty="0"/>
              <a:t>中，平均增长量为：</a:t>
            </a:r>
          </a:p>
          <a:p>
            <a:pPr marL="812800" indent="-812800"/>
            <a:endParaRPr lang="zh-CN" altLang="en-US" sz="2400" b="1" dirty="0"/>
          </a:p>
        </p:txBody>
      </p:sp>
      <p:sp>
        <p:nvSpPr>
          <p:cNvPr id="141317" name="Rectangle 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1319" name="Rectangle 7"/>
          <p:cNvSpPr>
            <a:spLocks noChangeArrowheads="1"/>
          </p:cNvSpPr>
          <p:nvPr/>
        </p:nvSpPr>
        <p:spPr bwMode="auto">
          <a:xfrm>
            <a:off x="1524001" y="3039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1316" name="Object 4"/>
          <p:cNvGraphicFramePr>
            <a:graphicFrameLocks noChangeAspect="1"/>
          </p:cNvGraphicFramePr>
          <p:nvPr>
            <p:extLst>
              <p:ext uri="{D42A27DB-BD31-4B8C-83A1-F6EECF244321}">
                <p14:modId xmlns:p14="http://schemas.microsoft.com/office/powerpoint/2010/main" val="1720125504"/>
              </p:ext>
            </p:extLst>
          </p:nvPr>
        </p:nvGraphicFramePr>
        <p:xfrm>
          <a:off x="2927350" y="2781300"/>
          <a:ext cx="6769100" cy="827088"/>
        </p:xfrm>
        <a:graphic>
          <a:graphicData uri="http://schemas.openxmlformats.org/presentationml/2006/ole">
            <mc:AlternateContent xmlns:mc="http://schemas.openxmlformats.org/markup-compatibility/2006">
              <mc:Choice xmlns:v="urn:schemas-microsoft-com:vml" Requires="v">
                <p:oleObj spid="_x0000_s22644" name="公式" r:id="rId3" imgW="3429000" imgH="419100" progId="Equation.3">
                  <p:embed/>
                </p:oleObj>
              </mc:Choice>
              <mc:Fallback>
                <p:oleObj name="公式" r:id="rId3" imgW="3429000" imgH="419100" progId="Equation.3">
                  <p:embed/>
                  <p:pic>
                    <p:nvPicPr>
                      <p:cNvPr id="14131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350" y="2781300"/>
                        <a:ext cx="6769100" cy="827088"/>
                      </a:xfrm>
                      <a:prstGeom prst="rect">
                        <a:avLst/>
                      </a:prstGeom>
                      <a:solidFill>
                        <a:schemeClr val="bg1"/>
                      </a:solidFill>
                    </p:spPr>
                  </p:pic>
                </p:oleObj>
              </mc:Fallback>
            </mc:AlternateContent>
          </a:graphicData>
        </a:graphic>
      </p:graphicFrame>
      <p:graphicFrame>
        <p:nvGraphicFramePr>
          <p:cNvPr id="141318" name="Object 6"/>
          <p:cNvGraphicFramePr>
            <a:graphicFrameLocks noChangeAspect="1"/>
          </p:cNvGraphicFramePr>
          <p:nvPr>
            <p:extLst>
              <p:ext uri="{D42A27DB-BD31-4B8C-83A1-F6EECF244321}">
                <p14:modId xmlns:p14="http://schemas.microsoft.com/office/powerpoint/2010/main" val="2896539365"/>
              </p:ext>
            </p:extLst>
          </p:nvPr>
        </p:nvGraphicFramePr>
        <p:xfrm>
          <a:off x="2927350" y="4149725"/>
          <a:ext cx="6756400" cy="719138"/>
        </p:xfrm>
        <a:graphic>
          <a:graphicData uri="http://schemas.openxmlformats.org/presentationml/2006/ole">
            <mc:AlternateContent xmlns:mc="http://schemas.openxmlformats.org/markup-compatibility/2006">
              <mc:Choice xmlns:v="urn:schemas-microsoft-com:vml" Requires="v">
                <p:oleObj spid="_x0000_s22645" name="公式" r:id="rId5" imgW="3721100" imgH="393700" progId="Equation.3">
                  <p:embed/>
                </p:oleObj>
              </mc:Choice>
              <mc:Fallback>
                <p:oleObj name="公式" r:id="rId5" imgW="3721100" imgH="393700" progId="Equation.3">
                  <p:embed/>
                  <p:pic>
                    <p:nvPicPr>
                      <p:cNvPr id="14131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7350" y="4149725"/>
                        <a:ext cx="6756400" cy="719138"/>
                      </a:xfrm>
                      <a:prstGeom prst="rect">
                        <a:avLst/>
                      </a:prstGeom>
                      <a:solidFill>
                        <a:schemeClr val="bg1"/>
                      </a:solidFill>
                    </p:spPr>
                  </p:pic>
                </p:oleObj>
              </mc:Fallback>
            </mc:AlternateContent>
          </a:graphicData>
        </a:graphic>
      </p:graphicFrame>
      <p:graphicFrame>
        <p:nvGraphicFramePr>
          <p:cNvPr id="141321" name="Object 9"/>
          <p:cNvGraphicFramePr>
            <a:graphicFrameLocks noGrp="1" noChangeAspect="1"/>
          </p:cNvGraphicFramePr>
          <p:nvPr>
            <p:ph sz="half" idx="2"/>
            <p:extLst>
              <p:ext uri="{D42A27DB-BD31-4B8C-83A1-F6EECF244321}">
                <p14:modId xmlns:p14="http://schemas.microsoft.com/office/powerpoint/2010/main" val="3353971137"/>
              </p:ext>
            </p:extLst>
          </p:nvPr>
        </p:nvGraphicFramePr>
        <p:xfrm>
          <a:off x="2640014" y="5530850"/>
          <a:ext cx="7704137" cy="692150"/>
        </p:xfrm>
        <a:graphic>
          <a:graphicData uri="http://schemas.openxmlformats.org/presentationml/2006/ole">
            <mc:AlternateContent xmlns:mc="http://schemas.openxmlformats.org/markup-compatibility/2006">
              <mc:Choice xmlns:v="urn:schemas-microsoft-com:vml" Requires="v">
                <p:oleObj spid="_x0000_s22646" name="公式" r:id="rId7" imgW="4381500" imgH="393700" progId="Equation.3">
                  <p:embed/>
                </p:oleObj>
              </mc:Choice>
              <mc:Fallback>
                <p:oleObj name="公式" r:id="rId7" imgW="4381500" imgH="393700" progId="Equation.3">
                  <p:embed/>
                  <p:pic>
                    <p:nvPicPr>
                      <p:cNvPr id="141321"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0014" y="5530850"/>
                        <a:ext cx="7704137"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1324" name="Rectangle 12"/>
          <p:cNvSpPr>
            <a:spLocks noChangeArrowheads="1"/>
          </p:cNvSpPr>
          <p:nvPr/>
        </p:nvSpPr>
        <p:spPr bwMode="auto">
          <a:xfrm>
            <a:off x="1524000" y="549275"/>
            <a:ext cx="3854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t>（二）平均增长量</a:t>
            </a:r>
          </a:p>
        </p:txBody>
      </p:sp>
    </p:spTree>
    <p:extLst>
      <p:ext uri="{BB962C8B-B14F-4D97-AF65-F5344CB8AC3E}">
        <p14:creationId xmlns:p14="http://schemas.microsoft.com/office/powerpoint/2010/main" val="123447469"/>
      </p:ext>
    </p:ext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5" name="Rectangle 5"/>
          <p:cNvSpPr>
            <a:spLocks noChangeArrowheads="1"/>
          </p:cNvSpPr>
          <p:nvPr/>
        </p:nvSpPr>
        <p:spPr bwMode="auto">
          <a:xfrm>
            <a:off x="4367213" y="5300663"/>
            <a:ext cx="1441450" cy="40011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000" b="1"/>
              <a:t>时序数据</a:t>
            </a:r>
          </a:p>
        </p:txBody>
      </p:sp>
      <p:grpSp>
        <p:nvGrpSpPr>
          <p:cNvPr id="348408" name="Group 248"/>
          <p:cNvGrpSpPr>
            <a:grpSpLocks/>
          </p:cNvGrpSpPr>
          <p:nvPr/>
        </p:nvGrpSpPr>
        <p:grpSpPr bwMode="auto">
          <a:xfrm>
            <a:off x="1703389" y="260351"/>
            <a:ext cx="4391025" cy="3643313"/>
            <a:chOff x="113" y="164"/>
            <a:chExt cx="2766" cy="2295"/>
          </a:xfrm>
        </p:grpSpPr>
        <p:sp>
          <p:nvSpPr>
            <p:cNvPr id="348168" name="Rectangle 8"/>
            <p:cNvSpPr>
              <a:spLocks noChangeArrowheads="1"/>
            </p:cNvSpPr>
            <p:nvPr/>
          </p:nvSpPr>
          <p:spPr bwMode="auto">
            <a:xfrm>
              <a:off x="2426" y="164"/>
              <a:ext cx="453" cy="1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b="1">
                  <a:solidFill>
                    <a:schemeClr val="tx2"/>
                  </a:solidFill>
                  <a:latin typeface="Times New Roman" panose="02020603050405020304" pitchFamily="18" charset="0"/>
                </a:rPr>
                <a:t>2008</a:t>
              </a:r>
              <a:r>
                <a:rPr lang="zh-CN" altLang="en-US" b="1">
                  <a:solidFill>
                    <a:schemeClr val="tx2"/>
                  </a:solidFill>
                  <a:latin typeface="Times New Roman" panose="02020603050405020304" pitchFamily="18" charset="0"/>
                </a:rPr>
                <a:t>年</a:t>
              </a:r>
            </a:p>
            <a:p>
              <a:pPr algn="ctr"/>
              <a:r>
                <a:rPr lang="zh-CN" altLang="en-US" b="1">
                  <a:solidFill>
                    <a:schemeClr val="tx2"/>
                  </a:solidFill>
                  <a:latin typeface="Times New Roman" panose="02020603050405020304" pitchFamily="18" charset="0"/>
                </a:rPr>
                <a:t>世</a:t>
              </a:r>
            </a:p>
            <a:p>
              <a:pPr algn="ctr"/>
              <a:r>
                <a:rPr lang="zh-CN" altLang="en-US" b="1">
                  <a:solidFill>
                    <a:schemeClr val="tx2"/>
                  </a:solidFill>
                  <a:latin typeface="Times New Roman" panose="02020603050405020304" pitchFamily="18" charset="0"/>
                </a:rPr>
                <a:t>界</a:t>
              </a:r>
            </a:p>
            <a:p>
              <a:pPr algn="ctr"/>
              <a:r>
                <a:rPr lang="zh-CN" altLang="en-US" b="1">
                  <a:solidFill>
                    <a:schemeClr val="tx2"/>
                  </a:solidFill>
                  <a:latin typeface="Times New Roman" panose="02020603050405020304" pitchFamily="18" charset="0"/>
                </a:rPr>
                <a:t>各</a:t>
              </a:r>
            </a:p>
            <a:p>
              <a:pPr algn="ctr"/>
              <a:r>
                <a:rPr lang="zh-CN" altLang="en-US" b="1">
                  <a:solidFill>
                    <a:schemeClr val="tx2"/>
                  </a:solidFill>
                  <a:latin typeface="Times New Roman" panose="02020603050405020304" pitchFamily="18" charset="0"/>
                </a:rPr>
                <a:t>国</a:t>
              </a:r>
            </a:p>
            <a:p>
              <a:pPr algn="ctr"/>
              <a:r>
                <a:rPr lang="zh-CN" altLang="en-US" b="1">
                  <a:solidFill>
                    <a:schemeClr val="tx2"/>
                  </a:solidFill>
                  <a:latin typeface="Times New Roman" panose="02020603050405020304" pitchFamily="18" charset="0"/>
                </a:rPr>
                <a:t>最</a:t>
              </a:r>
            </a:p>
            <a:p>
              <a:pPr algn="ctr"/>
              <a:r>
                <a:rPr lang="zh-CN" altLang="en-US" b="1">
                  <a:solidFill>
                    <a:schemeClr val="tx2"/>
                  </a:solidFill>
                  <a:latin typeface="Times New Roman" panose="02020603050405020304" pitchFamily="18" charset="0"/>
                </a:rPr>
                <a:t>新</a:t>
              </a:r>
              <a:r>
                <a:rPr lang="en-US" altLang="zh-CN" b="1">
                  <a:solidFill>
                    <a:schemeClr val="tx2"/>
                  </a:solidFill>
                  <a:latin typeface="Times New Roman" panose="02020603050405020304" pitchFamily="18" charset="0"/>
                </a:rPr>
                <a:t>GDP</a:t>
              </a:r>
              <a:r>
                <a:rPr lang="zh-CN" altLang="en-US" b="1">
                  <a:solidFill>
                    <a:schemeClr val="tx2"/>
                  </a:solidFill>
                  <a:latin typeface="Times New Roman" panose="02020603050405020304" pitchFamily="18" charset="0"/>
                </a:rPr>
                <a:t>排</a:t>
              </a:r>
            </a:p>
            <a:p>
              <a:pPr algn="ctr"/>
              <a:r>
                <a:rPr lang="zh-CN" altLang="en-US" b="1">
                  <a:solidFill>
                    <a:schemeClr val="tx2"/>
                  </a:solidFill>
                  <a:latin typeface="Times New Roman" panose="02020603050405020304" pitchFamily="18" charset="0"/>
                </a:rPr>
                <a:t>名</a:t>
              </a:r>
            </a:p>
          </p:txBody>
        </p:sp>
        <p:grpSp>
          <p:nvGrpSpPr>
            <p:cNvPr id="348169" name="Group 9"/>
            <p:cNvGrpSpPr>
              <a:grpSpLocks/>
            </p:cNvGrpSpPr>
            <p:nvPr/>
          </p:nvGrpSpPr>
          <p:grpSpPr bwMode="auto">
            <a:xfrm>
              <a:off x="113" y="164"/>
              <a:ext cx="2145" cy="2295"/>
              <a:chOff x="930" y="1385"/>
              <a:chExt cx="2145" cy="2295"/>
            </a:xfrm>
          </p:grpSpPr>
          <p:sp>
            <p:nvSpPr>
              <p:cNvPr id="348170" name="Rectangle 10"/>
              <p:cNvSpPr>
                <a:spLocks noChangeArrowheads="1"/>
              </p:cNvSpPr>
              <p:nvPr/>
            </p:nvSpPr>
            <p:spPr bwMode="auto">
              <a:xfrm>
                <a:off x="958" y="1385"/>
                <a:ext cx="2117" cy="1985"/>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b="1">
                    <a:solidFill>
                      <a:schemeClr val="tx2"/>
                    </a:solidFill>
                    <a:latin typeface="Times New Roman" panose="02020603050405020304" pitchFamily="18" charset="0"/>
                  </a:rPr>
                  <a:t>排名      国家         总值</a:t>
                </a:r>
                <a:r>
                  <a:rPr lang="en-US" altLang="zh-CN" b="1">
                    <a:solidFill>
                      <a:schemeClr val="tx2"/>
                    </a:solidFill>
                    <a:latin typeface="Times New Roman" panose="02020603050405020304" pitchFamily="18" charset="0"/>
                  </a:rPr>
                  <a:t>(</a:t>
                </a:r>
                <a:r>
                  <a:rPr lang="zh-CN" altLang="en-US" b="1">
                    <a:solidFill>
                      <a:schemeClr val="tx2"/>
                    </a:solidFill>
                    <a:latin typeface="Times New Roman" panose="02020603050405020304" pitchFamily="18" charset="0"/>
                  </a:rPr>
                  <a:t>亿美元</a:t>
                </a:r>
                <a:r>
                  <a:rPr lang="en-US" altLang="zh-CN" b="1">
                    <a:solidFill>
                      <a:schemeClr val="tx2"/>
                    </a:solidFill>
                    <a:latin typeface="Times New Roman" panose="02020603050405020304" pitchFamily="18" charset="0"/>
                  </a:rPr>
                  <a:t>)</a:t>
                </a:r>
                <a:r>
                  <a:rPr lang="en-US" altLang="zh-CN" b="1">
                    <a:latin typeface="Times New Roman" panose="02020603050405020304" pitchFamily="18" charset="0"/>
                  </a:rPr>
                  <a:t> </a:t>
                </a:r>
                <a:br>
                  <a:rPr lang="en-US" altLang="zh-CN" b="1">
                    <a:latin typeface="Times New Roman" panose="02020603050405020304" pitchFamily="18" charset="0"/>
                  </a:rPr>
                </a:br>
                <a:r>
                  <a:rPr lang="en-US" altLang="zh-CN" b="1">
                    <a:latin typeface="Times New Roman" panose="02020603050405020304" pitchFamily="18" charset="0"/>
                  </a:rPr>
                  <a:t>1           </a:t>
                </a:r>
                <a:r>
                  <a:rPr lang="zh-CN" altLang="en-US" b="1">
                    <a:latin typeface="Times New Roman" panose="02020603050405020304" pitchFamily="18" charset="0"/>
                  </a:rPr>
                  <a:t>美国            </a:t>
                </a:r>
                <a:r>
                  <a:rPr lang="en-US" altLang="zh-CN" b="1">
                    <a:latin typeface="Times New Roman" panose="02020603050405020304" pitchFamily="18" charset="0"/>
                  </a:rPr>
                  <a:t>142043.22</a:t>
                </a:r>
                <a:br>
                  <a:rPr lang="en-US" altLang="zh-CN" b="1">
                    <a:latin typeface="Times New Roman" panose="02020603050405020304" pitchFamily="18" charset="0"/>
                  </a:rPr>
                </a:br>
                <a:r>
                  <a:rPr lang="en-US" altLang="zh-CN" b="1">
                    <a:latin typeface="Times New Roman" panose="02020603050405020304" pitchFamily="18" charset="0"/>
                  </a:rPr>
                  <a:t>2          </a:t>
                </a:r>
                <a:r>
                  <a:rPr lang="zh-CN" altLang="en-US" b="1">
                    <a:latin typeface="Times New Roman" panose="02020603050405020304" pitchFamily="18" charset="0"/>
                  </a:rPr>
                  <a:t>日本              </a:t>
                </a:r>
                <a:r>
                  <a:rPr lang="en-US" altLang="zh-CN" b="1">
                    <a:latin typeface="Times New Roman" panose="02020603050405020304" pitchFamily="18" charset="0"/>
                  </a:rPr>
                  <a:t>49092.72 </a:t>
                </a:r>
                <a:br>
                  <a:rPr lang="en-US" altLang="zh-CN" b="1">
                    <a:latin typeface="Times New Roman" panose="02020603050405020304" pitchFamily="18" charset="0"/>
                  </a:rPr>
                </a:br>
                <a:r>
                  <a:rPr lang="en-US" altLang="zh-CN" b="1">
                    <a:latin typeface="Times New Roman" panose="02020603050405020304" pitchFamily="18" charset="0"/>
                  </a:rPr>
                  <a:t>3          </a:t>
                </a:r>
                <a:r>
                  <a:rPr lang="zh-CN" altLang="en-US" b="1">
                    <a:latin typeface="Times New Roman" panose="02020603050405020304" pitchFamily="18" charset="0"/>
                  </a:rPr>
                  <a:t>中国              </a:t>
                </a:r>
                <a:r>
                  <a:rPr lang="en-US" altLang="zh-CN" b="1">
                    <a:latin typeface="Times New Roman" panose="02020603050405020304" pitchFamily="18" charset="0"/>
                  </a:rPr>
                  <a:t>43261.87</a:t>
                </a:r>
                <a:br>
                  <a:rPr lang="en-US" altLang="zh-CN" b="1">
                    <a:latin typeface="Times New Roman" panose="02020603050405020304" pitchFamily="18" charset="0"/>
                  </a:rPr>
                </a:br>
                <a:r>
                  <a:rPr lang="en-US" altLang="zh-CN" b="1">
                    <a:latin typeface="Times New Roman" panose="02020603050405020304" pitchFamily="18" charset="0"/>
                  </a:rPr>
                  <a:t>4          </a:t>
                </a:r>
                <a:r>
                  <a:rPr lang="zh-CN" altLang="en-US" b="1">
                    <a:latin typeface="Times New Roman" panose="02020603050405020304" pitchFamily="18" charset="0"/>
                  </a:rPr>
                  <a:t>德国              </a:t>
                </a:r>
                <a:r>
                  <a:rPr lang="en-US" altLang="zh-CN" b="1">
                    <a:latin typeface="Times New Roman" panose="02020603050405020304" pitchFamily="18" charset="0"/>
                  </a:rPr>
                  <a:t>36528.24</a:t>
                </a:r>
              </a:p>
              <a:p>
                <a:pPr algn="ctr"/>
                <a:r>
                  <a:rPr lang="en-US" altLang="zh-CN" b="1">
                    <a:latin typeface="Times New Roman" panose="02020603050405020304" pitchFamily="18" charset="0"/>
                  </a:rPr>
                  <a:t>5          </a:t>
                </a:r>
                <a:r>
                  <a:rPr lang="zh-CN" altLang="en-US" b="1">
                    <a:latin typeface="Times New Roman" panose="02020603050405020304" pitchFamily="18" charset="0"/>
                  </a:rPr>
                  <a:t>法国              </a:t>
                </a:r>
                <a:r>
                  <a:rPr lang="en-US" altLang="zh-CN" b="1">
                    <a:latin typeface="Times New Roman" panose="02020603050405020304" pitchFamily="18" charset="0"/>
                  </a:rPr>
                  <a:t>28530.62</a:t>
                </a:r>
              </a:p>
              <a:p>
                <a:pPr algn="ctr"/>
                <a:r>
                  <a:rPr lang="en-US" altLang="zh-CN" b="1">
                    <a:latin typeface="Times New Roman" panose="02020603050405020304" pitchFamily="18" charset="0"/>
                  </a:rPr>
                  <a:t>6          </a:t>
                </a:r>
                <a:r>
                  <a:rPr lang="zh-CN" altLang="en-US" b="1">
                    <a:latin typeface="Times New Roman" panose="02020603050405020304" pitchFamily="18" charset="0"/>
                  </a:rPr>
                  <a:t>英国              </a:t>
                </a:r>
                <a:r>
                  <a:rPr lang="en-US" altLang="zh-CN" b="1">
                    <a:latin typeface="Times New Roman" panose="02020603050405020304" pitchFamily="18" charset="0"/>
                  </a:rPr>
                  <a:t>26455.93</a:t>
                </a:r>
                <a:br>
                  <a:rPr lang="en-US" altLang="zh-CN" b="1">
                    <a:latin typeface="Times New Roman" panose="02020603050405020304" pitchFamily="18" charset="0"/>
                  </a:rPr>
                </a:br>
                <a:r>
                  <a:rPr lang="en-US" altLang="zh-CN" b="1">
                    <a:latin typeface="Times New Roman" panose="02020603050405020304" pitchFamily="18" charset="0"/>
                  </a:rPr>
                  <a:t>7         </a:t>
                </a:r>
                <a:r>
                  <a:rPr lang="zh-CN" altLang="en-US" b="1">
                    <a:latin typeface="Times New Roman" panose="02020603050405020304" pitchFamily="18" charset="0"/>
                  </a:rPr>
                  <a:t>意大利           </a:t>
                </a:r>
                <a:r>
                  <a:rPr lang="en-US" altLang="zh-CN" b="1">
                    <a:latin typeface="Times New Roman" panose="02020603050405020304" pitchFamily="18" charset="0"/>
                  </a:rPr>
                  <a:t>22930.08</a:t>
                </a:r>
                <a:br>
                  <a:rPr lang="en-US" altLang="zh-CN" b="1">
                    <a:latin typeface="Times New Roman" panose="02020603050405020304" pitchFamily="18" charset="0"/>
                  </a:rPr>
                </a:br>
                <a:r>
                  <a:rPr lang="en-US" altLang="zh-CN" b="1">
                    <a:latin typeface="Times New Roman" panose="02020603050405020304" pitchFamily="18" charset="0"/>
                  </a:rPr>
                  <a:t>8          </a:t>
                </a:r>
                <a:r>
                  <a:rPr lang="zh-CN" altLang="en-US" b="1">
                    <a:latin typeface="Times New Roman" panose="02020603050405020304" pitchFamily="18" charset="0"/>
                  </a:rPr>
                  <a:t>巴西              </a:t>
                </a:r>
                <a:r>
                  <a:rPr lang="en-US" altLang="zh-CN" b="1">
                    <a:latin typeface="Times New Roman" panose="02020603050405020304" pitchFamily="18" charset="0"/>
                  </a:rPr>
                  <a:t>16125.39</a:t>
                </a:r>
              </a:p>
              <a:p>
                <a:pPr algn="ctr"/>
                <a:r>
                  <a:rPr lang="en-US" altLang="zh-CN" b="1">
                    <a:latin typeface="Times New Roman" panose="02020603050405020304" pitchFamily="18" charset="0"/>
                  </a:rPr>
                  <a:t>9          </a:t>
                </a:r>
                <a:r>
                  <a:rPr lang="zh-CN" altLang="en-US" b="1">
                    <a:latin typeface="Times New Roman" panose="02020603050405020304" pitchFamily="18" charset="0"/>
                  </a:rPr>
                  <a:t>俄罗斯          </a:t>
                </a:r>
                <a:r>
                  <a:rPr lang="en-US" altLang="zh-CN" b="1">
                    <a:latin typeface="Times New Roman" panose="02020603050405020304" pitchFamily="18" charset="0"/>
                  </a:rPr>
                  <a:t>16078.16</a:t>
                </a:r>
              </a:p>
              <a:p>
                <a:pPr algn="ctr"/>
                <a:r>
                  <a:rPr lang="en-US" altLang="zh-CN" b="1">
                    <a:latin typeface="Times New Roman" panose="02020603050405020304" pitchFamily="18" charset="0"/>
                  </a:rPr>
                  <a:t>10        </a:t>
                </a:r>
                <a:r>
                  <a:rPr lang="zh-CN" altLang="en-US" b="1">
                    <a:latin typeface="Times New Roman" panose="02020603050405020304" pitchFamily="18" charset="0"/>
                  </a:rPr>
                  <a:t>西班牙          </a:t>
                </a:r>
                <a:r>
                  <a:rPr lang="en-US" altLang="zh-CN" b="1">
                    <a:latin typeface="Times New Roman" panose="02020603050405020304" pitchFamily="18" charset="0"/>
                  </a:rPr>
                  <a:t>16041.74</a:t>
                </a:r>
              </a:p>
            </p:txBody>
          </p:sp>
          <p:sp>
            <p:nvSpPr>
              <p:cNvPr id="348171" name="Rectangle 11"/>
              <p:cNvSpPr>
                <a:spLocks noChangeArrowheads="1"/>
              </p:cNvSpPr>
              <p:nvPr/>
            </p:nvSpPr>
            <p:spPr bwMode="auto">
              <a:xfrm>
                <a:off x="930" y="3430"/>
                <a:ext cx="2041"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000" b="1">
                    <a:latin typeface="Times New Roman" panose="02020603050405020304" pitchFamily="18" charset="0"/>
                  </a:rPr>
                  <a:t>世界银行 </a:t>
                </a:r>
                <a:r>
                  <a:rPr lang="en-US" altLang="zh-CN" sz="2000" b="1">
                    <a:latin typeface="Times New Roman" panose="02020603050405020304" pitchFamily="18" charset="0"/>
                  </a:rPr>
                  <a:t>2009</a:t>
                </a:r>
                <a:r>
                  <a:rPr lang="zh-CN" altLang="en-US" sz="2000" b="1">
                    <a:latin typeface="Times New Roman" panose="02020603050405020304" pitchFamily="18" charset="0"/>
                  </a:rPr>
                  <a:t>年</a:t>
                </a:r>
                <a:r>
                  <a:rPr lang="en-US" altLang="zh-CN" sz="2000" b="1">
                    <a:latin typeface="Times New Roman" panose="02020603050405020304" pitchFamily="18" charset="0"/>
                  </a:rPr>
                  <a:t>10</a:t>
                </a:r>
                <a:r>
                  <a:rPr lang="zh-CN" altLang="en-US" sz="2000" b="1">
                    <a:latin typeface="Times New Roman" panose="02020603050405020304" pitchFamily="18" charset="0"/>
                  </a:rPr>
                  <a:t>月</a:t>
                </a:r>
                <a:r>
                  <a:rPr lang="en-US" altLang="zh-CN" sz="2000" b="1">
                    <a:latin typeface="Times New Roman" panose="02020603050405020304" pitchFamily="18" charset="0"/>
                  </a:rPr>
                  <a:t>7</a:t>
                </a:r>
                <a:r>
                  <a:rPr lang="zh-CN" altLang="en-US" sz="2000" b="1">
                    <a:latin typeface="Times New Roman" panose="02020603050405020304" pitchFamily="18" charset="0"/>
                  </a:rPr>
                  <a:t>日</a:t>
                </a:r>
              </a:p>
            </p:txBody>
          </p:sp>
        </p:grpSp>
      </p:grpSp>
      <p:graphicFrame>
        <p:nvGraphicFramePr>
          <p:cNvPr id="348403" name="Group 243"/>
          <p:cNvGraphicFramePr>
            <a:graphicFrameLocks noGrp="1"/>
          </p:cNvGraphicFramePr>
          <p:nvPr>
            <p:ph/>
          </p:nvPr>
        </p:nvGraphicFramePr>
        <p:xfrm>
          <a:off x="7464426" y="260350"/>
          <a:ext cx="2303463" cy="5029200"/>
        </p:xfrm>
        <a:graphic>
          <a:graphicData uri="http://schemas.openxmlformats.org/drawingml/2006/table">
            <a:tbl>
              <a:tblPr/>
              <a:tblGrid>
                <a:gridCol w="1147763">
                  <a:extLst>
                    <a:ext uri="{9D8B030D-6E8A-4147-A177-3AD203B41FA5}">
                      <a16:colId xmlns:a16="http://schemas.microsoft.com/office/drawing/2014/main" val="1690849919"/>
                    </a:ext>
                  </a:extLst>
                </a:gridCol>
                <a:gridCol w="1155700">
                  <a:extLst>
                    <a:ext uri="{9D8B030D-6E8A-4147-A177-3AD203B41FA5}">
                      <a16:colId xmlns:a16="http://schemas.microsoft.com/office/drawing/2014/main" val="3344206715"/>
                    </a:ext>
                  </a:extLst>
                </a:gridCol>
              </a:tblGrid>
              <a:tr h="182563">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rPr>
                        <a:t>年份</a:t>
                      </a:r>
                      <a:endParaRPr kumimoji="1" lang="zh-CN" altLang="en-US" sz="1600" b="0"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38100" cap="flat" cmpd="sng" algn="ctr">
                      <a:solidFill>
                        <a:schemeClr val="hlink"/>
                      </a:solidFill>
                      <a:prstDash val="solid"/>
                      <a:miter lim="800000"/>
                      <a:headEnd type="none" w="med" len="med"/>
                      <a:tailEnd type="none" w="med" len="med"/>
                    </a:lnL>
                    <a:lnR>
                      <a:noFill/>
                    </a:lnR>
                    <a:lnT w="38100" cap="flat" cmpd="sng" algn="ctr">
                      <a:solidFill>
                        <a:schemeClr val="hlink"/>
                      </a:solidFill>
                      <a:prstDash val="solid"/>
                      <a:miter lim="800000"/>
                      <a:headEnd type="none" w="med" len="med"/>
                      <a:tailEnd type="none" w="med" len="med"/>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rPr>
                        <a:t>GDP(</a:t>
                      </a:r>
                      <a:r>
                        <a:rPr kumimoji="1" lang="zh-CN" altLang="en-US" sz="1600" b="1"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rPr>
                        <a:t>亿元</a:t>
                      </a:r>
                      <a:r>
                        <a:rPr kumimoji="1" lang="en-US" altLang="zh-CN" sz="1600" b="1"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rPr>
                        <a:t>)</a:t>
                      </a:r>
                      <a:endParaRPr kumimoji="1" lang="en-US" altLang="zh-CN" sz="1600" b="0"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a:noFill/>
                    </a:lnL>
                    <a:lnR w="38100"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a:noFill/>
                    </a:lnB>
                    <a:lnTlToBr>
                      <a:noFill/>
                    </a:lnTlToBr>
                    <a:lnBlToTr>
                      <a:noFill/>
                    </a:lnBlToTr>
                    <a:noFill/>
                  </a:tcPr>
                </a:tc>
                <a:extLst>
                  <a:ext uri="{0D108BD9-81ED-4DB2-BD59-A6C34878D82A}">
                    <a16:rowId xmlns:a16="http://schemas.microsoft.com/office/drawing/2014/main" val="3336477661"/>
                  </a:ext>
                </a:extLst>
              </a:tr>
              <a:tr h="180975">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1995</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60793.7</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w="381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2437990933"/>
                  </a:ext>
                </a:extLst>
              </a:tr>
              <a:tr h="182563">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1996</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71176.6</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w="381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923352874"/>
                  </a:ext>
                </a:extLst>
              </a:tr>
              <a:tr h="180975">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1997</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78973.0</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w="381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439633861"/>
                  </a:ext>
                </a:extLst>
              </a:tr>
              <a:tr h="182563">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1998</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84402.3</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w="381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800527582"/>
                  </a:ext>
                </a:extLst>
              </a:tr>
              <a:tr h="180975">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1999</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89677.1</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w="381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896702219"/>
                  </a:ext>
                </a:extLst>
              </a:tr>
              <a:tr h="182563">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2000</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99214.6</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w="381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902951268"/>
                  </a:ext>
                </a:extLst>
              </a:tr>
              <a:tr h="180975">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2001</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109655.2</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w="381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569828051"/>
                  </a:ext>
                </a:extLst>
              </a:tr>
              <a:tr h="182563">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2002</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120332.7</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w="381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4246660661"/>
                  </a:ext>
                </a:extLst>
              </a:tr>
              <a:tr h="180975">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2003</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135822.8</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w="381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96779190"/>
                  </a:ext>
                </a:extLst>
              </a:tr>
              <a:tr h="182563">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2004</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159878.3</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w="381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5689867"/>
                  </a:ext>
                </a:extLst>
              </a:tr>
              <a:tr h="180975">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2005</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183217.4</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w="381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369067313"/>
                  </a:ext>
                </a:extLst>
              </a:tr>
              <a:tr h="182563">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2006</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211923.5</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w="381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446708567"/>
                  </a:ext>
                </a:extLst>
              </a:tr>
              <a:tr h="180975">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2007</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a:noFill/>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249529.9</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w="38100" cap="flat" cmpd="sng" algn="ctr">
                      <a:solidFill>
                        <a:schemeClr val="hlink"/>
                      </a:solid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56438469"/>
                  </a:ext>
                </a:extLst>
              </a:tr>
              <a:tr h="182563">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2008</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38100" cap="flat" cmpd="sng" algn="ctr">
                      <a:solidFill>
                        <a:schemeClr val="hlink"/>
                      </a:solidFill>
                      <a:prstDash val="solid"/>
                      <a:miter lim="800000"/>
                      <a:headEnd type="none" w="med" len="med"/>
                      <a:tailEnd type="none" w="med" len="med"/>
                    </a:lnL>
                    <a:lnR>
                      <a:noFill/>
                    </a:lnR>
                    <a:lnT>
                      <a:noFill/>
                    </a:lnT>
                    <a:lnB w="381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300670.0</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w="38100" cap="flat" cmpd="sng" algn="ctr">
                      <a:solidFill>
                        <a:schemeClr val="hlink"/>
                      </a:solidFill>
                      <a:prstDash val="solid"/>
                      <a:miter lim="800000"/>
                      <a:headEnd type="none" w="med" len="med"/>
                      <a:tailEnd type="none" w="med" len="med"/>
                    </a:lnR>
                    <a:lnT>
                      <a:noFill/>
                    </a:lnT>
                    <a:lnB w="38100"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86387147"/>
                  </a:ext>
                </a:extLst>
              </a:tr>
            </a:tbl>
          </a:graphicData>
        </a:graphic>
      </p:graphicFrame>
      <p:sp>
        <p:nvSpPr>
          <p:cNvPr id="348404" name="Rectangle 244"/>
          <p:cNvSpPr>
            <a:spLocks noChangeArrowheads="1"/>
          </p:cNvSpPr>
          <p:nvPr/>
        </p:nvSpPr>
        <p:spPr bwMode="auto">
          <a:xfrm>
            <a:off x="6672264" y="260350"/>
            <a:ext cx="720725"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b="1">
                <a:solidFill>
                  <a:schemeClr val="tx2"/>
                </a:solidFill>
                <a:latin typeface="Times New Roman" panose="02020603050405020304" pitchFamily="18" charset="0"/>
              </a:rPr>
              <a:t>1995</a:t>
            </a:r>
            <a:r>
              <a:rPr lang="zh-CN" altLang="en-US" b="1">
                <a:solidFill>
                  <a:schemeClr val="tx2"/>
                </a:solidFill>
                <a:latin typeface="Times New Roman" panose="02020603050405020304" pitchFamily="18" charset="0"/>
              </a:rPr>
              <a:t>年</a:t>
            </a:r>
          </a:p>
          <a:p>
            <a:pPr algn="ctr"/>
            <a:r>
              <a:rPr lang="zh-CN" altLang="en-US" b="1">
                <a:solidFill>
                  <a:schemeClr val="tx2"/>
                </a:solidFill>
                <a:latin typeface="Times New Roman" panose="02020603050405020304" pitchFamily="18" charset="0"/>
              </a:rPr>
              <a:t>以</a:t>
            </a:r>
          </a:p>
          <a:p>
            <a:pPr algn="ctr"/>
            <a:r>
              <a:rPr lang="zh-CN" altLang="en-US" b="1">
                <a:solidFill>
                  <a:schemeClr val="tx2"/>
                </a:solidFill>
                <a:latin typeface="Times New Roman" panose="02020603050405020304" pitchFamily="18" charset="0"/>
              </a:rPr>
              <a:t>来</a:t>
            </a:r>
          </a:p>
          <a:p>
            <a:pPr algn="ctr"/>
            <a:r>
              <a:rPr lang="zh-CN" altLang="en-US" b="1">
                <a:solidFill>
                  <a:schemeClr val="tx2"/>
                </a:solidFill>
                <a:latin typeface="Times New Roman" panose="02020603050405020304" pitchFamily="18" charset="0"/>
              </a:rPr>
              <a:t>中</a:t>
            </a:r>
          </a:p>
          <a:p>
            <a:pPr algn="ctr"/>
            <a:r>
              <a:rPr lang="zh-CN" altLang="en-US" b="1">
                <a:solidFill>
                  <a:schemeClr val="tx2"/>
                </a:solidFill>
                <a:latin typeface="Times New Roman" panose="02020603050405020304" pitchFamily="18" charset="0"/>
              </a:rPr>
              <a:t>国</a:t>
            </a:r>
          </a:p>
          <a:p>
            <a:pPr algn="ctr"/>
            <a:r>
              <a:rPr lang="en-US" altLang="zh-CN" b="1">
                <a:solidFill>
                  <a:schemeClr val="tx2"/>
                </a:solidFill>
                <a:latin typeface="Times New Roman" panose="02020603050405020304" pitchFamily="18" charset="0"/>
              </a:rPr>
              <a:t>GDP</a:t>
            </a:r>
          </a:p>
          <a:p>
            <a:pPr algn="ctr"/>
            <a:r>
              <a:rPr lang="zh-CN" altLang="en-US" b="1">
                <a:solidFill>
                  <a:schemeClr val="tx2"/>
                </a:solidFill>
                <a:latin typeface="Times New Roman" panose="02020603050405020304" pitchFamily="18" charset="0"/>
              </a:rPr>
              <a:t>总</a:t>
            </a:r>
          </a:p>
          <a:p>
            <a:pPr algn="ctr"/>
            <a:r>
              <a:rPr lang="zh-CN" altLang="en-US" b="1">
                <a:solidFill>
                  <a:schemeClr val="tx2"/>
                </a:solidFill>
                <a:latin typeface="Times New Roman" panose="02020603050405020304" pitchFamily="18" charset="0"/>
              </a:rPr>
              <a:t>量</a:t>
            </a:r>
          </a:p>
          <a:p>
            <a:pPr algn="ctr"/>
            <a:r>
              <a:rPr lang="zh-CN" altLang="en-US" b="1">
                <a:solidFill>
                  <a:schemeClr val="tx2"/>
                </a:solidFill>
                <a:latin typeface="Times New Roman" panose="02020603050405020304" pitchFamily="18" charset="0"/>
              </a:rPr>
              <a:t>发</a:t>
            </a:r>
          </a:p>
          <a:p>
            <a:pPr algn="ctr"/>
            <a:r>
              <a:rPr lang="zh-CN" altLang="en-US" b="1">
                <a:solidFill>
                  <a:schemeClr val="tx2"/>
                </a:solidFill>
                <a:latin typeface="Times New Roman" panose="02020603050405020304" pitchFamily="18" charset="0"/>
              </a:rPr>
              <a:t>展</a:t>
            </a:r>
          </a:p>
          <a:p>
            <a:pPr algn="ctr"/>
            <a:r>
              <a:rPr lang="zh-CN" altLang="en-US" b="1">
                <a:solidFill>
                  <a:schemeClr val="tx2"/>
                </a:solidFill>
                <a:latin typeface="Times New Roman" panose="02020603050405020304" pitchFamily="18" charset="0"/>
              </a:rPr>
              <a:t>趋</a:t>
            </a:r>
          </a:p>
          <a:p>
            <a:pPr algn="ctr"/>
            <a:r>
              <a:rPr lang="zh-CN" altLang="en-US" b="1">
                <a:solidFill>
                  <a:schemeClr val="tx2"/>
                </a:solidFill>
                <a:latin typeface="Times New Roman" panose="02020603050405020304" pitchFamily="18" charset="0"/>
              </a:rPr>
              <a:t>势</a:t>
            </a:r>
          </a:p>
          <a:p>
            <a:pPr algn="ctr"/>
            <a:endParaRPr lang="zh-CN" altLang="en-US" b="1">
              <a:solidFill>
                <a:schemeClr val="tx2"/>
              </a:solidFill>
              <a:latin typeface="Times New Roman" panose="02020603050405020304" pitchFamily="18" charset="0"/>
            </a:endParaRPr>
          </a:p>
        </p:txBody>
      </p:sp>
      <p:sp>
        <p:nvSpPr>
          <p:cNvPr id="348405" name="Rectangle 245"/>
          <p:cNvSpPr>
            <a:spLocks noChangeArrowheads="1"/>
          </p:cNvSpPr>
          <p:nvPr/>
        </p:nvSpPr>
        <p:spPr bwMode="auto">
          <a:xfrm>
            <a:off x="7104063" y="5373688"/>
            <a:ext cx="30972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latin typeface="Times New Roman" panose="02020603050405020304" pitchFamily="18" charset="0"/>
              </a:rPr>
              <a:t>国家统计局</a:t>
            </a:r>
            <a:r>
              <a:rPr lang="en-US" altLang="zh-CN" b="1">
                <a:latin typeface="Times New Roman" panose="02020603050405020304" pitchFamily="18" charset="0"/>
              </a:rPr>
              <a:t>2009</a:t>
            </a:r>
            <a:r>
              <a:rPr lang="zh-CN" altLang="en-US" b="1">
                <a:latin typeface="Times New Roman" panose="02020603050405020304" pitchFamily="18" charset="0"/>
              </a:rPr>
              <a:t>年最新数据</a:t>
            </a:r>
            <a:endParaRPr lang="en-US" altLang="zh-CN" b="1">
              <a:latin typeface="Times New Roman" panose="02020603050405020304" pitchFamily="18" charset="0"/>
            </a:endParaRPr>
          </a:p>
        </p:txBody>
      </p:sp>
      <p:sp>
        <p:nvSpPr>
          <p:cNvPr id="348406" name="Rectangle 246"/>
          <p:cNvSpPr>
            <a:spLocks noChangeArrowheads="1"/>
          </p:cNvSpPr>
          <p:nvPr/>
        </p:nvSpPr>
        <p:spPr bwMode="auto">
          <a:xfrm>
            <a:off x="1992313" y="4581525"/>
            <a:ext cx="2087562" cy="707886"/>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t>统计数据按时间或空间状态不同</a:t>
            </a:r>
          </a:p>
        </p:txBody>
      </p:sp>
      <p:grpSp>
        <p:nvGrpSpPr>
          <p:cNvPr id="348414" name="Group 254"/>
          <p:cNvGrpSpPr>
            <a:grpSpLocks/>
          </p:cNvGrpSpPr>
          <p:nvPr/>
        </p:nvGrpSpPr>
        <p:grpSpPr bwMode="auto">
          <a:xfrm>
            <a:off x="4008438" y="4149725"/>
            <a:ext cx="1655762" cy="661988"/>
            <a:chOff x="1565" y="2614"/>
            <a:chExt cx="1043" cy="417"/>
          </a:xfrm>
        </p:grpSpPr>
        <p:sp>
          <p:nvSpPr>
            <p:cNvPr id="348166" name="Rectangle 6"/>
            <p:cNvSpPr>
              <a:spLocks noChangeArrowheads="1"/>
            </p:cNvSpPr>
            <p:nvPr/>
          </p:nvSpPr>
          <p:spPr bwMode="auto">
            <a:xfrm>
              <a:off x="1791" y="2614"/>
              <a:ext cx="817" cy="252"/>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t>截面数据</a:t>
              </a:r>
            </a:p>
          </p:txBody>
        </p:sp>
        <p:sp>
          <p:nvSpPr>
            <p:cNvPr id="348407" name="AutoShape 247"/>
            <p:cNvSpPr>
              <a:spLocks noChangeArrowheads="1"/>
            </p:cNvSpPr>
            <p:nvPr/>
          </p:nvSpPr>
          <p:spPr bwMode="auto">
            <a:xfrm rot="3456714">
              <a:off x="1701" y="2795"/>
              <a:ext cx="100" cy="372"/>
            </a:xfrm>
            <a:prstGeom prst="upArrow">
              <a:avLst>
                <a:gd name="adj1" fmla="val 50000"/>
                <a:gd name="adj2" fmla="val 93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48409" name="AutoShape 249"/>
          <p:cNvSpPr>
            <a:spLocks noChangeArrowheads="1"/>
          </p:cNvSpPr>
          <p:nvPr/>
        </p:nvSpPr>
        <p:spPr bwMode="auto">
          <a:xfrm rot="6456075">
            <a:off x="4216401" y="4876801"/>
            <a:ext cx="157162" cy="573087"/>
          </a:xfrm>
          <a:prstGeom prst="upArrow">
            <a:avLst>
              <a:gd name="adj1" fmla="val 50000"/>
              <a:gd name="adj2" fmla="val 9116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10" name="Line 250"/>
          <p:cNvSpPr>
            <a:spLocks noChangeShapeType="1"/>
          </p:cNvSpPr>
          <p:nvPr/>
        </p:nvSpPr>
        <p:spPr bwMode="auto">
          <a:xfrm flipH="1" flipV="1">
            <a:off x="4583114" y="3500438"/>
            <a:ext cx="433387" cy="647700"/>
          </a:xfrm>
          <a:prstGeom prst="line">
            <a:avLst/>
          </a:prstGeom>
          <a:noFill/>
          <a:ln w="38100">
            <a:solidFill>
              <a:schemeClr val="hlink"/>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411" name="Line 251"/>
          <p:cNvSpPr>
            <a:spLocks noChangeShapeType="1"/>
          </p:cNvSpPr>
          <p:nvPr/>
        </p:nvSpPr>
        <p:spPr bwMode="auto">
          <a:xfrm flipV="1">
            <a:off x="5808663" y="5157789"/>
            <a:ext cx="1439862" cy="358775"/>
          </a:xfrm>
          <a:prstGeom prst="line">
            <a:avLst/>
          </a:prstGeom>
          <a:noFill/>
          <a:ln w="38100">
            <a:solidFill>
              <a:schemeClr val="hlink"/>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406965908"/>
      </p:ext>
    </p:extLst>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6"/>
          <p:cNvSpPr>
            <a:spLocks noGrp="1"/>
          </p:cNvSpPr>
          <p:nvPr>
            <p:ph type="sldNum" sz="quarter" idx="12"/>
          </p:nvPr>
        </p:nvSpPr>
        <p:spPr/>
        <p:txBody>
          <a:bodyPr/>
          <a:lstStyle/>
          <a:p>
            <a:fld id="{EC641543-6100-46EC-B8CA-11E4895B8C15}" type="slidenum">
              <a:rPr lang="zh-CN" altLang="en-US"/>
              <a:pPr/>
              <a:t>50</a:t>
            </a:fld>
            <a:endParaRPr lang="en-US" altLang="zh-CN"/>
          </a:p>
        </p:txBody>
      </p:sp>
      <p:sp>
        <p:nvSpPr>
          <p:cNvPr id="142339" name="Rectangle 3"/>
          <p:cNvSpPr>
            <a:spLocks noGrp="1" noRot="1" noChangeArrowheads="1"/>
          </p:cNvSpPr>
          <p:nvPr>
            <p:ph type="body" sz="half" idx="1"/>
          </p:nvPr>
        </p:nvSpPr>
        <p:spPr>
          <a:xfrm>
            <a:off x="1524001" y="404813"/>
            <a:ext cx="8518525" cy="5257800"/>
          </a:xfrm>
        </p:spPr>
        <p:txBody>
          <a:bodyPr/>
          <a:lstStyle/>
          <a:p>
            <a:r>
              <a:rPr lang="en-US" altLang="zh-CN" b="1" dirty="0"/>
              <a:t>[</a:t>
            </a:r>
            <a:r>
              <a:rPr lang="zh-CN" altLang="en-US" b="1" dirty="0"/>
              <a:t>例</a:t>
            </a:r>
            <a:r>
              <a:rPr lang="en-US" altLang="zh-CN" b="1" dirty="0"/>
              <a:t>15] </a:t>
            </a:r>
            <a:r>
              <a:rPr lang="zh-CN" altLang="en-US" b="1" dirty="0"/>
              <a:t>某企业</a:t>
            </a:r>
            <a:r>
              <a:rPr lang="en-US" altLang="zh-CN" b="1" dirty="0"/>
              <a:t>1997 ~ 2002</a:t>
            </a:r>
            <a:r>
              <a:rPr lang="zh-CN" altLang="en-US" b="1" dirty="0"/>
              <a:t>年产量资料，如下表所示：</a:t>
            </a:r>
          </a:p>
          <a:p>
            <a:endParaRPr lang="zh-CN" altLang="en-US" b="1" dirty="0"/>
          </a:p>
          <a:p>
            <a:endParaRPr lang="zh-CN" altLang="en-US" b="1" dirty="0"/>
          </a:p>
          <a:p>
            <a:endParaRPr lang="zh-CN" altLang="en-US" b="1" dirty="0"/>
          </a:p>
          <a:p>
            <a:endParaRPr lang="zh-CN" altLang="en-US" b="1" dirty="0"/>
          </a:p>
          <a:p>
            <a:endParaRPr lang="zh-CN" altLang="en-US" b="1" dirty="0"/>
          </a:p>
          <a:p>
            <a:endParaRPr lang="zh-CN" altLang="en-US" b="1" dirty="0"/>
          </a:p>
          <a:p>
            <a:endParaRPr lang="zh-CN" altLang="en-US" b="1" dirty="0"/>
          </a:p>
          <a:p>
            <a:r>
              <a:rPr lang="zh-CN" altLang="en-US" b="1" dirty="0"/>
              <a:t>或：</a:t>
            </a:r>
          </a:p>
        </p:txBody>
      </p:sp>
      <p:graphicFrame>
        <p:nvGraphicFramePr>
          <p:cNvPr id="142340" name="Object 4"/>
          <p:cNvGraphicFramePr>
            <a:graphicFrameLocks noGrp="1" noChangeAspect="1"/>
          </p:cNvGraphicFramePr>
          <p:nvPr>
            <p:ph sz="half" idx="2"/>
          </p:nvPr>
        </p:nvGraphicFramePr>
        <p:xfrm>
          <a:off x="2351088" y="1628775"/>
          <a:ext cx="7416800" cy="2368550"/>
        </p:xfrm>
        <a:graphic>
          <a:graphicData uri="http://schemas.openxmlformats.org/presentationml/2006/ole">
            <mc:AlternateContent xmlns:mc="http://schemas.openxmlformats.org/markup-compatibility/2006">
              <mc:Choice xmlns:v="urn:schemas-microsoft-com:vml" Requires="v">
                <p:oleObj spid="_x0000_s23668" name="位图图像" r:id="rId3" imgW="4590476" imgH="1467055" progId="Paint.Picture">
                  <p:embed/>
                </p:oleObj>
              </mc:Choice>
              <mc:Fallback>
                <p:oleObj name="位图图像" r:id="rId3" imgW="4590476" imgH="1467055" progId="Paint.Picture">
                  <p:embed/>
                  <p:pic>
                    <p:nvPicPr>
                      <p:cNvPr id="142340" name="Object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51088" y="1628775"/>
                        <a:ext cx="7416800" cy="236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2344" name="Rectangle 8"/>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2343" name="Object 7"/>
          <p:cNvGraphicFramePr>
            <a:graphicFrameLocks noChangeAspect="1"/>
          </p:cNvGraphicFramePr>
          <p:nvPr/>
        </p:nvGraphicFramePr>
        <p:xfrm>
          <a:off x="3000376" y="5373688"/>
          <a:ext cx="5903913" cy="804862"/>
        </p:xfrm>
        <a:graphic>
          <a:graphicData uri="http://schemas.openxmlformats.org/presentationml/2006/ole">
            <mc:AlternateContent xmlns:mc="http://schemas.openxmlformats.org/markup-compatibility/2006">
              <mc:Choice xmlns:v="urn:schemas-microsoft-com:vml" Requires="v">
                <p:oleObj spid="_x0000_s23669" name="公式" r:id="rId5" imgW="2870200" imgH="393700" progId="Equation.3">
                  <p:embed/>
                </p:oleObj>
              </mc:Choice>
              <mc:Fallback>
                <p:oleObj name="公式" r:id="rId5" imgW="2870200" imgH="393700" progId="Equation.3">
                  <p:embed/>
                  <p:pic>
                    <p:nvPicPr>
                      <p:cNvPr id="14234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0376" y="5373688"/>
                        <a:ext cx="5903913" cy="804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2345" name="Object 9"/>
          <p:cNvGraphicFramePr>
            <a:graphicFrameLocks noChangeAspect="1"/>
          </p:cNvGraphicFramePr>
          <p:nvPr/>
        </p:nvGraphicFramePr>
        <p:xfrm>
          <a:off x="2495551" y="4076700"/>
          <a:ext cx="6480175" cy="1385888"/>
        </p:xfrm>
        <a:graphic>
          <a:graphicData uri="http://schemas.openxmlformats.org/presentationml/2006/ole">
            <mc:AlternateContent xmlns:mc="http://schemas.openxmlformats.org/markup-compatibility/2006">
              <mc:Choice xmlns:v="urn:schemas-microsoft-com:vml" Requires="v">
                <p:oleObj spid="_x0000_s23670" name="公式" r:id="rId7" imgW="3327400" imgH="812800" progId="Equation.3">
                  <p:embed/>
                </p:oleObj>
              </mc:Choice>
              <mc:Fallback>
                <p:oleObj name="公式" r:id="rId7" imgW="3327400" imgH="812800" progId="Equation.3">
                  <p:embed/>
                  <p:pic>
                    <p:nvPicPr>
                      <p:cNvPr id="142345"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5551" y="4076700"/>
                        <a:ext cx="6480175" cy="1385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1426029" y="3997325"/>
            <a:ext cx="9535885" cy="265112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 name="矩形 2"/>
          <p:cNvSpPr/>
          <p:nvPr/>
        </p:nvSpPr>
        <p:spPr>
          <a:xfrm>
            <a:off x="4746171" y="3004458"/>
            <a:ext cx="5021717" cy="8722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42439676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rrowheads="1"/>
          </p:cNvSpPr>
          <p:nvPr>
            <p:ph type="title"/>
          </p:nvPr>
        </p:nvSpPr>
        <p:spPr>
          <a:xfrm>
            <a:off x="1524000" y="260351"/>
            <a:ext cx="7164388" cy="855663"/>
          </a:xfrm>
          <a:solidFill>
            <a:srgbClr val="00FFCC"/>
          </a:solidFill>
        </p:spPr>
        <p:txBody>
          <a:bodyPr/>
          <a:lstStyle/>
          <a:p>
            <a:r>
              <a:rPr lang="zh-CN" altLang="en-US" sz="3600" b="1"/>
              <a:t>第三节    时间数列的速度分析指标</a:t>
            </a:r>
          </a:p>
        </p:txBody>
      </p:sp>
      <p:sp>
        <p:nvSpPr>
          <p:cNvPr id="144387" name="Rectangle 3"/>
          <p:cNvSpPr>
            <a:spLocks noGrp="1" noRot="1" noChangeArrowheads="1"/>
          </p:cNvSpPr>
          <p:nvPr>
            <p:ph type="body" sz="half" idx="1"/>
          </p:nvPr>
        </p:nvSpPr>
        <p:spPr>
          <a:xfrm>
            <a:off x="1825626" y="1752601"/>
            <a:ext cx="8086725" cy="4270375"/>
          </a:xfrm>
        </p:spPr>
        <p:txBody>
          <a:bodyPr/>
          <a:lstStyle/>
          <a:p>
            <a:r>
              <a:rPr lang="zh-CN" altLang="en-US" b="1"/>
              <a:t>一、发展速度＆增长速度 </a:t>
            </a:r>
          </a:p>
          <a:p>
            <a:r>
              <a:rPr lang="zh-CN" altLang="en-US" b="1"/>
              <a:t>（一）发展速度</a:t>
            </a:r>
          </a:p>
          <a:p>
            <a:pPr lvl="1"/>
            <a:r>
              <a:rPr lang="zh-CN" altLang="en-US" b="1"/>
              <a:t>发展速度是表明社会现象发展方向和程度的时间分析指标。是根据报告期水平和基期水平对比而得到的时间相对数。它主要说明报告期水平已发展到（或增加到）基期水平的若干倍（或百分之几）。其计算公式为：</a:t>
            </a:r>
          </a:p>
        </p:txBody>
      </p:sp>
      <p:sp>
        <p:nvSpPr>
          <p:cNvPr id="144389" name="Rectangle 5"/>
          <p:cNvSpPr>
            <a:spLocks noChangeArrowheads="1"/>
          </p:cNvSpPr>
          <p:nvPr/>
        </p:nvSpPr>
        <p:spPr bwMode="auto">
          <a:xfrm>
            <a:off x="1524001"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4388" name="Object 4"/>
          <p:cNvGraphicFramePr>
            <a:graphicFrameLocks noChangeAspect="1"/>
          </p:cNvGraphicFramePr>
          <p:nvPr>
            <p:extLst>
              <p:ext uri="{D42A27DB-BD31-4B8C-83A1-F6EECF244321}">
                <p14:modId xmlns:p14="http://schemas.microsoft.com/office/powerpoint/2010/main" val="1404538536"/>
              </p:ext>
            </p:extLst>
          </p:nvPr>
        </p:nvGraphicFramePr>
        <p:xfrm>
          <a:off x="3468688" y="5229225"/>
          <a:ext cx="4030662" cy="1004888"/>
        </p:xfrm>
        <a:graphic>
          <a:graphicData uri="http://schemas.openxmlformats.org/presentationml/2006/ole">
            <mc:AlternateContent xmlns:mc="http://schemas.openxmlformats.org/markup-compatibility/2006">
              <mc:Choice xmlns:v="urn:schemas-microsoft-com:vml" Requires="v">
                <p:oleObj spid="_x0000_s24615" name="公式" r:id="rId3" imgW="1676160" imgH="419040" progId="Equation.3">
                  <p:embed/>
                </p:oleObj>
              </mc:Choice>
              <mc:Fallback>
                <p:oleObj name="公式" r:id="rId3" imgW="1676160" imgH="419040" progId="Equation.3">
                  <p:embed/>
                  <p:pic>
                    <p:nvPicPr>
                      <p:cNvPr id="144388" name="Object 4"/>
                      <p:cNvPicPr>
                        <a:picLocks noChangeAspect="1" noChangeArrowheads="1"/>
                      </p:cNvPicPr>
                      <p:nvPr/>
                    </p:nvPicPr>
                    <p:blipFill>
                      <a:blip r:embed="rId4"/>
                      <a:srcRect/>
                      <a:stretch>
                        <a:fillRect/>
                      </a:stretch>
                    </p:blipFill>
                    <p:spPr bwMode="auto">
                      <a:xfrm>
                        <a:off x="3468688" y="5229225"/>
                        <a:ext cx="4030662" cy="1004888"/>
                      </a:xfrm>
                      <a:prstGeom prst="rect">
                        <a:avLst/>
                      </a:prstGeom>
                      <a:solidFill>
                        <a:schemeClr val="accent1"/>
                      </a:solidFill>
                    </p:spPr>
                  </p:pic>
                </p:oleObj>
              </mc:Fallback>
            </mc:AlternateContent>
          </a:graphicData>
        </a:graphic>
      </p:graphicFrame>
    </p:spTree>
    <p:extLst>
      <p:ext uri="{BB962C8B-B14F-4D97-AF65-F5344CB8AC3E}">
        <p14:creationId xmlns:p14="http://schemas.microsoft.com/office/powerpoint/2010/main" val="2758611379"/>
      </p:ext>
    </p:extLst>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Rot="1" noChangeArrowheads="1"/>
          </p:cNvSpPr>
          <p:nvPr>
            <p:ph type="body" idx="1"/>
          </p:nvPr>
        </p:nvSpPr>
        <p:spPr>
          <a:xfrm>
            <a:off x="1847850" y="1773239"/>
            <a:ext cx="8540750" cy="4681537"/>
          </a:xfrm>
        </p:spPr>
        <p:txBody>
          <a:bodyPr/>
          <a:lstStyle/>
          <a:p>
            <a:pPr>
              <a:buFont typeface="Wingdings" panose="05000000000000000000" pitchFamily="2" charset="2"/>
              <a:buNone/>
            </a:pPr>
            <a:r>
              <a:rPr lang="en-US" altLang="zh-CN" b="1"/>
              <a:t>1. </a:t>
            </a:r>
            <a:r>
              <a:rPr lang="zh-CN" altLang="en-US" b="1"/>
              <a:t>定基发展速度</a:t>
            </a:r>
          </a:p>
          <a:p>
            <a:r>
              <a:rPr lang="zh-CN" altLang="en-US" b="1"/>
              <a:t>定基发展速度是指报告期水平与某一固定时期水平（通常为最初水平）之比。表明这种社会现象在较长时期内总的发展速度。其计算公式为： </a:t>
            </a:r>
          </a:p>
          <a:p>
            <a:endParaRPr lang="zh-CN" altLang="en-US" b="1"/>
          </a:p>
          <a:p>
            <a:endParaRPr lang="zh-CN" altLang="en-US" b="1"/>
          </a:p>
          <a:p>
            <a:r>
              <a:rPr lang="zh-CN" altLang="en-US" b="1"/>
              <a:t>用符号表示为： </a:t>
            </a:r>
          </a:p>
        </p:txBody>
      </p:sp>
      <p:sp>
        <p:nvSpPr>
          <p:cNvPr id="145413" name="Rectangle 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5415" name="Rectangle 7"/>
          <p:cNvSpPr>
            <a:spLocks noChangeArrowheads="1"/>
          </p:cNvSpPr>
          <p:nvPr/>
        </p:nvSpPr>
        <p:spPr bwMode="auto">
          <a:xfrm>
            <a:off x="1524001" y="30300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5412" name="Object 4"/>
          <p:cNvGraphicFramePr>
            <a:graphicFrameLocks noChangeAspect="1"/>
          </p:cNvGraphicFramePr>
          <p:nvPr>
            <p:extLst>
              <p:ext uri="{D42A27DB-BD31-4B8C-83A1-F6EECF244321}">
                <p14:modId xmlns:p14="http://schemas.microsoft.com/office/powerpoint/2010/main" val="2739704061"/>
              </p:ext>
            </p:extLst>
          </p:nvPr>
        </p:nvGraphicFramePr>
        <p:xfrm>
          <a:off x="3216275" y="3644901"/>
          <a:ext cx="4751388" cy="981075"/>
        </p:xfrm>
        <a:graphic>
          <a:graphicData uri="http://schemas.openxmlformats.org/presentationml/2006/ole">
            <mc:AlternateContent xmlns:mc="http://schemas.openxmlformats.org/markup-compatibility/2006">
              <mc:Choice xmlns:v="urn:schemas-microsoft-com:vml" Requires="v">
                <p:oleObj spid="_x0000_s25676" name="公式" r:id="rId3" imgW="2032000" imgH="419100" progId="Equation.3">
                  <p:embed/>
                </p:oleObj>
              </mc:Choice>
              <mc:Fallback>
                <p:oleObj name="公式" r:id="rId3" imgW="2032000" imgH="419100" progId="Equation.3">
                  <p:embed/>
                  <p:pic>
                    <p:nvPicPr>
                      <p:cNvPr id="14541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275" y="3644901"/>
                        <a:ext cx="4751388" cy="981075"/>
                      </a:xfrm>
                      <a:prstGeom prst="rect">
                        <a:avLst/>
                      </a:prstGeom>
                      <a:solidFill>
                        <a:srgbClr val="99FF99"/>
                      </a:solidFill>
                    </p:spPr>
                  </p:pic>
                </p:oleObj>
              </mc:Fallback>
            </mc:AlternateContent>
          </a:graphicData>
        </a:graphic>
      </p:graphicFrame>
      <p:graphicFrame>
        <p:nvGraphicFramePr>
          <p:cNvPr id="145414" name="Object 6"/>
          <p:cNvGraphicFramePr>
            <a:graphicFrameLocks noChangeAspect="1"/>
          </p:cNvGraphicFramePr>
          <p:nvPr>
            <p:extLst>
              <p:ext uri="{D42A27DB-BD31-4B8C-83A1-F6EECF244321}">
                <p14:modId xmlns:p14="http://schemas.microsoft.com/office/powerpoint/2010/main" val="1303446300"/>
              </p:ext>
            </p:extLst>
          </p:nvPr>
        </p:nvGraphicFramePr>
        <p:xfrm>
          <a:off x="4943476" y="4868863"/>
          <a:ext cx="2303463" cy="857250"/>
        </p:xfrm>
        <a:graphic>
          <a:graphicData uri="http://schemas.openxmlformats.org/presentationml/2006/ole">
            <mc:AlternateContent xmlns:mc="http://schemas.openxmlformats.org/markup-compatibility/2006">
              <mc:Choice xmlns:v="urn:schemas-microsoft-com:vml" Requires="v">
                <p:oleObj spid="_x0000_s25677" name="公式" r:id="rId5" imgW="1155700" imgH="431800" progId="Equation.3">
                  <p:embed/>
                </p:oleObj>
              </mc:Choice>
              <mc:Fallback>
                <p:oleObj name="公式" r:id="rId5" imgW="1155700" imgH="431800" progId="Equation.3">
                  <p:embed/>
                  <p:pic>
                    <p:nvPicPr>
                      <p:cNvPr id="14541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3476" y="4868863"/>
                        <a:ext cx="2303463"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56158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noRot="1" noChangeArrowheads="1"/>
          </p:cNvSpPr>
          <p:nvPr>
            <p:ph type="body" idx="1"/>
          </p:nvPr>
        </p:nvSpPr>
        <p:spPr>
          <a:xfrm>
            <a:off x="1847850" y="1844675"/>
            <a:ext cx="8540750" cy="4826000"/>
          </a:xfrm>
        </p:spPr>
        <p:txBody>
          <a:bodyPr/>
          <a:lstStyle/>
          <a:p>
            <a:pPr>
              <a:buFont typeface="Wingdings" panose="05000000000000000000" pitchFamily="2" charset="2"/>
              <a:buNone/>
            </a:pPr>
            <a:r>
              <a:rPr lang="en-US" altLang="zh-CN" b="1" dirty="0"/>
              <a:t>2.</a:t>
            </a:r>
            <a:r>
              <a:rPr lang="zh-CN" altLang="en-US" b="1" dirty="0"/>
              <a:t>环比发展速度</a:t>
            </a:r>
          </a:p>
          <a:p>
            <a:r>
              <a:rPr lang="zh-CN" altLang="en-US" b="1" dirty="0"/>
              <a:t>环比发展速度是指报告期水平与其前一期水平之比。表明这种社会现象逐期发展的程度其计算公式为：</a:t>
            </a:r>
          </a:p>
          <a:p>
            <a:endParaRPr lang="zh-CN" altLang="en-US" b="1" dirty="0"/>
          </a:p>
          <a:p>
            <a:endParaRPr lang="zh-CN" altLang="en-US" b="1" dirty="0"/>
          </a:p>
          <a:p>
            <a:endParaRPr lang="en-US" altLang="zh-CN" b="1" dirty="0" smtClean="0"/>
          </a:p>
          <a:p>
            <a:r>
              <a:rPr lang="zh-CN" altLang="en-US" b="1" dirty="0" smtClean="0"/>
              <a:t>用</a:t>
            </a:r>
            <a:r>
              <a:rPr lang="zh-CN" altLang="en-US" b="1" dirty="0"/>
              <a:t>符号表示为：  </a:t>
            </a:r>
          </a:p>
        </p:txBody>
      </p:sp>
      <p:sp>
        <p:nvSpPr>
          <p:cNvPr id="146437" name="Rectangle 5"/>
          <p:cNvSpPr>
            <a:spLocks noChangeArrowheads="1"/>
          </p:cNvSpPr>
          <p:nvPr/>
        </p:nvSpPr>
        <p:spPr bwMode="auto">
          <a:xfrm>
            <a:off x="1524001"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6439" name="Rectangle 7"/>
          <p:cNvSpPr>
            <a:spLocks noChangeArrowheads="1"/>
          </p:cNvSpPr>
          <p:nvPr/>
        </p:nvSpPr>
        <p:spPr bwMode="auto">
          <a:xfrm>
            <a:off x="1524001" y="30300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6436" name="Object 4"/>
          <p:cNvGraphicFramePr>
            <a:graphicFrameLocks noChangeAspect="1"/>
          </p:cNvGraphicFramePr>
          <p:nvPr>
            <p:extLst>
              <p:ext uri="{D42A27DB-BD31-4B8C-83A1-F6EECF244321}">
                <p14:modId xmlns:p14="http://schemas.microsoft.com/office/powerpoint/2010/main" val="3976467722"/>
              </p:ext>
            </p:extLst>
          </p:nvPr>
        </p:nvGraphicFramePr>
        <p:xfrm>
          <a:off x="3143251" y="3357563"/>
          <a:ext cx="4608513" cy="1014412"/>
        </p:xfrm>
        <a:graphic>
          <a:graphicData uri="http://schemas.openxmlformats.org/presentationml/2006/ole">
            <mc:AlternateContent xmlns:mc="http://schemas.openxmlformats.org/markup-compatibility/2006">
              <mc:Choice xmlns:v="urn:schemas-microsoft-com:vml" Requires="v">
                <p:oleObj spid="_x0000_s26700" name="公式" r:id="rId3" imgW="1905000" imgH="419100" progId="Equation.3">
                  <p:embed/>
                </p:oleObj>
              </mc:Choice>
              <mc:Fallback>
                <p:oleObj name="公式" r:id="rId3" imgW="1905000" imgH="419100" progId="Equation.3">
                  <p:embed/>
                  <p:pic>
                    <p:nvPicPr>
                      <p:cNvPr id="14643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1" y="3357563"/>
                        <a:ext cx="4608513" cy="1014412"/>
                      </a:xfrm>
                      <a:prstGeom prst="rect">
                        <a:avLst/>
                      </a:prstGeom>
                      <a:solidFill>
                        <a:srgbClr val="99FF99"/>
                      </a:solidFill>
                    </p:spPr>
                  </p:pic>
                </p:oleObj>
              </mc:Fallback>
            </mc:AlternateContent>
          </a:graphicData>
        </a:graphic>
      </p:graphicFrame>
      <p:graphicFrame>
        <p:nvGraphicFramePr>
          <p:cNvPr id="146438" name="Object 6"/>
          <p:cNvGraphicFramePr>
            <a:graphicFrameLocks noChangeAspect="1"/>
          </p:cNvGraphicFramePr>
          <p:nvPr>
            <p:extLst>
              <p:ext uri="{D42A27DB-BD31-4B8C-83A1-F6EECF244321}">
                <p14:modId xmlns:p14="http://schemas.microsoft.com/office/powerpoint/2010/main" val="2190627916"/>
              </p:ext>
            </p:extLst>
          </p:nvPr>
        </p:nvGraphicFramePr>
        <p:xfrm>
          <a:off x="4929981" y="4705349"/>
          <a:ext cx="2376488" cy="815975"/>
        </p:xfrm>
        <a:graphic>
          <a:graphicData uri="http://schemas.openxmlformats.org/presentationml/2006/ole">
            <mc:AlternateContent xmlns:mc="http://schemas.openxmlformats.org/markup-compatibility/2006">
              <mc:Choice xmlns:v="urn:schemas-microsoft-com:vml" Requires="v">
                <p:oleObj spid="_x0000_s26701" name="公式" r:id="rId5" imgW="1244600" imgH="431800" progId="Equation.3">
                  <p:embed/>
                </p:oleObj>
              </mc:Choice>
              <mc:Fallback>
                <p:oleObj name="公式" r:id="rId5" imgW="1244600" imgH="431800" progId="Equation.3">
                  <p:embed/>
                  <p:pic>
                    <p:nvPicPr>
                      <p:cNvPr id="14643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9981" y="4705349"/>
                        <a:ext cx="2376488"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62900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Rot="1" noChangeArrowheads="1"/>
          </p:cNvSpPr>
          <p:nvPr>
            <p:ph type="body" idx="1"/>
          </p:nvPr>
        </p:nvSpPr>
        <p:spPr>
          <a:xfrm>
            <a:off x="1631950" y="1744664"/>
            <a:ext cx="9036050" cy="5113337"/>
          </a:xfrm>
        </p:spPr>
        <p:txBody>
          <a:bodyPr/>
          <a:lstStyle/>
          <a:p>
            <a:pPr marL="812800" indent="-812800">
              <a:lnSpc>
                <a:spcPct val="130000"/>
              </a:lnSpc>
              <a:buNone/>
            </a:pPr>
            <a:r>
              <a:rPr lang="en-US" altLang="zh-CN" b="1"/>
              <a:t>3.  </a:t>
            </a:r>
            <a:r>
              <a:rPr lang="zh-CN" altLang="en-US" b="1"/>
              <a:t>定基发展速度与环比发展速度的关系。</a:t>
            </a:r>
          </a:p>
          <a:p>
            <a:pPr marL="812800" indent="-812800">
              <a:lnSpc>
                <a:spcPct val="130000"/>
              </a:lnSpc>
              <a:buNone/>
            </a:pPr>
            <a:r>
              <a:rPr lang="zh-CN" altLang="en-US" sz="2400" b="1"/>
              <a:t>（</a:t>
            </a:r>
            <a:r>
              <a:rPr lang="en-US" altLang="zh-CN" sz="2400" b="1"/>
              <a:t>1</a:t>
            </a:r>
            <a:r>
              <a:rPr lang="zh-CN" altLang="en-US" sz="2400" b="1"/>
              <a:t>）各环比发展速度的连乘积 </a:t>
            </a:r>
            <a:r>
              <a:rPr lang="en-US" altLang="zh-CN" sz="2400" b="1"/>
              <a:t>= </a:t>
            </a:r>
            <a:r>
              <a:rPr lang="zh-CN" altLang="en-US" sz="2400" b="1"/>
              <a:t>定基发展速度</a:t>
            </a:r>
          </a:p>
          <a:p>
            <a:pPr marL="812800" indent="-812800">
              <a:lnSpc>
                <a:spcPct val="130000"/>
              </a:lnSpc>
            </a:pPr>
            <a:r>
              <a:rPr lang="zh-CN" altLang="en-US" sz="2400" b="1"/>
              <a:t>用符号表示为：</a:t>
            </a:r>
          </a:p>
          <a:p>
            <a:pPr marL="812800" indent="-812800">
              <a:lnSpc>
                <a:spcPct val="130000"/>
              </a:lnSpc>
            </a:pPr>
            <a:endParaRPr lang="zh-CN" altLang="en-US" sz="2400" b="1"/>
          </a:p>
          <a:p>
            <a:pPr marL="812800" indent="-812800">
              <a:lnSpc>
                <a:spcPct val="130000"/>
              </a:lnSpc>
            </a:pPr>
            <a:endParaRPr lang="zh-CN" altLang="en-US" sz="2400" b="1"/>
          </a:p>
          <a:p>
            <a:pPr marL="812800" indent="-812800">
              <a:lnSpc>
                <a:spcPct val="130000"/>
              </a:lnSpc>
              <a:buNone/>
            </a:pPr>
            <a:r>
              <a:rPr lang="zh-CN" altLang="en-US" sz="2400" b="1"/>
              <a:t>（</a:t>
            </a:r>
            <a:r>
              <a:rPr lang="en-US" altLang="zh-CN" sz="2400" b="1"/>
              <a:t>2</a:t>
            </a:r>
            <a:r>
              <a:rPr lang="zh-CN" altLang="en-US" sz="2400" b="1"/>
              <a:t>）相邻两个定基发展速度之比等于相应时期的环比发展速度，</a:t>
            </a:r>
          </a:p>
          <a:p>
            <a:pPr marL="812800" indent="-812800">
              <a:lnSpc>
                <a:spcPct val="130000"/>
              </a:lnSpc>
            </a:pPr>
            <a:r>
              <a:rPr lang="zh-CN" altLang="en-US" sz="2400" b="1"/>
              <a:t>用符号表示为：</a:t>
            </a:r>
          </a:p>
          <a:p>
            <a:pPr marL="812800" indent="-812800">
              <a:lnSpc>
                <a:spcPct val="130000"/>
              </a:lnSpc>
              <a:buNone/>
            </a:pPr>
            <a:r>
              <a:rPr lang="zh-CN" altLang="en-US" sz="2400" b="1"/>
              <a:t> </a:t>
            </a:r>
          </a:p>
        </p:txBody>
      </p:sp>
      <p:sp>
        <p:nvSpPr>
          <p:cNvPr id="147461" name="Rectangle 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7463"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7460" name="Object 4"/>
          <p:cNvGraphicFramePr>
            <a:graphicFrameLocks noChangeAspect="1"/>
          </p:cNvGraphicFramePr>
          <p:nvPr>
            <p:extLst>
              <p:ext uri="{D42A27DB-BD31-4B8C-83A1-F6EECF244321}">
                <p14:modId xmlns:p14="http://schemas.microsoft.com/office/powerpoint/2010/main" val="3030563636"/>
              </p:ext>
            </p:extLst>
          </p:nvPr>
        </p:nvGraphicFramePr>
        <p:xfrm>
          <a:off x="3216276" y="3573463"/>
          <a:ext cx="4176713" cy="984250"/>
        </p:xfrm>
        <a:graphic>
          <a:graphicData uri="http://schemas.openxmlformats.org/presentationml/2006/ole">
            <mc:AlternateContent xmlns:mc="http://schemas.openxmlformats.org/markup-compatibility/2006">
              <mc:Choice xmlns:v="urn:schemas-microsoft-com:vml" Requires="v">
                <p:oleObj spid="_x0000_s27724" name="公式" r:id="rId3" imgW="1816100" imgH="431800" progId="Equation.3">
                  <p:embed/>
                </p:oleObj>
              </mc:Choice>
              <mc:Fallback>
                <p:oleObj name="公式" r:id="rId3" imgW="1816100" imgH="431800" progId="Equation.3">
                  <p:embed/>
                  <p:pic>
                    <p:nvPicPr>
                      <p:cNvPr id="14746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276" y="3573463"/>
                        <a:ext cx="4176713"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7462" name="Object 6"/>
          <p:cNvGraphicFramePr>
            <a:graphicFrameLocks noChangeAspect="1"/>
          </p:cNvGraphicFramePr>
          <p:nvPr>
            <p:extLst>
              <p:ext uri="{D42A27DB-BD31-4B8C-83A1-F6EECF244321}">
                <p14:modId xmlns:p14="http://schemas.microsoft.com/office/powerpoint/2010/main" val="3083546730"/>
              </p:ext>
            </p:extLst>
          </p:nvPr>
        </p:nvGraphicFramePr>
        <p:xfrm>
          <a:off x="4800601" y="5157789"/>
          <a:ext cx="2447925" cy="1049337"/>
        </p:xfrm>
        <a:graphic>
          <a:graphicData uri="http://schemas.openxmlformats.org/presentationml/2006/ole">
            <mc:AlternateContent xmlns:mc="http://schemas.openxmlformats.org/markup-compatibility/2006">
              <mc:Choice xmlns:v="urn:schemas-microsoft-com:vml" Requires="v">
                <p:oleObj spid="_x0000_s27725" name="公式" r:id="rId5" imgW="1002865" imgH="431613" progId="Equation.3">
                  <p:embed/>
                </p:oleObj>
              </mc:Choice>
              <mc:Fallback>
                <p:oleObj name="公式" r:id="rId5" imgW="1002865" imgH="431613" progId="Equation.3">
                  <p:embed/>
                  <p:pic>
                    <p:nvPicPr>
                      <p:cNvPr id="14746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1" y="5157789"/>
                        <a:ext cx="2447925" cy="1049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54375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4" name="Rectangle 4"/>
          <p:cNvSpPr>
            <a:spLocks noGrp="1" noRot="1" noChangeArrowheads="1"/>
          </p:cNvSpPr>
          <p:nvPr>
            <p:ph type="body" idx="1"/>
          </p:nvPr>
        </p:nvSpPr>
        <p:spPr>
          <a:xfrm>
            <a:off x="838200" y="1043781"/>
            <a:ext cx="10515600" cy="4351338"/>
          </a:xfrm>
        </p:spPr>
        <p:txBody>
          <a:bodyPr/>
          <a:lstStyle/>
          <a:p>
            <a:pPr>
              <a:buFont typeface="Wingdings" panose="05000000000000000000" pitchFamily="2" charset="2"/>
              <a:buNone/>
            </a:pPr>
            <a:r>
              <a:rPr lang="en-US" altLang="zh-CN" b="1" dirty="0"/>
              <a:t>4. </a:t>
            </a:r>
            <a:r>
              <a:rPr lang="zh-CN" altLang="en-US" b="1" dirty="0"/>
              <a:t>年距发展速度</a:t>
            </a:r>
          </a:p>
          <a:p>
            <a:r>
              <a:rPr lang="zh-CN" altLang="en-US" b="1" dirty="0"/>
              <a:t>在统计工作中，为了消除季节变动的影响，通常计算年距发展速度，用以说明本期发展水平与去年同期水平对比而达到的相对发展方向与程度。其计算公式为：</a:t>
            </a:r>
          </a:p>
        </p:txBody>
      </p:sp>
      <p:sp>
        <p:nvSpPr>
          <p:cNvPr id="240643" name="Rectangle 3"/>
          <p:cNvSpPr>
            <a:spLocks noChangeArrowheads="1"/>
          </p:cNvSpPr>
          <p:nvPr/>
        </p:nvSpPr>
        <p:spPr bwMode="auto">
          <a:xfrm>
            <a:off x="1524001"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40642" name="Object 2"/>
          <p:cNvGraphicFramePr>
            <a:graphicFrameLocks noChangeAspect="1"/>
          </p:cNvGraphicFramePr>
          <p:nvPr>
            <p:extLst>
              <p:ext uri="{D42A27DB-BD31-4B8C-83A1-F6EECF244321}">
                <p14:modId xmlns:p14="http://schemas.microsoft.com/office/powerpoint/2010/main" val="2454350416"/>
              </p:ext>
            </p:extLst>
          </p:nvPr>
        </p:nvGraphicFramePr>
        <p:xfrm>
          <a:off x="2578321" y="3621345"/>
          <a:ext cx="6469986" cy="963817"/>
        </p:xfrm>
        <a:graphic>
          <a:graphicData uri="http://schemas.openxmlformats.org/presentationml/2006/ole">
            <mc:AlternateContent xmlns:mc="http://schemas.openxmlformats.org/markup-compatibility/2006">
              <mc:Choice xmlns:v="urn:schemas-microsoft-com:vml" Requires="v">
                <p:oleObj spid="_x0000_s28711" name="公式" r:id="rId3" imgW="2438280" imgH="419040" progId="Equation.3">
                  <p:embed/>
                </p:oleObj>
              </mc:Choice>
              <mc:Fallback>
                <p:oleObj name="公式" r:id="rId3" imgW="2438280" imgH="419040" progId="Equation.3">
                  <p:embed/>
                  <p:pic>
                    <p:nvPicPr>
                      <p:cNvPr id="240642" name="Object 2"/>
                      <p:cNvPicPr>
                        <a:picLocks noChangeAspect="1" noChangeArrowheads="1"/>
                      </p:cNvPicPr>
                      <p:nvPr/>
                    </p:nvPicPr>
                    <p:blipFill>
                      <a:blip r:embed="rId4"/>
                      <a:srcRect/>
                      <a:stretch>
                        <a:fillRect/>
                      </a:stretch>
                    </p:blipFill>
                    <p:spPr bwMode="auto">
                      <a:xfrm>
                        <a:off x="2578321" y="3621345"/>
                        <a:ext cx="6469986" cy="963817"/>
                      </a:xfrm>
                      <a:prstGeom prst="rect">
                        <a:avLst/>
                      </a:prstGeom>
                      <a:solidFill>
                        <a:schemeClr val="accent1"/>
                      </a:solidFill>
                    </p:spPr>
                  </p:pic>
                </p:oleObj>
              </mc:Fallback>
            </mc:AlternateContent>
          </a:graphicData>
        </a:graphic>
      </p:graphicFrame>
    </p:spTree>
    <p:extLst>
      <p:ext uri="{BB962C8B-B14F-4D97-AF65-F5344CB8AC3E}">
        <p14:creationId xmlns:p14="http://schemas.microsoft.com/office/powerpoint/2010/main" val="910682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22" name="Rectangle 6"/>
          <p:cNvSpPr>
            <a:spLocks noGrp="1" noRot="1" noChangeArrowheads="1"/>
          </p:cNvSpPr>
          <p:nvPr>
            <p:ph type="body" idx="1"/>
          </p:nvPr>
        </p:nvSpPr>
        <p:spPr>
          <a:xfrm>
            <a:off x="1524000" y="549276"/>
            <a:ext cx="8540750" cy="5186363"/>
          </a:xfrm>
        </p:spPr>
        <p:txBody>
          <a:bodyPr/>
          <a:lstStyle/>
          <a:p>
            <a:pPr>
              <a:lnSpc>
                <a:spcPct val="90000"/>
              </a:lnSpc>
            </a:pPr>
            <a:r>
              <a:rPr lang="zh-CN" altLang="en-US" b="1" dirty="0"/>
              <a:t>（二）增长速度</a:t>
            </a:r>
          </a:p>
          <a:p>
            <a:pPr lvl="1">
              <a:lnSpc>
                <a:spcPct val="90000"/>
              </a:lnSpc>
            </a:pPr>
            <a:endParaRPr lang="zh-CN" altLang="en-US" b="1" dirty="0"/>
          </a:p>
          <a:p>
            <a:pPr lvl="1">
              <a:lnSpc>
                <a:spcPct val="90000"/>
              </a:lnSpc>
            </a:pPr>
            <a:r>
              <a:rPr lang="zh-CN" altLang="en-US" b="1" dirty="0"/>
              <a:t>增长速度是表明社会现象增长程度的时间相对指标，它是根据增长量与其基期水平对比求得。其计算公式为  </a:t>
            </a:r>
          </a:p>
          <a:p>
            <a:pPr lvl="1">
              <a:lnSpc>
                <a:spcPct val="90000"/>
              </a:lnSpc>
            </a:pPr>
            <a:endParaRPr lang="zh-CN" altLang="en-US" b="1" dirty="0"/>
          </a:p>
          <a:p>
            <a:pPr lvl="1">
              <a:lnSpc>
                <a:spcPct val="90000"/>
              </a:lnSpc>
            </a:pPr>
            <a:endParaRPr lang="zh-CN" altLang="en-US" b="1" dirty="0"/>
          </a:p>
          <a:p>
            <a:pPr lvl="1">
              <a:lnSpc>
                <a:spcPct val="90000"/>
              </a:lnSpc>
            </a:pPr>
            <a:endParaRPr lang="zh-CN" altLang="en-US" b="1" dirty="0"/>
          </a:p>
          <a:p>
            <a:pPr lvl="1">
              <a:lnSpc>
                <a:spcPct val="90000"/>
              </a:lnSpc>
            </a:pPr>
            <a:endParaRPr lang="zh-CN" altLang="en-US" b="1" dirty="0"/>
          </a:p>
          <a:p>
            <a:pPr lvl="1">
              <a:lnSpc>
                <a:spcPct val="90000"/>
              </a:lnSpc>
            </a:pPr>
            <a:endParaRPr lang="zh-CN" altLang="en-US" b="1" dirty="0"/>
          </a:p>
          <a:p>
            <a:pPr lvl="1">
              <a:lnSpc>
                <a:spcPct val="90000"/>
              </a:lnSpc>
            </a:pPr>
            <a:endParaRPr lang="en-US" altLang="zh-CN" b="1" dirty="0" smtClean="0"/>
          </a:p>
          <a:p>
            <a:pPr lvl="1">
              <a:lnSpc>
                <a:spcPct val="90000"/>
              </a:lnSpc>
            </a:pPr>
            <a:endParaRPr lang="en-US" altLang="zh-CN" b="1" dirty="0"/>
          </a:p>
          <a:p>
            <a:pPr lvl="1">
              <a:lnSpc>
                <a:spcPct val="90000"/>
              </a:lnSpc>
            </a:pPr>
            <a:endParaRPr lang="en-US" altLang="zh-CN" b="1" dirty="0" smtClean="0"/>
          </a:p>
          <a:p>
            <a:pPr lvl="1">
              <a:lnSpc>
                <a:spcPct val="90000"/>
              </a:lnSpc>
            </a:pPr>
            <a:r>
              <a:rPr lang="zh-CN" altLang="en-US" b="1" dirty="0" smtClean="0"/>
              <a:t>或</a:t>
            </a:r>
            <a:r>
              <a:rPr lang="zh-CN" altLang="en-US" b="1" dirty="0"/>
              <a:t>：   增长速度 </a:t>
            </a:r>
            <a:r>
              <a:rPr lang="en-US" altLang="zh-CN" b="1" dirty="0"/>
              <a:t>= </a:t>
            </a:r>
            <a:r>
              <a:rPr lang="zh-CN" altLang="en-US" b="1" dirty="0"/>
              <a:t>发展速度－</a:t>
            </a:r>
            <a:r>
              <a:rPr lang="en-US" altLang="zh-CN" b="1" dirty="0"/>
              <a:t>1</a:t>
            </a:r>
          </a:p>
        </p:txBody>
      </p:sp>
      <p:sp>
        <p:nvSpPr>
          <p:cNvPr id="239621" name="Rectangle 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9620"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39619" name="Object 3"/>
          <p:cNvGraphicFramePr>
            <a:graphicFrameLocks noChangeAspect="1"/>
          </p:cNvGraphicFramePr>
          <p:nvPr>
            <p:extLst>
              <p:ext uri="{D42A27DB-BD31-4B8C-83A1-F6EECF244321}">
                <p14:modId xmlns:p14="http://schemas.microsoft.com/office/powerpoint/2010/main" val="1077933220"/>
              </p:ext>
            </p:extLst>
          </p:nvPr>
        </p:nvGraphicFramePr>
        <p:xfrm>
          <a:off x="4548190" y="2791933"/>
          <a:ext cx="3168650" cy="2392363"/>
        </p:xfrm>
        <a:graphic>
          <a:graphicData uri="http://schemas.openxmlformats.org/presentationml/2006/ole">
            <mc:AlternateContent xmlns:mc="http://schemas.openxmlformats.org/markup-compatibility/2006">
              <mc:Choice xmlns:v="urn:schemas-microsoft-com:vml" Requires="v">
                <p:oleObj spid="_x0000_s29772" name="公式" r:id="rId3" imgW="1701800" imgH="1282700" progId="Equation.3">
                  <p:embed/>
                </p:oleObj>
              </mc:Choice>
              <mc:Fallback>
                <p:oleObj name="公式" r:id="rId3" imgW="1701800" imgH="1282700" progId="Equation.3">
                  <p:embed/>
                  <p:pic>
                    <p:nvPicPr>
                      <p:cNvPr id="23961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8190" y="2791933"/>
                        <a:ext cx="3168650" cy="2392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9618" name="Object 2"/>
          <p:cNvGraphicFramePr>
            <a:graphicFrameLocks noChangeAspect="1"/>
          </p:cNvGraphicFramePr>
          <p:nvPr>
            <p:extLst>
              <p:ext uri="{D42A27DB-BD31-4B8C-83A1-F6EECF244321}">
                <p14:modId xmlns:p14="http://schemas.microsoft.com/office/powerpoint/2010/main" val="3363644849"/>
              </p:ext>
            </p:extLst>
          </p:nvPr>
        </p:nvGraphicFramePr>
        <p:xfrm>
          <a:off x="3216276" y="2997201"/>
          <a:ext cx="1223963" cy="377825"/>
        </p:xfrm>
        <a:graphic>
          <a:graphicData uri="http://schemas.openxmlformats.org/presentationml/2006/ole">
            <mc:AlternateContent xmlns:mc="http://schemas.openxmlformats.org/markup-compatibility/2006">
              <mc:Choice xmlns:v="urn:schemas-microsoft-com:vml" Requires="v">
                <p:oleObj spid="_x0000_s29773" name="公式" r:id="rId5" imgW="647419" imgH="203112" progId="Equation.3">
                  <p:embed/>
                </p:oleObj>
              </mc:Choice>
              <mc:Fallback>
                <p:oleObj name="公式" r:id="rId5" imgW="647419" imgH="203112" progId="Equation.3">
                  <p:embed/>
                  <p:pic>
                    <p:nvPicPr>
                      <p:cNvPr id="239618"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276" y="2997201"/>
                        <a:ext cx="1223963"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77248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379F82BD-A58C-4D18-9612-F3C4D2EA0A68}" type="slidenum">
              <a:rPr lang="zh-CN" altLang="en-US"/>
              <a:pPr/>
              <a:t>57</a:t>
            </a:fld>
            <a:endParaRPr lang="en-US" altLang="zh-CN"/>
          </a:p>
        </p:txBody>
      </p:sp>
      <p:sp>
        <p:nvSpPr>
          <p:cNvPr id="238596" name="Rectangle 4"/>
          <p:cNvSpPr>
            <a:spLocks noGrp="1" noRot="1" noChangeArrowheads="1"/>
          </p:cNvSpPr>
          <p:nvPr>
            <p:ph type="body" idx="1"/>
          </p:nvPr>
        </p:nvSpPr>
        <p:spPr>
          <a:xfrm>
            <a:off x="1847850" y="884496"/>
            <a:ext cx="8540750" cy="4826000"/>
          </a:xfrm>
        </p:spPr>
        <p:txBody>
          <a:bodyPr/>
          <a:lstStyle/>
          <a:p>
            <a:pPr lvl="1">
              <a:buFontTx/>
              <a:buNone/>
            </a:pPr>
            <a:r>
              <a:rPr lang="en-US" altLang="zh-CN" b="1" dirty="0"/>
              <a:t>1.</a:t>
            </a:r>
            <a:r>
              <a:rPr lang="zh-CN" altLang="en-US" b="1" dirty="0"/>
              <a:t>定基增长速度</a:t>
            </a:r>
          </a:p>
          <a:p>
            <a:pPr lvl="1"/>
            <a:r>
              <a:rPr lang="zh-CN" altLang="en-US" b="1" dirty="0"/>
              <a:t>定基增长速度是指报告期的累积增长量与某一固定基期水平之比。它表明社会经济现象在某一较长时期内总的相对增长速度。其计算公式为：</a:t>
            </a:r>
          </a:p>
        </p:txBody>
      </p:sp>
      <p:sp>
        <p:nvSpPr>
          <p:cNvPr id="238595" name="Rectangle 3"/>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38594" name="Object 2"/>
          <p:cNvGraphicFramePr>
            <a:graphicFrameLocks noChangeAspect="1"/>
          </p:cNvGraphicFramePr>
          <p:nvPr>
            <p:extLst>
              <p:ext uri="{D42A27DB-BD31-4B8C-83A1-F6EECF244321}">
                <p14:modId xmlns:p14="http://schemas.microsoft.com/office/powerpoint/2010/main" val="1797785350"/>
              </p:ext>
            </p:extLst>
          </p:nvPr>
        </p:nvGraphicFramePr>
        <p:xfrm>
          <a:off x="2913856" y="3175924"/>
          <a:ext cx="6408738" cy="2082800"/>
        </p:xfrm>
        <a:graphic>
          <a:graphicData uri="http://schemas.openxmlformats.org/presentationml/2006/ole">
            <mc:AlternateContent xmlns:mc="http://schemas.openxmlformats.org/markup-compatibility/2006">
              <mc:Choice xmlns:v="urn:schemas-microsoft-com:vml" Requires="v">
                <p:oleObj spid="_x0000_s30759" name="公式" r:id="rId3" imgW="3263900" imgH="1079500" progId="Equation.3">
                  <p:embed/>
                </p:oleObj>
              </mc:Choice>
              <mc:Fallback>
                <p:oleObj name="公式" r:id="rId3" imgW="3263900" imgH="1079500" progId="Equation.3">
                  <p:embed/>
                  <p:pic>
                    <p:nvPicPr>
                      <p:cNvPr id="23859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3856" y="3175924"/>
                        <a:ext cx="6408738" cy="2082800"/>
                      </a:xfrm>
                      <a:prstGeom prst="rect">
                        <a:avLst/>
                      </a:prstGeom>
                      <a:solidFill>
                        <a:srgbClr val="CCFF99"/>
                      </a:solidFill>
                    </p:spPr>
                  </p:pic>
                </p:oleObj>
              </mc:Fallback>
            </mc:AlternateContent>
          </a:graphicData>
        </a:graphic>
      </p:graphicFrame>
    </p:spTree>
    <p:extLst>
      <p:ext uri="{BB962C8B-B14F-4D97-AF65-F5344CB8AC3E}">
        <p14:creationId xmlns:p14="http://schemas.microsoft.com/office/powerpoint/2010/main" val="596480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2" name="Rectangle 4"/>
          <p:cNvSpPr>
            <a:spLocks noGrp="1" noRot="1" noChangeArrowheads="1"/>
          </p:cNvSpPr>
          <p:nvPr>
            <p:ph type="body" idx="1"/>
          </p:nvPr>
        </p:nvSpPr>
        <p:spPr>
          <a:xfrm>
            <a:off x="1806722" y="856180"/>
            <a:ext cx="8540750" cy="4970462"/>
          </a:xfrm>
        </p:spPr>
        <p:txBody>
          <a:bodyPr/>
          <a:lstStyle/>
          <a:p>
            <a:pPr lvl="1"/>
            <a:r>
              <a:rPr lang="en-US" altLang="zh-CN" b="1"/>
              <a:t>2.</a:t>
            </a:r>
            <a:r>
              <a:rPr lang="zh-CN" altLang="en-US" b="1"/>
              <a:t>环比增长速度</a:t>
            </a:r>
          </a:p>
          <a:p>
            <a:pPr lvl="1"/>
            <a:r>
              <a:rPr lang="zh-CN" altLang="en-US" b="1"/>
              <a:t>环比增长速度是指报告期逐期增长量与前一期水平之比，它表明社会经济现象逐期的相对增长方向和程度。其计算公式为：</a:t>
            </a:r>
          </a:p>
        </p:txBody>
      </p:sp>
      <p:sp>
        <p:nvSpPr>
          <p:cNvPr id="237571" name="Rectangle 3"/>
          <p:cNvSpPr>
            <a:spLocks noChangeArrowheads="1"/>
          </p:cNvSpPr>
          <p:nvPr/>
        </p:nvSpPr>
        <p:spPr bwMode="auto">
          <a:xfrm>
            <a:off x="1555898" y="-121602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37570" name="Object 2"/>
          <p:cNvGraphicFramePr>
            <a:graphicFrameLocks noChangeAspect="1"/>
          </p:cNvGraphicFramePr>
          <p:nvPr>
            <p:extLst>
              <p:ext uri="{D42A27DB-BD31-4B8C-83A1-F6EECF244321}">
                <p14:modId xmlns:p14="http://schemas.microsoft.com/office/powerpoint/2010/main" val="378432425"/>
              </p:ext>
            </p:extLst>
          </p:nvPr>
        </p:nvGraphicFramePr>
        <p:xfrm>
          <a:off x="3535511" y="3189806"/>
          <a:ext cx="4105275" cy="2370137"/>
        </p:xfrm>
        <a:graphic>
          <a:graphicData uri="http://schemas.openxmlformats.org/presentationml/2006/ole">
            <mc:AlternateContent xmlns:mc="http://schemas.openxmlformats.org/markup-compatibility/2006">
              <mc:Choice xmlns:v="urn:schemas-microsoft-com:vml" Requires="v">
                <p:oleObj spid="_x0000_s31783" name="公式" r:id="rId3" imgW="1892300" imgH="1295400" progId="Equation.3">
                  <p:embed/>
                </p:oleObj>
              </mc:Choice>
              <mc:Fallback>
                <p:oleObj name="公式" r:id="rId3" imgW="1892300" imgH="1295400" progId="Equation.3">
                  <p:embed/>
                  <p:pic>
                    <p:nvPicPr>
                      <p:cNvPr id="23757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5511" y="3189806"/>
                        <a:ext cx="4105275" cy="2370137"/>
                      </a:xfrm>
                      <a:prstGeom prst="rect">
                        <a:avLst/>
                      </a:prstGeom>
                      <a:solidFill>
                        <a:srgbClr val="CCFF99"/>
                      </a:solidFill>
                    </p:spPr>
                  </p:pic>
                </p:oleObj>
              </mc:Fallback>
            </mc:AlternateContent>
          </a:graphicData>
        </a:graphic>
      </p:graphicFrame>
    </p:spTree>
    <p:extLst>
      <p:ext uri="{BB962C8B-B14F-4D97-AF65-F5344CB8AC3E}">
        <p14:creationId xmlns:p14="http://schemas.microsoft.com/office/powerpoint/2010/main" val="4003432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rrowheads="1"/>
          </p:cNvSpPr>
          <p:nvPr>
            <p:ph type="body" idx="1"/>
          </p:nvPr>
        </p:nvSpPr>
        <p:spPr>
          <a:xfrm>
            <a:off x="1703388" y="1916113"/>
            <a:ext cx="8540750" cy="3816350"/>
          </a:xfrm>
        </p:spPr>
        <p:txBody>
          <a:bodyPr/>
          <a:lstStyle/>
          <a:p>
            <a:pPr marL="812800" indent="-812800">
              <a:buNone/>
            </a:pPr>
            <a:r>
              <a:rPr lang="zh-CN" altLang="en-US" b="1"/>
              <a:t>     </a:t>
            </a:r>
            <a:r>
              <a:rPr lang="en-US" altLang="zh-CN" b="1"/>
              <a:t>3.</a:t>
            </a:r>
            <a:r>
              <a:rPr lang="zh-CN" altLang="en-US" b="1"/>
              <a:t>定基增长速度与环比增长速度之间的换算关系</a:t>
            </a:r>
          </a:p>
          <a:p>
            <a:pPr marL="812800" indent="-812800"/>
            <a:r>
              <a:rPr lang="zh-CN" altLang="en-US" b="1"/>
              <a:t>定基增长速度和环比增长速度都是发展速度的派生指标，它只反映增长部分的相对程度，所以两者之间不能直接换算，即定基增长速度不等于环比增长速度的连乘积。如果要进行换算，则首先将环比增长速度加</a:t>
            </a:r>
            <a:r>
              <a:rPr lang="en-US" altLang="zh-CN" b="1"/>
              <a:t>1</a:t>
            </a:r>
            <a:r>
              <a:rPr lang="zh-CN" altLang="en-US" b="1"/>
              <a:t>变成环比发展速度，再将各期环比发展速度连乘积，得到定基发展速度，最后用定基发展速度减</a:t>
            </a:r>
            <a:r>
              <a:rPr lang="en-US" altLang="zh-CN" b="1"/>
              <a:t>1</a:t>
            </a:r>
            <a:r>
              <a:rPr lang="zh-CN" altLang="en-US" b="1"/>
              <a:t>即为定基增长速度。</a:t>
            </a:r>
          </a:p>
        </p:txBody>
      </p:sp>
    </p:spTree>
    <p:extLst>
      <p:ext uri="{BB962C8B-B14F-4D97-AF65-F5344CB8AC3E}">
        <p14:creationId xmlns:p14="http://schemas.microsoft.com/office/powerpoint/2010/main" val="3839779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53129" name="Group 873"/>
          <p:cNvGraphicFramePr>
            <a:graphicFrameLocks noGrp="1"/>
          </p:cNvGraphicFramePr>
          <p:nvPr>
            <p:ph sz="half" idx="1"/>
          </p:nvPr>
        </p:nvGraphicFramePr>
        <p:xfrm>
          <a:off x="7032626" y="836613"/>
          <a:ext cx="2663825" cy="4498976"/>
        </p:xfrm>
        <a:graphic>
          <a:graphicData uri="http://schemas.openxmlformats.org/drawingml/2006/table">
            <a:tbl>
              <a:tblPr/>
              <a:tblGrid>
                <a:gridCol w="1104900">
                  <a:extLst>
                    <a:ext uri="{9D8B030D-6E8A-4147-A177-3AD203B41FA5}">
                      <a16:colId xmlns:a16="http://schemas.microsoft.com/office/drawing/2014/main" val="3244242308"/>
                    </a:ext>
                  </a:extLst>
                </a:gridCol>
                <a:gridCol w="1558925">
                  <a:extLst>
                    <a:ext uri="{9D8B030D-6E8A-4147-A177-3AD203B41FA5}">
                      <a16:colId xmlns:a16="http://schemas.microsoft.com/office/drawing/2014/main" val="2802511350"/>
                    </a:ext>
                  </a:extLst>
                </a:gridCol>
              </a:tblGrid>
              <a:tr h="37465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rPr>
                        <a:t>年份</a:t>
                      </a:r>
                    </a:p>
                  </a:txBody>
                  <a:tcPr anchor="ctr" horzOverflow="overflow">
                    <a:lnL cap="flat">
                      <a:noFill/>
                    </a:lnL>
                    <a:lnR w="28575"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rPr>
                        <a:t>人均</a:t>
                      </a:r>
                      <a:r>
                        <a:rPr kumimoji="1" lang="en-US" altLang="zh-CN" sz="1600" b="1"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rPr>
                        <a:t>GDP</a:t>
                      </a:r>
                      <a:r>
                        <a:rPr kumimoji="1" lang="zh-CN" altLang="en-US" sz="1600" b="1"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rPr>
                        <a:t>排名</a:t>
                      </a:r>
                    </a:p>
                  </a:txBody>
                  <a:tcPr anchor="ctr" horzOverflow="overflow">
                    <a:lnL w="28575" cap="flat" cmpd="sng" algn="ctr">
                      <a:solidFill>
                        <a:schemeClr val="hlink"/>
                      </a:solidFill>
                      <a:prstDash val="solid"/>
                      <a:miter lim="800000"/>
                      <a:headEnd type="none" w="med" len="med"/>
                      <a:tailEnd type="none" w="med" len="med"/>
                    </a:lnL>
                    <a:lnR cap="flat">
                      <a:noFill/>
                    </a:lnR>
                    <a:lnT w="381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00724628"/>
                  </a:ext>
                </a:extLst>
              </a:tr>
              <a:tr h="37465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1960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78</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w="28575" cap="flat" cmpd="sng" algn="ctr">
                      <a:solidFill>
                        <a:schemeClr val="hlink"/>
                      </a:solidFill>
                      <a:prstDash val="solid"/>
                      <a:miter lim="800000"/>
                      <a:headEnd type="none" w="med" len="med"/>
                      <a:tailEnd type="none" w="med" len="med"/>
                    </a:lnT>
                    <a:lnB>
                      <a:noFill/>
                    </a:lnB>
                    <a:lnTlToBr>
                      <a:noFill/>
                    </a:lnTlToBr>
                    <a:lnBlToTr>
                      <a:noFill/>
                    </a:lnBlToTr>
                    <a:noFill/>
                  </a:tcPr>
                </a:tc>
                <a:extLst>
                  <a:ext uri="{0D108BD9-81ED-4DB2-BD59-A6C34878D82A}">
                    <a16:rowId xmlns:a16="http://schemas.microsoft.com/office/drawing/2014/main" val="2134521160"/>
                  </a:ext>
                </a:extLst>
              </a:tr>
              <a:tr h="376238">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1970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92401027"/>
                  </a:ext>
                </a:extLst>
              </a:tr>
              <a:tr h="37465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1980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94</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011324373"/>
                  </a:ext>
                </a:extLst>
              </a:tr>
              <a:tr h="37465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2001</a:t>
                      </a: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75</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209398613"/>
                  </a:ext>
                </a:extLst>
              </a:tr>
              <a:tr h="37465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2002</a:t>
                      </a: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111</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347461260"/>
                  </a:ext>
                </a:extLst>
              </a:tr>
              <a:tr h="37465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2003</a:t>
                      </a: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2496611873"/>
                  </a:ext>
                </a:extLst>
              </a:tr>
              <a:tr h="37465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2004</a:t>
                      </a: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129</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904869007"/>
                  </a:ext>
                </a:extLst>
              </a:tr>
              <a:tr h="376238">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2005</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128</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2499927427"/>
                  </a:ext>
                </a:extLst>
              </a:tr>
              <a:tr h="37465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2006</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976022640"/>
                  </a:ext>
                </a:extLst>
              </a:tr>
              <a:tr h="37465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2007</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104</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88791267"/>
                  </a:ext>
                </a:extLst>
              </a:tr>
              <a:tr h="374650">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2008</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w="381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106</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w="38100"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28691737"/>
                  </a:ext>
                </a:extLst>
              </a:tr>
            </a:tbl>
          </a:graphicData>
        </a:graphic>
      </p:graphicFrame>
      <p:sp>
        <p:nvSpPr>
          <p:cNvPr id="352303" name="Rectangle 47"/>
          <p:cNvSpPr>
            <a:spLocks noChangeArrowheads="1"/>
          </p:cNvSpPr>
          <p:nvPr/>
        </p:nvSpPr>
        <p:spPr bwMode="auto">
          <a:xfrm>
            <a:off x="7391401" y="5516563"/>
            <a:ext cx="1617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ea typeface="宋体" panose="02010600030101010101" pitchFamily="2" charset="-122"/>
              </a:rPr>
              <a:t>世界银行汇率法</a:t>
            </a:r>
          </a:p>
        </p:txBody>
      </p:sp>
      <p:graphicFrame>
        <p:nvGraphicFramePr>
          <p:cNvPr id="451597" name="Group 1037"/>
          <p:cNvGraphicFramePr>
            <a:graphicFrameLocks noGrp="1"/>
          </p:cNvGraphicFramePr>
          <p:nvPr>
            <p:ph sz="half" idx="2"/>
          </p:nvPr>
        </p:nvGraphicFramePr>
        <p:xfrm>
          <a:off x="2135188" y="765175"/>
          <a:ext cx="3827462" cy="5151120"/>
        </p:xfrm>
        <a:graphic>
          <a:graphicData uri="http://schemas.openxmlformats.org/drawingml/2006/table">
            <a:tbl>
              <a:tblPr/>
              <a:tblGrid>
                <a:gridCol w="590550">
                  <a:extLst>
                    <a:ext uri="{9D8B030D-6E8A-4147-A177-3AD203B41FA5}">
                      <a16:colId xmlns:a16="http://schemas.microsoft.com/office/drawing/2014/main" val="1677725774"/>
                    </a:ext>
                  </a:extLst>
                </a:gridCol>
                <a:gridCol w="1360487">
                  <a:extLst>
                    <a:ext uri="{9D8B030D-6E8A-4147-A177-3AD203B41FA5}">
                      <a16:colId xmlns:a16="http://schemas.microsoft.com/office/drawing/2014/main" val="1897729389"/>
                    </a:ext>
                  </a:extLst>
                </a:gridCol>
                <a:gridCol w="612775">
                  <a:extLst>
                    <a:ext uri="{9D8B030D-6E8A-4147-A177-3AD203B41FA5}">
                      <a16:colId xmlns:a16="http://schemas.microsoft.com/office/drawing/2014/main" val="911326235"/>
                    </a:ext>
                  </a:extLst>
                </a:gridCol>
                <a:gridCol w="1263650">
                  <a:extLst>
                    <a:ext uri="{9D8B030D-6E8A-4147-A177-3AD203B41FA5}">
                      <a16:colId xmlns:a16="http://schemas.microsoft.com/office/drawing/2014/main" val="4178213473"/>
                    </a:ext>
                  </a:extLst>
                </a:gridCol>
              </a:tblGrid>
              <a:tr h="271463">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FF3300"/>
                          </a:solidFill>
                          <a:effectLst/>
                          <a:latin typeface="Times New Roman" panose="02020603050405020304" pitchFamily="18" charset="0"/>
                          <a:ea typeface="楷体_GB2312" pitchFamily="49" charset="-122"/>
                          <a:cs typeface="Times New Roman" panose="02020603050405020304" pitchFamily="18" charset="0"/>
                        </a:rPr>
                        <a:t>年份</a:t>
                      </a:r>
                    </a:p>
                  </a:txBody>
                  <a:tcPr anchor="ctr" horzOverflow="overflow">
                    <a:lnL cap="flat">
                      <a:noFill/>
                    </a:lnL>
                    <a:lnR w="28575"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FF3300"/>
                          </a:solidFill>
                          <a:effectLst/>
                          <a:latin typeface="Times New Roman" panose="02020603050405020304" pitchFamily="18" charset="0"/>
                          <a:ea typeface="楷体_GB2312" pitchFamily="49" charset="-122"/>
                          <a:cs typeface="Times New Roman" panose="02020603050405020304" pitchFamily="18" charset="0"/>
                        </a:rPr>
                        <a:t>人均</a:t>
                      </a:r>
                      <a:r>
                        <a:rPr kumimoji="1" lang="en-US" altLang="zh-CN" sz="1600" b="1" i="0" u="none" strike="noStrike" cap="none" normalizeH="0" baseline="0" smtClean="0">
                          <a:ln>
                            <a:noFill/>
                          </a:ln>
                          <a:solidFill>
                            <a:srgbClr val="FF3300"/>
                          </a:solidFill>
                          <a:effectLst/>
                          <a:latin typeface="Times New Roman" panose="02020603050405020304" pitchFamily="18" charset="0"/>
                          <a:ea typeface="楷体_GB2312" pitchFamily="49" charset="-122"/>
                          <a:cs typeface="Times New Roman" panose="02020603050405020304" pitchFamily="18" charset="0"/>
                        </a:rPr>
                        <a:t>GDP</a:t>
                      </a:r>
                      <a:r>
                        <a:rPr kumimoji="1" lang="zh-CN" altLang="en-US" sz="1600" b="1" i="0" u="none" strike="noStrike" cap="none" normalizeH="0" baseline="0" smtClean="0">
                          <a:ln>
                            <a:noFill/>
                          </a:ln>
                          <a:solidFill>
                            <a:srgbClr val="FF3300"/>
                          </a:solidFill>
                          <a:effectLst/>
                          <a:latin typeface="Times New Roman" panose="02020603050405020304" pitchFamily="18" charset="0"/>
                          <a:ea typeface="楷体_GB2312" pitchFamily="49" charset="-122"/>
                          <a:cs typeface="Times New Roman" panose="02020603050405020304" pitchFamily="18" charset="0"/>
                        </a:rPr>
                        <a:t>（元）</a:t>
                      </a: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FF3300"/>
                          </a:solidFill>
                          <a:effectLst/>
                          <a:latin typeface="Times New Roman" panose="02020603050405020304" pitchFamily="18" charset="0"/>
                          <a:ea typeface="楷体_GB2312" pitchFamily="49" charset="-122"/>
                          <a:cs typeface="Times New Roman" panose="02020603050405020304" pitchFamily="18" charset="0"/>
                        </a:rPr>
                        <a:t>年份</a:t>
                      </a: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381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FF3300"/>
                          </a:solidFill>
                          <a:effectLst/>
                          <a:latin typeface="Times New Roman" panose="02020603050405020304" pitchFamily="18" charset="0"/>
                          <a:ea typeface="楷体_GB2312" pitchFamily="49" charset="-122"/>
                          <a:cs typeface="Times New Roman" panose="02020603050405020304" pitchFamily="18" charset="0"/>
                        </a:rPr>
                        <a:t>人均</a:t>
                      </a:r>
                      <a:r>
                        <a:rPr kumimoji="1" lang="en-US" altLang="zh-CN" sz="1600" b="1" i="0" u="none" strike="noStrike" cap="none" normalizeH="0" baseline="0" smtClean="0">
                          <a:ln>
                            <a:noFill/>
                          </a:ln>
                          <a:solidFill>
                            <a:srgbClr val="FF3300"/>
                          </a:solidFill>
                          <a:effectLst/>
                          <a:latin typeface="Times New Roman" panose="02020603050405020304" pitchFamily="18" charset="0"/>
                          <a:ea typeface="楷体_GB2312" pitchFamily="49" charset="-122"/>
                          <a:cs typeface="Times New Roman" panose="02020603050405020304" pitchFamily="18" charset="0"/>
                        </a:rPr>
                        <a:t>GDP</a:t>
                      </a:r>
                      <a:r>
                        <a:rPr kumimoji="1" lang="zh-CN" altLang="en-US" sz="1600" b="1" i="0" u="none" strike="noStrike" cap="none" normalizeH="0" baseline="0" smtClean="0">
                          <a:ln>
                            <a:noFill/>
                          </a:ln>
                          <a:solidFill>
                            <a:srgbClr val="FF3300"/>
                          </a:solidFill>
                          <a:effectLst/>
                          <a:latin typeface="Times New Roman" panose="02020603050405020304" pitchFamily="18" charset="0"/>
                          <a:ea typeface="楷体_GB2312" pitchFamily="49" charset="-122"/>
                          <a:cs typeface="Times New Roman" panose="02020603050405020304" pitchFamily="18" charset="0"/>
                        </a:rPr>
                        <a:t>（元）</a:t>
                      </a:r>
                    </a:p>
                  </a:txBody>
                  <a:tcPr anchor="ctr" horzOverflow="overflow">
                    <a:lnL w="28575" cap="flat" cmpd="sng" algn="ctr">
                      <a:solidFill>
                        <a:schemeClr val="hlink"/>
                      </a:solidFill>
                      <a:prstDash val="solid"/>
                      <a:miter lim="800000"/>
                      <a:headEnd type="none" w="med" len="med"/>
                      <a:tailEnd type="none" w="med" len="med"/>
                    </a:lnL>
                    <a:lnR cap="flat">
                      <a:noFill/>
                    </a:lnR>
                    <a:lnT w="381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11549476"/>
                  </a:ext>
                </a:extLst>
              </a:tr>
              <a:tr h="2698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1980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463</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1995</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5046</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w="28575" cap="flat" cmpd="sng" algn="ctr">
                      <a:solidFill>
                        <a:schemeClr val="hlink"/>
                      </a:solidFill>
                      <a:prstDash val="solid"/>
                      <a:miter lim="800000"/>
                      <a:headEnd type="none" w="med" len="med"/>
                      <a:tailEnd type="none" w="med" len="med"/>
                    </a:lnT>
                    <a:lnB>
                      <a:noFill/>
                    </a:lnB>
                    <a:lnTlToBr>
                      <a:noFill/>
                    </a:lnTlToBr>
                    <a:lnBlToTr>
                      <a:noFill/>
                    </a:lnBlToTr>
                    <a:noFill/>
                  </a:tcPr>
                </a:tc>
                <a:extLst>
                  <a:ext uri="{0D108BD9-81ED-4DB2-BD59-A6C34878D82A}">
                    <a16:rowId xmlns:a16="http://schemas.microsoft.com/office/drawing/2014/main" val="1346915564"/>
                  </a:ext>
                </a:extLst>
              </a:tr>
              <a:tr h="271463">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1981</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492</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1996</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5846</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975695159"/>
                  </a:ext>
                </a:extLst>
              </a:tr>
              <a:tr h="2698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1982</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528</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1997</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6420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2999118250"/>
                  </a:ext>
                </a:extLst>
              </a:tr>
              <a:tr h="271463">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1983</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583</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1998</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6796</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2910159120"/>
                  </a:ext>
                </a:extLst>
              </a:tr>
              <a:tr h="2698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1984</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695</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1999</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7159</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344200296"/>
                  </a:ext>
                </a:extLst>
              </a:tr>
              <a:tr h="271463">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1985</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858</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7858</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104402032"/>
                  </a:ext>
                </a:extLst>
              </a:tr>
              <a:tr h="2698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1986</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963</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2001</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8622</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82689444"/>
                  </a:ext>
                </a:extLst>
              </a:tr>
              <a:tr h="271463">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1987</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1112</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2002</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9398</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325820578"/>
                  </a:ext>
                </a:extLst>
              </a:tr>
              <a:tr h="2698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1988</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1366</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2003</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10542</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217732833"/>
                  </a:ext>
                </a:extLst>
              </a:tr>
              <a:tr h="271463">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1989</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1519</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2004</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12336</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439225721"/>
                  </a:ext>
                </a:extLst>
              </a:tr>
              <a:tr h="2698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1990</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1644</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2005</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14053</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4150784592"/>
                  </a:ext>
                </a:extLst>
              </a:tr>
              <a:tr h="271463">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1991</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1893</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2006</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16165</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840659749"/>
                  </a:ext>
                </a:extLst>
              </a:tr>
              <a:tr h="2698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1992</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2311</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2007</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18934</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685848892"/>
                  </a:ext>
                </a:extLst>
              </a:tr>
              <a:tr h="19208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1993</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2998</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2008</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22463</a:t>
                      </a: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518774619"/>
                  </a:ext>
                </a:extLst>
              </a:tr>
              <a:tr h="19208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1994</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w="381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4044</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w="381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w="38100"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w="38100"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12507084"/>
                  </a:ext>
                </a:extLst>
              </a:tr>
            </a:tbl>
          </a:graphicData>
        </a:graphic>
      </p:graphicFrame>
      <p:sp>
        <p:nvSpPr>
          <p:cNvPr id="353127" name="Text Box 871"/>
          <p:cNvSpPr txBox="1">
            <a:spLocks noChangeArrowheads="1"/>
          </p:cNvSpPr>
          <p:nvPr/>
        </p:nvSpPr>
        <p:spPr bwMode="auto">
          <a:xfrm>
            <a:off x="3000376" y="333375"/>
            <a:ext cx="20875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solidFill>
                  <a:srgbClr val="FF3300"/>
                </a:solidFill>
                <a:latin typeface="Times New Roman" panose="02020603050405020304" pitchFamily="18" charset="0"/>
                <a:ea typeface="黑体" panose="02010609060101010101" pitchFamily="49" charset="-122"/>
              </a:rPr>
              <a:t>我国人均</a:t>
            </a:r>
            <a:r>
              <a:rPr lang="en-US" altLang="zh-CN" sz="1600" b="1">
                <a:solidFill>
                  <a:srgbClr val="FF3300"/>
                </a:solidFill>
                <a:latin typeface="Times New Roman" panose="02020603050405020304" pitchFamily="18" charset="0"/>
                <a:ea typeface="黑体" panose="02010609060101010101" pitchFamily="49" charset="-122"/>
              </a:rPr>
              <a:t>GDP</a:t>
            </a:r>
            <a:r>
              <a:rPr lang="zh-CN" altLang="en-US" sz="1600" b="1">
                <a:solidFill>
                  <a:srgbClr val="FF3300"/>
                </a:solidFill>
                <a:latin typeface="Times New Roman" panose="02020603050405020304" pitchFamily="18" charset="0"/>
                <a:ea typeface="黑体" panose="02010609060101010101" pitchFamily="49" charset="-122"/>
              </a:rPr>
              <a:t>数列</a:t>
            </a:r>
          </a:p>
        </p:txBody>
      </p:sp>
      <p:sp>
        <p:nvSpPr>
          <p:cNvPr id="353130" name="Text Box 874"/>
          <p:cNvSpPr txBox="1">
            <a:spLocks noChangeArrowheads="1"/>
          </p:cNvSpPr>
          <p:nvPr/>
        </p:nvSpPr>
        <p:spPr bwMode="auto">
          <a:xfrm>
            <a:off x="7175500" y="404813"/>
            <a:ext cx="2808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solidFill>
                  <a:srgbClr val="FF3300"/>
                </a:solidFill>
                <a:latin typeface="Times New Roman" panose="02020603050405020304" pitchFamily="18" charset="0"/>
                <a:ea typeface="黑体" panose="02010609060101010101" pitchFamily="49" charset="-122"/>
              </a:rPr>
              <a:t>我国人均</a:t>
            </a:r>
            <a:r>
              <a:rPr lang="en-US" altLang="zh-CN" sz="1600" b="1">
                <a:solidFill>
                  <a:srgbClr val="FF3300"/>
                </a:solidFill>
                <a:latin typeface="Times New Roman" panose="02020603050405020304" pitchFamily="18" charset="0"/>
                <a:ea typeface="黑体" panose="02010609060101010101" pitchFamily="49" charset="-122"/>
              </a:rPr>
              <a:t>GDP</a:t>
            </a:r>
            <a:r>
              <a:rPr lang="zh-CN" altLang="en-US" sz="1600" b="1">
                <a:solidFill>
                  <a:srgbClr val="FF3300"/>
                </a:solidFill>
                <a:latin typeface="Times New Roman" panose="02020603050405020304" pitchFamily="18" charset="0"/>
                <a:ea typeface="黑体" panose="02010609060101010101" pitchFamily="49" charset="-122"/>
              </a:rPr>
              <a:t>世界排名数列</a:t>
            </a:r>
          </a:p>
        </p:txBody>
      </p:sp>
    </p:spTree>
    <p:extLst>
      <p:ext uri="{BB962C8B-B14F-4D97-AF65-F5344CB8AC3E}">
        <p14:creationId xmlns:p14="http://schemas.microsoft.com/office/powerpoint/2010/main" val="663648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4" name="Rectangle 4"/>
          <p:cNvSpPr>
            <a:spLocks noGrp="1" noRot="1" noChangeArrowheads="1"/>
          </p:cNvSpPr>
          <p:nvPr>
            <p:ph type="body" idx="1"/>
          </p:nvPr>
        </p:nvSpPr>
        <p:spPr>
          <a:xfrm>
            <a:off x="1847850" y="1700213"/>
            <a:ext cx="8540750" cy="4826000"/>
          </a:xfrm>
        </p:spPr>
        <p:txBody>
          <a:bodyPr/>
          <a:lstStyle/>
          <a:p>
            <a:pPr>
              <a:buFont typeface="Wingdings" panose="05000000000000000000" pitchFamily="2" charset="2"/>
              <a:buNone/>
            </a:pPr>
            <a:r>
              <a:rPr lang="en-US" altLang="zh-CN" b="1"/>
              <a:t>4.</a:t>
            </a:r>
            <a:r>
              <a:rPr lang="zh-CN" altLang="en-US" b="1"/>
              <a:t>年距增长速度</a:t>
            </a:r>
          </a:p>
          <a:p>
            <a:r>
              <a:rPr lang="zh-CN" altLang="en-US" b="1"/>
              <a:t>在统计实际工作中，为了消除季节变动的影响，也常计算年距增长速度，用以说明年距增长量与去年同期发展水平对比达到的相对增长程度。其计算公式为：</a:t>
            </a:r>
          </a:p>
        </p:txBody>
      </p:sp>
      <p:sp>
        <p:nvSpPr>
          <p:cNvPr id="235523" name="Rectangle 3"/>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35522" name="Object 2"/>
          <p:cNvGraphicFramePr>
            <a:graphicFrameLocks noChangeAspect="1"/>
          </p:cNvGraphicFramePr>
          <p:nvPr>
            <p:extLst>
              <p:ext uri="{D42A27DB-BD31-4B8C-83A1-F6EECF244321}">
                <p14:modId xmlns:p14="http://schemas.microsoft.com/office/powerpoint/2010/main" val="951427881"/>
              </p:ext>
            </p:extLst>
          </p:nvPr>
        </p:nvGraphicFramePr>
        <p:xfrm>
          <a:off x="3575051" y="4076700"/>
          <a:ext cx="3673475" cy="1644650"/>
        </p:xfrm>
        <a:graphic>
          <a:graphicData uri="http://schemas.openxmlformats.org/presentationml/2006/ole">
            <mc:AlternateContent xmlns:mc="http://schemas.openxmlformats.org/markup-compatibility/2006">
              <mc:Choice xmlns:v="urn:schemas-microsoft-com:vml" Requires="v">
                <p:oleObj spid="_x0000_s32807" name="公式" r:id="rId3" imgW="1905000" imgH="901700" progId="Equation.3">
                  <p:embed/>
                </p:oleObj>
              </mc:Choice>
              <mc:Fallback>
                <p:oleObj name="公式" r:id="rId3" imgW="1905000" imgH="901700" progId="Equation.3">
                  <p:embed/>
                  <p:pic>
                    <p:nvPicPr>
                      <p:cNvPr id="2355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051" y="4076700"/>
                        <a:ext cx="3673475" cy="1644650"/>
                      </a:xfrm>
                      <a:prstGeom prst="rect">
                        <a:avLst/>
                      </a:prstGeom>
                      <a:solidFill>
                        <a:srgbClr val="CCFF99"/>
                      </a:solidFill>
                    </p:spPr>
                  </p:pic>
                </p:oleObj>
              </mc:Fallback>
            </mc:AlternateContent>
          </a:graphicData>
        </a:graphic>
      </p:graphicFrame>
    </p:spTree>
    <p:extLst>
      <p:ext uri="{BB962C8B-B14F-4D97-AF65-F5344CB8AC3E}">
        <p14:creationId xmlns:p14="http://schemas.microsoft.com/office/powerpoint/2010/main" val="2155637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Rot="1" noChangeArrowheads="1"/>
          </p:cNvSpPr>
          <p:nvPr>
            <p:ph type="body" idx="1"/>
          </p:nvPr>
        </p:nvSpPr>
        <p:spPr>
          <a:xfrm>
            <a:off x="1524000" y="692150"/>
            <a:ext cx="8540750" cy="5257800"/>
          </a:xfrm>
        </p:spPr>
        <p:txBody>
          <a:bodyPr/>
          <a:lstStyle/>
          <a:p>
            <a:pPr>
              <a:lnSpc>
                <a:spcPct val="90000"/>
              </a:lnSpc>
            </a:pPr>
            <a:r>
              <a:rPr lang="zh-CN" altLang="en-US" b="1"/>
              <a:t>二、平均发展速度与平均增长速度 </a:t>
            </a:r>
          </a:p>
          <a:p>
            <a:pPr lvl="1">
              <a:lnSpc>
                <a:spcPct val="90000"/>
              </a:lnSpc>
              <a:buFontTx/>
              <a:buNone/>
            </a:pPr>
            <a:endParaRPr lang="zh-CN" altLang="en-US" b="1"/>
          </a:p>
          <a:p>
            <a:pPr lvl="1">
              <a:lnSpc>
                <a:spcPct val="90000"/>
              </a:lnSpc>
              <a:buFontTx/>
              <a:buNone/>
            </a:pPr>
            <a:r>
              <a:rPr lang="en-US" altLang="zh-CN" b="1"/>
              <a:t>1. </a:t>
            </a:r>
            <a:r>
              <a:rPr lang="zh-CN" altLang="en-US" b="1"/>
              <a:t>平均发展速度是时间数列中的各个环比发展速度的平均数，也就是把全期的总发展速度平均化。它说明某种现象在一个较长时期中逐期平均发展变化的程度。 </a:t>
            </a:r>
          </a:p>
          <a:p>
            <a:pPr lvl="1">
              <a:lnSpc>
                <a:spcPct val="90000"/>
              </a:lnSpc>
            </a:pPr>
            <a:r>
              <a:rPr lang="zh-CN" altLang="en-US" b="1"/>
              <a:t>平均发展速度与平均增长速度的关系是</a:t>
            </a:r>
          </a:p>
          <a:p>
            <a:pPr lvl="1">
              <a:lnSpc>
                <a:spcPct val="90000"/>
              </a:lnSpc>
            </a:pPr>
            <a:r>
              <a:rPr lang="zh-CN" altLang="en-US" b="1"/>
              <a:t>平均增长速度 </a:t>
            </a:r>
            <a:r>
              <a:rPr lang="en-US" altLang="zh-CN" b="1"/>
              <a:t>= </a:t>
            </a:r>
            <a:r>
              <a:rPr lang="zh-CN" altLang="en-US" b="1"/>
              <a:t>平均发展速度－</a:t>
            </a:r>
            <a:r>
              <a:rPr lang="en-US" altLang="zh-CN" b="1"/>
              <a:t>1</a:t>
            </a:r>
          </a:p>
          <a:p>
            <a:pPr lvl="1">
              <a:lnSpc>
                <a:spcPct val="90000"/>
              </a:lnSpc>
            </a:pPr>
            <a:r>
              <a:rPr lang="zh-CN" altLang="en-US" b="1"/>
              <a:t>平均发展速度总是正值，而平均增长速度则可分为正值也可分为负值。正值表明现象在一定发展阶段内逐期平均递增的程度；负值表示现象逐期平均递减的程度。</a:t>
            </a:r>
          </a:p>
        </p:txBody>
      </p:sp>
    </p:spTree>
    <p:extLst>
      <p:ext uri="{BB962C8B-B14F-4D97-AF65-F5344CB8AC3E}">
        <p14:creationId xmlns:p14="http://schemas.microsoft.com/office/powerpoint/2010/main" val="3948966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Rot="1" noChangeArrowheads="1"/>
          </p:cNvSpPr>
          <p:nvPr>
            <p:ph type="body" idx="1"/>
          </p:nvPr>
        </p:nvSpPr>
        <p:spPr>
          <a:xfrm>
            <a:off x="1756551" y="753916"/>
            <a:ext cx="8540750" cy="4270375"/>
          </a:xfrm>
        </p:spPr>
        <p:txBody>
          <a:bodyPr/>
          <a:lstStyle/>
          <a:p>
            <a:pPr lvl="1">
              <a:buFontTx/>
              <a:buNone/>
            </a:pPr>
            <a:r>
              <a:rPr lang="en-US" altLang="zh-CN" sz="3600" b="1" dirty="0">
                <a:effectLst>
                  <a:outerShdw blurRad="38100" dist="38100" dir="2700000" algn="tl">
                    <a:srgbClr val="C0C0C0"/>
                  </a:outerShdw>
                </a:effectLst>
              </a:rPr>
              <a:t>2. </a:t>
            </a:r>
            <a:r>
              <a:rPr lang="zh-CN" altLang="en-US" sz="3600" b="1" dirty="0">
                <a:effectLst>
                  <a:outerShdw blurRad="38100" dist="38100" dir="2700000" algn="tl">
                    <a:srgbClr val="C0C0C0"/>
                  </a:outerShdw>
                </a:effectLst>
              </a:rPr>
              <a:t>计算方法：</a:t>
            </a:r>
          </a:p>
          <a:p>
            <a:pPr lvl="1">
              <a:buFontTx/>
              <a:buNone/>
            </a:pPr>
            <a:r>
              <a:rPr lang="zh-CN" altLang="en-US" b="1" dirty="0"/>
              <a:t>（</a:t>
            </a:r>
            <a:r>
              <a:rPr lang="en-US" altLang="zh-CN" b="1" dirty="0"/>
              <a:t>1</a:t>
            </a:r>
            <a:r>
              <a:rPr lang="zh-CN" altLang="en-US" b="1" dirty="0"/>
              <a:t>）水平法：</a:t>
            </a:r>
          </a:p>
          <a:p>
            <a:pPr lvl="1"/>
            <a:r>
              <a:rPr lang="zh-CN" altLang="en-US" b="1" dirty="0"/>
              <a:t>计算公式表示为：</a:t>
            </a:r>
          </a:p>
          <a:p>
            <a:pPr lvl="1"/>
            <a:endParaRPr lang="zh-CN" altLang="en-US" b="1" dirty="0"/>
          </a:p>
          <a:p>
            <a:pPr lvl="1"/>
            <a:endParaRPr lang="zh-CN" altLang="en-US" b="1" dirty="0"/>
          </a:p>
          <a:p>
            <a:pPr lvl="1"/>
            <a:endParaRPr lang="en-US" altLang="zh-CN" b="1" dirty="0" smtClean="0"/>
          </a:p>
          <a:p>
            <a:pPr lvl="1"/>
            <a:r>
              <a:rPr lang="zh-CN" altLang="en-US" b="1" dirty="0" smtClean="0"/>
              <a:t>式</a:t>
            </a:r>
            <a:r>
              <a:rPr lang="zh-CN" altLang="en-US" b="1" dirty="0"/>
              <a:t>中            </a:t>
            </a:r>
            <a:r>
              <a:rPr lang="en-US" altLang="zh-CN" b="1" dirty="0"/>
              <a:t>——  </a:t>
            </a:r>
            <a:r>
              <a:rPr lang="zh-CN" altLang="en-US" b="1" dirty="0"/>
              <a:t>平均发展速度</a:t>
            </a:r>
          </a:p>
          <a:p>
            <a:pPr lvl="1"/>
            <a:r>
              <a:rPr lang="zh-CN" altLang="en-US" b="1" dirty="0"/>
              <a:t>                   </a:t>
            </a:r>
            <a:r>
              <a:rPr lang="en-US" altLang="zh-CN" b="1" dirty="0"/>
              <a:t>——  </a:t>
            </a:r>
            <a:r>
              <a:rPr lang="zh-CN" altLang="en-US" b="1" dirty="0"/>
              <a:t>第</a:t>
            </a:r>
            <a:r>
              <a:rPr lang="en-US" altLang="zh-CN" b="1" dirty="0" err="1"/>
              <a:t>i</a:t>
            </a:r>
            <a:r>
              <a:rPr lang="zh-CN" altLang="en-US" b="1" dirty="0"/>
              <a:t>年的环比发展速度；</a:t>
            </a:r>
          </a:p>
          <a:p>
            <a:pPr lvl="1"/>
            <a:r>
              <a:rPr lang="zh-CN" altLang="en-US" b="1" dirty="0"/>
              <a:t>                   </a:t>
            </a:r>
            <a:r>
              <a:rPr lang="en-US" altLang="zh-CN" b="1" dirty="0"/>
              <a:t>——  </a:t>
            </a:r>
            <a:r>
              <a:rPr lang="zh-CN" altLang="en-US" b="1" dirty="0"/>
              <a:t>连乘符号。  </a:t>
            </a:r>
          </a:p>
        </p:txBody>
      </p:sp>
      <p:sp>
        <p:nvSpPr>
          <p:cNvPr id="158725" name="Rectangle 5"/>
          <p:cNvSpPr>
            <a:spLocks noChangeArrowheads="1"/>
          </p:cNvSpPr>
          <p:nvPr/>
        </p:nvSpPr>
        <p:spPr bwMode="auto">
          <a:xfrm>
            <a:off x="1577164" y="-113096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27" name="Rectangle 7"/>
          <p:cNvSpPr>
            <a:spLocks noChangeArrowheads="1"/>
          </p:cNvSpPr>
          <p:nvPr/>
        </p:nvSpPr>
        <p:spPr bwMode="auto">
          <a:xfrm>
            <a:off x="1577164" y="-113096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29" name="Rectangle 9"/>
          <p:cNvSpPr>
            <a:spLocks noChangeArrowheads="1"/>
          </p:cNvSpPr>
          <p:nvPr/>
        </p:nvSpPr>
        <p:spPr bwMode="auto">
          <a:xfrm>
            <a:off x="1577164" y="21837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31" name="Rectangle 11"/>
          <p:cNvSpPr>
            <a:spLocks noChangeArrowheads="1"/>
          </p:cNvSpPr>
          <p:nvPr/>
        </p:nvSpPr>
        <p:spPr bwMode="auto">
          <a:xfrm>
            <a:off x="1577164" y="217897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8724" name="Object 4"/>
          <p:cNvGraphicFramePr>
            <a:graphicFrameLocks noChangeAspect="1"/>
          </p:cNvGraphicFramePr>
          <p:nvPr>
            <p:extLst>
              <p:ext uri="{D42A27DB-BD31-4B8C-83A1-F6EECF244321}">
                <p14:modId xmlns:p14="http://schemas.microsoft.com/office/powerpoint/2010/main" val="3878779186"/>
              </p:ext>
            </p:extLst>
          </p:nvPr>
        </p:nvGraphicFramePr>
        <p:xfrm>
          <a:off x="2753980" y="2341786"/>
          <a:ext cx="4679950" cy="685800"/>
        </p:xfrm>
        <a:graphic>
          <a:graphicData uri="http://schemas.openxmlformats.org/presentationml/2006/ole">
            <mc:AlternateContent xmlns:mc="http://schemas.openxmlformats.org/markup-compatibility/2006">
              <mc:Choice xmlns:v="urn:schemas-microsoft-com:vml" Requires="v">
                <p:oleObj spid="_x0000_s33942" name="公式" r:id="rId3" imgW="2159000" imgH="330200" progId="Equation.3">
                  <p:embed/>
                </p:oleObj>
              </mc:Choice>
              <mc:Fallback>
                <p:oleObj name="公式" r:id="rId3" imgW="2159000" imgH="330200" progId="Equation.3">
                  <p:embed/>
                  <p:pic>
                    <p:nvPicPr>
                      <p:cNvPr id="1587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3980" y="2341786"/>
                        <a:ext cx="467995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8726" name="Object 6"/>
          <p:cNvGraphicFramePr>
            <a:graphicFrameLocks noChangeAspect="1"/>
          </p:cNvGraphicFramePr>
          <p:nvPr>
            <p:extLst>
              <p:ext uri="{D42A27DB-BD31-4B8C-83A1-F6EECF244321}">
                <p14:modId xmlns:p14="http://schemas.microsoft.com/office/powerpoint/2010/main" val="642047529"/>
              </p:ext>
            </p:extLst>
          </p:nvPr>
        </p:nvGraphicFramePr>
        <p:xfrm>
          <a:off x="3528201" y="3234915"/>
          <a:ext cx="500062" cy="549275"/>
        </p:xfrm>
        <a:graphic>
          <a:graphicData uri="http://schemas.openxmlformats.org/presentationml/2006/ole">
            <mc:AlternateContent xmlns:mc="http://schemas.openxmlformats.org/markup-compatibility/2006">
              <mc:Choice xmlns:v="urn:schemas-microsoft-com:vml" Requires="v">
                <p:oleObj spid="_x0000_s33943" name="公式" r:id="rId5" imgW="139579" imgH="164957" progId="Equation.3">
                  <p:embed/>
                </p:oleObj>
              </mc:Choice>
              <mc:Fallback>
                <p:oleObj name="公式" r:id="rId5" imgW="139579" imgH="164957" progId="Equation.3">
                  <p:embed/>
                  <p:pic>
                    <p:nvPicPr>
                      <p:cNvPr id="15872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8201" y="3234915"/>
                        <a:ext cx="500062"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8728" name="Object 8"/>
          <p:cNvGraphicFramePr>
            <a:graphicFrameLocks noChangeAspect="1"/>
          </p:cNvGraphicFramePr>
          <p:nvPr>
            <p:extLst>
              <p:ext uri="{D42A27DB-BD31-4B8C-83A1-F6EECF244321}">
                <p14:modId xmlns:p14="http://schemas.microsoft.com/office/powerpoint/2010/main" val="913368919"/>
              </p:ext>
            </p:extLst>
          </p:nvPr>
        </p:nvGraphicFramePr>
        <p:xfrm>
          <a:off x="3528201" y="3560969"/>
          <a:ext cx="460375" cy="690562"/>
        </p:xfrm>
        <a:graphic>
          <a:graphicData uri="http://schemas.openxmlformats.org/presentationml/2006/ole">
            <mc:AlternateContent xmlns:mc="http://schemas.openxmlformats.org/markup-compatibility/2006">
              <mc:Choice xmlns:v="urn:schemas-microsoft-com:vml" Requires="v">
                <p:oleObj spid="_x0000_s33944" name="公式" r:id="rId7" imgW="152334" imgH="228501" progId="Equation.3">
                  <p:embed/>
                </p:oleObj>
              </mc:Choice>
              <mc:Fallback>
                <p:oleObj name="公式" r:id="rId7" imgW="152334" imgH="228501" progId="Equation.3">
                  <p:embed/>
                  <p:pic>
                    <p:nvPicPr>
                      <p:cNvPr id="15872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8201" y="3560969"/>
                        <a:ext cx="460375" cy="690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8730" name="Object 10"/>
          <p:cNvGraphicFramePr>
            <a:graphicFrameLocks noChangeAspect="1"/>
          </p:cNvGraphicFramePr>
          <p:nvPr>
            <p:extLst>
              <p:ext uri="{D42A27DB-BD31-4B8C-83A1-F6EECF244321}">
                <p14:modId xmlns:p14="http://schemas.microsoft.com/office/powerpoint/2010/main" val="3785564008"/>
              </p:ext>
            </p:extLst>
          </p:nvPr>
        </p:nvGraphicFramePr>
        <p:xfrm>
          <a:off x="3567094" y="4147866"/>
          <a:ext cx="441325" cy="550862"/>
        </p:xfrm>
        <a:graphic>
          <a:graphicData uri="http://schemas.openxmlformats.org/presentationml/2006/ole">
            <mc:AlternateContent xmlns:mc="http://schemas.openxmlformats.org/markup-compatibility/2006">
              <mc:Choice xmlns:v="urn:schemas-microsoft-com:vml" Requires="v">
                <p:oleObj spid="_x0000_s33945" name="公式" r:id="rId9" imgW="330057" imgH="253890" progId="Equation.3">
                  <p:embed/>
                </p:oleObj>
              </mc:Choice>
              <mc:Fallback>
                <p:oleObj name="公式" r:id="rId9" imgW="330057" imgH="253890" progId="Equation.3">
                  <p:embed/>
                  <p:pic>
                    <p:nvPicPr>
                      <p:cNvPr id="15873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7094" y="4147866"/>
                        <a:ext cx="441325"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9031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Rot="1" noChangeArrowheads="1"/>
          </p:cNvSpPr>
          <p:nvPr>
            <p:ph type="body" idx="1"/>
          </p:nvPr>
        </p:nvSpPr>
        <p:spPr>
          <a:xfrm>
            <a:off x="1616366" y="1077913"/>
            <a:ext cx="8540750" cy="4270375"/>
          </a:xfrm>
        </p:spPr>
        <p:txBody>
          <a:bodyPr/>
          <a:lstStyle/>
          <a:p>
            <a:pPr lvl="1"/>
            <a:r>
              <a:rPr lang="zh-CN" altLang="en-US" b="1" dirty="0"/>
              <a:t>由于环比发展速度的连乘积等于相应的定基发展速度，因此平均发展速 度的公式也可写成</a:t>
            </a:r>
            <a:r>
              <a:rPr lang="zh-CN" altLang="en-US" b="1" dirty="0" smtClean="0"/>
              <a:t>：</a:t>
            </a:r>
            <a:endParaRPr lang="en-US" altLang="zh-CN" b="1" dirty="0" smtClean="0"/>
          </a:p>
          <a:p>
            <a:pPr lvl="1"/>
            <a:endParaRPr lang="en-US" altLang="zh-CN" b="1" dirty="0"/>
          </a:p>
          <a:p>
            <a:pPr lvl="1"/>
            <a:endParaRPr lang="zh-CN" altLang="en-US" b="1" dirty="0"/>
          </a:p>
          <a:p>
            <a:pPr lvl="1"/>
            <a:endParaRPr lang="zh-CN" altLang="en-US" b="1" dirty="0"/>
          </a:p>
          <a:p>
            <a:pPr lvl="1"/>
            <a:endParaRPr lang="zh-CN" altLang="en-US" b="1" dirty="0"/>
          </a:p>
          <a:p>
            <a:pPr lvl="1"/>
            <a:r>
              <a:rPr lang="zh-CN" altLang="en-US" b="1" dirty="0"/>
              <a:t>一段时期的定基发展速度即为现象的总速度。用</a:t>
            </a:r>
            <a:r>
              <a:rPr lang="en-US" altLang="zh-CN" b="1" dirty="0"/>
              <a:t>R</a:t>
            </a:r>
            <a:r>
              <a:rPr lang="zh-CN" altLang="en-US" b="1" dirty="0"/>
              <a:t>表示总速度，则平均发展速度的公式又可写为</a:t>
            </a:r>
          </a:p>
        </p:txBody>
      </p:sp>
      <p:sp>
        <p:nvSpPr>
          <p:cNvPr id="159749" name="Rectangle 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9751"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9748" name="Object 4"/>
          <p:cNvGraphicFramePr>
            <a:graphicFrameLocks noChangeAspect="1"/>
          </p:cNvGraphicFramePr>
          <p:nvPr>
            <p:extLst>
              <p:ext uri="{D42A27DB-BD31-4B8C-83A1-F6EECF244321}">
                <p14:modId xmlns:p14="http://schemas.microsoft.com/office/powerpoint/2010/main" val="2510905734"/>
              </p:ext>
            </p:extLst>
          </p:nvPr>
        </p:nvGraphicFramePr>
        <p:xfrm>
          <a:off x="3425677" y="2043520"/>
          <a:ext cx="4248150" cy="982663"/>
        </p:xfrm>
        <a:graphic>
          <a:graphicData uri="http://schemas.openxmlformats.org/presentationml/2006/ole">
            <mc:AlternateContent xmlns:mc="http://schemas.openxmlformats.org/markup-compatibility/2006">
              <mc:Choice xmlns:v="urn:schemas-microsoft-com:vml" Requires="v">
                <p:oleObj spid="_x0000_s34892" name="公式" r:id="rId3" imgW="2184400" imgH="508000" progId="Equation.3">
                  <p:embed/>
                </p:oleObj>
              </mc:Choice>
              <mc:Fallback>
                <p:oleObj name="公式" r:id="rId3" imgW="2184400" imgH="508000" progId="Equation.3">
                  <p:embed/>
                  <p:pic>
                    <p:nvPicPr>
                      <p:cNvPr id="1597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5677" y="2043520"/>
                        <a:ext cx="4248150" cy="982663"/>
                      </a:xfrm>
                      <a:prstGeom prst="rect">
                        <a:avLst/>
                      </a:prstGeom>
                      <a:solidFill>
                        <a:srgbClr val="CCFF99"/>
                      </a:solidFill>
                    </p:spPr>
                  </p:pic>
                </p:oleObj>
              </mc:Fallback>
            </mc:AlternateContent>
          </a:graphicData>
        </a:graphic>
      </p:graphicFrame>
      <p:graphicFrame>
        <p:nvGraphicFramePr>
          <p:cNvPr id="159750" name="Object 6"/>
          <p:cNvGraphicFramePr>
            <a:graphicFrameLocks noChangeAspect="1"/>
          </p:cNvGraphicFramePr>
          <p:nvPr>
            <p:extLst>
              <p:ext uri="{D42A27DB-BD31-4B8C-83A1-F6EECF244321}">
                <p14:modId xmlns:p14="http://schemas.microsoft.com/office/powerpoint/2010/main" val="409323473"/>
              </p:ext>
            </p:extLst>
          </p:nvPr>
        </p:nvGraphicFramePr>
        <p:xfrm>
          <a:off x="4622395" y="4548188"/>
          <a:ext cx="1655762" cy="800100"/>
        </p:xfrm>
        <a:graphic>
          <a:graphicData uri="http://schemas.openxmlformats.org/presentationml/2006/ole">
            <mc:AlternateContent xmlns:mc="http://schemas.openxmlformats.org/markup-compatibility/2006">
              <mc:Choice xmlns:v="urn:schemas-microsoft-com:vml" Requires="v">
                <p:oleObj spid="_x0000_s34893" name="公式" r:id="rId5" imgW="571252" imgH="279279" progId="Equation.3">
                  <p:embed/>
                </p:oleObj>
              </mc:Choice>
              <mc:Fallback>
                <p:oleObj name="公式" r:id="rId5" imgW="571252" imgH="279279" progId="Equation.3">
                  <p:embed/>
                  <p:pic>
                    <p:nvPicPr>
                      <p:cNvPr id="15975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2395" y="4548188"/>
                        <a:ext cx="1655762" cy="800100"/>
                      </a:xfrm>
                      <a:prstGeom prst="rect">
                        <a:avLst/>
                      </a:prstGeom>
                      <a:solidFill>
                        <a:srgbClr val="CCFF99"/>
                      </a:solidFill>
                    </p:spPr>
                  </p:pic>
                </p:oleObj>
              </mc:Fallback>
            </mc:AlternateContent>
          </a:graphicData>
        </a:graphic>
      </p:graphicFrame>
    </p:spTree>
    <p:extLst>
      <p:ext uri="{BB962C8B-B14F-4D97-AF65-F5344CB8AC3E}">
        <p14:creationId xmlns:p14="http://schemas.microsoft.com/office/powerpoint/2010/main" val="280986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0771" name="Object 3"/>
          <p:cNvGraphicFramePr>
            <a:graphicFrameLocks noGrp="1" noChangeAspect="1"/>
          </p:cNvGraphicFramePr>
          <p:nvPr>
            <p:ph idx="1"/>
          </p:nvPr>
        </p:nvGraphicFramePr>
        <p:xfrm>
          <a:off x="1524000" y="0"/>
          <a:ext cx="9144000" cy="4292600"/>
        </p:xfrm>
        <a:graphic>
          <a:graphicData uri="http://schemas.openxmlformats.org/presentationml/2006/ole">
            <mc:AlternateContent xmlns:mc="http://schemas.openxmlformats.org/markup-compatibility/2006">
              <mc:Choice xmlns:v="urn:schemas-microsoft-com:vml" Requires="v">
                <p:oleObj spid="_x0000_s35879" name="位图图像" r:id="rId3" imgW="5380952" imgH="2476190" progId="Paint.Picture">
                  <p:embed/>
                </p:oleObj>
              </mc:Choice>
              <mc:Fallback>
                <p:oleObj name="位图图像" r:id="rId3" imgW="5380952" imgH="2476190" progId="Paint.Picture">
                  <p:embed/>
                  <p:pic>
                    <p:nvPicPr>
                      <p:cNvPr id="160771" name="Object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0" y="0"/>
                        <a:ext cx="9144000" cy="4292600"/>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774" name="Text Box 6"/>
          <p:cNvSpPr txBox="1">
            <a:spLocks noChangeArrowheads="1"/>
          </p:cNvSpPr>
          <p:nvPr/>
        </p:nvSpPr>
        <p:spPr bwMode="auto">
          <a:xfrm>
            <a:off x="1774825" y="4537076"/>
            <a:ext cx="8713788" cy="2320925"/>
          </a:xfrm>
          <a:prstGeom prst="rect">
            <a:avLst/>
          </a:prstGeom>
          <a:noFill/>
          <a:ln w="38100">
            <a:solidFill>
              <a:srgbClr val="00FFCC"/>
            </a:solidFill>
            <a:miter lim="800000"/>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水平法优点：简单易算</a:t>
            </a:r>
            <a:r>
              <a:rPr lang="zh-CN" altLang="en-US" b="1"/>
              <a:t>，</a:t>
            </a:r>
            <a:r>
              <a:rPr lang="zh-CN" altLang="en-US" sz="2400" b="1"/>
              <a:t>侧重考察中长期计划期末发展水平。</a:t>
            </a:r>
          </a:p>
          <a:p>
            <a:pPr>
              <a:spcBef>
                <a:spcPct val="50000"/>
              </a:spcBef>
            </a:pPr>
            <a:r>
              <a:rPr lang="zh-CN" altLang="en-US" sz="2400" b="1"/>
              <a:t>           缺点：计算时仅仅采用期末和期初水平，忽略中间水平，当中间水平波动很大时，计算结果的代表性较低。</a:t>
            </a:r>
          </a:p>
          <a:p>
            <a:pPr>
              <a:spcBef>
                <a:spcPct val="50000"/>
              </a:spcBef>
            </a:pPr>
            <a:r>
              <a:rPr lang="zh-CN" altLang="en-US" sz="2400" b="1"/>
              <a:t>适用：生产能力、国民生产总值、工资总额、劳动生产率等指标平均发展速度的计算。</a:t>
            </a:r>
          </a:p>
        </p:txBody>
      </p:sp>
    </p:spTree>
    <p:extLst>
      <p:ext uri="{BB962C8B-B14F-4D97-AF65-F5344CB8AC3E}">
        <p14:creationId xmlns:p14="http://schemas.microsoft.com/office/powerpoint/2010/main" val="1863625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rrowheads="1"/>
          </p:cNvSpPr>
          <p:nvPr>
            <p:ph type="title"/>
          </p:nvPr>
        </p:nvSpPr>
        <p:spPr/>
        <p:txBody>
          <a:bodyPr/>
          <a:lstStyle/>
          <a:p>
            <a:pPr algn="l"/>
            <a:r>
              <a:rPr lang="zh-CN" altLang="en-US" sz="3200" b="1"/>
              <a:t>（</a:t>
            </a:r>
            <a:r>
              <a:rPr lang="en-US" altLang="zh-CN" sz="3200" b="1"/>
              <a:t>2</a:t>
            </a:r>
            <a:r>
              <a:rPr lang="zh-CN" altLang="en-US" sz="3200" b="1"/>
              <a:t>）累计法（方程法）</a:t>
            </a:r>
          </a:p>
        </p:txBody>
      </p:sp>
      <p:sp>
        <p:nvSpPr>
          <p:cNvPr id="226307" name="Rectangle 3"/>
          <p:cNvSpPr>
            <a:spLocks noGrp="1" noRot="1" noChangeArrowheads="1"/>
          </p:cNvSpPr>
          <p:nvPr>
            <p:ph type="body" sz="half" idx="1"/>
          </p:nvPr>
        </p:nvSpPr>
        <p:spPr>
          <a:xfrm>
            <a:off x="1847851" y="1628776"/>
            <a:ext cx="8374063" cy="4968875"/>
          </a:xfrm>
        </p:spPr>
        <p:txBody>
          <a:bodyPr>
            <a:normAutofit/>
          </a:bodyPr>
          <a:lstStyle/>
          <a:p>
            <a:pPr>
              <a:lnSpc>
                <a:spcPct val="130000"/>
              </a:lnSpc>
            </a:pPr>
            <a:r>
              <a:rPr lang="zh-CN" altLang="en-US" sz="2000" b="1" dirty="0"/>
              <a:t>采用高次方程计算，其正根为平均发展速度。</a:t>
            </a:r>
          </a:p>
          <a:p>
            <a:pPr>
              <a:lnSpc>
                <a:spcPct val="130000"/>
              </a:lnSpc>
            </a:pPr>
            <a:r>
              <a:rPr lang="zh-CN" altLang="en-US" sz="2000" b="1" dirty="0"/>
              <a:t>公式为：</a:t>
            </a:r>
          </a:p>
          <a:p>
            <a:pPr>
              <a:lnSpc>
                <a:spcPct val="130000"/>
              </a:lnSpc>
            </a:pPr>
            <a:endParaRPr lang="zh-CN" altLang="en-US" sz="2000" b="1" dirty="0"/>
          </a:p>
          <a:p>
            <a:pPr>
              <a:lnSpc>
                <a:spcPct val="130000"/>
              </a:lnSpc>
            </a:pPr>
            <a:endParaRPr lang="zh-CN" altLang="en-US" sz="2000" b="1" dirty="0"/>
          </a:p>
          <a:p>
            <a:pPr>
              <a:lnSpc>
                <a:spcPct val="130000"/>
              </a:lnSpc>
            </a:pPr>
            <a:endParaRPr lang="zh-CN" altLang="en-US" sz="2000" b="1" dirty="0"/>
          </a:p>
          <a:p>
            <a:pPr>
              <a:lnSpc>
                <a:spcPct val="130000"/>
              </a:lnSpc>
            </a:pPr>
            <a:r>
              <a:rPr lang="zh-CN" altLang="en-US" sz="2000" b="1" dirty="0"/>
              <a:t>实际中，编制了</a:t>
            </a:r>
            <a:r>
              <a:rPr lang="en-US" altLang="zh-CN" sz="2000" b="1" dirty="0"/>
              <a:t>《</a:t>
            </a:r>
            <a:r>
              <a:rPr lang="zh-CN" altLang="en-US" sz="2000" b="1" dirty="0"/>
              <a:t>平均增长速度查对表</a:t>
            </a:r>
            <a:r>
              <a:rPr lang="en-US" altLang="zh-CN" sz="2000" b="1" dirty="0"/>
              <a:t>》</a:t>
            </a:r>
            <a:r>
              <a:rPr lang="zh-CN" altLang="en-US" sz="2000" b="1" dirty="0"/>
              <a:t>，根据年限和各年发展水平综合对及其水平的百分比直接查表求得平均发展速度。</a:t>
            </a:r>
          </a:p>
          <a:p>
            <a:pPr>
              <a:lnSpc>
                <a:spcPct val="130000"/>
              </a:lnSpc>
            </a:pPr>
            <a:r>
              <a:rPr lang="zh-CN" altLang="en-US" sz="2000" b="1" dirty="0" smtClean="0"/>
              <a:t>适用</a:t>
            </a:r>
            <a:r>
              <a:rPr lang="zh-CN" altLang="en-US" sz="2000" b="1" dirty="0"/>
              <a:t>：侧重考察中长期计划各期的水平之和，即计划期间的累计总量。适用与计算基建投资额、新增固定资产投资额、住宅建筑面积、造林面积等指标平均发展速度的计算。</a:t>
            </a:r>
          </a:p>
          <a:p>
            <a:pPr>
              <a:lnSpc>
                <a:spcPct val="130000"/>
              </a:lnSpc>
            </a:pPr>
            <a:endParaRPr lang="zh-CN" altLang="en-US" sz="2000" b="1" dirty="0"/>
          </a:p>
          <a:p>
            <a:pPr>
              <a:lnSpc>
                <a:spcPct val="130000"/>
              </a:lnSpc>
            </a:pPr>
            <a:endParaRPr lang="zh-CN" altLang="en-US" sz="2000" b="1" dirty="0"/>
          </a:p>
        </p:txBody>
      </p:sp>
      <p:graphicFrame>
        <p:nvGraphicFramePr>
          <p:cNvPr id="226308" name="Object 4"/>
          <p:cNvGraphicFramePr>
            <a:graphicFrameLocks noGrp="1" noChangeAspect="1"/>
          </p:cNvGraphicFramePr>
          <p:nvPr>
            <p:ph sz="half" idx="2"/>
            <p:extLst>
              <p:ext uri="{D42A27DB-BD31-4B8C-83A1-F6EECF244321}">
                <p14:modId xmlns:p14="http://schemas.microsoft.com/office/powerpoint/2010/main" val="844797996"/>
              </p:ext>
            </p:extLst>
          </p:nvPr>
        </p:nvGraphicFramePr>
        <p:xfrm>
          <a:off x="3432175" y="2349501"/>
          <a:ext cx="5329238" cy="1223963"/>
        </p:xfrm>
        <a:graphic>
          <a:graphicData uri="http://schemas.openxmlformats.org/presentationml/2006/ole">
            <mc:AlternateContent xmlns:mc="http://schemas.openxmlformats.org/markup-compatibility/2006">
              <mc:Choice xmlns:v="urn:schemas-microsoft-com:vml" Requires="v">
                <p:oleObj spid="_x0000_s36904" name="公式" r:id="rId3" imgW="1714500" imgH="647700" progId="Equation.3">
                  <p:embed/>
                </p:oleObj>
              </mc:Choice>
              <mc:Fallback>
                <p:oleObj name="公式" r:id="rId3" imgW="1714500" imgH="647700" progId="Equation.3">
                  <p:embed/>
                  <p:pic>
                    <p:nvPicPr>
                      <p:cNvPr id="22630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2175" y="2349501"/>
                        <a:ext cx="5329238" cy="1223963"/>
                      </a:xfrm>
                      <a:prstGeom prst="rect">
                        <a:avLst/>
                      </a:prstGeom>
                      <a:solidFill>
                        <a:srgbClr val="99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16690816"/>
      </p:ext>
    </p:extLst>
  </p:cSld>
  <p:clrMapOvr>
    <a:masterClrMapping/>
  </p:clrMapOvr>
  <p:transition>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rrowheads="1"/>
          </p:cNvSpPr>
          <p:nvPr>
            <p:ph type="title"/>
          </p:nvPr>
        </p:nvSpPr>
        <p:spPr>
          <a:xfrm>
            <a:off x="1847850" y="260350"/>
            <a:ext cx="8540750" cy="1143000"/>
          </a:xfrm>
        </p:spPr>
        <p:txBody>
          <a:bodyPr/>
          <a:lstStyle/>
          <a:p>
            <a:pPr algn="l"/>
            <a:r>
              <a:rPr lang="zh-CN" altLang="en-US" sz="2800" b="1"/>
              <a:t>三、计算和运用速度指标注意的问题</a:t>
            </a:r>
          </a:p>
        </p:txBody>
      </p:sp>
      <p:sp>
        <p:nvSpPr>
          <p:cNvPr id="227331" name="Rectangle 3"/>
          <p:cNvSpPr>
            <a:spLocks noGrp="1" noRot="1" noChangeArrowheads="1"/>
          </p:cNvSpPr>
          <p:nvPr>
            <p:ph type="body" sz="half" idx="1"/>
          </p:nvPr>
        </p:nvSpPr>
        <p:spPr>
          <a:xfrm>
            <a:off x="1825626" y="1752601"/>
            <a:ext cx="8302625" cy="4270375"/>
          </a:xfrm>
        </p:spPr>
        <p:txBody>
          <a:bodyPr/>
          <a:lstStyle/>
          <a:p>
            <a:r>
              <a:rPr lang="zh-CN" altLang="en-US" b="1"/>
              <a:t>（</a:t>
            </a:r>
            <a:r>
              <a:rPr lang="en-US" altLang="zh-CN" b="1"/>
              <a:t>1</a:t>
            </a:r>
            <a:r>
              <a:rPr lang="zh-CN" altLang="en-US" b="1"/>
              <a:t>）时间数列中的指标值为</a:t>
            </a:r>
            <a:r>
              <a:rPr lang="en-US" altLang="zh-CN" b="1"/>
              <a:t>0</a:t>
            </a:r>
            <a:r>
              <a:rPr lang="zh-CN" altLang="en-US" b="1"/>
              <a:t>或负数时，不宜计算速度。可采用绝对数分析。</a:t>
            </a:r>
          </a:p>
          <a:p>
            <a:r>
              <a:rPr lang="zh-CN" altLang="en-US" b="1"/>
              <a:t>（</a:t>
            </a:r>
            <a:r>
              <a:rPr lang="en-US" altLang="zh-CN" b="1"/>
              <a:t>2</a:t>
            </a:r>
            <a:r>
              <a:rPr lang="zh-CN" altLang="en-US" b="1"/>
              <a:t>）速度指标和发展水平指标结合运用。</a:t>
            </a:r>
          </a:p>
        </p:txBody>
      </p:sp>
      <p:graphicFrame>
        <p:nvGraphicFramePr>
          <p:cNvPr id="227335" name="Object 7"/>
          <p:cNvGraphicFramePr>
            <a:graphicFrameLocks noGrp="1" noChangeAspect="1"/>
          </p:cNvGraphicFramePr>
          <p:nvPr>
            <p:ph sz="half" idx="2"/>
            <p:extLst>
              <p:ext uri="{D42A27DB-BD31-4B8C-83A1-F6EECF244321}">
                <p14:modId xmlns:p14="http://schemas.microsoft.com/office/powerpoint/2010/main" val="1508348953"/>
              </p:ext>
            </p:extLst>
          </p:nvPr>
        </p:nvGraphicFramePr>
        <p:xfrm>
          <a:off x="2351088" y="3933826"/>
          <a:ext cx="6985000" cy="792163"/>
        </p:xfrm>
        <a:graphic>
          <a:graphicData uri="http://schemas.openxmlformats.org/presentationml/2006/ole">
            <mc:AlternateContent xmlns:mc="http://schemas.openxmlformats.org/markup-compatibility/2006">
              <mc:Choice xmlns:v="urn:schemas-microsoft-com:vml" Requires="v">
                <p:oleObj spid="_x0000_s37927" name="公式" r:id="rId3" imgW="3009900" imgH="419100" progId="Equation.3">
                  <p:embed/>
                </p:oleObj>
              </mc:Choice>
              <mc:Fallback>
                <p:oleObj name="公式" r:id="rId3" imgW="3009900" imgH="419100" progId="Equation.3">
                  <p:embed/>
                  <p:pic>
                    <p:nvPicPr>
                      <p:cNvPr id="227335"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088" y="3933826"/>
                        <a:ext cx="6985000" cy="792163"/>
                      </a:xfrm>
                      <a:prstGeom prst="rect">
                        <a:avLst/>
                      </a:prstGeom>
                      <a:solidFill>
                        <a:srgbClr val="99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34581633"/>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1774825" y="188913"/>
            <a:ext cx="7945438" cy="608012"/>
          </a:xfrm>
        </p:spPr>
        <p:txBody>
          <a:bodyPr/>
          <a:lstStyle/>
          <a:p>
            <a:r>
              <a:rPr lang="zh-CN" altLang="en-US" sz="3200" b="1">
                <a:latin typeface="黑体" panose="02010609060101010101" pitchFamily="49" charset="-122"/>
                <a:ea typeface="黑体" panose="02010609060101010101" pitchFamily="49" charset="-122"/>
              </a:rPr>
              <a:t>第一节    时间数列的基本问题</a:t>
            </a:r>
          </a:p>
        </p:txBody>
      </p:sp>
      <p:sp>
        <p:nvSpPr>
          <p:cNvPr id="30728" name="Rectangle 8"/>
          <p:cNvSpPr>
            <a:spLocks noChangeArrowheads="1"/>
          </p:cNvSpPr>
          <p:nvPr/>
        </p:nvSpPr>
        <p:spPr bwMode="auto">
          <a:xfrm>
            <a:off x="2351088" y="981075"/>
            <a:ext cx="4392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chemeClr val="tx2"/>
                </a:solidFill>
                <a:ea typeface="黑体" panose="02010609060101010101" pitchFamily="49" charset="-122"/>
              </a:rPr>
              <a:t>一、时间数列的含义</a:t>
            </a:r>
          </a:p>
        </p:txBody>
      </p:sp>
      <p:grpSp>
        <p:nvGrpSpPr>
          <p:cNvPr id="30732" name="Group 12"/>
          <p:cNvGrpSpPr>
            <a:grpSpLocks/>
          </p:cNvGrpSpPr>
          <p:nvPr/>
        </p:nvGrpSpPr>
        <p:grpSpPr bwMode="auto">
          <a:xfrm>
            <a:off x="2424114" y="1557339"/>
            <a:ext cx="7343775" cy="1044575"/>
            <a:chOff x="839" y="1071"/>
            <a:chExt cx="4127" cy="658"/>
          </a:xfrm>
        </p:grpSpPr>
        <p:sp>
          <p:nvSpPr>
            <p:cNvPr id="30730" name="Text Box 10"/>
            <p:cNvSpPr txBox="1">
              <a:spLocks noChangeArrowheads="1"/>
            </p:cNvSpPr>
            <p:nvPr/>
          </p:nvSpPr>
          <p:spPr bwMode="auto">
            <a:xfrm>
              <a:off x="839" y="1117"/>
              <a:ext cx="681" cy="252"/>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a:latin typeface="Times New Roman" panose="02020603050405020304" pitchFamily="18" charset="0"/>
                </a:rPr>
                <a:t>1.</a:t>
              </a:r>
              <a:r>
                <a:rPr lang="zh-CN" altLang="en-US" sz="2000" b="1">
                  <a:latin typeface="Times New Roman" panose="02020603050405020304" pitchFamily="18" charset="0"/>
                </a:rPr>
                <a:t>定义</a:t>
              </a:r>
            </a:p>
          </p:txBody>
        </p:sp>
        <p:sp>
          <p:nvSpPr>
            <p:cNvPr id="30731" name="Rectangle 11"/>
            <p:cNvSpPr>
              <a:spLocks noChangeArrowheads="1"/>
            </p:cNvSpPr>
            <p:nvPr/>
          </p:nvSpPr>
          <p:spPr bwMode="auto">
            <a:xfrm>
              <a:off x="1655" y="1071"/>
              <a:ext cx="3311" cy="658"/>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hlink"/>
                </a:buClr>
                <a:buFont typeface="Wingdings" panose="05000000000000000000" pitchFamily="2" charset="2"/>
                <a:buNone/>
              </a:pPr>
              <a:r>
                <a:rPr lang="zh-CN" altLang="en-US" sz="2000" b="1">
                  <a:latin typeface="Times New Roman" panose="02020603050405020304" pitchFamily="18" charset="0"/>
                </a:rPr>
                <a:t>某同类现象在不同时间状态下的一系列指标数值按时间的先后顺序排列起来而形成的统计数列就是时间数列，又称动态数列。</a:t>
              </a:r>
            </a:p>
          </p:txBody>
        </p:sp>
      </p:grpSp>
      <p:grpSp>
        <p:nvGrpSpPr>
          <p:cNvPr id="30733" name="Group 13"/>
          <p:cNvGrpSpPr>
            <a:grpSpLocks/>
          </p:cNvGrpSpPr>
          <p:nvPr/>
        </p:nvGrpSpPr>
        <p:grpSpPr bwMode="auto">
          <a:xfrm>
            <a:off x="2424114" y="2781301"/>
            <a:ext cx="7343775" cy="708025"/>
            <a:chOff x="839" y="1071"/>
            <a:chExt cx="4127" cy="446"/>
          </a:xfrm>
        </p:grpSpPr>
        <p:sp>
          <p:nvSpPr>
            <p:cNvPr id="30734" name="Text Box 14"/>
            <p:cNvSpPr txBox="1">
              <a:spLocks noChangeArrowheads="1"/>
            </p:cNvSpPr>
            <p:nvPr/>
          </p:nvSpPr>
          <p:spPr bwMode="auto">
            <a:xfrm>
              <a:off x="839" y="1117"/>
              <a:ext cx="681" cy="252"/>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a:latin typeface="Times New Roman" panose="02020603050405020304" pitchFamily="18" charset="0"/>
                </a:rPr>
                <a:t>2.</a:t>
              </a:r>
              <a:r>
                <a:rPr lang="zh-CN" altLang="en-US" sz="2000" b="1">
                  <a:latin typeface="Times New Roman" panose="02020603050405020304" pitchFamily="18" charset="0"/>
                </a:rPr>
                <a:t>要素</a:t>
              </a:r>
            </a:p>
          </p:txBody>
        </p:sp>
        <p:sp>
          <p:nvSpPr>
            <p:cNvPr id="30735" name="Rectangle 15"/>
            <p:cNvSpPr>
              <a:spLocks noChangeArrowheads="1"/>
            </p:cNvSpPr>
            <p:nvPr/>
          </p:nvSpPr>
          <p:spPr bwMode="auto">
            <a:xfrm>
              <a:off x="1655" y="1071"/>
              <a:ext cx="3311" cy="446"/>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hlink"/>
                </a:buClr>
                <a:buFont typeface="Wingdings" panose="05000000000000000000" pitchFamily="2" charset="2"/>
                <a:buNone/>
              </a:pPr>
              <a:r>
                <a:rPr lang="zh-CN" altLang="en-US" sz="2000" b="1">
                  <a:solidFill>
                    <a:schemeClr val="tx2"/>
                  </a:solidFill>
                  <a:latin typeface="Times New Roman" panose="02020603050405020304" pitchFamily="18" charset="0"/>
                  <a:ea typeface="黑体" panose="02010609060101010101" pitchFamily="49" charset="-122"/>
                </a:rPr>
                <a:t>现象所属时间</a:t>
              </a:r>
              <a:r>
                <a:rPr lang="zh-CN" altLang="en-US" sz="2000" b="1">
                  <a:latin typeface="Times New Roman" panose="02020603050405020304" pitchFamily="18" charset="0"/>
                </a:rPr>
                <a:t>及现象在相应时间所达到的水平</a:t>
              </a:r>
              <a:r>
                <a:rPr lang="en-US" altLang="zh-CN" sz="2000" b="1">
                  <a:latin typeface="Times New Roman" panose="02020603050405020304" pitchFamily="18" charset="0"/>
                </a:rPr>
                <a:t>(</a:t>
              </a:r>
              <a:r>
                <a:rPr lang="zh-CN" altLang="en-US" sz="2000" b="1">
                  <a:solidFill>
                    <a:schemeClr val="tx2"/>
                  </a:solidFill>
                  <a:latin typeface="Times New Roman" panose="02020603050405020304" pitchFamily="18" charset="0"/>
                  <a:ea typeface="黑体" panose="02010609060101010101" pitchFamily="49" charset="-122"/>
                </a:rPr>
                <a:t>指标数值</a:t>
              </a:r>
              <a:r>
                <a:rPr lang="en-US" altLang="zh-CN" sz="2000" b="1">
                  <a:latin typeface="Times New Roman" panose="02020603050405020304" pitchFamily="18" charset="0"/>
                </a:rPr>
                <a:t>)</a:t>
              </a:r>
              <a:r>
                <a:rPr lang="zh-CN" altLang="en-US" sz="2000" b="1">
                  <a:latin typeface="Times New Roman" panose="02020603050405020304" pitchFamily="18" charset="0"/>
                </a:rPr>
                <a:t>。</a:t>
              </a:r>
            </a:p>
          </p:txBody>
        </p:sp>
      </p:grpSp>
      <p:graphicFrame>
        <p:nvGraphicFramePr>
          <p:cNvPr id="30964" name="Group 244"/>
          <p:cNvGraphicFramePr>
            <a:graphicFrameLocks noGrp="1"/>
          </p:cNvGraphicFramePr>
          <p:nvPr>
            <p:ph idx="1"/>
          </p:nvPr>
        </p:nvGraphicFramePr>
        <p:xfrm>
          <a:off x="3935413" y="3644900"/>
          <a:ext cx="5759450" cy="3048000"/>
        </p:xfrm>
        <a:graphic>
          <a:graphicData uri="http://schemas.openxmlformats.org/drawingml/2006/table">
            <a:tbl>
              <a:tblPr/>
              <a:tblGrid>
                <a:gridCol w="682625">
                  <a:extLst>
                    <a:ext uri="{9D8B030D-6E8A-4147-A177-3AD203B41FA5}">
                      <a16:colId xmlns:a16="http://schemas.microsoft.com/office/drawing/2014/main" val="3272339064"/>
                    </a:ext>
                  </a:extLst>
                </a:gridCol>
                <a:gridCol w="1196975">
                  <a:extLst>
                    <a:ext uri="{9D8B030D-6E8A-4147-A177-3AD203B41FA5}">
                      <a16:colId xmlns:a16="http://schemas.microsoft.com/office/drawing/2014/main" val="1129374454"/>
                    </a:ext>
                  </a:extLst>
                </a:gridCol>
                <a:gridCol w="1187450">
                  <a:extLst>
                    <a:ext uri="{9D8B030D-6E8A-4147-A177-3AD203B41FA5}">
                      <a16:colId xmlns:a16="http://schemas.microsoft.com/office/drawing/2014/main" val="102737396"/>
                    </a:ext>
                  </a:extLst>
                </a:gridCol>
                <a:gridCol w="1196975">
                  <a:extLst>
                    <a:ext uri="{9D8B030D-6E8A-4147-A177-3AD203B41FA5}">
                      <a16:colId xmlns:a16="http://schemas.microsoft.com/office/drawing/2014/main" val="3273350412"/>
                    </a:ext>
                  </a:extLst>
                </a:gridCol>
                <a:gridCol w="1495425">
                  <a:extLst>
                    <a:ext uri="{9D8B030D-6E8A-4147-A177-3AD203B41FA5}">
                      <a16:colId xmlns:a16="http://schemas.microsoft.com/office/drawing/2014/main" val="1389229319"/>
                    </a:ext>
                  </a:extLst>
                </a:gridCol>
              </a:tblGrid>
              <a:tr h="18415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rPr>
                        <a:t>年份</a:t>
                      </a:r>
                      <a:endParaRPr kumimoji="1" lang="zh-CN" altLang="en-US" sz="1400" b="0"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cap="flat">
                      <a:noFill/>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FFFF6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报名人数</a:t>
                      </a: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万</a:t>
                      </a: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1" lang="en-US" altLang="zh-CN" sz="14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FFFF6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增长人数</a:t>
                      </a: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万</a:t>
                      </a: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1" lang="en-US" altLang="zh-CN" sz="14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FFFF6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录取人数</a:t>
                      </a: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万</a:t>
                      </a: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1" lang="en-US" altLang="zh-CN" sz="14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FFFF6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录取比例</a:t>
                      </a:r>
                      <a:r>
                        <a:rPr kumimoji="1" lang="en-US" altLang="zh-CN" sz="14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1" lang="en-US" altLang="zh-CN" sz="14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cap="flat">
                      <a:noFill/>
                    </a:lnR>
                    <a:lnT w="28575"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3551140182"/>
                  </a:ext>
                </a:extLst>
              </a:tr>
              <a:tr h="16668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rPr>
                        <a:t>2001</a:t>
                      </a:r>
                      <a:endParaRPr kumimoji="1" lang="en-US" altLang="zh-CN" sz="1200" b="0"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cap="flat">
                      <a:noFill/>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46</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6.8</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11.05</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24.02</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cap="flat">
                      <a:noFill/>
                    </a:lnR>
                    <a:lnT w="28575" cap="flat" cmpd="sng" algn="ctr">
                      <a:solidFill>
                        <a:schemeClr val="hlink"/>
                      </a:solidFill>
                      <a:prstDash val="solid"/>
                      <a:miter lim="800000"/>
                      <a:headEnd type="none" w="med" len="med"/>
                      <a:tailEnd type="none" w="med" len="med"/>
                    </a:lnT>
                    <a:lnB>
                      <a:noFill/>
                    </a:lnB>
                    <a:lnTlToBr>
                      <a:noFill/>
                    </a:lnTlToBr>
                    <a:lnBlToTr>
                      <a:noFill/>
                    </a:lnBlToTr>
                    <a:noFill/>
                  </a:tcPr>
                </a:tc>
                <a:extLst>
                  <a:ext uri="{0D108BD9-81ED-4DB2-BD59-A6C34878D82A}">
                    <a16:rowId xmlns:a16="http://schemas.microsoft.com/office/drawing/2014/main" val="352499099"/>
                  </a:ext>
                </a:extLst>
              </a:tr>
              <a:tr h="16510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rPr>
                        <a:t>2002</a:t>
                      </a:r>
                      <a:endParaRPr kumimoji="1" lang="en-US" altLang="zh-CN" sz="1200" b="0"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62.3</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16.3</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19.5</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31.3</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308251301"/>
                  </a:ext>
                </a:extLst>
              </a:tr>
              <a:tr h="16668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rPr>
                        <a:t>2003</a:t>
                      </a:r>
                      <a:endParaRPr kumimoji="1" lang="en-US" altLang="zh-CN" sz="1200" b="0"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79.7</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17.4</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27</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33.88</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109400080"/>
                  </a:ext>
                </a:extLst>
              </a:tr>
              <a:tr h="16668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rPr>
                        <a:t>2004</a:t>
                      </a:r>
                      <a:endParaRPr kumimoji="1" lang="en-US" altLang="zh-CN" sz="1200" b="0"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94.5</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14.8</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33</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34.92</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3272468800"/>
                  </a:ext>
                </a:extLst>
              </a:tr>
              <a:tr h="16668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rPr>
                        <a:t>2005</a:t>
                      </a:r>
                      <a:endParaRPr kumimoji="1" lang="en-US" altLang="zh-CN" sz="1200" b="0"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117</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22.5</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36</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30.77</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217885530"/>
                  </a:ext>
                </a:extLst>
              </a:tr>
              <a:tr h="16668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rPr>
                        <a:t>2006</a:t>
                      </a:r>
                      <a:endParaRPr kumimoji="1" lang="en-US" altLang="zh-CN" sz="1200" b="0"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127.5</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10.5</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40</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31.37</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4237615556"/>
                  </a:ext>
                </a:extLst>
              </a:tr>
              <a:tr h="16668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rPr>
                        <a:t>2007</a:t>
                      </a:r>
                      <a:endParaRPr kumimoji="1" lang="en-US" altLang="zh-CN" sz="1200" b="0"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128.2</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0.7</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42</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32.76</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470603832"/>
                  </a:ext>
                </a:extLst>
              </a:tr>
              <a:tr h="16510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rPr>
                        <a:t>2008</a:t>
                      </a:r>
                      <a:endParaRPr kumimoji="1" lang="en-US" altLang="zh-CN" sz="1200" b="0"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120</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-8.2</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44.9</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37.42</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294542611"/>
                  </a:ext>
                </a:extLst>
              </a:tr>
              <a:tr h="16668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rPr>
                        <a:t>2009</a:t>
                      </a:r>
                      <a:endParaRPr kumimoji="1" lang="en-US" altLang="zh-CN" sz="1200" b="0"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125</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5</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46.5</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37.2</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4031885332"/>
                  </a:ext>
                </a:extLst>
              </a:tr>
              <a:tr h="16668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rPr>
                        <a:t>2010</a:t>
                      </a:r>
                      <a:endParaRPr kumimoji="1" lang="en-US" altLang="zh-CN" sz="1200" b="0" i="0" u="none" strike="noStrike" cap="none" normalizeH="0" baseline="0" smtClean="0">
                        <a:ln>
                          <a:noFill/>
                        </a:ln>
                        <a:solidFill>
                          <a:schemeClr val="tx2"/>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cap="flat">
                      <a:noFill/>
                    </a:lnL>
                    <a:lnR w="28575" cap="flat" cmpd="sng" algn="ctr">
                      <a:solidFill>
                        <a:schemeClr val="hlink"/>
                      </a:solidFill>
                      <a:prstDash val="solid"/>
                      <a:miter lim="800000"/>
                      <a:headEnd type="none" w="med" len="med"/>
                      <a:tailEnd type="none" w="med" len="med"/>
                    </a:lnR>
                    <a:lnT>
                      <a:noFill/>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140</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15</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46.5</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w="28575" cap="flat" cmpd="sng" algn="ctr">
                      <a:solidFill>
                        <a:schemeClr val="hlink"/>
                      </a:solidFill>
                      <a:prstDash val="solid"/>
                      <a:miter lim="800000"/>
                      <a:headEnd type="none" w="med" len="med"/>
                      <a:tailEnd type="none" w="med" len="med"/>
                    </a:lnR>
                    <a:lnT>
                      <a:noFill/>
                    </a:lnT>
                    <a:lnB w="28575" cap="flat" cmpd="sng" algn="ctr">
                      <a:solidFill>
                        <a:schemeClr val="hlink"/>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95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33.21</a:t>
                      </a:r>
                      <a:endParaRPr kumimoji="1" lang="en-US" altLang="zh-CN" sz="1200" b="0"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hlink"/>
                      </a:solidFill>
                      <a:prstDash val="solid"/>
                      <a:miter lim="800000"/>
                      <a:headEnd type="none" w="med" len="med"/>
                      <a:tailEnd type="none" w="med" len="med"/>
                    </a:lnL>
                    <a:lnR cap="flat">
                      <a:noFill/>
                    </a:lnR>
                    <a:lnT>
                      <a:noFill/>
                    </a:lnT>
                    <a:lnB w="28575" cap="flat" cmpd="sng" algn="ctr">
                      <a:solidFill>
                        <a:schemeClr va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430666821"/>
                  </a:ext>
                </a:extLst>
              </a:tr>
            </a:tbl>
          </a:graphicData>
        </a:graphic>
      </p:graphicFrame>
      <p:grpSp>
        <p:nvGrpSpPr>
          <p:cNvPr id="30837" name="Group 117"/>
          <p:cNvGrpSpPr>
            <a:grpSpLocks/>
          </p:cNvGrpSpPr>
          <p:nvPr/>
        </p:nvGrpSpPr>
        <p:grpSpPr bwMode="auto">
          <a:xfrm>
            <a:off x="9696450" y="4076701"/>
            <a:ext cx="719138" cy="2519363"/>
            <a:chOff x="5148" y="2568"/>
            <a:chExt cx="453" cy="1587"/>
          </a:xfrm>
        </p:grpSpPr>
        <p:sp>
          <p:nvSpPr>
            <p:cNvPr id="30831" name="AutoShape 111"/>
            <p:cNvSpPr>
              <a:spLocks/>
            </p:cNvSpPr>
            <p:nvPr/>
          </p:nvSpPr>
          <p:spPr bwMode="auto">
            <a:xfrm>
              <a:off x="5148" y="2568"/>
              <a:ext cx="136" cy="1587"/>
            </a:xfrm>
            <a:prstGeom prst="rightBrace">
              <a:avLst>
                <a:gd name="adj1" fmla="val 97243"/>
                <a:gd name="adj2" fmla="val 50995"/>
              </a:avLst>
            </a:prstGeom>
            <a:noFill/>
            <a:ln w="38100">
              <a:solidFill>
                <a:schemeClr va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33" name="Rectangle 113"/>
            <p:cNvSpPr>
              <a:spLocks noChangeArrowheads="1"/>
            </p:cNvSpPr>
            <p:nvPr/>
          </p:nvSpPr>
          <p:spPr bwMode="auto">
            <a:xfrm>
              <a:off x="5329" y="2976"/>
              <a:ext cx="272" cy="774"/>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chemeClr val="tx2"/>
                  </a:solidFill>
                </a:rPr>
                <a:t>指标数值</a:t>
              </a:r>
            </a:p>
          </p:txBody>
        </p:sp>
      </p:grpSp>
      <p:grpSp>
        <p:nvGrpSpPr>
          <p:cNvPr id="30836" name="Group 116"/>
          <p:cNvGrpSpPr>
            <a:grpSpLocks/>
          </p:cNvGrpSpPr>
          <p:nvPr/>
        </p:nvGrpSpPr>
        <p:grpSpPr bwMode="auto">
          <a:xfrm>
            <a:off x="2855914" y="3789364"/>
            <a:ext cx="1006475" cy="369887"/>
            <a:chOff x="839" y="2387"/>
            <a:chExt cx="634" cy="233"/>
          </a:xfrm>
        </p:grpSpPr>
        <p:sp>
          <p:nvSpPr>
            <p:cNvPr id="30834" name="Rectangle 114"/>
            <p:cNvSpPr>
              <a:spLocks noChangeArrowheads="1"/>
            </p:cNvSpPr>
            <p:nvPr/>
          </p:nvSpPr>
          <p:spPr bwMode="auto">
            <a:xfrm>
              <a:off x="839" y="2387"/>
              <a:ext cx="451" cy="233"/>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chemeClr val="tx2"/>
                  </a:solidFill>
                </a:rPr>
                <a:t>时间</a:t>
              </a:r>
            </a:p>
          </p:txBody>
        </p:sp>
        <p:sp>
          <p:nvSpPr>
            <p:cNvPr id="30835" name="AutoShape 115"/>
            <p:cNvSpPr>
              <a:spLocks noChangeArrowheads="1"/>
            </p:cNvSpPr>
            <p:nvPr/>
          </p:nvSpPr>
          <p:spPr bwMode="auto">
            <a:xfrm>
              <a:off x="1292" y="2432"/>
              <a:ext cx="181" cy="136"/>
            </a:xfrm>
            <a:prstGeom prst="rightArrow">
              <a:avLst>
                <a:gd name="adj1" fmla="val 50000"/>
                <a:gd name="adj2" fmla="val 332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498855821"/>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3" name="Text Box 5"/>
          <p:cNvSpPr txBox="1">
            <a:spLocks noChangeArrowheads="1"/>
          </p:cNvSpPr>
          <p:nvPr/>
        </p:nvSpPr>
        <p:spPr bwMode="auto">
          <a:xfrm>
            <a:off x="2424114" y="1125538"/>
            <a:ext cx="1081087" cy="400110"/>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a:latin typeface="Times New Roman" panose="02020603050405020304" pitchFamily="18" charset="0"/>
              </a:rPr>
              <a:t>3.</a:t>
            </a:r>
            <a:r>
              <a:rPr lang="zh-CN" altLang="en-US" sz="2000" b="1">
                <a:latin typeface="Times New Roman" panose="02020603050405020304" pitchFamily="18" charset="0"/>
              </a:rPr>
              <a:t>意义</a:t>
            </a:r>
          </a:p>
        </p:txBody>
      </p:sp>
      <p:sp>
        <p:nvSpPr>
          <p:cNvPr id="355335" name="Rectangle 7"/>
          <p:cNvSpPr>
            <a:spLocks noChangeArrowheads="1"/>
          </p:cNvSpPr>
          <p:nvPr/>
        </p:nvSpPr>
        <p:spPr bwMode="auto">
          <a:xfrm>
            <a:off x="3863976" y="349935"/>
            <a:ext cx="5903913" cy="646331"/>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b="1">
                <a:latin typeface="楷体_GB2312" pitchFamily="49" charset="-122"/>
              </a:rPr>
              <a:t>了解社会经济现象总体的动态变化</a:t>
            </a:r>
            <a:r>
              <a:rPr kumimoji="1" lang="zh-CN" altLang="en-US" b="1">
                <a:solidFill>
                  <a:schemeClr val="tx2"/>
                </a:solidFill>
                <a:latin typeface="黑体" panose="02010609060101010101" pitchFamily="49" charset="-122"/>
                <a:ea typeface="黑体" panose="02010609060101010101" pitchFamily="49" charset="-122"/>
              </a:rPr>
              <a:t>全过程</a:t>
            </a:r>
            <a:r>
              <a:rPr kumimoji="1" lang="zh-CN" altLang="en-US" b="1">
                <a:latin typeface="楷体_GB2312" pitchFamily="49" charset="-122"/>
              </a:rPr>
              <a:t>，便于人们客观、全面地认识事物的发展方向和速度。 </a:t>
            </a:r>
          </a:p>
        </p:txBody>
      </p:sp>
      <p:sp>
        <p:nvSpPr>
          <p:cNvPr id="355336" name="Rectangle 8"/>
          <p:cNvSpPr>
            <a:spLocks noChangeArrowheads="1"/>
          </p:cNvSpPr>
          <p:nvPr/>
        </p:nvSpPr>
        <p:spPr bwMode="auto">
          <a:xfrm>
            <a:off x="3863975" y="1142098"/>
            <a:ext cx="5976938" cy="646331"/>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b="1">
                <a:latin typeface="楷体_GB2312" pitchFamily="49" charset="-122"/>
              </a:rPr>
              <a:t>研究</a:t>
            </a:r>
            <a:r>
              <a:rPr kumimoji="1" lang="zh-CN" altLang="en-US" b="1">
                <a:solidFill>
                  <a:schemeClr val="tx2"/>
                </a:solidFill>
                <a:latin typeface="黑体" panose="02010609060101010101" pitchFamily="49" charset="-122"/>
                <a:ea typeface="黑体" panose="02010609060101010101" pitchFamily="49" charset="-122"/>
              </a:rPr>
              <a:t>哪些因素</a:t>
            </a:r>
            <a:r>
              <a:rPr kumimoji="1" lang="zh-CN" altLang="en-US" b="1">
                <a:latin typeface="楷体_GB2312" pitchFamily="49" charset="-122"/>
              </a:rPr>
              <a:t>对时间数列的指标数值大小在起作用，可以进一步掌握事物发展变化的</a:t>
            </a:r>
            <a:r>
              <a:rPr kumimoji="1" lang="zh-CN" altLang="en-US" b="1">
                <a:solidFill>
                  <a:schemeClr val="tx2"/>
                </a:solidFill>
                <a:latin typeface="黑体" panose="02010609060101010101" pitchFamily="49" charset="-122"/>
                <a:ea typeface="黑体" panose="02010609060101010101" pitchFamily="49" charset="-122"/>
              </a:rPr>
              <a:t>趋势和规律性</a:t>
            </a:r>
            <a:r>
              <a:rPr kumimoji="1" lang="zh-CN" altLang="en-US" b="1">
                <a:latin typeface="楷体_GB2312" pitchFamily="49" charset="-122"/>
              </a:rPr>
              <a:t>。 </a:t>
            </a:r>
          </a:p>
        </p:txBody>
      </p:sp>
      <p:sp>
        <p:nvSpPr>
          <p:cNvPr id="355337" name="Rectangle 9"/>
          <p:cNvSpPr>
            <a:spLocks noChangeArrowheads="1"/>
          </p:cNvSpPr>
          <p:nvPr/>
        </p:nvSpPr>
        <p:spPr bwMode="auto">
          <a:xfrm>
            <a:off x="3863975" y="1932673"/>
            <a:ext cx="5976938" cy="646331"/>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b="1">
                <a:latin typeface="楷体_GB2312" pitchFamily="49" charset="-122"/>
              </a:rPr>
              <a:t>进行</a:t>
            </a:r>
            <a:r>
              <a:rPr kumimoji="1" lang="zh-CN" altLang="en-US" b="1">
                <a:solidFill>
                  <a:schemeClr val="tx2"/>
                </a:solidFill>
                <a:latin typeface="黑体" panose="02010609060101010101" pitchFamily="49" charset="-122"/>
                <a:ea typeface="黑体" panose="02010609060101010101" pitchFamily="49" charset="-122"/>
              </a:rPr>
              <a:t>短期或长期预测</a:t>
            </a:r>
            <a:r>
              <a:rPr kumimoji="1" lang="zh-CN" altLang="en-US" b="1">
                <a:latin typeface="楷体_GB2312" pitchFamily="49" charset="-122"/>
              </a:rPr>
              <a:t>，是生产、管理、决策过程中不可缺少的有利工具。</a:t>
            </a:r>
          </a:p>
        </p:txBody>
      </p:sp>
      <p:sp>
        <p:nvSpPr>
          <p:cNvPr id="355338" name="Rectangle 10"/>
          <p:cNvSpPr>
            <a:spLocks noChangeArrowheads="1"/>
          </p:cNvSpPr>
          <p:nvPr/>
        </p:nvSpPr>
        <p:spPr bwMode="auto">
          <a:xfrm>
            <a:off x="2192566" y="4131130"/>
            <a:ext cx="4392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chemeClr val="tx2"/>
                </a:solidFill>
                <a:ea typeface="黑体" panose="02010609060101010101" pitchFamily="49" charset="-122"/>
              </a:rPr>
              <a:t>二、时间数列的种类</a:t>
            </a:r>
          </a:p>
        </p:txBody>
      </p:sp>
      <p:sp>
        <p:nvSpPr>
          <p:cNvPr id="355343" name="Rectangle 15"/>
          <p:cNvSpPr>
            <a:spLocks noChangeArrowheads="1"/>
          </p:cNvSpPr>
          <p:nvPr/>
        </p:nvSpPr>
        <p:spPr bwMode="auto">
          <a:xfrm>
            <a:off x="3992790" y="5210630"/>
            <a:ext cx="1210588" cy="40011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楷体_GB2312" pitchFamily="49" charset="-122"/>
              </a:rPr>
              <a:t>相对指标</a:t>
            </a:r>
          </a:p>
        </p:txBody>
      </p:sp>
      <p:sp>
        <p:nvSpPr>
          <p:cNvPr id="355344" name="Rectangle 16"/>
          <p:cNvSpPr>
            <a:spLocks noChangeArrowheads="1"/>
          </p:cNvSpPr>
          <p:nvPr/>
        </p:nvSpPr>
        <p:spPr bwMode="auto">
          <a:xfrm>
            <a:off x="3992790" y="5786893"/>
            <a:ext cx="1210588" cy="40011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楷体_GB2312" pitchFamily="49" charset="-122"/>
              </a:rPr>
              <a:t>平均指标</a:t>
            </a:r>
          </a:p>
        </p:txBody>
      </p:sp>
      <p:sp>
        <p:nvSpPr>
          <p:cNvPr id="355346" name="Rectangle 18"/>
          <p:cNvSpPr>
            <a:spLocks noChangeArrowheads="1"/>
          </p:cNvSpPr>
          <p:nvPr/>
        </p:nvSpPr>
        <p:spPr bwMode="auto">
          <a:xfrm>
            <a:off x="5793015" y="5210630"/>
            <a:ext cx="3384550" cy="40011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楷体_GB2312" pitchFamily="49" charset="-122"/>
              </a:rPr>
              <a:t>相对指标</a:t>
            </a:r>
            <a:r>
              <a:rPr lang="en-US" altLang="zh-CN" sz="2000" b="1">
                <a:latin typeface="楷体_GB2312" pitchFamily="49" charset="-122"/>
              </a:rPr>
              <a:t>(</a:t>
            </a:r>
            <a:r>
              <a:rPr lang="zh-CN" altLang="en-US" sz="2000" b="1">
                <a:latin typeface="楷体_GB2312" pitchFamily="49" charset="-122"/>
              </a:rPr>
              <a:t>相对数</a:t>
            </a:r>
            <a:r>
              <a:rPr lang="en-US" altLang="zh-CN" sz="2000" b="1">
                <a:latin typeface="楷体_GB2312" pitchFamily="49" charset="-122"/>
              </a:rPr>
              <a:t>)</a:t>
            </a:r>
            <a:r>
              <a:rPr lang="zh-CN" altLang="en-US" sz="2000" b="1">
                <a:latin typeface="楷体_GB2312" pitchFamily="49" charset="-122"/>
              </a:rPr>
              <a:t>时间数列</a:t>
            </a:r>
          </a:p>
        </p:txBody>
      </p:sp>
      <p:sp>
        <p:nvSpPr>
          <p:cNvPr id="355347" name="Rectangle 19"/>
          <p:cNvSpPr>
            <a:spLocks noChangeArrowheads="1"/>
          </p:cNvSpPr>
          <p:nvPr/>
        </p:nvSpPr>
        <p:spPr bwMode="auto">
          <a:xfrm>
            <a:off x="5793015" y="5858330"/>
            <a:ext cx="3384550" cy="40011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楷体_GB2312" pitchFamily="49" charset="-122"/>
              </a:rPr>
              <a:t>平均指标</a:t>
            </a:r>
            <a:r>
              <a:rPr lang="en-US" altLang="zh-CN" sz="2000" b="1">
                <a:latin typeface="楷体_GB2312" pitchFamily="49" charset="-122"/>
              </a:rPr>
              <a:t>(</a:t>
            </a:r>
            <a:r>
              <a:rPr lang="zh-CN" altLang="en-US" sz="2000" b="1">
                <a:latin typeface="楷体_GB2312" pitchFamily="49" charset="-122"/>
              </a:rPr>
              <a:t>平均数</a:t>
            </a:r>
            <a:r>
              <a:rPr lang="en-US" altLang="zh-CN" sz="2000" b="1">
                <a:latin typeface="楷体_GB2312" pitchFamily="49" charset="-122"/>
              </a:rPr>
              <a:t>)</a:t>
            </a:r>
            <a:r>
              <a:rPr lang="zh-CN" altLang="en-US" sz="2000" b="1">
                <a:latin typeface="楷体_GB2312" pitchFamily="49" charset="-122"/>
              </a:rPr>
              <a:t>时间数列</a:t>
            </a:r>
          </a:p>
        </p:txBody>
      </p:sp>
      <p:sp>
        <p:nvSpPr>
          <p:cNvPr id="355349" name="AutoShape 21"/>
          <p:cNvSpPr>
            <a:spLocks/>
          </p:cNvSpPr>
          <p:nvPr/>
        </p:nvSpPr>
        <p:spPr bwMode="auto">
          <a:xfrm>
            <a:off x="3575050" y="476250"/>
            <a:ext cx="217488" cy="1728788"/>
          </a:xfrm>
          <a:prstGeom prst="leftBrace">
            <a:avLst>
              <a:gd name="adj1" fmla="val 66241"/>
              <a:gd name="adj2" fmla="val 50000"/>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5351" name="Group 23"/>
          <p:cNvGrpSpPr>
            <a:grpSpLocks/>
          </p:cNvGrpSpPr>
          <p:nvPr/>
        </p:nvGrpSpPr>
        <p:grpSpPr bwMode="auto">
          <a:xfrm>
            <a:off x="2408465" y="4707394"/>
            <a:ext cx="1512888" cy="1366837"/>
            <a:chOff x="612" y="2115"/>
            <a:chExt cx="953" cy="861"/>
          </a:xfrm>
        </p:grpSpPr>
        <p:sp>
          <p:nvSpPr>
            <p:cNvPr id="355341" name="Rectangle 13"/>
            <p:cNvSpPr>
              <a:spLocks noChangeArrowheads="1"/>
            </p:cNvSpPr>
            <p:nvPr/>
          </p:nvSpPr>
          <p:spPr bwMode="auto">
            <a:xfrm>
              <a:off x="612" y="2387"/>
              <a:ext cx="763" cy="252"/>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楷体_GB2312" pitchFamily="49" charset="-122"/>
                </a:rPr>
                <a:t>指标分类</a:t>
              </a:r>
            </a:p>
          </p:txBody>
        </p:sp>
        <p:sp>
          <p:nvSpPr>
            <p:cNvPr id="355350" name="AutoShape 22"/>
            <p:cNvSpPr>
              <a:spLocks/>
            </p:cNvSpPr>
            <p:nvPr/>
          </p:nvSpPr>
          <p:spPr bwMode="auto">
            <a:xfrm>
              <a:off x="1474" y="2115"/>
              <a:ext cx="91" cy="861"/>
            </a:xfrm>
            <a:prstGeom prst="leftBrace">
              <a:avLst>
                <a:gd name="adj1" fmla="val 78846"/>
                <a:gd name="adj2" fmla="val 50000"/>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5356" name="Group 28"/>
          <p:cNvGrpSpPr>
            <a:grpSpLocks/>
          </p:cNvGrpSpPr>
          <p:nvPr/>
        </p:nvGrpSpPr>
        <p:grpSpPr bwMode="auto">
          <a:xfrm>
            <a:off x="3992790" y="4634368"/>
            <a:ext cx="4103688" cy="400050"/>
            <a:chOff x="1610" y="2069"/>
            <a:chExt cx="2585" cy="252"/>
          </a:xfrm>
        </p:grpSpPr>
        <p:sp>
          <p:nvSpPr>
            <p:cNvPr id="355342" name="Rectangle 14"/>
            <p:cNvSpPr>
              <a:spLocks noChangeArrowheads="1"/>
            </p:cNvSpPr>
            <p:nvPr/>
          </p:nvSpPr>
          <p:spPr bwMode="auto">
            <a:xfrm>
              <a:off x="1610" y="2069"/>
              <a:ext cx="763" cy="252"/>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楷体_GB2312" pitchFamily="49" charset="-122"/>
                </a:rPr>
                <a:t>总量指标</a:t>
              </a:r>
            </a:p>
          </p:txBody>
        </p:sp>
        <p:grpSp>
          <p:nvGrpSpPr>
            <p:cNvPr id="355355" name="Group 27"/>
            <p:cNvGrpSpPr>
              <a:grpSpLocks/>
            </p:cNvGrpSpPr>
            <p:nvPr/>
          </p:nvGrpSpPr>
          <p:grpSpPr bwMode="auto">
            <a:xfrm>
              <a:off x="2426" y="2069"/>
              <a:ext cx="1769" cy="252"/>
              <a:chOff x="2426" y="2069"/>
              <a:chExt cx="1769" cy="252"/>
            </a:xfrm>
          </p:grpSpPr>
          <p:sp>
            <p:nvSpPr>
              <p:cNvPr id="355345" name="Rectangle 17"/>
              <p:cNvSpPr>
                <a:spLocks noChangeArrowheads="1"/>
              </p:cNvSpPr>
              <p:nvPr/>
            </p:nvSpPr>
            <p:spPr bwMode="auto">
              <a:xfrm>
                <a:off x="2744" y="2069"/>
                <a:ext cx="1451" cy="252"/>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楷体_GB2312" pitchFamily="49" charset="-122"/>
                  </a:rPr>
                  <a:t>总量指标时间数列</a:t>
                </a:r>
              </a:p>
            </p:txBody>
          </p:sp>
          <p:sp>
            <p:nvSpPr>
              <p:cNvPr id="355352" name="AutoShape 24"/>
              <p:cNvSpPr>
                <a:spLocks noChangeArrowheads="1"/>
              </p:cNvSpPr>
              <p:nvPr/>
            </p:nvSpPr>
            <p:spPr bwMode="auto">
              <a:xfrm>
                <a:off x="2426" y="2160"/>
                <a:ext cx="273" cy="136"/>
              </a:xfrm>
              <a:prstGeom prst="rightArrow">
                <a:avLst>
                  <a:gd name="adj1" fmla="val 50000"/>
                  <a:gd name="adj2" fmla="val 5018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55353" name="AutoShape 25"/>
          <p:cNvSpPr>
            <a:spLocks noChangeArrowheads="1"/>
          </p:cNvSpPr>
          <p:nvPr/>
        </p:nvSpPr>
        <p:spPr bwMode="auto">
          <a:xfrm>
            <a:off x="5288190" y="5283655"/>
            <a:ext cx="433388" cy="215900"/>
          </a:xfrm>
          <a:prstGeom prst="rightArrow">
            <a:avLst>
              <a:gd name="adj1" fmla="val 50000"/>
              <a:gd name="adj2" fmla="val 5018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5354" name="AutoShape 26"/>
          <p:cNvSpPr>
            <a:spLocks noChangeArrowheads="1"/>
          </p:cNvSpPr>
          <p:nvPr/>
        </p:nvSpPr>
        <p:spPr bwMode="auto">
          <a:xfrm>
            <a:off x="5288190" y="5931355"/>
            <a:ext cx="433388" cy="215900"/>
          </a:xfrm>
          <a:prstGeom prst="rightArrow">
            <a:avLst>
              <a:gd name="adj1" fmla="val 50000"/>
              <a:gd name="adj2" fmla="val 5018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5358" name="Rectangle 30"/>
          <p:cNvSpPr>
            <a:spLocks noChangeArrowheads="1"/>
          </p:cNvSpPr>
          <p:nvPr/>
        </p:nvSpPr>
        <p:spPr bwMode="auto">
          <a:xfrm>
            <a:off x="9476016" y="5426531"/>
            <a:ext cx="709613" cy="646331"/>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t>派生数列</a:t>
            </a:r>
          </a:p>
        </p:txBody>
      </p:sp>
      <p:sp>
        <p:nvSpPr>
          <p:cNvPr id="355359" name="AutoShape 31"/>
          <p:cNvSpPr>
            <a:spLocks/>
          </p:cNvSpPr>
          <p:nvPr/>
        </p:nvSpPr>
        <p:spPr bwMode="auto">
          <a:xfrm>
            <a:off x="9177565" y="5426531"/>
            <a:ext cx="287338" cy="792163"/>
          </a:xfrm>
          <a:prstGeom prst="rightBrace">
            <a:avLst>
              <a:gd name="adj1" fmla="val 22974"/>
              <a:gd name="adj2" fmla="val 50000"/>
            </a:avLst>
          </a:prstGeom>
          <a:noFill/>
          <a:ln w="38100">
            <a:solidFill>
              <a:schemeClr va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5361" name="Group 33"/>
          <p:cNvGrpSpPr>
            <a:grpSpLocks/>
          </p:cNvGrpSpPr>
          <p:nvPr/>
        </p:nvGrpSpPr>
        <p:grpSpPr bwMode="auto">
          <a:xfrm>
            <a:off x="8096479" y="4634369"/>
            <a:ext cx="1900237" cy="369887"/>
            <a:chOff x="4195" y="2069"/>
            <a:chExt cx="1197" cy="233"/>
          </a:xfrm>
        </p:grpSpPr>
        <p:sp>
          <p:nvSpPr>
            <p:cNvPr id="355357" name="Rectangle 29"/>
            <p:cNvSpPr>
              <a:spLocks noChangeArrowheads="1"/>
            </p:cNvSpPr>
            <p:nvPr/>
          </p:nvSpPr>
          <p:spPr bwMode="auto">
            <a:xfrm>
              <a:off x="4694" y="2069"/>
              <a:ext cx="698" cy="233"/>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基本数列</a:t>
              </a:r>
            </a:p>
          </p:txBody>
        </p:sp>
        <p:sp>
          <p:nvSpPr>
            <p:cNvPr id="355360" name="Line 32"/>
            <p:cNvSpPr>
              <a:spLocks noChangeShapeType="1"/>
            </p:cNvSpPr>
            <p:nvPr/>
          </p:nvSpPr>
          <p:spPr bwMode="auto">
            <a:xfrm>
              <a:off x="4195" y="2205"/>
              <a:ext cx="499" cy="0"/>
            </a:xfrm>
            <a:prstGeom prst="line">
              <a:avLst/>
            </a:prstGeom>
            <a:noFill/>
            <a:ln w="38100">
              <a:solidFill>
                <a:schemeClr val="hlink"/>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1189631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291" name="Group 107"/>
          <p:cNvGraphicFramePr>
            <a:graphicFrameLocks noGrp="1"/>
          </p:cNvGraphicFramePr>
          <p:nvPr>
            <p:ph type="tbl" idx="1"/>
            <p:extLst>
              <p:ext uri="{D42A27DB-BD31-4B8C-83A1-F6EECF244321}">
                <p14:modId xmlns:p14="http://schemas.microsoft.com/office/powerpoint/2010/main" val="46962568"/>
              </p:ext>
            </p:extLst>
          </p:nvPr>
        </p:nvGraphicFramePr>
        <p:xfrm>
          <a:off x="1524001" y="1989138"/>
          <a:ext cx="8785225" cy="4464051"/>
        </p:xfrm>
        <a:graphic>
          <a:graphicData uri="http://schemas.openxmlformats.org/drawingml/2006/table">
            <a:tbl>
              <a:tblPr/>
              <a:tblGrid>
                <a:gridCol w="785813">
                  <a:extLst>
                    <a:ext uri="{9D8B030D-6E8A-4147-A177-3AD203B41FA5}">
                      <a16:colId xmlns:a16="http://schemas.microsoft.com/office/drawing/2014/main" val="173202184"/>
                    </a:ext>
                  </a:extLst>
                </a:gridCol>
                <a:gridCol w="2670175">
                  <a:extLst>
                    <a:ext uri="{9D8B030D-6E8A-4147-A177-3AD203B41FA5}">
                      <a16:colId xmlns:a16="http://schemas.microsoft.com/office/drawing/2014/main" val="787758890"/>
                    </a:ext>
                  </a:extLst>
                </a:gridCol>
                <a:gridCol w="5329237">
                  <a:extLst>
                    <a:ext uri="{9D8B030D-6E8A-4147-A177-3AD203B41FA5}">
                      <a16:colId xmlns:a16="http://schemas.microsoft.com/office/drawing/2014/main" val="1432917024"/>
                    </a:ext>
                  </a:extLst>
                </a:gridCol>
              </a:tblGrid>
              <a:tr h="755650">
                <a:tc rowSpan="6">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400" b="1" i="0" u="none" strike="noStrike" cap="none" normalizeH="0" baseline="0" dirty="0" smtClean="0">
                        <a:ln>
                          <a:noFill/>
                        </a:ln>
                        <a:solidFill>
                          <a:srgbClr val="FF010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en-US" altLang="zh-CN" sz="2400" b="1" i="0" u="none" strike="noStrike" cap="none" normalizeH="0" baseline="0" dirty="0" smtClean="0">
                        <a:ln>
                          <a:noFill/>
                        </a:ln>
                        <a:solidFill>
                          <a:srgbClr val="FF010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dirty="0" smtClean="0">
                          <a:ln>
                            <a:noFill/>
                          </a:ln>
                          <a:solidFill>
                            <a:srgbClr val="002060"/>
                          </a:solidFill>
                          <a:effectLst/>
                          <a:latin typeface="Arial" panose="020B0604020202020204" pitchFamily="34" charset="0"/>
                          <a:ea typeface="宋体" panose="02010600030101010101" pitchFamily="2" charset="-122"/>
                        </a:rPr>
                        <a:t>时</a:t>
                      </a:r>
                    </a:p>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dirty="0" smtClean="0">
                          <a:ln>
                            <a:noFill/>
                          </a:ln>
                          <a:solidFill>
                            <a:srgbClr val="002060"/>
                          </a:solidFill>
                          <a:effectLst/>
                          <a:latin typeface="Arial" panose="020B0604020202020204" pitchFamily="34" charset="0"/>
                          <a:ea typeface="宋体" panose="02010600030101010101" pitchFamily="2" charset="-122"/>
                        </a:rPr>
                        <a:t>间</a:t>
                      </a:r>
                    </a:p>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dirty="0" smtClean="0">
                          <a:ln>
                            <a:noFill/>
                          </a:ln>
                          <a:solidFill>
                            <a:srgbClr val="002060"/>
                          </a:solidFill>
                          <a:effectLst/>
                          <a:latin typeface="Arial" panose="020B0604020202020204" pitchFamily="34" charset="0"/>
                          <a:ea typeface="宋体" panose="02010600030101010101" pitchFamily="2" charset="-122"/>
                        </a:rPr>
                        <a:t>数</a:t>
                      </a:r>
                    </a:p>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dirty="0" smtClean="0">
                          <a:ln>
                            <a:noFill/>
                          </a:ln>
                          <a:solidFill>
                            <a:srgbClr val="002060"/>
                          </a:solidFill>
                          <a:effectLst/>
                          <a:latin typeface="Arial" panose="020B0604020202020204" pitchFamily="34" charset="0"/>
                          <a:ea typeface="宋体" panose="02010600030101010101" pitchFamily="2" charset="-122"/>
                        </a:rPr>
                        <a:t>列</a:t>
                      </a:r>
                    </a:p>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dirty="0" smtClean="0">
                          <a:ln>
                            <a:noFill/>
                          </a:ln>
                          <a:solidFill>
                            <a:srgbClr val="002060"/>
                          </a:solidFill>
                          <a:effectLst/>
                          <a:latin typeface="Arial" panose="020B0604020202020204" pitchFamily="34" charset="0"/>
                          <a:ea typeface="宋体" panose="02010600030101010101" pitchFamily="2" charset="-122"/>
                        </a:rPr>
                        <a:t>的</a:t>
                      </a:r>
                    </a:p>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dirty="0" smtClean="0">
                          <a:ln>
                            <a:noFill/>
                          </a:ln>
                          <a:solidFill>
                            <a:srgbClr val="002060"/>
                          </a:solidFill>
                          <a:effectLst/>
                          <a:latin typeface="Arial" panose="020B0604020202020204" pitchFamily="34" charset="0"/>
                          <a:ea typeface="宋体" panose="02010600030101010101" pitchFamily="2" charset="-122"/>
                        </a:rPr>
                        <a:t>种</a:t>
                      </a:r>
                    </a:p>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dirty="0" smtClean="0">
                          <a:ln>
                            <a:noFill/>
                          </a:ln>
                          <a:solidFill>
                            <a:srgbClr val="002060"/>
                          </a:solidFill>
                          <a:effectLst/>
                          <a:latin typeface="Arial" panose="020B0604020202020204" pitchFamily="34" charset="0"/>
                          <a:ea typeface="宋体" panose="02010600030101010101" pitchFamily="2" charset="-122"/>
                        </a:rPr>
                        <a:t>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rowSpan="2">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4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dirty="0" smtClean="0">
                          <a:ln>
                            <a:noFill/>
                          </a:ln>
                          <a:solidFill>
                            <a:srgbClr val="C00000"/>
                          </a:solidFill>
                          <a:effectLst/>
                          <a:latin typeface="Arial" panose="020B0604020202020204" pitchFamily="34" charset="0"/>
                          <a:ea typeface="宋体" panose="02010600030101010101" pitchFamily="2" charset="-122"/>
                        </a:rPr>
                        <a:t>绝对数时间数列</a:t>
                      </a:r>
                      <a:r>
                        <a:rPr kumimoji="0" lang="zh-CN" altLang="en-US" sz="24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时期数列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390065591"/>
                  </a:ext>
                </a:extLst>
              </a:tr>
              <a:tr h="638175">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时点数列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623456056"/>
                  </a:ext>
                </a:extLst>
              </a:tr>
              <a:tr h="862013">
                <a:tc vMerge="1">
                  <a:txBody>
                    <a:bodyPr/>
                    <a:lstStyle/>
                    <a:p>
                      <a:endParaRPr lang="zh-CN" altLang="en-US"/>
                    </a:p>
                  </a:txBody>
                  <a:tcPr/>
                </a:tc>
                <a:tc rowSpan="3">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4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4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4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dirty="0" smtClean="0">
                          <a:ln>
                            <a:noFill/>
                          </a:ln>
                          <a:solidFill>
                            <a:srgbClr val="C00000"/>
                          </a:solidFill>
                          <a:effectLst/>
                          <a:latin typeface="Arial" panose="020B0604020202020204" pitchFamily="34" charset="0"/>
                          <a:ea typeface="宋体" panose="02010600030101010101" pitchFamily="2" charset="-122"/>
                        </a:rPr>
                        <a:t>相对数时间数列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由两个时期数列对比而成的相对数时间数列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631331313"/>
                  </a:ext>
                </a:extLst>
              </a:tr>
              <a:tr h="860425">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由两个时点数列对比而成的相对数时间数列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438450509"/>
                  </a:ext>
                </a:extLst>
              </a:tr>
              <a:tr h="860425">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由一个时期数列和一个时点数列对比形成的相对数时间数列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000352590"/>
                  </a:ext>
                </a:extLst>
              </a:tr>
              <a:tr h="487363">
                <a:tc vMerge="1">
                  <a:txBody>
                    <a:bodyPr/>
                    <a:lstStyle/>
                    <a:p>
                      <a:endParaRPr lang="zh-CN" altLang="en-US"/>
                    </a:p>
                  </a:txBody>
                  <a:tcPr/>
                </a:tc>
                <a:tc gridSpan="2">
                  <a:txBody>
                    <a:bodyPr/>
                    <a:lstStyle>
                      <a:lvl1pPr>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1" i="0" u="none" strike="noStrike" cap="none" normalizeH="0" baseline="0" dirty="0" smtClean="0">
                          <a:ln>
                            <a:noFill/>
                          </a:ln>
                          <a:solidFill>
                            <a:srgbClr val="0000FF"/>
                          </a:solidFill>
                          <a:effectLst/>
                          <a:latin typeface="Arial" panose="020B0604020202020204" pitchFamily="34" charset="0"/>
                          <a:ea typeface="宋体" panose="02010600030101010101" pitchFamily="2" charset="-122"/>
                        </a:rPr>
                        <a:t>  </a:t>
                      </a:r>
                      <a:r>
                        <a:rPr kumimoji="0" lang="zh-CN" altLang="en-US" sz="2400" b="1" i="0" u="none" strike="noStrike" cap="none" normalizeH="0" baseline="0" dirty="0" smtClean="0">
                          <a:ln>
                            <a:noFill/>
                          </a:ln>
                          <a:solidFill>
                            <a:srgbClr val="C00000"/>
                          </a:solidFill>
                          <a:effectLst/>
                          <a:latin typeface="Arial" panose="020B0604020202020204" pitchFamily="34" charset="0"/>
                          <a:ea typeface="宋体" panose="02010600030101010101" pitchFamily="2" charset="-122"/>
                        </a:rPr>
                        <a:t>平均数时间数列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extLst>
                  <a:ext uri="{0D108BD9-81ED-4DB2-BD59-A6C34878D82A}">
                    <a16:rowId xmlns:a16="http://schemas.microsoft.com/office/drawing/2014/main" val="990464617"/>
                  </a:ext>
                </a:extLst>
              </a:tr>
            </a:tbl>
          </a:graphicData>
        </a:graphic>
      </p:graphicFrame>
      <p:sp>
        <p:nvSpPr>
          <p:cNvPr id="93270" name="Rectangle 86"/>
          <p:cNvSpPr>
            <a:spLocks noChangeArrowheads="1"/>
          </p:cNvSpPr>
          <p:nvPr/>
        </p:nvSpPr>
        <p:spPr bwMode="auto">
          <a:xfrm>
            <a:off x="715925" y="157015"/>
            <a:ext cx="5435600" cy="836612"/>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b="1" dirty="0">
                <a:solidFill>
                  <a:srgbClr val="FF0101"/>
                </a:solidFill>
                <a:effectLst>
                  <a:outerShdw blurRad="38100" dist="38100" dir="2700000" algn="tl">
                    <a:srgbClr val="C0C0C0"/>
                  </a:outerShdw>
                </a:effectLst>
                <a:latin typeface="黑体" panose="02010609060101010101" pitchFamily="49" charset="-122"/>
                <a:ea typeface="黑体" panose="02010609060101010101" pitchFamily="49" charset="-122"/>
              </a:rPr>
              <a:t>二、 时间数列的种类</a:t>
            </a:r>
          </a:p>
        </p:txBody>
      </p:sp>
    </p:spTree>
    <p:extLst>
      <p:ext uri="{BB962C8B-B14F-4D97-AF65-F5344CB8AC3E}">
        <p14:creationId xmlns:p14="http://schemas.microsoft.com/office/powerpoint/2010/main" val="3712597154"/>
      </p:ext>
    </p:extLst>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723</TotalTime>
  <Words>4728</Words>
  <Application>Microsoft Office PowerPoint</Application>
  <PresentationFormat>宽屏</PresentationFormat>
  <Paragraphs>1131</Paragraphs>
  <Slides>66</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5</vt:i4>
      </vt:variant>
      <vt:variant>
        <vt:lpstr>幻灯片标题</vt:lpstr>
      </vt:variant>
      <vt:variant>
        <vt:i4>66</vt:i4>
      </vt:variant>
    </vt:vector>
  </HeadingPairs>
  <TitlesOfParts>
    <vt:vector size="82" baseType="lpstr">
      <vt:lpstr>等线</vt:lpstr>
      <vt:lpstr>等线 Light</vt:lpstr>
      <vt:lpstr>仿宋</vt:lpstr>
      <vt:lpstr>黑体</vt:lpstr>
      <vt:lpstr>楷体_GB2312</vt:lpstr>
      <vt:lpstr>宋体</vt:lpstr>
      <vt:lpstr>Arial</vt:lpstr>
      <vt:lpstr>Cambria Math</vt:lpstr>
      <vt:lpstr>Times New Roman</vt:lpstr>
      <vt:lpstr>Wingdings</vt:lpstr>
      <vt:lpstr>Office 主题​​</vt:lpstr>
      <vt:lpstr>位图图像</vt:lpstr>
      <vt:lpstr>图表</vt:lpstr>
      <vt:lpstr>Microsoft 公式 3.0</vt:lpstr>
      <vt:lpstr>Equation</vt:lpstr>
      <vt:lpstr>公式</vt:lpstr>
      <vt:lpstr>第十二章   时间数列分析指标</vt:lpstr>
      <vt:lpstr>课堂练习题(1):</vt:lpstr>
      <vt:lpstr>课堂练习题（2）：</vt:lpstr>
      <vt:lpstr>第一节  时间数列概述</vt:lpstr>
      <vt:lpstr>PowerPoint 演示文稿</vt:lpstr>
      <vt:lpstr>PowerPoint 演示文稿</vt:lpstr>
      <vt:lpstr>第一节    时间数列的基本问题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（四）三种时间数列关系</vt:lpstr>
      <vt:lpstr>PowerPoint 演示文稿</vt:lpstr>
      <vt:lpstr>第二节    时间水平指标分析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习题1</vt:lpstr>
      <vt:lpstr>PowerPoint 演示文稿</vt:lpstr>
      <vt:lpstr>PowerPoint 演示文稿</vt:lpstr>
      <vt:lpstr>PowerPoint 演示文稿</vt:lpstr>
      <vt:lpstr>【例14】 1995－2000年广东省海关进出口总额资料如下表所示。计算其增长量。</vt:lpstr>
      <vt:lpstr>PowerPoint 演示文稿</vt:lpstr>
      <vt:lpstr>PowerPoint 演示文稿</vt:lpstr>
      <vt:lpstr>PowerPoint 演示文稿</vt:lpstr>
      <vt:lpstr>第三节    时间数列的速度分析指标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（2）累计法（方程法）</vt:lpstr>
      <vt:lpstr>三、计算和运用速度指标注意的问题</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第十二章   时间数列分析指标</dc:title>
  <dc:creator>Feng Xu</dc:creator>
  <cp:lastModifiedBy>Feng Xu</cp:lastModifiedBy>
  <cp:revision>40</cp:revision>
  <dcterms:created xsi:type="dcterms:W3CDTF">2016-11-28T01:21:09Z</dcterms:created>
  <dcterms:modified xsi:type="dcterms:W3CDTF">2017-11-27T01:44:54Z</dcterms:modified>
</cp:coreProperties>
</file>