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1" r:id="rId17"/>
    <p:sldId id="293" r:id="rId18"/>
    <p:sldId id="294" r:id="rId19"/>
    <p:sldId id="299" r:id="rId20"/>
    <p:sldId id="295" r:id="rId21"/>
    <p:sldId id="296"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7"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90" d="100"/>
          <a:sy n="90"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48897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89627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225065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联机映像占位符 3"/>
          <p:cNvSpPr>
            <a:spLocks noGrp="1"/>
          </p:cNvSpPr>
          <p:nvPr>
            <p:ph type="clipArt" sz="half" idx="2"/>
          </p:nvPr>
        </p:nvSpPr>
        <p:spPr>
          <a:xfrm>
            <a:off x="6860117" y="2017713"/>
            <a:ext cx="5080000" cy="4114800"/>
          </a:xfrm>
        </p:spPr>
        <p:txBody>
          <a:bodyPr/>
          <a:lstStyle/>
          <a:p>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DB6555BF-4F1B-45A2-A94B-E8FE24497CF8}" type="slidenum">
              <a:rPr lang="en-US" altLang="zh-CN"/>
              <a:pPr/>
              <a:t>‹#›</a:t>
            </a:fld>
            <a:endParaRPr lang="en-US" altLang="zh-CN"/>
          </a:p>
        </p:txBody>
      </p:sp>
    </p:spTree>
    <p:extLst>
      <p:ext uri="{BB962C8B-B14F-4D97-AF65-F5344CB8AC3E}">
        <p14:creationId xmlns:p14="http://schemas.microsoft.com/office/powerpoint/2010/main" val="3415844964"/>
      </p:ext>
    </p:extLst>
  </p:cSld>
  <p:clrMapOvr>
    <a:masterClrMapping/>
  </p:clrMapOvr>
  <p:transition spd="slow">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fld id="{9B4A6237-E608-4FF3-A954-08E5B289CF2F}" type="slidenum">
              <a:rPr lang="en-US" altLang="zh-CN"/>
              <a:pPr/>
              <a:t>‹#›</a:t>
            </a:fld>
            <a:endParaRPr lang="en-US" altLang="zh-CN"/>
          </a:p>
        </p:txBody>
      </p:sp>
    </p:spTree>
    <p:extLst>
      <p:ext uri="{BB962C8B-B14F-4D97-AF65-F5344CB8AC3E}">
        <p14:creationId xmlns:p14="http://schemas.microsoft.com/office/powerpoint/2010/main" val="3309731651"/>
      </p:ext>
    </p:extLst>
  </p:cSld>
  <p:clrMapOvr>
    <a:masterClrMapping/>
  </p:clrMapOvr>
  <p:transition spd="slow">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617538"/>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fld id="{3DEF5860-DE77-4CA6-AD17-4F27AAA83CF6}" type="slidenum">
              <a:rPr lang="en-US" altLang="zh-CN"/>
              <a:pPr/>
              <a:t>‹#›</a:t>
            </a:fld>
            <a:endParaRPr lang="en-US" altLang="zh-CN"/>
          </a:p>
        </p:txBody>
      </p:sp>
    </p:spTree>
    <p:extLst>
      <p:ext uri="{BB962C8B-B14F-4D97-AF65-F5344CB8AC3E}">
        <p14:creationId xmlns:p14="http://schemas.microsoft.com/office/powerpoint/2010/main" val="1760080922"/>
      </p:ext>
    </p:extLst>
  </p:cSld>
  <p:clrMapOvr>
    <a:masterClrMapping/>
  </p:clrMapOvr>
  <p:transition spd="slow">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31366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116518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413036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15935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60523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374865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41994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C3C6F42-C668-4AFB-9C6F-8B4C528D16BE}"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118862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C6F42-C668-4AFB-9C6F-8B4C528D16BE}" type="datetimeFigureOut">
              <a:rPr lang="zh-CN" altLang="en-US" smtClean="0"/>
              <a:t>2017/11/29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5A5D2-84F5-4809-8F86-76715ECBFDAD}" type="slidenum">
              <a:rPr lang="zh-CN" altLang="en-US" smtClean="0"/>
              <a:t>‹#›</a:t>
            </a:fld>
            <a:endParaRPr lang="zh-CN" altLang="en-US"/>
          </a:p>
        </p:txBody>
      </p:sp>
    </p:spTree>
    <p:extLst>
      <p:ext uri="{BB962C8B-B14F-4D97-AF65-F5344CB8AC3E}">
        <p14:creationId xmlns:p14="http://schemas.microsoft.com/office/powerpoint/2010/main" val="150429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file:///G:\My%20Documents\&#26519;&#23569;&#33805;\&#26102;&#38388;&#24207;&#21015;&#39044;&#27979;&#27861;.ppt#-1,10,PowerPoint &#28436;&#31034;&#25991;&#31295;" TargetMode="Externa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17711" y="2638610"/>
            <a:ext cx="9716865" cy="1143000"/>
          </a:xfrm>
        </p:spPr>
        <p:txBody>
          <a:bodyPr>
            <a:normAutofit/>
          </a:bodyPr>
          <a:lstStyle/>
          <a:p>
            <a:r>
              <a:rPr lang="zh-CN" altLang="en-US" sz="3600" b="1" dirty="0" smtClean="0">
                <a:solidFill>
                  <a:schemeClr val="tx1"/>
                </a:solidFill>
                <a:latin typeface="黑体" panose="02010609060101010101" pitchFamily="49" charset="-122"/>
                <a:ea typeface="黑体" panose="02010609060101010101" pitchFamily="49" charset="-122"/>
              </a:rPr>
              <a:t>第十三章   </a:t>
            </a:r>
            <a:r>
              <a:rPr lang="zh-CN" altLang="en-US" sz="3600" b="1" dirty="0">
                <a:solidFill>
                  <a:schemeClr val="tx1"/>
                </a:solidFill>
                <a:latin typeface="黑体" panose="02010609060101010101" pitchFamily="49" charset="-122"/>
                <a:ea typeface="黑体" panose="02010609060101010101" pitchFamily="49" charset="-122"/>
              </a:rPr>
              <a:t>时间数列预测方法</a:t>
            </a:r>
          </a:p>
        </p:txBody>
      </p:sp>
      <p:sp>
        <p:nvSpPr>
          <p:cNvPr id="2055" name="Rectangle 7"/>
          <p:cNvSpPr>
            <a:spLocks noChangeArrowheads="1"/>
          </p:cNvSpPr>
          <p:nvPr/>
        </p:nvSpPr>
        <p:spPr bwMode="auto">
          <a:xfrm>
            <a:off x="3505200" y="20621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60853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74825" y="0"/>
            <a:ext cx="7793038" cy="1143000"/>
          </a:xfrm>
        </p:spPr>
        <p:txBody>
          <a:bodyPr/>
          <a:lstStyle/>
          <a:p>
            <a:r>
              <a:rPr lang="zh-CN" altLang="en-US" b="1">
                <a:latin typeface="黑体" panose="02010609060101010101" pitchFamily="49" charset="-122"/>
                <a:ea typeface="黑体" panose="02010609060101010101" pitchFamily="49" charset="-122"/>
              </a:rPr>
              <a:t>乘加型： </a:t>
            </a:r>
            <a:r>
              <a:rPr lang="en-US" altLang="zh-CN" b="1">
                <a:latin typeface="黑体" panose="02010609060101010101" pitchFamily="49" charset="-122"/>
                <a:ea typeface="黑体" panose="02010609060101010101" pitchFamily="49" charset="-122"/>
              </a:rPr>
              <a:t>Y=T×S+C×I</a:t>
            </a:r>
          </a:p>
        </p:txBody>
      </p:sp>
      <p:sp>
        <p:nvSpPr>
          <p:cNvPr id="52227" name="Rectangle 3"/>
          <p:cNvSpPr>
            <a:spLocks noGrp="1" noChangeArrowheads="1"/>
          </p:cNvSpPr>
          <p:nvPr>
            <p:ph type="body" sz="half" idx="1"/>
          </p:nvPr>
        </p:nvSpPr>
        <p:spPr>
          <a:xfrm>
            <a:off x="1197429" y="1773238"/>
            <a:ext cx="10363200" cy="4608512"/>
          </a:xfrm>
        </p:spPr>
        <p:txBody>
          <a:bodyPr/>
          <a:lstStyle/>
          <a:p>
            <a:pPr algn="just"/>
            <a:r>
              <a:rPr lang="zh-CN" altLang="en-US" b="1" dirty="0">
                <a:latin typeface="黑体" panose="02010609060101010101" pitchFamily="49" charset="-122"/>
                <a:ea typeface="黑体" panose="02010609060101010101" pitchFamily="49" charset="-122"/>
              </a:rPr>
              <a:t>首先，测定趋势变动和季节变动值，得到循环、不规则变动绝对额。</a:t>
            </a:r>
          </a:p>
          <a:p>
            <a:pPr algn="just"/>
            <a:r>
              <a:rPr lang="zh-CN" altLang="en-US" b="1" i="1" dirty="0">
                <a:latin typeface="黑体" panose="02010609060101010101" pitchFamily="49" charset="-122"/>
                <a:ea typeface="黑体" panose="02010609060101010101" pitchFamily="49" charset="-122"/>
              </a:rPr>
              <a:t>  </a:t>
            </a:r>
            <a:r>
              <a:rPr lang="en-US" altLang="zh-CN" b="1" i="1" dirty="0">
                <a:solidFill>
                  <a:srgbClr val="C00000"/>
                </a:solidFill>
                <a:latin typeface="黑体" panose="02010609060101010101" pitchFamily="49" charset="-122"/>
                <a:ea typeface="黑体" panose="02010609060101010101" pitchFamily="49" charset="-122"/>
              </a:rPr>
              <a:t>Y-T×S=C×I</a:t>
            </a:r>
          </a:p>
          <a:p>
            <a:pPr algn="just"/>
            <a:r>
              <a:rPr lang="zh-CN" altLang="en-US" b="1" dirty="0">
                <a:latin typeface="黑体" panose="02010609060101010101" pitchFamily="49" charset="-122"/>
                <a:ea typeface="黑体" panose="02010609060101010101" pitchFamily="49" charset="-122"/>
              </a:rPr>
              <a:t>其次，将循环变动和不规则变动值进行移动平均，剔除不规则变动影响，测定循环变动绝对额。</a:t>
            </a:r>
          </a:p>
          <a:p>
            <a:r>
              <a:rPr lang="zh-CN" altLang="en-US" b="1" dirty="0">
                <a:latin typeface="黑体" panose="02010609060101010101" pitchFamily="49" charset="-122"/>
                <a:ea typeface="黑体" panose="02010609060101010101" pitchFamily="49" charset="-122"/>
              </a:rPr>
              <a:t>最后，用循环变动去除循环变动与不规则变动值，计算不规则变动。</a:t>
            </a:r>
          </a:p>
        </p:txBody>
      </p:sp>
    </p:spTree>
    <p:extLst>
      <p:ext uri="{BB962C8B-B14F-4D97-AF65-F5344CB8AC3E}">
        <p14:creationId xmlns:p14="http://schemas.microsoft.com/office/powerpoint/2010/main" val="4131163592"/>
      </p:ext>
    </p:extLst>
  </p:cSld>
  <p:clrMapOvr>
    <a:masterClrMapping/>
  </p:clrMapOvr>
  <p:transition spd="slow">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1" y="333376"/>
            <a:ext cx="6372225" cy="809625"/>
          </a:xfrm>
          <a:solidFill>
            <a:srgbClr val="00FFFF"/>
          </a:solidFill>
        </p:spPr>
        <p:txBody>
          <a:bodyPr/>
          <a:lstStyle/>
          <a:p>
            <a:r>
              <a:rPr lang="zh-CN" altLang="en-US" sz="4000" b="1">
                <a:latin typeface="黑体" panose="02010609060101010101" pitchFamily="49" charset="-122"/>
                <a:ea typeface="黑体" panose="02010609060101010101" pitchFamily="49" charset="-122"/>
              </a:rPr>
              <a:t>第二节 长期趋势预测方法</a:t>
            </a:r>
          </a:p>
        </p:txBody>
      </p:sp>
      <p:sp>
        <p:nvSpPr>
          <p:cNvPr id="13315" name="Rectangle 3"/>
          <p:cNvSpPr>
            <a:spLocks noGrp="1" noChangeArrowheads="1"/>
          </p:cNvSpPr>
          <p:nvPr>
            <p:ph type="body" sz="half" idx="1"/>
          </p:nvPr>
        </p:nvSpPr>
        <p:spPr>
          <a:xfrm>
            <a:off x="2279650" y="2133600"/>
            <a:ext cx="4114800" cy="4083050"/>
          </a:xfrm>
        </p:spPr>
        <p:txBody>
          <a:bodyPr/>
          <a:lstStyle/>
          <a:p>
            <a:pPr algn="just"/>
            <a:r>
              <a:rPr lang="en-US" altLang="zh-CN" sz="3600" b="1" dirty="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时距扩大法</a:t>
            </a:r>
          </a:p>
          <a:p>
            <a:pPr algn="just"/>
            <a:r>
              <a:rPr lang="zh-CN" altLang="en-US" sz="3600" b="1" dirty="0">
                <a:latin typeface="黑体" panose="02010609060101010101" pitchFamily="49" charset="-122"/>
                <a:ea typeface="黑体" panose="02010609060101010101" pitchFamily="49" charset="-122"/>
              </a:rPr>
              <a:t>  移动平均法</a:t>
            </a:r>
          </a:p>
          <a:p>
            <a:pPr algn="just"/>
            <a:r>
              <a:rPr lang="zh-CN" altLang="en-US" sz="3600" b="1" dirty="0">
                <a:latin typeface="黑体" panose="02010609060101010101" pitchFamily="49" charset="-122"/>
                <a:ea typeface="黑体" panose="02010609060101010101" pitchFamily="49" charset="-122"/>
              </a:rPr>
              <a:t>  指数平滑法</a:t>
            </a:r>
          </a:p>
          <a:p>
            <a:pPr algn="just"/>
            <a:r>
              <a:rPr lang="zh-CN" altLang="en-US" sz="3600" b="1" dirty="0">
                <a:latin typeface="黑体" panose="02010609060101010101" pitchFamily="49" charset="-122"/>
                <a:ea typeface="黑体" panose="02010609060101010101" pitchFamily="49" charset="-122"/>
              </a:rPr>
              <a:t>  最小平方法</a:t>
            </a:r>
          </a:p>
          <a:p>
            <a:pPr algn="just"/>
            <a:endParaRPr lang="zh-CN" altLang="en-US" sz="3600" b="1" dirty="0">
              <a:latin typeface="黑体" panose="02010609060101010101" pitchFamily="49" charset="-122"/>
              <a:ea typeface="黑体" panose="02010609060101010101" pitchFamily="49" charset="-122"/>
            </a:endParaRPr>
          </a:p>
          <a:p>
            <a:pPr algn="just">
              <a:buFont typeface="Wingdings" panose="05000000000000000000" pitchFamily="2" charset="2"/>
              <a:buNone/>
            </a:pPr>
            <a:r>
              <a:rPr lang="zh-CN" altLang="en-US" sz="3600" b="1" dirty="0">
                <a:latin typeface="黑体" panose="02010609060101010101" pitchFamily="49" charset="-122"/>
                <a:ea typeface="黑体" panose="02010609060101010101" pitchFamily="49" charset="-122"/>
              </a:rPr>
              <a:t> </a:t>
            </a:r>
          </a:p>
          <a:p>
            <a:endParaRPr lang="en-US" altLang="zh-CN"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5819103"/>
      </p:ext>
    </p:extLst>
  </p:cSld>
  <p:clrMapOvr>
    <a:masterClrMapping/>
  </p:clrMapOvr>
  <p:transition spd="slow">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7768" y="389164"/>
            <a:ext cx="7793038" cy="666750"/>
          </a:xfrm>
        </p:spPr>
        <p:txBody>
          <a:bodyPr>
            <a:normAutofit/>
          </a:bodyPr>
          <a:lstStyle/>
          <a:p>
            <a:r>
              <a:rPr lang="zh-CN" altLang="en-US" sz="3600" b="1" dirty="0">
                <a:latin typeface="黑体" panose="02010609060101010101" pitchFamily="49" charset="-122"/>
                <a:ea typeface="黑体" panose="02010609060101010101" pitchFamily="49" charset="-122"/>
              </a:rPr>
              <a:t>一、时距扩大法</a:t>
            </a:r>
          </a:p>
        </p:txBody>
      </p:sp>
      <p:sp>
        <p:nvSpPr>
          <p:cNvPr id="57347" name="Rectangle 3"/>
          <p:cNvSpPr>
            <a:spLocks noGrp="1" noChangeArrowheads="1"/>
          </p:cNvSpPr>
          <p:nvPr>
            <p:ph type="body" idx="1"/>
          </p:nvPr>
        </p:nvSpPr>
        <p:spPr>
          <a:xfrm>
            <a:off x="1110344" y="1749652"/>
            <a:ext cx="9775370" cy="4114800"/>
          </a:xfrm>
        </p:spPr>
        <p:txBody>
          <a:bodyPr/>
          <a:lstStyle/>
          <a:p>
            <a:r>
              <a:rPr lang="zh-CN" altLang="en-US" dirty="0">
                <a:latin typeface="黑体" panose="02010609060101010101" pitchFamily="49" charset="-122"/>
                <a:ea typeface="黑体" panose="02010609060101010101" pitchFamily="49" charset="-122"/>
              </a:rPr>
              <a:t>将原有时间数列中若干期加以合并，得出较大间隔的时距单位的数据，</a:t>
            </a:r>
            <a:r>
              <a:rPr lang="zh-CN" altLang="en-US" b="1" dirty="0">
                <a:latin typeface="黑体" panose="02010609060101010101" pitchFamily="49" charset="-122"/>
                <a:ea typeface="黑体" panose="02010609060101010101" pitchFamily="49" charset="-122"/>
              </a:rPr>
              <a:t>以消除原数列因时距过短受偶然因素和季节变动影响所引起的波动，使现象的发展趋势和规律性明显地表现出来。</a:t>
            </a:r>
            <a:endParaRPr lang="zh-CN" altLang="en-US"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方法：用时距扩大后的总量指标编制时间数列或平均数指标编制时间数列。</a:t>
            </a:r>
          </a:p>
        </p:txBody>
      </p:sp>
    </p:spTree>
    <p:extLst>
      <p:ext uri="{BB962C8B-B14F-4D97-AF65-F5344CB8AC3E}">
        <p14:creationId xmlns:p14="http://schemas.microsoft.com/office/powerpoint/2010/main" val="57192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4097971332"/>
              </p:ext>
            </p:extLst>
          </p:nvPr>
        </p:nvGraphicFramePr>
        <p:xfrm>
          <a:off x="3143477" y="3702733"/>
          <a:ext cx="6096000" cy="2687638"/>
        </p:xfrm>
        <a:graphic>
          <a:graphicData uri="http://schemas.openxmlformats.org/presentationml/2006/ole">
            <mc:AlternateContent xmlns:mc="http://schemas.openxmlformats.org/markup-compatibility/2006">
              <mc:Choice xmlns:v="urn:schemas-microsoft-com:vml" Requires="v">
                <p:oleObj spid="_x0000_s2116" name="位图图像" r:id="rId3" imgW="4095238" imgH="1704762" progId="Paint.Picture">
                  <p:embed/>
                </p:oleObj>
              </mc:Choice>
              <mc:Fallback>
                <p:oleObj name="位图图像" r:id="rId3" imgW="4095238" imgH="1704762" progId="Paint.Picture">
                  <p:embed/>
                  <p:pic>
                    <p:nvPicPr>
                      <p:cNvPr id="67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477" y="3702733"/>
                        <a:ext cx="6096000" cy="268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428752578"/>
              </p:ext>
            </p:extLst>
          </p:nvPr>
        </p:nvGraphicFramePr>
        <p:xfrm>
          <a:off x="2627540" y="775609"/>
          <a:ext cx="7127875" cy="2230438"/>
        </p:xfrm>
        <a:graphic>
          <a:graphicData uri="http://schemas.openxmlformats.org/presentationml/2006/ole">
            <mc:AlternateContent xmlns:mc="http://schemas.openxmlformats.org/markup-compatibility/2006">
              <mc:Choice xmlns:v="urn:schemas-microsoft-com:vml" Requires="v">
                <p:oleObj spid="_x0000_s2117" name="位图图像" r:id="rId5" imgW="4229690" imgH="1324160" progId="Paint.Picture">
                  <p:embed/>
                </p:oleObj>
              </mc:Choice>
              <mc:Fallback>
                <p:oleObj name="位图图像" r:id="rId5" imgW="4229690" imgH="1324160" progId="Paint.Picture">
                  <p:embed/>
                  <p:pic>
                    <p:nvPicPr>
                      <p:cNvPr id="675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540" y="775609"/>
                        <a:ext cx="7127875"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39986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83772" y="1830842"/>
            <a:ext cx="10079943" cy="3910012"/>
          </a:xfrm>
        </p:spPr>
        <p:txBody>
          <a:bodyPr/>
          <a:lstStyle/>
          <a:p>
            <a:pPr marL="812800" indent="-812800">
              <a:buNone/>
            </a:pPr>
            <a:r>
              <a:rPr lang="en-US" altLang="zh-CN" b="1" dirty="0"/>
              <a:t>  </a:t>
            </a:r>
          </a:p>
          <a:p>
            <a:pPr marL="812800" indent="-812800">
              <a:buNone/>
            </a:pPr>
            <a:r>
              <a:rPr lang="en-US" altLang="zh-CN" b="1" dirty="0"/>
              <a:t>       1</a:t>
            </a:r>
            <a:r>
              <a:rPr lang="zh-CN" altLang="en-US" b="1" dirty="0"/>
              <a:t>、扩大的时距多大为宜取决于现象自身的特点。对于呈现周期波动的动态数列，扩大的时距应与波动的周期相吻合；对于一般的动态数列，则要逐步扩大时距，以能够显示趋势变动的方向为宜。时距扩大太大，将造成信息的损失。</a:t>
            </a:r>
          </a:p>
          <a:p>
            <a:pPr marL="812800" indent="-812800">
              <a:buNone/>
            </a:pPr>
            <a:r>
              <a:rPr lang="zh-CN" altLang="en-US" b="1" dirty="0"/>
              <a:t>      </a:t>
            </a:r>
            <a:r>
              <a:rPr lang="en-US" altLang="zh-CN" b="1" dirty="0"/>
              <a:t>2</a:t>
            </a:r>
            <a:r>
              <a:rPr lang="zh-CN" altLang="en-US" b="1" dirty="0"/>
              <a:t>、扩大的时距要一致，相应的发展水平才具有可比性。</a:t>
            </a:r>
          </a:p>
        </p:txBody>
      </p:sp>
      <p:sp>
        <p:nvSpPr>
          <p:cNvPr id="68611" name="Rectangle 3"/>
          <p:cNvSpPr>
            <a:spLocks noChangeArrowheads="1"/>
          </p:cNvSpPr>
          <p:nvPr/>
        </p:nvSpPr>
        <p:spPr bwMode="auto">
          <a:xfrm>
            <a:off x="783772" y="473075"/>
            <a:ext cx="793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应用时距扩大法时需要注意以下几个问题：</a:t>
            </a:r>
          </a:p>
        </p:txBody>
      </p:sp>
    </p:spTree>
    <p:extLst>
      <p:ext uri="{BB962C8B-B14F-4D97-AF65-F5344CB8AC3E}">
        <p14:creationId xmlns:p14="http://schemas.microsoft.com/office/powerpoint/2010/main" val="291655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86543" y="544966"/>
            <a:ext cx="7793038" cy="779462"/>
          </a:xfrm>
        </p:spPr>
        <p:txBody>
          <a:bodyPr>
            <a:normAutofit/>
          </a:bodyPr>
          <a:lstStyle/>
          <a:p>
            <a:r>
              <a:rPr lang="zh-CN" altLang="en-US" sz="3600" b="1" dirty="0">
                <a:effectLst>
                  <a:outerShdw blurRad="38100" dist="38100" dir="2700000" algn="tl">
                    <a:srgbClr val="000000"/>
                  </a:outerShdw>
                </a:effectLst>
                <a:ea typeface="黑体" panose="02010609060101010101" pitchFamily="49" charset="-122"/>
              </a:rPr>
              <a:t>时距扩大法局限性：</a:t>
            </a:r>
          </a:p>
        </p:txBody>
      </p:sp>
      <p:sp>
        <p:nvSpPr>
          <p:cNvPr id="55299" name="Rectangle 3"/>
          <p:cNvSpPr>
            <a:spLocks noGrp="1" noChangeArrowheads="1"/>
          </p:cNvSpPr>
          <p:nvPr>
            <p:ph type="body" idx="1"/>
          </p:nvPr>
        </p:nvSpPr>
        <p:spPr>
          <a:xfrm>
            <a:off x="1385887" y="2011590"/>
            <a:ext cx="8846683" cy="3567113"/>
          </a:xfrm>
        </p:spPr>
        <p:txBody>
          <a:bodyPr/>
          <a:lstStyle/>
          <a:p>
            <a:r>
              <a:rPr lang="zh-CN" altLang="en-US" b="1" dirty="0"/>
              <a:t>不能据以预测为来发展趋势；</a:t>
            </a:r>
          </a:p>
          <a:p>
            <a:r>
              <a:rPr lang="zh-CN" altLang="en-US" b="1" dirty="0"/>
              <a:t>不能满足消除长期趋势、分析季节变动和循环变动的需要。</a:t>
            </a:r>
          </a:p>
        </p:txBody>
      </p:sp>
    </p:spTree>
    <p:extLst>
      <p:ext uri="{BB962C8B-B14F-4D97-AF65-F5344CB8AC3E}">
        <p14:creationId xmlns:p14="http://schemas.microsoft.com/office/powerpoint/2010/main" val="9051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0"/>
            <a:ext cx="7793038" cy="1143000"/>
          </a:xfrm>
        </p:spPr>
        <p:txBody>
          <a:bodyPr/>
          <a:lstStyle/>
          <a:p>
            <a:r>
              <a:rPr lang="zh-CN" altLang="en-US" sz="4000" b="1"/>
              <a:t>二、移动平均法</a:t>
            </a:r>
          </a:p>
        </p:txBody>
      </p:sp>
      <p:sp>
        <p:nvSpPr>
          <p:cNvPr id="14339" name="Rectangle 3"/>
          <p:cNvSpPr>
            <a:spLocks noGrp="1" noChangeArrowheads="1"/>
          </p:cNvSpPr>
          <p:nvPr>
            <p:ph type="body" sz="half" idx="1"/>
          </p:nvPr>
        </p:nvSpPr>
        <p:spPr>
          <a:xfrm>
            <a:off x="1524001" y="1484314"/>
            <a:ext cx="8893175" cy="5373687"/>
          </a:xfrm>
        </p:spPr>
        <p:txBody>
          <a:bodyPr>
            <a:normAutofit lnSpcReduction="10000"/>
          </a:bodyPr>
          <a:lstStyle/>
          <a:p>
            <a:pPr>
              <a:lnSpc>
                <a:spcPct val="80000"/>
              </a:lnSpc>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、什么是</a:t>
            </a:r>
            <a:r>
              <a:rPr lang="zh-CN" altLang="en-US" sz="2400" b="1" dirty="0">
                <a:latin typeface="黑体" panose="02010609060101010101" pitchFamily="49" charset="-122"/>
                <a:ea typeface="黑体" panose="02010609060101010101" pitchFamily="49" charset="-122"/>
                <a:hlinkClick r:id="rId3" action="ppaction://hlinkpres?slideindex=10&amp;slidetitle=PowerPoint 演示文稿"/>
              </a:rPr>
              <a:t>移动平均法</a:t>
            </a:r>
            <a:r>
              <a:rPr lang="zh-CN" altLang="en-US" sz="2400" b="1" dirty="0">
                <a:latin typeface="黑体" panose="02010609060101010101" pitchFamily="49" charset="-122"/>
                <a:ea typeface="黑体" panose="02010609060101010101" pitchFamily="49" charset="-122"/>
              </a:rPr>
              <a:t>？</a:t>
            </a:r>
          </a:p>
          <a:p>
            <a:pPr algn="just">
              <a:lnSpc>
                <a:spcPct val="80000"/>
              </a:lnSpc>
            </a:pPr>
            <a:r>
              <a:rPr lang="zh-CN" altLang="en-US" b="1" dirty="0">
                <a:latin typeface="黑体" panose="02010609060101010101" pitchFamily="49" charset="-122"/>
                <a:ea typeface="黑体" panose="02010609060101010101" pitchFamily="49" charset="-122"/>
              </a:rPr>
              <a:t>移动平均法，是指根据时间数列资料，逐项递推移动，依次计算包含一定项数的扩大时距平均数，形成一个新的时间数列，反映长期趋势的方法。</a:t>
            </a:r>
          </a:p>
          <a:p>
            <a:pPr>
              <a:lnSpc>
                <a:spcPct val="80000"/>
              </a:lnSpc>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、方法：</a:t>
            </a:r>
          </a:p>
          <a:p>
            <a:pPr>
              <a:lnSpc>
                <a:spcPct val="80000"/>
              </a:lnSpc>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设序时项数为</a:t>
            </a:r>
            <a:r>
              <a:rPr lang="en-US" altLang="zh-CN" sz="2400" b="1" dirty="0">
                <a:latin typeface="黑体" panose="02010609060101010101" pitchFamily="49" charset="-122"/>
                <a:ea typeface="黑体" panose="02010609060101010101" pitchFamily="49" charset="-122"/>
              </a:rPr>
              <a:t>P</a:t>
            </a:r>
            <a:r>
              <a:rPr lang="zh-CN" altLang="en-US" sz="2400" b="1" dirty="0">
                <a:latin typeface="黑体" panose="02010609060101010101" pitchFamily="49" charset="-122"/>
                <a:ea typeface="黑体" panose="02010609060101010101" pitchFamily="49" charset="-122"/>
              </a:rPr>
              <a:t>，则</a:t>
            </a:r>
            <a:r>
              <a:rPr lang="zh-CN" altLang="en-US" sz="2400" b="1" dirty="0" smtClean="0">
                <a:latin typeface="黑体" panose="02010609060101010101" pitchFamily="49" charset="-122"/>
                <a:ea typeface="黑体" panose="02010609060101010101" pitchFamily="49" charset="-122"/>
              </a:rPr>
              <a:t>移动修匀平均数</a:t>
            </a:r>
            <a:r>
              <a:rPr lang="zh-CN" altLang="en-US" sz="2400" b="1" dirty="0">
                <a:latin typeface="黑体" panose="02010609060101010101" pitchFamily="49" charset="-122"/>
                <a:ea typeface="黑体" panose="02010609060101010101" pitchFamily="49" charset="-122"/>
              </a:rPr>
              <a:t>为：</a:t>
            </a:r>
          </a:p>
          <a:p>
            <a:pPr>
              <a:lnSpc>
                <a:spcPct val="80000"/>
              </a:lnSpc>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、预测模型：</a:t>
            </a:r>
          </a:p>
          <a:p>
            <a:pPr>
              <a:lnSpc>
                <a:spcPct val="80000"/>
              </a:lnSpc>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、趋势值预测：若</a:t>
            </a:r>
            <a:r>
              <a:rPr lang="en-US" altLang="zh-CN" sz="2400" b="1" dirty="0">
                <a:latin typeface="黑体" panose="02010609060101010101" pitchFamily="49" charset="-122"/>
                <a:ea typeface="黑体" panose="02010609060101010101" pitchFamily="49" charset="-122"/>
              </a:rPr>
              <a:t>P</a:t>
            </a:r>
            <a:r>
              <a:rPr lang="zh-CN" altLang="en-US" sz="2400" b="1" dirty="0">
                <a:latin typeface="黑体" panose="02010609060101010101" pitchFamily="49" charset="-122"/>
                <a:ea typeface="黑体" panose="02010609060101010101" pitchFamily="49" charset="-122"/>
              </a:rPr>
              <a:t>为奇数项：将每一移动平均值置于序时项数末期，然后再外推一期（</a:t>
            </a:r>
            <a:r>
              <a:rPr lang="en-US" altLang="zh-CN" sz="2400" b="1" dirty="0">
                <a:latin typeface="黑体" panose="02010609060101010101" pitchFamily="49" charset="-122"/>
                <a:ea typeface="黑体" panose="02010609060101010101" pitchFamily="49" charset="-122"/>
              </a:rPr>
              <a:t>P</a:t>
            </a:r>
            <a:r>
              <a:rPr lang="zh-CN" altLang="en-US" sz="2400" b="1" dirty="0">
                <a:latin typeface="黑体" panose="02010609060101010101" pitchFamily="49" charset="-122"/>
                <a:ea typeface="黑体" panose="02010609060101010101" pitchFamily="49" charset="-122"/>
              </a:rPr>
              <a:t>为奇数）或两期（</a:t>
            </a:r>
            <a:r>
              <a:rPr lang="en-US" altLang="zh-CN" sz="2400" b="1" dirty="0">
                <a:latin typeface="黑体" panose="02010609060101010101" pitchFamily="49" charset="-122"/>
                <a:ea typeface="黑体" panose="02010609060101010101" pitchFamily="49" charset="-122"/>
              </a:rPr>
              <a:t>P</a:t>
            </a:r>
            <a:r>
              <a:rPr lang="zh-CN" altLang="en-US" sz="2400" b="1" dirty="0">
                <a:latin typeface="黑体" panose="02010609060101010101" pitchFamily="49" charset="-122"/>
                <a:ea typeface="黑体" panose="02010609060101010101" pitchFamily="49" charset="-122"/>
              </a:rPr>
              <a:t>为偶数）作为预测趋势值。</a:t>
            </a:r>
          </a:p>
          <a:p>
            <a:pPr>
              <a:lnSpc>
                <a:spcPct val="80000"/>
              </a:lnSpc>
              <a:buFont typeface="Wingdings" panose="05000000000000000000" pitchFamily="2" charset="2"/>
              <a:buNone/>
            </a:pPr>
            <a:endParaRPr lang="zh-CN" altLang="en-US" sz="2400" b="1" dirty="0">
              <a:latin typeface="黑体" panose="02010609060101010101" pitchFamily="49" charset="-122"/>
              <a:ea typeface="黑体" panose="02010609060101010101" pitchFamily="49" charset="-122"/>
            </a:endParaRPr>
          </a:p>
          <a:p>
            <a:pPr>
              <a:lnSpc>
                <a:spcPct val="80000"/>
              </a:lnSpc>
            </a:pPr>
            <a:endParaRPr lang="en-US" altLang="zh-CN" sz="2400" b="1" dirty="0">
              <a:latin typeface="黑体" panose="02010609060101010101" pitchFamily="49" charset="-122"/>
              <a:ea typeface="黑体" panose="02010609060101010101" pitchFamily="49" charset="-122"/>
            </a:endParaRPr>
          </a:p>
        </p:txBody>
      </p:sp>
      <p:graphicFrame>
        <p:nvGraphicFramePr>
          <p:cNvPr id="14345" name="Object 9"/>
          <p:cNvGraphicFramePr>
            <a:graphicFrameLocks noGrp="1" noChangeAspect="1"/>
          </p:cNvGraphicFramePr>
          <p:nvPr>
            <p:ph sz="quarter" idx="2"/>
            <p:extLst>
              <p:ext uri="{D42A27DB-BD31-4B8C-83A1-F6EECF244321}">
                <p14:modId xmlns:p14="http://schemas.microsoft.com/office/powerpoint/2010/main" val="2350322549"/>
              </p:ext>
            </p:extLst>
          </p:nvPr>
        </p:nvGraphicFramePr>
        <p:xfrm>
          <a:off x="2146526" y="3796812"/>
          <a:ext cx="3301774" cy="1212851"/>
        </p:xfrm>
        <a:graphic>
          <a:graphicData uri="http://schemas.openxmlformats.org/presentationml/2006/ole">
            <mc:AlternateContent xmlns:mc="http://schemas.openxmlformats.org/markup-compatibility/2006">
              <mc:Choice xmlns:v="urn:schemas-microsoft-com:vml" Requires="v">
                <p:oleObj spid="_x0000_s8237" name="公式" r:id="rId4" imgW="1726920" imgH="634680" progId="Equation.3">
                  <p:embed/>
                </p:oleObj>
              </mc:Choice>
              <mc:Fallback>
                <p:oleObj name="公式" r:id="rId4" imgW="1726920" imgH="634680" progId="Equation.3">
                  <p:embed/>
                  <p:pic>
                    <p:nvPicPr>
                      <p:cNvPr id="14345" name="Object 9"/>
                      <p:cNvPicPr>
                        <a:picLocks noChangeAspect="1" noChangeArrowheads="1"/>
                      </p:cNvPicPr>
                      <p:nvPr/>
                    </p:nvPicPr>
                    <p:blipFill>
                      <a:blip r:embed="rId5"/>
                      <a:srcRect/>
                      <a:stretch>
                        <a:fillRect/>
                      </a:stretch>
                    </p:blipFill>
                    <p:spPr bwMode="auto">
                      <a:xfrm>
                        <a:off x="2146526" y="3796812"/>
                        <a:ext cx="3301774" cy="1212851"/>
                      </a:xfrm>
                      <a:prstGeom prst="rect">
                        <a:avLst/>
                      </a:prstGeom>
                      <a:solidFill>
                        <a:schemeClr val="bg1"/>
                      </a:solidFill>
                      <a:ln>
                        <a:noFill/>
                      </a:ln>
                      <a:effectLst/>
                    </p:spPr>
                  </p:pic>
                </p:oleObj>
              </mc:Fallback>
            </mc:AlternateContent>
          </a:graphicData>
        </a:graphic>
      </p:graphicFrame>
      <p:graphicFrame>
        <p:nvGraphicFramePr>
          <p:cNvPr id="14350" name="Object 14"/>
          <p:cNvGraphicFramePr>
            <a:graphicFrameLocks noChangeAspect="1"/>
          </p:cNvGraphicFramePr>
          <p:nvPr>
            <p:extLst>
              <p:ext uri="{D42A27DB-BD31-4B8C-83A1-F6EECF244321}">
                <p14:modId xmlns:p14="http://schemas.microsoft.com/office/powerpoint/2010/main" val="7016133"/>
              </p:ext>
            </p:extLst>
          </p:nvPr>
        </p:nvGraphicFramePr>
        <p:xfrm>
          <a:off x="6652142" y="3549190"/>
          <a:ext cx="3395626" cy="1464136"/>
        </p:xfrm>
        <a:graphic>
          <a:graphicData uri="http://schemas.openxmlformats.org/presentationml/2006/ole">
            <mc:AlternateContent xmlns:mc="http://schemas.openxmlformats.org/markup-compatibility/2006">
              <mc:Choice xmlns:v="urn:schemas-microsoft-com:vml" Requires="v">
                <p:oleObj spid="_x0000_s8238" name="公式" r:id="rId6" imgW="1930400" imgH="1130300" progId="Equation.3">
                  <p:embed/>
                </p:oleObj>
              </mc:Choice>
              <mc:Fallback>
                <p:oleObj name="公式" r:id="rId6" imgW="1930400" imgH="1130300" progId="Equation.3">
                  <p:embed/>
                  <p:pic>
                    <p:nvPicPr>
                      <p:cNvPr id="1435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2142" y="3549190"/>
                        <a:ext cx="3395626" cy="1464136"/>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8" name="文本框 7"/>
              <p:cNvSpPr txBox="1"/>
              <p:nvPr/>
            </p:nvSpPr>
            <p:spPr>
              <a:xfrm>
                <a:off x="3487478" y="4867963"/>
                <a:ext cx="4635796" cy="710579"/>
              </a:xfrm>
              <a:prstGeom prst="rect">
                <a:avLst/>
              </a:prstGeom>
              <a:noFill/>
            </p:spPr>
            <p:txBody>
              <a:bodyPr wrap="squar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T</m:t>
                        </m:r>
                      </m:e>
                      <m:sub>
                        <m:r>
                          <m:rPr>
                            <m:sty m:val="p"/>
                          </m:rPr>
                          <a:rPr lang="en-US" altLang="zh-CN" sz="2800" i="1">
                            <a:latin typeface="Cambria Math" panose="02040503050406030204" pitchFamily="18" charset="0"/>
                          </a:rPr>
                          <m:t>t</m:t>
                        </m:r>
                        <m:r>
                          <a:rPr lang="en-US" altLang="zh-CN" sz="2800" i="1" smtClean="0">
                            <a:latin typeface="Cambria Math" panose="02040503050406030204" pitchFamily="18" charset="0"/>
                          </a:rPr>
                          <m:t>+</m:t>
                        </m:r>
                        <m:r>
                          <m:rPr>
                            <m:sty m:val="p"/>
                          </m:rPr>
                          <a:rPr lang="en-US" altLang="zh-CN" sz="2800" i="1">
                            <a:latin typeface="Cambria Math" panose="02040503050406030204" pitchFamily="18" charset="0"/>
                          </a:rPr>
                          <m:t>m</m:t>
                        </m:r>
                      </m:sub>
                    </m:sSub>
                    <m:r>
                      <a:rPr lang="en-US" altLang="zh-CN" sz="2800" i="1">
                        <a:latin typeface="Cambria Math" panose="02040503050406030204" pitchFamily="18" charset="0"/>
                      </a:rPr>
                      <m:t>=</m:t>
                    </m:r>
                    <m:acc>
                      <m:accPr>
                        <m:chr m:val="̅"/>
                        <m:ctrlPr>
                          <a:rPr lang="en-US" altLang="zh-CN" sz="2800" i="1" smtClean="0">
                            <a:latin typeface="Cambria Math" panose="02040503050406030204" pitchFamily="18" charset="0"/>
                          </a:rPr>
                        </m:ctrlPr>
                      </m:accPr>
                      <m:e>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a</m:t>
                            </m:r>
                          </m:e>
                          <m:sub>
                            <m:r>
                              <m:rPr>
                                <m:sty m:val="p"/>
                              </m:rPr>
                              <a:rPr lang="en-US" altLang="zh-CN" sz="2800" i="1">
                                <a:latin typeface="Cambria Math" panose="02040503050406030204" pitchFamily="18" charset="0"/>
                              </a:rPr>
                              <m:t>t</m:t>
                            </m:r>
                          </m:sub>
                        </m:sSub>
                      </m:e>
                    </m:acc>
                    <m:r>
                      <a:rPr lang="en-US" altLang="zh-CN" sz="2800" i="1">
                        <a:latin typeface="Cambria Math" panose="02040503050406030204" pitchFamily="18" charset="0"/>
                      </a:rPr>
                      <m:t>+</m:t>
                    </m:r>
                    <m:r>
                      <a:rPr lang="zh-CN" altLang="en-US" sz="2800" i="1" smtClean="0">
                        <a:latin typeface="Cambria Math" panose="02040503050406030204" pitchFamily="18" charset="0"/>
                      </a:rPr>
                      <m:t>（</m:t>
                    </m:r>
                    <m:f>
                      <m:fPr>
                        <m:ctrlPr>
                          <a:rPr lang="en-US" altLang="zh-CN" sz="2800" i="1" smtClean="0">
                            <a:latin typeface="Cambria Math" panose="02040503050406030204" pitchFamily="18" charset="0"/>
                          </a:rPr>
                        </m:ctrlPr>
                      </m:fPr>
                      <m:num>
                        <m:r>
                          <m:rPr>
                            <m:sty m:val="p"/>
                          </m:rPr>
                          <a:rPr lang="en-US" altLang="zh-CN" sz="2800" i="1">
                            <a:latin typeface="Cambria Math" panose="02040503050406030204" pitchFamily="18" charset="0"/>
                          </a:rPr>
                          <m:t>P</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r>
                      <a:rPr lang="en-US" altLang="zh-CN" sz="2800" i="1">
                        <a:latin typeface="Cambria Math" panose="02040503050406030204" pitchFamily="18" charset="0"/>
                      </a:rPr>
                      <m:t>+</m:t>
                    </m:r>
                    <m:r>
                      <m:rPr>
                        <m:sty m:val="p"/>
                      </m:rPr>
                      <a:rPr lang="en-US" altLang="zh-CN" sz="2800" i="1" smtClean="0">
                        <a:latin typeface="Cambria Math" panose="02040503050406030204" pitchFamily="18" charset="0"/>
                      </a:rPr>
                      <m:t>m</m:t>
                    </m:r>
                    <m:r>
                      <a:rPr lang="zh-CN" altLang="en-US" sz="2800" i="1" smtClean="0">
                        <a:latin typeface="Cambria Math" panose="02040503050406030204" pitchFamily="18" charset="0"/>
                      </a:rPr>
                      <m:t>）</m:t>
                    </m:r>
                    <m:r>
                      <a:rPr lang="zh-CN" altLang="en-US" sz="2800" i="1">
                        <a:latin typeface="Cambria Math" panose="02040503050406030204" pitchFamily="18" charset="0"/>
                      </a:rPr>
                      <m:t>∗</m:t>
                    </m:r>
                  </m:oMath>
                </a14:m>
                <a:r>
                  <a:rPr lang="en-US" altLang="zh-CN" sz="2800" dirty="0" smtClean="0"/>
                  <a:t>b</a:t>
                </a:r>
                <a:endParaRPr lang="zh-CN" alt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3487478" y="4867963"/>
                <a:ext cx="4635796" cy="710579"/>
              </a:xfrm>
              <a:prstGeom prst="rect">
                <a:avLst/>
              </a:prstGeom>
              <a:blipFill>
                <a:blip r:embed="rId8"/>
                <a:stretch>
                  <a:fillRect r="-526" b="-112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8010625"/>
      </p:ext>
    </p:extLst>
  </p:cSld>
  <p:clrMapOvr>
    <a:masterClrMapping/>
  </p:clrMapOvr>
  <p:transition spd="slow">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111305373"/>
              </p:ext>
            </p:extLst>
          </p:nvPr>
        </p:nvGraphicFramePr>
        <p:xfrm>
          <a:off x="2041451" y="404042"/>
          <a:ext cx="7761768" cy="6370320"/>
        </p:xfrm>
        <a:graphic>
          <a:graphicData uri="http://schemas.openxmlformats.org/drawingml/2006/table">
            <a:tbl>
              <a:tblPr>
                <a:tableStyleId>{5C22544A-7EE6-4342-B048-85BDC9FD1C3A}</a:tableStyleId>
              </a:tblPr>
              <a:tblGrid>
                <a:gridCol w="1607711">
                  <a:extLst>
                    <a:ext uri="{9D8B030D-6E8A-4147-A177-3AD203B41FA5}">
                      <a16:colId xmlns:a16="http://schemas.microsoft.com/office/drawing/2014/main" val="2766111247"/>
                    </a:ext>
                  </a:extLst>
                </a:gridCol>
                <a:gridCol w="1395705">
                  <a:extLst>
                    <a:ext uri="{9D8B030D-6E8A-4147-A177-3AD203B41FA5}">
                      <a16:colId xmlns:a16="http://schemas.microsoft.com/office/drawing/2014/main" val="3694991681"/>
                    </a:ext>
                  </a:extLst>
                </a:gridCol>
                <a:gridCol w="1413373">
                  <a:extLst>
                    <a:ext uri="{9D8B030D-6E8A-4147-A177-3AD203B41FA5}">
                      <a16:colId xmlns:a16="http://schemas.microsoft.com/office/drawing/2014/main" val="1337674100"/>
                    </a:ext>
                  </a:extLst>
                </a:gridCol>
                <a:gridCol w="3344979">
                  <a:extLst>
                    <a:ext uri="{9D8B030D-6E8A-4147-A177-3AD203B41FA5}">
                      <a16:colId xmlns:a16="http://schemas.microsoft.com/office/drawing/2014/main" val="3683620124"/>
                    </a:ext>
                  </a:extLst>
                </a:gridCol>
              </a:tblGrid>
              <a:tr h="668707">
                <a:tc>
                  <a:txBody>
                    <a:bodyPr/>
                    <a:lstStyle/>
                    <a:p>
                      <a:pPr algn="ctr" rtl="0" fontAlgn="ctr"/>
                      <a:r>
                        <a:rPr lang="zh-CN" altLang="en-US" sz="2400" u="none" strike="noStrike" dirty="0">
                          <a:effectLst/>
                        </a:rPr>
                        <a:t>时间变量</a:t>
                      </a:r>
                      <a:endParaRPr lang="zh-CN" altLang="en-US" sz="24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a:effectLst/>
                        </a:rPr>
                        <a:t>年份</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a:effectLst/>
                        </a:rPr>
                        <a:t>第三产业增加值</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a:effectLst/>
                        </a:rPr>
                        <a:t>分析用</a:t>
                      </a:r>
                      <a:r>
                        <a:rPr lang="en-US" altLang="zh-CN" sz="2400" u="none" strike="noStrike">
                          <a:effectLst/>
                        </a:rPr>
                        <a:t>3</a:t>
                      </a:r>
                      <a:r>
                        <a:rPr lang="zh-CN" altLang="en-US" sz="2400" u="none" strike="noStrike">
                          <a:effectLst/>
                        </a:rPr>
                        <a:t>期移动平均数</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654313541"/>
                  </a:ext>
                </a:extLst>
              </a:tr>
              <a:tr h="317635">
                <a:tc>
                  <a:txBody>
                    <a:bodyPr/>
                    <a:lstStyle/>
                    <a:p>
                      <a:pPr algn="ct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400" u="none" strike="noStrike">
                          <a:effectLst/>
                        </a:rPr>
                        <a:t>　</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18383638"/>
                  </a:ext>
                </a:extLst>
              </a:tr>
              <a:tr h="317635">
                <a:tc>
                  <a:txBody>
                    <a:bodyPr/>
                    <a:lstStyle/>
                    <a:p>
                      <a:pPr algn="ct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30.0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32016337"/>
                  </a:ext>
                </a:extLst>
              </a:tr>
              <a:tr h="317635">
                <a:tc>
                  <a:txBody>
                    <a:bodyPr/>
                    <a:lstStyle/>
                    <a:p>
                      <a:pPr algn="ct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36.3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66628012"/>
                  </a:ext>
                </a:extLst>
              </a:tr>
              <a:tr h="317635">
                <a:tc>
                  <a:txBody>
                    <a:bodyPr/>
                    <a:lstStyle/>
                    <a:p>
                      <a:pPr algn="ctr" fontAlgn="ctr"/>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44.7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438455"/>
                  </a:ext>
                </a:extLst>
              </a:tr>
              <a:tr h="317635">
                <a:tc>
                  <a:txBody>
                    <a:bodyPr/>
                    <a:lstStyle/>
                    <a:p>
                      <a:pPr algn="ctr" fontAlgn="ctr"/>
                      <a:r>
                        <a:rPr lang="en-US" altLang="zh-CN" sz="2400" u="none" strike="noStrike">
                          <a:effectLst/>
                        </a:rPr>
                        <a:t>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52.3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03525555"/>
                  </a:ext>
                </a:extLst>
              </a:tr>
              <a:tr h="317635">
                <a:tc>
                  <a:txBody>
                    <a:bodyPr/>
                    <a:lstStyle/>
                    <a:p>
                      <a:pPr algn="ctr" fontAlgn="ctr"/>
                      <a:r>
                        <a:rPr lang="en-US" altLang="zh-CN" sz="2400" u="none" strike="noStrike">
                          <a:effectLst/>
                        </a:rPr>
                        <a:t>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61.3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77713179"/>
                  </a:ext>
                </a:extLst>
              </a:tr>
              <a:tr h="317635">
                <a:tc>
                  <a:txBody>
                    <a:bodyPr/>
                    <a:lstStyle/>
                    <a:p>
                      <a:pPr algn="ctr" fontAlgn="ctr"/>
                      <a:r>
                        <a:rPr lang="en-US" altLang="zh-CN" sz="2400" u="none" strike="noStrike">
                          <a:effectLst/>
                        </a:rPr>
                        <a:t>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72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74.0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75048499"/>
                  </a:ext>
                </a:extLst>
              </a:tr>
              <a:tr h="317635">
                <a:tc>
                  <a:txBody>
                    <a:bodyPr/>
                    <a:lstStyle/>
                    <a:p>
                      <a:pPr algn="ctr" fontAlgn="ctr"/>
                      <a:r>
                        <a:rPr lang="en-US" altLang="zh-CN" sz="2400" u="none" strike="noStrike">
                          <a:effectLst/>
                        </a:rPr>
                        <a:t>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92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92.3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3123039"/>
                  </a:ext>
                </a:extLst>
              </a:tr>
              <a:tr h="317635">
                <a:tc>
                  <a:txBody>
                    <a:bodyPr/>
                    <a:lstStyle/>
                    <a:p>
                      <a:pPr algn="ctr" fontAlgn="ctr"/>
                      <a:r>
                        <a:rPr lang="en-US" altLang="zh-CN" sz="2400" u="none" strike="noStrike">
                          <a:effectLst/>
                        </a:rPr>
                        <a:t>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113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118.0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96927016"/>
                  </a:ext>
                </a:extLst>
              </a:tr>
              <a:tr h="317635">
                <a:tc>
                  <a:txBody>
                    <a:bodyPr/>
                    <a:lstStyle/>
                    <a:p>
                      <a:pPr algn="ctr" fontAlgn="ctr"/>
                      <a:r>
                        <a:rPr lang="en-US" altLang="zh-CN" sz="2400" u="none" strike="noStrike">
                          <a:effectLst/>
                        </a:rPr>
                        <a:t>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149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147.0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25843680"/>
                  </a:ext>
                </a:extLst>
              </a:tr>
              <a:tr h="317635">
                <a:tc>
                  <a:txBody>
                    <a:bodyPr/>
                    <a:lstStyle/>
                    <a:p>
                      <a:pPr algn="ctr" fontAlgn="ctr"/>
                      <a:r>
                        <a:rPr lang="en-US" altLang="zh-CN" sz="2400" u="none" strike="noStrike">
                          <a:effectLst/>
                        </a:rPr>
                        <a:t>11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179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177.3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5919322"/>
                  </a:ext>
                </a:extLst>
              </a:tr>
              <a:tr h="317635">
                <a:tc>
                  <a:txBody>
                    <a:bodyPr/>
                    <a:lstStyle/>
                    <a:p>
                      <a:pPr algn="ctr" fontAlgn="ctr"/>
                      <a:r>
                        <a:rPr lang="en-US" altLang="zh-CN" sz="2400" u="none" strike="noStrike">
                          <a:effectLst/>
                        </a:rPr>
                        <a:t>12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207.7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11753175"/>
                  </a:ext>
                </a:extLst>
              </a:tr>
              <a:tr h="317635">
                <a:tc>
                  <a:txBody>
                    <a:bodyPr/>
                    <a:lstStyle/>
                    <a:p>
                      <a:pPr algn="ctr" fontAlgn="ctr"/>
                      <a:r>
                        <a:rPr lang="en-US" altLang="zh-CN" sz="2400" u="none" strike="noStrike">
                          <a:effectLst/>
                        </a:rPr>
                        <a:t>13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240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237.3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60838098"/>
                  </a:ext>
                </a:extLst>
              </a:tr>
              <a:tr h="317635">
                <a:tc>
                  <a:txBody>
                    <a:bodyPr/>
                    <a:lstStyle/>
                    <a:p>
                      <a:pPr algn="ctr" fontAlgn="ctr"/>
                      <a:r>
                        <a:rPr lang="en-US" altLang="zh-CN" sz="2400" u="none" strike="noStrike">
                          <a:effectLst/>
                        </a:rPr>
                        <a:t>14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268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267.0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57677133"/>
                  </a:ext>
                </a:extLst>
              </a:tr>
              <a:tr h="317635">
                <a:tc>
                  <a:txBody>
                    <a:bodyPr/>
                    <a:lstStyle/>
                    <a:p>
                      <a:pPr algn="ctr" fontAlgn="ctr"/>
                      <a:r>
                        <a:rPr lang="en-US" altLang="zh-CN" sz="2400" u="none" strike="noStrike">
                          <a:effectLst/>
                        </a:rPr>
                        <a:t>15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293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400" u="none" strike="noStrike" dirty="0">
                          <a:effectLst/>
                        </a:rPr>
                        <a:t>　</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08908034"/>
                  </a:ext>
                </a:extLst>
              </a:tr>
            </a:tbl>
          </a:graphicData>
        </a:graphic>
      </p:graphicFrame>
    </p:spTree>
    <p:extLst>
      <p:ext uri="{BB962C8B-B14F-4D97-AF65-F5344CB8AC3E}">
        <p14:creationId xmlns:p14="http://schemas.microsoft.com/office/powerpoint/2010/main" val="166575461"/>
      </p:ext>
    </p:extLst>
  </p:cSld>
  <p:clrMapOvr>
    <a:masterClrMapping/>
  </p:clrMapOvr>
  <p:transition spd="slow">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019646" y="1329069"/>
                <a:ext cx="4635796" cy="710579"/>
              </a:xfrm>
              <a:prstGeom prst="rect">
                <a:avLst/>
              </a:prstGeom>
              <a:noFill/>
            </p:spPr>
            <p:txBody>
              <a:bodyPr wrap="squar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T</m:t>
                        </m:r>
                      </m:e>
                      <m:sub>
                        <m:r>
                          <m:rPr>
                            <m:sty m:val="p"/>
                          </m:rPr>
                          <a:rPr lang="en-US" altLang="zh-CN" sz="2800" i="1">
                            <a:latin typeface="Cambria Math" panose="02040503050406030204" pitchFamily="18" charset="0"/>
                          </a:rPr>
                          <m:t>t</m:t>
                        </m:r>
                        <m:r>
                          <a:rPr lang="en-US" altLang="zh-CN" sz="2800" i="1" smtClean="0">
                            <a:latin typeface="Cambria Math" panose="02040503050406030204" pitchFamily="18" charset="0"/>
                          </a:rPr>
                          <m:t>+</m:t>
                        </m:r>
                        <m:r>
                          <m:rPr>
                            <m:sty m:val="p"/>
                          </m:rPr>
                          <a:rPr lang="en-US" altLang="zh-CN" sz="2800" i="1">
                            <a:latin typeface="Cambria Math" panose="02040503050406030204" pitchFamily="18" charset="0"/>
                          </a:rPr>
                          <m:t>m</m:t>
                        </m:r>
                      </m:sub>
                    </m:sSub>
                    <m:r>
                      <a:rPr lang="en-US" altLang="zh-CN" sz="2800" i="1">
                        <a:latin typeface="Cambria Math" panose="02040503050406030204" pitchFamily="18" charset="0"/>
                      </a:rPr>
                      <m:t>=</m:t>
                    </m:r>
                    <m:acc>
                      <m:accPr>
                        <m:chr m:val="̅"/>
                        <m:ctrlPr>
                          <a:rPr lang="en-US" altLang="zh-CN" sz="2800" i="1" smtClean="0">
                            <a:latin typeface="Cambria Math" panose="02040503050406030204" pitchFamily="18" charset="0"/>
                          </a:rPr>
                        </m:ctrlPr>
                      </m:accPr>
                      <m:e>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a</m:t>
                            </m:r>
                          </m:e>
                          <m:sub>
                            <m:r>
                              <m:rPr>
                                <m:sty m:val="p"/>
                              </m:rPr>
                              <a:rPr lang="en-US" altLang="zh-CN" sz="2800" i="1">
                                <a:latin typeface="Cambria Math" panose="02040503050406030204" pitchFamily="18" charset="0"/>
                              </a:rPr>
                              <m:t>t</m:t>
                            </m:r>
                          </m:sub>
                        </m:sSub>
                      </m:e>
                    </m:acc>
                    <m:r>
                      <a:rPr lang="en-US" altLang="zh-CN" sz="2800" i="1">
                        <a:latin typeface="Cambria Math" panose="02040503050406030204" pitchFamily="18" charset="0"/>
                      </a:rPr>
                      <m:t>+</m:t>
                    </m:r>
                    <m:r>
                      <a:rPr lang="zh-CN" altLang="en-US" sz="2800" i="1" smtClean="0">
                        <a:latin typeface="Cambria Math" panose="02040503050406030204" pitchFamily="18" charset="0"/>
                      </a:rPr>
                      <m:t>（</m:t>
                    </m:r>
                    <m:f>
                      <m:fPr>
                        <m:ctrlPr>
                          <a:rPr lang="en-US" altLang="zh-CN" sz="2800" i="1" smtClean="0">
                            <a:latin typeface="Cambria Math" panose="02040503050406030204" pitchFamily="18" charset="0"/>
                          </a:rPr>
                        </m:ctrlPr>
                      </m:fPr>
                      <m:num>
                        <m:r>
                          <m:rPr>
                            <m:sty m:val="p"/>
                          </m:rPr>
                          <a:rPr lang="en-US" altLang="zh-CN" sz="2800" i="1">
                            <a:latin typeface="Cambria Math" panose="02040503050406030204" pitchFamily="18" charset="0"/>
                          </a:rPr>
                          <m:t>P</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r>
                      <a:rPr lang="en-US" altLang="zh-CN" sz="2800" i="1">
                        <a:latin typeface="Cambria Math" panose="02040503050406030204" pitchFamily="18" charset="0"/>
                      </a:rPr>
                      <m:t>+</m:t>
                    </m:r>
                    <m:r>
                      <m:rPr>
                        <m:sty m:val="p"/>
                      </m:rPr>
                      <a:rPr lang="en-US" altLang="zh-CN" sz="2800" i="1" smtClean="0">
                        <a:latin typeface="Cambria Math" panose="02040503050406030204" pitchFamily="18" charset="0"/>
                      </a:rPr>
                      <m:t>m</m:t>
                    </m:r>
                    <m:r>
                      <a:rPr lang="zh-CN" altLang="en-US" sz="2800" i="1" smtClean="0">
                        <a:latin typeface="Cambria Math" panose="02040503050406030204" pitchFamily="18" charset="0"/>
                      </a:rPr>
                      <m:t>）</m:t>
                    </m:r>
                    <m:r>
                      <a:rPr lang="zh-CN" altLang="en-US" sz="2800" i="1">
                        <a:latin typeface="Cambria Math" panose="02040503050406030204" pitchFamily="18" charset="0"/>
                      </a:rPr>
                      <m:t>∗</m:t>
                    </m:r>
                  </m:oMath>
                </a14:m>
                <a:r>
                  <a:rPr lang="en-US" altLang="zh-CN" sz="2800" dirty="0" smtClean="0"/>
                  <a:t>b</a:t>
                </a:r>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019646" y="1329069"/>
                <a:ext cx="4635796" cy="710579"/>
              </a:xfrm>
              <a:prstGeom prst="rect">
                <a:avLst/>
              </a:prstGeom>
              <a:blipFill>
                <a:blip r:embed="rId2"/>
                <a:stretch>
                  <a:fillRect b="-10256"/>
                </a:stretch>
              </a:blipFill>
            </p:spPr>
            <p:txBody>
              <a:bodyPr/>
              <a:lstStyle/>
              <a:p>
                <a:r>
                  <a:rPr lang="zh-CN" altLang="en-US">
                    <a:noFill/>
                  </a:rPr>
                  <a:t> </a:t>
                </a:r>
              </a:p>
            </p:txBody>
          </p:sp>
        </mc:Fallback>
      </mc:AlternateContent>
      <p:sp>
        <p:nvSpPr>
          <p:cNvPr id="3" name="文本框 2"/>
          <p:cNvSpPr txBox="1"/>
          <p:nvPr/>
        </p:nvSpPr>
        <p:spPr>
          <a:xfrm>
            <a:off x="467832" y="446567"/>
            <a:ext cx="2232837" cy="461665"/>
          </a:xfrm>
          <a:prstGeom prst="rect">
            <a:avLst/>
          </a:prstGeom>
          <a:noFill/>
        </p:spPr>
        <p:txBody>
          <a:bodyPr wrap="square" rtlCol="0">
            <a:spAutoFit/>
          </a:bodyPr>
          <a:lstStyle/>
          <a:p>
            <a:r>
              <a:rPr lang="zh-CN" altLang="en-US" sz="2400" dirty="0" smtClean="0"/>
              <a:t>预测公式：</a:t>
            </a:r>
            <a:endParaRPr lang="zh-CN" altLang="en-US" sz="2400" dirty="0"/>
          </a:p>
        </p:txBody>
      </p:sp>
      <p:sp>
        <p:nvSpPr>
          <p:cNvPr id="4" name="文本框 3"/>
          <p:cNvSpPr txBox="1"/>
          <p:nvPr/>
        </p:nvSpPr>
        <p:spPr>
          <a:xfrm>
            <a:off x="1733107" y="2381693"/>
            <a:ext cx="1920719" cy="369332"/>
          </a:xfrm>
          <a:prstGeom prst="rect">
            <a:avLst/>
          </a:prstGeom>
          <a:noFill/>
        </p:spPr>
        <p:txBody>
          <a:bodyPr wrap="none" rtlCol="0">
            <a:spAutoFit/>
          </a:bodyPr>
          <a:lstStyle/>
          <a:p>
            <a:r>
              <a:rPr lang="en-US" altLang="zh-CN" dirty="0" smtClean="0"/>
              <a:t>T</a:t>
            </a:r>
            <a:r>
              <a:rPr lang="zh-CN" altLang="en-US" dirty="0" smtClean="0"/>
              <a:t>：目标期预测值</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1733106" y="3093070"/>
                <a:ext cx="2297039" cy="369332"/>
              </a:xfrm>
              <a:prstGeom prst="rect">
                <a:avLst/>
              </a:prstGeom>
              <a:noFill/>
            </p:spPr>
            <p:txBody>
              <a:bodyPr wrap="none" rtlCol="0">
                <a:spAutoFit/>
              </a:bodyPr>
              <a:lstStyle/>
              <a:p>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t</m:t>
                            </m:r>
                          </m:sub>
                        </m:sSub>
                      </m:e>
                    </m:acc>
                  </m:oMath>
                </a14:m>
                <a:r>
                  <a:rPr lang="zh-CN" altLang="en-US" dirty="0" smtClean="0"/>
                  <a:t>：</a:t>
                </a:r>
                <a:r>
                  <a:rPr lang="en-US" altLang="zh-CN" dirty="0" smtClean="0"/>
                  <a:t>t</a:t>
                </a:r>
                <a:r>
                  <a:rPr lang="zh-CN" altLang="en-US" dirty="0" smtClean="0"/>
                  <a:t>期的移动平均数</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733106" y="3093070"/>
                <a:ext cx="2297039" cy="369332"/>
              </a:xfrm>
              <a:prstGeom prst="rect">
                <a:avLst/>
              </a:prstGeom>
              <a:blipFill>
                <a:blip r:embed="rId3"/>
                <a:stretch>
                  <a:fillRect t="-8197" r="-2122" b="-24590"/>
                </a:stretch>
              </a:blipFill>
            </p:spPr>
            <p:txBody>
              <a:bodyPr/>
              <a:lstStyle/>
              <a:p>
                <a:r>
                  <a:rPr lang="zh-CN" altLang="en-US">
                    <a:noFill/>
                  </a:rPr>
                  <a:t> </a:t>
                </a:r>
              </a:p>
            </p:txBody>
          </p:sp>
        </mc:Fallback>
      </mc:AlternateContent>
      <p:sp>
        <p:nvSpPr>
          <p:cNvPr id="8" name="文本框 7"/>
          <p:cNvSpPr txBox="1"/>
          <p:nvPr/>
        </p:nvSpPr>
        <p:spPr>
          <a:xfrm>
            <a:off x="1740309" y="3804447"/>
            <a:ext cx="1465466" cy="369332"/>
          </a:xfrm>
          <a:prstGeom prst="rect">
            <a:avLst/>
          </a:prstGeom>
          <a:noFill/>
        </p:spPr>
        <p:txBody>
          <a:bodyPr wrap="none" rtlCol="0">
            <a:spAutoFit/>
          </a:bodyPr>
          <a:lstStyle/>
          <a:p>
            <a:r>
              <a:rPr lang="en-US" altLang="zh-CN" dirty="0" smtClean="0"/>
              <a:t>P</a:t>
            </a:r>
            <a:r>
              <a:rPr lang="zh-CN" altLang="en-US" dirty="0" smtClean="0"/>
              <a:t>：序列项数</a:t>
            </a:r>
            <a:endParaRPr lang="zh-CN" altLang="en-US" dirty="0"/>
          </a:p>
        </p:txBody>
      </p:sp>
      <p:sp>
        <p:nvSpPr>
          <p:cNvPr id="9" name="文本框 8"/>
          <p:cNvSpPr txBox="1"/>
          <p:nvPr/>
        </p:nvSpPr>
        <p:spPr>
          <a:xfrm>
            <a:off x="1765409" y="4432572"/>
            <a:ext cx="3684022" cy="369332"/>
          </a:xfrm>
          <a:prstGeom prst="rect">
            <a:avLst/>
          </a:prstGeom>
          <a:noFill/>
        </p:spPr>
        <p:txBody>
          <a:bodyPr wrap="none" rtlCol="0">
            <a:spAutoFit/>
          </a:bodyPr>
          <a:lstStyle/>
          <a:p>
            <a:r>
              <a:rPr lang="en-US" altLang="zh-CN" dirty="0"/>
              <a:t>m</a:t>
            </a:r>
            <a:r>
              <a:rPr lang="zh-CN" altLang="en-US" dirty="0" smtClean="0"/>
              <a:t>：为从</a:t>
            </a:r>
            <a:r>
              <a:rPr lang="en-US" altLang="zh-CN" dirty="0" smtClean="0"/>
              <a:t>t</a:t>
            </a:r>
            <a:r>
              <a:rPr lang="zh-CN" altLang="en-US" dirty="0" smtClean="0"/>
              <a:t>期至预测目标期的时期数</a:t>
            </a:r>
            <a:endParaRPr lang="zh-CN" altLang="en-US" dirty="0"/>
          </a:p>
        </p:txBody>
      </p:sp>
      <p:sp>
        <p:nvSpPr>
          <p:cNvPr id="10" name="文本框 9"/>
          <p:cNvSpPr txBox="1"/>
          <p:nvPr/>
        </p:nvSpPr>
        <p:spPr>
          <a:xfrm>
            <a:off x="1733106" y="5143949"/>
            <a:ext cx="4011034" cy="369332"/>
          </a:xfrm>
          <a:prstGeom prst="rect">
            <a:avLst/>
          </a:prstGeom>
          <a:noFill/>
        </p:spPr>
        <p:txBody>
          <a:bodyPr wrap="none" rtlCol="0">
            <a:spAutoFit/>
          </a:bodyPr>
          <a:lstStyle/>
          <a:p>
            <a:r>
              <a:rPr lang="en-US" altLang="zh-CN" dirty="0" smtClean="0"/>
              <a:t>b</a:t>
            </a:r>
            <a:r>
              <a:rPr lang="zh-CN" altLang="en-US" dirty="0" smtClean="0"/>
              <a:t>：近若干期移动平均数的平均增长量</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2693466" y="5856124"/>
                <a:ext cx="7662646" cy="701602"/>
              </a:xfrm>
              <a:prstGeom prst="rect">
                <a:avLst/>
              </a:prstGeom>
              <a:noFill/>
            </p:spPr>
            <p:txBody>
              <a:bodyPr wrap="squar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T</m:t>
                        </m:r>
                      </m:e>
                      <m:sub>
                        <m:r>
                          <a:rPr lang="en-US" altLang="zh-CN" sz="2800" b="0" i="1" smtClean="0">
                            <a:latin typeface="Cambria Math" panose="02040503050406030204" pitchFamily="18" charset="0"/>
                          </a:rPr>
                          <m:t>2009</m:t>
                        </m:r>
                        <m:r>
                          <a:rPr lang="en-US" altLang="zh-CN" sz="2800" i="1">
                            <a:latin typeface="Cambria Math" panose="02040503050406030204" pitchFamily="18" charset="0"/>
                          </a:rPr>
                          <m:t>+</m:t>
                        </m:r>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267.0</m:t>
                    </m:r>
                    <m:r>
                      <a:rPr lang="en-US" altLang="zh-CN" sz="2800" i="1">
                        <a:latin typeface="Cambria Math" panose="02040503050406030204" pitchFamily="18" charset="0"/>
                      </a:rPr>
                      <m:t>+</m:t>
                    </m:r>
                    <m:r>
                      <a:rPr lang="zh-CN" altLang="en-US" sz="2800" i="1" smtClean="0">
                        <a:latin typeface="Cambria Math" panose="020405030504060302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3</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r>
                      <a:rPr lang="en-US" altLang="zh-CN" sz="2800" i="1">
                        <a:latin typeface="Cambria Math" panose="02040503050406030204" pitchFamily="18" charset="0"/>
                      </a:rPr>
                      <m:t>+</m:t>
                    </m:r>
                    <m:r>
                      <a:rPr lang="en-US" altLang="zh-CN" sz="2800" b="0" i="1" smtClean="0">
                        <a:latin typeface="Cambria Math" panose="02040503050406030204" pitchFamily="18" charset="0"/>
                      </a:rPr>
                      <m:t>2</m:t>
                    </m:r>
                    <m:r>
                      <a:rPr lang="zh-CN" altLang="en-US" sz="2800" i="1" smtClean="0">
                        <a:latin typeface="Cambria Math" panose="02040503050406030204" pitchFamily="18" charset="0"/>
                      </a:rPr>
                      <m:t>）</m:t>
                    </m:r>
                    <m:r>
                      <a:rPr lang="zh-CN" altLang="en-US" sz="2800" i="1">
                        <a:latin typeface="Cambria Math" panose="02040503050406030204" pitchFamily="18" charset="0"/>
                      </a:rPr>
                      <m:t>∗</m:t>
                    </m:r>
                    <m:r>
                      <a:rPr lang="en-US" altLang="zh-CN" sz="2800" b="0" i="0" smtClean="0">
                        <a:latin typeface="Cambria Math" panose="02040503050406030204" pitchFamily="18" charset="0"/>
                      </a:rPr>
                      <m:t>29.9</m:t>
                    </m:r>
                    <m:r>
                      <a:rPr lang="en-US" altLang="zh-CN" sz="2800" i="1">
                        <a:latin typeface="Cambria Math" panose="02040503050406030204" pitchFamily="18" charset="0"/>
                      </a:rPr>
                      <m:t>=</m:t>
                    </m:r>
                  </m:oMath>
                </a14:m>
                <a:r>
                  <a:rPr lang="en-US" altLang="zh-CN" sz="2800" dirty="0" smtClean="0"/>
                  <a:t>356.7</a:t>
                </a:r>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93466" y="5856124"/>
                <a:ext cx="7662646" cy="701602"/>
              </a:xfrm>
              <a:prstGeom prst="rect">
                <a:avLst/>
              </a:prstGeom>
              <a:blipFill>
                <a:blip r:embed="rId4"/>
                <a:stretch>
                  <a:fillRect b="-11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15265"/>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317897068"/>
              </p:ext>
            </p:extLst>
          </p:nvPr>
        </p:nvGraphicFramePr>
        <p:xfrm>
          <a:off x="2041451" y="404042"/>
          <a:ext cx="7761768" cy="6370320"/>
        </p:xfrm>
        <a:graphic>
          <a:graphicData uri="http://schemas.openxmlformats.org/drawingml/2006/table">
            <a:tbl>
              <a:tblPr>
                <a:tableStyleId>{5C22544A-7EE6-4342-B048-85BDC9FD1C3A}</a:tableStyleId>
              </a:tblPr>
              <a:tblGrid>
                <a:gridCol w="1607711">
                  <a:extLst>
                    <a:ext uri="{9D8B030D-6E8A-4147-A177-3AD203B41FA5}">
                      <a16:colId xmlns:a16="http://schemas.microsoft.com/office/drawing/2014/main" val="2766111247"/>
                    </a:ext>
                  </a:extLst>
                </a:gridCol>
                <a:gridCol w="1395705">
                  <a:extLst>
                    <a:ext uri="{9D8B030D-6E8A-4147-A177-3AD203B41FA5}">
                      <a16:colId xmlns:a16="http://schemas.microsoft.com/office/drawing/2014/main" val="3694991681"/>
                    </a:ext>
                  </a:extLst>
                </a:gridCol>
                <a:gridCol w="1413373">
                  <a:extLst>
                    <a:ext uri="{9D8B030D-6E8A-4147-A177-3AD203B41FA5}">
                      <a16:colId xmlns:a16="http://schemas.microsoft.com/office/drawing/2014/main" val="1337674100"/>
                    </a:ext>
                  </a:extLst>
                </a:gridCol>
                <a:gridCol w="3344979">
                  <a:extLst>
                    <a:ext uri="{9D8B030D-6E8A-4147-A177-3AD203B41FA5}">
                      <a16:colId xmlns:a16="http://schemas.microsoft.com/office/drawing/2014/main" val="3683620124"/>
                    </a:ext>
                  </a:extLst>
                </a:gridCol>
              </a:tblGrid>
              <a:tr h="668707">
                <a:tc>
                  <a:txBody>
                    <a:bodyPr/>
                    <a:lstStyle/>
                    <a:p>
                      <a:pPr algn="ctr" rtl="0" fontAlgn="ctr"/>
                      <a:r>
                        <a:rPr lang="zh-CN" altLang="en-US" sz="2400" u="none" strike="noStrike" dirty="0">
                          <a:effectLst/>
                        </a:rPr>
                        <a:t>时间变量</a:t>
                      </a:r>
                      <a:endParaRPr lang="zh-CN" altLang="en-US" sz="24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a:effectLst/>
                        </a:rPr>
                        <a:t>年份</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a:effectLst/>
                        </a:rPr>
                        <a:t>第三产业增加值</a:t>
                      </a:r>
                      <a:endParaRPr lang="zh-CN" altLang="en-US" sz="2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2400" u="none" strike="noStrike" dirty="0">
                          <a:effectLst/>
                        </a:rPr>
                        <a:t>分析</a:t>
                      </a:r>
                      <a:r>
                        <a:rPr lang="zh-CN" altLang="en-US" sz="2400" u="none" strike="noStrike" dirty="0" smtClean="0">
                          <a:effectLst/>
                        </a:rPr>
                        <a:t>用</a:t>
                      </a:r>
                      <a:r>
                        <a:rPr lang="en-US" altLang="zh-CN" sz="2400" u="none" strike="noStrike" dirty="0" smtClean="0">
                          <a:effectLst/>
                        </a:rPr>
                        <a:t>4</a:t>
                      </a:r>
                      <a:r>
                        <a:rPr lang="zh-CN" altLang="en-US" sz="2400" u="none" strike="noStrike" dirty="0" smtClean="0">
                          <a:effectLst/>
                        </a:rPr>
                        <a:t>期</a:t>
                      </a:r>
                      <a:r>
                        <a:rPr lang="zh-CN" altLang="en-US" sz="2400" u="none" strike="noStrike" dirty="0">
                          <a:effectLst/>
                        </a:rPr>
                        <a:t>移动平均数</a:t>
                      </a:r>
                      <a:endParaRPr lang="zh-CN" altLang="en-US" sz="24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654313541"/>
                  </a:ext>
                </a:extLst>
              </a:tr>
              <a:tr h="317635">
                <a:tc>
                  <a:txBody>
                    <a:bodyPr/>
                    <a:lstStyle/>
                    <a:p>
                      <a:pPr algn="ct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smtClean="0">
                          <a:effectLst/>
                        </a:rPr>
                        <a:t>-</a:t>
                      </a:r>
                      <a:r>
                        <a:rPr lang="zh-CN" altLang="en-US" sz="2400" u="none" strike="noStrike" dirty="0">
                          <a:effectLst/>
                        </a:rPr>
                        <a:t>　</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018383638"/>
                  </a:ext>
                </a:extLst>
              </a:tr>
              <a:tr h="317635">
                <a:tc>
                  <a:txBody>
                    <a:bodyPr/>
                    <a:lstStyle/>
                    <a:p>
                      <a:pPr algn="ct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32016337"/>
                  </a:ext>
                </a:extLst>
              </a:tr>
              <a:tr h="317635">
                <a:tc>
                  <a:txBody>
                    <a:bodyPr/>
                    <a:lstStyle/>
                    <a:p>
                      <a:pPr algn="ct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37.3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66628012"/>
                  </a:ext>
                </a:extLst>
              </a:tr>
              <a:tr h="317635">
                <a:tc>
                  <a:txBody>
                    <a:bodyPr/>
                    <a:lstStyle/>
                    <a:p>
                      <a:pPr algn="ctr" fontAlgn="ctr"/>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1999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44.4</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438455"/>
                  </a:ext>
                </a:extLst>
              </a:tr>
              <a:tr h="317635">
                <a:tc>
                  <a:txBody>
                    <a:bodyPr/>
                    <a:lstStyle/>
                    <a:p>
                      <a:pPr algn="ctr" fontAlgn="ctr"/>
                      <a:r>
                        <a:rPr lang="en-US" altLang="zh-CN" sz="2400" u="none" strike="noStrike">
                          <a:effectLst/>
                        </a:rPr>
                        <a:t>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52.6</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03525555"/>
                  </a:ext>
                </a:extLst>
              </a:tr>
              <a:tr h="317635">
                <a:tc>
                  <a:txBody>
                    <a:bodyPr/>
                    <a:lstStyle/>
                    <a:p>
                      <a:pPr algn="ctr" fontAlgn="ctr"/>
                      <a:r>
                        <a:rPr lang="en-US" altLang="zh-CN" sz="2400" u="none" strike="noStrike">
                          <a:effectLst/>
                        </a:rPr>
                        <a:t>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63.1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77713179"/>
                  </a:ext>
                </a:extLst>
              </a:tr>
              <a:tr h="317635">
                <a:tc>
                  <a:txBody>
                    <a:bodyPr/>
                    <a:lstStyle/>
                    <a:p>
                      <a:pPr algn="ctr" fontAlgn="ctr"/>
                      <a:r>
                        <a:rPr lang="en-US" altLang="zh-CN" sz="2400" u="none" strike="noStrike">
                          <a:effectLst/>
                        </a:rPr>
                        <a:t>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72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76.4</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75048499"/>
                  </a:ext>
                </a:extLst>
              </a:tr>
              <a:tr h="317635">
                <a:tc>
                  <a:txBody>
                    <a:bodyPr/>
                    <a:lstStyle/>
                    <a:p>
                      <a:pPr algn="ctr" fontAlgn="ctr"/>
                      <a:r>
                        <a:rPr lang="en-US" altLang="zh-CN" sz="2400" u="none" strike="noStrike">
                          <a:effectLst/>
                        </a:rPr>
                        <a:t>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92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95.1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3123039"/>
                  </a:ext>
                </a:extLst>
              </a:tr>
              <a:tr h="317635">
                <a:tc>
                  <a:txBody>
                    <a:bodyPr/>
                    <a:lstStyle/>
                    <a:p>
                      <a:pPr algn="ctr" fontAlgn="ctr"/>
                      <a:r>
                        <a:rPr lang="en-US" altLang="zh-CN" sz="2400" u="none" strike="noStrike">
                          <a:effectLst/>
                        </a:rPr>
                        <a:t>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113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119.9</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96927016"/>
                  </a:ext>
                </a:extLst>
              </a:tr>
              <a:tr h="317635">
                <a:tc>
                  <a:txBody>
                    <a:bodyPr/>
                    <a:lstStyle/>
                    <a:p>
                      <a:pPr algn="ctr" fontAlgn="ctr"/>
                      <a:r>
                        <a:rPr lang="en-US" altLang="zh-CN" sz="2400" u="none" strike="noStrike">
                          <a:effectLst/>
                        </a:rPr>
                        <a:t>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149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147.3</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25843680"/>
                  </a:ext>
                </a:extLst>
              </a:tr>
              <a:tr h="317635">
                <a:tc>
                  <a:txBody>
                    <a:bodyPr/>
                    <a:lstStyle/>
                    <a:p>
                      <a:pPr algn="ctr" fontAlgn="ctr"/>
                      <a:r>
                        <a:rPr lang="en-US" altLang="zh-CN" sz="2400" u="none" strike="noStrike">
                          <a:effectLst/>
                        </a:rPr>
                        <a:t>11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179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177.1</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5919322"/>
                  </a:ext>
                </a:extLst>
              </a:tr>
              <a:tr h="317635">
                <a:tc>
                  <a:txBody>
                    <a:bodyPr/>
                    <a:lstStyle/>
                    <a:p>
                      <a:pPr algn="ctr" fontAlgn="ctr"/>
                      <a:r>
                        <a:rPr lang="en-US" altLang="zh-CN" sz="2400" u="none" strike="noStrike">
                          <a:effectLst/>
                        </a:rPr>
                        <a:t>12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207.9</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211753175"/>
                  </a:ext>
                </a:extLst>
              </a:tr>
              <a:tr h="317635">
                <a:tc>
                  <a:txBody>
                    <a:bodyPr/>
                    <a:lstStyle/>
                    <a:p>
                      <a:pPr algn="ctr" fontAlgn="ctr"/>
                      <a:r>
                        <a:rPr lang="en-US" altLang="zh-CN" sz="2400" u="none" strike="noStrike">
                          <a:effectLst/>
                        </a:rPr>
                        <a:t>13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240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237.0</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60838098"/>
                  </a:ext>
                </a:extLst>
              </a:tr>
              <a:tr h="317635">
                <a:tc>
                  <a:txBody>
                    <a:bodyPr/>
                    <a:lstStyle/>
                    <a:p>
                      <a:pPr algn="ctr" fontAlgn="ctr"/>
                      <a:r>
                        <a:rPr lang="en-US" altLang="zh-CN" sz="2400" u="none" strike="noStrike">
                          <a:effectLst/>
                        </a:rPr>
                        <a:t>14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2009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268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等线" panose="02010600030101010101" pitchFamily="2" charset="-122"/>
                          <a:ea typeface="等线" panose="02010600030101010101" pitchFamily="2" charset="-122"/>
                        </a:rPr>
                        <a:t>-</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57677133"/>
                  </a:ext>
                </a:extLst>
              </a:tr>
              <a:tr h="317635">
                <a:tc>
                  <a:txBody>
                    <a:bodyPr/>
                    <a:lstStyle/>
                    <a:p>
                      <a:pPr algn="ctr" fontAlgn="ctr"/>
                      <a:r>
                        <a:rPr lang="en-US" altLang="zh-CN" sz="2400" u="none" strike="noStrike">
                          <a:effectLst/>
                        </a:rPr>
                        <a:t>15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2010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293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smtClean="0">
                          <a:effectLst/>
                        </a:rPr>
                        <a:t>-</a:t>
                      </a:r>
                      <a:r>
                        <a:rPr lang="zh-CN" altLang="en-US" sz="2400" u="none" strike="noStrike" dirty="0">
                          <a:effectLst/>
                        </a:rPr>
                        <a:t>　</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08908034"/>
                  </a:ext>
                </a:extLst>
              </a:tr>
            </a:tbl>
          </a:graphicData>
        </a:graphic>
      </p:graphicFrame>
    </p:spTree>
    <p:extLst>
      <p:ext uri="{BB962C8B-B14F-4D97-AF65-F5344CB8AC3E}">
        <p14:creationId xmlns:p14="http://schemas.microsoft.com/office/powerpoint/2010/main" val="1114561962"/>
      </p:ext>
    </p:extLst>
  </p:cSld>
  <p:clrMapOvr>
    <a:masterClrMapping/>
  </p:clrMapOvr>
  <p:transition spd="slow">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sz="half" idx="1"/>
          </p:nvPr>
        </p:nvSpPr>
        <p:spPr>
          <a:xfrm>
            <a:off x="1524000" y="1628776"/>
            <a:ext cx="8915400" cy="5229225"/>
          </a:xfrm>
        </p:spPr>
        <p:txBody>
          <a:bodyPr/>
          <a:lstStyle/>
          <a:p>
            <a:r>
              <a:rPr lang="zh-CN" altLang="en-US" b="1">
                <a:latin typeface="黑体" panose="02010609060101010101" pitchFamily="49" charset="-122"/>
                <a:ea typeface="黑体" panose="02010609060101010101" pitchFamily="49" charset="-122"/>
              </a:rPr>
              <a:t>一、时间数列预测的意义</a:t>
            </a:r>
          </a:p>
          <a:p>
            <a:r>
              <a:rPr lang="zh-CN" altLang="en-US" b="1">
                <a:latin typeface="黑体" panose="02010609060101010101" pitchFamily="49" charset="-122"/>
                <a:ea typeface="黑体" panose="02010609060101010101" pitchFamily="49" charset="-122"/>
              </a:rPr>
              <a:t>   发现规律性</a:t>
            </a:r>
          </a:p>
          <a:p>
            <a:r>
              <a:rPr lang="zh-CN" altLang="en-US" b="1">
                <a:latin typeface="黑体" panose="02010609060101010101" pitchFamily="49" charset="-122"/>
                <a:ea typeface="黑体" panose="02010609060101010101" pitchFamily="49" charset="-122"/>
              </a:rPr>
              <a:t>二、时间数列的影响因素分析</a:t>
            </a:r>
          </a:p>
          <a:p>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、长期趋势（</a:t>
            </a:r>
            <a:r>
              <a:rPr lang="en-US" altLang="zh-CN" b="1">
                <a:latin typeface="黑体" panose="02010609060101010101" pitchFamily="49" charset="-122"/>
                <a:ea typeface="黑体" panose="02010609060101010101" pitchFamily="49" charset="-122"/>
              </a:rPr>
              <a:t>T)</a:t>
            </a:r>
          </a:p>
          <a:p>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、季节变动（</a:t>
            </a:r>
            <a:r>
              <a:rPr lang="en-US" altLang="zh-CN" b="1">
                <a:latin typeface="黑体" panose="02010609060101010101" pitchFamily="49" charset="-122"/>
                <a:ea typeface="黑体" panose="02010609060101010101" pitchFamily="49" charset="-122"/>
              </a:rPr>
              <a:t>S</a:t>
            </a:r>
            <a:r>
              <a:rPr lang="zh-CN" altLang="en-US" b="1">
                <a:latin typeface="黑体" panose="02010609060101010101" pitchFamily="49" charset="-122"/>
                <a:ea typeface="黑体" panose="02010609060101010101" pitchFamily="49" charset="-122"/>
              </a:rPr>
              <a:t>）</a:t>
            </a:r>
          </a:p>
          <a:p>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、循环变动（</a:t>
            </a:r>
            <a:r>
              <a:rPr lang="en-US" altLang="zh-CN" b="1">
                <a:latin typeface="黑体" panose="02010609060101010101" pitchFamily="49" charset="-122"/>
                <a:ea typeface="黑体" panose="02010609060101010101" pitchFamily="49" charset="-122"/>
              </a:rPr>
              <a:t>C</a:t>
            </a:r>
            <a:r>
              <a:rPr lang="zh-CN" altLang="en-US" b="1">
                <a:latin typeface="黑体" panose="02010609060101010101" pitchFamily="49" charset="-122"/>
                <a:ea typeface="黑体" panose="02010609060101010101" pitchFamily="49" charset="-122"/>
              </a:rPr>
              <a:t>）</a:t>
            </a:r>
          </a:p>
          <a:p>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、不规则变动（</a:t>
            </a:r>
            <a:r>
              <a:rPr lang="en-US" altLang="zh-CN" b="1">
                <a:latin typeface="黑体" panose="02010609060101010101" pitchFamily="49" charset="-122"/>
                <a:ea typeface="黑体" panose="02010609060101010101" pitchFamily="49" charset="-122"/>
              </a:rPr>
              <a:t>I)</a:t>
            </a:r>
          </a:p>
        </p:txBody>
      </p:sp>
      <p:sp>
        <p:nvSpPr>
          <p:cNvPr id="38918" name="Rectangle 6"/>
          <p:cNvSpPr>
            <a:spLocks noChangeArrowheads="1"/>
          </p:cNvSpPr>
          <p:nvPr/>
        </p:nvSpPr>
        <p:spPr bwMode="auto">
          <a:xfrm>
            <a:off x="1524000" y="333375"/>
            <a:ext cx="6769100" cy="819150"/>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600" b="1">
                <a:effectLst>
                  <a:outerShdw blurRad="38100" dist="38100" dir="2700000" algn="tl">
                    <a:srgbClr val="000000"/>
                  </a:outerShdw>
                </a:effectLst>
              </a:rPr>
              <a:t>第一节  时间数列预测的基本理论</a:t>
            </a:r>
          </a:p>
        </p:txBody>
      </p:sp>
    </p:spTree>
    <p:extLst>
      <p:ext uri="{BB962C8B-B14F-4D97-AF65-F5344CB8AC3E}">
        <p14:creationId xmlns:p14="http://schemas.microsoft.com/office/powerpoint/2010/main" val="69055238"/>
      </p:ext>
    </p:extLst>
  </p:cSld>
  <p:clrMapOvr>
    <a:masterClrMapping/>
  </p:clrMapOvr>
  <p:transition spd="slow">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3507797885"/>
                  </p:ext>
                </p:extLst>
              </p:nvPr>
            </p:nvGraphicFramePr>
            <p:xfrm>
              <a:off x="1434805" y="939431"/>
              <a:ext cx="9187122" cy="5629529"/>
            </p:xfrm>
            <a:graphic>
              <a:graphicData uri="http://schemas.openxmlformats.org/drawingml/2006/table">
                <a:tbl>
                  <a:tblPr>
                    <a:tableStyleId>{5C22544A-7EE6-4342-B048-85BDC9FD1C3A}</a:tableStyleId>
                  </a:tblPr>
                  <a:tblGrid>
                    <a:gridCol w="1361055">
                      <a:extLst>
                        <a:ext uri="{9D8B030D-6E8A-4147-A177-3AD203B41FA5}">
                          <a16:colId xmlns:a16="http://schemas.microsoft.com/office/drawing/2014/main" val="146615918"/>
                        </a:ext>
                      </a:extLst>
                    </a:gridCol>
                    <a:gridCol w="1663512">
                      <a:extLst>
                        <a:ext uri="{9D8B030D-6E8A-4147-A177-3AD203B41FA5}">
                          <a16:colId xmlns:a16="http://schemas.microsoft.com/office/drawing/2014/main" val="2213217041"/>
                        </a:ext>
                      </a:extLst>
                    </a:gridCol>
                    <a:gridCol w="2778821">
                      <a:extLst>
                        <a:ext uri="{9D8B030D-6E8A-4147-A177-3AD203B41FA5}">
                          <a16:colId xmlns:a16="http://schemas.microsoft.com/office/drawing/2014/main" val="677893125"/>
                        </a:ext>
                      </a:extLst>
                    </a:gridCol>
                    <a:gridCol w="3383734">
                      <a:extLst>
                        <a:ext uri="{9D8B030D-6E8A-4147-A177-3AD203B41FA5}">
                          <a16:colId xmlns:a16="http://schemas.microsoft.com/office/drawing/2014/main" val="966854339"/>
                        </a:ext>
                      </a:extLst>
                    </a:gridCol>
                  </a:tblGrid>
                  <a:tr h="301999">
                    <a:tc>
                      <a:txBody>
                        <a:bodyPr/>
                        <a:lstStyle/>
                        <a:p>
                          <a:pPr algn="ctr" fontAlgn="ctr"/>
                          <a:r>
                            <a:rPr lang="zh-CN" altLang="en-US" sz="2400" u="none" strike="noStrike">
                              <a:effectLst/>
                            </a:rPr>
                            <a:t>月份</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400" u="none" strike="noStrike" dirty="0">
                              <a:effectLst/>
                            </a:rPr>
                            <a:t>实际</a:t>
                          </a:r>
                          <a:r>
                            <a:rPr lang="zh-CN" altLang="en-US" sz="2400" u="none" strike="noStrike" dirty="0" smtClean="0">
                              <a:effectLst/>
                            </a:rPr>
                            <a:t>销售量</a:t>
                          </a:r>
                          <a:endParaRPr lang="en-US" altLang="zh-CN" sz="2400" u="none" strike="noStrike" dirty="0" smtClean="0">
                            <a:effectLst/>
                          </a:endParaRPr>
                        </a:p>
                        <a:p>
                          <a:pPr algn="ctr" fontAlgn="ctr"/>
                          <a:r>
                            <a:rPr lang="en-US" altLang="zh-CN" sz="2400" b="0" i="0" u="none" strike="noStrike" dirty="0" err="1" smtClean="0">
                              <a:solidFill>
                                <a:srgbClr val="000000"/>
                              </a:solidFill>
                              <a:effectLst/>
                              <a:latin typeface="等线" panose="02010600030101010101" pitchFamily="2" charset="-122"/>
                              <a:ea typeface="等线" panose="02010600030101010101" pitchFamily="2" charset="-122"/>
                            </a:rPr>
                            <a:t>Yt</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smtClean="0">
                              <a:effectLst/>
                            </a:rPr>
                            <a:t>3</a:t>
                          </a:r>
                          <a:r>
                            <a:rPr lang="zh-CN" altLang="en-US" sz="2400" u="none" strike="noStrike" dirty="0" smtClean="0">
                              <a:effectLst/>
                            </a:rPr>
                            <a:t>期移动</a:t>
                          </a:r>
                          <a:r>
                            <a:rPr lang="zh-CN" altLang="en-US" sz="2400" u="none" strike="noStrike" dirty="0">
                              <a:effectLst/>
                            </a:rPr>
                            <a:t>平均</a:t>
                          </a:r>
                          <a:r>
                            <a:rPr lang="zh-CN" altLang="en-US" sz="2400" u="none" strike="noStrike" dirty="0" smtClean="0">
                              <a:effectLst/>
                            </a:rPr>
                            <a:t>预测</a:t>
                          </a:r>
                          <a:endParaRPr lang="en-US" altLang="zh-CN" sz="2400" u="none" strike="noStrike" dirty="0" smtClean="0">
                            <a:effectLst/>
                          </a:endParaRPr>
                        </a:p>
                        <a:p>
                          <a:pPr algn="ctr" fontAlgn="ctr"/>
                          <a14:m>
                            <m:oMathPara xmlns:m="http://schemas.openxmlformats.org/officeDocument/2006/math">
                              <m:oMathParaPr>
                                <m:jc m:val="centerGroup"/>
                              </m:oMathParaPr>
                              <m:oMath xmlns:m="http://schemas.openxmlformats.org/officeDocument/2006/math">
                                <m:acc>
                                  <m:accPr>
                                    <m:chr m:val="̂"/>
                                    <m:ctrlPr>
                                      <a:rPr lang="zh-CN" altLang="en-US" sz="2400" b="0" i="1" u="none" strike="noStrike" smtClean="0">
                                        <a:solidFill>
                                          <a:srgbClr val="000000"/>
                                        </a:solidFill>
                                        <a:effectLst/>
                                        <a:latin typeface="Cambria Math" panose="02040503050406030204" pitchFamily="18" charset="0"/>
                                        <a:ea typeface="等线" panose="02010600030101010101" pitchFamily="2" charset="-122"/>
                                      </a:rPr>
                                    </m:ctrlPr>
                                  </m:accPr>
                                  <m:e>
                                    <m:sSub>
                                      <m:sSubPr>
                                        <m:ctrlPr>
                                          <a:rPr lang="en-US" altLang="zh-CN" sz="2400" b="0" i="1" u="none" strike="noStrike" smtClean="0">
                                            <a:solidFill>
                                              <a:srgbClr val="000000"/>
                                            </a:solidFill>
                                            <a:effectLst/>
                                            <a:latin typeface="Cambria Math" panose="02040503050406030204" pitchFamily="18" charset="0"/>
                                            <a:ea typeface="等线" panose="02010600030101010101" pitchFamily="2" charset="-122"/>
                                          </a:rPr>
                                        </m:ctrlPr>
                                      </m:sSubPr>
                                      <m:e>
                                        <m:r>
                                          <m:rPr>
                                            <m:sty m:val="p"/>
                                          </m:rPr>
                                          <a:rPr lang="en-US" altLang="zh-CN" sz="2400" b="0" i="1" u="none" strike="noStrike" smtClean="0">
                                            <a:solidFill>
                                              <a:srgbClr val="000000"/>
                                            </a:solidFill>
                                            <a:effectLst/>
                                            <a:latin typeface="Cambria Math" panose="02040503050406030204" pitchFamily="18" charset="0"/>
                                            <a:ea typeface="等线" panose="02010600030101010101" pitchFamily="2" charset="-122"/>
                                          </a:rPr>
                                          <m:t>Y</m:t>
                                        </m:r>
                                      </m:e>
                                      <m:sub>
                                        <m:r>
                                          <m:rPr>
                                            <m:sty m:val="p"/>
                                          </m:rPr>
                                          <a:rPr lang="en-US" altLang="zh-CN" sz="2400" b="0" i="1" u="none" strike="noStrike" smtClean="0">
                                            <a:solidFill>
                                              <a:srgbClr val="000000"/>
                                            </a:solidFill>
                                            <a:effectLst/>
                                            <a:latin typeface="Cambria Math" panose="02040503050406030204" pitchFamily="18" charset="0"/>
                                            <a:ea typeface="等线" panose="02010600030101010101" pitchFamily="2" charset="-122"/>
                                          </a:rPr>
                                          <m:t>t</m:t>
                                        </m:r>
                                      </m:sub>
                                    </m:sSub>
                                  </m:e>
                                </m:acc>
                              </m:oMath>
                            </m:oMathPara>
                          </a14:m>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smtClean="0">
                              <a:effectLst/>
                            </a:rPr>
                            <a:t>5</a:t>
                          </a:r>
                          <a:r>
                            <a:rPr lang="zh-CN" altLang="en-US" sz="2400" u="none" strike="noStrike" dirty="0" smtClean="0">
                              <a:effectLst/>
                            </a:rPr>
                            <a:t>期移动</a:t>
                          </a:r>
                          <a:r>
                            <a:rPr lang="zh-CN" altLang="en-US" sz="2400" u="none" strike="noStrike" dirty="0">
                              <a:effectLst/>
                            </a:rPr>
                            <a:t>平均</a:t>
                          </a:r>
                          <a:r>
                            <a:rPr lang="zh-CN" altLang="en-US" sz="2400" u="none" strike="noStrike" dirty="0" smtClean="0">
                              <a:effectLst/>
                            </a:rPr>
                            <a:t>预测</a:t>
                          </a:r>
                          <a:endParaRPr lang="en-US" altLang="zh-CN" sz="2400" u="none" strike="noStrike" dirty="0" smtClean="0">
                            <a:effectLst/>
                          </a:endParaRPr>
                        </a:p>
                        <a:p>
                          <a:pPr algn="ctr" fontAlgn="ctr"/>
                          <a14:m>
                            <m:oMathPara xmlns:m="http://schemas.openxmlformats.org/officeDocument/2006/math">
                              <m:oMathParaPr>
                                <m:jc m:val="centerGroup"/>
                              </m:oMathParaPr>
                              <m:oMath xmlns:m="http://schemas.openxmlformats.org/officeDocument/2006/math">
                                <m:acc>
                                  <m:accPr>
                                    <m:chr m:val="̂"/>
                                    <m:ctrlPr>
                                      <a:rPr lang="zh-CN" altLang="en-US" sz="2400" b="0" i="1" u="none" strike="noStrike" smtClean="0">
                                        <a:solidFill>
                                          <a:srgbClr val="000000"/>
                                        </a:solidFill>
                                        <a:effectLst/>
                                        <a:latin typeface="Cambria Math" panose="02040503050406030204" pitchFamily="18" charset="0"/>
                                        <a:ea typeface="+mn-ea"/>
                                      </a:rPr>
                                    </m:ctrlPr>
                                  </m:accPr>
                                  <m:e>
                                    <m:sSub>
                                      <m:sSubPr>
                                        <m:ctrlPr>
                                          <a:rPr lang="en-US" altLang="zh-CN" sz="2400" b="0" i="1" u="none" strike="noStrike" smtClean="0">
                                            <a:solidFill>
                                              <a:srgbClr val="000000"/>
                                            </a:solidFill>
                                            <a:effectLst/>
                                            <a:latin typeface="Cambria Math" panose="02040503050406030204" pitchFamily="18" charset="0"/>
                                            <a:ea typeface="+mn-ea"/>
                                          </a:rPr>
                                        </m:ctrlPr>
                                      </m:sSubPr>
                                      <m:e>
                                        <m:r>
                                          <m:rPr>
                                            <m:sty m:val="p"/>
                                          </m:rPr>
                                          <a:rPr lang="en-US" altLang="zh-CN" sz="2400" b="0" i="1" u="none" strike="noStrike" smtClean="0">
                                            <a:solidFill>
                                              <a:srgbClr val="000000"/>
                                            </a:solidFill>
                                            <a:effectLst/>
                                            <a:latin typeface="Cambria Math" panose="02040503050406030204" pitchFamily="18" charset="0"/>
                                            <a:ea typeface="+mn-ea"/>
                                          </a:rPr>
                                          <m:t>Y</m:t>
                                        </m:r>
                                      </m:e>
                                      <m:sub>
                                        <m:r>
                                          <m:rPr>
                                            <m:sty m:val="p"/>
                                          </m:rPr>
                                          <a:rPr lang="en-US" altLang="zh-CN" sz="2400" b="0" i="1" u="none" strike="noStrike" smtClean="0">
                                            <a:solidFill>
                                              <a:srgbClr val="000000"/>
                                            </a:solidFill>
                                            <a:effectLst/>
                                            <a:latin typeface="Cambria Math" panose="02040503050406030204" pitchFamily="18" charset="0"/>
                                            <a:ea typeface="+mn-ea"/>
                                          </a:rPr>
                                          <m:t>t</m:t>
                                        </m:r>
                                      </m:sub>
                                    </m:sSub>
                                  </m:e>
                                </m:acc>
                              </m:oMath>
                            </m:oMathPara>
                          </a14:m>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413813813"/>
                      </a:ext>
                    </a:extLst>
                  </a:tr>
                  <a:tr h="301999">
                    <a:tc>
                      <a:txBody>
                        <a:bodyPr/>
                        <a:lstStyle/>
                        <a:p>
                          <a:pPr algn="ct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45848762"/>
                      </a:ext>
                    </a:extLst>
                  </a:tr>
                  <a:tr h="301999">
                    <a:tc>
                      <a:txBody>
                        <a:bodyPr/>
                        <a:lstStyle/>
                        <a:p>
                          <a:pPr algn="ct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358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405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75292547"/>
                      </a:ext>
                    </a:extLst>
                  </a:tr>
                  <a:tr h="301999">
                    <a:tc>
                      <a:txBody>
                        <a:bodyPr/>
                        <a:lstStyle/>
                        <a:p>
                          <a:pPr algn="ct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434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412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437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6056504"/>
                      </a:ext>
                    </a:extLst>
                  </a:tr>
                  <a:tr h="301999">
                    <a:tc>
                      <a:txBody>
                        <a:bodyPr/>
                        <a:lstStyle/>
                        <a:p>
                          <a:pPr algn="ctr" fontAlgn="ctr"/>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439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42619158"/>
                      </a:ext>
                    </a:extLst>
                  </a:tr>
                  <a:tr h="301999">
                    <a:tc>
                      <a:txBody>
                        <a:bodyPr/>
                        <a:lstStyle/>
                        <a:p>
                          <a:pPr algn="ctr" fontAlgn="ctr"/>
                          <a:r>
                            <a:rPr lang="en-US" altLang="zh-CN" sz="2400" u="none" strike="noStrike">
                              <a:effectLst/>
                            </a:rPr>
                            <a:t>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527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467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452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2564808"/>
                      </a:ext>
                    </a:extLst>
                  </a:tr>
                  <a:tr h="301999">
                    <a:tc>
                      <a:txBody>
                        <a:bodyPr/>
                        <a:lstStyle/>
                        <a:p>
                          <a:pPr algn="ctr" fontAlgn="ctr"/>
                          <a:r>
                            <a:rPr lang="en-US" altLang="zh-CN" sz="2400" u="none" strike="noStrike">
                              <a:effectLst/>
                            </a:rPr>
                            <a:t>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461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466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05688874"/>
                      </a:ext>
                    </a:extLst>
                  </a:tr>
                  <a:tr h="301999">
                    <a:tc>
                      <a:txBody>
                        <a:bodyPr/>
                        <a:lstStyle/>
                        <a:p>
                          <a:pPr algn="ctr" fontAlgn="ctr"/>
                          <a:r>
                            <a:rPr lang="en-US" altLang="zh-CN" sz="2400" u="none" strike="noStrike">
                              <a:effectLst/>
                            </a:rPr>
                            <a:t>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452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473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90499409"/>
                      </a:ext>
                    </a:extLst>
                  </a:tr>
                  <a:tr h="301999">
                    <a:tc>
                      <a:txBody>
                        <a:bodyPr/>
                        <a:lstStyle/>
                        <a:p>
                          <a:pPr algn="ctr" fontAlgn="ctr"/>
                          <a:r>
                            <a:rPr lang="en-US" altLang="zh-CN" sz="2400" u="none" strike="noStrike">
                              <a:effectLst/>
                            </a:rPr>
                            <a:t>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502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444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7776502"/>
                      </a:ext>
                    </a:extLst>
                  </a:tr>
                  <a:tr h="301999">
                    <a:tc>
                      <a:txBody>
                        <a:bodyPr/>
                        <a:lstStyle/>
                        <a:p>
                          <a:pPr algn="ctr" fontAlgn="ctr"/>
                          <a:r>
                            <a:rPr lang="en-US" altLang="zh-CN" sz="2400" u="none" strike="noStrike">
                              <a:effectLst/>
                            </a:rPr>
                            <a:t>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480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455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444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691906"/>
                      </a:ext>
                    </a:extLst>
                  </a:tr>
                  <a:tr h="301999">
                    <a:tc>
                      <a:txBody>
                        <a:bodyPr/>
                        <a:lstStyle/>
                        <a:p>
                          <a:pPr algn="ctr" fontAlgn="ctr"/>
                          <a:r>
                            <a:rPr lang="en-US" altLang="zh-CN" sz="2400" u="none" strike="noStrike">
                              <a:effectLst/>
                            </a:rPr>
                            <a:t>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384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430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448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27214155"/>
                      </a:ext>
                    </a:extLst>
                  </a:tr>
                  <a:tr h="301999">
                    <a:tc>
                      <a:txBody>
                        <a:bodyPr/>
                        <a:lstStyle/>
                        <a:p>
                          <a:pPr algn="ctr" fontAlgn="ctr"/>
                          <a:r>
                            <a:rPr lang="en-US" altLang="zh-CN" sz="2400" u="none" strike="noStrike">
                              <a:effectLst/>
                            </a:rPr>
                            <a:t>11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419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1433596524"/>
                      </a:ext>
                    </a:extLst>
                  </a:tr>
                  <a:tr h="301999">
                    <a:tc>
                      <a:txBody>
                        <a:bodyPr/>
                        <a:lstStyle/>
                        <a:p>
                          <a:pPr algn="ctr" fontAlgn="ctr"/>
                          <a:r>
                            <a:rPr lang="en-US" altLang="zh-CN" sz="2400" u="none" strike="noStrike">
                              <a:effectLst/>
                            </a:rPr>
                            <a:t>12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1822005178"/>
                      </a:ext>
                    </a:extLst>
                  </a:tr>
                  <a:tr h="301999">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dirty="0"/>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3791122821"/>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3507797885"/>
                  </p:ext>
                </p:extLst>
              </p:nvPr>
            </p:nvGraphicFramePr>
            <p:xfrm>
              <a:off x="1434805" y="939431"/>
              <a:ext cx="9187122" cy="5629529"/>
            </p:xfrm>
            <a:graphic>
              <a:graphicData uri="http://schemas.openxmlformats.org/drawingml/2006/table">
                <a:tbl>
                  <a:tblPr>
                    <a:tableStyleId>{5C22544A-7EE6-4342-B048-85BDC9FD1C3A}</a:tableStyleId>
                  </a:tblPr>
                  <a:tblGrid>
                    <a:gridCol w="1361055">
                      <a:extLst>
                        <a:ext uri="{9D8B030D-6E8A-4147-A177-3AD203B41FA5}">
                          <a16:colId xmlns:a16="http://schemas.microsoft.com/office/drawing/2014/main" val="146615918"/>
                        </a:ext>
                      </a:extLst>
                    </a:gridCol>
                    <a:gridCol w="1663512">
                      <a:extLst>
                        <a:ext uri="{9D8B030D-6E8A-4147-A177-3AD203B41FA5}">
                          <a16:colId xmlns:a16="http://schemas.microsoft.com/office/drawing/2014/main" val="2213217041"/>
                        </a:ext>
                      </a:extLst>
                    </a:gridCol>
                    <a:gridCol w="2778821">
                      <a:extLst>
                        <a:ext uri="{9D8B030D-6E8A-4147-A177-3AD203B41FA5}">
                          <a16:colId xmlns:a16="http://schemas.microsoft.com/office/drawing/2014/main" val="677893125"/>
                        </a:ext>
                      </a:extLst>
                    </a:gridCol>
                    <a:gridCol w="3383734">
                      <a:extLst>
                        <a:ext uri="{9D8B030D-6E8A-4147-A177-3AD203B41FA5}">
                          <a16:colId xmlns:a16="http://schemas.microsoft.com/office/drawing/2014/main" val="966854339"/>
                        </a:ext>
                      </a:extLst>
                    </a:gridCol>
                  </a:tblGrid>
                  <a:tr h="750824">
                    <a:tc>
                      <a:txBody>
                        <a:bodyPr/>
                        <a:lstStyle/>
                        <a:p>
                          <a:pPr algn="ctr" fontAlgn="ctr"/>
                          <a:r>
                            <a:rPr lang="zh-CN" altLang="en-US" sz="2400" u="none" strike="noStrike">
                              <a:effectLst/>
                            </a:rPr>
                            <a:t>月份</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2400" u="none" strike="noStrike" dirty="0">
                              <a:effectLst/>
                            </a:rPr>
                            <a:t>实际</a:t>
                          </a:r>
                          <a:r>
                            <a:rPr lang="zh-CN" altLang="en-US" sz="2400" u="none" strike="noStrike" dirty="0" smtClean="0">
                              <a:effectLst/>
                            </a:rPr>
                            <a:t>销售量</a:t>
                          </a:r>
                          <a:endParaRPr lang="en-US" altLang="zh-CN" sz="2400" u="none" strike="noStrike" dirty="0" smtClean="0">
                            <a:effectLst/>
                          </a:endParaRPr>
                        </a:p>
                        <a:p>
                          <a:pPr algn="ctr" fontAlgn="ctr"/>
                          <a:r>
                            <a:rPr lang="en-US" altLang="zh-CN" sz="2400" b="0" i="0" u="none" strike="noStrike" dirty="0" err="1" smtClean="0">
                              <a:solidFill>
                                <a:srgbClr val="000000"/>
                              </a:solidFill>
                              <a:effectLst/>
                              <a:latin typeface="等线" panose="02010600030101010101" pitchFamily="2" charset="-122"/>
                              <a:ea typeface="等线" panose="02010600030101010101" pitchFamily="2" charset="-122"/>
                            </a:rPr>
                            <a:t>Yt</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p>
                      </a:txBody>
                      <a:tcPr marL="9525" marR="9525" marT="9525" marB="0" anchor="ctr">
                        <a:blipFill>
                          <a:blip r:embed="rId2"/>
                          <a:stretch>
                            <a:fillRect l="-108753" t="-12195" r="-121882" b="-652846"/>
                          </a:stretch>
                        </a:blipFill>
                      </a:tcPr>
                    </a:tc>
                    <a:tc>
                      <a:txBody>
                        <a:bodyPr/>
                        <a:lstStyle/>
                        <a:p>
                          <a:endParaRPr lang="zh-CN"/>
                        </a:p>
                      </a:txBody>
                      <a:tcPr marL="9525" marR="9525" marT="9525" marB="0" anchor="ctr">
                        <a:blipFill>
                          <a:blip r:embed="rId2"/>
                          <a:stretch>
                            <a:fillRect l="-171892" t="-12195" r="-360" b="-652846"/>
                          </a:stretch>
                        </a:blipFill>
                      </a:tcPr>
                    </a:tc>
                    <a:extLst>
                      <a:ext uri="{0D108BD9-81ED-4DB2-BD59-A6C34878D82A}">
                        <a16:rowId xmlns:a16="http://schemas.microsoft.com/office/drawing/2014/main" val="1413813813"/>
                      </a:ext>
                    </a:extLst>
                  </a:tr>
                  <a:tr h="375285">
                    <a:tc>
                      <a:txBody>
                        <a:bodyPr/>
                        <a:lstStyle/>
                        <a:p>
                          <a:pPr algn="ctr" fontAlgn="ctr"/>
                          <a:r>
                            <a:rPr lang="en-US" altLang="zh-CN" sz="2400" u="none" strike="noStrike">
                              <a:effectLst/>
                            </a:rPr>
                            <a:t>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45848762"/>
                      </a:ext>
                    </a:extLst>
                  </a:tr>
                  <a:tr h="375285">
                    <a:tc>
                      <a:txBody>
                        <a:bodyPr/>
                        <a:lstStyle/>
                        <a:p>
                          <a:pPr algn="ctr" fontAlgn="ctr"/>
                          <a:r>
                            <a:rPr lang="en-US" altLang="zh-CN" sz="2400" u="none" strike="noStrike">
                              <a:effectLst/>
                            </a:rPr>
                            <a:t>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358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405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75292547"/>
                      </a:ext>
                    </a:extLst>
                  </a:tr>
                  <a:tr h="375285">
                    <a:tc>
                      <a:txBody>
                        <a:bodyPr/>
                        <a:lstStyle/>
                        <a:p>
                          <a:pPr algn="ctr" fontAlgn="ctr"/>
                          <a:r>
                            <a:rPr lang="en-US" altLang="zh-CN" sz="2400" u="none" strike="noStrike">
                              <a:effectLst/>
                            </a:rPr>
                            <a:t>3</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434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412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437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6056504"/>
                      </a:ext>
                    </a:extLst>
                  </a:tr>
                  <a:tr h="375285">
                    <a:tc>
                      <a:txBody>
                        <a:bodyPr/>
                        <a:lstStyle/>
                        <a:p>
                          <a:pPr algn="ctr" fontAlgn="ctr"/>
                          <a:r>
                            <a:rPr lang="en-US" altLang="zh-CN" sz="2400" u="none" strike="noStrike">
                              <a:effectLst/>
                            </a:rPr>
                            <a:t>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439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42619158"/>
                      </a:ext>
                    </a:extLst>
                  </a:tr>
                  <a:tr h="375285">
                    <a:tc>
                      <a:txBody>
                        <a:bodyPr/>
                        <a:lstStyle/>
                        <a:p>
                          <a:pPr algn="ctr" fontAlgn="ctr"/>
                          <a:r>
                            <a:rPr lang="en-US" altLang="zh-CN" sz="2400" u="none" strike="noStrike">
                              <a:effectLst/>
                            </a:rPr>
                            <a:t>5</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527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467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452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62564808"/>
                      </a:ext>
                    </a:extLst>
                  </a:tr>
                  <a:tr h="375285">
                    <a:tc>
                      <a:txBody>
                        <a:bodyPr/>
                        <a:lstStyle/>
                        <a:p>
                          <a:pPr algn="ctr" fontAlgn="ctr"/>
                          <a:r>
                            <a:rPr lang="en-US" altLang="zh-CN" sz="2400" u="none" strike="noStrike">
                              <a:effectLst/>
                            </a:rPr>
                            <a:t>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461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466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05688874"/>
                      </a:ext>
                    </a:extLst>
                  </a:tr>
                  <a:tr h="375285">
                    <a:tc>
                      <a:txBody>
                        <a:bodyPr/>
                        <a:lstStyle/>
                        <a:p>
                          <a:pPr algn="ctr" fontAlgn="ctr"/>
                          <a:r>
                            <a:rPr lang="en-US" altLang="zh-CN" sz="2400" u="none" strike="noStrike">
                              <a:effectLst/>
                            </a:rPr>
                            <a:t>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452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473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590499409"/>
                      </a:ext>
                    </a:extLst>
                  </a:tr>
                  <a:tr h="375285">
                    <a:tc>
                      <a:txBody>
                        <a:bodyPr/>
                        <a:lstStyle/>
                        <a:p>
                          <a:pPr algn="ctr" fontAlgn="ctr"/>
                          <a:r>
                            <a:rPr lang="en-US" altLang="zh-CN" sz="2400" u="none" strike="noStrike">
                              <a:effectLst/>
                            </a:rPr>
                            <a:t>8</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502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469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444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37776502"/>
                      </a:ext>
                    </a:extLst>
                  </a:tr>
                  <a:tr h="375285">
                    <a:tc>
                      <a:txBody>
                        <a:bodyPr/>
                        <a:lstStyle/>
                        <a:p>
                          <a:pPr algn="ctr" fontAlgn="ctr"/>
                          <a:r>
                            <a:rPr lang="en-US" altLang="zh-CN" sz="2400" u="none" strike="noStrike">
                              <a:effectLst/>
                            </a:rPr>
                            <a:t>9</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480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455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444 </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55691906"/>
                      </a:ext>
                    </a:extLst>
                  </a:tr>
                  <a:tr h="375285">
                    <a:tc>
                      <a:txBody>
                        <a:bodyPr/>
                        <a:lstStyle/>
                        <a:p>
                          <a:pPr algn="ctr" fontAlgn="ctr"/>
                          <a:r>
                            <a:rPr lang="en-US" altLang="zh-CN" sz="2400" u="none" strike="noStrike">
                              <a:effectLst/>
                            </a:rPr>
                            <a:t>10</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384</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430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448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127214155"/>
                      </a:ext>
                    </a:extLst>
                  </a:tr>
                  <a:tr h="375285">
                    <a:tc>
                      <a:txBody>
                        <a:bodyPr/>
                        <a:lstStyle/>
                        <a:p>
                          <a:pPr algn="ctr" fontAlgn="ctr"/>
                          <a:r>
                            <a:rPr lang="en-US" altLang="zh-CN" sz="2400" u="none" strike="noStrike">
                              <a:effectLst/>
                            </a:rPr>
                            <a:t>11</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427</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dirty="0">
                              <a:effectLst/>
                            </a:rPr>
                            <a:t>419 </a:t>
                          </a:r>
                          <a:endParaRPr lang="en-US" altLang="zh-CN"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1433596524"/>
                      </a:ext>
                    </a:extLst>
                  </a:tr>
                  <a:tr h="375285">
                    <a:tc>
                      <a:txBody>
                        <a:bodyPr/>
                        <a:lstStyle/>
                        <a:p>
                          <a:pPr algn="ctr" fontAlgn="ctr"/>
                          <a:r>
                            <a:rPr lang="en-US" altLang="zh-CN" sz="2400" u="none" strike="noStrike">
                              <a:effectLst/>
                            </a:rPr>
                            <a:t>12</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2400" u="none" strike="noStrike">
                              <a:effectLst/>
                            </a:rPr>
                            <a:t>446</a:t>
                          </a:r>
                          <a:endParaRPr lang="en-US" altLang="zh-CN"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1822005178"/>
                      </a:ext>
                    </a:extLst>
                  </a:tr>
                  <a:tr h="375285">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endParaRPr lang="zh-CN" altLang="en-US" dirty="0"/>
                        </a:p>
                      </a:txBody>
                      <a:tcPr marL="9525" marR="9525" marT="9525" marB="0" anchor="ctr"/>
                    </a:tc>
                    <a:tc>
                      <a:txBody>
                        <a:bodyPr/>
                        <a:lstStyle/>
                        <a:p>
                          <a:endParaRPr lang="zh-CN" altLang="en-US" dirty="0"/>
                        </a:p>
                      </a:txBody>
                      <a:tcPr marL="9525" marR="9525" marT="9525" marB="0" anchor="ctr"/>
                    </a:tc>
                    <a:extLst>
                      <a:ext uri="{0D108BD9-81ED-4DB2-BD59-A6C34878D82A}">
                        <a16:rowId xmlns:a16="http://schemas.microsoft.com/office/drawing/2014/main" val="3791122821"/>
                      </a:ext>
                    </a:extLst>
                  </a:tr>
                </a:tbl>
              </a:graphicData>
            </a:graphic>
          </p:graphicFrame>
        </mc:Fallback>
      </mc:AlternateContent>
      <p:sp>
        <p:nvSpPr>
          <p:cNvPr id="3" name="矩形 2"/>
          <p:cNvSpPr/>
          <p:nvPr/>
        </p:nvSpPr>
        <p:spPr>
          <a:xfrm>
            <a:off x="4529470" y="1701209"/>
            <a:ext cx="6092457" cy="4867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9128805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3110022" y="1653363"/>
                <a:ext cx="5863857" cy="940194"/>
              </a:xfrm>
              <a:prstGeom prst="rect">
                <a:avLst/>
              </a:prstGeom>
              <a:noFill/>
            </p:spPr>
            <p:txBody>
              <a:bodyPr wrap="square" lIns="0" tIns="0" rIns="0" bIns="0" rtlCol="0">
                <a:spAutoFit/>
              </a:bodyPr>
              <a:lstStyle/>
              <a:p>
                <a:r>
                  <a:rPr lang="en-US" altLang="zh-CN" sz="4000" dirty="0" smtClean="0">
                    <a:ea typeface="Cambria Math" panose="02040503050406030204" pitchFamily="18" charset="0"/>
                  </a:rPr>
                  <a:t>MSE</a:t>
                </a:r>
                <a14:m>
                  <m:oMath xmlns:m="http://schemas.openxmlformats.org/officeDocument/2006/math">
                    <m:r>
                      <a:rPr lang="en-US" altLang="zh-CN" sz="4000" i="1" smtClean="0">
                        <a:latin typeface="Cambria Math" panose="02040503050406030204" pitchFamily="18" charset="0"/>
                        <a:ea typeface="Cambria Math" panose="02040503050406030204" pitchFamily="18" charset="0"/>
                      </a:rPr>
                      <m:t>=</m:t>
                    </m:r>
                    <m:f>
                      <m:fPr>
                        <m:ctrlPr>
                          <a:rPr lang="en-US" altLang="zh-CN" sz="4000" i="1" smtClean="0">
                            <a:latin typeface="Cambria Math" panose="02040503050406030204" pitchFamily="18" charset="0"/>
                            <a:ea typeface="Cambria Math" panose="02040503050406030204" pitchFamily="18" charset="0"/>
                          </a:rPr>
                        </m:ctrlPr>
                      </m:fPr>
                      <m:num>
                        <m:r>
                          <a:rPr lang="en-US" altLang="zh-CN" sz="4000" b="0" i="1" smtClean="0">
                            <a:latin typeface="Cambria Math" panose="02040503050406030204" pitchFamily="18" charset="0"/>
                            <a:ea typeface="Cambria Math" panose="02040503050406030204" pitchFamily="18" charset="0"/>
                          </a:rPr>
                          <m:t>1</m:t>
                        </m:r>
                      </m:num>
                      <m:den>
                        <m:r>
                          <a:rPr lang="en-US" altLang="zh-CN" sz="4000" b="0" i="1" smtClean="0">
                            <a:latin typeface="Cambria Math" panose="02040503050406030204" pitchFamily="18" charset="0"/>
                            <a:ea typeface="Cambria Math" panose="02040503050406030204" pitchFamily="18" charset="0"/>
                          </a:rPr>
                          <m:t>𝑁</m:t>
                        </m:r>
                        <m:r>
                          <a:rPr lang="en-US" altLang="zh-CN" sz="4000" b="0" i="1" smtClean="0">
                            <a:latin typeface="Cambria Math" panose="02040503050406030204" pitchFamily="18" charset="0"/>
                            <a:ea typeface="Cambria Math" panose="02040503050406030204" pitchFamily="18" charset="0"/>
                          </a:rPr>
                          <m:t>−</m:t>
                        </m:r>
                        <m:r>
                          <a:rPr lang="en-US" altLang="zh-CN" sz="4000" b="0" i="1" smtClean="0">
                            <a:latin typeface="Cambria Math" panose="02040503050406030204" pitchFamily="18" charset="0"/>
                            <a:ea typeface="Cambria Math" panose="02040503050406030204" pitchFamily="18" charset="0"/>
                          </a:rPr>
                          <m:t>𝑝</m:t>
                        </m:r>
                      </m:den>
                    </m:f>
                    <m:nary>
                      <m:naryPr>
                        <m:chr m:val="∑"/>
                        <m:subHide m:val="on"/>
                        <m:supHide m:val="on"/>
                        <m:ctrlPr>
                          <a:rPr lang="en-US" altLang="zh-CN" sz="4000" i="1" smtClean="0">
                            <a:latin typeface="Cambria Math" panose="02040503050406030204" pitchFamily="18" charset="0"/>
                            <a:ea typeface="Cambria Math" panose="02040503050406030204" pitchFamily="18" charset="0"/>
                          </a:rPr>
                        </m:ctrlPr>
                      </m:naryPr>
                      <m:sub/>
                      <m:sup/>
                      <m:e>
                        <m:r>
                          <a:rPr lang="en-US" altLang="zh-CN" sz="4000" b="0" i="1" smtClean="0">
                            <a:latin typeface="Cambria Math" panose="02040503050406030204" pitchFamily="18" charset="0"/>
                            <a:ea typeface="Cambria Math" panose="02040503050406030204" pitchFamily="18" charset="0"/>
                          </a:rPr>
                          <m:t>(</m:t>
                        </m:r>
                        <m:sSub>
                          <m:sSubPr>
                            <m:ctrlPr>
                              <a:rPr lang="en-US" altLang="zh-CN" sz="4000" b="0" i="1" smtClean="0">
                                <a:latin typeface="Cambria Math" panose="02040503050406030204" pitchFamily="18" charset="0"/>
                                <a:ea typeface="Cambria Math" panose="02040503050406030204" pitchFamily="18" charset="0"/>
                              </a:rPr>
                            </m:ctrlPr>
                          </m:sSubPr>
                          <m:e>
                            <m:r>
                              <a:rPr lang="en-US" altLang="zh-CN" sz="4000" b="0" i="1" smtClean="0">
                                <a:latin typeface="Cambria Math" panose="02040503050406030204" pitchFamily="18" charset="0"/>
                                <a:ea typeface="Cambria Math" panose="02040503050406030204" pitchFamily="18" charset="0"/>
                              </a:rPr>
                              <m:t>𝑌</m:t>
                            </m:r>
                          </m:e>
                          <m:sub>
                            <m:r>
                              <a:rPr lang="en-US" altLang="zh-CN" sz="4000" b="0" i="1" smtClean="0">
                                <a:latin typeface="Cambria Math" panose="02040503050406030204" pitchFamily="18" charset="0"/>
                                <a:ea typeface="Cambria Math" panose="02040503050406030204" pitchFamily="18" charset="0"/>
                              </a:rPr>
                              <m:t>𝑡</m:t>
                            </m:r>
                          </m:sub>
                        </m:sSub>
                        <m:r>
                          <a:rPr lang="en-US" altLang="zh-CN" sz="4000" b="0" i="1" smtClean="0">
                            <a:latin typeface="Cambria Math" panose="02040503050406030204" pitchFamily="18" charset="0"/>
                            <a:ea typeface="Cambria Math" panose="02040503050406030204" pitchFamily="18" charset="0"/>
                          </a:rPr>
                          <m:t>−</m:t>
                        </m:r>
                        <m:acc>
                          <m:accPr>
                            <m:chr m:val="̂"/>
                            <m:ctrlPr>
                              <a:rPr lang="en-US" altLang="zh-CN" sz="4000" b="0" i="1" smtClean="0">
                                <a:latin typeface="Cambria Math" panose="02040503050406030204" pitchFamily="18" charset="0"/>
                                <a:ea typeface="Cambria Math" panose="02040503050406030204" pitchFamily="18" charset="0"/>
                              </a:rPr>
                            </m:ctrlPr>
                          </m:accPr>
                          <m:e>
                            <m:sSub>
                              <m:sSubPr>
                                <m:ctrlPr>
                                  <a:rPr lang="en-US" altLang="zh-CN" sz="4000" b="0" i="1" smtClean="0">
                                    <a:latin typeface="Cambria Math" panose="02040503050406030204" pitchFamily="18" charset="0"/>
                                    <a:ea typeface="Cambria Math" panose="02040503050406030204" pitchFamily="18" charset="0"/>
                                  </a:rPr>
                                </m:ctrlPr>
                              </m:sSubPr>
                              <m:e>
                                <m:r>
                                  <a:rPr lang="en-US" altLang="zh-CN" sz="4000" b="0" i="1" smtClean="0">
                                    <a:latin typeface="Cambria Math" panose="02040503050406030204" pitchFamily="18" charset="0"/>
                                    <a:ea typeface="Cambria Math" panose="02040503050406030204" pitchFamily="18" charset="0"/>
                                  </a:rPr>
                                  <m:t>𝑌</m:t>
                                </m:r>
                              </m:e>
                              <m:sub>
                                <m:r>
                                  <a:rPr lang="en-US" altLang="zh-CN" sz="4000" b="0" i="1" smtClean="0">
                                    <a:latin typeface="Cambria Math" panose="02040503050406030204" pitchFamily="18" charset="0"/>
                                    <a:ea typeface="Cambria Math" panose="02040503050406030204" pitchFamily="18" charset="0"/>
                                  </a:rPr>
                                  <m:t>𝑡</m:t>
                                </m:r>
                              </m:sub>
                            </m:sSub>
                          </m:e>
                        </m:acc>
                        <m:sSup>
                          <m:sSupPr>
                            <m:ctrlPr>
                              <a:rPr lang="en-US" altLang="zh-CN" sz="4000" i="1" smtClean="0">
                                <a:latin typeface="Cambria Math" panose="02040503050406030204" pitchFamily="18" charset="0"/>
                                <a:ea typeface="Cambria Math" panose="02040503050406030204" pitchFamily="18" charset="0"/>
                              </a:rPr>
                            </m:ctrlPr>
                          </m:sSupPr>
                          <m:e>
                            <m:r>
                              <a:rPr lang="en-US" altLang="zh-CN" sz="4000" b="0" i="1" smtClean="0">
                                <a:latin typeface="Cambria Math" panose="02040503050406030204" pitchFamily="18" charset="0"/>
                                <a:ea typeface="Cambria Math" panose="02040503050406030204" pitchFamily="18" charset="0"/>
                              </a:rPr>
                              <m:t>)</m:t>
                            </m:r>
                          </m:e>
                          <m:sup>
                            <m:r>
                              <a:rPr lang="en-US" altLang="zh-CN" sz="4000" b="0" i="1" smtClean="0">
                                <a:latin typeface="Cambria Math" panose="02040503050406030204" pitchFamily="18" charset="0"/>
                                <a:ea typeface="Cambria Math" panose="02040503050406030204" pitchFamily="18" charset="0"/>
                              </a:rPr>
                              <m:t>2</m:t>
                            </m:r>
                          </m:sup>
                        </m:sSup>
                      </m:e>
                    </m:nary>
                  </m:oMath>
                </a14:m>
                <a:endParaRPr lang="zh-CN" altLang="en-US" sz="4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110022" y="1653363"/>
                <a:ext cx="5863857" cy="940194"/>
              </a:xfrm>
              <a:prstGeom prst="rect">
                <a:avLst/>
              </a:prstGeom>
              <a:blipFill>
                <a:blip r:embed="rId2"/>
                <a:stretch>
                  <a:fillRect l="-5198" t="-2597" b="-11688"/>
                </a:stretch>
              </a:blipFill>
            </p:spPr>
            <p:txBody>
              <a:bodyPr/>
              <a:lstStyle/>
              <a:p>
                <a:r>
                  <a:rPr lang="zh-CN" altLang="en-US">
                    <a:noFill/>
                  </a:rPr>
                  <a:t> </a:t>
                </a:r>
              </a:p>
            </p:txBody>
          </p:sp>
        </mc:Fallback>
      </mc:AlternateContent>
      <p:sp>
        <p:nvSpPr>
          <p:cNvPr id="5" name="文本框 4"/>
          <p:cNvSpPr txBox="1"/>
          <p:nvPr/>
        </p:nvSpPr>
        <p:spPr>
          <a:xfrm>
            <a:off x="1390277" y="3940233"/>
            <a:ext cx="9303345" cy="1323439"/>
          </a:xfrm>
          <a:prstGeom prst="rect">
            <a:avLst/>
          </a:prstGeom>
          <a:noFill/>
        </p:spPr>
        <p:txBody>
          <a:bodyPr wrap="square" rtlCol="0">
            <a:spAutoFit/>
          </a:bodyPr>
          <a:lstStyle/>
          <a:p>
            <a:r>
              <a:rPr lang="zh-CN" altLang="en-US" sz="4000" dirty="0" smtClean="0"/>
              <a:t>在实用上，比较</a:t>
            </a:r>
            <a:r>
              <a:rPr lang="en-US" altLang="zh-CN" sz="4000" dirty="0" smtClean="0"/>
              <a:t>MSE</a:t>
            </a:r>
            <a:r>
              <a:rPr lang="zh-CN" altLang="en-US" sz="4000" dirty="0" smtClean="0"/>
              <a:t>值（平均预测误差），</a:t>
            </a:r>
            <a:r>
              <a:rPr lang="en-US" altLang="zh-CN" sz="4000" dirty="0" smtClean="0"/>
              <a:t>MSE</a:t>
            </a:r>
            <a:r>
              <a:rPr lang="zh-CN" altLang="en-US" sz="4000" dirty="0" smtClean="0"/>
              <a:t>小的更适合</a:t>
            </a:r>
            <a:endParaRPr lang="zh-CN" altLang="en-US" sz="4000" dirty="0"/>
          </a:p>
        </p:txBody>
      </p:sp>
    </p:spTree>
    <p:extLst>
      <p:ext uri="{BB962C8B-B14F-4D97-AF65-F5344CB8AC3E}">
        <p14:creationId xmlns:p14="http://schemas.microsoft.com/office/powerpoint/2010/main" val="1527734625"/>
      </p:ext>
    </p:extLst>
  </p:cSld>
  <p:clrMapOvr>
    <a:masterClrMapping/>
  </p:clrMapOvr>
  <p:transition spd="slow">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874258" y="1090613"/>
            <a:ext cx="10490427" cy="4114800"/>
          </a:xfrm>
        </p:spPr>
        <p:txBody>
          <a:bodyPr/>
          <a:lstStyle/>
          <a:p>
            <a:r>
              <a:rPr lang="zh-CN" altLang="en-US" b="1" dirty="0">
                <a:latin typeface="黑体" panose="02010609060101010101" pitchFamily="49" charset="-122"/>
                <a:ea typeface="黑体" panose="02010609060101010101" pitchFamily="49" charset="-122"/>
              </a:rPr>
              <a:t>移动平均法：</a:t>
            </a:r>
          </a:p>
          <a:p>
            <a:r>
              <a:rPr lang="zh-CN" altLang="en-US" b="1" dirty="0">
                <a:latin typeface="黑体" panose="02010609060101010101" pitchFamily="49" charset="-122"/>
                <a:ea typeface="黑体" panose="02010609060101010101" pitchFamily="49" charset="-122"/>
              </a:rPr>
              <a:t>优点：计算简单，能以较多的数据反映长期趋势变动，同时可对近一期进行预测。</a:t>
            </a:r>
          </a:p>
          <a:p>
            <a:r>
              <a:rPr lang="zh-CN" altLang="en-US" b="1" dirty="0">
                <a:latin typeface="黑体" panose="02010609060101010101" pitchFamily="49" charset="-122"/>
                <a:ea typeface="黑体" panose="02010609060101010101" pitchFamily="49" charset="-122"/>
              </a:rPr>
              <a:t>缺点：移动平均法形成的移动平均数列比原数列数据少。</a:t>
            </a:r>
          </a:p>
          <a:p>
            <a:r>
              <a:rPr lang="zh-CN" altLang="en-US" b="1" dirty="0">
                <a:latin typeface="黑体" panose="02010609060101010101" pitchFamily="49" charset="-122"/>
                <a:ea typeface="黑体" panose="02010609060101010101" pitchFamily="49" charset="-122"/>
              </a:rPr>
              <a:t>注意：序时项数不宜过多或过少。对含有周期变动的时间数列，采用的序时项数应与周期长度一致，以消除周期变动和不规则变动影响。</a:t>
            </a:r>
          </a:p>
        </p:txBody>
      </p:sp>
    </p:spTree>
    <p:extLst>
      <p:ext uri="{BB962C8B-B14F-4D97-AF65-F5344CB8AC3E}">
        <p14:creationId xmlns:p14="http://schemas.microsoft.com/office/powerpoint/2010/main" val="2755980672"/>
      </p:ext>
    </p:extLst>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185058"/>
            <a:ext cx="7793038" cy="1143000"/>
          </a:xfrm>
        </p:spPr>
        <p:txBody>
          <a:bodyPr>
            <a:normAutofit/>
          </a:bodyPr>
          <a:lstStyle/>
          <a:p>
            <a:r>
              <a:rPr lang="zh-CN" altLang="en-US" sz="4000" b="1" dirty="0">
                <a:latin typeface="黑体" panose="02010609060101010101" pitchFamily="49" charset="-122"/>
                <a:ea typeface="黑体" panose="02010609060101010101" pitchFamily="49" charset="-122"/>
              </a:rPr>
              <a:t>三、指数平滑法</a:t>
            </a:r>
          </a:p>
        </p:txBody>
      </p:sp>
      <p:sp>
        <p:nvSpPr>
          <p:cNvPr id="71683" name="Rectangle 3"/>
          <p:cNvSpPr>
            <a:spLocks noGrp="1" noChangeArrowheads="1"/>
          </p:cNvSpPr>
          <p:nvPr>
            <p:ph type="body" sz="half" idx="1"/>
          </p:nvPr>
        </p:nvSpPr>
        <p:spPr>
          <a:xfrm>
            <a:off x="1992314" y="1773238"/>
            <a:ext cx="8135937" cy="4114800"/>
          </a:xfrm>
        </p:spPr>
        <p:txBody>
          <a:bodyPr/>
          <a:lstStyle/>
          <a:p>
            <a:r>
              <a:rPr lang="zh-CN" altLang="en-US" b="1"/>
              <a:t>指数平滑法：一种加权平均法，利用本期实际值和本期趋势预测值，分别赋予不同权数进行加权，求得指数平滑值，作为下一期预测值的预测方法。</a:t>
            </a:r>
          </a:p>
          <a:p>
            <a:r>
              <a:rPr lang="zh-CN" altLang="en-US" b="1"/>
              <a:t>一次指数平滑值：</a:t>
            </a:r>
          </a:p>
          <a:p>
            <a:endParaRPr lang="en-US" altLang="zh-CN" b="1"/>
          </a:p>
        </p:txBody>
      </p:sp>
      <p:graphicFrame>
        <p:nvGraphicFramePr>
          <p:cNvPr id="71684" name="Object 4"/>
          <p:cNvGraphicFramePr>
            <a:graphicFrameLocks noGrp="1" noChangeAspect="1"/>
          </p:cNvGraphicFramePr>
          <p:nvPr>
            <p:ph sz="half" idx="2"/>
            <p:extLst>
              <p:ext uri="{D42A27DB-BD31-4B8C-83A1-F6EECF244321}">
                <p14:modId xmlns:p14="http://schemas.microsoft.com/office/powerpoint/2010/main" val="405363705"/>
              </p:ext>
            </p:extLst>
          </p:nvPr>
        </p:nvGraphicFramePr>
        <p:xfrm>
          <a:off x="3451000" y="4394655"/>
          <a:ext cx="4752975" cy="1584325"/>
        </p:xfrm>
        <a:graphic>
          <a:graphicData uri="http://schemas.openxmlformats.org/presentationml/2006/ole">
            <mc:AlternateContent xmlns:mc="http://schemas.openxmlformats.org/markup-compatibility/2006">
              <mc:Choice xmlns:v="urn:schemas-microsoft-com:vml" Requires="v">
                <p:oleObj spid="_x0000_s4131" name="公式" r:id="rId3" imgW="1905000" imgH="762000" progId="Equation.3">
                  <p:embed/>
                </p:oleObj>
              </mc:Choice>
              <mc:Fallback>
                <p:oleObj name="公式" r:id="rId3" imgW="1905000" imgH="762000" progId="Equation.3">
                  <p:embed/>
                  <p:pic>
                    <p:nvPicPr>
                      <p:cNvPr id="716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000" y="4394655"/>
                        <a:ext cx="4752975" cy="1584325"/>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84617542"/>
      </p:ext>
    </p:extLst>
  </p:cSld>
  <p:clrMapOvr>
    <a:masterClrMapping/>
  </p:clrMapOvr>
  <p:transition spd="slow">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sz="half" idx="1"/>
          </p:nvPr>
        </p:nvSpPr>
        <p:spPr>
          <a:xfrm>
            <a:off x="1296987" y="970870"/>
            <a:ext cx="8271555" cy="4824412"/>
          </a:xfrm>
        </p:spPr>
        <p:txBody>
          <a:bodyPr/>
          <a:lstStyle/>
          <a:p>
            <a:r>
              <a:rPr lang="zh-CN" altLang="en-US" sz="3600" b="1" dirty="0"/>
              <a:t>权系数</a:t>
            </a:r>
            <a:r>
              <a:rPr lang="el-GR" altLang="zh-CN" sz="3600" b="1" dirty="0">
                <a:latin typeface="宋体" panose="02010600030101010101" pitchFamily="2" charset="-122"/>
              </a:rPr>
              <a:t>α</a:t>
            </a:r>
            <a:r>
              <a:rPr lang="zh-CN" altLang="en-US" sz="3600" b="1" dirty="0"/>
              <a:t>的选择：</a:t>
            </a:r>
          </a:p>
          <a:p>
            <a:pPr lvl="1"/>
            <a:r>
              <a:rPr lang="zh-CN" altLang="en-US" b="1" dirty="0">
                <a:latin typeface="黑体" panose="02010609060101010101" pitchFamily="49" charset="-122"/>
                <a:ea typeface="黑体" panose="02010609060101010101" pitchFamily="49" charset="-122"/>
              </a:rPr>
              <a:t>取若干个系数进行计算，从中选择</a:t>
            </a:r>
            <a:r>
              <a:rPr lang="en-US" altLang="zh-CN" b="1" dirty="0">
                <a:latin typeface="黑体" panose="02010609060101010101" pitchFamily="49" charset="-122"/>
                <a:ea typeface="黑体" panose="02010609060101010101" pitchFamily="49" charset="-122"/>
              </a:rPr>
              <a:t>MSE</a:t>
            </a:r>
            <a:r>
              <a:rPr lang="zh-CN" altLang="en-US" b="1" dirty="0">
                <a:latin typeface="黑体" panose="02010609060101010101" pitchFamily="49" charset="-122"/>
                <a:ea typeface="黑体" panose="02010609060101010101" pitchFamily="49" charset="-122"/>
              </a:rPr>
              <a:t>（即误差）较小</a:t>
            </a:r>
            <a:r>
              <a:rPr lang="zh-CN" altLang="en-US" b="1" dirty="0" smtClean="0">
                <a:latin typeface="黑体" panose="02010609060101010101" pitchFamily="49" charset="-122"/>
                <a:ea typeface="黑体" panose="02010609060101010101" pitchFamily="49" charset="-122"/>
              </a:rPr>
              <a:t>的</a:t>
            </a:r>
            <a:r>
              <a:rPr lang="zh-CN" altLang="en-US" b="1" dirty="0">
                <a:latin typeface="黑体" panose="02010609060101010101" pitchFamily="49" charset="-122"/>
                <a:ea typeface="黑体" panose="02010609060101010101" pitchFamily="49" charset="-122"/>
              </a:rPr>
              <a:t>那一个</a:t>
            </a:r>
            <a:r>
              <a:rPr lang="zh-CN" altLang="en-US" b="1" dirty="0" smtClean="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lvl="1"/>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初始值        的选择：  </a:t>
            </a:r>
          </a:p>
          <a:p>
            <a:endParaRPr lang="zh-CN" altLang="en-US" b="1" dirty="0">
              <a:latin typeface="黑体" panose="02010609060101010101" pitchFamily="49" charset="-122"/>
              <a:ea typeface="黑体" panose="02010609060101010101" pitchFamily="49" charset="-122"/>
            </a:endParaRPr>
          </a:p>
          <a:p>
            <a:pPr lvl="1"/>
            <a:r>
              <a:rPr lang="zh-CN" altLang="en-US" b="1" dirty="0">
                <a:latin typeface="黑体" panose="02010609060101010101" pitchFamily="49" charset="-122"/>
                <a:ea typeface="黑体" panose="02010609060101010101" pitchFamily="49" charset="-122"/>
              </a:rPr>
              <a:t>当样本为大样本时，一般以时间数列的首项替代；</a:t>
            </a:r>
          </a:p>
          <a:p>
            <a:pPr lvl="1"/>
            <a:r>
              <a:rPr lang="zh-CN" altLang="en-US" b="1" dirty="0">
                <a:latin typeface="黑体" panose="02010609060101010101" pitchFamily="49" charset="-122"/>
                <a:ea typeface="黑体" panose="02010609060101010101" pitchFamily="49" charset="-122"/>
              </a:rPr>
              <a:t>当样本为小样本时，以时间数列的前几项求简单平均数代替。</a:t>
            </a:r>
          </a:p>
          <a:p>
            <a:endParaRPr lang="en-US" altLang="zh-CN" b="1" dirty="0">
              <a:latin typeface="黑体" panose="02010609060101010101" pitchFamily="49" charset="-122"/>
              <a:ea typeface="黑体" panose="02010609060101010101" pitchFamily="49" charset="-122"/>
            </a:endParaRPr>
          </a:p>
        </p:txBody>
      </p:sp>
      <p:graphicFrame>
        <p:nvGraphicFramePr>
          <p:cNvPr id="72708" name="Object 4"/>
          <p:cNvGraphicFramePr>
            <a:graphicFrameLocks noGrp="1" noChangeAspect="1"/>
          </p:cNvGraphicFramePr>
          <p:nvPr>
            <p:ph sz="half" idx="2"/>
            <p:extLst>
              <p:ext uri="{D42A27DB-BD31-4B8C-83A1-F6EECF244321}">
                <p14:modId xmlns:p14="http://schemas.microsoft.com/office/powerpoint/2010/main" val="2576964269"/>
              </p:ext>
            </p:extLst>
          </p:nvPr>
        </p:nvGraphicFramePr>
        <p:xfrm>
          <a:off x="3053670" y="2607809"/>
          <a:ext cx="792162" cy="679450"/>
        </p:xfrm>
        <a:graphic>
          <a:graphicData uri="http://schemas.openxmlformats.org/presentationml/2006/ole">
            <mc:AlternateContent xmlns:mc="http://schemas.openxmlformats.org/markup-compatibility/2006">
              <mc:Choice xmlns:v="urn:schemas-microsoft-com:vml" Requires="v">
                <p:oleObj spid="_x0000_s5155" name="公式" r:id="rId3" imgW="342751" imgH="330057" progId="Equation.3">
                  <p:embed/>
                </p:oleObj>
              </mc:Choice>
              <mc:Fallback>
                <p:oleObj name="公式" r:id="rId3" imgW="342751" imgH="330057" progId="Equation.3">
                  <p:embed/>
                  <p:pic>
                    <p:nvPicPr>
                      <p:cNvPr id="727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670" y="2607809"/>
                        <a:ext cx="792162" cy="679450"/>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3284367"/>
      </p:ext>
    </p:extLst>
  </p:cSld>
  <p:clrMapOvr>
    <a:masterClrMapping/>
  </p:clrMapOvr>
  <p:transition spd="slow">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0" y="188913"/>
            <a:ext cx="7793038" cy="1008062"/>
          </a:xfrm>
        </p:spPr>
        <p:txBody>
          <a:bodyPr>
            <a:normAutofit/>
          </a:bodyPr>
          <a:lstStyle/>
          <a:p>
            <a:r>
              <a:rPr lang="zh-CN" altLang="en-US" sz="3600" b="1" dirty="0">
                <a:latin typeface="黑体" panose="02010609060101010101" pitchFamily="49" charset="-122"/>
                <a:ea typeface="黑体" panose="02010609060101010101" pitchFamily="49" charset="-122"/>
              </a:rPr>
              <a:t>四、最小平方法</a:t>
            </a:r>
          </a:p>
        </p:txBody>
      </p:sp>
      <p:sp>
        <p:nvSpPr>
          <p:cNvPr id="56323" name="Rectangle 3"/>
          <p:cNvSpPr>
            <a:spLocks noGrp="1" noChangeArrowheads="1"/>
          </p:cNvSpPr>
          <p:nvPr>
            <p:ph type="body" idx="1"/>
          </p:nvPr>
        </p:nvSpPr>
        <p:spPr>
          <a:xfrm>
            <a:off x="1919288" y="1916113"/>
            <a:ext cx="7772400" cy="4114800"/>
          </a:xfrm>
        </p:spPr>
        <p:txBody>
          <a:bodyPr/>
          <a:lstStyle/>
          <a:p>
            <a:r>
              <a:rPr lang="zh-CN" altLang="en-US" b="1"/>
              <a:t>最小平方法（最小二乘法）：以时间变量为</a:t>
            </a:r>
            <a:r>
              <a:rPr lang="en-US" altLang="zh-CN" b="1"/>
              <a:t>X</a:t>
            </a:r>
            <a:r>
              <a:rPr lang="zh-CN" altLang="en-US" b="1"/>
              <a:t>，以指标值为</a:t>
            </a:r>
            <a:r>
              <a:rPr lang="en-US" altLang="zh-CN" b="1"/>
              <a:t>Y</a:t>
            </a:r>
            <a:r>
              <a:rPr lang="zh-CN" altLang="en-US" b="1"/>
              <a:t>，建立回归模型预测。</a:t>
            </a:r>
          </a:p>
          <a:p>
            <a:r>
              <a:rPr lang="en-US" altLang="zh-CN" b="1"/>
              <a:t>1</a:t>
            </a:r>
            <a:r>
              <a:rPr lang="zh-CN" altLang="en-US" b="1"/>
              <a:t>、直线模型</a:t>
            </a:r>
          </a:p>
          <a:p>
            <a:r>
              <a:rPr lang="en-US" altLang="zh-CN" b="1"/>
              <a:t>2</a:t>
            </a:r>
            <a:r>
              <a:rPr lang="zh-CN" altLang="en-US" b="1"/>
              <a:t>、指数模型</a:t>
            </a:r>
          </a:p>
          <a:p>
            <a:r>
              <a:rPr lang="en-US" altLang="zh-CN" b="1"/>
              <a:t>3</a:t>
            </a:r>
            <a:r>
              <a:rPr lang="zh-CN" altLang="en-US" b="1"/>
              <a:t>、二次曲线（抛物线）模型</a:t>
            </a:r>
          </a:p>
          <a:p>
            <a:r>
              <a:rPr lang="en-US" altLang="zh-CN" b="1"/>
              <a:t>4</a:t>
            </a:r>
            <a:r>
              <a:rPr lang="zh-CN" altLang="en-US" b="1"/>
              <a:t>、双曲线模型</a:t>
            </a:r>
          </a:p>
        </p:txBody>
      </p:sp>
    </p:spTree>
    <p:extLst>
      <p:ext uri="{BB962C8B-B14F-4D97-AF65-F5344CB8AC3E}">
        <p14:creationId xmlns:p14="http://schemas.microsoft.com/office/powerpoint/2010/main" val="3593362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1919289" y="1989138"/>
            <a:ext cx="8137525" cy="4114800"/>
          </a:xfrm>
        </p:spPr>
        <p:txBody>
          <a:bodyPr/>
          <a:lstStyle/>
          <a:p>
            <a:pPr>
              <a:lnSpc>
                <a:spcPct val="80000"/>
              </a:lnSpc>
            </a:pPr>
            <a:r>
              <a:rPr lang="zh-CN" altLang="en-US" sz="3600" b="1">
                <a:effectLst>
                  <a:outerShdw blurRad="38100" dist="38100" dir="2700000" algn="tl">
                    <a:srgbClr val="000000"/>
                  </a:outerShdw>
                </a:effectLst>
              </a:rPr>
              <a:t>判断方法：</a:t>
            </a:r>
            <a:r>
              <a:rPr lang="zh-CN" altLang="en-US" b="1">
                <a:latin typeface="黑体" panose="02010609060101010101" pitchFamily="49" charset="-122"/>
                <a:ea typeface="黑体" panose="02010609060101010101" pitchFamily="49" charset="-122"/>
              </a:rPr>
              <a:t>将数据在坐标轴上以散点图或折线图的形式画出来，以显示数据的变化趋势，通过观察选择预测模型的方法。</a:t>
            </a:r>
          </a:p>
          <a:p>
            <a:pPr algn="just">
              <a:lnSpc>
                <a:spcPct val="80000"/>
              </a:lnSpc>
            </a:pPr>
            <a:r>
              <a:rPr lang="zh-CN" altLang="en-US" b="1">
                <a:latin typeface="黑体" panose="02010609060101010101" pitchFamily="49" charset="-122"/>
                <a:ea typeface="黑体" panose="02010609060101010101" pitchFamily="49" charset="-122"/>
              </a:rPr>
              <a:t> 如果数据的分布近似直线形状，就配合直线模型进行预测。 </a:t>
            </a:r>
          </a:p>
          <a:p>
            <a:pPr algn="just">
              <a:lnSpc>
                <a:spcPct val="80000"/>
              </a:lnSpc>
            </a:pPr>
            <a:r>
              <a:rPr lang="zh-CN" altLang="en-US" b="1">
                <a:latin typeface="黑体" panose="02010609060101010101" pitchFamily="49" charset="-122"/>
                <a:ea typeface="黑体" panose="02010609060101010101" pitchFamily="49" charset="-122"/>
              </a:rPr>
              <a:t> 如果数据的分布不属于直线型的，则应仔细观察其分布是否近似于某一曲线（如抛物线、双曲线、指数曲线、</a:t>
            </a:r>
            <a:r>
              <a:rPr lang="en-US" altLang="zh-CN" b="1">
                <a:latin typeface="黑体" panose="02010609060101010101" pitchFamily="49" charset="-122"/>
                <a:ea typeface="黑体" panose="02010609060101010101" pitchFamily="49" charset="-122"/>
              </a:rPr>
              <a:t>S</a:t>
            </a:r>
            <a:r>
              <a:rPr lang="zh-CN" altLang="en-US" b="1">
                <a:latin typeface="黑体" panose="02010609060101010101" pitchFamily="49" charset="-122"/>
                <a:ea typeface="黑体" panose="02010609060101010101" pitchFamily="49" charset="-122"/>
              </a:rPr>
              <a:t>曲线等），然后配合相应的曲线模型进行预测。</a:t>
            </a:r>
          </a:p>
          <a:p>
            <a:pPr algn="just">
              <a:lnSpc>
                <a:spcPct val="80000"/>
              </a:lnSpc>
            </a:pPr>
            <a:r>
              <a:rPr lang="zh-CN" altLang="en-US" b="1">
                <a:effectLst>
                  <a:outerShdw blurRad="38100" dist="38100" dir="2700000" algn="tl">
                    <a:srgbClr val="000000"/>
                  </a:outerShdw>
                </a:effectLst>
                <a:latin typeface="黑体" panose="02010609060101010101" pitchFamily="49" charset="-122"/>
                <a:ea typeface="黑体" panose="02010609060101010101" pitchFamily="49" charset="-122"/>
              </a:rPr>
              <a:t>预测方法：</a:t>
            </a:r>
            <a:r>
              <a:rPr lang="zh-CN" altLang="en-US" b="1">
                <a:latin typeface="黑体" panose="02010609060101010101" pitchFamily="49" charset="-122"/>
                <a:ea typeface="黑体" panose="02010609060101010101" pitchFamily="49" charset="-122"/>
              </a:rPr>
              <a:t>参照第九章回归知识。</a:t>
            </a:r>
          </a:p>
          <a:p>
            <a:pPr algn="just">
              <a:lnSpc>
                <a:spcPct val="80000"/>
              </a:lnSpc>
            </a:pPr>
            <a:endParaRPr lang="en-US" altLang="zh-CN"/>
          </a:p>
        </p:txBody>
      </p:sp>
    </p:spTree>
    <p:extLst>
      <p:ext uri="{BB962C8B-B14F-4D97-AF65-F5344CB8AC3E}">
        <p14:creationId xmlns:p14="http://schemas.microsoft.com/office/powerpoint/2010/main" val="393870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847850" y="0"/>
            <a:ext cx="7793038" cy="1143000"/>
          </a:xfrm>
        </p:spPr>
        <p:txBody>
          <a:bodyPr/>
          <a:lstStyle/>
          <a:p>
            <a:r>
              <a:rPr lang="zh-CN" altLang="en-US" sz="4000" b="1">
                <a:latin typeface="黑体" panose="02010609060101010101" pitchFamily="49" charset="-122"/>
                <a:ea typeface="黑体" panose="02010609060101010101" pitchFamily="49" charset="-122"/>
              </a:rPr>
              <a:t>第三节  季节变动分析</a:t>
            </a:r>
          </a:p>
        </p:txBody>
      </p:sp>
      <p:sp>
        <p:nvSpPr>
          <p:cNvPr id="78851" name="Rectangle 3"/>
          <p:cNvSpPr>
            <a:spLocks noGrp="1" noChangeArrowheads="1"/>
          </p:cNvSpPr>
          <p:nvPr>
            <p:ph type="body" sz="half" idx="1"/>
          </p:nvPr>
        </p:nvSpPr>
        <p:spPr>
          <a:xfrm>
            <a:off x="1992314" y="1700214"/>
            <a:ext cx="9503000" cy="4776787"/>
          </a:xfrm>
        </p:spPr>
        <p:txBody>
          <a:bodyPr/>
          <a:lstStyle/>
          <a:p>
            <a:pPr>
              <a:lnSpc>
                <a:spcPct val="90000"/>
              </a:lnSpc>
            </a:pPr>
            <a:r>
              <a:rPr lang="zh-CN" altLang="en-US" b="1" dirty="0">
                <a:latin typeface="黑体" panose="02010609060101010101" pitchFamily="49" charset="-122"/>
                <a:ea typeface="黑体" panose="02010609060101010101" pitchFamily="49" charset="-122"/>
              </a:rPr>
              <a:t>季节变动分析是根据以月、季为单位的时间数列资料，测定以年为周期的、随着季节转变而发生的周期性变动的规律性。 </a:t>
            </a:r>
          </a:p>
          <a:p>
            <a:pPr algn="just">
              <a:lnSpc>
                <a:spcPct val="90000"/>
              </a:lnSpc>
            </a:pPr>
            <a:r>
              <a:rPr lang="zh-CN" altLang="en-US" b="1" dirty="0">
                <a:latin typeface="黑体" panose="02010609060101010101" pitchFamily="49" charset="-122"/>
                <a:ea typeface="黑体" panose="02010609060101010101" pitchFamily="49" charset="-122"/>
              </a:rPr>
              <a:t>季节变动分析为了消除偶然性因素影响，至少需要占有三年以上的数据资料，年数愈多，偶然性因素消除得愈彻底。</a:t>
            </a:r>
          </a:p>
          <a:p>
            <a:pPr algn="just">
              <a:lnSpc>
                <a:spcPct val="90000"/>
              </a:lnSpc>
            </a:pPr>
            <a:r>
              <a:rPr lang="zh-CN" altLang="en-US" b="1" dirty="0">
                <a:latin typeface="黑体" panose="02010609060101010101" pitchFamily="49" charset="-122"/>
                <a:ea typeface="黑体" panose="02010609060101010101" pitchFamily="49" charset="-122"/>
              </a:rPr>
              <a:t>进行分析的步骤是：首先应将时间数列绘成曲线图，观察在不同年份的相同月（季）有无季节变动；其次，确定有季节变动之后，再剔除其余因素变动的影响，从而测定季节变动的规律性。</a:t>
            </a:r>
          </a:p>
          <a:p>
            <a:pPr algn="just">
              <a:lnSpc>
                <a:spcPct val="90000"/>
              </a:lnSpc>
            </a:pPr>
            <a:r>
              <a:rPr lang="zh-CN" altLang="en-US" b="1" dirty="0">
                <a:latin typeface="黑体" panose="02010609060101010101" pitchFamily="49" charset="-122"/>
                <a:ea typeface="黑体" panose="02010609060101010101" pitchFamily="49" charset="-122"/>
              </a:rPr>
              <a:t>最常用的方法是</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长期趋势剔除法</a:t>
            </a:r>
            <a:r>
              <a:rPr lang="en-US" altLang="zh-CN"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061870417"/>
      </p:ext>
    </p:extLst>
  </p:cSld>
  <p:clrMapOvr>
    <a:masterClrMapping/>
  </p:clrMapOvr>
  <p:transition spd="slow">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774825" y="333376"/>
            <a:ext cx="8671396" cy="785813"/>
          </a:xfrm>
        </p:spPr>
        <p:txBody>
          <a:bodyPr/>
          <a:lstStyle/>
          <a:p>
            <a:r>
              <a:rPr lang="zh-CN" altLang="en-US" sz="4000" b="1">
                <a:latin typeface="黑体" panose="02010609060101010101" pitchFamily="49" charset="-122"/>
                <a:ea typeface="黑体" panose="02010609060101010101" pitchFamily="49" charset="-122"/>
              </a:rPr>
              <a:t>一、长期趋势剔除法</a:t>
            </a:r>
            <a:r>
              <a:rPr lang="zh-CN" altLang="en-US" sz="3600" b="1">
                <a:latin typeface="黑体" panose="02010609060101010101" pitchFamily="49" charset="-122"/>
                <a:ea typeface="黑体" panose="02010609060101010101" pitchFamily="49" charset="-122"/>
              </a:rPr>
              <a:t> </a:t>
            </a:r>
          </a:p>
        </p:txBody>
      </p:sp>
      <p:sp>
        <p:nvSpPr>
          <p:cNvPr id="79875" name="Rectangle 3"/>
          <p:cNvSpPr>
            <a:spLocks noGrp="1" noChangeArrowheads="1"/>
          </p:cNvSpPr>
          <p:nvPr>
            <p:ph type="body" sz="half" idx="1"/>
          </p:nvPr>
        </p:nvSpPr>
        <p:spPr>
          <a:xfrm>
            <a:off x="1847849" y="1916113"/>
            <a:ext cx="8939893" cy="4608512"/>
          </a:xfrm>
        </p:spPr>
        <p:txBody>
          <a:bodyPr/>
          <a:lstStyle/>
          <a:p>
            <a:pPr algn="just"/>
            <a:r>
              <a:rPr lang="zh-CN" altLang="en-US" b="1" dirty="0">
                <a:latin typeface="黑体" panose="02010609060101010101" pitchFamily="49" charset="-122"/>
                <a:ea typeface="黑体" panose="02010609060101010101" pitchFamily="49" charset="-122"/>
              </a:rPr>
              <a:t>长期趋势剔除法是指先配合趋势模型，确定各月（季）的趋势值加以剔除，再分析季节变动的方法。</a:t>
            </a:r>
          </a:p>
          <a:p>
            <a:pPr algn="just"/>
            <a:r>
              <a:rPr lang="zh-CN" altLang="en-US" b="1" dirty="0">
                <a:latin typeface="黑体" panose="02010609060101010101" pitchFamily="49" charset="-122"/>
                <a:ea typeface="黑体" panose="02010609060101010101" pitchFamily="49" charset="-122"/>
              </a:rPr>
              <a:t>步骤</a:t>
            </a:r>
            <a:r>
              <a:rPr lang="en-US" altLang="zh-CN" b="1" dirty="0">
                <a:latin typeface="黑体" panose="02010609060101010101" pitchFamily="49" charset="-122"/>
                <a:ea typeface="黑体" panose="02010609060101010101" pitchFamily="49" charset="-122"/>
              </a:rPr>
              <a:t>:</a:t>
            </a:r>
          </a:p>
          <a:p>
            <a:pPr algn="just"/>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一</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配合趋势模型</a:t>
            </a:r>
          </a:p>
          <a:p>
            <a:pPr algn="just"/>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二</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分析季节变动 </a:t>
            </a:r>
          </a:p>
          <a:p>
            <a:pPr algn="just"/>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、乘法型时间数列季节变动分析</a:t>
            </a:r>
            <a:r>
              <a:rPr lang="zh-CN" altLang="en-US" sz="2000" b="1" dirty="0">
                <a:latin typeface="黑体" panose="02010609060101010101" pitchFamily="49" charset="-122"/>
                <a:ea typeface="黑体" panose="02010609060101010101" pitchFamily="49" charset="-122"/>
              </a:rPr>
              <a:t> </a:t>
            </a:r>
          </a:p>
          <a:p>
            <a:pPr algn="just"/>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、加法型时间数列季节变动分析 </a:t>
            </a:r>
          </a:p>
          <a:p>
            <a:pPr>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21855076"/>
      </p:ext>
    </p:extLst>
  </p:cSld>
  <p:clrMapOvr>
    <a:masterClrMapping/>
  </p:clrMapOvr>
  <p:transition spd="slow">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39396" y="347436"/>
            <a:ext cx="8649336" cy="642938"/>
          </a:xfrm>
        </p:spPr>
        <p:txBody>
          <a:bodyPr/>
          <a:lstStyle/>
          <a:p>
            <a:r>
              <a:rPr lang="zh-CN" altLang="en-US" sz="3600" b="1">
                <a:latin typeface="黑体" panose="02010609060101010101" pitchFamily="49" charset="-122"/>
                <a:ea typeface="黑体" panose="02010609060101010101" pitchFamily="49" charset="-122"/>
              </a:rPr>
              <a:t>乘法型时间数列季节变动分析 </a:t>
            </a:r>
          </a:p>
        </p:txBody>
      </p:sp>
      <p:sp>
        <p:nvSpPr>
          <p:cNvPr id="80899" name="Rectangle 3"/>
          <p:cNvSpPr>
            <a:spLocks noGrp="1" noChangeArrowheads="1"/>
          </p:cNvSpPr>
          <p:nvPr>
            <p:ph type="body" sz="half" idx="1"/>
          </p:nvPr>
        </p:nvSpPr>
        <p:spPr>
          <a:xfrm>
            <a:off x="1412421" y="1931761"/>
            <a:ext cx="9495064" cy="4287838"/>
          </a:xfrm>
        </p:spPr>
        <p:txBody>
          <a:bodyPr/>
          <a:lstStyle/>
          <a:p>
            <a:pPr algn="just"/>
            <a:r>
              <a:rPr lang="zh-CN" altLang="en-US" b="1">
                <a:latin typeface="黑体" panose="02010609060101010101" pitchFamily="49" charset="-122"/>
                <a:ea typeface="黑体" panose="02010609060101010101" pitchFamily="49" charset="-122"/>
              </a:rPr>
              <a:t>这种分析是将长期趋势值去除相应的原时间数列的数据剔除长期趋势影响；再同月（季）平均计算季节指数分析季节变动。</a:t>
            </a:r>
          </a:p>
          <a:p>
            <a:pPr algn="just"/>
            <a:r>
              <a:rPr lang="zh-CN" altLang="en-US" b="1">
                <a:latin typeface="黑体" panose="02010609060101010101" pitchFamily="49" charset="-122"/>
                <a:ea typeface="黑体" panose="02010609060101010101" pitchFamily="49" charset="-122"/>
              </a:rPr>
              <a:t>首先，计算</a:t>
            </a:r>
            <a:r>
              <a:rPr lang="en-US" altLang="zh-CN" b="1">
                <a:latin typeface="黑体" panose="02010609060101010101" pitchFamily="49" charset="-122"/>
                <a:ea typeface="黑体" panose="02010609060101010101" pitchFamily="49" charset="-122"/>
              </a:rPr>
              <a:t>Y/T</a:t>
            </a:r>
            <a:r>
              <a:rPr lang="zh-CN" altLang="en-US" b="1">
                <a:latin typeface="黑体" panose="02010609060101010101" pitchFamily="49" charset="-122"/>
                <a:ea typeface="黑体" panose="02010609060101010101" pitchFamily="49" charset="-122"/>
              </a:rPr>
              <a:t>剔除长期趋势影响。</a:t>
            </a:r>
          </a:p>
          <a:p>
            <a:pPr algn="just"/>
            <a:r>
              <a:rPr lang="zh-CN" altLang="en-US" b="1">
                <a:latin typeface="黑体" panose="02010609060101010101" pitchFamily="49" charset="-122"/>
                <a:ea typeface="黑体" panose="02010609060101010101" pitchFamily="49" charset="-122"/>
              </a:rPr>
              <a:t>其次，根据消除长期趋势后的比率计算同季平均数和季节指数。 </a:t>
            </a:r>
          </a:p>
          <a:p>
            <a:pPr algn="just"/>
            <a:r>
              <a:rPr lang="zh-CN" altLang="en-US" b="1">
                <a:latin typeface="黑体" panose="02010609060101010101" pitchFamily="49" charset="-122"/>
                <a:ea typeface="黑体" panose="02010609060101010101" pitchFamily="49" charset="-122"/>
              </a:rPr>
              <a:t>案例分析</a:t>
            </a:r>
          </a:p>
          <a:p>
            <a:pPr algn="just"/>
            <a:r>
              <a:rPr lang="zh-CN" altLang="en-US" b="1">
                <a:latin typeface="黑体" panose="02010609060101010101" pitchFamily="49" charset="-122"/>
                <a:ea typeface="黑体" panose="02010609060101010101" pitchFamily="49" charset="-122"/>
              </a:rPr>
              <a:t>季节指数如果大于</a:t>
            </a:r>
            <a:r>
              <a:rPr lang="en-US" altLang="zh-CN" b="1">
                <a:latin typeface="黑体" panose="02010609060101010101" pitchFamily="49" charset="-122"/>
                <a:ea typeface="黑体" panose="02010609060101010101" pitchFamily="49" charset="-122"/>
              </a:rPr>
              <a:t>100%</a:t>
            </a:r>
            <a:r>
              <a:rPr lang="zh-CN" altLang="en-US" b="1">
                <a:latin typeface="黑体" panose="02010609060101010101" pitchFamily="49" charset="-122"/>
                <a:ea typeface="黑体" panose="02010609060101010101" pitchFamily="49" charset="-122"/>
              </a:rPr>
              <a:t>表示旺季，小于</a:t>
            </a:r>
            <a:r>
              <a:rPr lang="en-US" altLang="zh-CN" b="1">
                <a:latin typeface="黑体" panose="02010609060101010101" pitchFamily="49" charset="-122"/>
                <a:ea typeface="黑体" panose="02010609060101010101" pitchFamily="49" charset="-122"/>
              </a:rPr>
              <a:t>100%</a:t>
            </a:r>
            <a:r>
              <a:rPr lang="zh-CN" altLang="en-US" b="1">
                <a:latin typeface="黑体" panose="02010609060101010101" pitchFamily="49" charset="-122"/>
                <a:ea typeface="黑体" panose="02010609060101010101" pitchFamily="49" charset="-122"/>
              </a:rPr>
              <a:t>表示淡季，在</a:t>
            </a:r>
            <a:r>
              <a:rPr lang="en-US" altLang="zh-CN" b="1">
                <a:latin typeface="黑体" panose="02010609060101010101" pitchFamily="49" charset="-122"/>
                <a:ea typeface="黑体" panose="02010609060101010101" pitchFamily="49" charset="-122"/>
              </a:rPr>
              <a:t>100%</a:t>
            </a:r>
            <a:r>
              <a:rPr lang="zh-CN" altLang="en-US" b="1">
                <a:latin typeface="黑体" panose="02010609060101010101" pitchFamily="49" charset="-122"/>
                <a:ea typeface="黑体" panose="02010609060101010101" pitchFamily="49" charset="-122"/>
              </a:rPr>
              <a:t>左右表示平季。 </a:t>
            </a:r>
          </a:p>
        </p:txBody>
      </p:sp>
    </p:spTree>
    <p:extLst>
      <p:ext uri="{BB962C8B-B14F-4D97-AF65-F5344CB8AC3E}">
        <p14:creationId xmlns:p14="http://schemas.microsoft.com/office/powerpoint/2010/main" val="1269186583"/>
      </p:ext>
    </p:extLst>
  </p:cSld>
  <p:clrMapOvr>
    <a:masterClrMapping/>
  </p:clrMapOvr>
  <p:transition spd="slow">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1"/>
          </p:nvPr>
        </p:nvSpPr>
        <p:spPr>
          <a:xfrm>
            <a:off x="1524000" y="1268413"/>
            <a:ext cx="8915400" cy="4038600"/>
          </a:xfrm>
        </p:spPr>
        <p:txBody>
          <a:bodyPr/>
          <a:lstStyle/>
          <a:p>
            <a:r>
              <a:rPr lang="zh-CN" altLang="en-US" b="1" dirty="0">
                <a:solidFill>
                  <a:srgbClr val="C00000"/>
                </a:solidFill>
                <a:latin typeface="黑体" panose="02010609060101010101" pitchFamily="49" charset="-122"/>
                <a:ea typeface="黑体" panose="02010609060101010101" pitchFamily="49" charset="-122"/>
              </a:rPr>
              <a:t>长期趋势（</a:t>
            </a:r>
            <a:r>
              <a:rPr lang="en-US" altLang="zh-CN" b="1" dirty="0">
                <a:solidFill>
                  <a:srgbClr val="C00000"/>
                </a:solidFill>
                <a:latin typeface="黑体" panose="02010609060101010101" pitchFamily="49" charset="-122"/>
                <a:ea typeface="黑体" panose="02010609060101010101" pitchFamily="49" charset="-122"/>
              </a:rPr>
              <a:t>T)  </a:t>
            </a:r>
            <a:r>
              <a:rPr lang="zh-CN" altLang="en-US" b="1"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是指由于某种根本性原因的影响，社会经济现象在相当长的时间里，持续增加向上发展和持续减少向下发展的态势。它是时间数列预测分析的重点。例如，世界人口由于出生率高于死亡率有逐年增加的趋势；工业产品在成长期，产量和利润呈上升趋势，成本水平呈下降趋势；到了衰退期，产量和利润转为下降趋势，成本水平转为上升趋势。  </a:t>
            </a:r>
          </a:p>
          <a:p>
            <a:endParaRPr lang="en-US" altLang="zh-CN" b="1" dirty="0">
              <a:latin typeface="黑体" panose="02010609060101010101" pitchFamily="49" charset="-122"/>
              <a:ea typeface="黑体" panose="02010609060101010101" pitchFamily="49" charset="-122"/>
            </a:endParaRPr>
          </a:p>
        </p:txBody>
      </p:sp>
      <p:sp>
        <p:nvSpPr>
          <p:cNvPr id="7175" name="Rectangle 7"/>
          <p:cNvSpPr>
            <a:spLocks noChangeArrowheads="1"/>
          </p:cNvSpPr>
          <p:nvPr/>
        </p:nvSpPr>
        <p:spPr bwMode="auto">
          <a:xfrm>
            <a:off x="3824288" y="15763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174" name="Object 6"/>
          <p:cNvGraphicFramePr>
            <a:graphicFrameLocks noChangeAspect="1"/>
          </p:cNvGraphicFramePr>
          <p:nvPr>
            <p:extLst>
              <p:ext uri="{D42A27DB-BD31-4B8C-83A1-F6EECF244321}">
                <p14:modId xmlns:p14="http://schemas.microsoft.com/office/powerpoint/2010/main" val="4160560526"/>
              </p:ext>
            </p:extLst>
          </p:nvPr>
        </p:nvGraphicFramePr>
        <p:xfrm>
          <a:off x="3581400" y="4868864"/>
          <a:ext cx="5638800" cy="1989137"/>
        </p:xfrm>
        <a:graphic>
          <a:graphicData uri="http://schemas.openxmlformats.org/presentationml/2006/ole">
            <mc:AlternateContent xmlns:mc="http://schemas.openxmlformats.org/markup-compatibility/2006">
              <mc:Choice xmlns:v="urn:schemas-microsoft-com:vml" Requires="v">
                <p:oleObj spid="_x0000_s1059" name="图片" r:id="rId3" imgW="5529600" imgH="4371120" progId="StaticEnhancedMetafile">
                  <p:embed/>
                </p:oleObj>
              </mc:Choice>
              <mc:Fallback>
                <p:oleObj name="图片" r:id="rId3" imgW="5529600" imgH="4371120" progId="StaticEnhancedMetafile">
                  <p:embed/>
                  <p:pic>
                    <p:nvPicPr>
                      <p:cNvPr id="71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868864"/>
                        <a:ext cx="5638800" cy="1989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4357602"/>
      </p:ext>
    </p:extLst>
  </p:cSld>
  <p:clrMapOvr>
    <a:masterClrMapping/>
  </p:clrMapOvr>
  <p:transition spd="slow">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847851" y="404814"/>
            <a:ext cx="6264275" cy="738187"/>
          </a:xfrm>
        </p:spPr>
        <p:txBody>
          <a:bodyPr/>
          <a:lstStyle/>
          <a:p>
            <a:r>
              <a:rPr lang="zh-CN" altLang="en-US" sz="3600" b="1">
                <a:latin typeface="黑体" panose="02010609060101010101" pitchFamily="49" charset="-122"/>
                <a:ea typeface="黑体" panose="02010609060101010101" pitchFamily="49" charset="-122"/>
              </a:rPr>
              <a:t>加法型时间数列季节变动分析</a:t>
            </a:r>
            <a:r>
              <a:rPr lang="zh-CN" altLang="en-US" b="1">
                <a:latin typeface="黑体" panose="02010609060101010101" pitchFamily="49" charset="-122"/>
                <a:ea typeface="黑体" panose="02010609060101010101" pitchFamily="49" charset="-122"/>
              </a:rPr>
              <a:t> </a:t>
            </a:r>
          </a:p>
        </p:txBody>
      </p:sp>
      <p:sp>
        <p:nvSpPr>
          <p:cNvPr id="81923" name="Rectangle 3"/>
          <p:cNvSpPr>
            <a:spLocks noGrp="1" noChangeArrowheads="1"/>
          </p:cNvSpPr>
          <p:nvPr>
            <p:ph type="body" sz="half" idx="1"/>
          </p:nvPr>
        </p:nvSpPr>
        <p:spPr>
          <a:xfrm>
            <a:off x="1919288" y="1844675"/>
            <a:ext cx="8331200" cy="4287838"/>
          </a:xfrm>
        </p:spPr>
        <p:txBody>
          <a:bodyPr/>
          <a:lstStyle/>
          <a:p>
            <a:pPr algn="just"/>
            <a:r>
              <a:rPr lang="zh-CN" altLang="en-US" b="1">
                <a:latin typeface="黑体" panose="02010609060101010101" pitchFamily="49" charset="-122"/>
                <a:ea typeface="黑体" panose="02010609060101010101" pitchFamily="49" charset="-122"/>
              </a:rPr>
              <a:t>这种分析是将原时间数列的实际数据减去长期趋势值，剔除长期趋势影响；再同月（季）平均计算季节差分析季节变动。</a:t>
            </a:r>
          </a:p>
          <a:p>
            <a:pPr algn="just"/>
            <a:r>
              <a:rPr lang="zh-CN" altLang="en-US" b="1">
                <a:latin typeface="黑体" panose="02010609060101010101" pitchFamily="49" charset="-122"/>
                <a:ea typeface="黑体" panose="02010609060101010101" pitchFamily="49" charset="-122"/>
              </a:rPr>
              <a:t>首先，计算（</a:t>
            </a:r>
            <a:r>
              <a:rPr lang="en-US" altLang="zh-CN" b="1">
                <a:latin typeface="黑体" panose="02010609060101010101" pitchFamily="49" charset="-122"/>
                <a:ea typeface="黑体" panose="02010609060101010101" pitchFamily="49" charset="-122"/>
              </a:rPr>
              <a:t>Y-T</a:t>
            </a:r>
            <a:r>
              <a:rPr lang="zh-CN" altLang="en-US" b="1">
                <a:latin typeface="黑体" panose="02010609060101010101" pitchFamily="49" charset="-122"/>
                <a:ea typeface="黑体" panose="02010609060101010101" pitchFamily="49" charset="-122"/>
              </a:rPr>
              <a:t>）剔除长期趋势影响。</a:t>
            </a:r>
          </a:p>
          <a:p>
            <a:pPr algn="just"/>
            <a:r>
              <a:rPr lang="zh-CN" altLang="en-US" b="1">
                <a:latin typeface="黑体" panose="02010609060101010101" pitchFamily="49" charset="-122"/>
                <a:ea typeface="黑体" panose="02010609060101010101" pitchFamily="49" charset="-122"/>
              </a:rPr>
              <a:t>其次，根据剔除长期趋势后的离差计算同期平均数和季节差。</a:t>
            </a:r>
          </a:p>
          <a:p>
            <a:pPr algn="just"/>
            <a:r>
              <a:rPr lang="zh-CN" altLang="en-US" b="1">
                <a:latin typeface="黑体" panose="02010609060101010101" pitchFamily="49" charset="-122"/>
                <a:ea typeface="黑体" panose="02010609060101010101" pitchFamily="49" charset="-122"/>
              </a:rPr>
              <a:t>案例分析</a:t>
            </a:r>
          </a:p>
          <a:p>
            <a:pPr algn="just"/>
            <a:r>
              <a:rPr lang="zh-CN" altLang="en-US" b="1">
                <a:latin typeface="黑体" panose="02010609060101010101" pitchFamily="49" charset="-122"/>
                <a:ea typeface="黑体" panose="02010609060101010101" pitchFamily="49" charset="-122"/>
              </a:rPr>
              <a:t>季节差正值表示旺季，负值表示淡季，在</a:t>
            </a:r>
            <a:r>
              <a:rPr lang="en-US" altLang="zh-CN" b="1">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附近表示平季。  </a:t>
            </a:r>
          </a:p>
        </p:txBody>
      </p:sp>
    </p:spTree>
    <p:extLst>
      <p:ext uri="{BB962C8B-B14F-4D97-AF65-F5344CB8AC3E}">
        <p14:creationId xmlns:p14="http://schemas.microsoft.com/office/powerpoint/2010/main" val="2677966098"/>
      </p:ext>
    </p:extLst>
  </p:cSld>
  <p:clrMapOvr>
    <a:masterClrMapping/>
  </p:clrMapOvr>
  <p:transition spd="slow">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847851" y="476250"/>
            <a:ext cx="5688013" cy="666750"/>
          </a:xfrm>
          <a:solidFill>
            <a:srgbClr val="00FFFF"/>
          </a:solidFill>
        </p:spPr>
        <p:txBody>
          <a:bodyPr/>
          <a:lstStyle/>
          <a:p>
            <a:r>
              <a:rPr lang="zh-CN" altLang="en-US" sz="4000" b="1">
                <a:latin typeface="黑体" panose="02010609060101010101" pitchFamily="49" charset="-122"/>
                <a:ea typeface="黑体" panose="02010609060101010101" pitchFamily="49" charset="-122"/>
              </a:rPr>
              <a:t>第四节  循环变动分析</a:t>
            </a:r>
          </a:p>
        </p:txBody>
      </p:sp>
      <p:sp>
        <p:nvSpPr>
          <p:cNvPr id="82947" name="Rectangle 3"/>
          <p:cNvSpPr>
            <a:spLocks noGrp="1" noChangeArrowheads="1"/>
          </p:cNvSpPr>
          <p:nvPr>
            <p:ph type="body" sz="half" idx="1"/>
          </p:nvPr>
        </p:nvSpPr>
        <p:spPr>
          <a:xfrm>
            <a:off x="1919288" y="2133600"/>
            <a:ext cx="8559800" cy="4287838"/>
          </a:xfrm>
        </p:spPr>
        <p:txBody>
          <a:bodyPr/>
          <a:lstStyle/>
          <a:p>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循环变动分析是根据时间数列资料，测定以数年为周期的现象盛衰起伏变动的规律性。</a:t>
            </a:r>
          </a:p>
          <a:p>
            <a:r>
              <a:rPr lang="zh-CN" altLang="en-US" b="1">
                <a:latin typeface="黑体" panose="02010609060101010101" pitchFamily="49" charset="-122"/>
                <a:ea typeface="黑体" panose="02010609060101010101" pitchFamily="49" charset="-122"/>
              </a:rPr>
              <a:t>循环变动的分析法，常用的是剩余法。这种方法是先剔除长期趋势和季节变动，再剔除不规则变动来测定循环变动的方法。其模型有乘法型、加法型和乘加型。</a:t>
            </a:r>
          </a:p>
          <a:p>
            <a:pPr>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936554396"/>
      </p:ext>
    </p:extLst>
  </p:cSld>
  <p:clrMapOvr>
    <a:masterClrMapping/>
  </p:clrMapOvr>
  <p:transition spd="slow">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774826" y="404814"/>
            <a:ext cx="3960813" cy="738187"/>
          </a:xfrm>
          <a:solidFill>
            <a:srgbClr val="00FFFF"/>
          </a:solidFill>
        </p:spPr>
        <p:txBody>
          <a:bodyPr/>
          <a:lstStyle/>
          <a:p>
            <a:r>
              <a:rPr lang="zh-CN" altLang="en-US" sz="4000" b="1">
                <a:latin typeface="黑体" panose="02010609060101010101" pitchFamily="49" charset="-122"/>
                <a:ea typeface="黑体" panose="02010609060101010101" pitchFamily="49" charset="-122"/>
              </a:rPr>
              <a:t>不规则变动分析</a:t>
            </a:r>
          </a:p>
        </p:txBody>
      </p:sp>
      <p:sp>
        <p:nvSpPr>
          <p:cNvPr id="83971" name="Rectangle 3"/>
          <p:cNvSpPr>
            <a:spLocks noGrp="1" noChangeArrowheads="1"/>
          </p:cNvSpPr>
          <p:nvPr>
            <p:ph type="body" sz="half" idx="1"/>
          </p:nvPr>
        </p:nvSpPr>
        <p:spPr>
          <a:xfrm>
            <a:off x="1919288" y="1773239"/>
            <a:ext cx="8424862" cy="4535487"/>
          </a:xfrm>
        </p:spPr>
        <p:txBody>
          <a:bodyPr/>
          <a:lstStyle/>
          <a:p>
            <a:r>
              <a:rPr lang="zh-CN" altLang="en-US" b="1">
                <a:latin typeface="黑体" panose="02010609060101010101" pitchFamily="49" charset="-122"/>
                <a:ea typeface="黑体" panose="02010609060101010101" pitchFamily="49" charset="-122"/>
              </a:rPr>
              <a:t>不规则变动是由一些不可估计、不可意料的原因引起的变动，具有很大随机性。</a:t>
            </a:r>
          </a:p>
          <a:p>
            <a:r>
              <a:rPr lang="zh-CN" altLang="en-US" b="1">
                <a:latin typeface="黑体" panose="02010609060101010101" pitchFamily="49" charset="-122"/>
                <a:ea typeface="黑体" panose="02010609060101010101" pitchFamily="49" charset="-122"/>
              </a:rPr>
              <a:t>进行不规则变动分析可将时间数列剔除长期趋势、季节变动、循环变动，剩余的就是不规则变动。</a:t>
            </a:r>
          </a:p>
          <a:p>
            <a:r>
              <a:rPr lang="zh-CN" altLang="en-US" b="1">
                <a:latin typeface="黑体" panose="02010609060101010101" pitchFamily="49" charset="-122"/>
                <a:ea typeface="黑体" panose="02010609060101010101" pitchFamily="49" charset="-122"/>
              </a:rPr>
              <a:t>不规则变动也有乘法型、加法型和乘加型三种模型分析。</a:t>
            </a:r>
          </a:p>
        </p:txBody>
      </p:sp>
    </p:spTree>
    <p:extLst>
      <p:ext uri="{BB962C8B-B14F-4D97-AF65-F5344CB8AC3E}">
        <p14:creationId xmlns:p14="http://schemas.microsoft.com/office/powerpoint/2010/main" val="3337683260"/>
      </p:ext>
    </p:extLst>
  </p:cSld>
  <p:clrMapOvr>
    <a:masterClrMapping/>
  </p:clrMapOvr>
  <p:transition spd="slow">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774825" y="0"/>
            <a:ext cx="7793038" cy="1143000"/>
          </a:xfrm>
        </p:spPr>
        <p:txBody>
          <a:bodyPr/>
          <a:lstStyle/>
          <a:p>
            <a:r>
              <a:rPr lang="zh-CN" altLang="en-US" sz="4000" b="1">
                <a:latin typeface="黑体" panose="02010609060101010101" pitchFamily="49" charset="-122"/>
                <a:ea typeface="黑体" panose="02010609060101010101" pitchFamily="49" charset="-122"/>
              </a:rPr>
              <a:t>乘法型步骤</a:t>
            </a:r>
          </a:p>
        </p:txBody>
      </p:sp>
      <p:sp>
        <p:nvSpPr>
          <p:cNvPr id="84995" name="Rectangle 3"/>
          <p:cNvSpPr>
            <a:spLocks noGrp="1" noChangeArrowheads="1"/>
          </p:cNvSpPr>
          <p:nvPr>
            <p:ph type="body" sz="half" idx="1"/>
          </p:nvPr>
        </p:nvSpPr>
        <p:spPr>
          <a:xfrm>
            <a:off x="1774826" y="1989138"/>
            <a:ext cx="8353425" cy="4392612"/>
          </a:xfrm>
        </p:spPr>
        <p:txBody>
          <a:bodyPr/>
          <a:lstStyle/>
          <a:p>
            <a:pPr algn="just"/>
            <a:r>
              <a:rPr lang="zh-CN" altLang="en-US" b="1">
                <a:latin typeface="黑体" panose="02010609060101010101" pitchFamily="49" charset="-122"/>
                <a:ea typeface="黑体" panose="02010609060101010101" pitchFamily="49" charset="-122"/>
              </a:rPr>
              <a:t>首先，用趋势季节变动值去除时间数列中的相应数据，剔除长期趋势和季节变动影响，测定循环变动和不规则变动。</a:t>
            </a:r>
          </a:p>
          <a:p>
            <a:pPr algn="just"/>
            <a:r>
              <a:rPr lang="zh-CN" altLang="en-US" b="1">
                <a:latin typeface="黑体" panose="02010609060101010101" pitchFamily="49" charset="-122"/>
                <a:ea typeface="黑体" panose="02010609060101010101" pitchFamily="49" charset="-122"/>
              </a:rPr>
              <a:t>其次，将循环变动和不规则变动值进行移动平均，剔除不规则变动影响，测定循环变动。</a:t>
            </a:r>
          </a:p>
          <a:p>
            <a:pPr algn="just"/>
            <a:r>
              <a:rPr lang="zh-CN" altLang="en-US" b="1">
                <a:latin typeface="黑体" panose="02010609060101010101" pitchFamily="49" charset="-122"/>
                <a:ea typeface="黑体" panose="02010609060101010101" pitchFamily="49" charset="-122"/>
              </a:rPr>
              <a:t>最后，将长期趋势、季节变动、循环变动去除时间数列中的实际数据，其商数就是不规则变动</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。也可用循环变动去除循环变动与不规则变动值，计算不规则变动。 </a:t>
            </a:r>
          </a:p>
        </p:txBody>
      </p:sp>
    </p:spTree>
    <p:extLst>
      <p:ext uri="{BB962C8B-B14F-4D97-AF65-F5344CB8AC3E}">
        <p14:creationId xmlns:p14="http://schemas.microsoft.com/office/powerpoint/2010/main" val="95366807"/>
      </p:ext>
    </p:extLst>
  </p:cSld>
  <p:clrMapOvr>
    <a:masterClrMapping/>
  </p:clrMapOvr>
  <p:transition spd="slow">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847850" y="0"/>
            <a:ext cx="7793038" cy="1143000"/>
          </a:xfrm>
        </p:spPr>
        <p:txBody>
          <a:bodyPr/>
          <a:lstStyle/>
          <a:p>
            <a:r>
              <a:rPr lang="zh-CN" altLang="en-US" sz="4000" b="1">
                <a:latin typeface="黑体" panose="02010609060101010101" pitchFamily="49" charset="-122"/>
                <a:ea typeface="黑体" panose="02010609060101010101" pitchFamily="49" charset="-122"/>
              </a:rPr>
              <a:t>乘法型模型</a:t>
            </a:r>
            <a:r>
              <a:rPr lang="zh-CN" altLang="en-US" b="1">
                <a:latin typeface="黑体" panose="02010609060101010101" pitchFamily="49" charset="-122"/>
                <a:ea typeface="黑体" panose="02010609060101010101" pitchFamily="49" charset="-122"/>
              </a:rPr>
              <a:t> </a:t>
            </a:r>
          </a:p>
        </p:txBody>
      </p:sp>
      <p:sp>
        <p:nvSpPr>
          <p:cNvPr id="86019" name="Rectangle 3"/>
          <p:cNvSpPr>
            <a:spLocks noGrp="1" noChangeArrowheads="1"/>
          </p:cNvSpPr>
          <p:nvPr>
            <p:ph type="body" sz="half" idx="1"/>
          </p:nvPr>
        </p:nvSpPr>
        <p:spPr>
          <a:xfrm>
            <a:off x="1828800" y="1981200"/>
            <a:ext cx="8458200" cy="4495800"/>
          </a:xfrm>
        </p:spPr>
        <p:txBody>
          <a:bodyPr>
            <a:normAutofit fontScale="92500" lnSpcReduction="10000"/>
          </a:bodyPr>
          <a:lstStyle/>
          <a:p>
            <a:pPr>
              <a:lnSpc>
                <a:spcPct val="90000"/>
              </a:lnSpc>
            </a:pPr>
            <a:r>
              <a:rPr lang="zh-CN" altLang="en-US" b="1">
                <a:latin typeface="黑体" panose="02010609060101010101" pitchFamily="49" charset="-122"/>
                <a:ea typeface="黑体" panose="02010609060101010101" pitchFamily="49" charset="-122"/>
              </a:rPr>
              <a:t>循环变动：</a:t>
            </a: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、月、季资料：</a:t>
            </a: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、年度资料：</a:t>
            </a:r>
          </a:p>
          <a:p>
            <a:pPr>
              <a:lnSpc>
                <a:spcPct val="90000"/>
              </a:lnSpc>
            </a:pPr>
            <a:endParaRPr lang="zh-CN" altLang="en-US" sz="2400" b="1">
              <a:latin typeface="黑体" panose="02010609060101010101" pitchFamily="49" charset="-122"/>
              <a:ea typeface="黑体" panose="02010609060101010101" pitchFamily="49" charset="-122"/>
            </a:endParaRPr>
          </a:p>
          <a:p>
            <a:pPr algn="just">
              <a:lnSpc>
                <a:spcPct val="90000"/>
              </a:lnSpc>
              <a:buFont typeface="Wingdings" panose="05000000000000000000" pitchFamily="2" charset="2"/>
              <a:buNone/>
            </a:pPr>
            <a:endParaRPr lang="zh-CN" altLang="en-US" sz="2400" b="1">
              <a:latin typeface="黑体" panose="02010609060101010101" pitchFamily="49" charset="-122"/>
              <a:ea typeface="黑体" panose="02010609060101010101" pitchFamily="49" charset="-122"/>
            </a:endParaRPr>
          </a:p>
          <a:p>
            <a:pPr algn="just">
              <a:lnSpc>
                <a:spcPct val="90000"/>
              </a:lnSpc>
            </a:pPr>
            <a:r>
              <a:rPr lang="zh-CN" altLang="en-US" sz="2400" b="1">
                <a:latin typeface="黑体" panose="02010609060101010101" pitchFamily="49" charset="-122"/>
                <a:ea typeface="黑体" panose="02010609060101010101" pitchFamily="49" charset="-122"/>
              </a:rPr>
              <a:t>其中：</a:t>
            </a:r>
            <a:r>
              <a:rPr lang="en-US" altLang="zh-CN" sz="2400" b="1">
                <a:latin typeface="黑体" panose="02010609060101010101" pitchFamily="49" charset="-122"/>
                <a:ea typeface="黑体" panose="02010609060101010101" pitchFamily="49" charset="-122"/>
              </a:rPr>
              <a:t>T</a:t>
            </a:r>
            <a:r>
              <a:rPr lang="zh-CN" altLang="en-US" sz="2400" b="1">
                <a:latin typeface="黑体" panose="02010609060101010101" pitchFamily="49" charset="-122"/>
                <a:ea typeface="黑体" panose="02010609060101010101" pitchFamily="49" charset="-122"/>
              </a:rPr>
              <a:t>代表长期趋势，</a:t>
            </a:r>
            <a:r>
              <a:rPr lang="en-US" altLang="zh-CN" sz="2400" b="1">
                <a:latin typeface="黑体" panose="02010609060101010101" pitchFamily="49" charset="-122"/>
                <a:ea typeface="黑体" panose="02010609060101010101" pitchFamily="49" charset="-122"/>
              </a:rPr>
              <a:t>S</a:t>
            </a:r>
            <a:r>
              <a:rPr lang="zh-CN" altLang="en-US" sz="2400" b="1">
                <a:latin typeface="黑体" panose="02010609060101010101" pitchFamily="49" charset="-122"/>
                <a:ea typeface="黑体" panose="02010609060101010101" pitchFamily="49" charset="-122"/>
              </a:rPr>
              <a:t>代表季节变动，</a:t>
            </a:r>
            <a:r>
              <a:rPr lang="en-US" altLang="zh-CN" sz="2400" b="1">
                <a:latin typeface="黑体" panose="02010609060101010101" pitchFamily="49" charset="-122"/>
                <a:ea typeface="黑体" panose="02010609060101010101" pitchFamily="49" charset="-122"/>
              </a:rPr>
              <a:t>C</a:t>
            </a:r>
            <a:r>
              <a:rPr lang="zh-CN" altLang="en-US" sz="2400" b="1">
                <a:latin typeface="黑体" panose="02010609060101010101" pitchFamily="49" charset="-122"/>
                <a:ea typeface="黑体" panose="02010609060101010101" pitchFamily="49" charset="-122"/>
              </a:rPr>
              <a:t>代表循环变动，</a:t>
            </a:r>
            <a:r>
              <a:rPr lang="en-US" altLang="zh-CN" sz="2400" b="1">
                <a:latin typeface="黑体" panose="02010609060101010101" pitchFamily="49" charset="-122"/>
                <a:ea typeface="黑体" panose="02010609060101010101" pitchFamily="49" charset="-122"/>
              </a:rPr>
              <a:t>I</a:t>
            </a:r>
            <a:r>
              <a:rPr lang="zh-CN" altLang="en-US" sz="2400" b="1">
                <a:latin typeface="黑体" panose="02010609060101010101" pitchFamily="49" charset="-122"/>
                <a:ea typeface="黑体" panose="02010609060101010101" pitchFamily="49" charset="-122"/>
              </a:rPr>
              <a:t>代表不规则变动。</a:t>
            </a: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endParaRPr lang="zh-CN" altLang="en-US" sz="2400" b="1">
              <a:latin typeface="黑体" panose="02010609060101010101" pitchFamily="49" charset="-122"/>
              <a:ea typeface="黑体" panose="02010609060101010101" pitchFamily="49" charset="-122"/>
            </a:endParaRPr>
          </a:p>
          <a:p>
            <a:pPr>
              <a:lnSpc>
                <a:spcPct val="90000"/>
              </a:lnSpc>
            </a:pPr>
            <a:endParaRPr lang="en-US" altLang="zh-CN" sz="2400" b="1">
              <a:latin typeface="黑体" panose="02010609060101010101" pitchFamily="49" charset="-122"/>
              <a:ea typeface="黑体" panose="02010609060101010101" pitchFamily="49" charset="-122"/>
            </a:endParaRPr>
          </a:p>
        </p:txBody>
      </p:sp>
      <p:graphicFrame>
        <p:nvGraphicFramePr>
          <p:cNvPr id="86021" name="Object 5"/>
          <p:cNvGraphicFramePr>
            <a:graphicFrameLocks noChangeAspect="1"/>
          </p:cNvGraphicFramePr>
          <p:nvPr>
            <p:extLst>
              <p:ext uri="{D42A27DB-BD31-4B8C-83A1-F6EECF244321}">
                <p14:modId xmlns:p14="http://schemas.microsoft.com/office/powerpoint/2010/main" val="1378165767"/>
              </p:ext>
            </p:extLst>
          </p:nvPr>
        </p:nvGraphicFramePr>
        <p:xfrm>
          <a:off x="3948113" y="2478088"/>
          <a:ext cx="7038975" cy="969962"/>
        </p:xfrm>
        <a:graphic>
          <a:graphicData uri="http://schemas.openxmlformats.org/presentationml/2006/ole">
            <mc:AlternateContent xmlns:mc="http://schemas.openxmlformats.org/markup-compatibility/2006">
              <mc:Choice xmlns:v="urn:schemas-microsoft-com:vml" Requires="v">
                <p:oleObj spid="_x0000_s6212" name="公式" r:id="rId3" imgW="2234880" imgH="406080" progId="Equation.3">
                  <p:embed/>
                </p:oleObj>
              </mc:Choice>
              <mc:Fallback>
                <p:oleObj name="公式" r:id="rId3" imgW="2234880" imgH="406080" progId="Equation.3">
                  <p:embed/>
                  <p:pic>
                    <p:nvPicPr>
                      <p:cNvPr id="86021" name="Object 5"/>
                      <p:cNvPicPr>
                        <a:picLocks noChangeAspect="1" noChangeArrowheads="1"/>
                      </p:cNvPicPr>
                      <p:nvPr/>
                    </p:nvPicPr>
                    <p:blipFill>
                      <a:blip r:embed="rId4"/>
                      <a:srcRect/>
                      <a:stretch>
                        <a:fillRect/>
                      </a:stretch>
                    </p:blipFill>
                    <p:spPr bwMode="auto">
                      <a:xfrm>
                        <a:off x="3948113" y="2478088"/>
                        <a:ext cx="7038975"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2" name="Object 6"/>
          <p:cNvGraphicFramePr>
            <a:graphicFrameLocks noChangeAspect="1"/>
          </p:cNvGraphicFramePr>
          <p:nvPr>
            <p:extLst>
              <p:ext uri="{D42A27DB-BD31-4B8C-83A1-F6EECF244321}">
                <p14:modId xmlns:p14="http://schemas.microsoft.com/office/powerpoint/2010/main" val="100275756"/>
              </p:ext>
            </p:extLst>
          </p:nvPr>
        </p:nvGraphicFramePr>
        <p:xfrm>
          <a:off x="4048125" y="3867150"/>
          <a:ext cx="5327650" cy="1281113"/>
        </p:xfrm>
        <a:graphic>
          <a:graphicData uri="http://schemas.openxmlformats.org/presentationml/2006/ole">
            <mc:AlternateContent xmlns:mc="http://schemas.openxmlformats.org/markup-compatibility/2006">
              <mc:Choice xmlns:v="urn:schemas-microsoft-com:vml" Requires="v">
                <p:oleObj spid="_x0000_s6213" name="公式" r:id="rId5" imgW="1688760" imgH="406080" progId="Equation.3">
                  <p:embed/>
                </p:oleObj>
              </mc:Choice>
              <mc:Fallback>
                <p:oleObj name="公式" r:id="rId5" imgW="1688760" imgH="406080" progId="Equation.3">
                  <p:embed/>
                  <p:pic>
                    <p:nvPicPr>
                      <p:cNvPr id="86022" name="Object 6"/>
                      <p:cNvPicPr>
                        <a:picLocks noChangeAspect="1" noChangeArrowheads="1"/>
                      </p:cNvPicPr>
                      <p:nvPr/>
                    </p:nvPicPr>
                    <p:blipFill>
                      <a:blip r:embed="rId6"/>
                      <a:srcRect/>
                      <a:stretch>
                        <a:fillRect/>
                      </a:stretch>
                    </p:blipFill>
                    <p:spPr bwMode="auto">
                      <a:xfrm>
                        <a:off x="4048125" y="3867150"/>
                        <a:ext cx="5327650"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5762644"/>
      </p:ext>
    </p:extLst>
  </p:cSld>
  <p:clrMapOvr>
    <a:masterClrMapping/>
  </p:clrMapOvr>
  <p:transition spd="slow">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sz="half" idx="1"/>
          </p:nvPr>
        </p:nvSpPr>
        <p:spPr>
          <a:xfrm>
            <a:off x="1703389" y="1752600"/>
            <a:ext cx="8353425" cy="5105400"/>
          </a:xfrm>
        </p:spPr>
        <p:txBody>
          <a:bodyPr/>
          <a:lstStyle/>
          <a:p>
            <a:r>
              <a:rPr lang="zh-CN" altLang="en-US" b="1">
                <a:latin typeface="黑体" panose="02010609060101010101" pitchFamily="49" charset="-122"/>
                <a:ea typeface="黑体" panose="02010609060101010101" pitchFamily="49" charset="-122"/>
              </a:rPr>
              <a:t>不规则变动：</a:t>
            </a:r>
          </a:p>
          <a:p>
            <a:endParaRPr lang="zh-CN" altLang="en-US" b="1">
              <a:latin typeface="黑体" panose="02010609060101010101" pitchFamily="49" charset="-122"/>
              <a:ea typeface="黑体" panose="02010609060101010101" pitchFamily="49" charset="-122"/>
            </a:endParaRPr>
          </a:p>
          <a:p>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、月、季资料</a:t>
            </a:r>
            <a:r>
              <a:rPr lang="en-US" altLang="zh-CN" b="1">
                <a:latin typeface="黑体" panose="02010609060101010101" pitchFamily="49" charset="-122"/>
                <a:ea typeface="黑体" panose="02010609060101010101" pitchFamily="49" charset="-122"/>
              </a:rPr>
              <a:t>:</a:t>
            </a:r>
          </a:p>
          <a:p>
            <a:endParaRPr lang="en-US" altLang="zh-CN" b="1">
              <a:latin typeface="黑体" panose="02010609060101010101" pitchFamily="49" charset="-122"/>
              <a:ea typeface="黑体" panose="02010609060101010101" pitchFamily="49" charset="-122"/>
            </a:endParaRPr>
          </a:p>
          <a:p>
            <a:endParaRPr lang="en-US" altLang="zh-CN" b="1">
              <a:latin typeface="黑体" panose="02010609060101010101" pitchFamily="49" charset="-122"/>
              <a:ea typeface="黑体" panose="02010609060101010101" pitchFamily="49" charset="-122"/>
            </a:endParaRPr>
          </a:p>
          <a:p>
            <a:endParaRPr lang="en-US" altLang="zh-CN" b="1">
              <a:latin typeface="黑体" panose="02010609060101010101" pitchFamily="49" charset="-122"/>
              <a:ea typeface="黑体" panose="02010609060101010101" pitchFamily="49" charset="-122"/>
            </a:endParaRPr>
          </a:p>
          <a:p>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、年度资料</a:t>
            </a:r>
            <a:r>
              <a:rPr lang="en-US" altLang="zh-CN" b="1">
                <a:latin typeface="黑体" panose="02010609060101010101" pitchFamily="49" charset="-122"/>
                <a:ea typeface="黑体" panose="02010609060101010101" pitchFamily="49" charset="-122"/>
              </a:rPr>
              <a:t>:</a:t>
            </a:r>
          </a:p>
          <a:p>
            <a:pPr algn="just"/>
            <a:endParaRPr lang="en-US" altLang="zh-CN" b="1">
              <a:latin typeface="黑体" panose="02010609060101010101" pitchFamily="49" charset="-122"/>
              <a:ea typeface="黑体" panose="02010609060101010101" pitchFamily="49" charset="-122"/>
            </a:endParaRPr>
          </a:p>
          <a:p>
            <a:pPr algn="just"/>
            <a:endParaRPr lang="en-US" altLang="zh-CN" b="1">
              <a:latin typeface="黑体" panose="02010609060101010101" pitchFamily="49" charset="-122"/>
              <a:ea typeface="黑体" panose="02010609060101010101" pitchFamily="49" charset="-122"/>
            </a:endParaRPr>
          </a:p>
          <a:p>
            <a:pPr algn="just">
              <a:buFont typeface="Wingdings" panose="05000000000000000000" pitchFamily="2" charset="2"/>
              <a:buNone/>
            </a:pPr>
            <a:endParaRPr lang="en-US" altLang="zh-CN" b="1">
              <a:latin typeface="黑体" panose="02010609060101010101" pitchFamily="49" charset="-122"/>
              <a:ea typeface="黑体" panose="02010609060101010101" pitchFamily="49" charset="-122"/>
            </a:endParaRPr>
          </a:p>
        </p:txBody>
      </p:sp>
      <p:graphicFrame>
        <p:nvGraphicFramePr>
          <p:cNvPr id="87044" name="Object 4"/>
          <p:cNvGraphicFramePr>
            <a:graphicFrameLocks noChangeAspect="1"/>
          </p:cNvGraphicFramePr>
          <p:nvPr>
            <p:extLst>
              <p:ext uri="{D42A27DB-BD31-4B8C-83A1-F6EECF244321}">
                <p14:modId xmlns:p14="http://schemas.microsoft.com/office/powerpoint/2010/main" val="3515189808"/>
              </p:ext>
            </p:extLst>
          </p:nvPr>
        </p:nvGraphicFramePr>
        <p:xfrm>
          <a:off x="4357688" y="2478088"/>
          <a:ext cx="5948362" cy="1006475"/>
        </p:xfrm>
        <a:graphic>
          <a:graphicData uri="http://schemas.openxmlformats.org/presentationml/2006/ole">
            <mc:AlternateContent xmlns:mc="http://schemas.openxmlformats.org/markup-compatibility/2006">
              <mc:Choice xmlns:v="urn:schemas-microsoft-com:vml" Requires="v">
                <p:oleObj spid="_x0000_s7236" name="公式" r:id="rId3" imgW="2234880" imgH="406080" progId="Equation.3">
                  <p:embed/>
                </p:oleObj>
              </mc:Choice>
              <mc:Fallback>
                <p:oleObj name="公式" r:id="rId3" imgW="2234880" imgH="406080" progId="Equation.3">
                  <p:embed/>
                  <p:pic>
                    <p:nvPicPr>
                      <p:cNvPr id="87044" name="Object 4"/>
                      <p:cNvPicPr>
                        <a:picLocks noChangeAspect="1" noChangeArrowheads="1"/>
                      </p:cNvPicPr>
                      <p:nvPr/>
                    </p:nvPicPr>
                    <p:blipFill>
                      <a:blip r:embed="rId4"/>
                      <a:srcRect/>
                      <a:stretch>
                        <a:fillRect/>
                      </a:stretch>
                    </p:blipFill>
                    <p:spPr bwMode="auto">
                      <a:xfrm>
                        <a:off x="4357688" y="2478088"/>
                        <a:ext cx="5948362"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5" name="Object 5"/>
          <p:cNvGraphicFramePr>
            <a:graphicFrameLocks noChangeAspect="1"/>
          </p:cNvGraphicFramePr>
          <p:nvPr>
            <p:extLst>
              <p:ext uri="{D42A27DB-BD31-4B8C-83A1-F6EECF244321}">
                <p14:modId xmlns:p14="http://schemas.microsoft.com/office/powerpoint/2010/main" val="3740575653"/>
              </p:ext>
            </p:extLst>
          </p:nvPr>
        </p:nvGraphicFramePr>
        <p:xfrm>
          <a:off x="4427538" y="4421188"/>
          <a:ext cx="5227637" cy="1057275"/>
        </p:xfrm>
        <a:graphic>
          <a:graphicData uri="http://schemas.openxmlformats.org/presentationml/2006/ole">
            <mc:AlternateContent xmlns:mc="http://schemas.openxmlformats.org/markup-compatibility/2006">
              <mc:Choice xmlns:v="urn:schemas-microsoft-com:vml" Requires="v">
                <p:oleObj spid="_x0000_s7237" name="公式" r:id="rId5" imgW="1688760" imgH="406080" progId="Equation.3">
                  <p:embed/>
                </p:oleObj>
              </mc:Choice>
              <mc:Fallback>
                <p:oleObj name="公式" r:id="rId5" imgW="1688760" imgH="406080" progId="Equation.3">
                  <p:embed/>
                  <p:pic>
                    <p:nvPicPr>
                      <p:cNvPr id="87045" name="Object 5"/>
                      <p:cNvPicPr>
                        <a:picLocks noChangeAspect="1" noChangeArrowheads="1"/>
                      </p:cNvPicPr>
                      <p:nvPr/>
                    </p:nvPicPr>
                    <p:blipFill>
                      <a:blip r:embed="rId6"/>
                      <a:srcRect/>
                      <a:stretch>
                        <a:fillRect/>
                      </a:stretch>
                    </p:blipFill>
                    <p:spPr bwMode="auto">
                      <a:xfrm>
                        <a:off x="4427538" y="4421188"/>
                        <a:ext cx="5227637"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9759126"/>
      </p:ext>
    </p:extLst>
  </p:cSld>
  <p:clrMapOvr>
    <a:masterClrMapping/>
  </p:clrMapOvr>
  <p:transition spd="slow">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208214" y="260351"/>
            <a:ext cx="7793037" cy="714375"/>
          </a:xfrm>
        </p:spPr>
        <p:txBody>
          <a:bodyPr/>
          <a:lstStyle/>
          <a:p>
            <a:r>
              <a:rPr lang="zh-CN" altLang="en-US" sz="4000" b="1">
                <a:latin typeface="黑体" panose="02010609060101010101" pitchFamily="49" charset="-122"/>
                <a:ea typeface="黑体" panose="02010609060101010101" pitchFamily="49" charset="-122"/>
              </a:rPr>
              <a:t>加法型步骤</a:t>
            </a:r>
          </a:p>
        </p:txBody>
      </p:sp>
      <p:sp>
        <p:nvSpPr>
          <p:cNvPr id="88067" name="Rectangle 3"/>
          <p:cNvSpPr>
            <a:spLocks noGrp="1" noChangeArrowheads="1"/>
          </p:cNvSpPr>
          <p:nvPr>
            <p:ph type="body" sz="half" idx="1"/>
          </p:nvPr>
        </p:nvSpPr>
        <p:spPr>
          <a:xfrm>
            <a:off x="2063751" y="1773239"/>
            <a:ext cx="8208963" cy="4535487"/>
          </a:xfrm>
        </p:spPr>
        <p:txBody>
          <a:bodyPr/>
          <a:lstStyle/>
          <a:p>
            <a:pPr algn="just"/>
            <a:r>
              <a:rPr lang="zh-CN" altLang="en-US" sz="2400" b="1">
                <a:latin typeface="黑体" panose="02010609060101010101" pitchFamily="49" charset="-122"/>
                <a:ea typeface="黑体" panose="02010609060101010101" pitchFamily="49" charset="-122"/>
              </a:rPr>
              <a:t>首先，将时间数列中的实际数据减去趋势季节变动值，测定循环变动和不规则变动的绝对额。</a:t>
            </a:r>
          </a:p>
          <a:p>
            <a:pPr algn="just"/>
            <a:r>
              <a:rPr lang="zh-CN" altLang="en-US" sz="2400" b="1">
                <a:latin typeface="黑体" panose="02010609060101010101" pitchFamily="49" charset="-122"/>
                <a:ea typeface="黑体" panose="02010609060101010101" pitchFamily="49" charset="-122"/>
              </a:rPr>
              <a:t>其次，将循环变动和不规则变动绝对额进行</a:t>
            </a: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天移动平均，剔除不规则变动影响，测定循环变动绝对额。</a:t>
            </a:r>
          </a:p>
          <a:p>
            <a:pPr algn="just"/>
            <a:r>
              <a:rPr lang="zh-CN" altLang="en-US" sz="2400" b="1">
                <a:latin typeface="黑体" panose="02010609060101010101" pitchFamily="49" charset="-122"/>
                <a:ea typeface="黑体" panose="02010609060101010101" pitchFamily="49" charset="-122"/>
              </a:rPr>
              <a:t>最后，将时间数列中的实际数据减去长期趋势、季节变动、循环变动，其差额就是不规则变动。也可用循环、不规则变动减去循环变动计算不规则变动。</a:t>
            </a:r>
          </a:p>
          <a:p>
            <a:pPr algn="just"/>
            <a:r>
              <a:rPr lang="zh-CN" altLang="en-US" sz="2400" b="1">
                <a:latin typeface="黑体" panose="02010609060101010101" pitchFamily="49" charset="-122"/>
                <a:ea typeface="黑体" panose="02010609060101010101" pitchFamily="49" charset="-122"/>
              </a:rPr>
              <a:t>循环变动绝对数大于</a:t>
            </a:r>
            <a:r>
              <a:rPr lang="en-US" altLang="zh-CN" sz="2400" b="1">
                <a:latin typeface="黑体" panose="02010609060101010101" pitchFamily="49" charset="-122"/>
                <a:ea typeface="黑体" panose="02010609060101010101" pitchFamily="49" charset="-122"/>
              </a:rPr>
              <a:t>0</a:t>
            </a:r>
            <a:r>
              <a:rPr lang="zh-CN" altLang="en-US" sz="2400" b="1">
                <a:latin typeface="黑体" panose="02010609060101010101" pitchFamily="49" charset="-122"/>
                <a:ea typeface="黑体" panose="02010609060101010101" pitchFamily="49" charset="-122"/>
              </a:rPr>
              <a:t>为经济扩张期，小于</a:t>
            </a:r>
            <a:r>
              <a:rPr lang="en-US" altLang="zh-CN" sz="2400" b="1">
                <a:latin typeface="黑体" panose="02010609060101010101" pitchFamily="49" charset="-122"/>
                <a:ea typeface="黑体" panose="02010609060101010101" pitchFamily="49" charset="-122"/>
              </a:rPr>
              <a:t>0</a:t>
            </a:r>
            <a:r>
              <a:rPr lang="zh-CN" altLang="en-US" sz="2400" b="1">
                <a:latin typeface="黑体" panose="02010609060101010101" pitchFamily="49" charset="-122"/>
                <a:ea typeface="黑体" panose="02010609060101010101" pitchFamily="49" charset="-122"/>
              </a:rPr>
              <a:t>为经济收缩期，等于</a:t>
            </a:r>
            <a:r>
              <a:rPr lang="en-US" altLang="zh-CN" sz="2400" b="1">
                <a:latin typeface="黑体" panose="02010609060101010101" pitchFamily="49" charset="-122"/>
                <a:ea typeface="黑体" panose="02010609060101010101" pitchFamily="49" charset="-122"/>
              </a:rPr>
              <a:t>0</a:t>
            </a:r>
            <a:r>
              <a:rPr lang="zh-CN" altLang="en-US" sz="2400" b="1">
                <a:latin typeface="黑体" panose="02010609060101010101" pitchFamily="49" charset="-122"/>
                <a:ea typeface="黑体" panose="02010609060101010101" pitchFamily="49" charset="-122"/>
              </a:rPr>
              <a:t>为无循环变动。。</a:t>
            </a:r>
          </a:p>
          <a:p>
            <a:pPr algn="just"/>
            <a:r>
              <a:rPr lang="zh-CN" altLang="en-US" sz="2400" b="1">
                <a:latin typeface="黑体" panose="02010609060101010101" pitchFamily="49" charset="-122"/>
                <a:ea typeface="黑体" panose="02010609060101010101" pitchFamily="49" charset="-122"/>
              </a:rPr>
              <a:t>不规则变动绝对数等于</a:t>
            </a:r>
            <a:r>
              <a:rPr lang="en-US" altLang="zh-CN" sz="2400" b="1">
                <a:latin typeface="黑体" panose="02010609060101010101" pitchFamily="49" charset="-122"/>
                <a:ea typeface="黑体" panose="02010609060101010101" pitchFamily="49" charset="-122"/>
              </a:rPr>
              <a:t>0</a:t>
            </a:r>
            <a:r>
              <a:rPr lang="zh-CN" altLang="en-US" sz="2400" b="1">
                <a:latin typeface="黑体" panose="02010609060101010101" pitchFamily="49" charset="-122"/>
                <a:ea typeface="黑体" panose="02010609060101010101" pitchFamily="49" charset="-122"/>
              </a:rPr>
              <a:t>表示无影响，正值为正影响，负值为负影响。</a:t>
            </a:r>
          </a:p>
          <a:p>
            <a:endParaRPr lang="en-US" altLang="zh-CN" sz="24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7265518"/>
      </p:ext>
    </p:extLst>
  </p:cSld>
  <p:clrMapOvr>
    <a:masterClrMapping/>
  </p:clrMapOvr>
  <p:transition spd="slow">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279650" y="0"/>
            <a:ext cx="7793038" cy="1143000"/>
          </a:xfrm>
        </p:spPr>
        <p:txBody>
          <a:bodyPr/>
          <a:lstStyle/>
          <a:p>
            <a:r>
              <a:rPr lang="zh-CN" altLang="en-US" sz="4000" b="1">
                <a:latin typeface="黑体" panose="02010609060101010101" pitchFamily="49" charset="-122"/>
                <a:ea typeface="黑体" panose="02010609060101010101" pitchFamily="49" charset="-122"/>
              </a:rPr>
              <a:t>加法型模型</a:t>
            </a:r>
            <a:r>
              <a:rPr lang="zh-CN" altLang="en-US" sz="3600" b="1">
                <a:latin typeface="黑体" panose="02010609060101010101" pitchFamily="49" charset="-122"/>
                <a:ea typeface="黑体" panose="02010609060101010101" pitchFamily="49" charset="-122"/>
              </a:rPr>
              <a:t> </a:t>
            </a:r>
          </a:p>
        </p:txBody>
      </p:sp>
      <p:sp>
        <p:nvSpPr>
          <p:cNvPr id="89091" name="Rectangle 3"/>
          <p:cNvSpPr>
            <a:spLocks noGrp="1" noChangeArrowheads="1"/>
          </p:cNvSpPr>
          <p:nvPr>
            <p:ph type="body" sz="half" idx="1"/>
          </p:nvPr>
        </p:nvSpPr>
        <p:spPr>
          <a:xfrm>
            <a:off x="1919289" y="1828800"/>
            <a:ext cx="8353425" cy="4724400"/>
          </a:xfrm>
        </p:spPr>
        <p:txBody>
          <a:bodyPr>
            <a:normAutofit lnSpcReduction="10000"/>
          </a:bodyPr>
          <a:lstStyle/>
          <a:p>
            <a:pPr algn="just">
              <a:lnSpc>
                <a:spcPct val="90000"/>
              </a:lnSpc>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、月（季）别时间数列：</a:t>
            </a:r>
            <a:r>
              <a:rPr lang="en-US" altLang="zh-CN" b="1" dirty="0">
                <a:latin typeface="黑体" panose="02010609060101010101" pitchFamily="49" charset="-122"/>
                <a:ea typeface="黑体" panose="02010609060101010101" pitchFamily="49" charset="-122"/>
              </a:rPr>
              <a:t>Y=T+S+C+I</a:t>
            </a:r>
          </a:p>
          <a:p>
            <a:pPr algn="just">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循环变动： </a:t>
            </a:r>
            <a:r>
              <a:rPr lang="en-US" altLang="zh-CN" b="1" dirty="0" smtClean="0">
                <a:latin typeface="黑体" panose="02010609060101010101" pitchFamily="49" charset="-122"/>
                <a:ea typeface="黑体" panose="02010609060101010101" pitchFamily="49" charset="-122"/>
              </a:rPr>
              <a:t>C=Y-T-S</a:t>
            </a:r>
            <a:r>
              <a:rPr lang="en-US" altLang="zh-CN" b="1" dirty="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I</a:t>
            </a:r>
            <a:endParaRPr lang="en-US" altLang="zh-CN" b="1" dirty="0">
              <a:latin typeface="黑体" panose="02010609060101010101" pitchFamily="49" charset="-122"/>
              <a:ea typeface="黑体" panose="02010609060101010101" pitchFamily="49" charset="-122"/>
            </a:endParaRPr>
          </a:p>
          <a:p>
            <a:pPr algn="just">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不规则变动：</a:t>
            </a:r>
            <a:r>
              <a:rPr lang="en-US" altLang="zh-CN" b="1" dirty="0" smtClean="0">
                <a:latin typeface="黑体" panose="02010609060101010101" pitchFamily="49" charset="-122"/>
                <a:ea typeface="黑体" panose="02010609060101010101" pitchFamily="49" charset="-122"/>
              </a:rPr>
              <a:t>I=Y-T-S</a:t>
            </a:r>
            <a:r>
              <a:rPr lang="en-US" altLang="zh-CN" b="1" dirty="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a:t>
            </a:r>
            <a:endParaRPr lang="en-US" altLang="zh-CN" b="1" dirty="0">
              <a:latin typeface="黑体" panose="02010609060101010101" pitchFamily="49" charset="-122"/>
              <a:ea typeface="黑体" panose="02010609060101010101" pitchFamily="49" charset="-122"/>
            </a:endParaRPr>
          </a:p>
          <a:p>
            <a:pPr algn="just">
              <a:lnSpc>
                <a:spcPct val="90000"/>
              </a:lnSpc>
            </a:pPr>
            <a:endParaRPr lang="en-US" altLang="zh-CN" b="1" dirty="0">
              <a:latin typeface="黑体" panose="02010609060101010101" pitchFamily="49" charset="-122"/>
              <a:ea typeface="黑体" panose="02010609060101010101" pitchFamily="49" charset="-122"/>
            </a:endParaRPr>
          </a:p>
          <a:p>
            <a:pPr algn="just">
              <a:lnSpc>
                <a:spcPct val="90000"/>
              </a:lnSpc>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、年别时间数列：</a:t>
            </a:r>
            <a:r>
              <a:rPr lang="en-US" altLang="zh-CN" b="1" dirty="0">
                <a:latin typeface="黑体" panose="02010609060101010101" pitchFamily="49" charset="-122"/>
                <a:ea typeface="黑体" panose="02010609060101010101" pitchFamily="49" charset="-122"/>
              </a:rPr>
              <a:t>Y=T+C+I</a:t>
            </a:r>
          </a:p>
          <a:p>
            <a:pPr algn="just">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循环变动：</a:t>
            </a:r>
            <a:r>
              <a:rPr lang="en-US" altLang="zh-CN" b="1" dirty="0" smtClean="0">
                <a:latin typeface="黑体" panose="02010609060101010101" pitchFamily="49" charset="-122"/>
                <a:ea typeface="黑体" panose="02010609060101010101" pitchFamily="49" charset="-122"/>
              </a:rPr>
              <a:t>C=Y-T</a:t>
            </a:r>
            <a:r>
              <a:rPr lang="en-US" altLang="zh-CN" b="1" dirty="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I </a:t>
            </a:r>
            <a:endParaRPr lang="en-US" altLang="zh-CN" b="1" dirty="0">
              <a:latin typeface="黑体" panose="02010609060101010101" pitchFamily="49" charset="-122"/>
              <a:ea typeface="黑体" panose="02010609060101010101" pitchFamily="49" charset="-122"/>
            </a:endParaRPr>
          </a:p>
          <a:p>
            <a:pPr algn="just">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不规则变动：</a:t>
            </a:r>
            <a:r>
              <a:rPr lang="en-US" altLang="zh-CN" b="1" dirty="0" smtClean="0">
                <a:latin typeface="黑体" panose="02010609060101010101" pitchFamily="49" charset="-122"/>
                <a:ea typeface="黑体" panose="02010609060101010101" pitchFamily="49" charset="-122"/>
              </a:rPr>
              <a:t>I=Y-T</a:t>
            </a:r>
            <a:r>
              <a:rPr lang="en-US" altLang="zh-CN" b="1" dirty="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C+I</a:t>
            </a:r>
            <a:r>
              <a:rPr lang="zh-CN" altLang="en-US" b="1"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a:t>
            </a:r>
            <a:endParaRPr lang="en-US" altLang="zh-CN" b="1" dirty="0">
              <a:latin typeface="黑体" panose="02010609060101010101" pitchFamily="49" charset="-122"/>
              <a:ea typeface="黑体" panose="02010609060101010101" pitchFamily="49" charset="-122"/>
            </a:endParaRPr>
          </a:p>
          <a:p>
            <a:pPr algn="just">
              <a:lnSpc>
                <a:spcPct val="90000"/>
              </a:lnSpc>
            </a:pPr>
            <a:endParaRPr lang="en-US" altLang="zh-CN" b="1" dirty="0">
              <a:latin typeface="黑体" panose="02010609060101010101" pitchFamily="49" charset="-122"/>
              <a:ea typeface="黑体" panose="02010609060101010101" pitchFamily="49" charset="-122"/>
            </a:endParaRPr>
          </a:p>
          <a:p>
            <a:pPr algn="just">
              <a:lnSpc>
                <a:spcPct val="90000"/>
              </a:lnSpc>
            </a:pPr>
            <a:r>
              <a:rPr lang="zh-CN" altLang="en-US" b="1" dirty="0">
                <a:latin typeface="黑体" panose="02010609060101010101" pitchFamily="49" charset="-122"/>
                <a:ea typeface="黑体" panose="02010609060101010101" pitchFamily="49" charset="-122"/>
              </a:rPr>
              <a:t>其中：</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代表长期趋势，</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代表季节变动，</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代表循环变动，</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代表不规则变动。</a:t>
            </a:r>
          </a:p>
          <a:p>
            <a:pPr algn="just">
              <a:lnSpc>
                <a:spcPct val="90000"/>
              </a:lnSpc>
            </a:pPr>
            <a:endParaRPr lang="zh-CN" altLang="en-US" b="1" dirty="0">
              <a:latin typeface="黑体" panose="02010609060101010101" pitchFamily="49" charset="-122"/>
              <a:ea typeface="黑体" panose="02010609060101010101" pitchFamily="49" charset="-122"/>
            </a:endParaRPr>
          </a:p>
          <a:p>
            <a:pPr algn="just">
              <a:lnSpc>
                <a:spcPct val="90000"/>
              </a:lnSpc>
            </a:pPr>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7100432"/>
      </p:ext>
    </p:extLst>
  </p:cSld>
  <p:clrMapOvr>
    <a:masterClrMapping/>
  </p:clrMapOvr>
  <p:transition spd="slow">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44525" y="190057"/>
            <a:ext cx="7793038" cy="1143000"/>
          </a:xfrm>
        </p:spPr>
        <p:txBody>
          <a:bodyPr/>
          <a:lstStyle/>
          <a:p>
            <a:r>
              <a:rPr lang="zh-CN" altLang="en-US" sz="4000" b="1" dirty="0">
                <a:latin typeface="黑体" panose="02010609060101010101" pitchFamily="49" charset="-122"/>
                <a:ea typeface="黑体" panose="02010609060101010101" pitchFamily="49" charset="-122"/>
              </a:rPr>
              <a:t>乘加型步骤</a:t>
            </a:r>
          </a:p>
        </p:txBody>
      </p:sp>
      <p:sp>
        <p:nvSpPr>
          <p:cNvPr id="90115" name="Rectangle 3"/>
          <p:cNvSpPr>
            <a:spLocks noGrp="1" noChangeArrowheads="1"/>
          </p:cNvSpPr>
          <p:nvPr>
            <p:ph type="body" sz="half" idx="1"/>
          </p:nvPr>
        </p:nvSpPr>
        <p:spPr>
          <a:xfrm>
            <a:off x="2063751" y="1773238"/>
            <a:ext cx="8353425" cy="4608512"/>
          </a:xfrm>
        </p:spPr>
        <p:txBody>
          <a:bodyPr/>
          <a:lstStyle/>
          <a:p>
            <a:pPr algn="just"/>
            <a:r>
              <a:rPr lang="zh-CN" altLang="en-US" b="1" dirty="0">
                <a:latin typeface="黑体" panose="02010609060101010101" pitchFamily="49" charset="-122"/>
                <a:ea typeface="黑体" panose="02010609060101010101" pitchFamily="49" charset="-122"/>
              </a:rPr>
              <a:t>首先，测定循环、不规则变动绝对额。</a:t>
            </a:r>
          </a:p>
          <a:p>
            <a:pPr algn="just"/>
            <a:endParaRPr lang="zh-CN" altLang="en-US" b="1" dirty="0">
              <a:latin typeface="黑体" panose="02010609060101010101" pitchFamily="49" charset="-122"/>
              <a:ea typeface="黑体" panose="02010609060101010101" pitchFamily="49" charset="-122"/>
            </a:endParaRPr>
          </a:p>
          <a:p>
            <a:pPr algn="just"/>
            <a:r>
              <a:rPr lang="zh-CN" altLang="en-US" b="1" dirty="0">
                <a:latin typeface="黑体" panose="02010609060101010101" pitchFamily="49" charset="-122"/>
                <a:ea typeface="黑体" panose="02010609060101010101" pitchFamily="49" charset="-122"/>
              </a:rPr>
              <a:t>其次，将循环变动和不规则变动值进行移动平均，剔除不规则变动影响，测定循环变动绝对额。</a:t>
            </a:r>
          </a:p>
          <a:p>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最后，用循环变动去除循环变动与不规则变动值，计算不规则变动。 </a:t>
            </a:r>
          </a:p>
        </p:txBody>
      </p:sp>
    </p:spTree>
    <p:extLst>
      <p:ext uri="{BB962C8B-B14F-4D97-AF65-F5344CB8AC3E}">
        <p14:creationId xmlns:p14="http://schemas.microsoft.com/office/powerpoint/2010/main" val="3528828141"/>
      </p:ext>
    </p:extLst>
  </p:cSld>
  <p:clrMapOvr>
    <a:masterClrMapping/>
  </p:clrMapOvr>
  <p:transition spd="slow">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351089" y="0"/>
            <a:ext cx="7793037" cy="1143000"/>
          </a:xfrm>
        </p:spPr>
        <p:txBody>
          <a:bodyPr/>
          <a:lstStyle/>
          <a:p>
            <a:r>
              <a:rPr lang="zh-CN" altLang="en-US" sz="4000" b="1">
                <a:latin typeface="黑体" panose="02010609060101010101" pitchFamily="49" charset="-122"/>
                <a:ea typeface="黑体" panose="02010609060101010101" pitchFamily="49" charset="-122"/>
              </a:rPr>
              <a:t>乘加型模型</a:t>
            </a:r>
          </a:p>
        </p:txBody>
      </p:sp>
      <p:sp>
        <p:nvSpPr>
          <p:cNvPr id="91139" name="Rectangle 3"/>
          <p:cNvSpPr>
            <a:spLocks noGrp="1" noChangeArrowheads="1"/>
          </p:cNvSpPr>
          <p:nvPr>
            <p:ph type="body" sz="half" idx="1"/>
          </p:nvPr>
        </p:nvSpPr>
        <p:spPr>
          <a:xfrm>
            <a:off x="2063751" y="1773238"/>
            <a:ext cx="8208963" cy="4608512"/>
          </a:xfrm>
        </p:spPr>
        <p:txBody>
          <a:bodyPr/>
          <a:lstStyle/>
          <a:p>
            <a:pPr algn="just"/>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、月（季）别时间数列：</a:t>
            </a:r>
            <a:r>
              <a:rPr lang="en-US" altLang="zh-CN" b="1" dirty="0">
                <a:latin typeface="黑体" panose="02010609060101010101" pitchFamily="49" charset="-122"/>
                <a:ea typeface="黑体" panose="02010609060101010101" pitchFamily="49" charset="-122"/>
              </a:rPr>
              <a:t>Y=T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S+C</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I</a:t>
            </a:r>
          </a:p>
          <a:p>
            <a:pPr algn="just"/>
            <a:r>
              <a:rPr lang="zh-CN" altLang="en-US" b="1" dirty="0">
                <a:latin typeface="黑体" panose="02010609060101010101" pitchFamily="49" charset="-122"/>
                <a:ea typeface="黑体" panose="02010609060101010101" pitchFamily="49" charset="-122"/>
              </a:rPr>
              <a:t>循环变动、不规则变动：</a:t>
            </a:r>
            <a:r>
              <a:rPr lang="en-US" altLang="zh-CN" b="1" dirty="0">
                <a:latin typeface="黑体" panose="02010609060101010101" pitchFamily="49" charset="-122"/>
                <a:ea typeface="黑体" panose="02010609060101010101" pitchFamily="49" charset="-122"/>
              </a:rPr>
              <a:t>C</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I=Y</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S </a:t>
            </a:r>
          </a:p>
          <a:p>
            <a:pPr algn="just"/>
            <a:endParaRPr lang="en-US" altLang="zh-CN" b="1" dirty="0">
              <a:latin typeface="黑体" panose="02010609060101010101" pitchFamily="49" charset="-122"/>
              <a:ea typeface="黑体" panose="02010609060101010101" pitchFamily="49" charset="-122"/>
            </a:endParaRPr>
          </a:p>
          <a:p>
            <a:pPr algn="just"/>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、年别时间数列：</a:t>
            </a:r>
            <a:r>
              <a:rPr lang="en-US" altLang="zh-CN" b="1" dirty="0">
                <a:latin typeface="黑体" panose="02010609060101010101" pitchFamily="49" charset="-122"/>
                <a:ea typeface="黑体" panose="02010609060101010101" pitchFamily="49" charset="-122"/>
              </a:rPr>
              <a:t>Y=T+C</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I</a:t>
            </a:r>
          </a:p>
          <a:p>
            <a:pPr algn="just"/>
            <a:r>
              <a:rPr lang="zh-CN" altLang="en-US" b="1" dirty="0">
                <a:latin typeface="黑体" panose="02010609060101010101" pitchFamily="49" charset="-122"/>
                <a:ea typeface="黑体" panose="02010609060101010101" pitchFamily="49" charset="-122"/>
              </a:rPr>
              <a:t>循环变动、不规则变动： </a:t>
            </a:r>
            <a:r>
              <a:rPr lang="en-US" altLang="zh-CN" b="1" dirty="0">
                <a:latin typeface="黑体" panose="02010609060101010101" pitchFamily="49" charset="-122"/>
                <a:ea typeface="黑体" panose="02010609060101010101" pitchFamily="49" charset="-122"/>
              </a:rPr>
              <a:t>C</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I=Y</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T </a:t>
            </a:r>
          </a:p>
          <a:p>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其中：</a:t>
            </a: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代表长期趋势，</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代表季节变动，</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代表循环变动，</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代表不规则变动。</a:t>
            </a:r>
          </a:p>
        </p:txBody>
      </p:sp>
    </p:spTree>
    <p:extLst>
      <p:ext uri="{BB962C8B-B14F-4D97-AF65-F5344CB8AC3E}">
        <p14:creationId xmlns:p14="http://schemas.microsoft.com/office/powerpoint/2010/main" val="655251792"/>
      </p:ext>
    </p:extLst>
  </p:cSld>
  <p:clrMapOvr>
    <a:masterClrMapping/>
  </p:clrMapOvr>
  <p:transition spd="slow">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1"/>
          </p:nvPr>
        </p:nvSpPr>
        <p:spPr>
          <a:xfrm>
            <a:off x="1905000" y="2017713"/>
            <a:ext cx="8497888" cy="4114800"/>
          </a:xfrm>
        </p:spPr>
        <p:txBody>
          <a:bodyPr/>
          <a:lstStyle/>
          <a:p>
            <a:r>
              <a:rPr lang="zh-CN" altLang="en-US" b="1" dirty="0">
                <a:solidFill>
                  <a:srgbClr val="C00000"/>
                </a:solidFill>
                <a:latin typeface="黑体" panose="02010609060101010101" pitchFamily="49" charset="-122"/>
                <a:ea typeface="黑体" panose="02010609060101010101" pitchFamily="49" charset="-122"/>
              </a:rPr>
              <a:t>季节变动</a:t>
            </a:r>
            <a:r>
              <a:rPr lang="en-US" altLang="zh-CN" b="1" dirty="0">
                <a:solidFill>
                  <a:srgbClr val="C00000"/>
                </a:solidFill>
                <a:latin typeface="黑体" panose="02010609060101010101" pitchFamily="49" charset="-122"/>
                <a:ea typeface="黑体" panose="02010609060101010101" pitchFamily="49" charset="-122"/>
              </a:rPr>
              <a:t>(S</a:t>
            </a:r>
            <a:r>
              <a:rPr lang="en-US" altLang="zh-CN" b="1" dirty="0" smtClean="0">
                <a:solidFill>
                  <a:srgbClr val="C00000"/>
                </a:solidFill>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指由于自然条件、社会条件的影响，社会经济现象在</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年内随着季节的转变而引起的周期性变动。 </a:t>
            </a:r>
          </a:p>
          <a:p>
            <a:r>
              <a:rPr lang="zh-CN" altLang="en-US" dirty="0">
                <a:latin typeface="黑体" panose="02010609060101010101" pitchFamily="49" charset="-122"/>
                <a:ea typeface="黑体" panose="02010609060101010101" pitchFamily="49" charset="-122"/>
              </a:rPr>
              <a:t>如蔬菜生产受季节气候变化的影响，有淡季、旺季之分，淡季产量低价格高，旺季产量高价格低；衣着、食品、电风扇、燃料的需求都有季节性的变动。学校放假，职工探亲，客运量成倍增长等。  </a:t>
            </a:r>
          </a:p>
        </p:txBody>
      </p:sp>
    </p:spTree>
    <p:extLst>
      <p:ext uri="{BB962C8B-B14F-4D97-AF65-F5344CB8AC3E}">
        <p14:creationId xmlns:p14="http://schemas.microsoft.com/office/powerpoint/2010/main" val="3678041129"/>
      </p:ext>
    </p:extLst>
  </p:cSld>
  <p:clrMapOvr>
    <a:masterClrMapping/>
  </p:clrMapOvr>
  <p:transition spd="slow">
    <p:strips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325129" y="414669"/>
                <a:ext cx="11713463" cy="2246769"/>
              </a:xfrm>
              <a:prstGeom prst="rect">
                <a:avLst/>
              </a:prstGeom>
              <a:noFill/>
            </p:spPr>
            <p:txBody>
              <a:bodyPr wrap="none" rtlCol="0">
                <a:spAutoFit/>
              </a:bodyPr>
              <a:lstStyle/>
              <a:p>
                <a:pPr algn="just"/>
                <a:r>
                  <a:rPr lang="zh-CN" altLang="en-US" sz="2800" dirty="0" smtClean="0"/>
                  <a:t>例</a:t>
                </a:r>
                <a:r>
                  <a:rPr lang="en-US" altLang="zh-CN" sz="2800" dirty="0" smtClean="0"/>
                  <a:t>1:</a:t>
                </a:r>
              </a:p>
              <a:p>
                <a:pPr algn="just"/>
                <a:r>
                  <a:rPr lang="zh-CN" altLang="en-US" sz="2800" dirty="0" smtClean="0"/>
                  <a:t>已知某市青年的初婚年龄服从正态分布。现取</a:t>
                </a:r>
                <a:r>
                  <a:rPr lang="en-US" altLang="zh-CN" sz="2800" dirty="0" smtClean="0"/>
                  <a:t>1000</a:t>
                </a:r>
                <a:r>
                  <a:rPr lang="zh-CN" altLang="en-US" sz="2800" dirty="0" smtClean="0"/>
                  <a:t>对新婚青年，发现样本</a:t>
                </a:r>
                <a:endParaRPr lang="en-US" altLang="zh-CN" sz="2800" dirty="0" smtClean="0"/>
              </a:p>
              <a:p>
                <a:pPr algn="just"/>
                <a:r>
                  <a:rPr lang="zh-CN" altLang="en-US" sz="2800" dirty="0" smtClean="0"/>
                  <a:t>平均年龄为</a:t>
                </a:r>
                <a:r>
                  <a:rPr lang="en-US" altLang="zh-CN" sz="2800" dirty="0" smtClean="0"/>
                  <a:t>24.5</a:t>
                </a:r>
                <a:r>
                  <a:rPr lang="zh-CN" altLang="en-US" sz="2800" dirty="0" smtClean="0"/>
                  <a:t>岁，样本标准差为</a:t>
                </a:r>
                <a:r>
                  <a:rPr lang="en-US" altLang="zh-CN" sz="2800" dirty="0" smtClean="0"/>
                  <a:t>3</a:t>
                </a:r>
                <a:r>
                  <a:rPr lang="zh-CN" altLang="en-US" sz="2800" dirty="0" smtClean="0"/>
                  <a:t>岁。问是否可以据此认为该地区平均</a:t>
                </a:r>
                <a:endParaRPr lang="en-US" altLang="zh-CN" sz="2800" dirty="0" smtClean="0"/>
              </a:p>
              <a:p>
                <a:pPr algn="just"/>
                <a:r>
                  <a:rPr lang="zh-CN" altLang="en-US" sz="2800" dirty="0" smtClean="0"/>
                  <a:t>初婚年龄没有达到晚婚年龄（</a:t>
                </a:r>
                <a:r>
                  <a:rPr lang="en-US" altLang="zh-CN" sz="2800" dirty="0" smtClean="0"/>
                  <a:t>25</a:t>
                </a:r>
                <a:r>
                  <a:rPr lang="zh-CN" altLang="en-US" sz="2800" dirty="0" smtClean="0"/>
                  <a:t>岁）的标准？（</a:t>
                </a:r>
                <a14:m>
                  <m:oMath xmlns:m="http://schemas.openxmlformats.org/officeDocument/2006/math">
                    <m:r>
                      <a:rPr lang="zh-CN" altLang="en-US" sz="2800" i="1" smtClean="0">
                        <a:latin typeface="Cambria Math" panose="02040503050406030204" pitchFamily="18" charset="0"/>
                      </a:rPr>
                      <m:t>𝛼</m:t>
                    </m:r>
                    <m:r>
                      <a:rPr lang="en-US" altLang="zh-CN" sz="2800" i="1">
                        <a:latin typeface="Cambria Math" panose="02040503050406030204" pitchFamily="18" charset="0"/>
                      </a:rPr>
                      <m:t>=</m:t>
                    </m:r>
                  </m:oMath>
                </a14:m>
                <a:r>
                  <a:rPr lang="en-US" altLang="zh-CN" sz="2800" dirty="0" smtClean="0"/>
                  <a:t>0.05</a:t>
                </a:r>
                <a:r>
                  <a:rPr lang="zh-CN" altLang="en-US" sz="2800" dirty="0" smtClean="0"/>
                  <a:t>）</a:t>
                </a:r>
                <a:endParaRPr lang="en-US" altLang="zh-CN" sz="2800" dirty="0" smtClean="0"/>
              </a:p>
              <a:p>
                <a:pPr algn="just"/>
                <a:endParaRPr lang="en-US" altLang="zh-CN" sz="2800" dirty="0" smtClean="0"/>
              </a:p>
            </p:txBody>
          </p:sp>
        </mc:Choice>
        <mc:Fallback xmlns="">
          <p:sp>
            <p:nvSpPr>
              <p:cNvPr id="5" name="文本框 4"/>
              <p:cNvSpPr txBox="1">
                <a:spLocks noRot="1" noChangeAspect="1" noMove="1" noResize="1" noEditPoints="1" noAdjustHandles="1" noChangeArrowheads="1" noChangeShapeType="1" noTextEdit="1"/>
              </p:cNvSpPr>
              <p:nvPr/>
            </p:nvSpPr>
            <p:spPr>
              <a:xfrm>
                <a:off x="325129" y="414669"/>
                <a:ext cx="11713463" cy="2246769"/>
              </a:xfrm>
              <a:prstGeom prst="rect">
                <a:avLst/>
              </a:prstGeom>
              <a:blipFill>
                <a:blip r:embed="rId3"/>
                <a:stretch>
                  <a:fillRect l="-1041" t="-2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25129" y="3444944"/>
                <a:ext cx="11355572" cy="3108543"/>
              </a:xfrm>
              <a:prstGeom prst="rect">
                <a:avLst/>
              </a:prstGeom>
              <a:noFill/>
            </p:spPr>
            <p:txBody>
              <a:bodyPr wrap="square" rtlCol="0">
                <a:spAutoFit/>
              </a:bodyPr>
              <a:lstStyle/>
              <a:p>
                <a:r>
                  <a:rPr lang="zh-CN" altLang="en-US" sz="2800" dirty="0" smtClean="0"/>
                  <a:t>例</a:t>
                </a:r>
                <a:r>
                  <a:rPr lang="en-US" altLang="zh-CN" sz="2800" dirty="0"/>
                  <a:t>2</a:t>
                </a:r>
                <a:r>
                  <a:rPr lang="en-US" altLang="zh-CN" sz="2800" dirty="0" smtClean="0"/>
                  <a:t>:</a:t>
                </a:r>
              </a:p>
              <a:p>
                <a:r>
                  <a:rPr lang="zh-CN" altLang="en-US" sz="2800" dirty="0" smtClean="0"/>
                  <a:t>汽车制造商保证某型号汽车使用每升纯净汽油能行驶</a:t>
                </a:r>
                <a:r>
                  <a:rPr lang="en-US" altLang="zh-CN" sz="2800" dirty="0" smtClean="0"/>
                  <a:t>50km</a:t>
                </a:r>
                <a:r>
                  <a:rPr lang="zh-CN" altLang="en-US" sz="2800" dirty="0" smtClean="0"/>
                  <a:t>。选取</a:t>
                </a:r>
                <a:r>
                  <a:rPr lang="en-US" altLang="zh-CN" sz="2800" dirty="0" smtClean="0"/>
                  <a:t>9</a:t>
                </a:r>
                <a:r>
                  <a:rPr lang="zh-CN" altLang="en-US" sz="2800" dirty="0" smtClean="0"/>
                  <a:t>辆汽车的随机样本，每辆汽车使用</a:t>
                </a:r>
                <a:r>
                  <a:rPr lang="en-US" altLang="zh-CN" sz="2800" dirty="0" smtClean="0"/>
                  <a:t>1</a:t>
                </a:r>
                <a:r>
                  <a:rPr lang="zh-CN" altLang="en-US" sz="2800" dirty="0" smtClean="0"/>
                  <a:t>升纯净汽油行驶。样本获得的信息是平均值为</a:t>
                </a:r>
                <a:r>
                  <a:rPr lang="en-US" altLang="zh-CN" sz="2800" dirty="0" smtClean="0"/>
                  <a:t>47.4km</a:t>
                </a:r>
                <a:r>
                  <a:rPr lang="zh-CN" altLang="en-US" sz="2800" dirty="0" smtClean="0"/>
                  <a:t>，标准差为</a:t>
                </a:r>
                <a:r>
                  <a:rPr lang="en-US" altLang="zh-CN" sz="2800" dirty="0" smtClean="0"/>
                  <a:t>4.8</a:t>
                </a:r>
                <a:r>
                  <a:rPr lang="zh-CN" altLang="en-US" sz="2800" dirty="0" smtClean="0"/>
                  <a:t>千米，</a:t>
                </a:r>
                <a14:m>
                  <m:oMath xmlns:m="http://schemas.openxmlformats.org/officeDocument/2006/math">
                    <m:r>
                      <a:rPr lang="zh-CN" altLang="en-US" sz="2800" i="1">
                        <a:latin typeface="Cambria Math" panose="02040503050406030204" pitchFamily="18" charset="0"/>
                      </a:rPr>
                      <m:t>𝛼</m:t>
                    </m:r>
                    <m:r>
                      <a:rPr lang="en-US" altLang="zh-CN" sz="2800" i="1">
                        <a:latin typeface="Cambria Math" panose="02040503050406030204" pitchFamily="18" charset="0"/>
                      </a:rPr>
                      <m:t>=</m:t>
                    </m:r>
                  </m:oMath>
                </a14:m>
                <a:r>
                  <a:rPr lang="en-US" altLang="zh-CN" sz="2800" dirty="0" smtClean="0"/>
                  <a:t>0.05</a:t>
                </a:r>
                <a:r>
                  <a:rPr lang="zh-CN" altLang="en-US" sz="2800" dirty="0" smtClean="0"/>
                  <a:t>的显著性水平。对这型号的保证作何评价？</a:t>
                </a:r>
                <a:endParaRPr lang="en-US" altLang="zh-CN" sz="2800" dirty="0" smtClean="0"/>
              </a:p>
              <a:p>
                <a:endParaRPr lang="en-US" altLang="zh-CN" sz="2800" dirty="0" smtClean="0"/>
              </a:p>
              <a:p>
                <a:endParaRPr lang="en-US" altLang="zh-CN" sz="2800" dirty="0" smtClean="0"/>
              </a:p>
            </p:txBody>
          </p:sp>
        </mc:Choice>
        <mc:Fallback xmlns="">
          <p:sp>
            <p:nvSpPr>
              <p:cNvPr id="6" name="文本框 5"/>
              <p:cNvSpPr txBox="1">
                <a:spLocks noRot="1" noChangeAspect="1" noMove="1" noResize="1" noEditPoints="1" noAdjustHandles="1" noChangeArrowheads="1" noChangeShapeType="1" noTextEdit="1"/>
              </p:cNvSpPr>
              <p:nvPr/>
            </p:nvSpPr>
            <p:spPr>
              <a:xfrm>
                <a:off x="325129" y="3444944"/>
                <a:ext cx="11355572" cy="3108543"/>
              </a:xfrm>
              <a:prstGeom prst="rect">
                <a:avLst/>
              </a:prstGeom>
              <a:blipFill>
                <a:blip r:embed="rId4"/>
                <a:stretch>
                  <a:fillRect l="-1074"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3905276"/>
      </p:ext>
    </p:extLst>
  </p:cSld>
  <p:clrMapOvr>
    <a:masterClrMapping/>
  </p:clrMapOvr>
  <p:transition spd="slow">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0363" y="414669"/>
            <a:ext cx="11355572" cy="1815882"/>
          </a:xfrm>
          <a:prstGeom prst="rect">
            <a:avLst/>
          </a:prstGeom>
          <a:noFill/>
        </p:spPr>
        <p:txBody>
          <a:bodyPr wrap="square" rtlCol="0">
            <a:spAutoFit/>
          </a:bodyPr>
          <a:lstStyle/>
          <a:p>
            <a:r>
              <a:rPr lang="zh-CN" altLang="en-US" sz="2800" dirty="0" smtClean="0"/>
              <a:t>例</a:t>
            </a:r>
            <a:r>
              <a:rPr lang="en-US" altLang="zh-CN" sz="2800" dirty="0" smtClean="0"/>
              <a:t>3:</a:t>
            </a:r>
            <a:r>
              <a:rPr lang="zh-CN" altLang="en-US" sz="2800" dirty="0" smtClean="0"/>
              <a:t>某灯管厂生产</a:t>
            </a:r>
            <a:r>
              <a:rPr lang="en-US" altLang="zh-CN" sz="2800" dirty="0" smtClean="0"/>
              <a:t>10</a:t>
            </a:r>
            <a:r>
              <a:rPr lang="zh-CN" altLang="en-US" sz="2800" dirty="0" smtClean="0"/>
              <a:t>万只日光灯管，现采用简单随机不重复抽样方式抽取</a:t>
            </a:r>
            <a:r>
              <a:rPr lang="en-US" altLang="zh-CN" sz="2800" dirty="0" smtClean="0"/>
              <a:t>1%</a:t>
            </a:r>
            <a:r>
              <a:rPr lang="zh-CN" altLang="en-US" sz="2800" dirty="0" smtClean="0"/>
              <a:t>的灯管进行质量检验，测试结果如下表所示：</a:t>
            </a:r>
            <a:endParaRPr lang="en-US" altLang="zh-CN" sz="2800" dirty="0" smtClean="0"/>
          </a:p>
          <a:p>
            <a:endParaRPr lang="en-US" altLang="zh-CN" sz="2800" dirty="0" smtClean="0"/>
          </a:p>
          <a:p>
            <a:endParaRPr lang="en-US" altLang="zh-CN" sz="2800" dirty="0" smtClean="0"/>
          </a:p>
        </p:txBody>
      </p:sp>
      <p:graphicFrame>
        <p:nvGraphicFramePr>
          <p:cNvPr id="2" name="表格 1"/>
          <p:cNvGraphicFramePr>
            <a:graphicFrameLocks noGrp="1"/>
          </p:cNvGraphicFramePr>
          <p:nvPr>
            <p:extLst>
              <p:ext uri="{D42A27DB-BD31-4B8C-83A1-F6EECF244321}">
                <p14:modId xmlns:p14="http://schemas.microsoft.com/office/powerpoint/2010/main" val="626244111"/>
              </p:ext>
            </p:extLst>
          </p:nvPr>
        </p:nvGraphicFramePr>
        <p:xfrm>
          <a:off x="2021368" y="1644699"/>
          <a:ext cx="8128000" cy="2595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824994464"/>
                    </a:ext>
                  </a:extLst>
                </a:gridCol>
                <a:gridCol w="4064000">
                  <a:extLst>
                    <a:ext uri="{9D8B030D-6E8A-4147-A177-3AD203B41FA5}">
                      <a16:colId xmlns:a16="http://schemas.microsoft.com/office/drawing/2014/main" val="797272264"/>
                    </a:ext>
                  </a:extLst>
                </a:gridCol>
              </a:tblGrid>
              <a:tr h="370840">
                <a:tc>
                  <a:txBody>
                    <a:bodyPr/>
                    <a:lstStyle/>
                    <a:p>
                      <a:pPr algn="ctr"/>
                      <a:r>
                        <a:rPr lang="zh-CN" altLang="en-US" dirty="0" smtClean="0"/>
                        <a:t>耐用时间</a:t>
                      </a:r>
                      <a:endParaRPr lang="zh-CN" altLang="en-US" dirty="0"/>
                    </a:p>
                  </a:txBody>
                  <a:tcPr/>
                </a:tc>
                <a:tc>
                  <a:txBody>
                    <a:bodyPr/>
                    <a:lstStyle/>
                    <a:p>
                      <a:pPr algn="ctr"/>
                      <a:r>
                        <a:rPr lang="zh-CN" altLang="en-US" dirty="0" smtClean="0"/>
                        <a:t>灯管数</a:t>
                      </a:r>
                      <a:endParaRPr lang="zh-CN" altLang="en-US" dirty="0"/>
                    </a:p>
                  </a:txBody>
                  <a:tcPr/>
                </a:tc>
                <a:extLst>
                  <a:ext uri="{0D108BD9-81ED-4DB2-BD59-A6C34878D82A}">
                    <a16:rowId xmlns:a16="http://schemas.microsoft.com/office/drawing/2014/main" val="2275886085"/>
                  </a:ext>
                </a:extLst>
              </a:tr>
              <a:tr h="370840">
                <a:tc>
                  <a:txBody>
                    <a:bodyPr/>
                    <a:lstStyle/>
                    <a:p>
                      <a:pPr algn="ctr"/>
                      <a:r>
                        <a:rPr lang="en-US" altLang="zh-CN" dirty="0" smtClean="0"/>
                        <a:t>80</a:t>
                      </a:r>
                      <a:r>
                        <a:rPr lang="zh-CN" altLang="en-US" dirty="0" smtClean="0"/>
                        <a:t>以下</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2406186483"/>
                  </a:ext>
                </a:extLst>
              </a:tr>
              <a:tr h="370840">
                <a:tc>
                  <a:txBody>
                    <a:bodyPr/>
                    <a:lstStyle/>
                    <a:p>
                      <a:pPr algn="ctr"/>
                      <a:r>
                        <a:rPr lang="en-US" altLang="zh-CN" dirty="0" smtClean="0"/>
                        <a:t>80-90</a:t>
                      </a:r>
                      <a:endParaRPr lang="zh-CN" altLang="en-US" dirty="0"/>
                    </a:p>
                  </a:txBody>
                  <a:tcPr/>
                </a:tc>
                <a:tc>
                  <a:txBody>
                    <a:bodyPr/>
                    <a:lstStyle/>
                    <a:p>
                      <a:pPr algn="ctr"/>
                      <a:r>
                        <a:rPr lang="en-US" altLang="zh-CN" dirty="0" smtClean="0"/>
                        <a:t>15</a:t>
                      </a:r>
                      <a:endParaRPr lang="zh-CN" altLang="en-US" dirty="0"/>
                    </a:p>
                  </a:txBody>
                  <a:tcPr/>
                </a:tc>
                <a:extLst>
                  <a:ext uri="{0D108BD9-81ED-4DB2-BD59-A6C34878D82A}">
                    <a16:rowId xmlns:a16="http://schemas.microsoft.com/office/drawing/2014/main" val="2475513758"/>
                  </a:ext>
                </a:extLst>
              </a:tr>
              <a:tr h="370840">
                <a:tc>
                  <a:txBody>
                    <a:bodyPr/>
                    <a:lstStyle/>
                    <a:p>
                      <a:pPr algn="ctr"/>
                      <a:r>
                        <a:rPr lang="en-US" altLang="zh-CN" dirty="0" smtClean="0"/>
                        <a:t>90-100</a:t>
                      </a:r>
                      <a:endParaRPr lang="zh-CN" altLang="en-US" dirty="0"/>
                    </a:p>
                  </a:txBody>
                  <a:tcPr/>
                </a:tc>
                <a:tc>
                  <a:txBody>
                    <a:bodyPr/>
                    <a:lstStyle/>
                    <a:p>
                      <a:pPr algn="ctr"/>
                      <a:r>
                        <a:rPr lang="en-US" altLang="zh-CN" dirty="0" smtClean="0"/>
                        <a:t>35</a:t>
                      </a:r>
                      <a:endParaRPr lang="zh-CN" altLang="en-US" dirty="0"/>
                    </a:p>
                  </a:txBody>
                  <a:tcPr/>
                </a:tc>
                <a:extLst>
                  <a:ext uri="{0D108BD9-81ED-4DB2-BD59-A6C34878D82A}">
                    <a16:rowId xmlns:a16="http://schemas.microsoft.com/office/drawing/2014/main" val="2662739287"/>
                  </a:ext>
                </a:extLst>
              </a:tr>
              <a:tr h="370840">
                <a:tc>
                  <a:txBody>
                    <a:bodyPr/>
                    <a:lstStyle/>
                    <a:p>
                      <a:pPr algn="ctr"/>
                      <a:r>
                        <a:rPr lang="en-US" altLang="zh-CN" dirty="0" smtClean="0"/>
                        <a:t>100-110</a:t>
                      </a:r>
                      <a:endParaRPr lang="zh-CN" altLang="en-US" dirty="0"/>
                    </a:p>
                  </a:txBody>
                  <a:tcPr/>
                </a:tc>
                <a:tc>
                  <a:txBody>
                    <a:bodyPr/>
                    <a:lstStyle/>
                    <a:p>
                      <a:pPr algn="ctr"/>
                      <a:r>
                        <a:rPr lang="en-US" altLang="zh-CN" dirty="0" smtClean="0"/>
                        <a:t>25</a:t>
                      </a:r>
                      <a:endParaRPr lang="zh-CN" altLang="en-US" dirty="0"/>
                    </a:p>
                  </a:txBody>
                  <a:tcPr/>
                </a:tc>
                <a:extLst>
                  <a:ext uri="{0D108BD9-81ED-4DB2-BD59-A6C34878D82A}">
                    <a16:rowId xmlns:a16="http://schemas.microsoft.com/office/drawing/2014/main" val="913757597"/>
                  </a:ext>
                </a:extLst>
              </a:tr>
              <a:tr h="370840">
                <a:tc>
                  <a:txBody>
                    <a:bodyPr/>
                    <a:lstStyle/>
                    <a:p>
                      <a:pPr algn="ctr"/>
                      <a:r>
                        <a:rPr lang="en-US" altLang="zh-CN" dirty="0" smtClean="0"/>
                        <a:t>110</a:t>
                      </a:r>
                      <a:r>
                        <a:rPr lang="zh-CN" altLang="en-US" dirty="0" smtClean="0"/>
                        <a:t>以上</a:t>
                      </a:r>
                      <a:endParaRPr lang="zh-CN" altLang="en-US" dirty="0"/>
                    </a:p>
                  </a:txBody>
                  <a:tcPr/>
                </a:tc>
                <a:tc>
                  <a:txBody>
                    <a:bodyPr/>
                    <a:lstStyle/>
                    <a:p>
                      <a:pPr algn="ctr"/>
                      <a:r>
                        <a:rPr lang="en-US" altLang="zh-CN" dirty="0" smtClean="0"/>
                        <a:t>15</a:t>
                      </a:r>
                      <a:endParaRPr lang="zh-CN" altLang="en-US" dirty="0"/>
                    </a:p>
                  </a:txBody>
                  <a:tcPr/>
                </a:tc>
                <a:extLst>
                  <a:ext uri="{0D108BD9-81ED-4DB2-BD59-A6C34878D82A}">
                    <a16:rowId xmlns:a16="http://schemas.microsoft.com/office/drawing/2014/main" val="2527979542"/>
                  </a:ext>
                </a:extLst>
              </a:tr>
              <a:tr h="370840">
                <a:tc>
                  <a:txBody>
                    <a:bodyPr/>
                    <a:lstStyle/>
                    <a:p>
                      <a:pPr algn="ctr"/>
                      <a:r>
                        <a:rPr lang="zh-CN" altLang="en-US" dirty="0" smtClean="0"/>
                        <a:t>合计</a:t>
                      </a:r>
                      <a:endParaRPr lang="zh-CN" altLang="en-US" dirty="0"/>
                    </a:p>
                  </a:txBody>
                  <a:tcPr/>
                </a:tc>
                <a:tc>
                  <a:txBody>
                    <a:bodyPr/>
                    <a:lstStyle/>
                    <a:p>
                      <a:pPr algn="ctr"/>
                      <a:r>
                        <a:rPr lang="en-US" altLang="zh-CN" dirty="0" smtClean="0"/>
                        <a:t>100</a:t>
                      </a:r>
                      <a:endParaRPr lang="zh-CN" altLang="en-US" dirty="0"/>
                    </a:p>
                  </a:txBody>
                  <a:tcPr/>
                </a:tc>
                <a:extLst>
                  <a:ext uri="{0D108BD9-81ED-4DB2-BD59-A6C34878D82A}">
                    <a16:rowId xmlns:a16="http://schemas.microsoft.com/office/drawing/2014/main" val="2445535243"/>
                  </a:ext>
                </a:extLst>
              </a:tr>
            </a:tbl>
          </a:graphicData>
        </a:graphic>
      </p:graphicFrame>
      <p:sp>
        <p:nvSpPr>
          <p:cNvPr id="3" name="文本框 2"/>
          <p:cNvSpPr txBox="1"/>
          <p:nvPr/>
        </p:nvSpPr>
        <p:spPr>
          <a:xfrm>
            <a:off x="712380" y="4997302"/>
            <a:ext cx="10909005" cy="1384995"/>
          </a:xfrm>
          <a:prstGeom prst="rect">
            <a:avLst/>
          </a:prstGeom>
          <a:noFill/>
        </p:spPr>
        <p:txBody>
          <a:bodyPr wrap="square" rtlCol="0">
            <a:spAutoFit/>
          </a:bodyPr>
          <a:lstStyle/>
          <a:p>
            <a:r>
              <a:rPr lang="zh-CN" altLang="en-US" sz="2800" dirty="0" smtClean="0"/>
              <a:t>问：（</a:t>
            </a:r>
            <a:r>
              <a:rPr lang="en-US" altLang="zh-CN" sz="2800" dirty="0" smtClean="0"/>
              <a:t>1</a:t>
            </a:r>
            <a:r>
              <a:rPr lang="zh-CN" altLang="en-US" sz="2800" dirty="0" smtClean="0"/>
              <a:t>）试计算抽样总体灯管的平均耐用时间。</a:t>
            </a:r>
            <a:endParaRPr lang="en-US" altLang="zh-CN" sz="2800" dirty="0" smtClean="0"/>
          </a:p>
          <a:p>
            <a:r>
              <a:rPr lang="en-US" altLang="zh-CN" sz="2800" dirty="0"/>
              <a:t> </a:t>
            </a:r>
            <a:r>
              <a:rPr lang="en-US" altLang="zh-CN" sz="2800" dirty="0" smtClean="0"/>
              <a:t>      </a:t>
            </a:r>
            <a:r>
              <a:rPr lang="zh-CN" altLang="en-US" sz="2800" dirty="0" smtClean="0"/>
              <a:t>（</a:t>
            </a:r>
            <a:r>
              <a:rPr lang="en-US" altLang="zh-CN" sz="2800" dirty="0" smtClean="0"/>
              <a:t>2</a:t>
            </a:r>
            <a:r>
              <a:rPr lang="zh-CN" altLang="en-US" sz="2800" dirty="0" smtClean="0"/>
              <a:t>）</a:t>
            </a:r>
            <a:r>
              <a:rPr lang="en-US" altLang="zh-CN" sz="2800" dirty="0" smtClean="0"/>
              <a:t>80</a:t>
            </a:r>
            <a:r>
              <a:rPr lang="zh-CN" altLang="en-US" sz="2800" dirty="0" smtClean="0"/>
              <a:t>小时以下为不合格品，在</a:t>
            </a:r>
            <a:r>
              <a:rPr lang="en-US" altLang="zh-CN" sz="2800" dirty="0" smtClean="0"/>
              <a:t>95%</a:t>
            </a:r>
            <a:r>
              <a:rPr lang="zh-CN" altLang="en-US" sz="2800" dirty="0" smtClean="0"/>
              <a:t>的概率保证下，这批灯管是  </a:t>
            </a:r>
            <a:endParaRPr lang="en-US" altLang="zh-CN" sz="2800" dirty="0" smtClean="0"/>
          </a:p>
          <a:p>
            <a:r>
              <a:rPr lang="en-US" altLang="zh-CN" sz="2800" smtClean="0"/>
              <a:t>                ·	</a:t>
            </a:r>
            <a:r>
              <a:rPr lang="zh-CN" altLang="en-US" sz="2800" smtClean="0"/>
              <a:t>否为合格品？</a:t>
            </a:r>
            <a:endParaRPr lang="zh-CN" altLang="en-US" sz="2800" dirty="0"/>
          </a:p>
        </p:txBody>
      </p:sp>
    </p:spTree>
    <p:extLst>
      <p:ext uri="{BB962C8B-B14F-4D97-AF65-F5344CB8AC3E}">
        <p14:creationId xmlns:p14="http://schemas.microsoft.com/office/powerpoint/2010/main" val="116316805"/>
      </p:ext>
    </p:extLst>
  </p:cSld>
  <p:clrMapOvr>
    <a:masterClrMapping/>
  </p:clrMapOvr>
  <p:transition spd="slow">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1"/>
          </p:nvPr>
        </p:nvSpPr>
        <p:spPr>
          <a:xfrm>
            <a:off x="2209800" y="1828800"/>
            <a:ext cx="8001000" cy="4267200"/>
          </a:xfrm>
        </p:spPr>
        <p:txBody>
          <a:bodyPr/>
          <a:lstStyle/>
          <a:p>
            <a:pPr>
              <a:lnSpc>
                <a:spcPct val="90000"/>
              </a:lnSpc>
            </a:pPr>
            <a:r>
              <a:rPr lang="zh-CN" altLang="en-US" b="1" dirty="0">
                <a:solidFill>
                  <a:srgbClr val="C00000"/>
                </a:solidFill>
                <a:latin typeface="黑体" panose="02010609060101010101" pitchFamily="49" charset="-122"/>
                <a:ea typeface="黑体" panose="02010609060101010101" pitchFamily="49" charset="-122"/>
              </a:rPr>
              <a:t>循环变动</a:t>
            </a:r>
            <a:r>
              <a:rPr lang="en-US" altLang="zh-CN" b="1" dirty="0">
                <a:solidFill>
                  <a:srgbClr val="C00000"/>
                </a:solidFill>
                <a:latin typeface="黑体" panose="02010609060101010101" pitchFamily="49" charset="-122"/>
                <a:ea typeface="黑体" panose="02010609060101010101" pitchFamily="49" charset="-122"/>
              </a:rPr>
              <a:t>(C</a:t>
            </a:r>
            <a:r>
              <a:rPr lang="en-US" altLang="zh-CN" b="1" dirty="0" smtClean="0">
                <a:solidFill>
                  <a:srgbClr val="C00000"/>
                </a:solidFill>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指社会经济现象以若干年为周期波浪式的变动。虽然每次变动周期的长短不同，其上下波动的幅度亦不一致，但是每一周期都呈现出盛衰起伏的现象。 </a:t>
            </a:r>
          </a:p>
          <a:p>
            <a:pPr>
              <a:lnSpc>
                <a:spcPct val="90000"/>
              </a:lnSpc>
            </a:pPr>
            <a:r>
              <a:rPr lang="zh-CN" altLang="en-US" dirty="0">
                <a:latin typeface="黑体" panose="02010609060101010101" pitchFamily="49" charset="-122"/>
                <a:ea typeface="黑体" panose="02010609060101010101" pitchFamily="49" charset="-122"/>
              </a:rPr>
              <a:t>例如，资本主义的周期性经济危机，即属于循环变动。每一周期都包括危机、萧条、复苏、高涨四个阶段，成为以数年为周期的循环变动。 </a:t>
            </a:r>
          </a:p>
        </p:txBody>
      </p:sp>
    </p:spTree>
    <p:extLst>
      <p:ext uri="{BB962C8B-B14F-4D97-AF65-F5344CB8AC3E}">
        <p14:creationId xmlns:p14="http://schemas.microsoft.com/office/powerpoint/2010/main" val="4209204365"/>
      </p:ext>
    </p:extLst>
  </p:cSld>
  <p:clrMapOvr>
    <a:masterClrMapping/>
  </p:clrMapOvr>
  <p:transition spd="slow">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sz="half" idx="1"/>
          </p:nvPr>
        </p:nvSpPr>
        <p:spPr>
          <a:xfrm>
            <a:off x="2279651" y="1700213"/>
            <a:ext cx="7631113" cy="4191000"/>
          </a:xfrm>
        </p:spPr>
        <p:txBody>
          <a:bodyPr/>
          <a:lstStyle/>
          <a:p>
            <a:pPr algn="just"/>
            <a:r>
              <a:rPr lang="zh-CN" altLang="en-US" b="1" dirty="0">
                <a:solidFill>
                  <a:srgbClr val="C00000"/>
                </a:solidFill>
                <a:latin typeface="黑体" panose="02010609060101010101" pitchFamily="49" charset="-122"/>
                <a:ea typeface="黑体" panose="02010609060101010101" pitchFamily="49" charset="-122"/>
              </a:rPr>
              <a:t>不规则变动</a:t>
            </a:r>
            <a:r>
              <a:rPr lang="en-US" altLang="zh-CN" b="1" dirty="0">
                <a:solidFill>
                  <a:srgbClr val="C00000"/>
                </a:solidFill>
                <a:latin typeface="黑体" panose="02010609060101010101" pitchFamily="49" charset="-122"/>
                <a:ea typeface="黑体" panose="02010609060101010101" pitchFamily="49" charset="-122"/>
              </a:rPr>
              <a:t>(I</a:t>
            </a:r>
            <a:r>
              <a:rPr lang="en-US" altLang="zh-CN" b="1" dirty="0" smtClean="0">
                <a:solidFill>
                  <a:srgbClr val="C00000"/>
                </a:solidFill>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指由意外的偶然性因素引起的，突然发生的、无周期的随机波动。</a:t>
            </a:r>
          </a:p>
          <a:p>
            <a:pPr algn="just"/>
            <a:r>
              <a:rPr lang="zh-CN" altLang="en-US" dirty="0">
                <a:latin typeface="黑体" panose="02010609060101010101" pitchFamily="49" charset="-122"/>
                <a:ea typeface="黑体" panose="02010609060101010101" pitchFamily="49" charset="-122"/>
              </a:rPr>
              <a:t>例如，地震、水、旱、风、虫灾害和原因不明所引起的各种变动。</a:t>
            </a:r>
          </a:p>
          <a:p>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17775327"/>
      </p:ext>
    </p:extLst>
  </p:cSld>
  <p:clrMapOvr>
    <a:masterClrMapping/>
  </p:clrMapOvr>
  <p:transition spd="slow">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1887" y="0"/>
            <a:ext cx="7235825" cy="1143001"/>
          </a:xfrm>
        </p:spPr>
        <p:txBody>
          <a:bodyPr/>
          <a:lstStyle/>
          <a:p>
            <a:r>
              <a:rPr lang="zh-CN" altLang="en-US" sz="3200" b="1" dirty="0">
                <a:latin typeface="黑体" panose="02010609060101010101" pitchFamily="49" charset="-122"/>
                <a:ea typeface="黑体" panose="02010609060101010101" pitchFamily="49" charset="-122"/>
              </a:rPr>
              <a:t>三、时间数列预测分析的基本原理</a:t>
            </a:r>
          </a:p>
        </p:txBody>
      </p:sp>
      <p:sp>
        <p:nvSpPr>
          <p:cNvPr id="11267" name="Rectangle 3"/>
          <p:cNvSpPr>
            <a:spLocks noGrp="1" noChangeArrowheads="1"/>
          </p:cNvSpPr>
          <p:nvPr>
            <p:ph type="body" sz="half" idx="1"/>
          </p:nvPr>
        </p:nvSpPr>
        <p:spPr>
          <a:xfrm>
            <a:off x="1524001" y="1628776"/>
            <a:ext cx="8893175" cy="5445125"/>
          </a:xfrm>
        </p:spPr>
        <p:txBody>
          <a:bodyPr/>
          <a:lstStyle/>
          <a:p>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、时间数列预测分析的基本原理：</a:t>
            </a:r>
          </a:p>
          <a:p>
            <a:r>
              <a:rPr lang="zh-CN" altLang="en-US" b="1" dirty="0">
                <a:latin typeface="黑体" panose="02010609060101010101" pitchFamily="49" charset="-122"/>
                <a:ea typeface="黑体" panose="02010609060101010101" pitchFamily="49" charset="-122"/>
              </a:rPr>
              <a:t>在长期趋势、季节变动、循环变动和不规则变动四种因素中，先剔除其余几种因素的影响来测定一种因素变动的影响；然后再结合起来测定各种因素变动的综合影响。</a:t>
            </a:r>
          </a:p>
          <a:p>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、各种因素变动的结构类型：</a:t>
            </a:r>
          </a:p>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）乘法型  </a:t>
            </a:r>
            <a:r>
              <a:rPr lang="en-US" altLang="zh-CN" b="1" dirty="0">
                <a:latin typeface="黑体" panose="02010609060101010101" pitchFamily="49" charset="-122"/>
                <a:ea typeface="黑体" panose="02010609060101010101" pitchFamily="49" charset="-122"/>
              </a:rPr>
              <a:t>Y=T×S×C×I</a:t>
            </a:r>
          </a:p>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）加法型  </a:t>
            </a:r>
            <a:r>
              <a:rPr lang="en-US" altLang="zh-CN" b="1" dirty="0">
                <a:latin typeface="黑体" panose="02010609060101010101" pitchFamily="49" charset="-122"/>
                <a:ea typeface="黑体" panose="02010609060101010101" pitchFamily="49" charset="-122"/>
              </a:rPr>
              <a:t>Y=T+S+C+I</a:t>
            </a:r>
          </a:p>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）乘加型  </a:t>
            </a:r>
            <a:r>
              <a:rPr lang="en-US" altLang="zh-CN" b="1" dirty="0">
                <a:latin typeface="黑体" panose="02010609060101010101" pitchFamily="49" charset="-122"/>
                <a:ea typeface="黑体" panose="02010609060101010101" pitchFamily="49" charset="-122"/>
              </a:rPr>
              <a:t>Y=T×S+C×I</a:t>
            </a:r>
          </a:p>
        </p:txBody>
      </p:sp>
    </p:spTree>
    <p:extLst>
      <p:ext uri="{BB962C8B-B14F-4D97-AF65-F5344CB8AC3E}">
        <p14:creationId xmlns:p14="http://schemas.microsoft.com/office/powerpoint/2010/main" val="2614454305"/>
      </p:ext>
    </p:extLst>
  </p:cSld>
  <p:clrMapOvr>
    <a:masterClrMapping/>
  </p:clrMapOvr>
  <p:transition spd="slow">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78138" y="0"/>
            <a:ext cx="8413475" cy="1143000"/>
          </a:xfrm>
        </p:spPr>
        <p:txBody>
          <a:bodyPr/>
          <a:lstStyle/>
          <a:p>
            <a:r>
              <a:rPr lang="zh-CN" altLang="en-US" sz="4000" b="1">
                <a:latin typeface="黑体" panose="02010609060101010101" pitchFamily="49" charset="-122"/>
                <a:ea typeface="黑体" panose="02010609060101010101" pitchFamily="49" charset="-122"/>
              </a:rPr>
              <a:t>乘法型：</a:t>
            </a:r>
            <a:r>
              <a:rPr lang="en-US" altLang="zh-CN" sz="4000" b="1">
                <a:latin typeface="黑体" panose="02010609060101010101" pitchFamily="49" charset="-122"/>
                <a:ea typeface="黑体" panose="02010609060101010101" pitchFamily="49" charset="-122"/>
              </a:rPr>
              <a:t>Y=T×S×C×I</a:t>
            </a:r>
          </a:p>
        </p:txBody>
      </p:sp>
      <p:sp>
        <p:nvSpPr>
          <p:cNvPr id="47107" name="Rectangle 3"/>
          <p:cNvSpPr>
            <a:spLocks noGrp="1" noChangeArrowheads="1"/>
          </p:cNvSpPr>
          <p:nvPr>
            <p:ph type="body" sz="half" idx="1"/>
          </p:nvPr>
        </p:nvSpPr>
        <p:spPr>
          <a:xfrm>
            <a:off x="816429" y="1567771"/>
            <a:ext cx="10537371" cy="4941887"/>
          </a:xfrm>
        </p:spPr>
        <p:txBody>
          <a:bodyPr/>
          <a:lstStyle/>
          <a:p>
            <a:pPr algn="just">
              <a:lnSpc>
                <a:spcPct val="80000"/>
              </a:lnSpc>
            </a:pPr>
            <a:r>
              <a:rPr lang="zh-CN" altLang="en-US" sz="2400" b="1" dirty="0">
                <a:latin typeface="黑体" panose="02010609060101010101" pitchFamily="49" charset="-122"/>
                <a:ea typeface="黑体" panose="02010609060101010101" pitchFamily="49" charset="-122"/>
              </a:rPr>
              <a:t>首先，测定长期趋势值</a:t>
            </a:r>
            <a:r>
              <a:rPr lang="en-US" altLang="zh-CN" sz="2400" b="1" dirty="0">
                <a:latin typeface="黑体" panose="02010609060101010101" pitchFamily="49" charset="-122"/>
                <a:ea typeface="黑体" panose="02010609060101010101" pitchFamily="49" charset="-122"/>
              </a:rPr>
              <a:t>T</a:t>
            </a:r>
            <a:r>
              <a:rPr lang="zh-CN" altLang="en-US" sz="2400" b="1" dirty="0">
                <a:latin typeface="黑体" panose="02010609060101010101" pitchFamily="49" charset="-122"/>
                <a:ea typeface="黑体" panose="02010609060101010101" pitchFamily="49" charset="-122"/>
              </a:rPr>
              <a:t>，用</a:t>
            </a:r>
            <a:r>
              <a:rPr lang="en-US" altLang="zh-CN" sz="2400" b="1" dirty="0">
                <a:latin typeface="黑体" panose="02010609060101010101" pitchFamily="49" charset="-122"/>
                <a:ea typeface="黑体" panose="02010609060101010101" pitchFamily="49" charset="-122"/>
              </a:rPr>
              <a:t>T</a:t>
            </a:r>
            <a:r>
              <a:rPr lang="zh-CN" altLang="en-US" sz="2400" b="1" dirty="0">
                <a:latin typeface="黑体" panose="02010609060101010101" pitchFamily="49" charset="-122"/>
                <a:ea typeface="黑体" panose="02010609060101010101" pitchFamily="49" charset="-122"/>
              </a:rPr>
              <a:t>去除时间数列各值，得到提出长期趋势影响的时间数列</a:t>
            </a:r>
          </a:p>
          <a:p>
            <a:pPr algn="just">
              <a:lnSpc>
                <a:spcPct val="80000"/>
              </a:lnSpc>
            </a:pPr>
            <a:r>
              <a:rPr lang="zh-CN" altLang="en-US" sz="2400" b="1" i="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Y/T=S×C×I</a:t>
            </a:r>
          </a:p>
          <a:p>
            <a:pPr algn="just">
              <a:lnSpc>
                <a:spcPct val="80000"/>
              </a:lnSpc>
            </a:pPr>
            <a:r>
              <a:rPr lang="zh-CN" altLang="en-US" sz="2400" b="1" dirty="0">
                <a:latin typeface="黑体" panose="02010609060101010101" pitchFamily="49" charset="-122"/>
                <a:ea typeface="黑体" panose="02010609060101010101" pitchFamily="49" charset="-122"/>
              </a:rPr>
              <a:t>其次，用季节变动值</a:t>
            </a:r>
            <a:r>
              <a:rPr lang="en-US" altLang="zh-CN" sz="2400" b="1" dirty="0">
                <a:latin typeface="黑体" panose="02010609060101010101" pitchFamily="49" charset="-122"/>
                <a:ea typeface="黑体" panose="02010609060101010101" pitchFamily="49" charset="-122"/>
              </a:rPr>
              <a:t>S</a:t>
            </a:r>
            <a:r>
              <a:rPr lang="zh-CN" altLang="en-US" sz="2400" b="1" dirty="0">
                <a:latin typeface="黑体" panose="02010609060101010101" pitchFamily="49" charset="-122"/>
                <a:ea typeface="黑体" panose="02010609060101010101" pitchFamily="49" charset="-122"/>
              </a:rPr>
              <a:t>去除时间数列中的相应数据，剔除长期趋势和季节变动影响，测定循环变动和不规则变动。</a:t>
            </a:r>
          </a:p>
          <a:p>
            <a:pPr algn="just">
              <a:lnSpc>
                <a:spcPct val="80000"/>
              </a:lnSpc>
            </a:pPr>
            <a:r>
              <a:rPr lang="zh-CN" altLang="en-US" sz="2400" b="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a:t>
            </a:r>
            <a:r>
              <a:rPr lang="zh-CN" altLang="en-US" sz="2400" b="1" i="1" dirty="0">
                <a:solidFill>
                  <a:srgbClr val="C00000"/>
                </a:solidFill>
                <a:latin typeface="黑体" panose="02010609060101010101" pitchFamily="49" charset="-122"/>
                <a:ea typeface="黑体" panose="02010609060101010101" pitchFamily="49" charset="-122"/>
              </a:rPr>
              <a:t>）</a:t>
            </a:r>
            <a:r>
              <a:rPr lang="en-US" altLang="zh-CN" sz="2400" b="1" i="1" dirty="0">
                <a:solidFill>
                  <a:srgbClr val="C00000"/>
                </a:solidFill>
                <a:latin typeface="黑体" panose="02010609060101010101" pitchFamily="49" charset="-122"/>
                <a:ea typeface="黑体" panose="02010609060101010101" pitchFamily="49" charset="-122"/>
              </a:rPr>
              <a:t>=C×I</a:t>
            </a:r>
          </a:p>
          <a:p>
            <a:pPr algn="just">
              <a:lnSpc>
                <a:spcPct val="80000"/>
              </a:lnSpc>
            </a:pPr>
            <a:r>
              <a:rPr lang="zh-CN" altLang="en-US" sz="2400" b="1" dirty="0">
                <a:latin typeface="黑体" panose="02010609060101010101" pitchFamily="49" charset="-122"/>
                <a:ea typeface="黑体" panose="02010609060101010101" pitchFamily="49" charset="-122"/>
              </a:rPr>
              <a:t>然后，将循环变动</a:t>
            </a:r>
            <a:r>
              <a:rPr lang="en-US" altLang="zh-CN" sz="2400" b="1" dirty="0">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和不规则变动值</a:t>
            </a:r>
            <a:r>
              <a:rPr lang="en-US" altLang="zh-CN" sz="2400" b="1" dirty="0">
                <a:latin typeface="黑体" panose="02010609060101010101" pitchFamily="49" charset="-122"/>
                <a:ea typeface="黑体" panose="02010609060101010101" pitchFamily="49" charset="-122"/>
              </a:rPr>
              <a:t>I</a:t>
            </a:r>
            <a:r>
              <a:rPr lang="zh-CN" altLang="en-US" sz="2400" b="1" dirty="0">
                <a:latin typeface="黑体" panose="02010609060101010101" pitchFamily="49" charset="-122"/>
                <a:ea typeface="黑体" panose="02010609060101010101" pitchFamily="49" charset="-122"/>
              </a:rPr>
              <a:t>进行移动平均，剔除不规则变动影响，测定循环变动。</a:t>
            </a:r>
          </a:p>
          <a:p>
            <a:pPr algn="just">
              <a:lnSpc>
                <a:spcPct val="80000"/>
              </a:lnSpc>
            </a:pPr>
            <a:r>
              <a:rPr lang="zh-CN" altLang="en-US" sz="2400" b="1" dirty="0">
                <a:latin typeface="黑体" panose="02010609060101010101" pitchFamily="49" charset="-122"/>
                <a:ea typeface="黑体" panose="02010609060101010101" pitchFamily="49" charset="-122"/>
              </a:rPr>
              <a:t>最后，将长期趋势、季节变动、循环变动去除时间数列中的实际数据，其商数就是不规则变动。</a:t>
            </a:r>
          </a:p>
          <a:p>
            <a:pPr algn="just">
              <a:lnSpc>
                <a:spcPct val="80000"/>
              </a:lnSpc>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Y/(T×S×C)=I</a:t>
            </a:r>
          </a:p>
          <a:p>
            <a:pPr algn="just">
              <a:lnSpc>
                <a:spcPct val="80000"/>
              </a:lnSpc>
            </a:pPr>
            <a:r>
              <a:rPr lang="zh-CN" altLang="en-US" sz="2400" b="1" dirty="0">
                <a:latin typeface="黑体" panose="02010609060101010101" pitchFamily="49" charset="-122"/>
                <a:ea typeface="黑体" panose="02010609060101010101" pitchFamily="49" charset="-122"/>
              </a:rPr>
              <a:t>如果是以年为时间单位的数列，则不包含季节变动因素影响。</a:t>
            </a:r>
          </a:p>
          <a:p>
            <a:pPr algn="just">
              <a:lnSpc>
                <a:spcPct val="80000"/>
              </a:lnSpc>
            </a:pPr>
            <a:r>
              <a:rPr lang="en-US" altLang="zh-CN" sz="2400" b="1" dirty="0" smtClean="0">
                <a:latin typeface="黑体" panose="02010609060101010101" pitchFamily="49" charset="-122"/>
                <a:ea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rPr>
              <a:t>Y=T×C×I</a:t>
            </a:r>
            <a:endParaRPr lang="en-US" altLang="zh-CN" sz="2400"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30547760"/>
      </p:ext>
    </p:extLst>
  </p:cSld>
  <p:clrMapOvr>
    <a:masterClrMapping/>
  </p:clrMapOvr>
  <p:transition spd="slow">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260351"/>
            <a:ext cx="7793038" cy="714375"/>
          </a:xfrm>
        </p:spPr>
        <p:txBody>
          <a:bodyPr/>
          <a:lstStyle/>
          <a:p>
            <a:r>
              <a:rPr lang="zh-CN" altLang="en-US" sz="4000" b="1">
                <a:latin typeface="黑体" panose="02010609060101010101" pitchFamily="49" charset="-122"/>
                <a:ea typeface="黑体" panose="02010609060101010101" pitchFamily="49" charset="-122"/>
              </a:rPr>
              <a:t>加法型模型：</a:t>
            </a:r>
            <a:r>
              <a:rPr lang="en-US" altLang="zh-CN" sz="4000" b="1">
                <a:latin typeface="黑体" panose="02010609060101010101" pitchFamily="49" charset="-122"/>
                <a:ea typeface="黑体" panose="02010609060101010101" pitchFamily="49" charset="-122"/>
              </a:rPr>
              <a:t>Y=T+S+C+I</a:t>
            </a:r>
          </a:p>
        </p:txBody>
      </p:sp>
      <p:sp>
        <p:nvSpPr>
          <p:cNvPr id="50179" name="Rectangle 3"/>
          <p:cNvSpPr>
            <a:spLocks noGrp="1" noChangeArrowheads="1"/>
          </p:cNvSpPr>
          <p:nvPr>
            <p:ph type="body" sz="half" idx="1"/>
          </p:nvPr>
        </p:nvSpPr>
        <p:spPr>
          <a:xfrm>
            <a:off x="979716" y="1373642"/>
            <a:ext cx="10526484" cy="5157787"/>
          </a:xfrm>
        </p:spPr>
        <p:txBody>
          <a:bodyPr>
            <a:normAutofit/>
          </a:bodyPr>
          <a:lstStyle/>
          <a:p>
            <a:pPr algn="just">
              <a:lnSpc>
                <a:spcPct val="80000"/>
              </a:lnSpc>
            </a:pPr>
            <a:r>
              <a:rPr lang="zh-CN" altLang="en-US" sz="2400" b="1" dirty="0">
                <a:latin typeface="黑体" panose="02010609060101010101" pitchFamily="49" charset="-122"/>
                <a:ea typeface="黑体" panose="02010609060101010101" pitchFamily="49" charset="-122"/>
              </a:rPr>
              <a:t>首先，将时间数列中的实际数据减去趋势变动值，测定季节变动、循环变动和不规则变动的绝对额。</a:t>
            </a:r>
          </a:p>
          <a:p>
            <a:pPr algn="just">
              <a:lnSpc>
                <a:spcPct val="80000"/>
              </a:lnSpc>
            </a:pPr>
            <a:r>
              <a:rPr lang="zh-CN" altLang="en-US" sz="2400" b="1" i="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Y-T=S+C+I</a:t>
            </a:r>
          </a:p>
          <a:p>
            <a:pPr algn="just">
              <a:lnSpc>
                <a:spcPct val="80000"/>
              </a:lnSpc>
            </a:pPr>
            <a:r>
              <a:rPr lang="zh-CN" altLang="en-US" sz="2400" b="1" dirty="0">
                <a:latin typeface="黑体" panose="02010609060101010101" pitchFamily="49" charset="-122"/>
                <a:ea typeface="黑体" panose="02010609060101010101" pitchFamily="49" charset="-122"/>
              </a:rPr>
              <a:t>其次，将时间数列中的实际数据减去季节变动值，测定循环变动和不规则变动的绝对额。</a:t>
            </a:r>
          </a:p>
          <a:p>
            <a:pPr algn="just">
              <a:lnSpc>
                <a:spcPct val="80000"/>
              </a:lnSpc>
            </a:pPr>
            <a:r>
              <a:rPr lang="zh-CN" altLang="en-US" sz="2400" b="1" i="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Y-T-S=C+I</a:t>
            </a:r>
          </a:p>
          <a:p>
            <a:pPr algn="just">
              <a:lnSpc>
                <a:spcPct val="80000"/>
              </a:lnSpc>
            </a:pPr>
            <a:r>
              <a:rPr lang="zh-CN" altLang="en-US" sz="2400" b="1" dirty="0">
                <a:latin typeface="黑体" panose="02010609060101010101" pitchFamily="49" charset="-122"/>
                <a:ea typeface="黑体" panose="02010609060101010101" pitchFamily="49" charset="-122"/>
              </a:rPr>
              <a:t>再次，将循环变动和不规则变动绝对额进行移动平均，剔除不规则变动影响，测定循环变动绝对额。将时间数列中的实际数据减去长期趋势、季节变动、循环变动，其差额就是不规则变动。也可用循环、不规则变动减去循环变动计算不规则变动。</a:t>
            </a:r>
          </a:p>
          <a:p>
            <a:pPr algn="just">
              <a:lnSpc>
                <a:spcPct val="80000"/>
              </a:lnSpc>
            </a:pPr>
            <a:r>
              <a:rPr lang="zh-CN" altLang="en-US" sz="2400" b="1" i="1" dirty="0">
                <a:latin typeface="黑体" panose="02010609060101010101" pitchFamily="49" charset="-122"/>
                <a:ea typeface="黑体" panose="02010609060101010101" pitchFamily="49" charset="-122"/>
              </a:rPr>
              <a:t>    </a:t>
            </a:r>
            <a:r>
              <a:rPr lang="en-US" altLang="zh-CN" sz="2400" b="1" i="1" dirty="0">
                <a:solidFill>
                  <a:srgbClr val="C00000"/>
                </a:solidFill>
                <a:latin typeface="黑体" panose="02010609060101010101" pitchFamily="49" charset="-122"/>
                <a:ea typeface="黑体" panose="02010609060101010101" pitchFamily="49" charset="-122"/>
              </a:rPr>
              <a:t>Y-T-S-C=I</a:t>
            </a:r>
          </a:p>
          <a:p>
            <a:pPr algn="just">
              <a:lnSpc>
                <a:spcPct val="80000"/>
              </a:lnSpc>
            </a:pPr>
            <a:r>
              <a:rPr lang="zh-CN" altLang="en-US" sz="2400" b="1" dirty="0">
                <a:latin typeface="黑体" panose="02010609060101010101" pitchFamily="49" charset="-122"/>
                <a:ea typeface="黑体" panose="02010609060101010101" pitchFamily="49" charset="-122"/>
              </a:rPr>
              <a:t>若循环变动绝对数大于</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为经济扩张期，小于</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为经济收缩期，等于</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为无循环变动。</a:t>
            </a:r>
          </a:p>
          <a:p>
            <a:pPr algn="just">
              <a:lnSpc>
                <a:spcPct val="80000"/>
              </a:lnSpc>
            </a:pPr>
            <a:r>
              <a:rPr lang="zh-CN" altLang="en-US" sz="2400" b="1" dirty="0">
                <a:latin typeface="黑体" panose="02010609060101010101" pitchFamily="49" charset="-122"/>
                <a:ea typeface="黑体" panose="02010609060101010101" pitchFamily="49" charset="-122"/>
              </a:rPr>
              <a:t>不规则变动绝对数等于</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表示无影响，正值为正影响，负值为负影响。</a:t>
            </a:r>
          </a:p>
        </p:txBody>
      </p:sp>
    </p:spTree>
    <p:extLst>
      <p:ext uri="{BB962C8B-B14F-4D97-AF65-F5344CB8AC3E}">
        <p14:creationId xmlns:p14="http://schemas.microsoft.com/office/powerpoint/2010/main" val="264947898"/>
      </p:ext>
    </p:extLst>
  </p:cSld>
  <p:clrMapOvr>
    <a:masterClrMapping/>
  </p:clrMapOvr>
  <p:transition spd="slow">
    <p:strips dir="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2960</Words>
  <Application>Microsoft Office PowerPoint</Application>
  <PresentationFormat>宽屏</PresentationFormat>
  <Paragraphs>398</Paragraphs>
  <Slides>41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3" baseType="lpstr">
      <vt:lpstr>等线</vt:lpstr>
      <vt:lpstr>等线 Light</vt:lpstr>
      <vt:lpstr>黑体</vt:lpstr>
      <vt:lpstr>宋体</vt:lpstr>
      <vt:lpstr>Arial</vt:lpstr>
      <vt:lpstr>Cambria Math</vt:lpstr>
      <vt:lpstr>Times New Roman</vt:lpstr>
      <vt:lpstr>Wingdings</vt:lpstr>
      <vt:lpstr>Office 主题​​</vt:lpstr>
      <vt:lpstr>图片</vt:lpstr>
      <vt:lpstr>位图图像</vt:lpstr>
      <vt:lpstr>公式</vt:lpstr>
      <vt:lpstr>第十三章   时间数列预测方法</vt:lpstr>
      <vt:lpstr>PowerPoint 演示文稿</vt:lpstr>
      <vt:lpstr>PowerPoint 演示文稿</vt:lpstr>
      <vt:lpstr>PowerPoint 演示文稿</vt:lpstr>
      <vt:lpstr>PowerPoint 演示文稿</vt:lpstr>
      <vt:lpstr>PowerPoint 演示文稿</vt:lpstr>
      <vt:lpstr>三、时间数列预测分析的基本原理</vt:lpstr>
      <vt:lpstr>乘法型：Y=T×S×C×I</vt:lpstr>
      <vt:lpstr>加法型模型：Y=T+S+C+I</vt:lpstr>
      <vt:lpstr>乘加型： Y=T×S+C×I</vt:lpstr>
      <vt:lpstr>第二节 长期趋势预测方法</vt:lpstr>
      <vt:lpstr>一、时距扩大法</vt:lpstr>
      <vt:lpstr>PowerPoint 演示文稿</vt:lpstr>
      <vt:lpstr>PowerPoint 演示文稿</vt:lpstr>
      <vt:lpstr>时距扩大法局限性：</vt:lpstr>
      <vt:lpstr>二、移动平均法</vt:lpstr>
      <vt:lpstr>PowerPoint 演示文稿</vt:lpstr>
      <vt:lpstr>PowerPoint 演示文稿</vt:lpstr>
      <vt:lpstr>PowerPoint 演示文稿</vt:lpstr>
      <vt:lpstr>PowerPoint 演示文稿</vt:lpstr>
      <vt:lpstr>PowerPoint 演示文稿</vt:lpstr>
      <vt:lpstr>PowerPoint 演示文稿</vt:lpstr>
      <vt:lpstr>三、指数平滑法</vt:lpstr>
      <vt:lpstr>PowerPoint 演示文稿</vt:lpstr>
      <vt:lpstr>四、最小平方法</vt:lpstr>
      <vt:lpstr>PowerPoint 演示文稿</vt:lpstr>
      <vt:lpstr>第三节  季节变动分析</vt:lpstr>
      <vt:lpstr>一、长期趋势剔除法 </vt:lpstr>
      <vt:lpstr>乘法型时间数列季节变动分析 </vt:lpstr>
      <vt:lpstr>加法型时间数列季节变动分析 </vt:lpstr>
      <vt:lpstr>第四节  循环变动分析</vt:lpstr>
      <vt:lpstr>不规则变动分析</vt:lpstr>
      <vt:lpstr>乘法型步骤</vt:lpstr>
      <vt:lpstr>乘法型模型 </vt:lpstr>
      <vt:lpstr>PowerPoint 演示文稿</vt:lpstr>
      <vt:lpstr>加法型步骤</vt:lpstr>
      <vt:lpstr>加法型模型 </vt:lpstr>
      <vt:lpstr>乘加型步骤</vt:lpstr>
      <vt:lpstr>乘加型模型</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第十三章   时间数列预测方法</dc:title>
  <dc:creator>Feng Xu</dc:creator>
  <cp:lastModifiedBy>Feng Xu</cp:lastModifiedBy>
  <cp:revision>40</cp:revision>
  <dcterms:created xsi:type="dcterms:W3CDTF">2016-12-07T00:22:23Z</dcterms:created>
  <dcterms:modified xsi:type="dcterms:W3CDTF">2017-11-29T11:59:00Z</dcterms:modified>
</cp:coreProperties>
</file>