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35" r:id="rId2"/>
    <p:sldId id="338" r:id="rId3"/>
    <p:sldId id="339" r:id="rId4"/>
    <p:sldId id="340" r:id="rId5"/>
    <p:sldId id="341" r:id="rId6"/>
    <p:sldId id="342" r:id="rId7"/>
    <p:sldId id="343" r:id="rId8"/>
    <p:sldId id="344" r:id="rId9"/>
    <p:sldId id="345" r:id="rId10"/>
    <p:sldId id="346" r:id="rId11"/>
    <p:sldId id="347" r:id="rId12"/>
    <p:sldId id="348" r:id="rId13"/>
    <p:sldId id="349" r:id="rId14"/>
    <p:sldId id="350" r:id="rId15"/>
    <p:sldId id="351" r:id="rId16"/>
    <p:sldId id="389" r:id="rId17"/>
    <p:sldId id="390" r:id="rId18"/>
    <p:sldId id="352" r:id="rId19"/>
    <p:sldId id="353" r:id="rId20"/>
    <p:sldId id="354" r:id="rId21"/>
    <p:sldId id="355" r:id="rId22"/>
    <p:sldId id="356" r:id="rId23"/>
    <p:sldId id="357" r:id="rId24"/>
    <p:sldId id="358" r:id="rId25"/>
    <p:sldId id="359" r:id="rId26"/>
    <p:sldId id="360" r:id="rId27"/>
    <p:sldId id="361" r:id="rId28"/>
    <p:sldId id="362" r:id="rId29"/>
    <p:sldId id="363" r:id="rId30"/>
    <p:sldId id="391" r:id="rId31"/>
    <p:sldId id="394" r:id="rId32"/>
    <p:sldId id="393" r:id="rId33"/>
    <p:sldId id="392" r:id="rId34"/>
    <p:sldId id="395"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image" Target="../media/image24.wmf"/><Relationship Id="rId3" Type="http://schemas.openxmlformats.org/officeDocument/2006/relationships/image" Target="../media/image14.wmf"/><Relationship Id="rId7" Type="http://schemas.openxmlformats.org/officeDocument/2006/relationships/image" Target="../media/image18.wmf"/><Relationship Id="rId12" Type="http://schemas.openxmlformats.org/officeDocument/2006/relationships/image" Target="../media/image23.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11" Type="http://schemas.openxmlformats.org/officeDocument/2006/relationships/image" Target="../media/image22.wmf"/><Relationship Id="rId5" Type="http://schemas.openxmlformats.org/officeDocument/2006/relationships/image" Target="../media/image16.wmf"/><Relationship Id="rId10" Type="http://schemas.openxmlformats.org/officeDocument/2006/relationships/image" Target="../media/image21.wmf"/><Relationship Id="rId4" Type="http://schemas.openxmlformats.org/officeDocument/2006/relationships/image" Target="../media/image15.wmf"/><Relationship Id="rId9" Type="http://schemas.openxmlformats.org/officeDocument/2006/relationships/image" Target="../media/image20.wmf"/><Relationship Id="rId14"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image" Target="../media/image44.wmf"/><Relationship Id="rId3" Type="http://schemas.openxmlformats.org/officeDocument/2006/relationships/image" Target="../media/image34.wmf"/><Relationship Id="rId7" Type="http://schemas.openxmlformats.org/officeDocument/2006/relationships/image" Target="../media/image38.wmf"/><Relationship Id="rId12" Type="http://schemas.openxmlformats.org/officeDocument/2006/relationships/image" Target="../media/image43.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11" Type="http://schemas.openxmlformats.org/officeDocument/2006/relationships/image" Target="../media/image42.wmf"/><Relationship Id="rId5" Type="http://schemas.openxmlformats.org/officeDocument/2006/relationships/image" Target="../media/image36.wmf"/><Relationship Id="rId10" Type="http://schemas.openxmlformats.org/officeDocument/2006/relationships/image" Target="../media/image41.wmf"/><Relationship Id="rId4" Type="http://schemas.openxmlformats.org/officeDocument/2006/relationships/image" Target="../media/image35.wmf"/><Relationship Id="rId9" Type="http://schemas.openxmlformats.org/officeDocument/2006/relationships/image" Target="../media/image40.wmf"/><Relationship Id="rId14" Type="http://schemas.openxmlformats.org/officeDocument/2006/relationships/image" Target="../media/image45.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image" Target="../media/image57.wmf"/><Relationship Id="rId3" Type="http://schemas.openxmlformats.org/officeDocument/2006/relationships/image" Target="../media/image47.wmf"/><Relationship Id="rId7" Type="http://schemas.openxmlformats.org/officeDocument/2006/relationships/image" Target="../media/image51.wmf"/><Relationship Id="rId12" Type="http://schemas.openxmlformats.org/officeDocument/2006/relationships/image" Target="../media/image56.wmf"/><Relationship Id="rId2" Type="http://schemas.openxmlformats.org/officeDocument/2006/relationships/image" Target="../media/image46.wmf"/><Relationship Id="rId1" Type="http://schemas.openxmlformats.org/officeDocument/2006/relationships/image" Target="../media/image32.wmf"/><Relationship Id="rId6" Type="http://schemas.openxmlformats.org/officeDocument/2006/relationships/image" Target="../media/image50.wmf"/><Relationship Id="rId11" Type="http://schemas.openxmlformats.org/officeDocument/2006/relationships/image" Target="../media/image55.wmf"/><Relationship Id="rId5" Type="http://schemas.openxmlformats.org/officeDocument/2006/relationships/image" Target="../media/image49.wmf"/><Relationship Id="rId10" Type="http://schemas.openxmlformats.org/officeDocument/2006/relationships/image" Target="../media/image54.wmf"/><Relationship Id="rId4" Type="http://schemas.openxmlformats.org/officeDocument/2006/relationships/image" Target="../media/image48.wmf"/><Relationship Id="rId9" Type="http://schemas.openxmlformats.org/officeDocument/2006/relationships/image" Target="../media/image5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59.emf"/><Relationship Id="rId1" Type="http://schemas.openxmlformats.org/officeDocument/2006/relationships/image" Target="../media/image58.emf"/><Relationship Id="rId6" Type="http://schemas.openxmlformats.org/officeDocument/2006/relationships/image" Target="../media/image63.emf"/><Relationship Id="rId5" Type="http://schemas.openxmlformats.org/officeDocument/2006/relationships/image" Target="../media/image62.emf"/><Relationship Id="rId4" Type="http://schemas.openxmlformats.org/officeDocument/2006/relationships/image" Target="../media/image61.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image" Target="../media/image64.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image" Target="../media/image67.emf"/><Relationship Id="rId1" Type="http://schemas.openxmlformats.org/officeDocument/2006/relationships/image" Target="../media/image66.emf"/><Relationship Id="rId5" Type="http://schemas.openxmlformats.org/officeDocument/2006/relationships/image" Target="../media/image70.emf"/><Relationship Id="rId4" Type="http://schemas.openxmlformats.org/officeDocument/2006/relationships/image" Target="../media/image6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86E445-672D-4CBE-A2FE-6D2B8BEF05CB}" type="datetimeFigureOut">
              <a:rPr lang="zh-CN" altLang="en-US" smtClean="0"/>
              <a:t>2017/12/6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F469D5-E98E-4E3E-BAEE-5CA4A2D3A424}" type="slidenum">
              <a:rPr lang="zh-CN" altLang="en-US" smtClean="0"/>
              <a:t>‹#›</a:t>
            </a:fld>
            <a:endParaRPr lang="zh-CN" altLang="en-US"/>
          </a:p>
        </p:txBody>
      </p:sp>
    </p:spTree>
    <p:extLst>
      <p:ext uri="{BB962C8B-B14F-4D97-AF65-F5344CB8AC3E}">
        <p14:creationId xmlns:p14="http://schemas.microsoft.com/office/powerpoint/2010/main" val="2280210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6B7181-47C8-44D3-9FBA-491200DDB05E}" type="slidenum">
              <a:rPr lang="en-US" altLang="zh-CN"/>
              <a:pPr/>
              <a:t>2</a:t>
            </a:fld>
            <a:endParaRPr lang="en-US" altLang="zh-CN"/>
          </a:p>
        </p:txBody>
      </p:sp>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54319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8BBEB9-E3C7-4FC0-9BDD-2E4EBD2C1740}" type="slidenum">
              <a:rPr lang="en-US" altLang="zh-CN"/>
              <a:pPr/>
              <a:t>15</a:t>
            </a:fld>
            <a:endParaRPr lang="en-US" altLang="zh-CN"/>
          </a:p>
        </p:txBody>
      </p:sp>
      <p:sp>
        <p:nvSpPr>
          <p:cNvPr id="397314" name="Rectangle 2"/>
          <p:cNvSpPr>
            <a:spLocks noGrp="1" noRot="1" noChangeAspect="1" noChangeArrowheads="1" noTextEdit="1"/>
          </p:cNvSpPr>
          <p:nvPr>
            <p:ph type="sldImg"/>
          </p:nvPr>
        </p:nvSpPr>
        <p:spPr>
          <a:ln/>
        </p:spPr>
      </p:sp>
      <p:sp>
        <p:nvSpPr>
          <p:cNvPr id="3973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13461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8BBEB9-E3C7-4FC0-9BDD-2E4EBD2C1740}" type="slidenum">
              <a:rPr lang="en-US" altLang="zh-CN"/>
              <a:pPr/>
              <a:t>16</a:t>
            </a:fld>
            <a:endParaRPr lang="en-US" altLang="zh-CN"/>
          </a:p>
        </p:txBody>
      </p:sp>
      <p:sp>
        <p:nvSpPr>
          <p:cNvPr id="397314" name="Rectangle 2"/>
          <p:cNvSpPr>
            <a:spLocks noGrp="1" noRot="1" noChangeAspect="1" noChangeArrowheads="1" noTextEdit="1"/>
          </p:cNvSpPr>
          <p:nvPr>
            <p:ph type="sldImg"/>
          </p:nvPr>
        </p:nvSpPr>
        <p:spPr>
          <a:ln/>
        </p:spPr>
      </p:sp>
      <p:sp>
        <p:nvSpPr>
          <p:cNvPr id="3973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4780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8BBEB9-E3C7-4FC0-9BDD-2E4EBD2C1740}" type="slidenum">
              <a:rPr lang="en-US" altLang="zh-CN"/>
              <a:pPr/>
              <a:t>17</a:t>
            </a:fld>
            <a:endParaRPr lang="en-US" altLang="zh-CN"/>
          </a:p>
        </p:txBody>
      </p:sp>
      <p:sp>
        <p:nvSpPr>
          <p:cNvPr id="397314" name="Rectangle 2"/>
          <p:cNvSpPr>
            <a:spLocks noGrp="1" noRot="1" noChangeAspect="1" noChangeArrowheads="1" noTextEdit="1"/>
          </p:cNvSpPr>
          <p:nvPr>
            <p:ph type="sldImg"/>
          </p:nvPr>
        </p:nvSpPr>
        <p:spPr>
          <a:ln/>
        </p:spPr>
      </p:sp>
      <p:sp>
        <p:nvSpPr>
          <p:cNvPr id="3973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43131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7C118B-83FE-4F17-8626-2A9B1AF0D1B7}" type="slidenum">
              <a:rPr lang="en-US" altLang="zh-CN"/>
              <a:pPr/>
              <a:t>18</a:t>
            </a:fld>
            <a:endParaRPr lang="en-US" altLang="zh-CN"/>
          </a:p>
        </p:txBody>
      </p:sp>
      <p:sp>
        <p:nvSpPr>
          <p:cNvPr id="350210" name="Rectangle 2"/>
          <p:cNvSpPr>
            <a:spLocks noGrp="1" noRot="1" noChangeAspect="1" noChangeArrowheads="1" noTextEdit="1"/>
          </p:cNvSpPr>
          <p:nvPr>
            <p:ph type="sldImg"/>
          </p:nvPr>
        </p:nvSpPr>
        <p:spPr>
          <a:ln/>
        </p:spPr>
      </p:sp>
      <p:sp>
        <p:nvSpPr>
          <p:cNvPr id="3502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56067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EAB383-907A-4DE8-B129-B0DD6DE55725}" type="slidenum">
              <a:rPr lang="en-US" altLang="zh-CN"/>
              <a:pPr/>
              <a:t>19</a:t>
            </a:fld>
            <a:endParaRPr lang="en-US" altLang="zh-CN"/>
          </a:p>
        </p:txBody>
      </p:sp>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43723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2EA89A-8FF4-42CD-AF6B-1E5DFB78DD25}" type="slidenum">
              <a:rPr lang="en-US" altLang="zh-CN"/>
              <a:pPr/>
              <a:t>20</a:t>
            </a:fld>
            <a:endParaRPr lang="en-US" altLang="zh-CN"/>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376410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10C231-B8C4-4693-803F-A6B2E5BF5F81}" type="slidenum">
              <a:rPr lang="en-US" altLang="zh-CN"/>
              <a:pPr/>
              <a:t>21</a:t>
            </a:fld>
            <a:endParaRPr lang="en-US" altLang="zh-CN"/>
          </a:p>
        </p:txBody>
      </p:sp>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62660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B50E89-BB4D-4FD2-B7C3-A45FA9351579}" type="slidenum">
              <a:rPr lang="en-US" altLang="zh-CN"/>
              <a:pPr/>
              <a:t>22</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909678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361849-8267-4A6D-BB3F-292C63950614}" type="slidenum">
              <a:rPr lang="en-US" altLang="zh-CN"/>
              <a:pPr/>
              <a:t>23</a:t>
            </a:fld>
            <a:endParaRPr lang="en-US" altLang="zh-CN"/>
          </a:p>
        </p:txBody>
      </p:sp>
      <p:sp>
        <p:nvSpPr>
          <p:cNvPr id="355330" name="Rectangle 2"/>
          <p:cNvSpPr>
            <a:spLocks noGrp="1" noRot="1" noChangeAspect="1" noChangeArrowheads="1" noTextEdit="1"/>
          </p:cNvSpPr>
          <p:nvPr>
            <p:ph type="sldImg"/>
          </p:nvPr>
        </p:nvSpPr>
        <p:spPr>
          <a:ln/>
        </p:spPr>
      </p:sp>
      <p:sp>
        <p:nvSpPr>
          <p:cNvPr id="3553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21098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83D6A9-0DA8-4A22-A966-52A978A8D9A2}" type="slidenum">
              <a:rPr lang="en-US" altLang="zh-CN"/>
              <a:pPr/>
              <a:t>24</a:t>
            </a:fld>
            <a:endParaRPr lang="en-US" altLang="zh-CN"/>
          </a:p>
        </p:txBody>
      </p:sp>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4795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9CF88B-9A9F-40B7-8A77-E3286AA94FFE}" type="slidenum">
              <a:rPr lang="en-US" altLang="zh-CN"/>
              <a:pPr/>
              <a:t>3</a:t>
            </a:fld>
            <a:endParaRPr lang="en-US" altLang="zh-CN"/>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881464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7EA28F-77DA-4952-B9D4-DD08E53DA7C1}" type="slidenum">
              <a:rPr lang="en-US" altLang="zh-CN"/>
              <a:pPr/>
              <a:t>25</a:t>
            </a:fld>
            <a:endParaRPr lang="en-US" altLang="zh-CN"/>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83138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1703C4-A078-4971-9AA0-3DEB6B009FE1}" type="slidenum">
              <a:rPr lang="en-US" altLang="zh-CN"/>
              <a:pPr/>
              <a:t>26</a:t>
            </a:fld>
            <a:endParaRPr lang="en-US" altLang="zh-CN"/>
          </a:p>
        </p:txBody>
      </p:sp>
      <p:sp>
        <p:nvSpPr>
          <p:cNvPr id="391170" name="Rectangle 2"/>
          <p:cNvSpPr>
            <a:spLocks noGrp="1" noRot="1" noChangeAspect="1" noChangeArrowheads="1" noTextEdit="1"/>
          </p:cNvSpPr>
          <p:nvPr>
            <p:ph type="sldImg"/>
          </p:nvPr>
        </p:nvSpPr>
        <p:spPr>
          <a:ln/>
        </p:spPr>
      </p:sp>
      <p:sp>
        <p:nvSpPr>
          <p:cNvPr id="3911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487044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CB150A-C7AD-4A99-92E6-3E492E53B592}" type="slidenum">
              <a:rPr lang="en-US" altLang="zh-CN"/>
              <a:pPr/>
              <a:t>28</a:t>
            </a:fld>
            <a:endParaRPr lang="en-US" altLang="zh-CN"/>
          </a:p>
        </p:txBody>
      </p:sp>
      <p:sp>
        <p:nvSpPr>
          <p:cNvPr id="393218" name="Rectangle 2"/>
          <p:cNvSpPr>
            <a:spLocks noGrp="1" noRot="1" noChangeAspect="1" noChangeArrowheads="1" noTextEdit="1"/>
          </p:cNvSpPr>
          <p:nvPr>
            <p:ph type="sldImg"/>
          </p:nvPr>
        </p:nvSpPr>
        <p:spPr>
          <a:ln/>
        </p:spPr>
      </p:sp>
      <p:sp>
        <p:nvSpPr>
          <p:cNvPr id="3932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78479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5117C7-27A3-48ED-839A-FEA03926B319}" type="slidenum">
              <a:rPr lang="en-US" altLang="zh-CN"/>
              <a:pPr/>
              <a:t>29</a:t>
            </a:fld>
            <a:endParaRPr lang="en-US" altLang="zh-CN"/>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82404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FF6643-4896-43F1-92D5-89E6CF4EFE6F}" type="slidenum">
              <a:rPr lang="en-US" altLang="zh-CN"/>
              <a:pPr/>
              <a:t>4</a:t>
            </a:fld>
            <a:endParaRPr lang="en-US" altLang="zh-CN"/>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13644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DE5712-501B-4CEC-9576-84ABBED0CD62}" type="slidenum">
              <a:rPr lang="en-US" altLang="zh-CN"/>
              <a:pPr/>
              <a:t>6</a:t>
            </a:fld>
            <a:endParaRPr lang="en-US" altLang="zh-CN"/>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2059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9E9DA9-4F35-4E92-A6E9-30428B4528E7}" type="slidenum">
              <a:rPr lang="en-US" altLang="zh-CN"/>
              <a:pPr/>
              <a:t>8</a:t>
            </a:fld>
            <a:endParaRPr lang="en-US" altLang="zh-CN"/>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74769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ABE249-F99E-4DAC-9222-346EA6AC3C3D}" type="slidenum">
              <a:rPr lang="en-US" altLang="zh-CN"/>
              <a:pPr/>
              <a:t>9</a:t>
            </a:fld>
            <a:endParaRPr lang="en-US" altLang="zh-CN"/>
          </a:p>
        </p:txBody>
      </p:sp>
      <p:sp>
        <p:nvSpPr>
          <p:cNvPr id="449538" name="Rectangle 2"/>
          <p:cNvSpPr>
            <a:spLocks noGrp="1" noRot="1" noChangeAspect="1" noChangeArrowheads="1" noTextEdit="1"/>
          </p:cNvSpPr>
          <p:nvPr>
            <p:ph type="sldImg"/>
          </p:nvPr>
        </p:nvSpPr>
        <p:spPr>
          <a:ln/>
        </p:spPr>
      </p:sp>
      <p:sp>
        <p:nvSpPr>
          <p:cNvPr id="4495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65517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A93F01-CB1F-431D-AC4D-12040232661B}" type="slidenum">
              <a:rPr lang="en-US" altLang="zh-CN"/>
              <a:pPr/>
              <a:t>10</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46743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768E8B-52CC-4BEB-8E95-364877401519}" type="slidenum">
              <a:rPr lang="en-US" altLang="zh-CN"/>
              <a:pPr/>
              <a:t>11</a:t>
            </a:fld>
            <a:endParaRPr lang="en-US" altLang="zh-CN"/>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7953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0986D7-B2B7-4F8F-B486-20A46926184D}" type="slidenum">
              <a:rPr lang="en-US" altLang="zh-CN"/>
              <a:pPr/>
              <a:t>12</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11350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338576AB-AFB7-44CE-AA21-7BB68117B111}" type="datetimeFigureOut">
              <a:rPr lang="zh-CN" altLang="en-US" smtClean="0"/>
              <a:t>2017/12/6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7AF3FA-48AC-4333-BC22-E559056890E0}" type="slidenum">
              <a:rPr lang="zh-CN" altLang="en-US" smtClean="0"/>
              <a:t>‹#›</a:t>
            </a:fld>
            <a:endParaRPr lang="zh-CN" altLang="en-US"/>
          </a:p>
        </p:txBody>
      </p:sp>
    </p:spTree>
    <p:extLst>
      <p:ext uri="{BB962C8B-B14F-4D97-AF65-F5344CB8AC3E}">
        <p14:creationId xmlns:p14="http://schemas.microsoft.com/office/powerpoint/2010/main" val="545806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8576AB-AFB7-44CE-AA21-7BB68117B111}" type="datetimeFigureOut">
              <a:rPr lang="zh-CN" altLang="en-US" smtClean="0"/>
              <a:t>2017/12/6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7AF3FA-48AC-4333-BC22-E559056890E0}" type="slidenum">
              <a:rPr lang="zh-CN" altLang="en-US" smtClean="0"/>
              <a:t>‹#›</a:t>
            </a:fld>
            <a:endParaRPr lang="zh-CN" altLang="en-US"/>
          </a:p>
        </p:txBody>
      </p:sp>
    </p:spTree>
    <p:extLst>
      <p:ext uri="{BB962C8B-B14F-4D97-AF65-F5344CB8AC3E}">
        <p14:creationId xmlns:p14="http://schemas.microsoft.com/office/powerpoint/2010/main" val="1513490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8576AB-AFB7-44CE-AA21-7BB68117B111}" type="datetimeFigureOut">
              <a:rPr lang="zh-CN" altLang="en-US" smtClean="0"/>
              <a:t>2017/12/6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7AF3FA-48AC-4333-BC22-E559056890E0}" type="slidenum">
              <a:rPr lang="zh-CN" altLang="en-US" smtClean="0"/>
              <a:t>‹#›</a:t>
            </a:fld>
            <a:endParaRPr lang="zh-CN" altLang="en-US"/>
          </a:p>
        </p:txBody>
      </p:sp>
    </p:spTree>
    <p:extLst>
      <p:ext uri="{BB962C8B-B14F-4D97-AF65-F5344CB8AC3E}">
        <p14:creationId xmlns:p14="http://schemas.microsoft.com/office/powerpoint/2010/main" val="2749516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02167" y="381001"/>
            <a:ext cx="11387667" cy="564197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02167" y="6172200"/>
            <a:ext cx="3052233"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4165600" y="6172200"/>
            <a:ext cx="38608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8737601" y="6172200"/>
            <a:ext cx="3052233" cy="476250"/>
          </a:xfrm>
        </p:spPr>
        <p:txBody>
          <a:bodyPr/>
          <a:lstStyle>
            <a:lvl1pPr>
              <a:defRPr/>
            </a:lvl1pPr>
          </a:lstStyle>
          <a:p>
            <a:fld id="{F320B359-E795-4ECA-8034-5B8191BAE015}" type="slidenum">
              <a:rPr lang="en-US" altLang="zh-CN"/>
              <a:pPr/>
              <a:t>‹#›</a:t>
            </a:fld>
            <a:endParaRPr lang="en-US" altLang="zh-CN"/>
          </a:p>
        </p:txBody>
      </p:sp>
    </p:spTree>
    <p:extLst>
      <p:ext uri="{BB962C8B-B14F-4D97-AF65-F5344CB8AC3E}">
        <p14:creationId xmlns:p14="http://schemas.microsoft.com/office/powerpoint/2010/main" val="2840335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8576AB-AFB7-44CE-AA21-7BB68117B111}" type="datetimeFigureOut">
              <a:rPr lang="zh-CN" altLang="en-US" smtClean="0"/>
              <a:t>2017/12/6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7AF3FA-48AC-4333-BC22-E559056890E0}" type="slidenum">
              <a:rPr lang="zh-CN" altLang="en-US" smtClean="0"/>
              <a:t>‹#›</a:t>
            </a:fld>
            <a:endParaRPr lang="zh-CN" altLang="en-US"/>
          </a:p>
        </p:txBody>
      </p:sp>
    </p:spTree>
    <p:extLst>
      <p:ext uri="{BB962C8B-B14F-4D97-AF65-F5344CB8AC3E}">
        <p14:creationId xmlns:p14="http://schemas.microsoft.com/office/powerpoint/2010/main" val="3242302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338576AB-AFB7-44CE-AA21-7BB68117B111}" type="datetimeFigureOut">
              <a:rPr lang="zh-CN" altLang="en-US" smtClean="0"/>
              <a:t>2017/12/6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7AF3FA-48AC-4333-BC22-E559056890E0}" type="slidenum">
              <a:rPr lang="zh-CN" altLang="en-US" smtClean="0"/>
              <a:t>‹#›</a:t>
            </a:fld>
            <a:endParaRPr lang="zh-CN" altLang="en-US"/>
          </a:p>
        </p:txBody>
      </p:sp>
    </p:spTree>
    <p:extLst>
      <p:ext uri="{BB962C8B-B14F-4D97-AF65-F5344CB8AC3E}">
        <p14:creationId xmlns:p14="http://schemas.microsoft.com/office/powerpoint/2010/main" val="1352414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38576AB-AFB7-44CE-AA21-7BB68117B111}" type="datetimeFigureOut">
              <a:rPr lang="zh-CN" altLang="en-US" smtClean="0"/>
              <a:t>2017/12/6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77AF3FA-48AC-4333-BC22-E559056890E0}" type="slidenum">
              <a:rPr lang="zh-CN" altLang="en-US" smtClean="0"/>
              <a:t>‹#›</a:t>
            </a:fld>
            <a:endParaRPr lang="zh-CN" altLang="en-US"/>
          </a:p>
        </p:txBody>
      </p:sp>
    </p:spTree>
    <p:extLst>
      <p:ext uri="{BB962C8B-B14F-4D97-AF65-F5344CB8AC3E}">
        <p14:creationId xmlns:p14="http://schemas.microsoft.com/office/powerpoint/2010/main" val="666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38576AB-AFB7-44CE-AA21-7BB68117B111}" type="datetimeFigureOut">
              <a:rPr lang="zh-CN" altLang="en-US" smtClean="0"/>
              <a:t>2017/12/6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77AF3FA-48AC-4333-BC22-E559056890E0}" type="slidenum">
              <a:rPr lang="zh-CN" altLang="en-US" smtClean="0"/>
              <a:t>‹#›</a:t>
            </a:fld>
            <a:endParaRPr lang="zh-CN" altLang="en-US"/>
          </a:p>
        </p:txBody>
      </p:sp>
    </p:spTree>
    <p:extLst>
      <p:ext uri="{BB962C8B-B14F-4D97-AF65-F5344CB8AC3E}">
        <p14:creationId xmlns:p14="http://schemas.microsoft.com/office/powerpoint/2010/main" val="3686865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38576AB-AFB7-44CE-AA21-7BB68117B111}" type="datetimeFigureOut">
              <a:rPr lang="zh-CN" altLang="en-US" smtClean="0"/>
              <a:t>2017/12/6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77AF3FA-48AC-4333-BC22-E559056890E0}" type="slidenum">
              <a:rPr lang="zh-CN" altLang="en-US" smtClean="0"/>
              <a:t>‹#›</a:t>
            </a:fld>
            <a:endParaRPr lang="zh-CN" altLang="en-US"/>
          </a:p>
        </p:txBody>
      </p:sp>
    </p:spTree>
    <p:extLst>
      <p:ext uri="{BB962C8B-B14F-4D97-AF65-F5344CB8AC3E}">
        <p14:creationId xmlns:p14="http://schemas.microsoft.com/office/powerpoint/2010/main" val="3488477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8576AB-AFB7-44CE-AA21-7BB68117B111}" type="datetimeFigureOut">
              <a:rPr lang="zh-CN" altLang="en-US" smtClean="0"/>
              <a:t>2017/12/6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77AF3FA-48AC-4333-BC22-E559056890E0}" type="slidenum">
              <a:rPr lang="zh-CN" altLang="en-US" smtClean="0"/>
              <a:t>‹#›</a:t>
            </a:fld>
            <a:endParaRPr lang="zh-CN" altLang="en-US"/>
          </a:p>
        </p:txBody>
      </p:sp>
    </p:spTree>
    <p:extLst>
      <p:ext uri="{BB962C8B-B14F-4D97-AF65-F5344CB8AC3E}">
        <p14:creationId xmlns:p14="http://schemas.microsoft.com/office/powerpoint/2010/main" val="3296936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38576AB-AFB7-44CE-AA21-7BB68117B111}" type="datetimeFigureOut">
              <a:rPr lang="zh-CN" altLang="en-US" smtClean="0"/>
              <a:t>2017/12/6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77AF3FA-48AC-4333-BC22-E559056890E0}" type="slidenum">
              <a:rPr lang="zh-CN" altLang="en-US" smtClean="0"/>
              <a:t>‹#›</a:t>
            </a:fld>
            <a:endParaRPr lang="zh-CN" altLang="en-US"/>
          </a:p>
        </p:txBody>
      </p:sp>
    </p:spTree>
    <p:extLst>
      <p:ext uri="{BB962C8B-B14F-4D97-AF65-F5344CB8AC3E}">
        <p14:creationId xmlns:p14="http://schemas.microsoft.com/office/powerpoint/2010/main" val="2166639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38576AB-AFB7-44CE-AA21-7BB68117B111}" type="datetimeFigureOut">
              <a:rPr lang="zh-CN" altLang="en-US" smtClean="0"/>
              <a:t>2017/12/6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77AF3FA-48AC-4333-BC22-E559056890E0}" type="slidenum">
              <a:rPr lang="zh-CN" altLang="en-US" smtClean="0"/>
              <a:t>‹#›</a:t>
            </a:fld>
            <a:endParaRPr lang="zh-CN" altLang="en-US"/>
          </a:p>
        </p:txBody>
      </p:sp>
    </p:spTree>
    <p:extLst>
      <p:ext uri="{BB962C8B-B14F-4D97-AF65-F5344CB8AC3E}">
        <p14:creationId xmlns:p14="http://schemas.microsoft.com/office/powerpoint/2010/main" val="3683678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576AB-AFB7-44CE-AA21-7BB68117B111}" type="datetimeFigureOut">
              <a:rPr lang="zh-CN" altLang="en-US" smtClean="0"/>
              <a:t>2017/12/6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AF3FA-48AC-4333-BC22-E559056890E0}" type="slidenum">
              <a:rPr lang="zh-CN" altLang="en-US" smtClean="0"/>
              <a:t>‹#›</a:t>
            </a:fld>
            <a:endParaRPr lang="zh-CN" altLang="en-US"/>
          </a:p>
        </p:txBody>
      </p:sp>
    </p:spTree>
    <p:extLst>
      <p:ext uri="{BB962C8B-B14F-4D97-AF65-F5344CB8AC3E}">
        <p14:creationId xmlns:p14="http://schemas.microsoft.com/office/powerpoint/2010/main" val="1297284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8.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70.png"/><Relationship Id="rId5" Type="http://schemas.openxmlformats.org/officeDocument/2006/relationships/image" Target="../media/image9.emf"/><Relationship Id="rId4"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72.png"/><Relationship Id="rId5" Type="http://schemas.openxmlformats.org/officeDocument/2006/relationships/image" Target="../media/image10.emf"/><Relationship Id="rId4"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7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11.emf"/><Relationship Id="rId4" Type="http://schemas.openxmlformats.org/officeDocument/2006/relationships/oleObject" Target="../embeddings/oleObject10.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oleObject" Target="../embeddings/oleObject16.bin"/><Relationship Id="rId18" Type="http://schemas.openxmlformats.org/officeDocument/2006/relationships/oleObject" Target="../embeddings/oleObject19.bin"/><Relationship Id="rId26" Type="http://schemas.openxmlformats.org/officeDocument/2006/relationships/oleObject" Target="../embeddings/oleObject23.bin"/><Relationship Id="rId3" Type="http://schemas.openxmlformats.org/officeDocument/2006/relationships/notesSlide" Target="../notesSlides/notesSlide14.xml"/><Relationship Id="rId21" Type="http://schemas.openxmlformats.org/officeDocument/2006/relationships/image" Target="../media/image19.wmf"/><Relationship Id="rId34" Type="http://schemas.openxmlformats.org/officeDocument/2006/relationships/oleObject" Target="../embeddings/oleObject28.bin"/><Relationship Id="rId7" Type="http://schemas.openxmlformats.org/officeDocument/2006/relationships/image" Target="../media/image13.wmf"/><Relationship Id="rId12" Type="http://schemas.openxmlformats.org/officeDocument/2006/relationships/image" Target="../media/image15.wmf"/><Relationship Id="rId17" Type="http://schemas.openxmlformats.org/officeDocument/2006/relationships/image" Target="../media/image17.wmf"/><Relationship Id="rId25" Type="http://schemas.openxmlformats.org/officeDocument/2006/relationships/image" Target="../media/image21.wmf"/><Relationship Id="rId33" Type="http://schemas.openxmlformats.org/officeDocument/2006/relationships/image" Target="../media/image24.wmf"/><Relationship Id="rId2" Type="http://schemas.openxmlformats.org/officeDocument/2006/relationships/slideLayout" Target="../slideLayouts/slideLayout12.xml"/><Relationship Id="rId16" Type="http://schemas.openxmlformats.org/officeDocument/2006/relationships/oleObject" Target="../embeddings/oleObject18.bin"/><Relationship Id="rId20" Type="http://schemas.openxmlformats.org/officeDocument/2006/relationships/oleObject" Target="../embeddings/oleObject20.bin"/><Relationship Id="rId29" Type="http://schemas.openxmlformats.org/officeDocument/2006/relationships/oleObject" Target="../embeddings/oleObject25.bin"/><Relationship Id="rId1" Type="http://schemas.openxmlformats.org/officeDocument/2006/relationships/vmlDrawing" Target="../drawings/vmlDrawing10.vml"/><Relationship Id="rId6" Type="http://schemas.openxmlformats.org/officeDocument/2006/relationships/oleObject" Target="../embeddings/oleObject12.bin"/><Relationship Id="rId11" Type="http://schemas.openxmlformats.org/officeDocument/2006/relationships/oleObject" Target="../embeddings/oleObject15.bin"/><Relationship Id="rId24" Type="http://schemas.openxmlformats.org/officeDocument/2006/relationships/oleObject" Target="../embeddings/oleObject22.bin"/><Relationship Id="rId32" Type="http://schemas.openxmlformats.org/officeDocument/2006/relationships/oleObject" Target="../embeddings/oleObject27.bin"/><Relationship Id="rId5" Type="http://schemas.openxmlformats.org/officeDocument/2006/relationships/image" Target="../media/image12.wmf"/><Relationship Id="rId15" Type="http://schemas.openxmlformats.org/officeDocument/2006/relationships/image" Target="../media/image16.wmf"/><Relationship Id="rId23" Type="http://schemas.openxmlformats.org/officeDocument/2006/relationships/image" Target="../media/image20.wmf"/><Relationship Id="rId28" Type="http://schemas.openxmlformats.org/officeDocument/2006/relationships/oleObject" Target="../embeddings/oleObject24.bin"/><Relationship Id="rId10" Type="http://schemas.openxmlformats.org/officeDocument/2006/relationships/oleObject" Target="../embeddings/oleObject14.bin"/><Relationship Id="rId19" Type="http://schemas.openxmlformats.org/officeDocument/2006/relationships/image" Target="../media/image18.wmf"/><Relationship Id="rId31" Type="http://schemas.openxmlformats.org/officeDocument/2006/relationships/image" Target="../media/image23.wmf"/><Relationship Id="rId4" Type="http://schemas.openxmlformats.org/officeDocument/2006/relationships/oleObject" Target="../embeddings/oleObject11.bin"/><Relationship Id="rId9" Type="http://schemas.openxmlformats.org/officeDocument/2006/relationships/image" Target="../media/image14.wmf"/><Relationship Id="rId14" Type="http://schemas.openxmlformats.org/officeDocument/2006/relationships/oleObject" Target="../embeddings/oleObject17.bin"/><Relationship Id="rId22" Type="http://schemas.openxmlformats.org/officeDocument/2006/relationships/oleObject" Target="../embeddings/oleObject21.bin"/><Relationship Id="rId27" Type="http://schemas.openxmlformats.org/officeDocument/2006/relationships/image" Target="../media/image22.wmf"/><Relationship Id="rId30" Type="http://schemas.openxmlformats.org/officeDocument/2006/relationships/oleObject" Target="../embeddings/oleObject26.bin"/><Relationship Id="rId35" Type="http://schemas.openxmlformats.org/officeDocument/2006/relationships/image" Target="../media/image25.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image" Target="../media/image30.wmf"/><Relationship Id="rId3" Type="http://schemas.openxmlformats.org/officeDocument/2006/relationships/notesSlide" Target="../notesSlides/notesSlide17.xml"/><Relationship Id="rId7" Type="http://schemas.openxmlformats.org/officeDocument/2006/relationships/image" Target="../media/image27.wmf"/><Relationship Id="rId12" Type="http://schemas.openxmlformats.org/officeDocument/2006/relationships/oleObject" Target="../embeddings/oleObject33.bin"/><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oleObject" Target="../embeddings/oleObject30.bin"/><Relationship Id="rId11" Type="http://schemas.openxmlformats.org/officeDocument/2006/relationships/image" Target="../media/image29.wmf"/><Relationship Id="rId5" Type="http://schemas.openxmlformats.org/officeDocument/2006/relationships/image" Target="../media/image26.wmf"/><Relationship Id="rId15" Type="http://schemas.openxmlformats.org/officeDocument/2006/relationships/image" Target="../media/image31.w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28.wmf"/><Relationship Id="rId14" Type="http://schemas.openxmlformats.org/officeDocument/2006/relationships/oleObject" Target="../embeddings/oleObject34.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36.wmf"/><Relationship Id="rId18" Type="http://schemas.openxmlformats.org/officeDocument/2006/relationships/oleObject" Target="../embeddings/oleObject42.bin"/><Relationship Id="rId26" Type="http://schemas.openxmlformats.org/officeDocument/2006/relationships/oleObject" Target="../embeddings/oleObject46.bin"/><Relationship Id="rId3" Type="http://schemas.openxmlformats.org/officeDocument/2006/relationships/notesSlide" Target="../notesSlides/notesSlide18.xml"/><Relationship Id="rId21" Type="http://schemas.openxmlformats.org/officeDocument/2006/relationships/image" Target="../media/image40.wmf"/><Relationship Id="rId7" Type="http://schemas.openxmlformats.org/officeDocument/2006/relationships/image" Target="../media/image33.wmf"/><Relationship Id="rId12" Type="http://schemas.openxmlformats.org/officeDocument/2006/relationships/oleObject" Target="../embeddings/oleObject39.bin"/><Relationship Id="rId17" Type="http://schemas.openxmlformats.org/officeDocument/2006/relationships/image" Target="../media/image38.wmf"/><Relationship Id="rId25" Type="http://schemas.openxmlformats.org/officeDocument/2006/relationships/image" Target="../media/image42.wmf"/><Relationship Id="rId2" Type="http://schemas.openxmlformats.org/officeDocument/2006/relationships/slideLayout" Target="../slideLayouts/slideLayout4.xml"/><Relationship Id="rId16" Type="http://schemas.openxmlformats.org/officeDocument/2006/relationships/oleObject" Target="../embeddings/oleObject41.bin"/><Relationship Id="rId20" Type="http://schemas.openxmlformats.org/officeDocument/2006/relationships/oleObject" Target="../embeddings/oleObject43.bin"/><Relationship Id="rId29" Type="http://schemas.openxmlformats.org/officeDocument/2006/relationships/image" Target="../media/image44.wmf"/><Relationship Id="rId1" Type="http://schemas.openxmlformats.org/officeDocument/2006/relationships/vmlDrawing" Target="../drawings/vmlDrawing12.vml"/><Relationship Id="rId6" Type="http://schemas.openxmlformats.org/officeDocument/2006/relationships/oleObject" Target="../embeddings/oleObject36.bin"/><Relationship Id="rId11" Type="http://schemas.openxmlformats.org/officeDocument/2006/relationships/image" Target="../media/image35.wmf"/><Relationship Id="rId24" Type="http://schemas.openxmlformats.org/officeDocument/2006/relationships/oleObject" Target="../embeddings/oleObject45.bin"/><Relationship Id="rId5" Type="http://schemas.openxmlformats.org/officeDocument/2006/relationships/image" Target="../media/image32.wmf"/><Relationship Id="rId15" Type="http://schemas.openxmlformats.org/officeDocument/2006/relationships/image" Target="../media/image37.wmf"/><Relationship Id="rId23" Type="http://schemas.openxmlformats.org/officeDocument/2006/relationships/image" Target="../media/image41.wmf"/><Relationship Id="rId28" Type="http://schemas.openxmlformats.org/officeDocument/2006/relationships/oleObject" Target="../embeddings/oleObject47.bin"/><Relationship Id="rId10" Type="http://schemas.openxmlformats.org/officeDocument/2006/relationships/oleObject" Target="../embeddings/oleObject38.bin"/><Relationship Id="rId19" Type="http://schemas.openxmlformats.org/officeDocument/2006/relationships/image" Target="../media/image39.wmf"/><Relationship Id="rId31" Type="http://schemas.openxmlformats.org/officeDocument/2006/relationships/image" Target="../media/image45.wmf"/><Relationship Id="rId4" Type="http://schemas.openxmlformats.org/officeDocument/2006/relationships/oleObject" Target="../embeddings/oleObject35.bin"/><Relationship Id="rId9" Type="http://schemas.openxmlformats.org/officeDocument/2006/relationships/image" Target="../media/image34.wmf"/><Relationship Id="rId14" Type="http://schemas.openxmlformats.org/officeDocument/2006/relationships/oleObject" Target="../embeddings/oleObject40.bin"/><Relationship Id="rId22" Type="http://schemas.openxmlformats.org/officeDocument/2006/relationships/oleObject" Target="../embeddings/oleObject44.bin"/><Relationship Id="rId27" Type="http://schemas.openxmlformats.org/officeDocument/2006/relationships/image" Target="../media/image43.wmf"/><Relationship Id="rId30" Type="http://schemas.openxmlformats.org/officeDocument/2006/relationships/oleObject" Target="../embeddings/oleObject48.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51.bin"/><Relationship Id="rId13" Type="http://schemas.openxmlformats.org/officeDocument/2006/relationships/image" Target="../media/image49.wmf"/><Relationship Id="rId18" Type="http://schemas.openxmlformats.org/officeDocument/2006/relationships/oleObject" Target="../embeddings/oleObject56.bin"/><Relationship Id="rId26" Type="http://schemas.openxmlformats.org/officeDocument/2006/relationships/oleObject" Target="../embeddings/oleObject60.bin"/><Relationship Id="rId3" Type="http://schemas.openxmlformats.org/officeDocument/2006/relationships/notesSlide" Target="../notesSlides/notesSlide19.xml"/><Relationship Id="rId21" Type="http://schemas.openxmlformats.org/officeDocument/2006/relationships/image" Target="../media/image53.wmf"/><Relationship Id="rId7" Type="http://schemas.openxmlformats.org/officeDocument/2006/relationships/image" Target="../media/image46.wmf"/><Relationship Id="rId12" Type="http://schemas.openxmlformats.org/officeDocument/2006/relationships/oleObject" Target="../embeddings/oleObject53.bin"/><Relationship Id="rId17" Type="http://schemas.openxmlformats.org/officeDocument/2006/relationships/image" Target="../media/image51.wmf"/><Relationship Id="rId25" Type="http://schemas.openxmlformats.org/officeDocument/2006/relationships/image" Target="../media/image55.wmf"/><Relationship Id="rId2" Type="http://schemas.openxmlformats.org/officeDocument/2006/relationships/slideLayout" Target="../slideLayouts/slideLayout4.xml"/><Relationship Id="rId16" Type="http://schemas.openxmlformats.org/officeDocument/2006/relationships/oleObject" Target="../embeddings/oleObject55.bin"/><Relationship Id="rId20" Type="http://schemas.openxmlformats.org/officeDocument/2006/relationships/oleObject" Target="../embeddings/oleObject57.bin"/><Relationship Id="rId29" Type="http://schemas.openxmlformats.org/officeDocument/2006/relationships/image" Target="../media/image57.wmf"/><Relationship Id="rId1" Type="http://schemas.openxmlformats.org/officeDocument/2006/relationships/vmlDrawing" Target="../drawings/vmlDrawing13.vml"/><Relationship Id="rId6" Type="http://schemas.openxmlformats.org/officeDocument/2006/relationships/oleObject" Target="../embeddings/oleObject50.bin"/><Relationship Id="rId11" Type="http://schemas.openxmlformats.org/officeDocument/2006/relationships/image" Target="../media/image48.wmf"/><Relationship Id="rId24" Type="http://schemas.openxmlformats.org/officeDocument/2006/relationships/oleObject" Target="../embeddings/oleObject59.bin"/><Relationship Id="rId5" Type="http://schemas.openxmlformats.org/officeDocument/2006/relationships/image" Target="../media/image32.wmf"/><Relationship Id="rId15" Type="http://schemas.openxmlformats.org/officeDocument/2006/relationships/image" Target="../media/image50.wmf"/><Relationship Id="rId23" Type="http://schemas.openxmlformats.org/officeDocument/2006/relationships/image" Target="../media/image54.wmf"/><Relationship Id="rId28" Type="http://schemas.openxmlformats.org/officeDocument/2006/relationships/oleObject" Target="../embeddings/oleObject61.bin"/><Relationship Id="rId10" Type="http://schemas.openxmlformats.org/officeDocument/2006/relationships/oleObject" Target="../embeddings/oleObject52.bin"/><Relationship Id="rId19" Type="http://schemas.openxmlformats.org/officeDocument/2006/relationships/image" Target="../media/image52.wmf"/><Relationship Id="rId4" Type="http://schemas.openxmlformats.org/officeDocument/2006/relationships/oleObject" Target="../embeddings/oleObject49.bin"/><Relationship Id="rId9" Type="http://schemas.openxmlformats.org/officeDocument/2006/relationships/image" Target="../media/image47.wmf"/><Relationship Id="rId14" Type="http://schemas.openxmlformats.org/officeDocument/2006/relationships/oleObject" Target="../embeddings/oleObject54.bin"/><Relationship Id="rId22" Type="http://schemas.openxmlformats.org/officeDocument/2006/relationships/oleObject" Target="../embeddings/oleObject58.bin"/><Relationship Id="rId27" Type="http://schemas.openxmlformats.org/officeDocument/2006/relationships/image" Target="../media/image56.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64.bin"/><Relationship Id="rId13" Type="http://schemas.openxmlformats.org/officeDocument/2006/relationships/image" Target="../media/image62.emf"/><Relationship Id="rId3" Type="http://schemas.openxmlformats.org/officeDocument/2006/relationships/notesSlide" Target="../notesSlides/notesSlide20.xml"/><Relationship Id="rId7" Type="http://schemas.openxmlformats.org/officeDocument/2006/relationships/image" Target="../media/image59.emf"/><Relationship Id="rId12"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63.bin"/><Relationship Id="rId11" Type="http://schemas.openxmlformats.org/officeDocument/2006/relationships/image" Target="../media/image61.emf"/><Relationship Id="rId5" Type="http://schemas.openxmlformats.org/officeDocument/2006/relationships/image" Target="../media/image58.emf"/><Relationship Id="rId15" Type="http://schemas.openxmlformats.org/officeDocument/2006/relationships/image" Target="../media/image63.emf"/><Relationship Id="rId10" Type="http://schemas.openxmlformats.org/officeDocument/2006/relationships/oleObject" Target="../embeddings/oleObject65.bin"/><Relationship Id="rId4" Type="http://schemas.openxmlformats.org/officeDocument/2006/relationships/oleObject" Target="../embeddings/oleObject62.bin"/><Relationship Id="rId9" Type="http://schemas.openxmlformats.org/officeDocument/2006/relationships/image" Target="../media/image60.emf"/><Relationship Id="rId14" Type="http://schemas.openxmlformats.org/officeDocument/2006/relationships/oleObject" Target="../embeddings/oleObject67.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65.e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69.bin"/><Relationship Id="rId5" Type="http://schemas.openxmlformats.org/officeDocument/2006/relationships/image" Target="../media/image64.emf"/><Relationship Id="rId4" Type="http://schemas.openxmlformats.org/officeDocument/2006/relationships/oleObject" Target="../embeddings/oleObject68.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72.bin"/><Relationship Id="rId13" Type="http://schemas.openxmlformats.org/officeDocument/2006/relationships/image" Target="../media/image70.emf"/><Relationship Id="rId3" Type="http://schemas.openxmlformats.org/officeDocument/2006/relationships/notesSlide" Target="../notesSlides/notesSlide22.xml"/><Relationship Id="rId7" Type="http://schemas.openxmlformats.org/officeDocument/2006/relationships/image" Target="../media/image67.emf"/><Relationship Id="rId12" Type="http://schemas.openxmlformats.org/officeDocument/2006/relationships/oleObject" Target="../embeddings/oleObject74.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71.bin"/><Relationship Id="rId11" Type="http://schemas.openxmlformats.org/officeDocument/2006/relationships/image" Target="../media/image69.emf"/><Relationship Id="rId5" Type="http://schemas.openxmlformats.org/officeDocument/2006/relationships/image" Target="../media/image66.emf"/><Relationship Id="rId10" Type="http://schemas.openxmlformats.org/officeDocument/2006/relationships/oleObject" Target="../embeddings/oleObject73.bin"/><Relationship Id="rId4" Type="http://schemas.openxmlformats.org/officeDocument/2006/relationships/oleObject" Target="../embeddings/oleObject70.bin"/><Relationship Id="rId9" Type="http://schemas.openxmlformats.org/officeDocument/2006/relationships/image" Target="../media/image68.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3.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5" name="Text Box 7"/>
          <p:cNvSpPr txBox="1">
            <a:spLocks noChangeArrowheads="1"/>
          </p:cNvSpPr>
          <p:nvPr/>
        </p:nvSpPr>
        <p:spPr bwMode="auto">
          <a:xfrm>
            <a:off x="-191386" y="2535791"/>
            <a:ext cx="1219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1" lang="zh-CN" altLang="en-US" sz="4400" b="1" dirty="0" smtClean="0">
                <a:latin typeface="黑体" panose="02010609060101010101" pitchFamily="49" charset="-122"/>
                <a:ea typeface="黑体" panose="02010609060101010101" pitchFamily="49" charset="-122"/>
              </a:rPr>
              <a:t>  </a:t>
            </a:r>
            <a:r>
              <a:rPr kumimoji="1" lang="zh-CN" altLang="en-US" sz="4400" b="1" dirty="0">
                <a:latin typeface="黑体" panose="02010609060101010101" pitchFamily="49" charset="-122"/>
                <a:ea typeface="黑体" panose="02010609060101010101" pitchFamily="49" charset="-122"/>
              </a:rPr>
              <a:t>统计指数</a:t>
            </a:r>
          </a:p>
        </p:txBody>
      </p:sp>
    </p:spTree>
    <p:extLst>
      <p:ext uri="{BB962C8B-B14F-4D97-AF65-F5344CB8AC3E}">
        <p14:creationId xmlns:p14="http://schemas.microsoft.com/office/powerpoint/2010/main" val="298201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47495"/>
                                        </p:tgtEl>
                                        <p:attrNameLst>
                                          <p:attrName>style.visibility</p:attrName>
                                        </p:attrNameLst>
                                      </p:cBhvr>
                                      <p:to>
                                        <p:strVal val="visible"/>
                                      </p:to>
                                    </p:set>
                                    <p:animEffect transition="in" filter="dissolve">
                                      <p:cBhvr>
                                        <p:cTn id="7" dur="500"/>
                                        <p:tgtEl>
                                          <p:spTgt spid="447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5"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0533" name="Object 5"/>
          <p:cNvGraphicFramePr>
            <a:graphicFrameLocks noChangeAspect="1"/>
          </p:cNvGraphicFramePr>
          <p:nvPr/>
        </p:nvGraphicFramePr>
        <p:xfrm>
          <a:off x="2782888" y="1773238"/>
          <a:ext cx="2087562" cy="1327150"/>
        </p:xfrm>
        <a:graphic>
          <a:graphicData uri="http://schemas.openxmlformats.org/presentationml/2006/ole">
            <mc:AlternateContent xmlns:mc="http://schemas.openxmlformats.org/markup-compatibility/2006">
              <mc:Choice xmlns:v="urn:schemas-microsoft-com:vml" Requires="v">
                <p:oleObj spid="_x0000_s34856" name="Equation" r:id="rId4" imgW="774364" imgH="482391" progId="Equation.DSMT4">
                  <p:embed/>
                </p:oleObj>
              </mc:Choice>
              <mc:Fallback>
                <p:oleObj name="Equation" r:id="rId4" imgW="774364" imgH="482391" progId="Equation.DSMT4">
                  <p:embed/>
                  <p:pic>
                    <p:nvPicPr>
                      <p:cNvPr id="15053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2888" y="1773238"/>
                        <a:ext cx="2087562" cy="1327150"/>
                      </a:xfrm>
                      <a:prstGeom prst="rect">
                        <a:avLst/>
                      </a:prstGeom>
                      <a:solidFill>
                        <a:schemeClr val="bg1"/>
                      </a:solidFill>
                      <a:ln w="9525">
                        <a:solidFill>
                          <a:schemeClr val="hlink"/>
                        </a:solidFill>
                        <a:miter lim="800000"/>
                        <a:headEnd/>
                        <a:tailEnd/>
                      </a:ln>
                    </p:spPr>
                  </p:pic>
                </p:oleObj>
              </mc:Fallback>
            </mc:AlternateContent>
          </a:graphicData>
        </a:graphic>
      </p:graphicFrame>
      <p:sp>
        <p:nvSpPr>
          <p:cNvPr id="150535" name="Text Box 7"/>
          <p:cNvSpPr txBox="1">
            <a:spLocks noChangeArrowheads="1"/>
          </p:cNvSpPr>
          <p:nvPr/>
        </p:nvSpPr>
        <p:spPr bwMode="auto">
          <a:xfrm>
            <a:off x="5278439" y="2054226"/>
            <a:ext cx="4994275" cy="646331"/>
          </a:xfrm>
          <a:prstGeom prst="rect">
            <a:avLst/>
          </a:prstGeom>
          <a:noFill/>
          <a:ln w="57150" cmpd="thinThick">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600" b="1">
                <a:solidFill>
                  <a:srgbClr val="00FFFF"/>
                </a:solidFill>
                <a:latin typeface="Times New Roman" panose="02020603050405020304" pitchFamily="18" charset="0"/>
                <a:ea typeface="楷体_GB2312" pitchFamily="49" charset="-122"/>
              </a:rPr>
              <a:t>拉氏公式（</a:t>
            </a:r>
            <a:r>
              <a:rPr kumimoji="1" lang="en-US" altLang="zh-CN" sz="3600" b="1">
                <a:solidFill>
                  <a:srgbClr val="00FFFF"/>
                </a:solidFill>
                <a:latin typeface="Times New Roman" panose="02020603050405020304" pitchFamily="18" charset="0"/>
                <a:ea typeface="楷体_GB2312" pitchFamily="49" charset="-122"/>
              </a:rPr>
              <a:t>Laspeyres</a:t>
            </a:r>
            <a:r>
              <a:rPr kumimoji="1" lang="zh-CN" altLang="en-US" sz="3600" b="1">
                <a:solidFill>
                  <a:srgbClr val="00FFFF"/>
                </a:solidFill>
                <a:latin typeface="Times New Roman" panose="02020603050405020304" pitchFamily="18" charset="0"/>
                <a:ea typeface="楷体_GB2312" pitchFamily="49" charset="-122"/>
              </a:rPr>
              <a:t>）</a:t>
            </a:r>
          </a:p>
        </p:txBody>
      </p:sp>
      <p:sp>
        <p:nvSpPr>
          <p:cNvPr id="150536" name="Text Box 8"/>
          <p:cNvSpPr txBox="1">
            <a:spLocks noChangeArrowheads="1"/>
          </p:cNvSpPr>
          <p:nvPr/>
        </p:nvSpPr>
        <p:spPr bwMode="auto">
          <a:xfrm>
            <a:off x="5278438" y="2968626"/>
            <a:ext cx="5065712" cy="646331"/>
          </a:xfrm>
          <a:prstGeom prst="rect">
            <a:avLst/>
          </a:prstGeom>
          <a:noFill/>
          <a:ln w="57150" cmpd="thinThick">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600" b="1">
                <a:solidFill>
                  <a:srgbClr val="00FFFF"/>
                </a:solidFill>
                <a:latin typeface="Times New Roman" panose="02020603050405020304" pitchFamily="18" charset="0"/>
                <a:ea typeface="楷体_GB2312" pitchFamily="49" charset="-122"/>
              </a:rPr>
              <a:t>帕氏公式（</a:t>
            </a:r>
            <a:r>
              <a:rPr kumimoji="1" lang="en-US" altLang="zh-CN" sz="3600" b="1">
                <a:solidFill>
                  <a:srgbClr val="00FFFF"/>
                </a:solidFill>
                <a:latin typeface="Times New Roman" panose="02020603050405020304" pitchFamily="18" charset="0"/>
                <a:ea typeface="楷体_GB2312" pitchFamily="49" charset="-122"/>
              </a:rPr>
              <a:t>Paasche</a:t>
            </a:r>
            <a:r>
              <a:rPr kumimoji="1" lang="zh-CN" altLang="en-US" sz="3600" b="1">
                <a:solidFill>
                  <a:srgbClr val="00FFFF"/>
                </a:solidFill>
                <a:latin typeface="Times New Roman" panose="02020603050405020304" pitchFamily="18" charset="0"/>
                <a:ea typeface="楷体_GB2312" pitchFamily="49" charset="-122"/>
              </a:rPr>
              <a:t>）</a:t>
            </a:r>
          </a:p>
        </p:txBody>
      </p:sp>
      <p:sp>
        <p:nvSpPr>
          <p:cNvPr id="150537" name="Text Box 9"/>
          <p:cNvSpPr txBox="1">
            <a:spLocks noChangeArrowheads="1"/>
          </p:cNvSpPr>
          <p:nvPr/>
        </p:nvSpPr>
        <p:spPr bwMode="auto">
          <a:xfrm>
            <a:off x="5278439" y="3883026"/>
            <a:ext cx="5138737" cy="646331"/>
          </a:xfrm>
          <a:prstGeom prst="rect">
            <a:avLst/>
          </a:prstGeom>
          <a:noFill/>
          <a:ln w="57150" cmpd="thinThick">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600" b="1">
                <a:solidFill>
                  <a:srgbClr val="00FFFF"/>
                </a:solidFill>
                <a:latin typeface="Times New Roman" panose="02020603050405020304" pitchFamily="18" charset="0"/>
                <a:ea typeface="楷体_GB2312" pitchFamily="49" charset="-122"/>
              </a:rPr>
              <a:t>马</a:t>
            </a:r>
            <a:r>
              <a:rPr kumimoji="1" lang="en-US" altLang="zh-CN" sz="3600" b="1">
                <a:solidFill>
                  <a:srgbClr val="00FFFF"/>
                </a:solidFill>
                <a:latin typeface="Times New Roman" panose="02020603050405020304" pitchFamily="18" charset="0"/>
                <a:ea typeface="楷体_GB2312" pitchFamily="49" charset="-122"/>
              </a:rPr>
              <a:t>-</a:t>
            </a:r>
            <a:r>
              <a:rPr kumimoji="1" lang="zh-CN" altLang="en-US" sz="3600" b="1">
                <a:solidFill>
                  <a:srgbClr val="00FFFF"/>
                </a:solidFill>
                <a:latin typeface="Times New Roman" panose="02020603050405020304" pitchFamily="18" charset="0"/>
                <a:ea typeface="楷体_GB2312" pitchFamily="49" charset="-122"/>
              </a:rPr>
              <a:t>埃公式（折衷公式）</a:t>
            </a:r>
          </a:p>
        </p:txBody>
      </p:sp>
      <p:sp>
        <p:nvSpPr>
          <p:cNvPr id="150538" name="Text Box 10"/>
          <p:cNvSpPr txBox="1">
            <a:spLocks noChangeArrowheads="1"/>
          </p:cNvSpPr>
          <p:nvPr/>
        </p:nvSpPr>
        <p:spPr bwMode="auto">
          <a:xfrm>
            <a:off x="5278439" y="4797426"/>
            <a:ext cx="5159375" cy="646331"/>
          </a:xfrm>
          <a:prstGeom prst="rect">
            <a:avLst/>
          </a:prstGeom>
          <a:noFill/>
          <a:ln w="57150" cmpd="thinThick">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600" b="1">
                <a:solidFill>
                  <a:srgbClr val="00FFFF"/>
                </a:solidFill>
                <a:latin typeface="Times New Roman" panose="02020603050405020304" pitchFamily="18" charset="0"/>
                <a:ea typeface="楷体_GB2312" pitchFamily="49" charset="-122"/>
              </a:rPr>
              <a:t>费氏公式（理想公式）</a:t>
            </a:r>
          </a:p>
        </p:txBody>
      </p:sp>
      <p:sp>
        <p:nvSpPr>
          <p:cNvPr id="150539" name="AutoShape 11"/>
          <p:cNvSpPr>
            <a:spLocks noChangeArrowheads="1"/>
          </p:cNvSpPr>
          <p:nvPr/>
        </p:nvSpPr>
        <p:spPr bwMode="auto">
          <a:xfrm>
            <a:off x="1524001" y="4508500"/>
            <a:ext cx="3241675" cy="1296988"/>
          </a:xfrm>
          <a:prstGeom prst="wedgeRoundRectCallout">
            <a:avLst>
              <a:gd name="adj1" fmla="val 41579"/>
              <a:gd name="adj2" fmla="val -191370"/>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800" b="1">
                <a:solidFill>
                  <a:srgbClr val="0000FF"/>
                </a:solidFill>
                <a:latin typeface="Times New Roman" panose="02020603050405020304" pitchFamily="18" charset="0"/>
                <a:ea typeface="楷体_GB2312" pitchFamily="49" charset="-122"/>
              </a:rPr>
              <a:t>同度量因素：综合、加权</a:t>
            </a:r>
          </a:p>
          <a:p>
            <a:pPr algn="ctr"/>
            <a:endParaRPr kumimoji="1" lang="en-US" altLang="zh-CN" sz="4000" b="1">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18293254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44" name="Text Box 20"/>
          <p:cNvSpPr txBox="1">
            <a:spLocks noChangeArrowheads="1"/>
          </p:cNvSpPr>
          <p:nvPr/>
        </p:nvSpPr>
        <p:spPr bwMode="auto">
          <a:xfrm>
            <a:off x="1252083" y="5183980"/>
            <a:ext cx="9143773" cy="106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3600" b="1" dirty="0">
                <a:latin typeface="Times New Roman" panose="02020603050405020304" pitchFamily="18" charset="0"/>
                <a:ea typeface="楷体_GB2312" pitchFamily="49" charset="-122"/>
              </a:rPr>
              <a:t>     </a:t>
            </a:r>
            <a:r>
              <a:rPr kumimoji="1" lang="zh-CN" altLang="en-US" sz="2800" b="1" dirty="0">
                <a:latin typeface="Times New Roman" panose="02020603050405020304" pitchFamily="18" charset="0"/>
                <a:ea typeface="楷体_GB2312" pitchFamily="49" charset="-122"/>
              </a:rPr>
              <a:t>拉氏指数按基期权数加权（将同度量因素固定在基期，而不论其性质如何）。</a:t>
            </a:r>
          </a:p>
        </p:txBody>
      </p:sp>
      <p:sp>
        <p:nvSpPr>
          <p:cNvPr id="154643" name="Text Box 19"/>
          <p:cNvSpPr txBox="1">
            <a:spLocks noChangeArrowheads="1"/>
          </p:cNvSpPr>
          <p:nvPr/>
        </p:nvSpPr>
        <p:spPr bwMode="auto">
          <a:xfrm>
            <a:off x="1524000" y="476251"/>
            <a:ext cx="4046538" cy="519113"/>
          </a:xfrm>
          <a:prstGeom prst="rect">
            <a:avLst/>
          </a:prstGeom>
          <a:solidFill>
            <a:srgbClr val="FFFF00"/>
          </a:soli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latin typeface="Times New Roman" panose="02020603050405020304" pitchFamily="18" charset="0"/>
                <a:ea typeface="楷体_GB2312" pitchFamily="49" charset="-122"/>
              </a:rPr>
              <a:t>拉氏公式（</a:t>
            </a:r>
            <a:r>
              <a:rPr kumimoji="1" lang="en-US" altLang="zh-CN" sz="2800" b="1">
                <a:latin typeface="Times New Roman" panose="02020603050405020304" pitchFamily="18" charset="0"/>
                <a:ea typeface="楷体_GB2312" pitchFamily="49" charset="-122"/>
              </a:rPr>
              <a:t>Laspeyres</a:t>
            </a:r>
            <a:r>
              <a:rPr kumimoji="1" lang="zh-CN" altLang="en-US" sz="2800" b="1">
                <a:latin typeface="Times New Roman" panose="02020603050405020304" pitchFamily="18" charset="0"/>
                <a:ea typeface="楷体_GB2312" pitchFamily="49" charset="-122"/>
              </a:rPr>
              <a:t>）</a:t>
            </a:r>
          </a:p>
        </p:txBody>
      </p:sp>
      <p:grpSp>
        <p:nvGrpSpPr>
          <p:cNvPr id="154639" name="Group 15"/>
          <p:cNvGrpSpPr>
            <a:grpSpLocks/>
          </p:cNvGrpSpPr>
          <p:nvPr/>
        </p:nvGrpSpPr>
        <p:grpSpPr bwMode="auto">
          <a:xfrm>
            <a:off x="2063751" y="2060575"/>
            <a:ext cx="7756525" cy="2592388"/>
            <a:chOff x="0" y="527"/>
            <a:chExt cx="5770" cy="1986"/>
          </a:xfrm>
        </p:grpSpPr>
        <p:graphicFrame>
          <p:nvGraphicFramePr>
            <p:cNvPr id="154642" name="Object 18"/>
            <p:cNvGraphicFramePr>
              <a:graphicFrameLocks noChangeAspect="1"/>
            </p:cNvGraphicFramePr>
            <p:nvPr/>
          </p:nvGraphicFramePr>
          <p:xfrm>
            <a:off x="0" y="527"/>
            <a:ext cx="5770" cy="1986"/>
          </p:xfrm>
          <a:graphic>
            <a:graphicData uri="http://schemas.openxmlformats.org/presentationml/2006/ole">
              <mc:AlternateContent xmlns:mc="http://schemas.openxmlformats.org/markup-compatibility/2006">
                <mc:Choice xmlns:v="urn:schemas-microsoft-com:vml" Requires="v">
                  <p:oleObj spid="_x0000_s35882" name="Equation" r:id="rId4" imgW="2959100" imgH="1016000" progId="Equation.DSMT4">
                    <p:embed/>
                  </p:oleObj>
                </mc:Choice>
                <mc:Fallback>
                  <p:oleObj name="Equation" r:id="rId4" imgW="2959100" imgH="1016000" progId="Equation.DSMT4">
                    <p:embed/>
                    <p:pic>
                      <p:nvPicPr>
                        <p:cNvPr id="154642"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27"/>
                          <a:ext cx="5770" cy="1986"/>
                        </a:xfrm>
                        <a:prstGeom prst="rect">
                          <a:avLst/>
                        </a:prstGeom>
                        <a:solidFill>
                          <a:schemeClr val="bg1"/>
                        </a:solidFill>
                        <a:ln w="9525">
                          <a:solidFill>
                            <a:schemeClr val="hlink"/>
                          </a:solidFill>
                          <a:miter lim="800000"/>
                          <a:headEnd/>
                          <a:tailEnd/>
                        </a:ln>
                      </p:spPr>
                    </p:pic>
                  </p:oleObj>
                </mc:Fallback>
              </mc:AlternateContent>
            </a:graphicData>
          </a:graphic>
        </p:graphicFrame>
        <p:sp>
          <p:nvSpPr>
            <p:cNvPr id="154641" name="Rectangle 17"/>
            <p:cNvSpPr>
              <a:spLocks noChangeArrowheads="1"/>
            </p:cNvSpPr>
            <p:nvPr/>
          </p:nvSpPr>
          <p:spPr bwMode="auto">
            <a:xfrm>
              <a:off x="3379" y="572"/>
              <a:ext cx="336" cy="953"/>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0" name="Rectangle 16"/>
            <p:cNvSpPr>
              <a:spLocks noChangeArrowheads="1"/>
            </p:cNvSpPr>
            <p:nvPr/>
          </p:nvSpPr>
          <p:spPr bwMode="auto">
            <a:xfrm>
              <a:off x="1292" y="572"/>
              <a:ext cx="317" cy="998"/>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681152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5" name="Text Box 7"/>
          <p:cNvSpPr txBox="1">
            <a:spLocks noChangeArrowheads="1"/>
          </p:cNvSpPr>
          <p:nvPr/>
        </p:nvSpPr>
        <p:spPr bwMode="auto">
          <a:xfrm>
            <a:off x="889907" y="474437"/>
            <a:ext cx="3830638" cy="519113"/>
          </a:xfrm>
          <a:prstGeom prst="rect">
            <a:avLst/>
          </a:prstGeom>
          <a:solidFill>
            <a:srgbClr val="FFFF00"/>
          </a:soli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latin typeface="Times New Roman" panose="02020603050405020304" pitchFamily="18" charset="0"/>
                <a:ea typeface="楷体_GB2312" pitchFamily="49" charset="-122"/>
              </a:rPr>
              <a:t>帕氏公式（</a:t>
            </a:r>
            <a:r>
              <a:rPr kumimoji="1" lang="en-US" altLang="zh-CN" sz="2800" b="1" dirty="0" err="1">
                <a:latin typeface="Times New Roman" panose="02020603050405020304" pitchFamily="18" charset="0"/>
                <a:ea typeface="楷体_GB2312" pitchFamily="49" charset="-122"/>
              </a:rPr>
              <a:t>Paasche</a:t>
            </a:r>
            <a:r>
              <a:rPr kumimoji="1" lang="zh-CN" altLang="en-US" sz="2800" b="1" dirty="0">
                <a:latin typeface="Times New Roman" panose="02020603050405020304" pitchFamily="18" charset="0"/>
                <a:ea typeface="楷体_GB2312" pitchFamily="49" charset="-122"/>
              </a:rPr>
              <a:t>）</a:t>
            </a:r>
          </a:p>
        </p:txBody>
      </p:sp>
      <p:grpSp>
        <p:nvGrpSpPr>
          <p:cNvPr id="442370" name="Group 2"/>
          <p:cNvGrpSpPr>
            <a:grpSpLocks/>
          </p:cNvGrpSpPr>
          <p:nvPr/>
        </p:nvGrpSpPr>
        <p:grpSpPr bwMode="auto">
          <a:xfrm>
            <a:off x="2100943" y="2276476"/>
            <a:ext cx="7777163" cy="2133600"/>
            <a:chOff x="-12" y="572"/>
            <a:chExt cx="5803" cy="1934"/>
          </a:xfrm>
        </p:grpSpPr>
        <p:graphicFrame>
          <p:nvGraphicFramePr>
            <p:cNvPr id="442374" name="Object 6"/>
            <p:cNvGraphicFramePr>
              <a:graphicFrameLocks noChangeAspect="1"/>
            </p:cNvGraphicFramePr>
            <p:nvPr/>
          </p:nvGraphicFramePr>
          <p:xfrm>
            <a:off x="-12" y="618"/>
            <a:ext cx="5803" cy="1888"/>
          </p:xfrm>
          <a:graphic>
            <a:graphicData uri="http://schemas.openxmlformats.org/presentationml/2006/ole">
              <mc:AlternateContent xmlns:mc="http://schemas.openxmlformats.org/markup-compatibility/2006">
                <mc:Choice xmlns:v="urn:schemas-microsoft-com:vml" Requires="v">
                  <p:oleObj spid="_x0000_s36906" name="Equation" r:id="rId4" imgW="2921000" imgH="1016000" progId="Equation.DSMT4">
                    <p:embed/>
                  </p:oleObj>
                </mc:Choice>
                <mc:Fallback>
                  <p:oleObj name="Equation" r:id="rId4" imgW="2921000" imgH="1016000" progId="Equation.DSMT4">
                    <p:embed/>
                    <p:pic>
                      <p:nvPicPr>
                        <p:cNvPr id="442374"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 y="618"/>
                          <a:ext cx="5803" cy="1888"/>
                        </a:xfrm>
                        <a:prstGeom prst="rect">
                          <a:avLst/>
                        </a:prstGeom>
                        <a:solidFill>
                          <a:schemeClr val="bg1"/>
                        </a:solidFill>
                        <a:ln w="9525">
                          <a:solidFill>
                            <a:schemeClr val="hlink"/>
                          </a:solidFill>
                          <a:miter lim="800000"/>
                          <a:headEnd/>
                          <a:tailEnd/>
                        </a:ln>
                      </p:spPr>
                    </p:pic>
                  </p:oleObj>
                </mc:Fallback>
              </mc:AlternateContent>
            </a:graphicData>
          </a:graphic>
        </p:graphicFrame>
        <p:sp>
          <p:nvSpPr>
            <p:cNvPr id="442373" name="Rectangle 5"/>
            <p:cNvSpPr>
              <a:spLocks noChangeArrowheads="1"/>
            </p:cNvSpPr>
            <p:nvPr/>
          </p:nvSpPr>
          <p:spPr bwMode="auto">
            <a:xfrm>
              <a:off x="1247" y="618"/>
              <a:ext cx="336" cy="1056"/>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2372" name="Rectangle 4"/>
            <p:cNvSpPr>
              <a:spLocks noChangeArrowheads="1"/>
            </p:cNvSpPr>
            <p:nvPr/>
          </p:nvSpPr>
          <p:spPr bwMode="auto">
            <a:xfrm>
              <a:off x="3379" y="572"/>
              <a:ext cx="336" cy="1056"/>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2371" name="Text Box 3"/>
          <p:cNvSpPr txBox="1">
            <a:spLocks noChangeArrowheads="1"/>
          </p:cNvSpPr>
          <p:nvPr/>
        </p:nvSpPr>
        <p:spPr bwMode="auto">
          <a:xfrm>
            <a:off x="2035856" y="5150079"/>
            <a:ext cx="7842250" cy="106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600" b="1">
                <a:latin typeface="Times New Roman" panose="02020603050405020304" pitchFamily="18" charset="0"/>
                <a:ea typeface="楷体_GB2312" pitchFamily="49" charset="-122"/>
              </a:rPr>
              <a:t>    </a:t>
            </a:r>
            <a:r>
              <a:rPr kumimoji="1" lang="zh-CN" altLang="en-US" sz="2800" b="1">
                <a:latin typeface="Times New Roman" panose="02020603050405020304" pitchFamily="18" charset="0"/>
                <a:ea typeface="楷体_GB2312" pitchFamily="49" charset="-122"/>
              </a:rPr>
              <a:t>帕氏指数按报告期权数加权（将同度量因素固定在报告期，而不论其性质如何）。</a:t>
            </a:r>
          </a:p>
        </p:txBody>
      </p:sp>
    </p:spTree>
    <p:extLst>
      <p:ext uri="{BB962C8B-B14F-4D97-AF65-F5344CB8AC3E}">
        <p14:creationId xmlns:p14="http://schemas.microsoft.com/office/powerpoint/2010/main" val="8019220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Text Box 2"/>
          <p:cNvSpPr txBox="1">
            <a:spLocks noChangeArrowheads="1"/>
          </p:cNvSpPr>
          <p:nvPr/>
        </p:nvSpPr>
        <p:spPr bwMode="auto">
          <a:xfrm>
            <a:off x="1905001" y="381001"/>
            <a:ext cx="3903663" cy="519113"/>
          </a:xfrm>
          <a:prstGeom prst="rect">
            <a:avLst/>
          </a:prstGeom>
          <a:solidFill>
            <a:srgbClr val="FFFF00"/>
          </a:soli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latin typeface="Times New Roman" panose="02020603050405020304" pitchFamily="18" charset="0"/>
                <a:ea typeface="楷体_GB2312" pitchFamily="49" charset="-122"/>
              </a:rPr>
              <a:t>马</a:t>
            </a:r>
            <a:r>
              <a:rPr kumimoji="1" lang="en-US" altLang="zh-CN" sz="2800" b="1">
                <a:latin typeface="Times New Roman" panose="02020603050405020304" pitchFamily="18" charset="0"/>
                <a:ea typeface="楷体_GB2312" pitchFamily="49" charset="-122"/>
              </a:rPr>
              <a:t>-</a:t>
            </a:r>
            <a:r>
              <a:rPr kumimoji="1" lang="zh-CN" altLang="en-US" sz="2800" b="1">
                <a:latin typeface="Times New Roman" panose="02020603050405020304" pitchFamily="18" charset="0"/>
                <a:ea typeface="楷体_GB2312" pitchFamily="49" charset="-122"/>
              </a:rPr>
              <a:t>艾公式（折衷公式）</a:t>
            </a:r>
          </a:p>
        </p:txBody>
      </p:sp>
      <p:grpSp>
        <p:nvGrpSpPr>
          <p:cNvPr id="408584" name="Group 8"/>
          <p:cNvGrpSpPr>
            <a:grpSpLocks/>
          </p:cNvGrpSpPr>
          <p:nvPr/>
        </p:nvGrpSpPr>
        <p:grpSpPr bwMode="auto">
          <a:xfrm>
            <a:off x="1992313" y="1989138"/>
            <a:ext cx="7620000" cy="2298700"/>
            <a:chOff x="336" y="864"/>
            <a:chExt cx="4800" cy="1448"/>
          </a:xfrm>
        </p:grpSpPr>
        <p:graphicFrame>
          <p:nvGraphicFramePr>
            <p:cNvPr id="408579" name="Object 3"/>
            <p:cNvGraphicFramePr>
              <a:graphicFrameLocks noChangeAspect="1"/>
            </p:cNvGraphicFramePr>
            <p:nvPr/>
          </p:nvGraphicFramePr>
          <p:xfrm>
            <a:off x="336" y="864"/>
            <a:ext cx="4800" cy="1448"/>
          </p:xfrm>
          <a:graphic>
            <a:graphicData uri="http://schemas.openxmlformats.org/presentationml/2006/ole">
              <mc:AlternateContent xmlns:mc="http://schemas.openxmlformats.org/markup-compatibility/2006">
                <mc:Choice xmlns:v="urn:schemas-microsoft-com:vml" Requires="v">
                  <p:oleObj spid="_x0000_s37929" name="Equation" r:id="rId3" imgW="2527300" imgH="762000" progId="Equation.3">
                    <p:embed/>
                  </p:oleObj>
                </mc:Choice>
                <mc:Fallback>
                  <p:oleObj name="Equation" r:id="rId3" imgW="2527300" imgH="762000" progId="Equation.3">
                    <p:embed/>
                    <p:pic>
                      <p:nvPicPr>
                        <p:cNvPr id="40857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 y="864"/>
                          <a:ext cx="4800" cy="1448"/>
                        </a:xfrm>
                        <a:prstGeom prst="rect">
                          <a:avLst/>
                        </a:prstGeom>
                        <a:solidFill>
                          <a:schemeClr val="bg1"/>
                        </a:solidFill>
                        <a:ln w="9525">
                          <a:solidFill>
                            <a:schemeClr val="hlink"/>
                          </a:solidFill>
                          <a:miter lim="800000"/>
                          <a:headEnd/>
                          <a:tailEnd/>
                        </a:ln>
                      </p:spPr>
                    </p:pic>
                  </p:oleObj>
                </mc:Fallback>
              </mc:AlternateContent>
            </a:graphicData>
          </a:graphic>
        </p:graphicFrame>
        <p:sp>
          <p:nvSpPr>
            <p:cNvPr id="408580" name="Rectangle 4"/>
            <p:cNvSpPr>
              <a:spLocks noChangeArrowheads="1"/>
            </p:cNvSpPr>
            <p:nvPr/>
          </p:nvSpPr>
          <p:spPr bwMode="auto">
            <a:xfrm>
              <a:off x="1632" y="912"/>
              <a:ext cx="960" cy="1344"/>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8581" name="Rectangle 5"/>
            <p:cNvSpPr>
              <a:spLocks noChangeArrowheads="1"/>
            </p:cNvSpPr>
            <p:nvPr/>
          </p:nvSpPr>
          <p:spPr bwMode="auto">
            <a:xfrm>
              <a:off x="4176" y="912"/>
              <a:ext cx="960" cy="1344"/>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08582" name="Text Box 6"/>
          <p:cNvSpPr txBox="1">
            <a:spLocks noChangeArrowheads="1"/>
          </p:cNvSpPr>
          <p:nvPr/>
        </p:nvSpPr>
        <p:spPr bwMode="auto">
          <a:xfrm>
            <a:off x="1992313" y="4868863"/>
            <a:ext cx="830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latin typeface="Times New Roman" panose="02020603050405020304" pitchFamily="18" charset="0"/>
                <a:ea typeface="楷体_GB2312" pitchFamily="49" charset="-122"/>
              </a:rPr>
              <a:t>（英）</a:t>
            </a:r>
            <a:r>
              <a:rPr kumimoji="1" lang="en-US" altLang="zh-CN" sz="2800" b="1">
                <a:latin typeface="Times New Roman" panose="02020603050405020304" pitchFamily="18" charset="0"/>
                <a:ea typeface="楷体_GB2312" pitchFamily="49" charset="-122"/>
              </a:rPr>
              <a:t>Marshall </a:t>
            </a:r>
            <a:r>
              <a:rPr kumimoji="1" lang="zh-CN" altLang="en-US" sz="2800" b="1">
                <a:latin typeface="Times New Roman" panose="02020603050405020304" pitchFamily="18" charset="0"/>
                <a:ea typeface="楷体_GB2312" pitchFamily="49" charset="-122"/>
              </a:rPr>
              <a:t>提出，</a:t>
            </a:r>
            <a:r>
              <a:rPr kumimoji="1" lang="en-US" altLang="zh-CN" sz="2800" b="1">
                <a:latin typeface="Times New Roman" panose="02020603050405020304" pitchFamily="18" charset="0"/>
                <a:ea typeface="楷体_GB2312" pitchFamily="49" charset="-122"/>
              </a:rPr>
              <a:t>Edgeworth </a:t>
            </a:r>
            <a:r>
              <a:rPr kumimoji="1" lang="zh-CN" altLang="en-US" sz="2800" b="1">
                <a:latin typeface="Times New Roman" panose="02020603050405020304" pitchFamily="18" charset="0"/>
                <a:ea typeface="楷体_GB2312" pitchFamily="49" charset="-122"/>
              </a:rPr>
              <a:t>推广的公式。其特点：数量中庸，经济意义不明确。</a:t>
            </a:r>
          </a:p>
        </p:txBody>
      </p:sp>
    </p:spTree>
    <p:extLst>
      <p:ext uri="{BB962C8B-B14F-4D97-AF65-F5344CB8AC3E}">
        <p14:creationId xmlns:p14="http://schemas.microsoft.com/office/powerpoint/2010/main" val="20277744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Text Box 2"/>
          <p:cNvSpPr txBox="1">
            <a:spLocks noChangeArrowheads="1"/>
          </p:cNvSpPr>
          <p:nvPr/>
        </p:nvSpPr>
        <p:spPr bwMode="auto">
          <a:xfrm>
            <a:off x="1905001" y="381001"/>
            <a:ext cx="4119563" cy="519113"/>
          </a:xfrm>
          <a:prstGeom prst="rect">
            <a:avLst/>
          </a:prstGeom>
          <a:solidFill>
            <a:srgbClr val="FFFF00"/>
          </a:soli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rgbClr val="0000FF"/>
                </a:solidFill>
                <a:latin typeface="Times New Roman" panose="02020603050405020304" pitchFamily="18" charset="0"/>
                <a:ea typeface="楷体_GB2312" pitchFamily="49" charset="-122"/>
              </a:rPr>
              <a:t>费氏公式（</a:t>
            </a:r>
            <a:r>
              <a:rPr kumimoji="1" lang="zh-CN" altLang="en-US" sz="2800" b="1">
                <a:solidFill>
                  <a:schemeClr val="hlink"/>
                </a:solidFill>
                <a:latin typeface="Times New Roman" panose="02020603050405020304" pitchFamily="18" charset="0"/>
                <a:ea typeface="楷体_GB2312" pitchFamily="49" charset="-122"/>
              </a:rPr>
              <a:t>理想公式</a:t>
            </a:r>
            <a:r>
              <a:rPr kumimoji="1" lang="zh-CN" altLang="en-US" sz="2800" b="1">
                <a:solidFill>
                  <a:srgbClr val="0000FF"/>
                </a:solidFill>
                <a:latin typeface="Times New Roman" panose="02020603050405020304" pitchFamily="18" charset="0"/>
                <a:ea typeface="楷体_GB2312" pitchFamily="49" charset="-122"/>
              </a:rPr>
              <a:t>）</a:t>
            </a:r>
          </a:p>
        </p:txBody>
      </p:sp>
      <p:graphicFrame>
        <p:nvGraphicFramePr>
          <p:cNvPr id="409603" name="Object 3"/>
          <p:cNvGraphicFramePr>
            <a:graphicFrameLocks noChangeAspect="1"/>
          </p:cNvGraphicFramePr>
          <p:nvPr/>
        </p:nvGraphicFramePr>
        <p:xfrm>
          <a:off x="3071813" y="2205039"/>
          <a:ext cx="5410200" cy="3578225"/>
        </p:xfrm>
        <a:graphic>
          <a:graphicData uri="http://schemas.openxmlformats.org/presentationml/2006/ole">
            <mc:AlternateContent xmlns:mc="http://schemas.openxmlformats.org/markup-compatibility/2006">
              <mc:Choice xmlns:v="urn:schemas-microsoft-com:vml" Requires="v">
                <p:oleObj spid="_x0000_s38953" name="Equation" r:id="rId3" imgW="1612900" imgH="1066800" progId="Equation.3">
                  <p:embed/>
                </p:oleObj>
              </mc:Choice>
              <mc:Fallback>
                <p:oleObj name="Equation" r:id="rId3" imgW="1612900" imgH="1066800" progId="Equation.3">
                  <p:embed/>
                  <p:pic>
                    <p:nvPicPr>
                      <p:cNvPr id="40960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813" y="2205039"/>
                        <a:ext cx="5410200" cy="3578225"/>
                      </a:xfrm>
                      <a:prstGeom prst="rect">
                        <a:avLst/>
                      </a:prstGeom>
                      <a:solidFill>
                        <a:schemeClr val="bg1"/>
                      </a:solidFill>
                      <a:ln w="9525">
                        <a:solidFill>
                          <a:schemeClr val="hlink"/>
                        </a:solidFill>
                        <a:miter lim="800000"/>
                        <a:headEnd/>
                        <a:tailEnd/>
                      </a:ln>
                    </p:spPr>
                  </p:pic>
                </p:oleObj>
              </mc:Fallback>
            </mc:AlternateContent>
          </a:graphicData>
        </a:graphic>
      </p:graphicFrame>
    </p:spTree>
    <p:extLst>
      <p:ext uri="{BB962C8B-B14F-4D97-AF65-F5344CB8AC3E}">
        <p14:creationId xmlns:p14="http://schemas.microsoft.com/office/powerpoint/2010/main" val="844969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ChangeArrowheads="1"/>
          </p:cNvSpPr>
          <p:nvPr/>
        </p:nvSpPr>
        <p:spPr bwMode="auto">
          <a:xfrm>
            <a:off x="386217" y="219409"/>
            <a:ext cx="3190875" cy="641350"/>
          </a:xfrm>
          <a:prstGeom prst="rect">
            <a:avLst/>
          </a:prstGeom>
          <a:solidFill>
            <a:srgbClr val="DDFFDD"/>
          </a:solidFill>
          <a:ln>
            <a:noFill/>
          </a:ln>
          <a:effectLst>
            <a:outerShdw dist="107763" dir="135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zh-CN" altLang="en-US" sz="3600" b="1" dirty="0">
                <a:solidFill>
                  <a:srgbClr val="C00000"/>
                </a:solidFill>
                <a:effectLst>
                  <a:outerShdw blurRad="38100" dist="38100" dir="2700000" algn="tl">
                    <a:srgbClr val="000000"/>
                  </a:outerShdw>
                </a:effectLst>
                <a:latin typeface="Times New Roman" panose="02020603050405020304" pitchFamily="18" charset="0"/>
              </a:rPr>
              <a:t>一般编制原则</a:t>
            </a:r>
          </a:p>
        </p:txBody>
      </p:sp>
      <p:sp>
        <p:nvSpPr>
          <p:cNvPr id="396291" name="Rectangle 3"/>
          <p:cNvSpPr>
            <a:spLocks noChangeArrowheads="1"/>
          </p:cNvSpPr>
          <p:nvPr/>
        </p:nvSpPr>
        <p:spPr bwMode="auto">
          <a:xfrm>
            <a:off x="1763486" y="1140402"/>
            <a:ext cx="8839200" cy="1532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kumimoji="1" lang="en-US" altLang="zh-CN" sz="3600" b="1" dirty="0" smtClean="0">
                <a:solidFill>
                  <a:srgbClr val="C00000"/>
                </a:solidFill>
                <a:latin typeface="Times New Roman" panose="02020603050405020304" pitchFamily="18" charset="0"/>
                <a:ea typeface="楷体_GB2312" pitchFamily="49" charset="-122"/>
              </a:rPr>
              <a:t>⒈</a:t>
            </a:r>
            <a:r>
              <a:rPr kumimoji="1" lang="zh-CN" altLang="en-US" sz="3600" b="1" dirty="0" smtClean="0">
                <a:solidFill>
                  <a:srgbClr val="C00000"/>
                </a:solidFill>
                <a:latin typeface="Times New Roman" panose="02020603050405020304" pitchFamily="18" charset="0"/>
                <a:ea typeface="楷体_GB2312" pitchFamily="49" charset="-122"/>
              </a:rPr>
              <a:t>销售量指数</a:t>
            </a:r>
            <a:endParaRPr kumimoji="1" lang="en-US" altLang="zh-CN" sz="3600" b="1" dirty="0" smtClean="0">
              <a:solidFill>
                <a:srgbClr val="C00000"/>
              </a:solidFill>
              <a:latin typeface="Times New Roman" panose="02020603050405020304" pitchFamily="18" charset="0"/>
              <a:ea typeface="楷体_GB2312" pitchFamily="49" charset="-122"/>
            </a:endParaRPr>
          </a:p>
          <a:p>
            <a:pPr>
              <a:lnSpc>
                <a:spcPct val="90000"/>
              </a:lnSpc>
            </a:pPr>
            <a:r>
              <a:rPr kumimoji="1" lang="zh-CN" altLang="en-US" sz="3600" b="1" dirty="0" smtClean="0">
                <a:latin typeface="Times New Roman" panose="02020603050405020304" pitchFamily="18" charset="0"/>
                <a:ea typeface="楷体_GB2312" pitchFamily="49" charset="-122"/>
              </a:rPr>
              <a:t> 数量指标</a:t>
            </a:r>
            <a:r>
              <a:rPr kumimoji="1" lang="zh-CN" altLang="en-US" sz="3600" b="1" dirty="0">
                <a:latin typeface="Times New Roman" panose="02020603050405020304" pitchFamily="18" charset="0"/>
                <a:ea typeface="楷体_GB2312" pitchFamily="49" charset="-122"/>
              </a:rPr>
              <a:t>综合指数的编制：</a:t>
            </a:r>
          </a:p>
          <a:p>
            <a:pPr>
              <a:lnSpc>
                <a:spcPct val="90000"/>
              </a:lnSpc>
            </a:pPr>
            <a:r>
              <a:rPr kumimoji="1" lang="en-US" altLang="zh-CN" sz="3200" b="1" i="1" dirty="0">
                <a:latin typeface="Times New Roman" panose="02020603050405020304" pitchFamily="18" charset="0"/>
                <a:ea typeface="楷体_GB2312" pitchFamily="49" charset="-122"/>
              </a:rPr>
              <a:t>—</a:t>
            </a:r>
            <a:r>
              <a:rPr kumimoji="1" lang="zh-CN" altLang="en-US" sz="3200" b="1" i="1" dirty="0">
                <a:latin typeface="Times New Roman" panose="02020603050405020304" pitchFamily="18" charset="0"/>
                <a:ea typeface="楷体_GB2312" pitchFamily="49" charset="-122"/>
              </a:rPr>
              <a:t>采用基期的质量指标作为同度量因素</a:t>
            </a:r>
          </a:p>
        </p:txBody>
      </p:sp>
      <p:graphicFrame>
        <p:nvGraphicFramePr>
          <p:cNvPr id="396292" name="Object 4"/>
          <p:cNvGraphicFramePr>
            <a:graphicFrameLocks noChangeAspect="1"/>
          </p:cNvGraphicFramePr>
          <p:nvPr>
            <p:extLst>
              <p:ext uri="{D42A27DB-BD31-4B8C-83A1-F6EECF244321}">
                <p14:modId xmlns:p14="http://schemas.microsoft.com/office/powerpoint/2010/main" val="280781328"/>
              </p:ext>
            </p:extLst>
          </p:nvPr>
        </p:nvGraphicFramePr>
        <p:xfrm>
          <a:off x="4224338" y="2781300"/>
          <a:ext cx="2857500" cy="1295400"/>
        </p:xfrm>
        <a:graphic>
          <a:graphicData uri="http://schemas.openxmlformats.org/presentationml/2006/ole">
            <mc:AlternateContent xmlns:mc="http://schemas.openxmlformats.org/markup-compatibility/2006">
              <mc:Choice xmlns:v="urn:schemas-microsoft-com:vml" Requires="v">
                <p:oleObj spid="_x0000_s39993" name="Equation" r:id="rId4" imgW="812447" imgH="482391" progId="Equation.DSMT4">
                  <p:embed/>
                </p:oleObj>
              </mc:Choice>
              <mc:Fallback>
                <p:oleObj name="Equation" r:id="rId4" imgW="812447" imgH="482391" progId="Equation.DSMT4">
                  <p:embed/>
                  <p:pic>
                    <p:nvPicPr>
                      <p:cNvPr id="39629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4338" y="2781300"/>
                        <a:ext cx="2857500" cy="1295400"/>
                      </a:xfrm>
                      <a:prstGeom prst="rect">
                        <a:avLst/>
                      </a:prstGeom>
                      <a:solidFill>
                        <a:srgbClr val="FFFFCC"/>
                      </a:solidFill>
                      <a:ln w="9525">
                        <a:solidFill>
                          <a:schemeClr val="hlink"/>
                        </a:solidFill>
                        <a:miter lim="800000"/>
                        <a:headEnd/>
                        <a:tailEnd/>
                      </a:ln>
                    </p:spPr>
                  </p:pic>
                </p:oleObj>
              </mc:Fallback>
            </mc:AlternateContent>
          </a:graphicData>
        </a:graphic>
      </p:graphicFrame>
      <p:sp>
        <p:nvSpPr>
          <p:cNvPr id="2" name="文本框 1"/>
          <p:cNvSpPr txBox="1"/>
          <p:nvPr/>
        </p:nvSpPr>
        <p:spPr>
          <a:xfrm>
            <a:off x="1153886" y="5225143"/>
            <a:ext cx="4185761" cy="461665"/>
          </a:xfrm>
          <a:prstGeom prst="rect">
            <a:avLst/>
          </a:prstGeom>
          <a:noFill/>
        </p:spPr>
        <p:txBody>
          <a:bodyPr wrap="none" rtlCol="0">
            <a:spAutoFit/>
          </a:bodyPr>
          <a:lstStyle/>
          <a:p>
            <a:r>
              <a:rPr lang="zh-CN" altLang="en-US" sz="2400" dirty="0" smtClean="0">
                <a:solidFill>
                  <a:srgbClr val="C00000"/>
                </a:solidFill>
              </a:rPr>
              <a:t>因销量变动而增减的销售额：</a:t>
            </a:r>
            <a:endParaRPr lang="zh-CN" altLang="en-US" sz="2400" dirty="0">
              <a:solidFill>
                <a:srgbClr val="C00000"/>
              </a:solidFill>
            </a:endParaRPr>
          </a:p>
        </p:txBody>
      </p:sp>
      <mc:AlternateContent xmlns:mc="http://schemas.openxmlformats.org/markup-compatibility/2006" xmlns:a14="http://schemas.microsoft.com/office/drawing/2010/main">
        <mc:Choice Requires="a14">
          <p:sp>
            <p:nvSpPr>
              <p:cNvPr id="4" name="文本框 3"/>
              <p:cNvSpPr txBox="1"/>
              <p:nvPr/>
            </p:nvSpPr>
            <p:spPr>
              <a:xfrm>
                <a:off x="5339647" y="5008801"/>
                <a:ext cx="2469779" cy="8943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zh-CN" altLang="en-US" sz="2400" i="1" smtClean="0">
                              <a:solidFill>
                                <a:srgbClr val="C00000"/>
                              </a:solidFill>
                              <a:latin typeface="Cambria Math" panose="02040503050406030204" pitchFamily="18" charset="0"/>
                            </a:rPr>
                          </m:ctrlPr>
                        </m:naryPr>
                        <m:sub/>
                        <m:sup/>
                        <m:e>
                          <m:sSub>
                            <m:sSubPr>
                              <m:ctrlPr>
                                <a:rPr lang="en-US" altLang="zh-CN" sz="2400" i="1" smtClean="0">
                                  <a:solidFill>
                                    <a:srgbClr val="C00000"/>
                                  </a:solidFill>
                                  <a:latin typeface="Cambria Math" panose="02040503050406030204" pitchFamily="18" charset="0"/>
                                </a:rPr>
                              </m:ctrlPr>
                            </m:sSubPr>
                            <m:e>
                              <m:r>
                                <m:rPr>
                                  <m:sty m:val="p"/>
                                </m:rPr>
                                <a:rPr lang="en-US" altLang="zh-CN" sz="2400" i="1">
                                  <a:solidFill>
                                    <a:srgbClr val="C00000"/>
                                  </a:solidFill>
                                  <a:latin typeface="Cambria Math" panose="02040503050406030204" pitchFamily="18" charset="0"/>
                                </a:rPr>
                                <m:t>p</m:t>
                              </m:r>
                            </m:e>
                            <m:sub>
                              <m:r>
                                <a:rPr lang="en-US" altLang="zh-CN" sz="2400" b="0" i="1" smtClean="0">
                                  <a:solidFill>
                                    <a:srgbClr val="C00000"/>
                                  </a:solidFill>
                                  <a:latin typeface="Cambria Math" panose="02040503050406030204" pitchFamily="18" charset="0"/>
                                </a:rPr>
                                <m:t>0</m:t>
                              </m:r>
                            </m:sub>
                          </m:sSub>
                          <m:sSub>
                            <m:sSubPr>
                              <m:ctrlPr>
                                <a:rPr lang="en-US" altLang="zh-CN" sz="2400" i="1" smtClean="0">
                                  <a:solidFill>
                                    <a:srgbClr val="C00000"/>
                                  </a:solidFill>
                                  <a:latin typeface="Cambria Math" panose="02040503050406030204" pitchFamily="18" charset="0"/>
                                </a:rPr>
                              </m:ctrlPr>
                            </m:sSubPr>
                            <m:e>
                              <m:r>
                                <m:rPr>
                                  <m:sty m:val="p"/>
                                </m:rPr>
                                <a:rPr lang="en-US" altLang="zh-CN" sz="2400" i="1">
                                  <a:solidFill>
                                    <a:srgbClr val="C00000"/>
                                  </a:solidFill>
                                  <a:latin typeface="Cambria Math" panose="02040503050406030204" pitchFamily="18" charset="0"/>
                                </a:rPr>
                                <m:t>q</m:t>
                              </m:r>
                            </m:e>
                            <m:sub>
                              <m:r>
                                <a:rPr lang="en-US" altLang="zh-CN" sz="2400" b="0" i="1" smtClean="0">
                                  <a:solidFill>
                                    <a:srgbClr val="C00000"/>
                                  </a:solidFill>
                                  <a:latin typeface="Cambria Math" panose="02040503050406030204" pitchFamily="18" charset="0"/>
                                </a:rPr>
                                <m:t>1</m:t>
                              </m:r>
                            </m:sub>
                          </m:sSub>
                        </m:e>
                      </m:nary>
                      <m:r>
                        <a:rPr lang="en-US" altLang="zh-CN" sz="2400" i="1">
                          <a:solidFill>
                            <a:srgbClr val="C00000"/>
                          </a:solidFill>
                          <a:latin typeface="Cambria Math" panose="02040503050406030204" pitchFamily="18" charset="0"/>
                        </a:rPr>
                        <m:t>−</m:t>
                      </m:r>
                      <m:nary>
                        <m:naryPr>
                          <m:chr m:val="∑"/>
                          <m:subHide m:val="on"/>
                          <m:supHide m:val="on"/>
                          <m:ctrlPr>
                            <a:rPr lang="en-US" altLang="zh-CN" sz="2400" i="1" smtClean="0">
                              <a:solidFill>
                                <a:srgbClr val="C00000"/>
                              </a:solidFill>
                              <a:latin typeface="Cambria Math" panose="02040503050406030204" pitchFamily="18" charset="0"/>
                            </a:rPr>
                          </m:ctrlPr>
                        </m:naryPr>
                        <m:sub/>
                        <m:sup/>
                        <m:e>
                          <m:sSub>
                            <m:sSubPr>
                              <m:ctrlPr>
                                <a:rPr lang="en-US" altLang="zh-CN" sz="2400" i="1" smtClean="0">
                                  <a:solidFill>
                                    <a:srgbClr val="C00000"/>
                                  </a:solidFill>
                                  <a:latin typeface="Cambria Math" panose="02040503050406030204" pitchFamily="18" charset="0"/>
                                </a:rPr>
                              </m:ctrlPr>
                            </m:sSubPr>
                            <m:e>
                              <m:r>
                                <m:rPr>
                                  <m:sty m:val="p"/>
                                </m:rPr>
                                <a:rPr lang="en-US" altLang="zh-CN" sz="2400" i="1">
                                  <a:solidFill>
                                    <a:srgbClr val="C00000"/>
                                  </a:solidFill>
                                  <a:latin typeface="Cambria Math" panose="02040503050406030204" pitchFamily="18" charset="0"/>
                                </a:rPr>
                                <m:t>p</m:t>
                              </m:r>
                            </m:e>
                            <m:sub>
                              <m:r>
                                <a:rPr lang="en-US" altLang="zh-CN" sz="2400" b="0" i="1" smtClean="0">
                                  <a:solidFill>
                                    <a:srgbClr val="C00000"/>
                                  </a:solidFill>
                                  <a:latin typeface="Cambria Math" panose="02040503050406030204" pitchFamily="18" charset="0"/>
                                </a:rPr>
                                <m:t>0</m:t>
                              </m:r>
                            </m:sub>
                          </m:sSub>
                          <m:sSub>
                            <m:sSubPr>
                              <m:ctrlPr>
                                <a:rPr lang="en-US" altLang="zh-CN" sz="2400" i="1" smtClean="0">
                                  <a:solidFill>
                                    <a:srgbClr val="C00000"/>
                                  </a:solidFill>
                                  <a:latin typeface="Cambria Math" panose="02040503050406030204" pitchFamily="18" charset="0"/>
                                </a:rPr>
                              </m:ctrlPr>
                            </m:sSubPr>
                            <m:e>
                              <m:r>
                                <m:rPr>
                                  <m:sty m:val="p"/>
                                </m:rPr>
                                <a:rPr lang="en-US" altLang="zh-CN" sz="2400" i="1">
                                  <a:solidFill>
                                    <a:srgbClr val="C00000"/>
                                  </a:solidFill>
                                  <a:latin typeface="Cambria Math" panose="02040503050406030204" pitchFamily="18" charset="0"/>
                                </a:rPr>
                                <m:t>q</m:t>
                              </m:r>
                            </m:e>
                            <m:sub>
                              <m:r>
                                <a:rPr lang="en-US" altLang="zh-CN" sz="2400" b="0" i="1" smtClean="0">
                                  <a:solidFill>
                                    <a:srgbClr val="C00000"/>
                                  </a:solidFill>
                                  <a:latin typeface="Cambria Math" panose="02040503050406030204" pitchFamily="18" charset="0"/>
                                </a:rPr>
                                <m:t>0</m:t>
                              </m:r>
                            </m:sub>
                          </m:sSub>
                        </m:e>
                      </m:nary>
                    </m:oMath>
                  </m:oMathPara>
                </a14:m>
                <a:endParaRPr lang="zh-CN" altLang="en-US" sz="2400" dirty="0">
                  <a:solidFill>
                    <a:srgbClr val="C00000"/>
                  </a:solidFill>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5339647" y="5008801"/>
                <a:ext cx="2469779" cy="894347"/>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505208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ChangeArrowheads="1"/>
          </p:cNvSpPr>
          <p:nvPr/>
        </p:nvSpPr>
        <p:spPr bwMode="auto">
          <a:xfrm>
            <a:off x="386217" y="219409"/>
            <a:ext cx="3190875" cy="641350"/>
          </a:xfrm>
          <a:prstGeom prst="rect">
            <a:avLst/>
          </a:prstGeom>
          <a:solidFill>
            <a:srgbClr val="DDFFDD"/>
          </a:solidFill>
          <a:ln>
            <a:noFill/>
          </a:ln>
          <a:effectLst>
            <a:outerShdw dist="107763" dir="135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zh-CN" altLang="en-US" sz="3600" b="1" dirty="0">
                <a:solidFill>
                  <a:srgbClr val="C00000"/>
                </a:solidFill>
                <a:effectLst>
                  <a:outerShdw blurRad="38100" dist="38100" dir="2700000" algn="tl">
                    <a:srgbClr val="000000"/>
                  </a:outerShdw>
                </a:effectLst>
                <a:latin typeface="Times New Roman" panose="02020603050405020304" pitchFamily="18" charset="0"/>
              </a:rPr>
              <a:t>一般编制原则</a:t>
            </a:r>
          </a:p>
        </p:txBody>
      </p:sp>
      <p:sp>
        <p:nvSpPr>
          <p:cNvPr id="396293" name="Rectangle 5"/>
          <p:cNvSpPr>
            <a:spLocks noChangeArrowheads="1"/>
          </p:cNvSpPr>
          <p:nvPr/>
        </p:nvSpPr>
        <p:spPr bwMode="auto">
          <a:xfrm>
            <a:off x="1534885" y="1095880"/>
            <a:ext cx="9220200" cy="1532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kumimoji="1" lang="en-US" altLang="zh-CN" sz="3600" b="1" dirty="0" smtClean="0">
                <a:solidFill>
                  <a:srgbClr val="C00000"/>
                </a:solidFill>
                <a:latin typeface="Times New Roman" panose="02020603050405020304" pitchFamily="18" charset="0"/>
                <a:ea typeface="楷体_GB2312" pitchFamily="49" charset="-122"/>
              </a:rPr>
              <a:t>⒉</a:t>
            </a:r>
            <a:r>
              <a:rPr kumimoji="1" lang="zh-CN" altLang="en-US" sz="3600" b="1" dirty="0" smtClean="0">
                <a:solidFill>
                  <a:srgbClr val="C00000"/>
                </a:solidFill>
                <a:latin typeface="Times New Roman" panose="02020603050405020304" pitchFamily="18" charset="0"/>
                <a:ea typeface="楷体_GB2312" pitchFamily="49" charset="-122"/>
              </a:rPr>
              <a:t>销售额指数</a:t>
            </a:r>
            <a:endParaRPr kumimoji="1" lang="en-US" altLang="zh-CN" sz="3600" b="1" dirty="0" smtClean="0">
              <a:solidFill>
                <a:srgbClr val="C00000"/>
              </a:solidFill>
              <a:latin typeface="Times New Roman" panose="02020603050405020304" pitchFamily="18" charset="0"/>
              <a:ea typeface="楷体_GB2312" pitchFamily="49" charset="-122"/>
            </a:endParaRPr>
          </a:p>
          <a:p>
            <a:pPr>
              <a:lnSpc>
                <a:spcPct val="90000"/>
              </a:lnSpc>
            </a:pPr>
            <a:r>
              <a:rPr kumimoji="1" lang="zh-CN" altLang="en-US" sz="3600" b="1" dirty="0" smtClean="0">
                <a:latin typeface="Times New Roman" panose="02020603050405020304" pitchFamily="18" charset="0"/>
                <a:ea typeface="楷体_GB2312" pitchFamily="49" charset="-122"/>
              </a:rPr>
              <a:t>质量指标</a:t>
            </a:r>
            <a:r>
              <a:rPr kumimoji="1" lang="zh-CN" altLang="en-US" sz="3600" b="1" dirty="0">
                <a:latin typeface="Times New Roman" panose="02020603050405020304" pitchFamily="18" charset="0"/>
                <a:ea typeface="楷体_GB2312" pitchFamily="49" charset="-122"/>
              </a:rPr>
              <a:t>综合指数的编制：</a:t>
            </a:r>
          </a:p>
          <a:p>
            <a:pPr>
              <a:lnSpc>
                <a:spcPct val="90000"/>
              </a:lnSpc>
            </a:pPr>
            <a:r>
              <a:rPr kumimoji="1" lang="en-US" altLang="zh-CN" sz="3200" b="1" i="1" dirty="0">
                <a:latin typeface="Times New Roman" panose="02020603050405020304" pitchFamily="18" charset="0"/>
                <a:ea typeface="楷体_GB2312" pitchFamily="49" charset="-122"/>
              </a:rPr>
              <a:t>—</a:t>
            </a:r>
            <a:r>
              <a:rPr kumimoji="1" lang="zh-CN" altLang="en-US" sz="3200" b="1" i="1" dirty="0">
                <a:latin typeface="Times New Roman" panose="02020603050405020304" pitchFamily="18" charset="0"/>
                <a:ea typeface="楷体_GB2312" pitchFamily="49" charset="-122"/>
              </a:rPr>
              <a:t>采用报告期的数量指标作为同度量因素</a:t>
            </a:r>
          </a:p>
        </p:txBody>
      </p:sp>
      <p:graphicFrame>
        <p:nvGraphicFramePr>
          <p:cNvPr id="396294" name="Object 6"/>
          <p:cNvGraphicFramePr>
            <a:graphicFrameLocks noChangeAspect="1"/>
          </p:cNvGraphicFramePr>
          <p:nvPr>
            <p:extLst>
              <p:ext uri="{D42A27DB-BD31-4B8C-83A1-F6EECF244321}">
                <p14:modId xmlns:p14="http://schemas.microsoft.com/office/powerpoint/2010/main" val="3092533212"/>
              </p:ext>
            </p:extLst>
          </p:nvPr>
        </p:nvGraphicFramePr>
        <p:xfrm>
          <a:off x="4073525" y="2732315"/>
          <a:ext cx="2946400" cy="1219200"/>
        </p:xfrm>
        <a:graphic>
          <a:graphicData uri="http://schemas.openxmlformats.org/presentationml/2006/ole">
            <mc:AlternateContent xmlns:mc="http://schemas.openxmlformats.org/markup-compatibility/2006">
              <mc:Choice xmlns:v="urn:schemas-microsoft-com:vml" Requires="v">
                <p:oleObj spid="_x0000_s64543" name="Equation" r:id="rId4" imgW="837836" imgH="482391" progId="Equation.DSMT4">
                  <p:embed/>
                </p:oleObj>
              </mc:Choice>
              <mc:Fallback>
                <p:oleObj name="Equation" r:id="rId4" imgW="837836" imgH="482391" progId="Equation.DSMT4">
                  <p:embed/>
                  <p:pic>
                    <p:nvPicPr>
                      <p:cNvPr id="396294"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3525" y="2732315"/>
                        <a:ext cx="2946400" cy="1219200"/>
                      </a:xfrm>
                      <a:prstGeom prst="rect">
                        <a:avLst/>
                      </a:prstGeom>
                      <a:solidFill>
                        <a:srgbClr val="FFFFCC"/>
                      </a:solidFill>
                      <a:ln w="9525">
                        <a:solidFill>
                          <a:schemeClr val="hlink"/>
                        </a:solidFill>
                        <a:miter lim="800000"/>
                        <a:headEnd/>
                        <a:tailEnd/>
                      </a:ln>
                    </p:spPr>
                  </p:pic>
                </p:oleObj>
              </mc:Fallback>
            </mc:AlternateContent>
          </a:graphicData>
        </a:graphic>
      </p:graphicFrame>
      <p:sp>
        <p:nvSpPr>
          <p:cNvPr id="7" name="文本框 6"/>
          <p:cNvSpPr txBox="1"/>
          <p:nvPr/>
        </p:nvSpPr>
        <p:spPr>
          <a:xfrm>
            <a:off x="925286" y="4953000"/>
            <a:ext cx="4801314" cy="461665"/>
          </a:xfrm>
          <a:prstGeom prst="rect">
            <a:avLst/>
          </a:prstGeom>
          <a:noFill/>
        </p:spPr>
        <p:txBody>
          <a:bodyPr wrap="none" rtlCol="0">
            <a:spAutoFit/>
          </a:bodyPr>
          <a:lstStyle/>
          <a:p>
            <a:r>
              <a:rPr lang="zh-CN" altLang="en-US" sz="2400" dirty="0" smtClean="0">
                <a:solidFill>
                  <a:srgbClr val="C00000"/>
                </a:solidFill>
              </a:rPr>
              <a:t>因销售价格变动而增减的销售额：</a:t>
            </a:r>
            <a:endParaRPr lang="zh-CN" altLang="en-US" sz="2400" dirty="0">
              <a:solidFill>
                <a:srgbClr val="C00000"/>
              </a:solidFill>
            </a:endParaRPr>
          </a:p>
        </p:txBody>
      </p:sp>
      <mc:AlternateContent xmlns:mc="http://schemas.openxmlformats.org/markup-compatibility/2006" xmlns:a14="http://schemas.microsoft.com/office/drawing/2010/main">
        <mc:Choice Requires="a14">
          <p:sp>
            <p:nvSpPr>
              <p:cNvPr id="8" name="文本框 7"/>
              <p:cNvSpPr txBox="1"/>
              <p:nvPr/>
            </p:nvSpPr>
            <p:spPr>
              <a:xfrm>
                <a:off x="5873047" y="4736658"/>
                <a:ext cx="2546723" cy="8943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zh-CN" altLang="en-US" sz="2400" i="1" smtClean="0">
                              <a:solidFill>
                                <a:srgbClr val="C00000"/>
                              </a:solidFill>
                              <a:latin typeface="Cambria Math" panose="02040503050406030204" pitchFamily="18" charset="0"/>
                            </a:rPr>
                          </m:ctrlPr>
                        </m:naryPr>
                        <m:sub/>
                        <m:sup/>
                        <m:e>
                          <m:sSub>
                            <m:sSubPr>
                              <m:ctrlPr>
                                <a:rPr lang="en-US" altLang="zh-CN" sz="2400" i="1" smtClean="0">
                                  <a:solidFill>
                                    <a:srgbClr val="C00000"/>
                                  </a:solidFill>
                                  <a:latin typeface="Cambria Math" panose="02040503050406030204" pitchFamily="18" charset="0"/>
                                </a:rPr>
                              </m:ctrlPr>
                            </m:sSubPr>
                            <m:e>
                              <m:r>
                                <m:rPr>
                                  <m:sty m:val="p"/>
                                </m:rPr>
                                <a:rPr lang="en-US" altLang="zh-CN" sz="2400" i="1">
                                  <a:solidFill>
                                    <a:srgbClr val="C00000"/>
                                  </a:solidFill>
                                  <a:latin typeface="Cambria Math" panose="02040503050406030204" pitchFamily="18" charset="0"/>
                                </a:rPr>
                                <m:t>p</m:t>
                              </m:r>
                            </m:e>
                            <m:sub>
                              <m:r>
                                <a:rPr lang="en-US" altLang="zh-CN" sz="2400" b="0" i="1" smtClean="0">
                                  <a:solidFill>
                                    <a:srgbClr val="C00000"/>
                                  </a:solidFill>
                                  <a:latin typeface="Cambria Math" panose="02040503050406030204" pitchFamily="18" charset="0"/>
                                </a:rPr>
                                <m:t>1</m:t>
                              </m:r>
                            </m:sub>
                          </m:sSub>
                          <m:sSub>
                            <m:sSubPr>
                              <m:ctrlPr>
                                <a:rPr lang="en-US" altLang="zh-CN" sz="2400" i="1" smtClean="0">
                                  <a:solidFill>
                                    <a:srgbClr val="C00000"/>
                                  </a:solidFill>
                                  <a:latin typeface="Cambria Math" panose="02040503050406030204" pitchFamily="18" charset="0"/>
                                </a:rPr>
                              </m:ctrlPr>
                            </m:sSubPr>
                            <m:e>
                              <m:r>
                                <m:rPr>
                                  <m:sty m:val="p"/>
                                </m:rPr>
                                <a:rPr lang="en-US" altLang="zh-CN" sz="2400" i="1">
                                  <a:solidFill>
                                    <a:srgbClr val="C00000"/>
                                  </a:solidFill>
                                  <a:latin typeface="Cambria Math" panose="02040503050406030204" pitchFamily="18" charset="0"/>
                                </a:rPr>
                                <m:t>q</m:t>
                              </m:r>
                            </m:e>
                            <m:sub>
                              <m:r>
                                <a:rPr lang="en-US" altLang="zh-CN" sz="2400" b="0" i="1" smtClean="0">
                                  <a:solidFill>
                                    <a:srgbClr val="C00000"/>
                                  </a:solidFill>
                                  <a:latin typeface="Cambria Math" panose="02040503050406030204" pitchFamily="18" charset="0"/>
                                </a:rPr>
                                <m:t>1</m:t>
                              </m:r>
                            </m:sub>
                          </m:sSub>
                        </m:e>
                      </m:nary>
                      <m:r>
                        <a:rPr lang="en-US" altLang="zh-CN" sz="2400" i="1">
                          <a:solidFill>
                            <a:srgbClr val="C00000"/>
                          </a:solidFill>
                          <a:latin typeface="Cambria Math" panose="02040503050406030204" pitchFamily="18" charset="0"/>
                        </a:rPr>
                        <m:t>−</m:t>
                      </m:r>
                      <m:nary>
                        <m:naryPr>
                          <m:chr m:val="∑"/>
                          <m:subHide m:val="on"/>
                          <m:supHide m:val="on"/>
                          <m:ctrlPr>
                            <a:rPr lang="en-US" altLang="zh-CN" sz="2400" i="1" smtClean="0">
                              <a:solidFill>
                                <a:srgbClr val="C00000"/>
                              </a:solidFill>
                              <a:latin typeface="Cambria Math" panose="02040503050406030204" pitchFamily="18" charset="0"/>
                            </a:rPr>
                          </m:ctrlPr>
                        </m:naryPr>
                        <m:sub/>
                        <m:sup/>
                        <m:e>
                          <m:sSub>
                            <m:sSubPr>
                              <m:ctrlPr>
                                <a:rPr lang="en-US" altLang="zh-CN" sz="2400" i="1" smtClean="0">
                                  <a:solidFill>
                                    <a:srgbClr val="C00000"/>
                                  </a:solidFill>
                                  <a:latin typeface="Cambria Math" panose="02040503050406030204" pitchFamily="18" charset="0"/>
                                </a:rPr>
                              </m:ctrlPr>
                            </m:sSubPr>
                            <m:e>
                              <m:r>
                                <m:rPr>
                                  <m:sty m:val="p"/>
                                </m:rPr>
                                <a:rPr lang="en-US" altLang="zh-CN" sz="2400" i="1">
                                  <a:solidFill>
                                    <a:srgbClr val="C00000"/>
                                  </a:solidFill>
                                  <a:latin typeface="Cambria Math" panose="02040503050406030204" pitchFamily="18" charset="0"/>
                                </a:rPr>
                                <m:t>p</m:t>
                              </m:r>
                            </m:e>
                            <m:sub>
                              <m:r>
                                <a:rPr lang="en-US" altLang="zh-CN" sz="2400" b="0" i="1" smtClean="0">
                                  <a:solidFill>
                                    <a:srgbClr val="C00000"/>
                                  </a:solidFill>
                                  <a:latin typeface="Cambria Math" panose="02040503050406030204" pitchFamily="18" charset="0"/>
                                </a:rPr>
                                <m:t>0</m:t>
                              </m:r>
                            </m:sub>
                          </m:sSub>
                          <m:sSub>
                            <m:sSubPr>
                              <m:ctrlPr>
                                <a:rPr lang="en-US" altLang="zh-CN" sz="2400" i="1" smtClean="0">
                                  <a:solidFill>
                                    <a:srgbClr val="C00000"/>
                                  </a:solidFill>
                                  <a:latin typeface="Cambria Math" panose="02040503050406030204" pitchFamily="18" charset="0"/>
                                </a:rPr>
                              </m:ctrlPr>
                            </m:sSubPr>
                            <m:e>
                              <m:r>
                                <m:rPr>
                                  <m:sty m:val="p"/>
                                </m:rPr>
                                <a:rPr lang="en-US" altLang="zh-CN" sz="2400" i="1">
                                  <a:solidFill>
                                    <a:srgbClr val="C00000"/>
                                  </a:solidFill>
                                  <a:latin typeface="Cambria Math" panose="02040503050406030204" pitchFamily="18" charset="0"/>
                                </a:rPr>
                                <m:t>q</m:t>
                              </m:r>
                            </m:e>
                            <m:sub>
                              <m:r>
                                <a:rPr lang="en-US" altLang="zh-CN" sz="2400" b="0" i="1" smtClean="0">
                                  <a:solidFill>
                                    <a:srgbClr val="C00000"/>
                                  </a:solidFill>
                                  <a:latin typeface="Cambria Math" panose="02040503050406030204" pitchFamily="18" charset="0"/>
                                </a:rPr>
                                <m:t>1</m:t>
                              </m:r>
                            </m:sub>
                          </m:sSub>
                        </m:e>
                      </m:nary>
                    </m:oMath>
                  </m:oMathPara>
                </a14:m>
                <a:endParaRPr lang="zh-CN" altLang="en-US" sz="2400" dirty="0">
                  <a:solidFill>
                    <a:srgbClr val="C00000"/>
                  </a:solidFill>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5873047" y="4736658"/>
                <a:ext cx="2546723" cy="894347"/>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876140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ChangeArrowheads="1"/>
          </p:cNvSpPr>
          <p:nvPr/>
        </p:nvSpPr>
        <p:spPr bwMode="auto">
          <a:xfrm>
            <a:off x="386217" y="219409"/>
            <a:ext cx="3190875" cy="641350"/>
          </a:xfrm>
          <a:prstGeom prst="rect">
            <a:avLst/>
          </a:prstGeom>
          <a:solidFill>
            <a:srgbClr val="DDFFDD"/>
          </a:solidFill>
          <a:ln>
            <a:noFill/>
          </a:ln>
          <a:effectLst>
            <a:outerShdw dist="107763" dir="135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zh-CN" altLang="en-US" sz="3600" b="1" dirty="0">
                <a:solidFill>
                  <a:srgbClr val="C00000"/>
                </a:solidFill>
                <a:effectLst>
                  <a:outerShdw blurRad="38100" dist="38100" dir="2700000" algn="tl">
                    <a:srgbClr val="000000"/>
                  </a:outerShdw>
                </a:effectLst>
                <a:latin typeface="Times New Roman" panose="02020603050405020304" pitchFamily="18" charset="0"/>
              </a:rPr>
              <a:t>一般编制原则</a:t>
            </a:r>
          </a:p>
        </p:txBody>
      </p:sp>
      <p:sp>
        <p:nvSpPr>
          <p:cNvPr id="396291" name="Rectangle 3"/>
          <p:cNvSpPr>
            <a:spLocks noChangeArrowheads="1"/>
          </p:cNvSpPr>
          <p:nvPr/>
        </p:nvSpPr>
        <p:spPr bwMode="auto">
          <a:xfrm>
            <a:off x="1828800" y="1628776"/>
            <a:ext cx="8839200"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kumimoji="1" lang="en-US" altLang="zh-CN" sz="3600" b="1" dirty="0" smtClean="0">
                <a:solidFill>
                  <a:srgbClr val="C00000"/>
                </a:solidFill>
                <a:latin typeface="Times New Roman" panose="02020603050405020304" pitchFamily="18" charset="0"/>
                <a:ea typeface="楷体_GB2312" pitchFamily="49" charset="-122"/>
              </a:rPr>
              <a:t>3.</a:t>
            </a:r>
            <a:r>
              <a:rPr kumimoji="1" lang="zh-CN" altLang="en-US" sz="3600" b="1" dirty="0" smtClean="0">
                <a:solidFill>
                  <a:srgbClr val="C00000"/>
                </a:solidFill>
                <a:latin typeface="Times New Roman" panose="02020603050405020304" pitchFamily="18" charset="0"/>
                <a:ea typeface="楷体_GB2312" pitchFamily="49" charset="-122"/>
              </a:rPr>
              <a:t>销售额指数</a:t>
            </a:r>
            <a:endParaRPr kumimoji="1" lang="en-US" altLang="zh-CN" sz="3600" b="1" dirty="0" smtClean="0">
              <a:solidFill>
                <a:srgbClr val="C00000"/>
              </a:solidFill>
              <a:latin typeface="Times New Roman" panose="02020603050405020304" pitchFamily="18" charset="0"/>
              <a:ea typeface="楷体_GB2312" pitchFamily="49" charset="-122"/>
            </a:endParaRPr>
          </a:p>
        </p:txBody>
      </p:sp>
      <mc:AlternateContent xmlns:mc="http://schemas.openxmlformats.org/markup-compatibility/2006" xmlns:a14="http://schemas.microsoft.com/office/drawing/2010/main">
        <mc:Choice Requires="a14">
          <p:sp>
            <p:nvSpPr>
              <p:cNvPr id="2" name="文本框 1"/>
              <p:cNvSpPr txBox="1"/>
              <p:nvPr/>
            </p:nvSpPr>
            <p:spPr>
              <a:xfrm>
                <a:off x="3744686" y="2534619"/>
                <a:ext cx="1849673" cy="9062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m:rPr>
                              <m:sty m:val="p"/>
                            </m:rPr>
                            <a:rPr lang="en-US" altLang="zh-CN" sz="2800" i="1">
                              <a:latin typeface="Cambria Math" panose="02040503050406030204" pitchFamily="18" charset="0"/>
                            </a:rPr>
                            <m:t>I</m:t>
                          </m:r>
                        </m:e>
                        <m:sub>
                          <m:r>
                            <m:rPr>
                              <m:sty m:val="p"/>
                            </m:rPr>
                            <a:rPr lang="en-US" altLang="zh-CN" sz="2800" i="1">
                              <a:latin typeface="Cambria Math" panose="02040503050406030204" pitchFamily="18" charset="0"/>
                            </a:rPr>
                            <m:t>s</m:t>
                          </m:r>
                        </m:sub>
                      </m:sSub>
                      <m:r>
                        <a:rPr lang="en-US" altLang="zh-CN" sz="2800" i="1">
                          <a:latin typeface="Cambria Math" panose="02040503050406030204" pitchFamily="18" charset="0"/>
                        </a:rPr>
                        <m:t>=</m:t>
                      </m:r>
                      <m:f>
                        <m:fPr>
                          <m:ctrlPr>
                            <a:rPr lang="en-US" altLang="zh-CN" sz="2800" i="1" smtClean="0">
                              <a:latin typeface="Cambria Math" panose="02040503050406030204" pitchFamily="18" charset="0"/>
                            </a:rPr>
                          </m:ctrlPr>
                        </m:fPr>
                        <m:num>
                          <m:nary>
                            <m:naryPr>
                              <m:chr m:val="∑"/>
                              <m:subHide m:val="on"/>
                              <m:supHide m:val="on"/>
                              <m:ctrlPr>
                                <a:rPr lang="en-US" altLang="zh-CN" sz="2800" i="1" smtClean="0">
                                  <a:latin typeface="Cambria Math" panose="02040503050406030204" pitchFamily="18" charset="0"/>
                                </a:rPr>
                              </m:ctrlPr>
                            </m:naryPr>
                            <m:sub/>
                            <m:sup/>
                            <m:e>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𝑝</m:t>
                                  </m:r>
                                </m:e>
                                <m:sub>
                                  <m:r>
                                    <a:rPr lang="en-US" altLang="zh-CN" sz="2800" b="0" i="1" smtClean="0">
                                      <a:latin typeface="Cambria Math" panose="02040503050406030204" pitchFamily="18" charset="0"/>
                                    </a:rPr>
                                    <m:t>1</m:t>
                                  </m:r>
                                </m:sub>
                              </m:sSub>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𝑞</m:t>
                                  </m:r>
                                </m:e>
                                <m:sub>
                                  <m:r>
                                    <a:rPr lang="en-US" altLang="zh-CN" sz="2800" b="0" i="1" smtClean="0">
                                      <a:latin typeface="Cambria Math" panose="02040503050406030204" pitchFamily="18" charset="0"/>
                                    </a:rPr>
                                    <m:t>1</m:t>
                                  </m:r>
                                </m:sub>
                              </m:sSub>
                            </m:e>
                          </m:nary>
                        </m:num>
                        <m:den>
                          <m:nary>
                            <m:naryPr>
                              <m:chr m:val="∑"/>
                              <m:subHide m:val="on"/>
                              <m:supHide m:val="on"/>
                              <m:ctrlPr>
                                <a:rPr lang="en-US" altLang="zh-CN" sz="2800" i="1" smtClean="0">
                                  <a:latin typeface="Cambria Math" panose="02040503050406030204" pitchFamily="18" charset="0"/>
                                </a:rPr>
                              </m:ctrlPr>
                            </m:naryPr>
                            <m:sub/>
                            <m:sup/>
                            <m:e>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𝑝</m:t>
                                  </m:r>
                                </m:e>
                                <m:sub>
                                  <m:r>
                                    <a:rPr lang="en-US" altLang="zh-CN" sz="2800" b="0" i="1" smtClean="0">
                                      <a:latin typeface="Cambria Math" panose="02040503050406030204" pitchFamily="18" charset="0"/>
                                    </a:rPr>
                                    <m:t>0</m:t>
                                  </m:r>
                                </m:sub>
                              </m:sSub>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𝑞</m:t>
                                  </m:r>
                                </m:e>
                                <m:sub>
                                  <m:r>
                                    <a:rPr lang="en-US" altLang="zh-CN" sz="2800" b="0" i="1" smtClean="0">
                                      <a:latin typeface="Cambria Math" panose="02040503050406030204" pitchFamily="18" charset="0"/>
                                    </a:rPr>
                                    <m:t>0</m:t>
                                  </m:r>
                                </m:sub>
                              </m:sSub>
                            </m:e>
                          </m:nary>
                        </m:den>
                      </m:f>
                    </m:oMath>
                  </m:oMathPara>
                </a14:m>
                <a:endParaRPr lang="zh-CN" altLang="en-US" sz="2800" dirty="0"/>
              </a:p>
            </p:txBody>
          </p:sp>
        </mc:Choice>
        <mc:Fallback xmlns="">
          <p:sp>
            <p:nvSpPr>
              <p:cNvPr id="2" name="文本框 1"/>
              <p:cNvSpPr txBox="1">
                <a:spLocks noRot="1" noChangeAspect="1" noMove="1" noResize="1" noEditPoints="1" noAdjustHandles="1" noChangeArrowheads="1" noChangeShapeType="1" noTextEdit="1"/>
              </p:cNvSpPr>
              <p:nvPr/>
            </p:nvSpPr>
            <p:spPr>
              <a:xfrm>
                <a:off x="3744686" y="2534619"/>
                <a:ext cx="1849673" cy="906210"/>
              </a:xfrm>
              <a:prstGeom prst="rect">
                <a:avLst/>
              </a:prstGeom>
              <a:blipFill>
                <a:blip r:embed="rId3"/>
                <a:stretch>
                  <a:fillRect/>
                </a:stretch>
              </a:blipFill>
            </p:spPr>
            <p:txBody>
              <a:bodyPr/>
              <a:lstStyle/>
              <a:p>
                <a:r>
                  <a:rPr lang="zh-CN" altLang="en-US">
                    <a:noFill/>
                  </a:rPr>
                  <a:t> </a:t>
                </a:r>
              </a:p>
            </p:txBody>
          </p:sp>
        </mc:Fallback>
      </mc:AlternateContent>
      <p:sp>
        <p:nvSpPr>
          <p:cNvPr id="8" name="文本框 7"/>
          <p:cNvSpPr txBox="1"/>
          <p:nvPr/>
        </p:nvSpPr>
        <p:spPr>
          <a:xfrm>
            <a:off x="1741715" y="4702629"/>
            <a:ext cx="2646878" cy="461665"/>
          </a:xfrm>
          <a:prstGeom prst="rect">
            <a:avLst/>
          </a:prstGeom>
          <a:noFill/>
        </p:spPr>
        <p:txBody>
          <a:bodyPr wrap="none" rtlCol="0">
            <a:spAutoFit/>
          </a:bodyPr>
          <a:lstStyle/>
          <a:p>
            <a:r>
              <a:rPr lang="zh-CN" altLang="en-US" sz="2400" dirty="0">
                <a:solidFill>
                  <a:srgbClr val="C00000"/>
                </a:solidFill>
              </a:rPr>
              <a:t>销售额</a:t>
            </a:r>
            <a:r>
              <a:rPr lang="zh-CN" altLang="en-US" sz="2400" dirty="0" smtClean="0">
                <a:solidFill>
                  <a:srgbClr val="C00000"/>
                </a:solidFill>
              </a:rPr>
              <a:t>增减总额：</a:t>
            </a:r>
            <a:endParaRPr lang="zh-CN" altLang="en-US" sz="2400" dirty="0">
              <a:solidFill>
                <a:srgbClr val="C00000"/>
              </a:solidFill>
            </a:endParaRPr>
          </a:p>
        </p:txBody>
      </p:sp>
      <mc:AlternateContent xmlns:mc="http://schemas.openxmlformats.org/markup-compatibility/2006" xmlns:a14="http://schemas.microsoft.com/office/drawing/2010/main">
        <mc:Choice Requires="a14">
          <p:sp>
            <p:nvSpPr>
              <p:cNvPr id="9" name="文本框 8"/>
              <p:cNvSpPr txBox="1"/>
              <p:nvPr/>
            </p:nvSpPr>
            <p:spPr>
              <a:xfrm>
                <a:off x="4669522" y="4486287"/>
                <a:ext cx="2546723" cy="8943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zh-CN" altLang="en-US" sz="2400" i="1" smtClean="0">
                              <a:solidFill>
                                <a:srgbClr val="C00000"/>
                              </a:solidFill>
                              <a:latin typeface="Cambria Math" panose="02040503050406030204" pitchFamily="18" charset="0"/>
                            </a:rPr>
                          </m:ctrlPr>
                        </m:naryPr>
                        <m:sub/>
                        <m:sup/>
                        <m:e>
                          <m:sSub>
                            <m:sSubPr>
                              <m:ctrlPr>
                                <a:rPr lang="en-US" altLang="zh-CN" sz="2400" i="1" smtClean="0">
                                  <a:solidFill>
                                    <a:srgbClr val="C00000"/>
                                  </a:solidFill>
                                  <a:latin typeface="Cambria Math" panose="02040503050406030204" pitchFamily="18" charset="0"/>
                                </a:rPr>
                              </m:ctrlPr>
                            </m:sSubPr>
                            <m:e>
                              <m:r>
                                <m:rPr>
                                  <m:sty m:val="p"/>
                                </m:rPr>
                                <a:rPr lang="en-US" altLang="zh-CN" sz="2400" i="1">
                                  <a:solidFill>
                                    <a:srgbClr val="C00000"/>
                                  </a:solidFill>
                                  <a:latin typeface="Cambria Math" panose="02040503050406030204" pitchFamily="18" charset="0"/>
                                </a:rPr>
                                <m:t>p</m:t>
                              </m:r>
                            </m:e>
                            <m:sub>
                              <m:r>
                                <a:rPr lang="en-US" altLang="zh-CN" sz="2400" b="0" i="1" smtClean="0">
                                  <a:solidFill>
                                    <a:srgbClr val="C00000"/>
                                  </a:solidFill>
                                  <a:latin typeface="Cambria Math" panose="02040503050406030204" pitchFamily="18" charset="0"/>
                                </a:rPr>
                                <m:t>1</m:t>
                              </m:r>
                            </m:sub>
                          </m:sSub>
                          <m:sSub>
                            <m:sSubPr>
                              <m:ctrlPr>
                                <a:rPr lang="en-US" altLang="zh-CN" sz="2400" i="1" smtClean="0">
                                  <a:solidFill>
                                    <a:srgbClr val="C00000"/>
                                  </a:solidFill>
                                  <a:latin typeface="Cambria Math" panose="02040503050406030204" pitchFamily="18" charset="0"/>
                                </a:rPr>
                              </m:ctrlPr>
                            </m:sSubPr>
                            <m:e>
                              <m:r>
                                <m:rPr>
                                  <m:sty m:val="p"/>
                                </m:rPr>
                                <a:rPr lang="en-US" altLang="zh-CN" sz="2400" i="1">
                                  <a:solidFill>
                                    <a:srgbClr val="C00000"/>
                                  </a:solidFill>
                                  <a:latin typeface="Cambria Math" panose="02040503050406030204" pitchFamily="18" charset="0"/>
                                </a:rPr>
                                <m:t>q</m:t>
                              </m:r>
                            </m:e>
                            <m:sub>
                              <m:r>
                                <a:rPr lang="en-US" altLang="zh-CN" sz="2400" b="0" i="1" smtClean="0">
                                  <a:solidFill>
                                    <a:srgbClr val="C00000"/>
                                  </a:solidFill>
                                  <a:latin typeface="Cambria Math" panose="02040503050406030204" pitchFamily="18" charset="0"/>
                                </a:rPr>
                                <m:t>1</m:t>
                              </m:r>
                            </m:sub>
                          </m:sSub>
                        </m:e>
                      </m:nary>
                      <m:r>
                        <a:rPr lang="en-US" altLang="zh-CN" sz="2400" i="1">
                          <a:solidFill>
                            <a:srgbClr val="C00000"/>
                          </a:solidFill>
                          <a:latin typeface="Cambria Math" panose="02040503050406030204" pitchFamily="18" charset="0"/>
                        </a:rPr>
                        <m:t>−</m:t>
                      </m:r>
                      <m:nary>
                        <m:naryPr>
                          <m:chr m:val="∑"/>
                          <m:subHide m:val="on"/>
                          <m:supHide m:val="on"/>
                          <m:ctrlPr>
                            <a:rPr lang="en-US" altLang="zh-CN" sz="2400" i="1" smtClean="0">
                              <a:solidFill>
                                <a:srgbClr val="C00000"/>
                              </a:solidFill>
                              <a:latin typeface="Cambria Math" panose="02040503050406030204" pitchFamily="18" charset="0"/>
                            </a:rPr>
                          </m:ctrlPr>
                        </m:naryPr>
                        <m:sub/>
                        <m:sup/>
                        <m:e>
                          <m:sSub>
                            <m:sSubPr>
                              <m:ctrlPr>
                                <a:rPr lang="en-US" altLang="zh-CN" sz="2400" i="1" smtClean="0">
                                  <a:solidFill>
                                    <a:srgbClr val="C00000"/>
                                  </a:solidFill>
                                  <a:latin typeface="Cambria Math" panose="02040503050406030204" pitchFamily="18" charset="0"/>
                                </a:rPr>
                              </m:ctrlPr>
                            </m:sSubPr>
                            <m:e>
                              <m:r>
                                <m:rPr>
                                  <m:sty m:val="p"/>
                                </m:rPr>
                                <a:rPr lang="en-US" altLang="zh-CN" sz="2400" i="1">
                                  <a:solidFill>
                                    <a:srgbClr val="C00000"/>
                                  </a:solidFill>
                                  <a:latin typeface="Cambria Math" panose="02040503050406030204" pitchFamily="18" charset="0"/>
                                </a:rPr>
                                <m:t>p</m:t>
                              </m:r>
                            </m:e>
                            <m:sub>
                              <m:r>
                                <a:rPr lang="en-US" altLang="zh-CN" sz="2400" b="0" i="1" smtClean="0">
                                  <a:solidFill>
                                    <a:srgbClr val="C00000"/>
                                  </a:solidFill>
                                  <a:latin typeface="Cambria Math" panose="02040503050406030204" pitchFamily="18" charset="0"/>
                                </a:rPr>
                                <m:t>0</m:t>
                              </m:r>
                            </m:sub>
                          </m:sSub>
                          <m:sSub>
                            <m:sSubPr>
                              <m:ctrlPr>
                                <a:rPr lang="en-US" altLang="zh-CN" sz="2400" i="1" smtClean="0">
                                  <a:solidFill>
                                    <a:srgbClr val="C00000"/>
                                  </a:solidFill>
                                  <a:latin typeface="Cambria Math" panose="02040503050406030204" pitchFamily="18" charset="0"/>
                                </a:rPr>
                              </m:ctrlPr>
                            </m:sSubPr>
                            <m:e>
                              <m:r>
                                <m:rPr>
                                  <m:sty m:val="p"/>
                                </m:rPr>
                                <a:rPr lang="en-US" altLang="zh-CN" sz="2400" i="1">
                                  <a:solidFill>
                                    <a:srgbClr val="C00000"/>
                                  </a:solidFill>
                                  <a:latin typeface="Cambria Math" panose="02040503050406030204" pitchFamily="18" charset="0"/>
                                </a:rPr>
                                <m:t>q</m:t>
                              </m:r>
                            </m:e>
                            <m:sub>
                              <m:r>
                                <a:rPr lang="en-US" altLang="zh-CN" sz="2400" b="0" i="1" smtClean="0">
                                  <a:solidFill>
                                    <a:srgbClr val="C00000"/>
                                  </a:solidFill>
                                  <a:latin typeface="Cambria Math" panose="02040503050406030204" pitchFamily="18" charset="0"/>
                                </a:rPr>
                                <m:t>0</m:t>
                              </m:r>
                            </m:sub>
                          </m:sSub>
                        </m:e>
                      </m:nary>
                    </m:oMath>
                  </m:oMathPara>
                </a14:m>
                <a:endParaRPr lang="zh-CN" altLang="en-US" sz="2400" dirty="0">
                  <a:solidFill>
                    <a:srgbClr val="C00000"/>
                  </a:solidFill>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4669522" y="4486287"/>
                <a:ext cx="2546723" cy="894347"/>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073944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5874" name="Object 2"/>
          <p:cNvGraphicFramePr>
            <a:graphicFrameLocks noChangeAspect="1"/>
          </p:cNvGraphicFramePr>
          <p:nvPr/>
        </p:nvGraphicFramePr>
        <p:xfrm>
          <a:off x="1524000" y="1484313"/>
          <a:ext cx="9144000" cy="4533900"/>
        </p:xfrm>
        <a:graphic>
          <a:graphicData uri="http://schemas.openxmlformats.org/presentationml/2006/ole">
            <mc:AlternateContent xmlns:mc="http://schemas.openxmlformats.org/markup-compatibility/2006">
              <mc:Choice xmlns:v="urn:schemas-microsoft-com:vml" Requires="v">
                <p:oleObj spid="_x0000_s41000" name="文档" r:id="rId4" imgW="9374959" imgH="3329007" progId="Word.Document.8">
                  <p:embed/>
                </p:oleObj>
              </mc:Choice>
              <mc:Fallback>
                <p:oleObj name="文档" r:id="rId4" imgW="9374959" imgH="3329007" progId="Word.Document.8">
                  <p:embed/>
                  <p:pic>
                    <p:nvPicPr>
                      <p:cNvPr id="3358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484313"/>
                        <a:ext cx="9144000" cy="4533900"/>
                      </a:xfrm>
                      <a:prstGeom prst="rect">
                        <a:avLst/>
                      </a:prstGeom>
                      <a:solidFill>
                        <a:srgbClr val="CCFFCC"/>
                      </a:solidFill>
                    </p:spPr>
                  </p:pic>
                </p:oleObj>
              </mc:Fallback>
            </mc:AlternateContent>
          </a:graphicData>
        </a:graphic>
      </p:graphicFrame>
    </p:spTree>
    <p:extLst>
      <p:ext uri="{BB962C8B-B14F-4D97-AF65-F5344CB8AC3E}">
        <p14:creationId xmlns:p14="http://schemas.microsoft.com/office/powerpoint/2010/main" val="3466282818"/>
      </p:ext>
    </p:extLst>
  </p:cSld>
  <p:clrMapOvr>
    <a:masterClrMapping/>
  </p:clrMapOvr>
  <p:transition>
    <p:wheel spokes="2"/>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1799" name="Line 23"/>
          <p:cNvSpPr>
            <a:spLocks noChangeShapeType="1"/>
          </p:cNvSpPr>
          <p:nvPr/>
        </p:nvSpPr>
        <p:spPr bwMode="auto">
          <a:xfrm>
            <a:off x="6024563" y="1700213"/>
            <a:ext cx="0" cy="4608512"/>
          </a:xfrm>
          <a:prstGeom prst="line">
            <a:avLst/>
          </a:prstGeom>
          <a:noFill/>
          <a:ln w="38100">
            <a:solidFill>
              <a:srgbClr val="FF3300"/>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31814" name="Group 38"/>
          <p:cNvGrpSpPr>
            <a:grpSpLocks/>
          </p:cNvGrpSpPr>
          <p:nvPr/>
        </p:nvGrpSpPr>
        <p:grpSpPr bwMode="auto">
          <a:xfrm>
            <a:off x="1992313" y="1916114"/>
            <a:ext cx="3816350" cy="3743325"/>
            <a:chOff x="295" y="1207"/>
            <a:chExt cx="2404" cy="2358"/>
          </a:xfrm>
        </p:grpSpPr>
        <p:graphicFrame>
          <p:nvGraphicFramePr>
            <p:cNvPr id="331802" name="Object 26"/>
            <p:cNvGraphicFramePr>
              <a:graphicFrameLocks noChangeAspect="1"/>
            </p:cNvGraphicFramePr>
            <p:nvPr/>
          </p:nvGraphicFramePr>
          <p:xfrm>
            <a:off x="1111" y="1258"/>
            <a:ext cx="1134" cy="495"/>
          </p:xfrm>
          <a:graphic>
            <a:graphicData uri="http://schemas.openxmlformats.org/presentationml/2006/ole">
              <mc:AlternateContent xmlns:mc="http://schemas.openxmlformats.org/markup-compatibility/2006">
                <mc:Choice xmlns:v="urn:schemas-microsoft-com:vml" Requires="v">
                  <p:oleObj spid="_x0000_s42688" name="公式" r:id="rId4" imgW="1104900" imgH="482600" progId="Equation.3">
                    <p:embed/>
                  </p:oleObj>
                </mc:Choice>
                <mc:Fallback>
                  <p:oleObj name="公式" r:id="rId4" imgW="1104900" imgH="482600" progId="Equation.3">
                    <p:embed/>
                    <p:pic>
                      <p:nvPicPr>
                        <p:cNvPr id="331802"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1" y="1258"/>
                          <a:ext cx="1134" cy="4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1803" name="Object 27"/>
            <p:cNvGraphicFramePr>
              <a:graphicFrameLocks noChangeAspect="1"/>
            </p:cNvGraphicFramePr>
            <p:nvPr/>
          </p:nvGraphicFramePr>
          <p:xfrm>
            <a:off x="522" y="1343"/>
            <a:ext cx="499" cy="376"/>
          </p:xfrm>
          <a:graphic>
            <a:graphicData uri="http://schemas.openxmlformats.org/presentationml/2006/ole">
              <mc:AlternateContent xmlns:mc="http://schemas.openxmlformats.org/markup-compatibility/2006">
                <mc:Choice xmlns:v="urn:schemas-microsoft-com:vml" Requires="v">
                  <p:oleObj spid="_x0000_s42689" name="公式" r:id="rId6" imgW="469696" imgH="355446" progId="Equation.3">
                    <p:embed/>
                  </p:oleObj>
                </mc:Choice>
                <mc:Fallback>
                  <p:oleObj name="公式" r:id="rId6" imgW="469696" imgH="355446" progId="Equation.3">
                    <p:embed/>
                    <p:pic>
                      <p:nvPicPr>
                        <p:cNvPr id="331803" name="Object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2" y="1343"/>
                          <a:ext cx="499" cy="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1804" name="Object 28"/>
            <p:cNvGraphicFramePr>
              <a:graphicFrameLocks noChangeAspect="1"/>
            </p:cNvGraphicFramePr>
            <p:nvPr/>
          </p:nvGraphicFramePr>
          <p:xfrm>
            <a:off x="1792" y="1252"/>
            <a:ext cx="221" cy="273"/>
          </p:xfrm>
          <a:graphic>
            <a:graphicData uri="http://schemas.openxmlformats.org/presentationml/2006/ole">
              <mc:AlternateContent xmlns:mc="http://schemas.openxmlformats.org/markup-compatibility/2006">
                <mc:Choice xmlns:v="urn:schemas-microsoft-com:vml" Requires="v">
                  <p:oleObj spid="_x0000_s42690" name="公式" r:id="rId8" imgW="215619" imgH="266353" progId="Equation.3">
                    <p:embed/>
                  </p:oleObj>
                </mc:Choice>
                <mc:Fallback>
                  <p:oleObj name="公式" r:id="rId8" imgW="215619" imgH="266353" progId="Equation.3">
                    <p:embed/>
                    <p:pic>
                      <p:nvPicPr>
                        <p:cNvPr id="331804"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92" y="1252"/>
                          <a:ext cx="221" cy="2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1805" name="Object 29"/>
            <p:cNvGraphicFramePr>
              <a:graphicFrameLocks noChangeAspect="1"/>
            </p:cNvGraphicFramePr>
            <p:nvPr/>
          </p:nvGraphicFramePr>
          <p:xfrm>
            <a:off x="1792" y="1525"/>
            <a:ext cx="220" cy="272"/>
          </p:xfrm>
          <a:graphic>
            <a:graphicData uri="http://schemas.openxmlformats.org/presentationml/2006/ole">
              <mc:AlternateContent xmlns:mc="http://schemas.openxmlformats.org/markup-compatibility/2006">
                <mc:Choice xmlns:v="urn:schemas-microsoft-com:vml" Requires="v">
                  <p:oleObj spid="_x0000_s42691" name="公式" r:id="rId10" imgW="215619" imgH="266353" progId="Equation.3">
                    <p:embed/>
                  </p:oleObj>
                </mc:Choice>
                <mc:Fallback>
                  <p:oleObj name="公式" r:id="rId10" imgW="215619" imgH="266353" progId="Equation.3">
                    <p:embed/>
                    <p:pic>
                      <p:nvPicPr>
                        <p:cNvPr id="331805" name="Object 2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92" y="1525"/>
                          <a:ext cx="220"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1806" name="Object 30"/>
            <p:cNvGraphicFramePr>
              <a:graphicFrameLocks noChangeAspect="1"/>
            </p:cNvGraphicFramePr>
            <p:nvPr/>
          </p:nvGraphicFramePr>
          <p:xfrm>
            <a:off x="1338" y="1207"/>
            <a:ext cx="317" cy="281"/>
          </p:xfrm>
          <a:graphic>
            <a:graphicData uri="http://schemas.openxmlformats.org/presentationml/2006/ole">
              <mc:AlternateContent xmlns:mc="http://schemas.openxmlformats.org/markup-compatibility/2006">
                <mc:Choice xmlns:v="urn:schemas-microsoft-com:vml" Requires="v">
                  <p:oleObj spid="_x0000_s42692" name="公式" r:id="rId11" imgW="317362" imgH="279279" progId="Equation.3">
                    <p:embed/>
                  </p:oleObj>
                </mc:Choice>
                <mc:Fallback>
                  <p:oleObj name="公式" r:id="rId11" imgW="317362" imgH="279279" progId="Equation.3">
                    <p:embed/>
                    <p:pic>
                      <p:nvPicPr>
                        <p:cNvPr id="331806" name="Object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8" y="1207"/>
                          <a:ext cx="317" cy="2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1807" name="Object 31"/>
            <p:cNvGraphicFramePr>
              <a:graphicFrameLocks noChangeAspect="1"/>
            </p:cNvGraphicFramePr>
            <p:nvPr/>
          </p:nvGraphicFramePr>
          <p:xfrm>
            <a:off x="1338" y="1479"/>
            <a:ext cx="318" cy="282"/>
          </p:xfrm>
          <a:graphic>
            <a:graphicData uri="http://schemas.openxmlformats.org/presentationml/2006/ole">
              <mc:AlternateContent xmlns:mc="http://schemas.openxmlformats.org/markup-compatibility/2006">
                <mc:Choice xmlns:v="urn:schemas-microsoft-com:vml" Requires="v">
                  <p:oleObj spid="_x0000_s42693" name="公式" r:id="rId13" imgW="317362" imgH="279279" progId="Equation.3">
                    <p:embed/>
                  </p:oleObj>
                </mc:Choice>
                <mc:Fallback>
                  <p:oleObj name="公式" r:id="rId13" imgW="317362" imgH="279279" progId="Equation.3">
                    <p:embed/>
                    <p:pic>
                      <p:nvPicPr>
                        <p:cNvPr id="331807" name="Object 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8" y="1479"/>
                          <a:ext cx="318"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1808" name="Object 32"/>
            <p:cNvGraphicFramePr>
              <a:graphicFrameLocks noChangeAspect="1"/>
            </p:cNvGraphicFramePr>
            <p:nvPr/>
          </p:nvGraphicFramePr>
          <p:xfrm>
            <a:off x="521" y="2886"/>
            <a:ext cx="1360" cy="279"/>
          </p:xfrm>
          <a:graphic>
            <a:graphicData uri="http://schemas.openxmlformats.org/presentationml/2006/ole">
              <mc:AlternateContent xmlns:mc="http://schemas.openxmlformats.org/markup-compatibility/2006">
                <mc:Choice xmlns:v="urn:schemas-microsoft-com:vml" Requires="v">
                  <p:oleObj spid="_x0000_s42694" name="公式" r:id="rId14" imgW="1473200" imgH="304800" progId="Equation.3">
                    <p:embed/>
                  </p:oleObj>
                </mc:Choice>
                <mc:Fallback>
                  <p:oleObj name="公式" r:id="rId14" imgW="1473200" imgH="304800" progId="Equation.3">
                    <p:embed/>
                    <p:pic>
                      <p:nvPicPr>
                        <p:cNvPr id="331808" name="Object 3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1" y="2886"/>
                          <a:ext cx="1360" cy="2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1809" name="Object 33"/>
            <p:cNvGraphicFramePr>
              <a:graphicFrameLocks noChangeAspect="1"/>
            </p:cNvGraphicFramePr>
            <p:nvPr/>
          </p:nvGraphicFramePr>
          <p:xfrm>
            <a:off x="839" y="1842"/>
            <a:ext cx="1860" cy="478"/>
          </p:xfrm>
          <a:graphic>
            <a:graphicData uri="http://schemas.openxmlformats.org/presentationml/2006/ole">
              <mc:AlternateContent xmlns:mc="http://schemas.openxmlformats.org/markup-compatibility/2006">
                <mc:Choice xmlns:v="urn:schemas-microsoft-com:vml" Requires="v">
                  <p:oleObj spid="_x0000_s42695" name="公式" r:id="rId16" imgW="1968500" imgH="508000" progId="Equation.3">
                    <p:embed/>
                  </p:oleObj>
                </mc:Choice>
                <mc:Fallback>
                  <p:oleObj name="公式" r:id="rId16" imgW="1968500" imgH="508000" progId="Equation.3">
                    <p:embed/>
                    <p:pic>
                      <p:nvPicPr>
                        <p:cNvPr id="331809" name="Object 3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39" y="1842"/>
                          <a:ext cx="1860" cy="4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1810" name="Text Box 34"/>
            <p:cNvSpPr txBox="1">
              <a:spLocks noChangeArrowheads="1"/>
            </p:cNvSpPr>
            <p:nvPr/>
          </p:nvSpPr>
          <p:spPr bwMode="auto">
            <a:xfrm>
              <a:off x="295" y="2387"/>
              <a:ext cx="1452"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Lst>
          </p:spPr>
          <p:txBody>
            <a:bodyPr>
              <a:spAutoFit/>
            </a:bodyPr>
            <a:lstStyle/>
            <a:p>
              <a:pPr algn="ctr">
                <a:spcBef>
                  <a:spcPct val="50000"/>
                </a:spcBef>
              </a:pPr>
              <a:r>
                <a:rPr kumimoji="1" lang="zh-CN" altLang="en-US" sz="2800" b="1">
                  <a:latin typeface="Times New Roman" panose="02020603050405020304" pitchFamily="18" charset="0"/>
                </a:rPr>
                <a:t>绝对数分析</a:t>
              </a:r>
            </a:p>
          </p:txBody>
        </p:sp>
        <p:graphicFrame>
          <p:nvGraphicFramePr>
            <p:cNvPr id="331811" name="Object 35"/>
            <p:cNvGraphicFramePr>
              <a:graphicFrameLocks noChangeAspect="1"/>
            </p:cNvGraphicFramePr>
            <p:nvPr/>
          </p:nvGraphicFramePr>
          <p:xfrm>
            <a:off x="295" y="3339"/>
            <a:ext cx="2404" cy="226"/>
          </p:xfrm>
          <a:graphic>
            <a:graphicData uri="http://schemas.openxmlformats.org/presentationml/2006/ole">
              <mc:AlternateContent xmlns:mc="http://schemas.openxmlformats.org/markup-compatibility/2006">
                <mc:Choice xmlns:v="urn:schemas-microsoft-com:vml" Requires="v">
                  <p:oleObj spid="_x0000_s42696" name="公式" r:id="rId18" imgW="3124200" imgH="279400" progId="Equation.3">
                    <p:embed/>
                  </p:oleObj>
                </mc:Choice>
                <mc:Fallback>
                  <p:oleObj name="公式" r:id="rId18" imgW="3124200" imgH="279400" progId="Equation.3">
                    <p:embed/>
                    <p:pic>
                      <p:nvPicPr>
                        <p:cNvPr id="331811" name="Object 3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5" y="3339"/>
                          <a:ext cx="2404"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31815" name="Group 39"/>
          <p:cNvGrpSpPr>
            <a:grpSpLocks/>
          </p:cNvGrpSpPr>
          <p:nvPr/>
        </p:nvGrpSpPr>
        <p:grpSpPr bwMode="auto">
          <a:xfrm>
            <a:off x="6383339" y="1844676"/>
            <a:ext cx="3995737" cy="3865563"/>
            <a:chOff x="3061" y="1162"/>
            <a:chExt cx="2517" cy="2435"/>
          </a:xfrm>
        </p:grpSpPr>
        <p:graphicFrame>
          <p:nvGraphicFramePr>
            <p:cNvPr id="331785" name="Object 9"/>
            <p:cNvGraphicFramePr>
              <a:graphicFrameLocks noChangeAspect="1"/>
            </p:cNvGraphicFramePr>
            <p:nvPr/>
          </p:nvGraphicFramePr>
          <p:xfrm>
            <a:off x="3198" y="1296"/>
            <a:ext cx="431" cy="334"/>
          </p:xfrm>
          <a:graphic>
            <a:graphicData uri="http://schemas.openxmlformats.org/presentationml/2006/ole">
              <mc:AlternateContent xmlns:mc="http://schemas.openxmlformats.org/markup-compatibility/2006">
                <mc:Choice xmlns:v="urn:schemas-microsoft-com:vml" Requires="v">
                  <p:oleObj spid="_x0000_s42697" name="公式" r:id="rId20" imgW="457002" imgH="355446" progId="Equation.3">
                    <p:embed/>
                  </p:oleObj>
                </mc:Choice>
                <mc:Fallback>
                  <p:oleObj name="公式" r:id="rId20" imgW="457002" imgH="355446" progId="Equation.3">
                    <p:embed/>
                    <p:pic>
                      <p:nvPicPr>
                        <p:cNvPr id="331785" name="Object 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198" y="1296"/>
                          <a:ext cx="431" cy="3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1786" name="Object 10"/>
            <p:cNvGraphicFramePr>
              <a:graphicFrameLocks noChangeAspect="1"/>
            </p:cNvGraphicFramePr>
            <p:nvPr/>
          </p:nvGraphicFramePr>
          <p:xfrm>
            <a:off x="3641" y="1200"/>
            <a:ext cx="1054" cy="513"/>
          </p:xfrm>
          <a:graphic>
            <a:graphicData uri="http://schemas.openxmlformats.org/presentationml/2006/ole">
              <mc:AlternateContent xmlns:mc="http://schemas.openxmlformats.org/markup-compatibility/2006">
                <mc:Choice xmlns:v="urn:schemas-microsoft-com:vml" Requires="v">
                  <p:oleObj spid="_x0000_s42698" name="公式" r:id="rId22" imgW="1091726" imgH="533169" progId="Equation.3">
                    <p:embed/>
                  </p:oleObj>
                </mc:Choice>
                <mc:Fallback>
                  <p:oleObj name="公式" r:id="rId22" imgW="1091726" imgH="533169" progId="Equation.3">
                    <p:embed/>
                    <p:pic>
                      <p:nvPicPr>
                        <p:cNvPr id="331786" name="Object 1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641" y="1200"/>
                          <a:ext cx="1054" cy="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1787" name="Object 11"/>
            <p:cNvGraphicFramePr>
              <a:graphicFrameLocks noChangeAspect="1"/>
            </p:cNvGraphicFramePr>
            <p:nvPr/>
          </p:nvGraphicFramePr>
          <p:xfrm>
            <a:off x="4242" y="1207"/>
            <a:ext cx="272" cy="272"/>
          </p:xfrm>
          <a:graphic>
            <a:graphicData uri="http://schemas.openxmlformats.org/presentationml/2006/ole">
              <mc:AlternateContent xmlns:mc="http://schemas.openxmlformats.org/markup-compatibility/2006">
                <mc:Choice xmlns:v="urn:schemas-microsoft-com:vml" Requires="v">
                  <p:oleObj spid="_x0000_s42699" name="公式" r:id="rId24" imgW="279400" imgH="279400" progId="Equation.3">
                    <p:embed/>
                  </p:oleObj>
                </mc:Choice>
                <mc:Fallback>
                  <p:oleObj name="公式" r:id="rId24" imgW="279400" imgH="279400" progId="Equation.3">
                    <p:embed/>
                    <p:pic>
                      <p:nvPicPr>
                        <p:cNvPr id="331787" name="Object 1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242" y="1207"/>
                          <a:ext cx="272"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1788" name="Object 12"/>
            <p:cNvGraphicFramePr>
              <a:graphicFrameLocks noChangeAspect="1"/>
            </p:cNvGraphicFramePr>
            <p:nvPr/>
          </p:nvGraphicFramePr>
          <p:xfrm>
            <a:off x="4242" y="1434"/>
            <a:ext cx="272" cy="272"/>
          </p:xfrm>
          <a:graphic>
            <a:graphicData uri="http://schemas.openxmlformats.org/presentationml/2006/ole">
              <mc:AlternateContent xmlns:mc="http://schemas.openxmlformats.org/markup-compatibility/2006">
                <mc:Choice xmlns:v="urn:schemas-microsoft-com:vml" Requires="v">
                  <p:oleObj spid="_x0000_s42700" name="公式" r:id="rId26" imgW="279400" imgH="279400" progId="Equation.3">
                    <p:embed/>
                  </p:oleObj>
                </mc:Choice>
                <mc:Fallback>
                  <p:oleObj name="公式" r:id="rId26" imgW="279400" imgH="279400" progId="Equation.3">
                    <p:embed/>
                    <p:pic>
                      <p:nvPicPr>
                        <p:cNvPr id="331788" name="Object 1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242" y="1434"/>
                          <a:ext cx="272"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1789" name="Object 13"/>
            <p:cNvGraphicFramePr>
              <a:graphicFrameLocks noChangeAspect="1"/>
            </p:cNvGraphicFramePr>
            <p:nvPr/>
          </p:nvGraphicFramePr>
          <p:xfrm>
            <a:off x="3833" y="1162"/>
            <a:ext cx="317" cy="280"/>
          </p:xfrm>
          <a:graphic>
            <a:graphicData uri="http://schemas.openxmlformats.org/presentationml/2006/ole">
              <mc:AlternateContent xmlns:mc="http://schemas.openxmlformats.org/markup-compatibility/2006">
                <mc:Choice xmlns:v="urn:schemas-microsoft-com:vml" Requires="v">
                  <p:oleObj spid="_x0000_s42701" name="公式" r:id="rId28" imgW="317362" imgH="279279" progId="Equation.3">
                    <p:embed/>
                  </p:oleObj>
                </mc:Choice>
                <mc:Fallback>
                  <p:oleObj name="公式" r:id="rId28" imgW="317362" imgH="279279" progId="Equation.3">
                    <p:embed/>
                    <p:pic>
                      <p:nvPicPr>
                        <p:cNvPr id="331789"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33" y="1162"/>
                          <a:ext cx="317" cy="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1790" name="Object 14"/>
            <p:cNvGraphicFramePr>
              <a:graphicFrameLocks noChangeAspect="1"/>
            </p:cNvGraphicFramePr>
            <p:nvPr/>
          </p:nvGraphicFramePr>
          <p:xfrm>
            <a:off x="3833" y="1434"/>
            <a:ext cx="317" cy="281"/>
          </p:xfrm>
          <a:graphic>
            <a:graphicData uri="http://schemas.openxmlformats.org/presentationml/2006/ole">
              <mc:AlternateContent xmlns:mc="http://schemas.openxmlformats.org/markup-compatibility/2006">
                <mc:Choice xmlns:v="urn:schemas-microsoft-com:vml" Requires="v">
                  <p:oleObj spid="_x0000_s42702" name="公式" r:id="rId29" imgW="317362" imgH="279279" progId="Equation.3">
                    <p:embed/>
                  </p:oleObj>
                </mc:Choice>
                <mc:Fallback>
                  <p:oleObj name="公式" r:id="rId29" imgW="317362" imgH="279279" progId="Equation.3">
                    <p:embed/>
                    <p:pic>
                      <p:nvPicPr>
                        <p:cNvPr id="33179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33" y="1434"/>
                          <a:ext cx="317" cy="2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1792" name="Object 16"/>
            <p:cNvGraphicFramePr>
              <a:graphicFrameLocks noChangeAspect="1"/>
            </p:cNvGraphicFramePr>
            <p:nvPr/>
          </p:nvGraphicFramePr>
          <p:xfrm>
            <a:off x="3334" y="2795"/>
            <a:ext cx="1587" cy="316"/>
          </p:xfrm>
          <a:graphic>
            <a:graphicData uri="http://schemas.openxmlformats.org/presentationml/2006/ole">
              <mc:AlternateContent xmlns:mc="http://schemas.openxmlformats.org/markup-compatibility/2006">
                <mc:Choice xmlns:v="urn:schemas-microsoft-com:vml" Requires="v">
                  <p:oleObj spid="_x0000_s42703" name="公式" r:id="rId30" imgW="1524000" imgH="304800" progId="Equation.3">
                    <p:embed/>
                  </p:oleObj>
                </mc:Choice>
                <mc:Fallback>
                  <p:oleObj name="公式" r:id="rId30" imgW="1524000" imgH="304800" progId="Equation.3">
                    <p:embed/>
                    <p:pic>
                      <p:nvPicPr>
                        <p:cNvPr id="331792" name="Object 1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334" y="2795"/>
                          <a:ext cx="1587" cy="3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1794" name="Object 18"/>
            <p:cNvGraphicFramePr>
              <a:graphicFrameLocks noChangeAspect="1"/>
            </p:cNvGraphicFramePr>
            <p:nvPr/>
          </p:nvGraphicFramePr>
          <p:xfrm>
            <a:off x="3470" y="1797"/>
            <a:ext cx="1632" cy="419"/>
          </p:xfrm>
          <a:graphic>
            <a:graphicData uri="http://schemas.openxmlformats.org/presentationml/2006/ole">
              <mc:AlternateContent xmlns:mc="http://schemas.openxmlformats.org/markup-compatibility/2006">
                <mc:Choice xmlns:v="urn:schemas-microsoft-com:vml" Requires="v">
                  <p:oleObj spid="_x0000_s42704" name="公式" r:id="rId32" imgW="1968500" imgH="508000" progId="Equation.3">
                    <p:embed/>
                  </p:oleObj>
                </mc:Choice>
                <mc:Fallback>
                  <p:oleObj name="公式" r:id="rId32" imgW="1968500" imgH="508000" progId="Equation.3">
                    <p:embed/>
                    <p:pic>
                      <p:nvPicPr>
                        <p:cNvPr id="331794" name="Object 18"/>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470" y="1797"/>
                          <a:ext cx="1632" cy="4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1796" name="Object 20"/>
            <p:cNvGraphicFramePr>
              <a:graphicFrameLocks noChangeAspect="1"/>
            </p:cNvGraphicFramePr>
            <p:nvPr/>
          </p:nvGraphicFramePr>
          <p:xfrm>
            <a:off x="3061" y="3339"/>
            <a:ext cx="2517" cy="258"/>
          </p:xfrm>
          <a:graphic>
            <a:graphicData uri="http://schemas.openxmlformats.org/presentationml/2006/ole">
              <mc:AlternateContent xmlns:mc="http://schemas.openxmlformats.org/markup-compatibility/2006">
                <mc:Choice xmlns:v="urn:schemas-microsoft-com:vml" Requires="v">
                  <p:oleObj spid="_x0000_s42705" name="公式" r:id="rId34" imgW="3086100" imgH="317500" progId="Equation.3">
                    <p:embed/>
                  </p:oleObj>
                </mc:Choice>
                <mc:Fallback>
                  <p:oleObj name="公式" r:id="rId34" imgW="3086100" imgH="317500" progId="Equation.3">
                    <p:embed/>
                    <p:pic>
                      <p:nvPicPr>
                        <p:cNvPr id="331796" name="Object 20"/>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061" y="3339"/>
                          <a:ext cx="2517" cy="2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1813" name="Text Box 37"/>
            <p:cNvSpPr txBox="1">
              <a:spLocks noChangeArrowheads="1"/>
            </p:cNvSpPr>
            <p:nvPr/>
          </p:nvSpPr>
          <p:spPr bwMode="auto">
            <a:xfrm>
              <a:off x="3061" y="2387"/>
              <a:ext cx="1452"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Lst>
          </p:spPr>
          <p:txBody>
            <a:bodyPr>
              <a:spAutoFit/>
            </a:bodyPr>
            <a:lstStyle/>
            <a:p>
              <a:pPr algn="ctr">
                <a:spcBef>
                  <a:spcPct val="50000"/>
                </a:spcBef>
              </a:pPr>
              <a:r>
                <a:rPr kumimoji="1" lang="zh-CN" altLang="en-US" sz="2800" b="1">
                  <a:latin typeface="Times New Roman" panose="02020603050405020304" pitchFamily="18" charset="0"/>
                </a:rPr>
                <a:t>绝对数分析</a:t>
              </a:r>
            </a:p>
          </p:txBody>
        </p:sp>
      </p:grpSp>
    </p:spTree>
    <p:extLst>
      <p:ext uri="{BB962C8B-B14F-4D97-AF65-F5344CB8AC3E}">
        <p14:creationId xmlns:p14="http://schemas.microsoft.com/office/powerpoint/2010/main" val="688917060"/>
      </p:ext>
    </p:extLst>
  </p:cSld>
  <p:clrMapOvr>
    <a:masterClrMapping/>
  </p:clrMapOvr>
  <p:transition>
    <p:newsfla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Text Box 5"/>
          <p:cNvSpPr txBox="1">
            <a:spLocks noChangeArrowheads="1"/>
          </p:cNvSpPr>
          <p:nvPr/>
        </p:nvSpPr>
        <p:spPr bwMode="auto">
          <a:xfrm>
            <a:off x="613569" y="1442123"/>
            <a:ext cx="95210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spcBef>
                <a:spcPct val="50000"/>
              </a:spcBef>
              <a:buFont typeface="Wingdings" panose="05000000000000000000" pitchFamily="2" charset="2"/>
              <a:buChar char="Ø"/>
            </a:pPr>
            <a:r>
              <a:rPr kumimoji="1" lang="zh-CN" altLang="en-US" sz="3200" b="1" dirty="0">
                <a:latin typeface="Times New Roman" panose="02020603050405020304" pitchFamily="18" charset="0"/>
                <a:ea typeface="楷体_GB2312" pitchFamily="49" charset="-122"/>
              </a:rPr>
              <a:t>指数起源于人们对价格动态的关注。</a:t>
            </a:r>
          </a:p>
        </p:txBody>
      </p:sp>
      <p:grpSp>
        <p:nvGrpSpPr>
          <p:cNvPr id="5139" name="Group 19"/>
          <p:cNvGrpSpPr>
            <a:grpSpLocks/>
          </p:cNvGrpSpPr>
          <p:nvPr/>
        </p:nvGrpSpPr>
        <p:grpSpPr bwMode="auto">
          <a:xfrm>
            <a:off x="2971800" y="3343276"/>
            <a:ext cx="2743200" cy="1128713"/>
            <a:chOff x="912" y="2106"/>
            <a:chExt cx="1728" cy="711"/>
          </a:xfrm>
        </p:grpSpPr>
        <p:sp>
          <p:nvSpPr>
            <p:cNvPr id="5126" name="Text Box 6"/>
            <p:cNvSpPr txBox="1">
              <a:spLocks noChangeArrowheads="1"/>
            </p:cNvSpPr>
            <p:nvPr/>
          </p:nvSpPr>
          <p:spPr bwMode="auto">
            <a:xfrm>
              <a:off x="912" y="2106"/>
              <a:ext cx="17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latin typeface="Times New Roman" panose="02020603050405020304" pitchFamily="18" charset="0"/>
                  <a:ea typeface="楷体_GB2312" pitchFamily="49" charset="-122"/>
                </a:rPr>
                <a:t>今天的面包价格</a:t>
              </a:r>
            </a:p>
          </p:txBody>
        </p:sp>
        <p:sp>
          <p:nvSpPr>
            <p:cNvPr id="5127" name="Line 7"/>
            <p:cNvSpPr>
              <a:spLocks noChangeShapeType="1"/>
            </p:cNvSpPr>
            <p:nvPr/>
          </p:nvSpPr>
          <p:spPr bwMode="auto">
            <a:xfrm>
              <a:off x="1008" y="2490"/>
              <a:ext cx="1488"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8" name="Text Box 8"/>
            <p:cNvSpPr txBox="1">
              <a:spLocks noChangeArrowheads="1"/>
            </p:cNvSpPr>
            <p:nvPr/>
          </p:nvSpPr>
          <p:spPr bwMode="auto">
            <a:xfrm>
              <a:off x="912" y="2490"/>
              <a:ext cx="17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latin typeface="Times New Roman" panose="02020603050405020304" pitchFamily="18" charset="0"/>
                  <a:ea typeface="楷体_GB2312" pitchFamily="49" charset="-122"/>
                </a:rPr>
                <a:t>昨天的面包价格</a:t>
              </a:r>
            </a:p>
          </p:txBody>
        </p:sp>
      </p:grpSp>
      <p:sp>
        <p:nvSpPr>
          <p:cNvPr id="5129" name="Text Box 9"/>
          <p:cNvSpPr txBox="1">
            <a:spLocks noChangeArrowheads="1"/>
          </p:cNvSpPr>
          <p:nvPr/>
        </p:nvSpPr>
        <p:spPr bwMode="auto">
          <a:xfrm>
            <a:off x="5867400" y="3571876"/>
            <a:ext cx="2971800" cy="650875"/>
          </a:xfrm>
          <a:prstGeom prst="rect">
            <a:avLst/>
          </a:prstGeom>
          <a:solidFill>
            <a:srgbClr val="FFFF00"/>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600" b="1">
                <a:latin typeface="Times New Roman" panose="02020603050405020304" pitchFamily="18" charset="0"/>
                <a:ea typeface="楷体_GB2312" pitchFamily="49" charset="-122"/>
              </a:rPr>
              <a:t>个体价格指数</a:t>
            </a:r>
          </a:p>
        </p:txBody>
      </p:sp>
      <p:grpSp>
        <p:nvGrpSpPr>
          <p:cNvPr id="5140" name="Group 20"/>
          <p:cNvGrpSpPr>
            <a:grpSpLocks/>
          </p:cNvGrpSpPr>
          <p:nvPr/>
        </p:nvGrpSpPr>
        <p:grpSpPr bwMode="auto">
          <a:xfrm>
            <a:off x="1828800" y="4867276"/>
            <a:ext cx="5715000" cy="1128713"/>
            <a:chOff x="192" y="3066"/>
            <a:chExt cx="3600" cy="711"/>
          </a:xfrm>
        </p:grpSpPr>
        <p:sp>
          <p:nvSpPr>
            <p:cNvPr id="5130" name="Text Box 10"/>
            <p:cNvSpPr txBox="1">
              <a:spLocks noChangeArrowheads="1"/>
            </p:cNvSpPr>
            <p:nvPr/>
          </p:nvSpPr>
          <p:spPr bwMode="auto">
            <a:xfrm>
              <a:off x="192" y="3066"/>
              <a:ext cx="35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latin typeface="Times New Roman" panose="02020603050405020304" pitchFamily="18" charset="0"/>
                  <a:ea typeface="楷体_GB2312" pitchFamily="49" charset="-122"/>
                </a:rPr>
                <a:t>今天的面包、鸡蛋、香肠等等价格</a:t>
              </a:r>
            </a:p>
          </p:txBody>
        </p:sp>
        <p:sp>
          <p:nvSpPr>
            <p:cNvPr id="5131" name="Line 11"/>
            <p:cNvSpPr>
              <a:spLocks noChangeShapeType="1"/>
            </p:cNvSpPr>
            <p:nvPr/>
          </p:nvSpPr>
          <p:spPr bwMode="auto">
            <a:xfrm>
              <a:off x="288" y="3450"/>
              <a:ext cx="3312"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32" name="Text Box 12"/>
            <p:cNvSpPr txBox="1">
              <a:spLocks noChangeArrowheads="1"/>
            </p:cNvSpPr>
            <p:nvPr/>
          </p:nvSpPr>
          <p:spPr bwMode="auto">
            <a:xfrm>
              <a:off x="192" y="3450"/>
              <a:ext cx="36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latin typeface="Times New Roman" panose="02020603050405020304" pitchFamily="18" charset="0"/>
                  <a:ea typeface="楷体_GB2312" pitchFamily="49" charset="-122"/>
                </a:rPr>
                <a:t>昨天的面包、鸡蛋、香肠等等价格</a:t>
              </a:r>
            </a:p>
          </p:txBody>
        </p:sp>
      </p:grpSp>
      <p:sp>
        <p:nvSpPr>
          <p:cNvPr id="5133" name="Text Box 13"/>
          <p:cNvSpPr txBox="1">
            <a:spLocks noChangeArrowheads="1"/>
          </p:cNvSpPr>
          <p:nvPr/>
        </p:nvSpPr>
        <p:spPr bwMode="auto">
          <a:xfrm>
            <a:off x="7467600" y="5095876"/>
            <a:ext cx="2971800" cy="650875"/>
          </a:xfrm>
          <a:prstGeom prst="rect">
            <a:avLst/>
          </a:prstGeom>
          <a:solidFill>
            <a:srgbClr val="99FFCC"/>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600" b="1">
                <a:latin typeface="Times New Roman" panose="02020603050405020304" pitchFamily="18" charset="0"/>
                <a:ea typeface="楷体_GB2312" pitchFamily="49" charset="-122"/>
              </a:rPr>
              <a:t>综合价格指数</a:t>
            </a:r>
          </a:p>
        </p:txBody>
      </p:sp>
      <p:sp>
        <p:nvSpPr>
          <p:cNvPr id="5143" name="Text Box 23"/>
          <p:cNvSpPr txBox="1">
            <a:spLocks noChangeArrowheads="1"/>
          </p:cNvSpPr>
          <p:nvPr/>
        </p:nvSpPr>
        <p:spPr bwMode="auto">
          <a:xfrm>
            <a:off x="613569" y="313645"/>
            <a:ext cx="2735262" cy="701675"/>
          </a:xfrm>
          <a:prstGeom prst="rect">
            <a:avLst/>
          </a:prstGeom>
          <a:solidFill>
            <a:srgbClr val="DDFF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4000" b="1" dirty="0">
                <a:effectLst>
                  <a:outerShdw blurRad="38100" dist="38100" dir="2700000" algn="tl">
                    <a:srgbClr val="000000"/>
                  </a:outerShdw>
                </a:effectLst>
                <a:latin typeface="Times New Roman" panose="02020603050405020304" pitchFamily="18" charset="0"/>
                <a:ea typeface="楷体_GB2312" pitchFamily="49" charset="-122"/>
              </a:rPr>
              <a:t>问题的提出</a:t>
            </a:r>
          </a:p>
        </p:txBody>
      </p:sp>
    </p:spTree>
    <p:extLst>
      <p:ext uri="{BB962C8B-B14F-4D97-AF65-F5344CB8AC3E}">
        <p14:creationId xmlns:p14="http://schemas.microsoft.com/office/powerpoint/2010/main" val="473405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1026"/>
          <p:cNvSpPr>
            <a:spLocks noChangeArrowheads="1"/>
          </p:cNvSpPr>
          <p:nvPr/>
        </p:nvSpPr>
        <p:spPr bwMode="auto">
          <a:xfrm>
            <a:off x="2279650" y="476250"/>
            <a:ext cx="4668838" cy="762000"/>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400" b="1">
                <a:effectLst>
                  <a:outerShdw blurRad="38100" dist="38100" dir="2700000" algn="tl">
                    <a:srgbClr val="000000"/>
                  </a:outerShdw>
                </a:effectLst>
                <a:latin typeface="宋体" panose="02010600030101010101" pitchFamily="2" charset="-122"/>
              </a:rPr>
              <a:t>第三节  平均指数</a:t>
            </a:r>
          </a:p>
        </p:txBody>
      </p:sp>
      <p:sp>
        <p:nvSpPr>
          <p:cNvPr id="119811" name="Rectangle 1027"/>
          <p:cNvSpPr>
            <a:spLocks noChangeArrowheads="1"/>
          </p:cNvSpPr>
          <p:nvPr/>
        </p:nvSpPr>
        <p:spPr bwMode="auto">
          <a:xfrm>
            <a:off x="2135189" y="2492376"/>
            <a:ext cx="7058025" cy="130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spcBef>
                <a:spcPct val="50000"/>
              </a:spcBef>
            </a:pPr>
            <a:r>
              <a:rPr kumimoji="1" lang="zh-CN" altLang="en-US" sz="3600" b="1">
                <a:latin typeface="Times New Roman" panose="02020603050405020304" pitchFamily="18" charset="0"/>
              </a:rPr>
              <a:t>一、平均指数的概念及原理</a:t>
            </a:r>
          </a:p>
          <a:p>
            <a:pPr>
              <a:lnSpc>
                <a:spcPct val="85000"/>
              </a:lnSpc>
              <a:spcBef>
                <a:spcPct val="50000"/>
              </a:spcBef>
            </a:pPr>
            <a:r>
              <a:rPr kumimoji="1" lang="zh-CN" altLang="en-US" sz="3600" b="1">
                <a:latin typeface="Times New Roman" panose="02020603050405020304" pitchFamily="18" charset="0"/>
              </a:rPr>
              <a:t>二、平均指数与综合指数的关系</a:t>
            </a:r>
          </a:p>
        </p:txBody>
      </p:sp>
    </p:spTree>
    <p:extLst>
      <p:ext uri="{BB962C8B-B14F-4D97-AF65-F5344CB8AC3E}">
        <p14:creationId xmlns:p14="http://schemas.microsoft.com/office/powerpoint/2010/main" val="4284165190"/>
      </p:ext>
    </p:extLst>
  </p:cSld>
  <p:clrMapOvr>
    <a:masterClrMapping/>
  </p:clrMapOvr>
  <p:transition spd="slow">
    <p:strips dir="l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9" name="Rectangle 9"/>
          <p:cNvSpPr>
            <a:spLocks noChangeArrowheads="1"/>
          </p:cNvSpPr>
          <p:nvPr/>
        </p:nvSpPr>
        <p:spPr bwMode="auto">
          <a:xfrm>
            <a:off x="1532165" y="777877"/>
            <a:ext cx="2209800" cy="609600"/>
          </a:xfrm>
          <a:prstGeom prst="rect">
            <a:avLst/>
          </a:prstGeom>
          <a:noFill/>
          <a:ln>
            <a:noFill/>
          </a:ln>
          <a:effectLst/>
          <a:extLst>
            <a:ext uri="{909E8E84-426E-40DD-AFC4-6F175D3DCCD1}">
              <a14:hiddenFill xmlns:a14="http://schemas.microsoft.com/office/drawing/2010/main">
                <a:solidFill>
                  <a:srgbClr val="DDFF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lstStyle/>
          <a:p>
            <a:pPr algn="ctr"/>
            <a:r>
              <a:rPr kumimoji="1" lang="zh-CN" altLang="en-US" sz="4000" b="1" dirty="0">
                <a:effectLst>
                  <a:outerShdw blurRad="38100" dist="38100" dir="2700000" algn="tl">
                    <a:srgbClr val="C0C0C0"/>
                  </a:outerShdw>
                </a:effectLst>
                <a:latin typeface="Times New Roman" panose="02020603050405020304" pitchFamily="18" charset="0"/>
              </a:rPr>
              <a:t>平均</a:t>
            </a:r>
            <a:r>
              <a:rPr kumimoji="1" lang="zh-CN" altLang="en-US" sz="4000" b="1" dirty="0" smtClean="0">
                <a:effectLst>
                  <a:outerShdw blurRad="38100" dist="38100" dir="2700000" algn="tl">
                    <a:srgbClr val="C0C0C0"/>
                  </a:outerShdw>
                </a:effectLst>
                <a:latin typeface="Times New Roman" panose="02020603050405020304" pitchFamily="18" charset="0"/>
              </a:rPr>
              <a:t>指数</a:t>
            </a:r>
            <a:r>
              <a:rPr kumimoji="1" lang="en-US" altLang="zh-CN" sz="4000" b="1" dirty="0" smtClean="0">
                <a:effectLst>
                  <a:outerShdw blurRad="38100" dist="38100" dir="2700000" algn="tl">
                    <a:srgbClr val="C0C0C0"/>
                  </a:outerShdw>
                </a:effectLst>
                <a:latin typeface="Times New Roman" panose="02020603050405020304" pitchFamily="18" charset="0"/>
              </a:rPr>
              <a:t>:</a:t>
            </a:r>
            <a:endParaRPr kumimoji="1" lang="zh-CN" altLang="en-US" sz="4000" b="1" dirty="0">
              <a:effectLst>
                <a:outerShdw blurRad="38100" dist="38100" dir="2700000" algn="tl">
                  <a:srgbClr val="C0C0C0"/>
                </a:outerShdw>
              </a:effectLst>
              <a:latin typeface="Times New Roman" panose="02020603050405020304" pitchFamily="18" charset="0"/>
            </a:endParaRPr>
          </a:p>
        </p:txBody>
      </p:sp>
      <p:sp>
        <p:nvSpPr>
          <p:cNvPr id="122888" name="Text Box 8"/>
          <p:cNvSpPr txBox="1">
            <a:spLocks noChangeArrowheads="1"/>
          </p:cNvSpPr>
          <p:nvPr/>
        </p:nvSpPr>
        <p:spPr bwMode="auto">
          <a:xfrm>
            <a:off x="3741965" y="808039"/>
            <a:ext cx="6096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dirty="0">
                <a:latin typeface="Times New Roman" panose="02020603050405020304" pitchFamily="18" charset="0"/>
                <a:ea typeface="楷体_GB2312" pitchFamily="49" charset="-122"/>
              </a:rPr>
              <a:t>是个体指数的加权平均数</a:t>
            </a:r>
          </a:p>
        </p:txBody>
      </p:sp>
      <p:sp>
        <p:nvSpPr>
          <p:cNvPr id="122887" name="Rectangle 7"/>
          <p:cNvSpPr>
            <a:spLocks noChangeArrowheads="1"/>
          </p:cNvSpPr>
          <p:nvPr/>
        </p:nvSpPr>
        <p:spPr bwMode="auto">
          <a:xfrm>
            <a:off x="1992314" y="5157788"/>
            <a:ext cx="7559675" cy="122396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269826"/>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lstStyle/>
          <a:p>
            <a:pPr algn="ctr"/>
            <a:r>
              <a:rPr kumimoji="1" lang="zh-CN" altLang="en-US" sz="2800" b="1">
                <a:latin typeface="Times New Roman" panose="02020603050405020304" pitchFamily="18" charset="0"/>
                <a:ea typeface="楷体_GB2312" pitchFamily="49" charset="-122"/>
              </a:rPr>
              <a:t>注：加权平均指数实质上是相应的综合指数变形</a:t>
            </a:r>
          </a:p>
        </p:txBody>
      </p:sp>
      <p:grpSp>
        <p:nvGrpSpPr>
          <p:cNvPr id="122883" name="Group 3"/>
          <p:cNvGrpSpPr>
            <a:grpSpLocks/>
          </p:cNvGrpSpPr>
          <p:nvPr/>
        </p:nvGrpSpPr>
        <p:grpSpPr bwMode="auto">
          <a:xfrm>
            <a:off x="3224213" y="3535817"/>
            <a:ext cx="4608512" cy="1625600"/>
            <a:chOff x="521" y="1616"/>
            <a:chExt cx="2903" cy="1024"/>
          </a:xfrm>
        </p:grpSpPr>
        <p:sp>
          <p:nvSpPr>
            <p:cNvPr id="122886" name="AutoShape 6"/>
            <p:cNvSpPr>
              <a:spLocks/>
            </p:cNvSpPr>
            <p:nvPr/>
          </p:nvSpPr>
          <p:spPr bwMode="auto">
            <a:xfrm>
              <a:off x="521" y="1797"/>
              <a:ext cx="240" cy="726"/>
            </a:xfrm>
            <a:prstGeom prst="leftBrace">
              <a:avLst>
                <a:gd name="adj1" fmla="val 25208"/>
                <a:gd name="adj2" fmla="val 50000"/>
              </a:avLst>
            </a:pr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85" name="Rectangle 5"/>
            <p:cNvSpPr>
              <a:spLocks noChangeArrowheads="1"/>
            </p:cNvSpPr>
            <p:nvPr/>
          </p:nvSpPr>
          <p:spPr bwMode="auto">
            <a:xfrm>
              <a:off x="793" y="2160"/>
              <a:ext cx="2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lstStyle/>
            <a:p>
              <a:pPr algn="ctr"/>
              <a:r>
                <a:rPr kumimoji="1" lang="zh-CN" altLang="en-US" sz="2800" b="1">
                  <a:latin typeface="Times New Roman" panose="02020603050405020304" pitchFamily="18" charset="0"/>
                  <a:ea typeface="楷体_GB2312" pitchFamily="49" charset="-122"/>
                </a:rPr>
                <a:t>加权调和平均指数</a:t>
              </a:r>
            </a:p>
          </p:txBody>
        </p:sp>
        <p:sp>
          <p:nvSpPr>
            <p:cNvPr id="122884" name="Rectangle 4"/>
            <p:cNvSpPr>
              <a:spLocks noChangeArrowheads="1"/>
            </p:cNvSpPr>
            <p:nvPr/>
          </p:nvSpPr>
          <p:spPr bwMode="auto">
            <a:xfrm>
              <a:off x="748" y="1616"/>
              <a:ext cx="267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lstStyle/>
            <a:p>
              <a:pPr algn="ctr"/>
              <a:r>
                <a:rPr kumimoji="1" lang="zh-CN" altLang="en-US" sz="2800" b="1">
                  <a:latin typeface="Times New Roman" panose="02020603050405020304" pitchFamily="18" charset="0"/>
                  <a:ea typeface="楷体_GB2312" pitchFamily="49" charset="-122"/>
                </a:rPr>
                <a:t>加权算术平均指数</a:t>
              </a:r>
            </a:p>
          </p:txBody>
        </p:sp>
      </p:grpSp>
      <p:sp>
        <p:nvSpPr>
          <p:cNvPr id="122882" name="Rectangle 2"/>
          <p:cNvSpPr>
            <a:spLocks noChangeArrowheads="1"/>
          </p:cNvSpPr>
          <p:nvPr/>
        </p:nvSpPr>
        <p:spPr bwMode="auto">
          <a:xfrm>
            <a:off x="1847850" y="2708276"/>
            <a:ext cx="3581400"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26982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i="1">
                <a:effectLst>
                  <a:outerShdw blurRad="38100" dist="38100" dir="2700000" algn="tl">
                    <a:srgbClr val="C0C0C0"/>
                  </a:outerShdw>
                </a:effectLst>
                <a:latin typeface="Times New Roman" panose="02020603050405020304" pitchFamily="18" charset="0"/>
              </a:rPr>
              <a:t>平均指数的种类</a:t>
            </a:r>
          </a:p>
        </p:txBody>
      </p:sp>
    </p:spTree>
    <p:extLst>
      <p:ext uri="{BB962C8B-B14F-4D97-AF65-F5344CB8AC3E}">
        <p14:creationId xmlns:p14="http://schemas.microsoft.com/office/powerpoint/2010/main" val="28030946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0995" name="Rectangle 3"/>
          <p:cNvSpPr>
            <a:spLocks noGrp="1" noRot="1" noChangeArrowheads="1"/>
          </p:cNvSpPr>
          <p:nvPr>
            <p:ph type="body" sz="half" idx="1"/>
          </p:nvPr>
        </p:nvSpPr>
        <p:spPr>
          <a:xfrm>
            <a:off x="1774825" y="260350"/>
            <a:ext cx="5041900" cy="647700"/>
          </a:xfrm>
          <a:solidFill>
            <a:schemeClr val="tx2"/>
          </a:solidFill>
        </p:spPr>
        <p:txBody>
          <a:bodyPr/>
          <a:lstStyle/>
          <a:p>
            <a:pPr>
              <a:buFont typeface="Wingdings" panose="05000000000000000000" pitchFamily="2" charset="2"/>
              <a:buNone/>
            </a:pPr>
            <a:r>
              <a:rPr lang="zh-CN" altLang="en-US" sz="3600" b="1">
                <a:solidFill>
                  <a:srgbClr val="FFFF00"/>
                </a:solidFill>
              </a:rPr>
              <a:t>平均指数的编制原理：</a:t>
            </a:r>
          </a:p>
        </p:txBody>
      </p:sp>
      <p:grpSp>
        <p:nvGrpSpPr>
          <p:cNvPr id="341011" name="Group 19"/>
          <p:cNvGrpSpPr>
            <a:grpSpLocks/>
          </p:cNvGrpSpPr>
          <p:nvPr/>
        </p:nvGrpSpPr>
        <p:grpSpPr bwMode="auto">
          <a:xfrm>
            <a:off x="1739900" y="2060576"/>
            <a:ext cx="8928100" cy="3986213"/>
            <a:chOff x="136" y="1298"/>
            <a:chExt cx="5624" cy="2511"/>
          </a:xfrm>
        </p:grpSpPr>
        <p:graphicFrame>
          <p:nvGraphicFramePr>
            <p:cNvPr id="340996" name="Object 4"/>
            <p:cNvGraphicFramePr>
              <a:graphicFrameLocks noChangeAspect="1"/>
            </p:cNvGraphicFramePr>
            <p:nvPr/>
          </p:nvGraphicFramePr>
          <p:xfrm>
            <a:off x="158" y="1298"/>
            <a:ext cx="4917" cy="566"/>
          </p:xfrm>
          <a:graphic>
            <a:graphicData uri="http://schemas.openxmlformats.org/presentationml/2006/ole">
              <mc:AlternateContent xmlns:mc="http://schemas.openxmlformats.org/markup-compatibility/2006">
                <mc:Choice xmlns:v="urn:schemas-microsoft-com:vml" Requires="v">
                  <p:oleObj spid="_x0000_s43244" name="Equation" r:id="rId4" imgW="4813300" imgH="660400" progId="Equation.DSMT4">
                    <p:embed/>
                  </p:oleObj>
                </mc:Choice>
                <mc:Fallback>
                  <p:oleObj name="Equation" r:id="rId4" imgW="4813300" imgH="660400" progId="Equation.DSMT4">
                    <p:embed/>
                    <p:pic>
                      <p:nvPicPr>
                        <p:cNvPr id="34099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 y="1298"/>
                          <a:ext cx="4917" cy="5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0997" name="Object 5"/>
            <p:cNvGraphicFramePr>
              <a:graphicFrameLocks noChangeAspect="1"/>
            </p:cNvGraphicFramePr>
            <p:nvPr/>
          </p:nvGraphicFramePr>
          <p:xfrm>
            <a:off x="136" y="1933"/>
            <a:ext cx="5624" cy="238"/>
          </p:xfrm>
          <a:graphic>
            <a:graphicData uri="http://schemas.openxmlformats.org/presentationml/2006/ole">
              <mc:AlternateContent xmlns:mc="http://schemas.openxmlformats.org/markup-compatibility/2006">
                <mc:Choice xmlns:v="urn:schemas-microsoft-com:vml" Requires="v">
                  <p:oleObj spid="_x0000_s43245" name="公式" r:id="rId6" imgW="7162800" imgH="304800" progId="Equation.3">
                    <p:embed/>
                  </p:oleObj>
                </mc:Choice>
                <mc:Fallback>
                  <p:oleObj name="公式" r:id="rId6" imgW="7162800" imgH="304800" progId="Equation.3">
                    <p:embed/>
                    <p:pic>
                      <p:nvPicPr>
                        <p:cNvPr id="340997"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6" y="1933"/>
                          <a:ext cx="5624" cy="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0998" name="Object 6"/>
            <p:cNvGraphicFramePr>
              <a:graphicFrameLocks noChangeAspect="1"/>
            </p:cNvGraphicFramePr>
            <p:nvPr/>
          </p:nvGraphicFramePr>
          <p:xfrm>
            <a:off x="1020" y="2160"/>
            <a:ext cx="1089" cy="571"/>
          </p:xfrm>
          <a:graphic>
            <a:graphicData uri="http://schemas.openxmlformats.org/presentationml/2006/ole">
              <mc:AlternateContent xmlns:mc="http://schemas.openxmlformats.org/markup-compatibility/2006">
                <mc:Choice xmlns:v="urn:schemas-microsoft-com:vml" Requires="v">
                  <p:oleObj spid="_x0000_s43246" name="公式" r:id="rId8" imgW="863225" imgH="609336" progId="Equation.3">
                    <p:embed/>
                  </p:oleObj>
                </mc:Choice>
                <mc:Fallback>
                  <p:oleObj name="公式" r:id="rId8" imgW="863225" imgH="609336" progId="Equation.3">
                    <p:embed/>
                    <p:pic>
                      <p:nvPicPr>
                        <p:cNvPr id="340998"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20" y="2160"/>
                          <a:ext cx="1089" cy="5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0999" name="Object 7"/>
            <p:cNvGraphicFramePr>
              <a:graphicFrameLocks noChangeAspect="1"/>
            </p:cNvGraphicFramePr>
            <p:nvPr/>
          </p:nvGraphicFramePr>
          <p:xfrm>
            <a:off x="2653" y="2205"/>
            <a:ext cx="953" cy="536"/>
          </p:xfrm>
          <a:graphic>
            <a:graphicData uri="http://schemas.openxmlformats.org/presentationml/2006/ole">
              <mc:AlternateContent xmlns:mc="http://schemas.openxmlformats.org/markup-compatibility/2006">
                <mc:Choice xmlns:v="urn:schemas-microsoft-com:vml" Requires="v">
                  <p:oleObj spid="_x0000_s43247" name="公式" r:id="rId10" imgW="914400" imgH="660400" progId="Equation.3">
                    <p:embed/>
                  </p:oleObj>
                </mc:Choice>
                <mc:Fallback>
                  <p:oleObj name="公式" r:id="rId10" imgW="914400" imgH="660400" progId="Equation.3">
                    <p:embed/>
                    <p:pic>
                      <p:nvPicPr>
                        <p:cNvPr id="340999"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53" y="2205"/>
                          <a:ext cx="953" cy="5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1000" name="Object 8"/>
            <p:cNvGraphicFramePr>
              <a:graphicFrameLocks noChangeAspect="1"/>
            </p:cNvGraphicFramePr>
            <p:nvPr/>
          </p:nvGraphicFramePr>
          <p:xfrm>
            <a:off x="612" y="3136"/>
            <a:ext cx="532" cy="260"/>
          </p:xfrm>
          <a:graphic>
            <a:graphicData uri="http://schemas.openxmlformats.org/presentationml/2006/ole">
              <mc:AlternateContent xmlns:mc="http://schemas.openxmlformats.org/markup-compatibility/2006">
                <mc:Choice xmlns:v="urn:schemas-microsoft-com:vml" Requires="v">
                  <p:oleObj spid="_x0000_s43248" name="公式" r:id="rId12" imgW="622030" imgH="304668" progId="Equation.3">
                    <p:embed/>
                  </p:oleObj>
                </mc:Choice>
                <mc:Fallback>
                  <p:oleObj name="公式" r:id="rId12" imgW="622030" imgH="304668" progId="Equation.3">
                    <p:embed/>
                    <p:pic>
                      <p:nvPicPr>
                        <p:cNvPr id="34100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2" y="3136"/>
                          <a:ext cx="532" cy="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1001" name="Object 9"/>
            <p:cNvGraphicFramePr>
              <a:graphicFrameLocks noChangeAspect="1"/>
            </p:cNvGraphicFramePr>
            <p:nvPr/>
          </p:nvGraphicFramePr>
          <p:xfrm>
            <a:off x="1270" y="2886"/>
            <a:ext cx="371" cy="862"/>
          </p:xfrm>
          <a:graphic>
            <a:graphicData uri="http://schemas.openxmlformats.org/presentationml/2006/ole">
              <mc:AlternateContent xmlns:mc="http://schemas.openxmlformats.org/markup-compatibility/2006">
                <mc:Choice xmlns:v="urn:schemas-microsoft-com:vml" Requires="v">
                  <p:oleObj spid="_x0000_s43249" name="公式" r:id="rId14" imgW="482391" imgH="1117115" progId="Equation.3">
                    <p:embed/>
                  </p:oleObj>
                </mc:Choice>
                <mc:Fallback>
                  <p:oleObj name="公式" r:id="rId14" imgW="482391" imgH="1117115" progId="Equation.3">
                    <p:embed/>
                    <p:pic>
                      <p:nvPicPr>
                        <p:cNvPr id="341001"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70" y="2886"/>
                          <a:ext cx="371" cy="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1002" name="AutoShape 10"/>
            <p:cNvSpPr>
              <a:spLocks/>
            </p:cNvSpPr>
            <p:nvPr/>
          </p:nvSpPr>
          <p:spPr bwMode="auto">
            <a:xfrm>
              <a:off x="1655" y="3203"/>
              <a:ext cx="96" cy="240"/>
            </a:xfrm>
            <a:prstGeom prst="rightBrace">
              <a:avLst>
                <a:gd name="adj1" fmla="val 20833"/>
                <a:gd name="adj2" fmla="val 50000"/>
              </a:avLst>
            </a:prstGeom>
            <a:noFill/>
            <a:ln w="9525">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341003" name="Line 11"/>
            <p:cNvSpPr>
              <a:spLocks noChangeShapeType="1"/>
            </p:cNvSpPr>
            <p:nvPr/>
          </p:nvSpPr>
          <p:spPr bwMode="auto">
            <a:xfrm>
              <a:off x="1791" y="3339"/>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1004" name="Text Box 12"/>
            <p:cNvSpPr txBox="1">
              <a:spLocks noChangeArrowheads="1"/>
            </p:cNvSpPr>
            <p:nvPr/>
          </p:nvSpPr>
          <p:spPr bwMode="auto">
            <a:xfrm>
              <a:off x="2200" y="3203"/>
              <a:ext cx="108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b="1">
                  <a:latin typeface="Times New Roman" panose="02020603050405020304" pitchFamily="18" charset="0"/>
                  <a:ea typeface="楷体_GB2312" pitchFamily="49" charset="-122"/>
                </a:rPr>
                <a:t>不常用</a:t>
              </a:r>
            </a:p>
          </p:txBody>
        </p:sp>
        <p:sp>
          <p:nvSpPr>
            <p:cNvPr id="341005" name="Line 13"/>
            <p:cNvSpPr>
              <a:spLocks noChangeShapeType="1"/>
            </p:cNvSpPr>
            <p:nvPr/>
          </p:nvSpPr>
          <p:spPr bwMode="auto">
            <a:xfrm>
              <a:off x="1746" y="2976"/>
              <a:ext cx="14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1006" name="Text Box 14"/>
            <p:cNvSpPr txBox="1">
              <a:spLocks noChangeArrowheads="1"/>
            </p:cNvSpPr>
            <p:nvPr/>
          </p:nvSpPr>
          <p:spPr bwMode="auto">
            <a:xfrm>
              <a:off x="3288" y="2840"/>
              <a:ext cx="207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zh-CN" altLang="en-US" sz="2400" b="1">
                  <a:latin typeface="Times New Roman" panose="02020603050405020304" pitchFamily="18" charset="0"/>
                  <a:ea typeface="楷体_GB2312" pitchFamily="49" charset="-122"/>
                </a:rPr>
                <a:t>用于加权算术平均数中</a:t>
              </a:r>
              <a:endParaRPr kumimoji="1" lang="zh-CN" altLang="en-US" sz="2400" b="1">
                <a:latin typeface="Times New Roman" panose="02020603050405020304" pitchFamily="18" charset="0"/>
              </a:endParaRPr>
            </a:p>
          </p:txBody>
        </p:sp>
        <p:sp>
          <p:nvSpPr>
            <p:cNvPr id="341007" name="Line 15"/>
            <p:cNvSpPr>
              <a:spLocks noChangeShapeType="1"/>
            </p:cNvSpPr>
            <p:nvPr/>
          </p:nvSpPr>
          <p:spPr bwMode="auto">
            <a:xfrm>
              <a:off x="1701" y="3657"/>
              <a:ext cx="14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1008" name="Text Box 16"/>
            <p:cNvSpPr txBox="1">
              <a:spLocks noChangeArrowheads="1"/>
            </p:cNvSpPr>
            <p:nvPr/>
          </p:nvSpPr>
          <p:spPr bwMode="auto">
            <a:xfrm>
              <a:off x="3288" y="3521"/>
              <a:ext cx="207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zh-CN" altLang="en-US" sz="2400" b="1">
                  <a:latin typeface="Times New Roman" panose="02020603050405020304" pitchFamily="18" charset="0"/>
                  <a:ea typeface="楷体_GB2312" pitchFamily="49" charset="-122"/>
                </a:rPr>
                <a:t>用于加权调和平均数中</a:t>
              </a:r>
              <a:endParaRPr kumimoji="1" lang="zh-CN" altLang="en-US" sz="2400" b="1">
                <a:latin typeface="Times New Roman" panose="02020603050405020304" pitchFamily="18" charset="0"/>
              </a:endParaRPr>
            </a:p>
          </p:txBody>
        </p:sp>
      </p:grpSp>
      <p:sp>
        <p:nvSpPr>
          <p:cNvPr id="341010" name="Rectangle 18"/>
          <p:cNvSpPr>
            <a:spLocks noChangeArrowheads="1"/>
          </p:cNvSpPr>
          <p:nvPr/>
        </p:nvSpPr>
        <p:spPr bwMode="auto">
          <a:xfrm>
            <a:off x="1774826" y="1125538"/>
            <a:ext cx="3509963" cy="641350"/>
          </a:xfrm>
          <a:prstGeom prst="rect">
            <a:avLst/>
          </a:prstGeom>
          <a:solidFill>
            <a:srgbClr val="DDFF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600" b="1">
                <a:latin typeface="Times New Roman" panose="02020603050405020304" pitchFamily="18" charset="0"/>
                <a:ea typeface="楷体_GB2312" pitchFamily="49" charset="-122"/>
              </a:rPr>
              <a:t>先对比， 后平均</a:t>
            </a:r>
          </a:p>
        </p:txBody>
      </p:sp>
    </p:spTree>
    <p:extLst>
      <p:ext uri="{BB962C8B-B14F-4D97-AF65-F5344CB8AC3E}">
        <p14:creationId xmlns:p14="http://schemas.microsoft.com/office/powerpoint/2010/main" val="26035329"/>
      </p:ext>
    </p:extLst>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2018" name="Rectangle 2"/>
          <p:cNvSpPr>
            <a:spLocks noGrp="1" noRot="1" noChangeArrowheads="1"/>
          </p:cNvSpPr>
          <p:nvPr>
            <p:ph type="title"/>
          </p:nvPr>
        </p:nvSpPr>
        <p:spPr>
          <a:xfrm>
            <a:off x="1524000" y="476250"/>
            <a:ext cx="3924300" cy="533400"/>
          </a:xfrm>
        </p:spPr>
        <p:txBody>
          <a:bodyPr>
            <a:normAutofit fontScale="90000"/>
          </a:bodyPr>
          <a:lstStyle/>
          <a:p>
            <a:r>
              <a:rPr lang="zh-CN" altLang="en-US" sz="3600" b="1"/>
              <a:t>算术平均数指数</a:t>
            </a:r>
          </a:p>
        </p:txBody>
      </p:sp>
      <p:grpSp>
        <p:nvGrpSpPr>
          <p:cNvPr id="342033" name="Group 17"/>
          <p:cNvGrpSpPr>
            <a:grpSpLocks/>
          </p:cNvGrpSpPr>
          <p:nvPr/>
        </p:nvGrpSpPr>
        <p:grpSpPr bwMode="auto">
          <a:xfrm>
            <a:off x="2135189" y="1628775"/>
            <a:ext cx="8137525" cy="4681538"/>
            <a:chOff x="431" y="663"/>
            <a:chExt cx="5126" cy="2949"/>
          </a:xfrm>
        </p:grpSpPr>
        <p:graphicFrame>
          <p:nvGraphicFramePr>
            <p:cNvPr id="342019" name="Object 3"/>
            <p:cNvGraphicFramePr>
              <a:graphicFrameLocks noChangeAspect="1"/>
            </p:cNvGraphicFramePr>
            <p:nvPr/>
          </p:nvGraphicFramePr>
          <p:xfrm>
            <a:off x="431" y="663"/>
            <a:ext cx="2629" cy="409"/>
          </p:xfrm>
          <a:graphic>
            <a:graphicData uri="http://schemas.openxmlformats.org/presentationml/2006/ole">
              <mc:AlternateContent xmlns:mc="http://schemas.openxmlformats.org/markup-compatibility/2006">
                <mc:Choice xmlns:v="urn:schemas-microsoft-com:vml" Requires="v">
                  <p:oleObj spid="_x0000_s44580" name="公式" r:id="rId4" imgW="3416300" imgH="533400" progId="Equation.3">
                    <p:embed/>
                  </p:oleObj>
                </mc:Choice>
                <mc:Fallback>
                  <p:oleObj name="公式" r:id="rId4" imgW="3416300" imgH="533400" progId="Equation.3">
                    <p:embed/>
                    <p:pic>
                      <p:nvPicPr>
                        <p:cNvPr id="34201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 y="663"/>
                          <a:ext cx="2629" cy="4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2020" name="Object 4"/>
            <p:cNvGraphicFramePr>
              <a:graphicFrameLocks noChangeAspect="1"/>
            </p:cNvGraphicFramePr>
            <p:nvPr/>
          </p:nvGraphicFramePr>
          <p:xfrm>
            <a:off x="432" y="1053"/>
            <a:ext cx="1904" cy="283"/>
          </p:xfrm>
          <a:graphic>
            <a:graphicData uri="http://schemas.openxmlformats.org/presentationml/2006/ole">
              <mc:AlternateContent xmlns:mc="http://schemas.openxmlformats.org/markup-compatibility/2006">
                <mc:Choice xmlns:v="urn:schemas-microsoft-com:vml" Requires="v">
                  <p:oleObj spid="_x0000_s44581" name="公式" r:id="rId6" imgW="2476500" imgH="368300" progId="Equation.3">
                    <p:embed/>
                  </p:oleObj>
                </mc:Choice>
                <mc:Fallback>
                  <p:oleObj name="公式" r:id="rId6" imgW="2476500" imgH="368300" progId="Equation.3">
                    <p:embed/>
                    <p:pic>
                      <p:nvPicPr>
                        <p:cNvPr id="34202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 y="1053"/>
                          <a:ext cx="1904" cy="2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2021" name="Object 5"/>
            <p:cNvGraphicFramePr>
              <a:graphicFrameLocks noChangeAspect="1"/>
            </p:cNvGraphicFramePr>
            <p:nvPr/>
          </p:nvGraphicFramePr>
          <p:xfrm>
            <a:off x="432" y="1398"/>
            <a:ext cx="3355" cy="233"/>
          </p:xfrm>
          <a:graphic>
            <a:graphicData uri="http://schemas.openxmlformats.org/presentationml/2006/ole">
              <mc:AlternateContent xmlns:mc="http://schemas.openxmlformats.org/markup-compatibility/2006">
                <mc:Choice xmlns:v="urn:schemas-microsoft-com:vml" Requires="v">
                  <p:oleObj spid="_x0000_s44582" name="公式" r:id="rId8" imgW="4368800" imgH="304800" progId="Equation.3">
                    <p:embed/>
                  </p:oleObj>
                </mc:Choice>
                <mc:Fallback>
                  <p:oleObj name="公式" r:id="rId8" imgW="4368800" imgH="304800" progId="Equation.3">
                    <p:embed/>
                    <p:pic>
                      <p:nvPicPr>
                        <p:cNvPr id="342021"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2" y="1398"/>
                          <a:ext cx="3355" cy="2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2022" name="Object 6"/>
            <p:cNvGraphicFramePr>
              <a:graphicFrameLocks noChangeAspect="1"/>
            </p:cNvGraphicFramePr>
            <p:nvPr/>
          </p:nvGraphicFramePr>
          <p:xfrm>
            <a:off x="3787" y="1298"/>
            <a:ext cx="772" cy="457"/>
          </p:xfrm>
          <a:graphic>
            <a:graphicData uri="http://schemas.openxmlformats.org/presentationml/2006/ole">
              <mc:AlternateContent xmlns:mc="http://schemas.openxmlformats.org/markup-compatibility/2006">
                <mc:Choice xmlns:v="urn:schemas-microsoft-com:vml" Requires="v">
                  <p:oleObj spid="_x0000_s44583" name="公式" r:id="rId10" imgW="1028700" imgH="609600" progId="Equation.3">
                    <p:embed/>
                  </p:oleObj>
                </mc:Choice>
                <mc:Fallback>
                  <p:oleObj name="公式" r:id="rId10" imgW="1028700" imgH="609600" progId="Equation.3">
                    <p:embed/>
                    <p:pic>
                      <p:nvPicPr>
                        <p:cNvPr id="342022"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87" y="1298"/>
                          <a:ext cx="772" cy="4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2023" name="Object 7"/>
            <p:cNvGraphicFramePr>
              <a:graphicFrameLocks noChangeAspect="1"/>
            </p:cNvGraphicFramePr>
            <p:nvPr/>
          </p:nvGraphicFramePr>
          <p:xfrm>
            <a:off x="431" y="1902"/>
            <a:ext cx="1025" cy="481"/>
          </p:xfrm>
          <a:graphic>
            <a:graphicData uri="http://schemas.openxmlformats.org/presentationml/2006/ole">
              <mc:AlternateContent xmlns:mc="http://schemas.openxmlformats.org/markup-compatibility/2006">
                <mc:Choice xmlns:v="urn:schemas-microsoft-com:vml" Requires="v">
                  <p:oleObj spid="_x0000_s44584" name="公式" r:id="rId12" imgW="1320227" imgH="622030" progId="Equation.3">
                    <p:embed/>
                  </p:oleObj>
                </mc:Choice>
                <mc:Fallback>
                  <p:oleObj name="公式" r:id="rId12" imgW="1320227" imgH="622030" progId="Equation.3">
                    <p:embed/>
                    <p:pic>
                      <p:nvPicPr>
                        <p:cNvPr id="342023"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1" y="1902"/>
                          <a:ext cx="1025" cy="4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2024" name="Object 8"/>
            <p:cNvGraphicFramePr>
              <a:graphicFrameLocks noChangeAspect="1"/>
            </p:cNvGraphicFramePr>
            <p:nvPr/>
          </p:nvGraphicFramePr>
          <p:xfrm>
            <a:off x="476" y="2614"/>
            <a:ext cx="953" cy="499"/>
          </p:xfrm>
          <a:graphic>
            <a:graphicData uri="http://schemas.openxmlformats.org/presentationml/2006/ole">
              <mc:AlternateContent xmlns:mc="http://schemas.openxmlformats.org/markup-compatibility/2006">
                <mc:Choice xmlns:v="urn:schemas-microsoft-com:vml" Requires="v">
                  <p:oleObj spid="_x0000_s44585" name="公式" r:id="rId14" imgW="1282700" imgH="622300" progId="Equation.3">
                    <p:embed/>
                  </p:oleObj>
                </mc:Choice>
                <mc:Fallback>
                  <p:oleObj name="公式" r:id="rId14" imgW="1282700" imgH="622300" progId="Equation.3">
                    <p:embed/>
                    <p:pic>
                      <p:nvPicPr>
                        <p:cNvPr id="342024"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6" y="2614"/>
                          <a:ext cx="953" cy="4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2025" name="Object 9"/>
            <p:cNvGraphicFramePr>
              <a:graphicFrameLocks noChangeAspect="1"/>
            </p:cNvGraphicFramePr>
            <p:nvPr/>
          </p:nvGraphicFramePr>
          <p:xfrm>
            <a:off x="1474" y="1842"/>
            <a:ext cx="802" cy="520"/>
          </p:xfrm>
          <a:graphic>
            <a:graphicData uri="http://schemas.openxmlformats.org/presentationml/2006/ole">
              <mc:AlternateContent xmlns:mc="http://schemas.openxmlformats.org/markup-compatibility/2006">
                <mc:Choice xmlns:v="urn:schemas-microsoft-com:vml" Requires="v">
                  <p:oleObj spid="_x0000_s44586" name="公式" r:id="rId16" imgW="1193800" imgH="825500" progId="Equation.3">
                    <p:embed/>
                  </p:oleObj>
                </mc:Choice>
                <mc:Fallback>
                  <p:oleObj name="公式" r:id="rId16" imgW="1193800" imgH="825500" progId="Equation.3">
                    <p:embed/>
                    <p:pic>
                      <p:nvPicPr>
                        <p:cNvPr id="342025"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74" y="1842"/>
                          <a:ext cx="802" cy="5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2026" name="Object 10"/>
            <p:cNvGraphicFramePr>
              <a:graphicFrameLocks noChangeAspect="1"/>
            </p:cNvGraphicFramePr>
            <p:nvPr/>
          </p:nvGraphicFramePr>
          <p:xfrm>
            <a:off x="2290" y="1933"/>
            <a:ext cx="712" cy="460"/>
          </p:xfrm>
          <a:graphic>
            <a:graphicData uri="http://schemas.openxmlformats.org/presentationml/2006/ole">
              <mc:AlternateContent xmlns:mc="http://schemas.openxmlformats.org/markup-compatibility/2006">
                <mc:Choice xmlns:v="urn:schemas-microsoft-com:vml" Requires="v">
                  <p:oleObj spid="_x0000_s44587" name="公式" r:id="rId18" imgW="901309" imgH="583947" progId="Equation.3">
                    <p:embed/>
                  </p:oleObj>
                </mc:Choice>
                <mc:Fallback>
                  <p:oleObj name="公式" r:id="rId18" imgW="901309" imgH="583947" progId="Equation.3">
                    <p:embed/>
                    <p:pic>
                      <p:nvPicPr>
                        <p:cNvPr id="342026" name="Object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290" y="1933"/>
                          <a:ext cx="712" cy="4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2027" name="Object 11"/>
            <p:cNvGraphicFramePr>
              <a:graphicFrameLocks noChangeAspect="1"/>
            </p:cNvGraphicFramePr>
            <p:nvPr/>
          </p:nvGraphicFramePr>
          <p:xfrm>
            <a:off x="3107" y="2024"/>
            <a:ext cx="409" cy="317"/>
          </p:xfrm>
          <a:graphic>
            <a:graphicData uri="http://schemas.openxmlformats.org/presentationml/2006/ole">
              <mc:AlternateContent xmlns:mc="http://schemas.openxmlformats.org/markup-compatibility/2006">
                <mc:Choice xmlns:v="urn:schemas-microsoft-com:vml" Requires="v">
                  <p:oleObj spid="_x0000_s44588" name="公式" r:id="rId20" imgW="457002" imgH="355446" progId="Equation.3">
                    <p:embed/>
                  </p:oleObj>
                </mc:Choice>
                <mc:Fallback>
                  <p:oleObj name="公式" r:id="rId20" imgW="457002" imgH="355446" progId="Equation.3">
                    <p:embed/>
                    <p:pic>
                      <p:nvPicPr>
                        <p:cNvPr id="342027" name="Object 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107" y="2024"/>
                          <a:ext cx="409"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2028" name="Object 12"/>
            <p:cNvGraphicFramePr>
              <a:graphicFrameLocks noChangeAspect="1"/>
            </p:cNvGraphicFramePr>
            <p:nvPr/>
          </p:nvGraphicFramePr>
          <p:xfrm>
            <a:off x="1429" y="2523"/>
            <a:ext cx="862" cy="609"/>
          </p:xfrm>
          <a:graphic>
            <a:graphicData uri="http://schemas.openxmlformats.org/presentationml/2006/ole">
              <mc:AlternateContent xmlns:mc="http://schemas.openxmlformats.org/markup-compatibility/2006">
                <mc:Choice xmlns:v="urn:schemas-microsoft-com:vml" Requires="v">
                  <p:oleObj spid="_x0000_s44589" name="公式" r:id="rId22" imgW="1168400" imgH="825500" progId="Equation.3">
                    <p:embed/>
                  </p:oleObj>
                </mc:Choice>
                <mc:Fallback>
                  <p:oleObj name="公式" r:id="rId22" imgW="1168400" imgH="825500" progId="Equation.3">
                    <p:embed/>
                    <p:pic>
                      <p:nvPicPr>
                        <p:cNvPr id="342028" name="Object 1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429" y="2523"/>
                          <a:ext cx="862" cy="6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2029" name="Object 13"/>
            <p:cNvGraphicFramePr>
              <a:graphicFrameLocks noChangeAspect="1"/>
            </p:cNvGraphicFramePr>
            <p:nvPr/>
          </p:nvGraphicFramePr>
          <p:xfrm>
            <a:off x="2290" y="2659"/>
            <a:ext cx="726" cy="469"/>
          </p:xfrm>
          <a:graphic>
            <a:graphicData uri="http://schemas.openxmlformats.org/presentationml/2006/ole">
              <mc:AlternateContent xmlns:mc="http://schemas.openxmlformats.org/markup-compatibility/2006">
                <mc:Choice xmlns:v="urn:schemas-microsoft-com:vml" Requires="v">
                  <p:oleObj spid="_x0000_s44590" name="公式" r:id="rId24" imgW="901309" imgH="583947" progId="Equation.3">
                    <p:embed/>
                  </p:oleObj>
                </mc:Choice>
                <mc:Fallback>
                  <p:oleObj name="公式" r:id="rId24" imgW="901309" imgH="583947" progId="Equation.3">
                    <p:embed/>
                    <p:pic>
                      <p:nvPicPr>
                        <p:cNvPr id="342029" name="Object 1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290" y="2659"/>
                          <a:ext cx="726" cy="4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2030" name="Object 14"/>
            <p:cNvGraphicFramePr>
              <a:graphicFrameLocks noChangeAspect="1"/>
            </p:cNvGraphicFramePr>
            <p:nvPr/>
          </p:nvGraphicFramePr>
          <p:xfrm>
            <a:off x="3061" y="2750"/>
            <a:ext cx="409" cy="327"/>
          </p:xfrm>
          <a:graphic>
            <a:graphicData uri="http://schemas.openxmlformats.org/presentationml/2006/ole">
              <mc:AlternateContent xmlns:mc="http://schemas.openxmlformats.org/markup-compatibility/2006">
                <mc:Choice xmlns:v="urn:schemas-microsoft-com:vml" Requires="v">
                  <p:oleObj spid="_x0000_s44591" name="公式" r:id="rId26" imgW="444114" imgH="355292" progId="Equation.3">
                    <p:embed/>
                  </p:oleObj>
                </mc:Choice>
                <mc:Fallback>
                  <p:oleObj name="公式" r:id="rId26" imgW="444114" imgH="355292" progId="Equation.3">
                    <p:embed/>
                    <p:pic>
                      <p:nvPicPr>
                        <p:cNvPr id="342030" name="Object 1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061" y="2750"/>
                          <a:ext cx="409" cy="3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2031" name="Object 15"/>
            <p:cNvGraphicFramePr>
              <a:graphicFrameLocks noChangeAspect="1"/>
            </p:cNvGraphicFramePr>
            <p:nvPr/>
          </p:nvGraphicFramePr>
          <p:xfrm>
            <a:off x="2844" y="2092"/>
            <a:ext cx="71" cy="135"/>
          </p:xfrm>
          <a:graphic>
            <a:graphicData uri="http://schemas.openxmlformats.org/presentationml/2006/ole">
              <mc:AlternateContent xmlns:mc="http://schemas.openxmlformats.org/markup-compatibility/2006">
                <mc:Choice xmlns:v="urn:schemas-microsoft-com:vml" Requires="v">
                  <p:oleObj spid="_x0000_s44592" name="公式" r:id="rId28" imgW="114151" imgH="215619" progId="Equation.3">
                    <p:embed/>
                  </p:oleObj>
                </mc:Choice>
                <mc:Fallback>
                  <p:oleObj name="公式" r:id="rId28" imgW="114151" imgH="215619" progId="Equation.3">
                    <p:embed/>
                    <p:pic>
                      <p:nvPicPr>
                        <p:cNvPr id="342031" name="Object 15"/>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844" y="2092"/>
                          <a:ext cx="71" cy="1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2032" name="Object 16"/>
            <p:cNvGraphicFramePr>
              <a:graphicFrameLocks noChangeAspect="1"/>
            </p:cNvGraphicFramePr>
            <p:nvPr/>
          </p:nvGraphicFramePr>
          <p:xfrm>
            <a:off x="431" y="3339"/>
            <a:ext cx="5126" cy="273"/>
          </p:xfrm>
          <a:graphic>
            <a:graphicData uri="http://schemas.openxmlformats.org/presentationml/2006/ole">
              <mc:AlternateContent xmlns:mc="http://schemas.openxmlformats.org/markup-compatibility/2006">
                <mc:Choice xmlns:v="urn:schemas-microsoft-com:vml" Requires="v">
                  <p:oleObj spid="_x0000_s44593" name="公式" r:id="rId30" imgW="6858000" imgH="368300" progId="Equation.3">
                    <p:embed/>
                  </p:oleObj>
                </mc:Choice>
                <mc:Fallback>
                  <p:oleObj name="公式" r:id="rId30" imgW="6858000" imgH="368300" progId="Equation.3">
                    <p:embed/>
                    <p:pic>
                      <p:nvPicPr>
                        <p:cNvPr id="342032" name="Object 1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31" y="3339"/>
                          <a:ext cx="5126" cy="2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4022606900"/>
      </p:ext>
    </p:extLst>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3042" name="Rectangle 2"/>
          <p:cNvSpPr>
            <a:spLocks noGrp="1" noRot="1" noChangeArrowheads="1"/>
          </p:cNvSpPr>
          <p:nvPr>
            <p:ph type="title"/>
          </p:nvPr>
        </p:nvSpPr>
        <p:spPr>
          <a:xfrm>
            <a:off x="1774825" y="404813"/>
            <a:ext cx="4032250" cy="609600"/>
          </a:xfrm>
        </p:spPr>
        <p:txBody>
          <a:bodyPr/>
          <a:lstStyle/>
          <a:p>
            <a:r>
              <a:rPr lang="zh-CN" altLang="en-US" sz="3600" b="1" dirty="0">
                <a:effectLst>
                  <a:outerShdw blurRad="38100" dist="38100" dir="2700000" algn="tl">
                    <a:srgbClr val="C0C0C0"/>
                  </a:outerShdw>
                </a:effectLst>
              </a:rPr>
              <a:t>调和平均数指数</a:t>
            </a:r>
          </a:p>
        </p:txBody>
      </p:sp>
      <p:grpSp>
        <p:nvGrpSpPr>
          <p:cNvPr id="343056" name="Group 16"/>
          <p:cNvGrpSpPr>
            <a:grpSpLocks/>
          </p:cNvGrpSpPr>
          <p:nvPr/>
        </p:nvGrpSpPr>
        <p:grpSpPr bwMode="auto">
          <a:xfrm>
            <a:off x="1919289" y="1700214"/>
            <a:ext cx="8281987" cy="4992687"/>
            <a:chOff x="385" y="774"/>
            <a:chExt cx="5217" cy="3145"/>
          </a:xfrm>
        </p:grpSpPr>
        <p:graphicFrame>
          <p:nvGraphicFramePr>
            <p:cNvPr id="343043" name="Object 3"/>
            <p:cNvGraphicFramePr>
              <a:graphicFrameLocks noChangeAspect="1"/>
            </p:cNvGraphicFramePr>
            <p:nvPr/>
          </p:nvGraphicFramePr>
          <p:xfrm>
            <a:off x="431" y="774"/>
            <a:ext cx="3039" cy="473"/>
          </p:xfrm>
          <a:graphic>
            <a:graphicData uri="http://schemas.openxmlformats.org/presentationml/2006/ole">
              <mc:AlternateContent xmlns:mc="http://schemas.openxmlformats.org/markup-compatibility/2006">
                <mc:Choice xmlns:v="urn:schemas-microsoft-com:vml" Requires="v">
                  <p:oleObj spid="_x0000_s45565" name="公式" r:id="rId4" imgW="3416300" imgH="533400" progId="Equation.3">
                    <p:embed/>
                  </p:oleObj>
                </mc:Choice>
                <mc:Fallback>
                  <p:oleObj name="公式" r:id="rId4" imgW="3416300" imgH="533400" progId="Equation.3">
                    <p:embed/>
                    <p:pic>
                      <p:nvPicPr>
                        <p:cNvPr id="34304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 y="774"/>
                          <a:ext cx="3039" cy="4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3044" name="Object 4"/>
            <p:cNvGraphicFramePr>
              <a:graphicFrameLocks noChangeAspect="1"/>
            </p:cNvGraphicFramePr>
            <p:nvPr/>
          </p:nvGraphicFramePr>
          <p:xfrm>
            <a:off x="385" y="1262"/>
            <a:ext cx="2268" cy="318"/>
          </p:xfrm>
          <a:graphic>
            <a:graphicData uri="http://schemas.openxmlformats.org/presentationml/2006/ole">
              <mc:AlternateContent xmlns:mc="http://schemas.openxmlformats.org/markup-compatibility/2006">
                <mc:Choice xmlns:v="urn:schemas-microsoft-com:vml" Requires="v">
                  <p:oleObj spid="_x0000_s45566" name="公式" r:id="rId6" imgW="2425700" imgH="355600" progId="Equation.3">
                    <p:embed/>
                  </p:oleObj>
                </mc:Choice>
                <mc:Fallback>
                  <p:oleObj name="公式" r:id="rId6" imgW="2425700" imgH="355600" progId="Equation.3">
                    <p:embed/>
                    <p:pic>
                      <p:nvPicPr>
                        <p:cNvPr id="343044"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 y="1262"/>
                          <a:ext cx="2268"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3045" name="Object 5"/>
            <p:cNvGraphicFramePr>
              <a:graphicFrameLocks noChangeAspect="1"/>
            </p:cNvGraphicFramePr>
            <p:nvPr/>
          </p:nvGraphicFramePr>
          <p:xfrm>
            <a:off x="385" y="1661"/>
            <a:ext cx="3674" cy="255"/>
          </p:xfrm>
          <a:graphic>
            <a:graphicData uri="http://schemas.openxmlformats.org/presentationml/2006/ole">
              <mc:AlternateContent xmlns:mc="http://schemas.openxmlformats.org/markup-compatibility/2006">
                <mc:Choice xmlns:v="urn:schemas-microsoft-com:vml" Requires="v">
                  <p:oleObj spid="_x0000_s45567" name="公式" r:id="rId8" imgW="4368800" imgH="304800" progId="Equation.3">
                    <p:embed/>
                  </p:oleObj>
                </mc:Choice>
                <mc:Fallback>
                  <p:oleObj name="公式" r:id="rId8" imgW="4368800" imgH="304800" progId="Equation.3">
                    <p:embed/>
                    <p:pic>
                      <p:nvPicPr>
                        <p:cNvPr id="343045"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 y="1661"/>
                          <a:ext cx="3674" cy="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3046" name="Object 6"/>
            <p:cNvGraphicFramePr>
              <a:graphicFrameLocks noChangeAspect="1"/>
            </p:cNvGraphicFramePr>
            <p:nvPr/>
          </p:nvGraphicFramePr>
          <p:xfrm>
            <a:off x="4286" y="1570"/>
            <a:ext cx="680" cy="511"/>
          </p:xfrm>
          <a:graphic>
            <a:graphicData uri="http://schemas.openxmlformats.org/presentationml/2006/ole">
              <mc:AlternateContent xmlns:mc="http://schemas.openxmlformats.org/markup-compatibility/2006">
                <mc:Choice xmlns:v="urn:schemas-microsoft-com:vml" Requires="v">
                  <p:oleObj spid="_x0000_s45568" name="公式" r:id="rId10" imgW="1079032" imgH="812447" progId="Equation.3">
                    <p:embed/>
                  </p:oleObj>
                </mc:Choice>
                <mc:Fallback>
                  <p:oleObj name="公式" r:id="rId10" imgW="1079032" imgH="812447" progId="Equation.3">
                    <p:embed/>
                    <p:pic>
                      <p:nvPicPr>
                        <p:cNvPr id="343046"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86" y="1570"/>
                          <a:ext cx="680" cy="5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3047" name="Object 7"/>
            <p:cNvGraphicFramePr>
              <a:graphicFrameLocks noChangeAspect="1"/>
            </p:cNvGraphicFramePr>
            <p:nvPr/>
          </p:nvGraphicFramePr>
          <p:xfrm>
            <a:off x="672" y="2103"/>
            <a:ext cx="802" cy="688"/>
          </p:xfrm>
          <a:graphic>
            <a:graphicData uri="http://schemas.openxmlformats.org/presentationml/2006/ole">
              <mc:AlternateContent xmlns:mc="http://schemas.openxmlformats.org/markup-compatibility/2006">
                <mc:Choice xmlns:v="urn:schemas-microsoft-com:vml" Requires="v">
                  <p:oleObj spid="_x0000_s45569" name="公式" r:id="rId12" imgW="1167893" imgH="1002865" progId="Equation.3">
                    <p:embed/>
                  </p:oleObj>
                </mc:Choice>
                <mc:Fallback>
                  <p:oleObj name="公式" r:id="rId12" imgW="1167893" imgH="1002865" progId="Equation.3">
                    <p:embed/>
                    <p:pic>
                      <p:nvPicPr>
                        <p:cNvPr id="343047"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2" y="2103"/>
                          <a:ext cx="802" cy="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3048" name="Object 8"/>
            <p:cNvGraphicFramePr>
              <a:graphicFrameLocks noChangeAspect="1"/>
            </p:cNvGraphicFramePr>
            <p:nvPr/>
          </p:nvGraphicFramePr>
          <p:xfrm>
            <a:off x="1474" y="2115"/>
            <a:ext cx="896" cy="702"/>
          </p:xfrm>
          <a:graphic>
            <a:graphicData uri="http://schemas.openxmlformats.org/presentationml/2006/ole">
              <mc:AlternateContent xmlns:mc="http://schemas.openxmlformats.org/markup-compatibility/2006">
                <mc:Choice xmlns:v="urn:schemas-microsoft-com:vml" Requires="v">
                  <p:oleObj spid="_x0000_s45570" name="公式" r:id="rId14" imgW="1231900" imgH="965200" progId="Equation.3">
                    <p:embed/>
                  </p:oleObj>
                </mc:Choice>
                <mc:Fallback>
                  <p:oleObj name="公式" r:id="rId14" imgW="1231900" imgH="965200" progId="Equation.3">
                    <p:embed/>
                    <p:pic>
                      <p:nvPicPr>
                        <p:cNvPr id="343048"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74" y="2115"/>
                          <a:ext cx="896" cy="7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3049" name="Object 9"/>
            <p:cNvGraphicFramePr>
              <a:graphicFrameLocks noChangeAspect="1"/>
            </p:cNvGraphicFramePr>
            <p:nvPr/>
          </p:nvGraphicFramePr>
          <p:xfrm>
            <a:off x="2381" y="2160"/>
            <a:ext cx="635" cy="414"/>
          </p:xfrm>
          <a:graphic>
            <a:graphicData uri="http://schemas.openxmlformats.org/presentationml/2006/ole">
              <mc:AlternateContent xmlns:mc="http://schemas.openxmlformats.org/markup-compatibility/2006">
                <mc:Choice xmlns:v="urn:schemas-microsoft-com:vml" Requires="v">
                  <p:oleObj spid="_x0000_s45571" name="公式" r:id="rId16" imgW="876300" imgH="571500" progId="Equation.3">
                    <p:embed/>
                  </p:oleObj>
                </mc:Choice>
                <mc:Fallback>
                  <p:oleObj name="公式" r:id="rId16" imgW="876300" imgH="571500" progId="Equation.3">
                    <p:embed/>
                    <p:pic>
                      <p:nvPicPr>
                        <p:cNvPr id="343049"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81" y="2160"/>
                          <a:ext cx="635" cy="4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3050" name="Object 10"/>
            <p:cNvGraphicFramePr>
              <a:graphicFrameLocks noChangeAspect="1"/>
            </p:cNvGraphicFramePr>
            <p:nvPr/>
          </p:nvGraphicFramePr>
          <p:xfrm>
            <a:off x="3061" y="2205"/>
            <a:ext cx="408" cy="316"/>
          </p:xfrm>
          <a:graphic>
            <a:graphicData uri="http://schemas.openxmlformats.org/presentationml/2006/ole">
              <mc:AlternateContent xmlns:mc="http://schemas.openxmlformats.org/markup-compatibility/2006">
                <mc:Choice xmlns:v="urn:schemas-microsoft-com:vml" Requires="v">
                  <p:oleObj spid="_x0000_s45572" name="公式" r:id="rId18" imgW="457002" imgH="355446" progId="Equation.3">
                    <p:embed/>
                  </p:oleObj>
                </mc:Choice>
                <mc:Fallback>
                  <p:oleObj name="公式" r:id="rId18" imgW="457002" imgH="355446" progId="Equation.3">
                    <p:embed/>
                    <p:pic>
                      <p:nvPicPr>
                        <p:cNvPr id="343050" name="Object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61" y="2205"/>
                          <a:ext cx="408" cy="3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3051" name="Object 11"/>
            <p:cNvGraphicFramePr>
              <a:graphicFrameLocks noChangeAspect="1"/>
            </p:cNvGraphicFramePr>
            <p:nvPr/>
          </p:nvGraphicFramePr>
          <p:xfrm>
            <a:off x="476" y="3657"/>
            <a:ext cx="5126" cy="262"/>
          </p:xfrm>
          <a:graphic>
            <a:graphicData uri="http://schemas.openxmlformats.org/presentationml/2006/ole">
              <mc:AlternateContent xmlns:mc="http://schemas.openxmlformats.org/markup-compatibility/2006">
                <mc:Choice xmlns:v="urn:schemas-microsoft-com:vml" Requires="v">
                  <p:oleObj spid="_x0000_s45573" name="公式" r:id="rId20" imgW="6807200" imgH="355600" progId="Equation.3">
                    <p:embed/>
                  </p:oleObj>
                </mc:Choice>
                <mc:Fallback>
                  <p:oleObj name="公式" r:id="rId20" imgW="6807200" imgH="355600" progId="Equation.3">
                    <p:embed/>
                    <p:pic>
                      <p:nvPicPr>
                        <p:cNvPr id="343051" name="Object 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76" y="3657"/>
                          <a:ext cx="5126" cy="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3052" name="Object 12"/>
            <p:cNvGraphicFramePr>
              <a:graphicFrameLocks noChangeAspect="1"/>
            </p:cNvGraphicFramePr>
            <p:nvPr/>
          </p:nvGraphicFramePr>
          <p:xfrm>
            <a:off x="668" y="2908"/>
            <a:ext cx="806" cy="699"/>
          </p:xfrm>
          <a:graphic>
            <a:graphicData uri="http://schemas.openxmlformats.org/presentationml/2006/ole">
              <mc:AlternateContent xmlns:mc="http://schemas.openxmlformats.org/markup-compatibility/2006">
                <mc:Choice xmlns:v="urn:schemas-microsoft-com:vml" Requires="v">
                  <p:oleObj spid="_x0000_s45574" name="公式" r:id="rId22" imgW="1155700" imgH="1003300" progId="Equation.3">
                    <p:embed/>
                  </p:oleObj>
                </mc:Choice>
                <mc:Fallback>
                  <p:oleObj name="公式" r:id="rId22" imgW="1155700" imgH="1003300" progId="Equation.3">
                    <p:embed/>
                    <p:pic>
                      <p:nvPicPr>
                        <p:cNvPr id="343052" name="Object 1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68" y="2908"/>
                          <a:ext cx="806" cy="6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3053" name="Object 13"/>
            <p:cNvGraphicFramePr>
              <a:graphicFrameLocks noChangeAspect="1"/>
            </p:cNvGraphicFramePr>
            <p:nvPr/>
          </p:nvGraphicFramePr>
          <p:xfrm>
            <a:off x="1474" y="2886"/>
            <a:ext cx="941" cy="753"/>
          </p:xfrm>
          <a:graphic>
            <a:graphicData uri="http://schemas.openxmlformats.org/presentationml/2006/ole">
              <mc:AlternateContent xmlns:mc="http://schemas.openxmlformats.org/markup-compatibility/2006">
                <mc:Choice xmlns:v="urn:schemas-microsoft-com:vml" Requires="v">
                  <p:oleObj spid="_x0000_s45575" name="公式" r:id="rId24" imgW="1206500" imgH="965200" progId="Equation.3">
                    <p:embed/>
                  </p:oleObj>
                </mc:Choice>
                <mc:Fallback>
                  <p:oleObj name="公式" r:id="rId24" imgW="1206500" imgH="965200" progId="Equation.3">
                    <p:embed/>
                    <p:pic>
                      <p:nvPicPr>
                        <p:cNvPr id="343053" name="Object 1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474" y="2886"/>
                          <a:ext cx="941" cy="7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3054" name="Object 14"/>
            <p:cNvGraphicFramePr>
              <a:graphicFrameLocks noChangeAspect="1"/>
            </p:cNvGraphicFramePr>
            <p:nvPr/>
          </p:nvGraphicFramePr>
          <p:xfrm>
            <a:off x="2381" y="2886"/>
            <a:ext cx="680" cy="443"/>
          </p:xfrm>
          <a:graphic>
            <a:graphicData uri="http://schemas.openxmlformats.org/presentationml/2006/ole">
              <mc:AlternateContent xmlns:mc="http://schemas.openxmlformats.org/markup-compatibility/2006">
                <mc:Choice xmlns:v="urn:schemas-microsoft-com:vml" Requires="v">
                  <p:oleObj spid="_x0000_s45576" name="公式" r:id="rId26" imgW="876300" imgH="571500" progId="Equation.3">
                    <p:embed/>
                  </p:oleObj>
                </mc:Choice>
                <mc:Fallback>
                  <p:oleObj name="公式" r:id="rId26" imgW="876300" imgH="571500" progId="Equation.3">
                    <p:embed/>
                    <p:pic>
                      <p:nvPicPr>
                        <p:cNvPr id="343054" name="Object 1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381" y="2886"/>
                          <a:ext cx="680" cy="4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3055" name="Object 15"/>
            <p:cNvGraphicFramePr>
              <a:graphicFrameLocks noChangeAspect="1"/>
            </p:cNvGraphicFramePr>
            <p:nvPr/>
          </p:nvGraphicFramePr>
          <p:xfrm>
            <a:off x="3061" y="2976"/>
            <a:ext cx="409" cy="337"/>
          </p:xfrm>
          <a:graphic>
            <a:graphicData uri="http://schemas.openxmlformats.org/presentationml/2006/ole">
              <mc:AlternateContent xmlns:mc="http://schemas.openxmlformats.org/markup-compatibility/2006">
                <mc:Choice xmlns:v="urn:schemas-microsoft-com:vml" Requires="v">
                  <p:oleObj spid="_x0000_s45577" name="公式" r:id="rId28" imgW="431613" imgH="355446" progId="Equation.3">
                    <p:embed/>
                  </p:oleObj>
                </mc:Choice>
                <mc:Fallback>
                  <p:oleObj name="公式" r:id="rId28" imgW="431613" imgH="355446" progId="Equation.3">
                    <p:embed/>
                    <p:pic>
                      <p:nvPicPr>
                        <p:cNvPr id="343055" name="Object 15"/>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061" y="2976"/>
                          <a:ext cx="409" cy="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3092746244"/>
      </p:ext>
    </p:extLst>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0" name="Rectangle 6"/>
          <p:cNvSpPr>
            <a:spLocks noChangeArrowheads="1"/>
          </p:cNvSpPr>
          <p:nvPr/>
        </p:nvSpPr>
        <p:spPr bwMode="auto">
          <a:xfrm>
            <a:off x="1919288" y="5734050"/>
            <a:ext cx="8305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latin typeface="Times New Roman" panose="02020603050405020304" pitchFamily="18" charset="0"/>
                <a:ea typeface="楷体_GB2312" pitchFamily="49" charset="-122"/>
              </a:rPr>
              <a:t>在一定权数条件下，具有变形关系</a:t>
            </a:r>
          </a:p>
        </p:txBody>
      </p:sp>
      <p:graphicFrame>
        <p:nvGraphicFramePr>
          <p:cNvPr id="72789" name="Group 85"/>
          <p:cNvGraphicFramePr>
            <a:graphicFrameLocks noGrp="1"/>
          </p:cNvGraphicFramePr>
          <p:nvPr/>
        </p:nvGraphicFramePr>
        <p:xfrm>
          <a:off x="1847850" y="1828801"/>
          <a:ext cx="8515350" cy="3610293"/>
        </p:xfrm>
        <a:graphic>
          <a:graphicData uri="http://schemas.openxmlformats.org/drawingml/2006/table">
            <a:tbl>
              <a:tblPr/>
              <a:tblGrid>
                <a:gridCol w="1809750">
                  <a:extLst>
                    <a:ext uri="{9D8B030D-6E8A-4147-A177-3AD203B41FA5}">
                      <a16:colId xmlns:a16="http://schemas.microsoft.com/office/drawing/2014/main" val="96500310"/>
                    </a:ext>
                  </a:extLst>
                </a:gridCol>
                <a:gridCol w="1752600">
                  <a:extLst>
                    <a:ext uri="{9D8B030D-6E8A-4147-A177-3AD203B41FA5}">
                      <a16:colId xmlns:a16="http://schemas.microsoft.com/office/drawing/2014/main" val="1362656609"/>
                    </a:ext>
                  </a:extLst>
                </a:gridCol>
                <a:gridCol w="2362200">
                  <a:extLst>
                    <a:ext uri="{9D8B030D-6E8A-4147-A177-3AD203B41FA5}">
                      <a16:colId xmlns:a16="http://schemas.microsoft.com/office/drawing/2014/main" val="3329950269"/>
                    </a:ext>
                  </a:extLst>
                </a:gridCol>
                <a:gridCol w="2590800">
                  <a:extLst>
                    <a:ext uri="{9D8B030D-6E8A-4147-A177-3AD203B41FA5}">
                      <a16:colId xmlns:a16="http://schemas.microsoft.com/office/drawing/2014/main" val="2612424545"/>
                    </a:ext>
                  </a:extLst>
                </a:gridCol>
              </a:tblGrid>
              <a:tr h="838200">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指数名称</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Tx/>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综合指数</a:t>
                      </a:r>
                    </a:p>
                    <a:p>
                      <a:pPr marL="0" marR="0" lvl="0" indent="0" algn="ctr" defTabSz="914400" rtl="0" eaLnBrk="1" fontAlgn="base" latinLnBrk="0" hangingPunct="1">
                        <a:lnSpc>
                          <a:spcPct val="100000"/>
                        </a:lnSpc>
                        <a:spcBef>
                          <a:spcPct val="0"/>
                        </a:spcBef>
                        <a:spcAft>
                          <a:spcPct val="0"/>
                        </a:spcAft>
                        <a:buClr>
                          <a:schemeClr val="folHlink"/>
                        </a:buClr>
                        <a:buSzTx/>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公式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Tx/>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加权算术</a:t>
                      </a:r>
                    </a:p>
                    <a:p>
                      <a:pPr marL="0" marR="0" lvl="0" indent="0" algn="ctr" defTabSz="914400" rtl="0" eaLnBrk="1" fontAlgn="base" latinLnBrk="0" hangingPunct="1">
                        <a:lnSpc>
                          <a:spcPct val="100000"/>
                        </a:lnSpc>
                        <a:spcBef>
                          <a:spcPct val="0"/>
                        </a:spcBef>
                        <a:spcAft>
                          <a:spcPct val="0"/>
                        </a:spcAft>
                        <a:buClr>
                          <a:schemeClr val="folHlink"/>
                        </a:buClr>
                        <a:buSzTx/>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平均指数公式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Tx/>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加权调和</a:t>
                      </a:r>
                    </a:p>
                    <a:p>
                      <a:pPr marL="0" marR="0" lvl="0" indent="0" algn="ctr" defTabSz="914400" rtl="0" eaLnBrk="1" fontAlgn="base" latinLnBrk="0" hangingPunct="1">
                        <a:lnSpc>
                          <a:spcPct val="100000"/>
                        </a:lnSpc>
                        <a:spcBef>
                          <a:spcPct val="0"/>
                        </a:spcBef>
                        <a:spcAft>
                          <a:spcPct val="0"/>
                        </a:spcAft>
                        <a:buClr>
                          <a:schemeClr val="folHlink"/>
                        </a:buClr>
                        <a:buSzTx/>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平均指数公式</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253324775"/>
                  </a:ext>
                </a:extLst>
              </a:tr>
              <a:tr h="1417638">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数量指标</a:t>
                      </a:r>
                    </a:p>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总指数</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317204943"/>
                  </a:ext>
                </a:extLst>
              </a:tr>
              <a:tr h="1247775">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质量指标</a:t>
                      </a:r>
                    </a:p>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总指数</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2985459980"/>
                  </a:ext>
                </a:extLst>
              </a:tr>
            </a:tbl>
          </a:graphicData>
        </a:graphic>
      </p:graphicFrame>
      <p:grpSp>
        <p:nvGrpSpPr>
          <p:cNvPr id="72766" name="Group 62"/>
          <p:cNvGrpSpPr>
            <a:grpSpLocks/>
          </p:cNvGrpSpPr>
          <p:nvPr/>
        </p:nvGrpSpPr>
        <p:grpSpPr bwMode="auto">
          <a:xfrm>
            <a:off x="3670301" y="2897188"/>
            <a:ext cx="1793875" cy="2520950"/>
            <a:chOff x="1352" y="1728"/>
            <a:chExt cx="1130" cy="1680"/>
          </a:xfrm>
        </p:grpSpPr>
        <p:graphicFrame>
          <p:nvGraphicFramePr>
            <p:cNvPr id="72753" name="Object 49"/>
            <p:cNvGraphicFramePr>
              <a:graphicFrameLocks noChangeAspect="1"/>
            </p:cNvGraphicFramePr>
            <p:nvPr/>
          </p:nvGraphicFramePr>
          <p:xfrm>
            <a:off x="1404" y="1728"/>
            <a:ext cx="1031" cy="768"/>
          </p:xfrm>
          <a:graphic>
            <a:graphicData uri="http://schemas.openxmlformats.org/presentationml/2006/ole">
              <mc:AlternateContent xmlns:mc="http://schemas.openxmlformats.org/markup-compatibility/2006">
                <mc:Choice xmlns:v="urn:schemas-microsoft-com:vml" Requires="v">
                  <p:oleObj spid="_x0000_s46316" name="Equation" r:id="rId4" imgW="533169" imgH="482391" progId="Equation.DSMT4">
                    <p:embed/>
                  </p:oleObj>
                </mc:Choice>
                <mc:Fallback>
                  <p:oleObj name="Equation" r:id="rId4" imgW="533169" imgH="482391" progId="Equation.DSMT4">
                    <p:embed/>
                    <p:pic>
                      <p:nvPicPr>
                        <p:cNvPr id="72753" name="Object 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4" y="1728"/>
                          <a:ext cx="1031" cy="768"/>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72754" name="Object 50"/>
            <p:cNvGraphicFramePr>
              <a:graphicFrameLocks noChangeAspect="1"/>
            </p:cNvGraphicFramePr>
            <p:nvPr/>
          </p:nvGraphicFramePr>
          <p:xfrm>
            <a:off x="1352" y="2640"/>
            <a:ext cx="1130" cy="768"/>
          </p:xfrm>
          <a:graphic>
            <a:graphicData uri="http://schemas.openxmlformats.org/presentationml/2006/ole">
              <mc:AlternateContent xmlns:mc="http://schemas.openxmlformats.org/markup-compatibility/2006">
                <mc:Choice xmlns:v="urn:schemas-microsoft-com:vml" Requires="v">
                  <p:oleObj spid="_x0000_s46317" name="Equation" r:id="rId6" imgW="545863" imgH="482391" progId="Equation.DSMT4">
                    <p:embed/>
                  </p:oleObj>
                </mc:Choice>
                <mc:Fallback>
                  <p:oleObj name="Equation" r:id="rId6" imgW="545863" imgH="482391" progId="Equation.DSMT4">
                    <p:embed/>
                    <p:pic>
                      <p:nvPicPr>
                        <p:cNvPr id="72754" name="Object 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52" y="2640"/>
                          <a:ext cx="1130" cy="768"/>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pSp>
      <p:grpSp>
        <p:nvGrpSpPr>
          <p:cNvPr id="72777" name="Group 73"/>
          <p:cNvGrpSpPr>
            <a:grpSpLocks/>
          </p:cNvGrpSpPr>
          <p:nvPr/>
        </p:nvGrpSpPr>
        <p:grpSpPr bwMode="auto">
          <a:xfrm>
            <a:off x="5484814" y="2897188"/>
            <a:ext cx="2128837" cy="2520950"/>
            <a:chOff x="2495" y="1825"/>
            <a:chExt cx="1341" cy="1588"/>
          </a:xfrm>
        </p:grpSpPr>
        <p:graphicFrame>
          <p:nvGraphicFramePr>
            <p:cNvPr id="72755" name="Object 51"/>
            <p:cNvGraphicFramePr>
              <a:graphicFrameLocks noChangeAspect="1"/>
            </p:cNvGraphicFramePr>
            <p:nvPr/>
          </p:nvGraphicFramePr>
          <p:xfrm>
            <a:off x="2538" y="1825"/>
            <a:ext cx="1204" cy="726"/>
          </p:xfrm>
          <a:graphic>
            <a:graphicData uri="http://schemas.openxmlformats.org/presentationml/2006/ole">
              <mc:AlternateContent xmlns:mc="http://schemas.openxmlformats.org/markup-compatibility/2006">
                <mc:Choice xmlns:v="urn:schemas-microsoft-com:vml" Requires="v">
                  <p:oleObj spid="_x0000_s46318" name="Equation" r:id="rId8" imgW="622030" imgH="482391" progId="Equation.DSMT4">
                    <p:embed/>
                  </p:oleObj>
                </mc:Choice>
                <mc:Fallback>
                  <p:oleObj name="Equation" r:id="rId8" imgW="622030" imgH="482391" progId="Equation.DSMT4">
                    <p:embed/>
                    <p:pic>
                      <p:nvPicPr>
                        <p:cNvPr id="72755" name="Object 5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38" y="1825"/>
                          <a:ext cx="1204" cy="726"/>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72756" name="Object 52"/>
            <p:cNvGraphicFramePr>
              <a:graphicFrameLocks noChangeAspect="1"/>
            </p:cNvGraphicFramePr>
            <p:nvPr/>
          </p:nvGraphicFramePr>
          <p:xfrm>
            <a:off x="2495" y="2687"/>
            <a:ext cx="1341" cy="726"/>
          </p:xfrm>
          <a:graphic>
            <a:graphicData uri="http://schemas.openxmlformats.org/presentationml/2006/ole">
              <mc:AlternateContent xmlns:mc="http://schemas.openxmlformats.org/markup-compatibility/2006">
                <mc:Choice xmlns:v="urn:schemas-microsoft-com:vml" Requires="v">
                  <p:oleObj spid="_x0000_s46319" name="Equation" r:id="rId10" imgW="647419" imgH="482391" progId="Equation.DSMT4">
                    <p:embed/>
                  </p:oleObj>
                </mc:Choice>
                <mc:Fallback>
                  <p:oleObj name="Equation" r:id="rId10" imgW="647419" imgH="482391" progId="Equation.DSMT4">
                    <p:embed/>
                    <p:pic>
                      <p:nvPicPr>
                        <p:cNvPr id="72756" name="Object 5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95" y="2687"/>
                          <a:ext cx="1341" cy="726"/>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pSp>
      <p:grpSp>
        <p:nvGrpSpPr>
          <p:cNvPr id="72788" name="Group 84"/>
          <p:cNvGrpSpPr>
            <a:grpSpLocks/>
          </p:cNvGrpSpPr>
          <p:nvPr/>
        </p:nvGrpSpPr>
        <p:grpSpPr bwMode="auto">
          <a:xfrm>
            <a:off x="7977188" y="2895600"/>
            <a:ext cx="2176462" cy="2590800"/>
            <a:chOff x="4065" y="1824"/>
            <a:chExt cx="1371" cy="1632"/>
          </a:xfrm>
        </p:grpSpPr>
        <p:graphicFrame>
          <p:nvGraphicFramePr>
            <p:cNvPr id="72757" name="Object 53"/>
            <p:cNvGraphicFramePr>
              <a:graphicFrameLocks noChangeAspect="1"/>
            </p:cNvGraphicFramePr>
            <p:nvPr/>
          </p:nvGraphicFramePr>
          <p:xfrm>
            <a:off x="4065" y="1824"/>
            <a:ext cx="1277" cy="795"/>
          </p:xfrm>
          <a:graphic>
            <a:graphicData uri="http://schemas.openxmlformats.org/presentationml/2006/ole">
              <mc:AlternateContent xmlns:mc="http://schemas.openxmlformats.org/markup-compatibility/2006">
                <mc:Choice xmlns:v="urn:schemas-microsoft-com:vml" Requires="v">
                  <p:oleObj spid="_x0000_s46320" name="Equation" r:id="rId12" imgW="660113" imgH="672808" progId="Equation.DSMT4">
                    <p:embed/>
                  </p:oleObj>
                </mc:Choice>
                <mc:Fallback>
                  <p:oleObj name="Equation" r:id="rId12" imgW="660113" imgH="672808" progId="Equation.DSMT4">
                    <p:embed/>
                    <p:pic>
                      <p:nvPicPr>
                        <p:cNvPr id="72757" name="Object 5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65" y="1824"/>
                          <a:ext cx="1277" cy="795"/>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72758" name="Object 54"/>
            <p:cNvGraphicFramePr>
              <a:graphicFrameLocks noChangeAspect="1"/>
            </p:cNvGraphicFramePr>
            <p:nvPr/>
          </p:nvGraphicFramePr>
          <p:xfrm>
            <a:off x="4084" y="2617"/>
            <a:ext cx="1352" cy="839"/>
          </p:xfrm>
          <a:graphic>
            <a:graphicData uri="http://schemas.openxmlformats.org/presentationml/2006/ole">
              <mc:AlternateContent xmlns:mc="http://schemas.openxmlformats.org/markup-compatibility/2006">
                <mc:Choice xmlns:v="urn:schemas-microsoft-com:vml" Requires="v">
                  <p:oleObj spid="_x0000_s46321" name="Equation" r:id="rId14" imgW="660113" imgH="672808" progId="Equation.DSMT4">
                    <p:embed/>
                  </p:oleObj>
                </mc:Choice>
                <mc:Fallback>
                  <p:oleObj name="Equation" r:id="rId14" imgW="660113" imgH="672808" progId="Equation.DSMT4">
                    <p:embed/>
                    <p:pic>
                      <p:nvPicPr>
                        <p:cNvPr id="72758" name="Object 5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84" y="2617"/>
                          <a:ext cx="1352" cy="839"/>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pSp>
      <p:sp>
        <p:nvSpPr>
          <p:cNvPr id="72775" name="Rectangle 71"/>
          <p:cNvSpPr>
            <a:spLocks noChangeArrowheads="1"/>
          </p:cNvSpPr>
          <p:nvPr/>
        </p:nvSpPr>
        <p:spPr bwMode="auto">
          <a:xfrm>
            <a:off x="1679575" y="381001"/>
            <a:ext cx="5724644" cy="646331"/>
          </a:xfrm>
          <a:prstGeom prst="rect">
            <a:avLst/>
          </a:prstGeom>
          <a:solidFill>
            <a:srgbClr val="DDFFDD"/>
          </a:solidFill>
          <a:ln>
            <a:noFill/>
          </a:ln>
          <a:effectLst>
            <a:outerShdw dist="107763" dir="13500000" algn="ctr" rotWithShape="0">
              <a:schemeClr val="bg2"/>
            </a:outerShdw>
          </a:effectLst>
          <a:extLst>
            <a:ext uri="{91240B29-F687-4F45-9708-019B960494DF}">
              <a14:hiddenLine xmlns:a14="http://schemas.microsoft.com/office/drawing/2010/main" w="9525">
                <a:solidFill>
                  <a:srgbClr val="269826"/>
                </a:solidFill>
                <a:miter lim="800000"/>
                <a:headEnd/>
                <a:tailEnd/>
              </a14:hiddenLine>
            </a:ext>
          </a:extLst>
        </p:spPr>
        <p:txBody>
          <a:bodyPr wrap="none">
            <a:spAutoFit/>
          </a:bodyPr>
          <a:lstStyle/>
          <a:p>
            <a:r>
              <a:rPr kumimoji="1" lang="zh-CN" altLang="en-US" sz="3600" b="1">
                <a:solidFill>
                  <a:schemeClr val="tx2"/>
                </a:solidFill>
                <a:effectLst>
                  <a:outerShdw blurRad="38100" dist="38100" dir="2700000" algn="tl">
                    <a:srgbClr val="000000"/>
                  </a:outerShdw>
                </a:effectLst>
                <a:latin typeface="Times New Roman" panose="02020603050405020304" pitchFamily="18" charset="0"/>
              </a:rPr>
              <a:t>平均指数与综合指数的联系</a:t>
            </a:r>
          </a:p>
        </p:txBody>
      </p:sp>
      <p:sp>
        <p:nvSpPr>
          <p:cNvPr id="72786" name="Rectangle 82"/>
          <p:cNvSpPr>
            <a:spLocks noChangeArrowheads="1"/>
          </p:cNvSpPr>
          <p:nvPr/>
        </p:nvSpPr>
        <p:spPr bwMode="auto">
          <a:xfrm>
            <a:off x="5486400" y="2895600"/>
            <a:ext cx="2057400" cy="11430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87" name="Rectangle 83"/>
          <p:cNvSpPr>
            <a:spLocks noChangeArrowheads="1"/>
          </p:cNvSpPr>
          <p:nvPr/>
        </p:nvSpPr>
        <p:spPr bwMode="auto">
          <a:xfrm>
            <a:off x="8001000" y="4191000"/>
            <a:ext cx="2209800" cy="12192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6466392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0148" name="Object 4"/>
          <p:cNvGraphicFramePr>
            <a:graphicFrameLocks noChangeAspect="1"/>
          </p:cNvGraphicFramePr>
          <p:nvPr>
            <p:extLst>
              <p:ext uri="{D42A27DB-BD31-4B8C-83A1-F6EECF244321}">
                <p14:modId xmlns:p14="http://schemas.microsoft.com/office/powerpoint/2010/main" val="3590548012"/>
              </p:ext>
            </p:extLst>
          </p:nvPr>
        </p:nvGraphicFramePr>
        <p:xfrm>
          <a:off x="4440238" y="2924175"/>
          <a:ext cx="2303462" cy="1081088"/>
        </p:xfrm>
        <a:graphic>
          <a:graphicData uri="http://schemas.openxmlformats.org/presentationml/2006/ole">
            <mc:AlternateContent xmlns:mc="http://schemas.openxmlformats.org/markup-compatibility/2006">
              <mc:Choice xmlns:v="urn:schemas-microsoft-com:vml" Requires="v">
                <p:oleObj spid="_x0000_s47184" name="Equation" r:id="rId4" imgW="901309" imgH="482391" progId="Equation.DSMT4">
                  <p:embed/>
                </p:oleObj>
              </mc:Choice>
              <mc:Fallback>
                <p:oleObj name="Equation" r:id="rId4" imgW="901309" imgH="482391" progId="Equation.DSMT4">
                  <p:embed/>
                  <p:pic>
                    <p:nvPicPr>
                      <p:cNvPr id="39014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0238" y="2924175"/>
                        <a:ext cx="2303462" cy="1081088"/>
                      </a:xfrm>
                      <a:prstGeom prst="rect">
                        <a:avLst/>
                      </a:prstGeom>
                      <a:solidFill>
                        <a:srgbClr val="FFFF00"/>
                      </a:solidFill>
                      <a:ln>
                        <a:noFill/>
                      </a:ln>
                      <a:extLs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390149" name="Object 5"/>
          <p:cNvGraphicFramePr>
            <a:graphicFrameLocks noChangeAspect="1"/>
          </p:cNvGraphicFramePr>
          <p:nvPr>
            <p:extLst>
              <p:ext uri="{D42A27DB-BD31-4B8C-83A1-F6EECF244321}">
                <p14:modId xmlns:p14="http://schemas.microsoft.com/office/powerpoint/2010/main" val="2078067955"/>
              </p:ext>
            </p:extLst>
          </p:nvPr>
        </p:nvGraphicFramePr>
        <p:xfrm>
          <a:off x="4295776" y="5373688"/>
          <a:ext cx="2447925" cy="1231900"/>
        </p:xfrm>
        <a:graphic>
          <a:graphicData uri="http://schemas.openxmlformats.org/presentationml/2006/ole">
            <mc:AlternateContent xmlns:mc="http://schemas.openxmlformats.org/markup-compatibility/2006">
              <mc:Choice xmlns:v="urn:schemas-microsoft-com:vml" Requires="v">
                <p:oleObj spid="_x0000_s47185" name="Equation" r:id="rId6" imgW="952087" imgH="672808" progId="Equation.DSMT4">
                  <p:embed/>
                </p:oleObj>
              </mc:Choice>
              <mc:Fallback>
                <p:oleObj name="Equation" r:id="rId6" imgW="952087" imgH="672808" progId="Equation.DSMT4">
                  <p:embed/>
                  <p:pic>
                    <p:nvPicPr>
                      <p:cNvPr id="390149"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95776" y="5373688"/>
                        <a:ext cx="2447925" cy="1231900"/>
                      </a:xfrm>
                      <a:prstGeom prst="rect">
                        <a:avLst/>
                      </a:prstGeom>
                      <a:solidFill>
                        <a:srgbClr val="FFFF00"/>
                      </a:solidFill>
                      <a:ln>
                        <a:noFill/>
                      </a:ln>
                      <a:extLs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pSp>
        <p:nvGrpSpPr>
          <p:cNvPr id="390150" name="Group 6"/>
          <p:cNvGrpSpPr>
            <a:grpSpLocks/>
          </p:cNvGrpSpPr>
          <p:nvPr/>
        </p:nvGrpSpPr>
        <p:grpSpPr bwMode="auto">
          <a:xfrm>
            <a:off x="1992313" y="4149726"/>
            <a:ext cx="8305800" cy="1139825"/>
            <a:chOff x="288" y="2496"/>
            <a:chExt cx="5232" cy="591"/>
          </a:xfrm>
        </p:grpSpPr>
        <p:sp>
          <p:nvSpPr>
            <p:cNvPr id="390151" name="Rectangle 7"/>
            <p:cNvSpPr>
              <a:spLocks noChangeArrowheads="1"/>
            </p:cNvSpPr>
            <p:nvPr/>
          </p:nvSpPr>
          <p:spPr bwMode="auto">
            <a:xfrm>
              <a:off x="624" y="2817"/>
              <a:ext cx="4896"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effectLst>
                    <a:outerShdw blurRad="38100" dist="38100" dir="2700000" algn="tl">
                      <a:srgbClr val="C0C0C0"/>
                    </a:outerShdw>
                  </a:effectLst>
                  <a:latin typeface="Times New Roman" panose="02020603050405020304" pitchFamily="18" charset="0"/>
                </a:rPr>
                <a:t>——</a:t>
              </a:r>
              <a:r>
                <a:rPr kumimoji="1" lang="zh-CN" altLang="en-US" sz="2800" b="1">
                  <a:effectLst>
                    <a:outerShdw blurRad="38100" dist="38100" dir="2700000" algn="tl">
                      <a:srgbClr val="C0C0C0"/>
                    </a:outerShdw>
                  </a:effectLst>
                  <a:latin typeface="宋体" panose="02010600030101010101" pitchFamily="2" charset="-122"/>
                </a:rPr>
                <a:t>适用于质量指标综合指数的变形</a:t>
              </a:r>
            </a:p>
          </p:txBody>
        </p:sp>
        <p:sp>
          <p:nvSpPr>
            <p:cNvPr id="390152" name="Rectangle 8"/>
            <p:cNvSpPr>
              <a:spLocks noChangeArrowheads="1"/>
            </p:cNvSpPr>
            <p:nvPr/>
          </p:nvSpPr>
          <p:spPr bwMode="auto">
            <a:xfrm>
              <a:off x="288" y="2496"/>
              <a:ext cx="287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effectLst>
                    <a:outerShdw blurRad="38100" dist="38100" dir="2700000" algn="tl">
                      <a:srgbClr val="C0C0C0"/>
                    </a:outerShdw>
                  </a:effectLst>
                  <a:latin typeface="宋体" panose="02010600030101010101" pitchFamily="2" charset="-122"/>
                </a:rPr>
                <a:t>⑵ </a:t>
              </a:r>
              <a:r>
                <a:rPr kumimoji="1" lang="zh-CN" altLang="en-US" sz="2800" b="1">
                  <a:effectLst>
                    <a:outerShdw blurRad="38100" dist="38100" dir="2700000" algn="tl">
                      <a:srgbClr val="C0C0C0"/>
                    </a:outerShdw>
                  </a:effectLst>
                  <a:latin typeface="宋体" panose="02010600030101010101" pitchFamily="2" charset="-122"/>
                </a:rPr>
                <a:t>加权调和平均指数</a:t>
              </a:r>
            </a:p>
          </p:txBody>
        </p:sp>
      </p:grpSp>
      <p:grpSp>
        <p:nvGrpSpPr>
          <p:cNvPr id="390153" name="Group 9"/>
          <p:cNvGrpSpPr>
            <a:grpSpLocks/>
          </p:cNvGrpSpPr>
          <p:nvPr/>
        </p:nvGrpSpPr>
        <p:grpSpPr bwMode="auto">
          <a:xfrm>
            <a:off x="1992313" y="1700214"/>
            <a:ext cx="8001000" cy="1087437"/>
            <a:chOff x="336" y="1091"/>
            <a:chExt cx="5040" cy="575"/>
          </a:xfrm>
        </p:grpSpPr>
        <p:sp>
          <p:nvSpPr>
            <p:cNvPr id="390154" name="Rectangle 10"/>
            <p:cNvSpPr>
              <a:spLocks noChangeArrowheads="1"/>
            </p:cNvSpPr>
            <p:nvPr/>
          </p:nvSpPr>
          <p:spPr bwMode="auto">
            <a:xfrm>
              <a:off x="624" y="1392"/>
              <a:ext cx="4752"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适用于数量指标综合指数的变形</a:t>
              </a:r>
            </a:p>
          </p:txBody>
        </p:sp>
        <p:sp>
          <p:nvSpPr>
            <p:cNvPr id="390155" name="Rectangle 11"/>
            <p:cNvSpPr>
              <a:spLocks noChangeArrowheads="1"/>
            </p:cNvSpPr>
            <p:nvPr/>
          </p:nvSpPr>
          <p:spPr bwMode="auto">
            <a:xfrm>
              <a:off x="336" y="1091"/>
              <a:ext cx="2254"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宋体" panose="02010600030101010101" pitchFamily="2" charset="-122"/>
                </a:rPr>
                <a:t>⑴ </a:t>
              </a:r>
              <a:r>
                <a:rPr kumimoji="1" lang="zh-CN" altLang="en-US" sz="2800" b="1">
                  <a:latin typeface="宋体" panose="02010600030101010101" pitchFamily="2" charset="-122"/>
                </a:rPr>
                <a:t>加权算术平均指数</a:t>
              </a:r>
            </a:p>
          </p:txBody>
        </p:sp>
      </p:grpSp>
      <p:sp>
        <p:nvSpPr>
          <p:cNvPr id="390156" name="Rectangle 12"/>
          <p:cNvSpPr>
            <a:spLocks noChangeArrowheads="1"/>
          </p:cNvSpPr>
          <p:nvPr/>
        </p:nvSpPr>
        <p:spPr bwMode="auto">
          <a:xfrm>
            <a:off x="1774826" y="333375"/>
            <a:ext cx="3190875" cy="641350"/>
          </a:xfrm>
          <a:prstGeom prst="rect">
            <a:avLst/>
          </a:prstGeom>
          <a:solidFill>
            <a:srgbClr val="FFFF00"/>
          </a:solidFill>
          <a:ln>
            <a:noFill/>
          </a:ln>
          <a:effectLst>
            <a:outerShdw dist="107763" dir="135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zh-CN" altLang="en-US" sz="3600" b="1">
                <a:effectLst>
                  <a:outerShdw blurRad="38100" dist="38100" dir="2700000" algn="tl">
                    <a:srgbClr val="000000"/>
                  </a:outerShdw>
                </a:effectLst>
                <a:latin typeface="Times New Roman" panose="02020603050405020304" pitchFamily="18" charset="0"/>
              </a:rPr>
              <a:t>一般编制原则</a:t>
            </a:r>
          </a:p>
        </p:txBody>
      </p:sp>
    </p:spTree>
    <p:extLst>
      <p:ext uri="{BB962C8B-B14F-4D97-AF65-F5344CB8AC3E}">
        <p14:creationId xmlns:p14="http://schemas.microsoft.com/office/powerpoint/2010/main" val="31766692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Rot="1" noChangeArrowheads="1"/>
          </p:cNvSpPr>
          <p:nvPr>
            <p:ph type="body" idx="1"/>
          </p:nvPr>
        </p:nvSpPr>
        <p:spPr/>
        <p:txBody>
          <a:bodyPr/>
          <a:lstStyle/>
          <a:p>
            <a:pPr>
              <a:lnSpc>
                <a:spcPct val="90000"/>
              </a:lnSpc>
            </a:pPr>
            <a:r>
              <a:rPr lang="en-US" altLang="zh-CN" b="1"/>
              <a:t>(3) </a:t>
            </a:r>
            <a:r>
              <a:rPr lang="zh-CN" altLang="en-US" b="1"/>
              <a:t>掌握了个体指数和综合指数的分母资料时，可将综合指数变为加权算数平均指数</a:t>
            </a:r>
          </a:p>
          <a:p>
            <a:pPr>
              <a:lnSpc>
                <a:spcPct val="90000"/>
              </a:lnSpc>
            </a:pPr>
            <a:r>
              <a:rPr lang="en-US" altLang="zh-CN" b="1"/>
              <a:t>(4) </a:t>
            </a:r>
            <a:r>
              <a:rPr lang="zh-CN" altLang="en-US" b="1"/>
              <a:t>掌握了个体指数和综合指数的分子资料时，可将综合指数变为加权调和平均指数。</a:t>
            </a:r>
          </a:p>
          <a:p>
            <a:pPr>
              <a:lnSpc>
                <a:spcPct val="90000"/>
              </a:lnSpc>
            </a:pPr>
            <a:endParaRPr lang="zh-CN" altLang="en-US" b="1"/>
          </a:p>
          <a:p>
            <a:pPr>
              <a:lnSpc>
                <a:spcPct val="90000"/>
              </a:lnSpc>
            </a:pPr>
            <a:r>
              <a:rPr lang="zh-CN" altLang="en-US" b="1"/>
              <a:t>我们可知，加权算数平均指数和加权调和平均指数是作为综合指数的变形来使用的，本质上也具有综合指数的特点。</a:t>
            </a:r>
          </a:p>
        </p:txBody>
      </p:sp>
    </p:spTree>
    <p:extLst>
      <p:ext uri="{BB962C8B-B14F-4D97-AF65-F5344CB8AC3E}">
        <p14:creationId xmlns:p14="http://schemas.microsoft.com/office/powerpoint/2010/main" val="27068860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2239" name="Group 47"/>
          <p:cNvGraphicFramePr>
            <a:graphicFrameLocks noGrp="1"/>
          </p:cNvGraphicFramePr>
          <p:nvPr/>
        </p:nvGraphicFramePr>
        <p:xfrm>
          <a:off x="1919288" y="1557338"/>
          <a:ext cx="8229600" cy="2461641"/>
        </p:xfrm>
        <a:graphic>
          <a:graphicData uri="http://schemas.openxmlformats.org/drawingml/2006/table">
            <a:tbl>
              <a:tblPr/>
              <a:tblGrid>
                <a:gridCol w="1143000">
                  <a:extLst>
                    <a:ext uri="{9D8B030D-6E8A-4147-A177-3AD203B41FA5}">
                      <a16:colId xmlns:a16="http://schemas.microsoft.com/office/drawing/2014/main" val="2713850355"/>
                    </a:ext>
                  </a:extLst>
                </a:gridCol>
                <a:gridCol w="1295400">
                  <a:extLst>
                    <a:ext uri="{9D8B030D-6E8A-4147-A177-3AD203B41FA5}">
                      <a16:colId xmlns:a16="http://schemas.microsoft.com/office/drawing/2014/main" val="2835613433"/>
                    </a:ext>
                  </a:extLst>
                </a:gridCol>
                <a:gridCol w="1066800">
                  <a:extLst>
                    <a:ext uri="{9D8B030D-6E8A-4147-A177-3AD203B41FA5}">
                      <a16:colId xmlns:a16="http://schemas.microsoft.com/office/drawing/2014/main" val="3189125395"/>
                    </a:ext>
                  </a:extLst>
                </a:gridCol>
                <a:gridCol w="1066800">
                  <a:extLst>
                    <a:ext uri="{9D8B030D-6E8A-4147-A177-3AD203B41FA5}">
                      <a16:colId xmlns:a16="http://schemas.microsoft.com/office/drawing/2014/main" val="2075705629"/>
                    </a:ext>
                  </a:extLst>
                </a:gridCol>
                <a:gridCol w="2151062">
                  <a:extLst>
                    <a:ext uri="{9D8B030D-6E8A-4147-A177-3AD203B41FA5}">
                      <a16:colId xmlns:a16="http://schemas.microsoft.com/office/drawing/2014/main" val="1858052969"/>
                    </a:ext>
                  </a:extLst>
                </a:gridCol>
                <a:gridCol w="1506538">
                  <a:extLst>
                    <a:ext uri="{9D8B030D-6E8A-4147-A177-3AD203B41FA5}">
                      <a16:colId xmlns:a16="http://schemas.microsoft.com/office/drawing/2014/main" val="2408220005"/>
                    </a:ext>
                  </a:extLst>
                </a:gridCol>
              </a:tblGrid>
              <a:tr h="646113">
                <a:tc rowSpan="2">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商品</a:t>
                      </a:r>
                    </a:p>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名称</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计量</a:t>
                      </a:r>
                    </a:p>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单位</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价格（元）</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个体价格</a:t>
                      </a:r>
                    </a:p>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指数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销售额（元）</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54761676"/>
                  </a:ext>
                </a:extLst>
              </a:tr>
              <a:tr h="558800">
                <a:tc vMerge="1">
                  <a:txBody>
                    <a:bodyPr/>
                    <a:lstStyle/>
                    <a:p>
                      <a:endParaRPr lang="zh-CN" altLang="en-US"/>
                    </a:p>
                  </a:txBody>
                  <a:tcPr/>
                </a:tc>
                <a:tc vMerge="1">
                  <a:txBody>
                    <a:bodyPr/>
                    <a:lstStyle/>
                    <a:p>
                      <a:endParaRPr lang="zh-CN" altLang="en-US"/>
                    </a:p>
                  </a:txBody>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27320379"/>
                  </a:ext>
                </a:extLst>
              </a:tr>
              <a:tr h="668338">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甲</a:t>
                      </a:r>
                    </a:p>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乙</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件</a:t>
                      </a:r>
                    </a:p>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千克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p>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p>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1.25</a:t>
                      </a:r>
                    </a:p>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1.67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10000</a:t>
                      </a:r>
                    </a:p>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400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88000447"/>
                  </a:ext>
                </a:extLst>
              </a:tr>
              <a:tr h="403225">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合计</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10400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41494823"/>
                  </a:ext>
                </a:extLst>
              </a:tr>
            </a:tbl>
          </a:graphicData>
        </a:graphic>
      </p:graphicFrame>
      <p:grpSp>
        <p:nvGrpSpPr>
          <p:cNvPr id="392230" name="Group 38"/>
          <p:cNvGrpSpPr>
            <a:grpSpLocks/>
          </p:cNvGrpSpPr>
          <p:nvPr/>
        </p:nvGrpSpPr>
        <p:grpSpPr bwMode="auto">
          <a:xfrm>
            <a:off x="4511675" y="2179639"/>
            <a:ext cx="5289550" cy="614363"/>
            <a:chOff x="1793" y="1219"/>
            <a:chExt cx="3332" cy="387"/>
          </a:xfrm>
        </p:grpSpPr>
        <p:graphicFrame>
          <p:nvGraphicFramePr>
            <p:cNvPr id="392231" name="Object 39"/>
            <p:cNvGraphicFramePr>
              <a:graphicFrameLocks noChangeAspect="1"/>
            </p:cNvGraphicFramePr>
            <p:nvPr/>
          </p:nvGraphicFramePr>
          <p:xfrm>
            <a:off x="2512" y="1229"/>
            <a:ext cx="445" cy="367"/>
          </p:xfrm>
          <a:graphic>
            <a:graphicData uri="http://schemas.openxmlformats.org/presentationml/2006/ole">
              <mc:AlternateContent xmlns:mc="http://schemas.openxmlformats.org/markup-compatibility/2006">
                <mc:Choice xmlns:v="urn:schemas-microsoft-com:vml" Requires="v">
                  <p:oleObj spid="_x0000_s48325" name="Equation" r:id="rId4" imgW="177646" imgH="228402" progId="Equation.DSMT4">
                    <p:embed/>
                  </p:oleObj>
                </mc:Choice>
                <mc:Fallback>
                  <p:oleObj name="Equation" r:id="rId4" imgW="177646" imgH="228402" progId="Equation.DSMT4">
                    <p:embed/>
                    <p:pic>
                      <p:nvPicPr>
                        <p:cNvPr id="392231"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2" y="1229"/>
                          <a:ext cx="445" cy="367"/>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392232" name="Object 40"/>
            <p:cNvGraphicFramePr>
              <a:graphicFrameLocks noChangeAspect="1"/>
            </p:cNvGraphicFramePr>
            <p:nvPr/>
          </p:nvGraphicFramePr>
          <p:xfrm>
            <a:off x="1793" y="1239"/>
            <a:ext cx="476" cy="367"/>
          </p:xfrm>
          <a:graphic>
            <a:graphicData uri="http://schemas.openxmlformats.org/presentationml/2006/ole">
              <mc:AlternateContent xmlns:mc="http://schemas.openxmlformats.org/markup-compatibility/2006">
                <mc:Choice xmlns:v="urn:schemas-microsoft-com:vml" Requires="v">
                  <p:oleObj spid="_x0000_s48326" name="Equation" r:id="rId6" imgW="190500" imgH="228600" progId="Equation.DSMT4">
                    <p:embed/>
                  </p:oleObj>
                </mc:Choice>
                <mc:Fallback>
                  <p:oleObj name="Equation" r:id="rId6" imgW="190500" imgH="228600" progId="Equation.DSMT4">
                    <p:embed/>
                    <p:pic>
                      <p:nvPicPr>
                        <p:cNvPr id="392232" name="Object 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3" y="1239"/>
                          <a:ext cx="476" cy="367"/>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392233" name="Object 41"/>
            <p:cNvGraphicFramePr>
              <a:graphicFrameLocks noChangeAspect="1"/>
            </p:cNvGraphicFramePr>
            <p:nvPr>
              <p:extLst>
                <p:ext uri="{D42A27DB-BD31-4B8C-83A1-F6EECF244321}">
                  <p14:modId xmlns:p14="http://schemas.microsoft.com/office/powerpoint/2010/main" val="3539907691"/>
                </p:ext>
              </p:extLst>
            </p:nvPr>
          </p:nvGraphicFramePr>
          <p:xfrm>
            <a:off x="3482" y="1268"/>
            <a:ext cx="649" cy="334"/>
          </p:xfrm>
          <a:graphic>
            <a:graphicData uri="http://schemas.openxmlformats.org/presentationml/2006/ole">
              <mc:AlternateContent xmlns:mc="http://schemas.openxmlformats.org/markup-compatibility/2006">
                <mc:Choice xmlns:v="urn:schemas-microsoft-com:vml" Requires="v">
                  <p:oleObj spid="_x0000_s48327" name="Equation" r:id="rId8" imgW="622030" imgH="380835" progId="Equation.DSMT4">
                    <p:embed/>
                  </p:oleObj>
                </mc:Choice>
                <mc:Fallback>
                  <p:oleObj name="Equation" r:id="rId8" imgW="622030" imgH="380835" progId="Equation.DSMT4">
                    <p:embed/>
                    <p:pic>
                      <p:nvPicPr>
                        <p:cNvPr id="392233" name="Object 4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82" y="1268"/>
                          <a:ext cx="649" cy="334"/>
                        </a:xfrm>
                        <a:prstGeom prst="rect">
                          <a:avLst/>
                        </a:prstGeom>
                        <a:noFill/>
                        <a:ln>
                          <a:noFill/>
                        </a:ln>
                        <a:extLst/>
                      </p:spPr>
                    </p:pic>
                  </p:oleObj>
                </mc:Fallback>
              </mc:AlternateContent>
            </a:graphicData>
          </a:graphic>
        </p:graphicFrame>
        <p:graphicFrame>
          <p:nvGraphicFramePr>
            <p:cNvPr id="392234" name="Object 42"/>
            <p:cNvGraphicFramePr>
              <a:graphicFrameLocks noChangeAspect="1"/>
            </p:cNvGraphicFramePr>
            <p:nvPr/>
          </p:nvGraphicFramePr>
          <p:xfrm>
            <a:off x="4655" y="1219"/>
            <a:ext cx="470" cy="367"/>
          </p:xfrm>
          <a:graphic>
            <a:graphicData uri="http://schemas.openxmlformats.org/presentationml/2006/ole">
              <mc:AlternateContent xmlns:mc="http://schemas.openxmlformats.org/markup-compatibility/2006">
                <mc:Choice xmlns:v="urn:schemas-microsoft-com:vml" Requires="v">
                  <p:oleObj spid="_x0000_s48328" name="Equation" r:id="rId10" imgW="279400" imgH="228600" progId="Equation.DSMT4">
                    <p:embed/>
                  </p:oleObj>
                </mc:Choice>
                <mc:Fallback>
                  <p:oleObj name="Equation" r:id="rId10" imgW="279400" imgH="228600" progId="Equation.DSMT4">
                    <p:embed/>
                    <p:pic>
                      <p:nvPicPr>
                        <p:cNvPr id="392234" name="Object 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55" y="1219"/>
                          <a:ext cx="470" cy="367"/>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pSp>
      <p:sp>
        <p:nvSpPr>
          <p:cNvPr id="392235" name="Rectangle 43"/>
          <p:cNvSpPr>
            <a:spLocks noChangeArrowheads="1"/>
          </p:cNvSpPr>
          <p:nvPr/>
        </p:nvSpPr>
        <p:spPr bwMode="auto">
          <a:xfrm>
            <a:off x="1524001" y="304800"/>
            <a:ext cx="84423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dirty="0">
                <a:latin typeface="Times New Roman" panose="02020603050405020304" pitchFamily="18" charset="0"/>
                <a:ea typeface="楷体_GB2312" pitchFamily="49" charset="-122"/>
              </a:rPr>
              <a:t>【</a:t>
            </a:r>
            <a:r>
              <a:rPr kumimoji="1" lang="zh-CN" altLang="en-US" sz="3600" b="1" dirty="0">
                <a:latin typeface="Times New Roman" panose="02020603050405020304" pitchFamily="18" charset="0"/>
                <a:ea typeface="楷体_GB2312" pitchFamily="49" charset="-122"/>
              </a:rPr>
              <a:t>例</a:t>
            </a:r>
            <a:r>
              <a:rPr kumimoji="1" lang="en-US" altLang="zh-CN" sz="3600" b="1" dirty="0">
                <a:latin typeface="Times New Roman" panose="02020603050405020304" pitchFamily="18" charset="0"/>
                <a:ea typeface="楷体_GB2312" pitchFamily="49" charset="-122"/>
              </a:rPr>
              <a:t>】</a:t>
            </a:r>
            <a:r>
              <a:rPr kumimoji="1" lang="zh-CN" altLang="en-US" sz="3600" b="1" dirty="0">
                <a:latin typeface="Times New Roman" panose="02020603050405020304" pitchFamily="18" charset="0"/>
                <a:ea typeface="楷体_GB2312" pitchFamily="49" charset="-122"/>
              </a:rPr>
              <a:t>计算甲、乙两种商品的价格总指数</a:t>
            </a:r>
          </a:p>
        </p:txBody>
      </p:sp>
      <p:graphicFrame>
        <p:nvGraphicFramePr>
          <p:cNvPr id="392236" name="Object 44"/>
          <p:cNvGraphicFramePr>
            <a:graphicFrameLocks noChangeAspect="1"/>
          </p:cNvGraphicFramePr>
          <p:nvPr/>
        </p:nvGraphicFramePr>
        <p:xfrm>
          <a:off x="1847851" y="4437063"/>
          <a:ext cx="8469313" cy="2227262"/>
        </p:xfrm>
        <a:graphic>
          <a:graphicData uri="http://schemas.openxmlformats.org/presentationml/2006/ole">
            <mc:AlternateContent xmlns:mc="http://schemas.openxmlformats.org/markup-compatibility/2006">
              <mc:Choice xmlns:v="urn:schemas-microsoft-com:vml" Requires="v">
                <p:oleObj spid="_x0000_s48329" name="Equation" r:id="rId12" imgW="3390900" imgH="1143000" progId="Equation.DSMT4">
                  <p:embed/>
                </p:oleObj>
              </mc:Choice>
              <mc:Fallback>
                <p:oleObj name="Equation" r:id="rId12" imgW="3390900" imgH="1143000" progId="Equation.DSMT4">
                  <p:embed/>
                  <p:pic>
                    <p:nvPicPr>
                      <p:cNvPr id="392236" name="Object 4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47851" y="4437063"/>
                        <a:ext cx="8469313" cy="2227262"/>
                      </a:xfrm>
                      <a:prstGeom prst="rect">
                        <a:avLst/>
                      </a:prstGeom>
                      <a:solidFill>
                        <a:srgbClr val="00FFFF"/>
                      </a:solidFill>
                      <a:ln w="38100">
                        <a:solidFill>
                          <a:srgbClr val="269826"/>
                        </a:solidFill>
                        <a:miter lim="800000"/>
                        <a:headEnd/>
                        <a:tailEnd/>
                      </a:ln>
                    </p:spPr>
                  </p:pic>
                </p:oleObj>
              </mc:Fallback>
            </mc:AlternateContent>
          </a:graphicData>
        </a:graphic>
      </p:graphicFrame>
    </p:spTree>
    <p:extLst>
      <p:ext uri="{BB962C8B-B14F-4D97-AF65-F5344CB8AC3E}">
        <p14:creationId xmlns:p14="http://schemas.microsoft.com/office/powerpoint/2010/main" val="2493107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1774825" y="404813"/>
            <a:ext cx="5689600" cy="641350"/>
          </a:xfrm>
          <a:prstGeom prst="rect">
            <a:avLst/>
          </a:prstGeom>
          <a:solidFill>
            <a:srgbClr val="DDFFDD"/>
          </a:solidFill>
          <a:ln>
            <a:noFill/>
          </a:ln>
          <a:effectLst>
            <a:outerShdw dist="107763" dir="13500000" algn="ctr" rotWithShape="0">
              <a:schemeClr val="bg2"/>
            </a:outerShdw>
          </a:effectLst>
          <a:extLst>
            <a:ext uri="{91240B29-F687-4F45-9708-019B960494DF}">
              <a14:hiddenLine xmlns:a14="http://schemas.microsoft.com/office/drawing/2010/main" w="9525">
                <a:solidFill>
                  <a:srgbClr val="269826"/>
                </a:solidFill>
                <a:miter lim="800000"/>
                <a:headEnd/>
                <a:tailEnd/>
              </a14:hiddenLine>
            </a:ext>
          </a:extLst>
        </p:spPr>
        <p:txBody>
          <a:bodyPr wrap="none">
            <a:spAutoFit/>
          </a:bodyPr>
          <a:lstStyle/>
          <a:p>
            <a:r>
              <a:rPr kumimoji="1" lang="zh-CN" altLang="en-US" sz="3600" b="1">
                <a:effectLst>
                  <a:outerShdw blurRad="38100" dist="38100" dir="2700000" algn="tl">
                    <a:srgbClr val="000000"/>
                  </a:outerShdw>
                </a:effectLst>
                <a:latin typeface="Times New Roman" panose="02020603050405020304" pitchFamily="18" charset="0"/>
              </a:rPr>
              <a:t>平均指数与综合指数的区别</a:t>
            </a:r>
          </a:p>
        </p:txBody>
      </p:sp>
      <p:grpSp>
        <p:nvGrpSpPr>
          <p:cNvPr id="74775" name="Group 23"/>
          <p:cNvGrpSpPr>
            <a:grpSpLocks/>
          </p:cNvGrpSpPr>
          <p:nvPr/>
        </p:nvGrpSpPr>
        <p:grpSpPr bwMode="auto">
          <a:xfrm>
            <a:off x="1774826" y="1628776"/>
            <a:ext cx="8893175" cy="4775201"/>
            <a:chOff x="158" y="1026"/>
            <a:chExt cx="5602" cy="3008"/>
          </a:xfrm>
        </p:grpSpPr>
        <p:sp>
          <p:nvSpPr>
            <p:cNvPr id="74755" name="Rectangle 3"/>
            <p:cNvSpPr>
              <a:spLocks noChangeArrowheads="1"/>
            </p:cNvSpPr>
            <p:nvPr/>
          </p:nvSpPr>
          <p:spPr bwMode="auto">
            <a:xfrm>
              <a:off x="204" y="1026"/>
              <a:ext cx="48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rPr>
                <a:t>⒈</a:t>
              </a:r>
              <a:r>
                <a:rPr kumimoji="1" lang="zh-CN" altLang="en-US" sz="2800" b="1">
                  <a:latin typeface="Times New Roman" panose="02020603050405020304" pitchFamily="18" charset="0"/>
                </a:rPr>
                <a:t>解决复杂总体不能直接同度量问题的思想不同</a:t>
              </a:r>
            </a:p>
          </p:txBody>
        </p:sp>
        <p:sp>
          <p:nvSpPr>
            <p:cNvPr id="74758" name="Rectangle 6"/>
            <p:cNvSpPr>
              <a:spLocks noChangeArrowheads="1"/>
            </p:cNvSpPr>
            <p:nvPr/>
          </p:nvSpPr>
          <p:spPr bwMode="auto">
            <a:xfrm>
              <a:off x="158" y="1888"/>
              <a:ext cx="23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effectLst>
                    <a:outerShdw blurRad="38100" dist="38100" dir="2700000" algn="tl">
                      <a:srgbClr val="C0C0C0"/>
                    </a:outerShdw>
                  </a:effectLst>
                  <a:latin typeface="Times New Roman" panose="02020603050405020304" pitchFamily="18" charset="0"/>
                </a:rPr>
                <a:t>⒉</a:t>
              </a:r>
              <a:r>
                <a:rPr kumimoji="1" lang="zh-CN" altLang="en-US" sz="2800" b="1">
                  <a:effectLst>
                    <a:outerShdw blurRad="38100" dist="38100" dir="2700000" algn="tl">
                      <a:srgbClr val="C0C0C0"/>
                    </a:outerShdw>
                  </a:effectLst>
                  <a:latin typeface="Times New Roman" panose="02020603050405020304" pitchFamily="18" charset="0"/>
                </a:rPr>
                <a:t>运用资料的条件不同</a:t>
              </a:r>
            </a:p>
          </p:txBody>
        </p:sp>
        <p:sp>
          <p:nvSpPr>
            <p:cNvPr id="74763" name="Rectangle 11"/>
            <p:cNvSpPr>
              <a:spLocks noChangeArrowheads="1"/>
            </p:cNvSpPr>
            <p:nvPr/>
          </p:nvSpPr>
          <p:spPr bwMode="auto">
            <a:xfrm>
              <a:off x="158" y="2886"/>
              <a:ext cx="32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effectLst>
                    <a:outerShdw blurRad="38100" dist="38100" dir="2700000" algn="tl">
                      <a:srgbClr val="C0C0C0"/>
                    </a:outerShdw>
                  </a:effectLst>
                  <a:latin typeface="Times New Roman" panose="02020603050405020304" pitchFamily="18" charset="0"/>
                </a:rPr>
                <a:t>⒊</a:t>
              </a:r>
              <a:r>
                <a:rPr kumimoji="1" lang="zh-CN" altLang="en-US" sz="2800" b="1">
                  <a:effectLst>
                    <a:outerShdw blurRad="38100" dist="38100" dir="2700000" algn="tl">
                      <a:srgbClr val="C0C0C0"/>
                    </a:outerShdw>
                  </a:effectLst>
                  <a:latin typeface="Times New Roman" panose="02020603050405020304" pitchFamily="18" charset="0"/>
                </a:rPr>
                <a:t>在经济分析中的具体作用不同</a:t>
              </a:r>
            </a:p>
          </p:txBody>
        </p:sp>
        <p:grpSp>
          <p:nvGrpSpPr>
            <p:cNvPr id="74768" name="Group 16"/>
            <p:cNvGrpSpPr>
              <a:grpSpLocks/>
            </p:cNvGrpSpPr>
            <p:nvPr/>
          </p:nvGrpSpPr>
          <p:grpSpPr bwMode="auto">
            <a:xfrm>
              <a:off x="567" y="1344"/>
              <a:ext cx="3360" cy="565"/>
              <a:chOff x="288" y="980"/>
              <a:chExt cx="5328" cy="910"/>
            </a:xfrm>
          </p:grpSpPr>
          <p:sp>
            <p:nvSpPr>
              <p:cNvPr id="74756" name="Rectangle 4"/>
              <p:cNvSpPr>
                <a:spLocks noChangeArrowheads="1"/>
              </p:cNvSpPr>
              <p:nvPr/>
            </p:nvSpPr>
            <p:spPr bwMode="auto">
              <a:xfrm>
                <a:off x="385" y="980"/>
                <a:ext cx="5231" cy="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effectLst>
                      <a:outerShdw blurRad="38100" dist="38100" dir="2700000" algn="tl">
                        <a:srgbClr val="C0C0C0"/>
                      </a:outerShdw>
                    </a:effectLst>
                    <a:latin typeface="Times New Roman" panose="02020603050405020304" pitchFamily="18" charset="0"/>
                    <a:ea typeface="楷体_GB2312" pitchFamily="49" charset="-122"/>
                  </a:rPr>
                  <a:t>综合指数：</a:t>
                </a:r>
                <a:r>
                  <a:rPr kumimoji="1" lang="zh-CN" altLang="en-US" sz="2400" b="1">
                    <a:latin typeface="Times New Roman" panose="02020603050405020304" pitchFamily="18" charset="0"/>
                  </a:rPr>
                  <a:t>先综合后对比</a:t>
                </a:r>
              </a:p>
            </p:txBody>
          </p:sp>
          <p:sp>
            <p:nvSpPr>
              <p:cNvPr id="74757" name="Rectangle 5"/>
              <p:cNvSpPr>
                <a:spLocks noChangeArrowheads="1"/>
              </p:cNvSpPr>
              <p:nvPr/>
            </p:nvSpPr>
            <p:spPr bwMode="auto">
              <a:xfrm>
                <a:off x="336" y="1426"/>
                <a:ext cx="3550" cy="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anose="02020603050405020304" pitchFamily="18" charset="0"/>
                    <a:ea typeface="楷体_GB2312" pitchFamily="49" charset="-122"/>
                  </a:rPr>
                  <a:t>平均指数：</a:t>
                </a:r>
                <a:r>
                  <a:rPr kumimoji="1" lang="zh-CN" altLang="en-US" sz="2400" b="1">
                    <a:latin typeface="Times New Roman" panose="02020603050405020304" pitchFamily="18" charset="0"/>
                  </a:rPr>
                  <a:t>先对比后综合</a:t>
                </a:r>
              </a:p>
            </p:txBody>
          </p:sp>
          <p:sp>
            <p:nvSpPr>
              <p:cNvPr id="74764" name="AutoShape 12"/>
              <p:cNvSpPr>
                <a:spLocks/>
              </p:cNvSpPr>
              <p:nvPr/>
            </p:nvSpPr>
            <p:spPr bwMode="auto">
              <a:xfrm>
                <a:off x="288" y="1086"/>
                <a:ext cx="96" cy="576"/>
              </a:xfrm>
              <a:prstGeom prst="leftBrace">
                <a:avLst>
                  <a:gd name="adj1" fmla="val 50000"/>
                  <a:gd name="adj2" fmla="val 50000"/>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4769" name="Group 17"/>
            <p:cNvGrpSpPr>
              <a:grpSpLocks/>
            </p:cNvGrpSpPr>
            <p:nvPr/>
          </p:nvGrpSpPr>
          <p:grpSpPr bwMode="auto">
            <a:xfrm>
              <a:off x="480" y="2296"/>
              <a:ext cx="5280" cy="574"/>
              <a:chOff x="288" y="2046"/>
              <a:chExt cx="5280" cy="784"/>
            </a:xfrm>
          </p:grpSpPr>
          <p:sp>
            <p:nvSpPr>
              <p:cNvPr id="74759" name="Rectangle 7"/>
              <p:cNvSpPr>
                <a:spLocks noChangeArrowheads="1"/>
              </p:cNvSpPr>
              <p:nvPr/>
            </p:nvSpPr>
            <p:spPr bwMode="auto">
              <a:xfrm>
                <a:off x="336" y="2046"/>
                <a:ext cx="5232" cy="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latin typeface="Times New Roman" panose="02020603050405020304" pitchFamily="18" charset="0"/>
                    <a:ea typeface="楷体_GB2312" pitchFamily="49" charset="-122"/>
                  </a:rPr>
                  <a:t>综合指数：</a:t>
                </a:r>
                <a:r>
                  <a:rPr kumimoji="1" lang="zh-CN" altLang="en-US" sz="2400" b="1">
                    <a:latin typeface="Times New Roman" panose="02020603050405020304" pitchFamily="18" charset="0"/>
                  </a:rPr>
                  <a:t>需具备研究总体的全面资料</a:t>
                </a:r>
              </a:p>
            </p:txBody>
          </p:sp>
          <p:sp>
            <p:nvSpPr>
              <p:cNvPr id="74760" name="Rectangle 8"/>
              <p:cNvSpPr>
                <a:spLocks noChangeArrowheads="1"/>
              </p:cNvSpPr>
              <p:nvPr/>
            </p:nvSpPr>
            <p:spPr bwMode="auto">
              <a:xfrm>
                <a:off x="288" y="2433"/>
                <a:ext cx="3611" cy="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anose="02020603050405020304" pitchFamily="18" charset="0"/>
                    <a:ea typeface="楷体_GB2312" pitchFamily="49" charset="-122"/>
                  </a:rPr>
                  <a:t>平均指数：</a:t>
                </a:r>
                <a:r>
                  <a:rPr kumimoji="1" lang="zh-CN" altLang="en-US" sz="2400" b="1">
                    <a:latin typeface="Times New Roman" panose="02020603050405020304" pitchFamily="18" charset="0"/>
                  </a:rPr>
                  <a:t>同时适用于全面、非全面资料</a:t>
                </a:r>
              </a:p>
            </p:txBody>
          </p:sp>
          <p:sp>
            <p:nvSpPr>
              <p:cNvPr id="74765" name="AutoShape 13"/>
              <p:cNvSpPr>
                <a:spLocks/>
              </p:cNvSpPr>
              <p:nvPr/>
            </p:nvSpPr>
            <p:spPr bwMode="auto">
              <a:xfrm>
                <a:off x="288" y="2142"/>
                <a:ext cx="96" cy="576"/>
              </a:xfrm>
              <a:prstGeom prst="leftBrace">
                <a:avLst>
                  <a:gd name="adj1" fmla="val 50000"/>
                  <a:gd name="adj2" fmla="val 50000"/>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4774" name="Group 22"/>
            <p:cNvGrpSpPr>
              <a:grpSpLocks/>
            </p:cNvGrpSpPr>
            <p:nvPr/>
          </p:nvGrpSpPr>
          <p:grpSpPr bwMode="auto">
            <a:xfrm>
              <a:off x="528" y="3249"/>
              <a:ext cx="5232" cy="785"/>
              <a:chOff x="288" y="3249"/>
              <a:chExt cx="5232" cy="1089"/>
            </a:xfrm>
          </p:grpSpPr>
          <p:sp>
            <p:nvSpPr>
              <p:cNvPr id="74761" name="Rectangle 9"/>
              <p:cNvSpPr>
                <a:spLocks noChangeArrowheads="1"/>
              </p:cNvSpPr>
              <p:nvPr/>
            </p:nvSpPr>
            <p:spPr bwMode="auto">
              <a:xfrm>
                <a:off x="288" y="3249"/>
                <a:ext cx="4225" cy="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latin typeface="Times New Roman" panose="02020603050405020304" pitchFamily="18" charset="0"/>
                    <a:ea typeface="楷体_GB2312" pitchFamily="49" charset="-122"/>
                  </a:rPr>
                  <a:t>综合指数：</a:t>
                </a:r>
                <a:r>
                  <a:rPr kumimoji="1" lang="zh-CN" altLang="en-US" sz="2400" b="1">
                    <a:latin typeface="Times New Roman" panose="02020603050405020304" pitchFamily="18" charset="0"/>
                  </a:rPr>
                  <a:t>可同时进行相对分析与绝对分析</a:t>
                </a:r>
              </a:p>
            </p:txBody>
          </p:sp>
          <p:sp>
            <p:nvSpPr>
              <p:cNvPr id="74762" name="Rectangle 10"/>
              <p:cNvSpPr>
                <a:spLocks noChangeArrowheads="1"/>
              </p:cNvSpPr>
              <p:nvPr/>
            </p:nvSpPr>
            <p:spPr bwMode="auto">
              <a:xfrm>
                <a:off x="288" y="3585"/>
                <a:ext cx="523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effectLst>
                      <a:outerShdw blurRad="38100" dist="38100" dir="2700000" algn="tl">
                        <a:srgbClr val="C0C0C0"/>
                      </a:outerShdw>
                    </a:effectLst>
                    <a:latin typeface="Times New Roman" panose="02020603050405020304" pitchFamily="18" charset="0"/>
                    <a:ea typeface="楷体_GB2312" pitchFamily="49" charset="-122"/>
                  </a:rPr>
                  <a:t>平均指数：</a:t>
                </a:r>
                <a:endParaRPr kumimoji="1" lang="zh-CN" altLang="en-US" sz="2400" b="1">
                  <a:effectLst>
                    <a:outerShdw blurRad="38100" dist="38100" dir="2700000" algn="tl">
                      <a:srgbClr val="C0C0C0"/>
                    </a:outerShdw>
                  </a:effectLst>
                  <a:latin typeface="Times New Roman" panose="02020603050405020304" pitchFamily="18" charset="0"/>
                </a:endParaRPr>
              </a:p>
            </p:txBody>
          </p:sp>
          <p:sp>
            <p:nvSpPr>
              <p:cNvPr id="74766" name="AutoShape 14"/>
              <p:cNvSpPr>
                <a:spLocks/>
              </p:cNvSpPr>
              <p:nvPr/>
            </p:nvSpPr>
            <p:spPr bwMode="auto">
              <a:xfrm>
                <a:off x="288" y="3393"/>
                <a:ext cx="52" cy="400"/>
              </a:xfrm>
              <a:prstGeom prst="leftBrace">
                <a:avLst>
                  <a:gd name="adj1" fmla="val 64103"/>
                  <a:gd name="adj2" fmla="val 50000"/>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71" name="Rectangle 19"/>
              <p:cNvSpPr>
                <a:spLocks noChangeArrowheads="1"/>
              </p:cNvSpPr>
              <p:nvPr/>
            </p:nvSpPr>
            <p:spPr bwMode="auto">
              <a:xfrm>
                <a:off x="1338" y="3612"/>
                <a:ext cx="3629" cy="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latin typeface="Times New Roman" panose="02020603050405020304" pitchFamily="18" charset="0"/>
                  </a:rPr>
                  <a:t>除作为综合指数变形加以应用的情况外，一般只能进行相对分析</a:t>
                </a:r>
              </a:p>
            </p:txBody>
          </p:sp>
        </p:grpSp>
      </p:grpSp>
    </p:spTree>
    <p:extLst>
      <p:ext uri="{BB962C8B-B14F-4D97-AF65-F5344CB8AC3E}">
        <p14:creationId xmlns:p14="http://schemas.microsoft.com/office/powerpoint/2010/main" val="22821267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WordArt 2"/>
          <p:cNvSpPr>
            <a:spLocks noChangeArrowheads="1" noChangeShapeType="1" noTextEdit="1"/>
          </p:cNvSpPr>
          <p:nvPr/>
        </p:nvSpPr>
        <p:spPr bwMode="auto">
          <a:xfrm>
            <a:off x="2286000" y="676275"/>
            <a:ext cx="3048000" cy="1295400"/>
          </a:xfrm>
          <a:prstGeom prst="rect">
            <a:avLst/>
          </a:prstGeom>
        </p:spPr>
        <p:txBody>
          <a:bodyPr wrap="none" fromWordArt="1">
            <a:prstTxWarp prst="textCascadeUp">
              <a:avLst>
                <a:gd name="adj" fmla="val 44495"/>
              </a:avLst>
            </a:prstTxWarp>
          </a:bodyPr>
          <a:lstStyle/>
          <a:p>
            <a:pPr algn="ctr"/>
            <a:r>
              <a:rPr lang="zh-CN" altLang="en-US" sz="3600" i="1" kern="10">
                <a:ln w="9525">
                  <a:solidFill>
                    <a:schemeClr val="tx1"/>
                  </a:solidFill>
                  <a:miter lim="800000"/>
                  <a:headEnd/>
                  <a:tailEnd/>
                </a:ln>
                <a:solidFill>
                  <a:srgbClr val="FF0000"/>
                </a:solidFill>
                <a:effectLst>
                  <a:outerShdw dist="35921" dir="2700000" algn="ctr" rotWithShape="0">
                    <a:srgbClr val="808080"/>
                  </a:outerShdw>
                </a:effectLst>
                <a:latin typeface="华文行楷" panose="02010800040101010101" pitchFamily="2" charset="-122"/>
                <a:ea typeface="华文行楷" panose="02010800040101010101" pitchFamily="2" charset="-122"/>
              </a:rPr>
              <a:t>钢产量上升</a:t>
            </a:r>
            <a:r>
              <a:rPr lang="en-US" altLang="zh-CN" sz="3600" i="1" kern="10">
                <a:ln w="9525">
                  <a:solidFill>
                    <a:schemeClr val="tx1"/>
                  </a:solidFill>
                  <a:miter lim="800000"/>
                  <a:headEnd/>
                  <a:tailEnd/>
                </a:ln>
                <a:solidFill>
                  <a:srgbClr val="FF0000"/>
                </a:solidFill>
                <a:effectLst>
                  <a:outerShdw dist="35921" dir="2700000" algn="ctr" rotWithShape="0">
                    <a:srgbClr val="808080"/>
                  </a:outerShdw>
                </a:effectLst>
                <a:latin typeface="华文行楷" panose="02010800040101010101" pitchFamily="2" charset="-122"/>
                <a:ea typeface="华文行楷" panose="02010800040101010101" pitchFamily="2" charset="-122"/>
              </a:rPr>
              <a:t>2%</a:t>
            </a:r>
            <a:endParaRPr lang="zh-CN" altLang="en-US" sz="3600" i="1" kern="10">
              <a:ln w="9525">
                <a:solidFill>
                  <a:schemeClr val="tx1"/>
                </a:solidFill>
                <a:miter lim="800000"/>
                <a:headEnd/>
                <a:tailEnd/>
              </a:ln>
              <a:solidFill>
                <a:srgbClr val="FF0000"/>
              </a:solidFill>
              <a:effectLst>
                <a:outerShdw dist="35921" dir="2700000" algn="ctr" rotWithShape="0">
                  <a:srgbClr val="808080"/>
                </a:outerShdw>
              </a:effectLst>
              <a:latin typeface="华文行楷" panose="02010800040101010101" pitchFamily="2" charset="-122"/>
              <a:ea typeface="华文行楷" panose="02010800040101010101" pitchFamily="2" charset="-122"/>
            </a:endParaRPr>
          </a:p>
        </p:txBody>
      </p:sp>
      <p:sp>
        <p:nvSpPr>
          <p:cNvPr id="6147" name="WordArt 3"/>
          <p:cNvSpPr>
            <a:spLocks noChangeArrowheads="1" noChangeShapeType="1" noTextEdit="1"/>
          </p:cNvSpPr>
          <p:nvPr/>
        </p:nvSpPr>
        <p:spPr bwMode="auto">
          <a:xfrm>
            <a:off x="2362200" y="1743075"/>
            <a:ext cx="2819400" cy="1447800"/>
          </a:xfrm>
          <a:prstGeom prst="rect">
            <a:avLst/>
          </a:prstGeom>
        </p:spPr>
        <p:txBody>
          <a:bodyPr wrap="none" fromWordArt="1">
            <a:prstTxWarp prst="textCascadeUp">
              <a:avLst>
                <a:gd name="adj" fmla="val 34245"/>
              </a:avLst>
            </a:prstTxWarp>
          </a:bodyPr>
          <a:lstStyle/>
          <a:p>
            <a:pPr algn="ctr"/>
            <a:r>
              <a:rPr lang="zh-CN" altLang="en-US" sz="3600" i="1" kern="10">
                <a:ln w="9525">
                  <a:solidFill>
                    <a:srgbClr val="000000"/>
                  </a:solidFill>
                  <a:miter lim="800000"/>
                  <a:headEnd/>
                  <a:tailEnd/>
                </a:ln>
                <a:solidFill>
                  <a:srgbClr val="00FF00"/>
                </a:solidFill>
                <a:effectLst>
                  <a:outerShdw dist="35921" dir="2700000" algn="ctr" rotWithShape="0">
                    <a:srgbClr val="808080"/>
                  </a:outerShdw>
                </a:effectLst>
                <a:latin typeface="华文行楷" panose="02010800040101010101" pitchFamily="2" charset="-122"/>
                <a:ea typeface="华文行楷" panose="02010800040101010101" pitchFamily="2" charset="-122"/>
              </a:rPr>
              <a:t>煤产量下降</a:t>
            </a:r>
            <a:r>
              <a:rPr lang="en-US" altLang="zh-CN" sz="3600" i="1" kern="10">
                <a:ln w="9525">
                  <a:solidFill>
                    <a:srgbClr val="000000"/>
                  </a:solidFill>
                  <a:miter lim="800000"/>
                  <a:headEnd/>
                  <a:tailEnd/>
                </a:ln>
                <a:solidFill>
                  <a:srgbClr val="00FF00"/>
                </a:solidFill>
                <a:effectLst>
                  <a:outerShdw dist="35921" dir="2700000" algn="ctr" rotWithShape="0">
                    <a:srgbClr val="808080"/>
                  </a:outerShdw>
                </a:effectLst>
                <a:latin typeface="华文行楷" panose="02010800040101010101" pitchFamily="2" charset="-122"/>
                <a:ea typeface="华文行楷" panose="02010800040101010101" pitchFamily="2" charset="-122"/>
              </a:rPr>
              <a:t>1%</a:t>
            </a:r>
            <a:endParaRPr lang="zh-CN" altLang="en-US" sz="3600" i="1" kern="10">
              <a:ln w="9525">
                <a:solidFill>
                  <a:srgbClr val="000000"/>
                </a:solidFill>
                <a:miter lim="800000"/>
                <a:headEnd/>
                <a:tailEnd/>
              </a:ln>
              <a:solidFill>
                <a:srgbClr val="00FF00"/>
              </a:solidFill>
              <a:effectLst>
                <a:outerShdw dist="35921" dir="2700000" algn="ctr" rotWithShape="0">
                  <a:srgbClr val="808080"/>
                </a:outerShdw>
              </a:effectLst>
              <a:latin typeface="华文行楷" panose="02010800040101010101" pitchFamily="2" charset="-122"/>
              <a:ea typeface="华文行楷" panose="02010800040101010101" pitchFamily="2" charset="-122"/>
            </a:endParaRPr>
          </a:p>
        </p:txBody>
      </p:sp>
      <p:sp>
        <p:nvSpPr>
          <p:cNvPr id="6148" name="WordArt 4"/>
          <p:cNvSpPr>
            <a:spLocks noChangeArrowheads="1" noChangeShapeType="1" noTextEdit="1"/>
          </p:cNvSpPr>
          <p:nvPr/>
        </p:nvSpPr>
        <p:spPr bwMode="auto">
          <a:xfrm>
            <a:off x="2438400" y="2733675"/>
            <a:ext cx="2743200" cy="1524000"/>
          </a:xfrm>
          <a:prstGeom prst="rect">
            <a:avLst/>
          </a:prstGeom>
        </p:spPr>
        <p:txBody>
          <a:bodyPr wrap="none" fromWordArt="1">
            <a:prstTxWarp prst="textCascadeUp">
              <a:avLst>
                <a:gd name="adj" fmla="val 28569"/>
              </a:avLst>
            </a:prstTxWarp>
          </a:bodyPr>
          <a:lstStyle/>
          <a:p>
            <a:pPr algn="ctr"/>
            <a:r>
              <a:rPr lang="zh-CN" altLang="en-US" sz="3600" i="1" kern="10">
                <a:ln w="9525">
                  <a:solidFill>
                    <a:srgbClr val="000000"/>
                  </a:solidFill>
                  <a:miter lim="800000"/>
                  <a:headEnd/>
                  <a:tailEnd/>
                </a:ln>
                <a:solidFill>
                  <a:srgbClr val="FFFF00"/>
                </a:solidFill>
                <a:effectLst>
                  <a:outerShdw dist="35921" dir="2700000" algn="ctr" rotWithShape="0">
                    <a:srgbClr val="808080"/>
                  </a:outerShdw>
                </a:effectLst>
                <a:latin typeface="华文行楷" panose="02010800040101010101" pitchFamily="2" charset="-122"/>
                <a:ea typeface="华文行楷" panose="02010800040101010101" pitchFamily="2" charset="-122"/>
              </a:rPr>
              <a:t>汽车产量持平</a:t>
            </a:r>
          </a:p>
        </p:txBody>
      </p:sp>
      <p:sp>
        <p:nvSpPr>
          <p:cNvPr id="6149" name="WordArt 5"/>
          <p:cNvSpPr>
            <a:spLocks noChangeArrowheads="1" noChangeShapeType="1" noTextEdit="1"/>
          </p:cNvSpPr>
          <p:nvPr/>
        </p:nvSpPr>
        <p:spPr bwMode="auto">
          <a:xfrm>
            <a:off x="5951538" y="620713"/>
            <a:ext cx="3048000" cy="1295400"/>
          </a:xfrm>
          <a:prstGeom prst="rect">
            <a:avLst/>
          </a:prstGeom>
        </p:spPr>
        <p:txBody>
          <a:bodyPr wrap="none" fromWordArt="1">
            <a:prstTxWarp prst="textCascadeDown">
              <a:avLst>
                <a:gd name="adj" fmla="val 44444"/>
              </a:avLst>
            </a:prstTxWarp>
          </a:bodyPr>
          <a:lstStyle/>
          <a:p>
            <a:pPr algn="ctr"/>
            <a:r>
              <a:rPr lang="zh-CN" altLang="en-US" sz="3600" i="1" kern="10">
                <a:ln w="9525">
                  <a:solidFill>
                    <a:schemeClr val="tx1"/>
                  </a:solidFill>
                  <a:miter lim="800000"/>
                  <a:headEnd/>
                  <a:tailEnd/>
                </a:ln>
                <a:solidFill>
                  <a:srgbClr val="FF0000"/>
                </a:solidFill>
                <a:effectLst>
                  <a:outerShdw dist="35921" dir="2700000" algn="ctr" rotWithShape="0">
                    <a:srgbClr val="808080"/>
                  </a:outerShdw>
                </a:effectLst>
                <a:latin typeface="华文行楷" panose="02010800040101010101" pitchFamily="2" charset="-122"/>
                <a:ea typeface="华文行楷" panose="02010800040101010101" pitchFamily="2" charset="-122"/>
              </a:rPr>
              <a:t>水泥产量上升</a:t>
            </a:r>
            <a:r>
              <a:rPr lang="en-US" altLang="zh-CN" sz="3600" i="1" kern="10">
                <a:ln w="9525">
                  <a:solidFill>
                    <a:schemeClr val="tx1"/>
                  </a:solidFill>
                  <a:miter lim="800000"/>
                  <a:headEnd/>
                  <a:tailEnd/>
                </a:ln>
                <a:solidFill>
                  <a:srgbClr val="FF0000"/>
                </a:solidFill>
                <a:effectLst>
                  <a:outerShdw dist="35921" dir="2700000" algn="ctr" rotWithShape="0">
                    <a:srgbClr val="808080"/>
                  </a:outerShdw>
                </a:effectLst>
                <a:latin typeface="华文行楷" panose="02010800040101010101" pitchFamily="2" charset="-122"/>
                <a:ea typeface="华文行楷" panose="02010800040101010101" pitchFamily="2" charset="-122"/>
              </a:rPr>
              <a:t>5%</a:t>
            </a:r>
            <a:endParaRPr lang="zh-CN" altLang="en-US" sz="3600" i="1" kern="10">
              <a:ln w="9525">
                <a:solidFill>
                  <a:schemeClr val="tx1"/>
                </a:solidFill>
                <a:miter lim="800000"/>
                <a:headEnd/>
                <a:tailEnd/>
              </a:ln>
              <a:solidFill>
                <a:srgbClr val="FF0000"/>
              </a:solidFill>
              <a:effectLst>
                <a:outerShdw dist="35921" dir="2700000" algn="ctr" rotWithShape="0">
                  <a:srgbClr val="808080"/>
                </a:outerShdw>
              </a:effectLst>
              <a:latin typeface="华文行楷" panose="02010800040101010101" pitchFamily="2" charset="-122"/>
              <a:ea typeface="华文行楷" panose="02010800040101010101" pitchFamily="2" charset="-122"/>
            </a:endParaRPr>
          </a:p>
        </p:txBody>
      </p:sp>
      <p:sp>
        <p:nvSpPr>
          <p:cNvPr id="6150" name="WordArt 6"/>
          <p:cNvSpPr>
            <a:spLocks noChangeArrowheads="1" noChangeShapeType="1" noTextEdit="1"/>
          </p:cNvSpPr>
          <p:nvPr/>
        </p:nvSpPr>
        <p:spPr bwMode="auto">
          <a:xfrm>
            <a:off x="6024563" y="1628775"/>
            <a:ext cx="3048000" cy="1295400"/>
          </a:xfrm>
          <a:prstGeom prst="rect">
            <a:avLst/>
          </a:prstGeom>
        </p:spPr>
        <p:txBody>
          <a:bodyPr wrap="none" fromWordArt="1">
            <a:prstTxWarp prst="textCascadeDown">
              <a:avLst>
                <a:gd name="adj" fmla="val 44444"/>
              </a:avLst>
            </a:prstTxWarp>
          </a:bodyPr>
          <a:lstStyle/>
          <a:p>
            <a:pPr algn="ctr"/>
            <a:r>
              <a:rPr lang="zh-CN" altLang="en-US" sz="3600" i="1" kern="10">
                <a:ln w="9525">
                  <a:solidFill>
                    <a:schemeClr val="tx1"/>
                  </a:solidFill>
                  <a:miter lim="800000"/>
                  <a:headEnd/>
                  <a:tailEnd/>
                </a:ln>
                <a:solidFill>
                  <a:srgbClr val="FF0000"/>
                </a:solidFill>
                <a:effectLst>
                  <a:outerShdw dist="35921" dir="2700000" algn="ctr" rotWithShape="0">
                    <a:srgbClr val="808080"/>
                  </a:outerShdw>
                </a:effectLst>
                <a:latin typeface="华文行楷" panose="02010800040101010101" pitchFamily="2" charset="-122"/>
                <a:ea typeface="华文行楷" panose="02010800040101010101" pitchFamily="2" charset="-122"/>
              </a:rPr>
              <a:t>电视机产量上升</a:t>
            </a:r>
            <a:r>
              <a:rPr lang="en-US" altLang="zh-CN" sz="3600" i="1" kern="10">
                <a:ln w="9525">
                  <a:solidFill>
                    <a:schemeClr val="tx1"/>
                  </a:solidFill>
                  <a:miter lim="800000"/>
                  <a:headEnd/>
                  <a:tailEnd/>
                </a:ln>
                <a:solidFill>
                  <a:srgbClr val="FF0000"/>
                </a:solidFill>
                <a:effectLst>
                  <a:outerShdw dist="35921" dir="2700000" algn="ctr" rotWithShape="0">
                    <a:srgbClr val="808080"/>
                  </a:outerShdw>
                </a:effectLst>
                <a:latin typeface="华文行楷" panose="02010800040101010101" pitchFamily="2" charset="-122"/>
                <a:ea typeface="华文行楷" panose="02010800040101010101" pitchFamily="2" charset="-122"/>
              </a:rPr>
              <a:t>3%</a:t>
            </a:r>
            <a:endParaRPr lang="zh-CN" altLang="en-US" sz="3600" i="1" kern="10">
              <a:ln w="9525">
                <a:solidFill>
                  <a:schemeClr val="tx1"/>
                </a:solidFill>
                <a:miter lim="800000"/>
                <a:headEnd/>
                <a:tailEnd/>
              </a:ln>
              <a:solidFill>
                <a:srgbClr val="FF0000"/>
              </a:solidFill>
              <a:effectLst>
                <a:outerShdw dist="35921" dir="2700000" algn="ctr" rotWithShape="0">
                  <a:srgbClr val="808080"/>
                </a:outerShdw>
              </a:effectLst>
              <a:latin typeface="华文行楷" panose="02010800040101010101" pitchFamily="2" charset="-122"/>
              <a:ea typeface="华文行楷" panose="02010800040101010101" pitchFamily="2" charset="-122"/>
            </a:endParaRPr>
          </a:p>
        </p:txBody>
      </p:sp>
      <p:sp>
        <p:nvSpPr>
          <p:cNvPr id="6151" name="WordArt 7"/>
          <p:cNvSpPr>
            <a:spLocks noChangeArrowheads="1" noChangeShapeType="1" noTextEdit="1"/>
          </p:cNvSpPr>
          <p:nvPr/>
        </p:nvSpPr>
        <p:spPr bwMode="auto">
          <a:xfrm>
            <a:off x="5880100" y="2565400"/>
            <a:ext cx="3048000" cy="1295400"/>
          </a:xfrm>
          <a:prstGeom prst="rect">
            <a:avLst/>
          </a:prstGeom>
        </p:spPr>
        <p:txBody>
          <a:bodyPr wrap="none" fromWordArt="1">
            <a:prstTxWarp prst="textCascadeDown">
              <a:avLst>
                <a:gd name="adj" fmla="val 28569"/>
              </a:avLst>
            </a:prstTxWarp>
          </a:bodyPr>
          <a:lstStyle/>
          <a:p>
            <a:pPr algn="ctr"/>
            <a:r>
              <a:rPr lang="zh-CN" altLang="en-US" sz="3600" i="1" kern="10">
                <a:ln w="9525">
                  <a:solidFill>
                    <a:schemeClr val="tx1"/>
                  </a:solidFill>
                  <a:miter lim="800000"/>
                  <a:headEnd/>
                  <a:tailEnd/>
                </a:ln>
                <a:solidFill>
                  <a:srgbClr val="00FF00"/>
                </a:solidFill>
                <a:effectLst>
                  <a:outerShdw dist="35921" dir="2700000" algn="ctr" rotWithShape="0">
                    <a:srgbClr val="808080"/>
                  </a:outerShdw>
                </a:effectLst>
                <a:latin typeface="华文行楷" panose="02010800040101010101" pitchFamily="2" charset="-122"/>
                <a:ea typeface="华文行楷" panose="02010800040101010101" pitchFamily="2" charset="-122"/>
              </a:rPr>
              <a:t>机床产量下降</a:t>
            </a:r>
            <a:r>
              <a:rPr lang="en-US" altLang="zh-CN" sz="3600" i="1" kern="10">
                <a:ln w="9525">
                  <a:solidFill>
                    <a:schemeClr val="tx1"/>
                  </a:solidFill>
                  <a:miter lim="800000"/>
                  <a:headEnd/>
                  <a:tailEnd/>
                </a:ln>
                <a:solidFill>
                  <a:srgbClr val="00FF00"/>
                </a:solidFill>
                <a:effectLst>
                  <a:outerShdw dist="35921" dir="2700000" algn="ctr" rotWithShape="0">
                    <a:srgbClr val="808080"/>
                  </a:outerShdw>
                </a:effectLst>
                <a:latin typeface="华文行楷" panose="02010800040101010101" pitchFamily="2" charset="-122"/>
                <a:ea typeface="华文行楷" panose="02010800040101010101" pitchFamily="2" charset="-122"/>
              </a:rPr>
              <a:t>8%</a:t>
            </a:r>
            <a:endParaRPr lang="zh-CN" altLang="en-US" sz="3600" i="1" kern="10">
              <a:ln w="9525">
                <a:solidFill>
                  <a:schemeClr val="tx1"/>
                </a:solidFill>
                <a:miter lim="800000"/>
                <a:headEnd/>
                <a:tailEnd/>
              </a:ln>
              <a:solidFill>
                <a:srgbClr val="00FF00"/>
              </a:solidFill>
              <a:effectLst>
                <a:outerShdw dist="35921" dir="2700000" algn="ctr" rotWithShape="0">
                  <a:srgbClr val="808080"/>
                </a:outerShdw>
              </a:effectLst>
              <a:latin typeface="华文行楷" panose="02010800040101010101" pitchFamily="2" charset="-122"/>
              <a:ea typeface="华文行楷" panose="02010800040101010101" pitchFamily="2" charset="-122"/>
            </a:endParaRPr>
          </a:p>
        </p:txBody>
      </p:sp>
      <p:pic>
        <p:nvPicPr>
          <p:cNvPr id="6152" name="Picture 8" descr="BD06143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3114675"/>
            <a:ext cx="2057400" cy="1976438"/>
          </a:xfrm>
          <a:prstGeom prst="rect">
            <a:avLst/>
          </a:prstGeom>
          <a:noFill/>
          <a:extLst>
            <a:ext uri="{909E8E84-426E-40DD-AFC4-6F175D3DCCD1}">
              <a14:hiddenFill xmlns:a14="http://schemas.microsoft.com/office/drawing/2010/main">
                <a:solidFill>
                  <a:srgbClr val="FFFFFF"/>
                </a:solidFill>
              </a14:hiddenFill>
            </a:ext>
          </a:extLst>
        </p:spPr>
      </p:pic>
      <p:sp>
        <p:nvSpPr>
          <p:cNvPr id="6153" name="Text Box 9"/>
          <p:cNvSpPr txBox="1">
            <a:spLocks noChangeArrowheads="1"/>
          </p:cNvSpPr>
          <p:nvPr/>
        </p:nvSpPr>
        <p:spPr bwMode="auto">
          <a:xfrm>
            <a:off x="510364" y="5553075"/>
            <a:ext cx="113343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3200" b="1" dirty="0">
                <a:solidFill>
                  <a:srgbClr val="C00000"/>
                </a:solidFill>
                <a:latin typeface="Times New Roman" panose="02020603050405020304" pitchFamily="18" charset="0"/>
                <a:ea typeface="黑体" panose="02010609060101010101" pitchFamily="49" charset="-122"/>
              </a:rPr>
              <a:t>指数是解决多种不能直接相加的事物动态对比的分析工具</a:t>
            </a:r>
          </a:p>
        </p:txBody>
      </p:sp>
      <p:sp>
        <p:nvSpPr>
          <p:cNvPr id="6154" name="WordArt 10"/>
          <p:cNvSpPr>
            <a:spLocks noChangeArrowheads="1" noChangeShapeType="1" noTextEdit="1"/>
          </p:cNvSpPr>
          <p:nvPr/>
        </p:nvSpPr>
        <p:spPr bwMode="auto">
          <a:xfrm>
            <a:off x="7086600" y="3285700"/>
            <a:ext cx="1238250" cy="1600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zh-CN" altLang="en-US" sz="9600" b="1" kern="10">
                <a:ln w="63500">
                  <a:solidFill>
                    <a:srgbClr val="000000"/>
                  </a:solidFill>
                  <a:miter lim="800000"/>
                  <a:headEnd/>
                  <a:tailEnd/>
                </a:ln>
                <a:gradFill rotWithShape="0">
                  <a:gsLst>
                    <a:gs pos="0">
                      <a:schemeClr val="hlink"/>
                    </a:gs>
                    <a:gs pos="100000">
                      <a:srgbClr val="00FF00"/>
                    </a:gs>
                  </a:gsLst>
                  <a:lin ang="5400000" scaled="1"/>
                </a:gradFill>
                <a:latin typeface="宋体" panose="02010600030101010101" pitchFamily="2" charset="-122"/>
              </a:rPr>
              <a:t>？</a:t>
            </a:r>
          </a:p>
        </p:txBody>
      </p:sp>
    </p:spTree>
    <p:extLst>
      <p:ext uri="{BB962C8B-B14F-4D97-AF65-F5344CB8AC3E}">
        <p14:creationId xmlns:p14="http://schemas.microsoft.com/office/powerpoint/2010/main" val="6577443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箭头连接符 4"/>
          <p:cNvCxnSpPr/>
          <p:nvPr/>
        </p:nvCxnSpPr>
        <p:spPr>
          <a:xfrm>
            <a:off x="3094074" y="4816549"/>
            <a:ext cx="456136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 name="直接箭头连接符 5"/>
          <p:cNvCxnSpPr/>
          <p:nvPr/>
        </p:nvCxnSpPr>
        <p:spPr>
          <a:xfrm flipV="1">
            <a:off x="3101160" y="1095152"/>
            <a:ext cx="56704" cy="37213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接连接符 16"/>
          <p:cNvCxnSpPr/>
          <p:nvPr/>
        </p:nvCxnSpPr>
        <p:spPr>
          <a:xfrm>
            <a:off x="3157864" y="2445488"/>
            <a:ext cx="4146703" cy="21265"/>
          </a:xfrm>
          <a:prstGeom prst="line">
            <a:avLst/>
          </a:prstGeom>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a:xfrm flipH="1">
            <a:off x="6730411" y="1788928"/>
            <a:ext cx="31896" cy="3027620"/>
          </a:xfrm>
          <a:prstGeom prst="line">
            <a:avLst/>
          </a:prstGeom>
        </p:spPr>
        <p:style>
          <a:lnRef idx="1">
            <a:schemeClr val="dk1"/>
          </a:lnRef>
          <a:fillRef idx="0">
            <a:schemeClr val="dk1"/>
          </a:fillRef>
          <a:effectRef idx="0">
            <a:schemeClr val="dk1"/>
          </a:effectRef>
          <a:fontRef idx="minor">
            <a:schemeClr val="tx1"/>
          </a:fontRef>
        </p:style>
      </p:cxnSp>
      <p:cxnSp>
        <p:nvCxnSpPr>
          <p:cNvPr id="26" name="直接连接符 25"/>
          <p:cNvCxnSpPr/>
          <p:nvPr/>
        </p:nvCxnSpPr>
        <p:spPr>
          <a:xfrm>
            <a:off x="3164950" y="1749055"/>
            <a:ext cx="4146703" cy="21265"/>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flipH="1">
            <a:off x="7295705" y="1770320"/>
            <a:ext cx="31896" cy="3027620"/>
          </a:xfrm>
          <a:prstGeom prst="line">
            <a:avLst/>
          </a:prstGeom>
        </p:spPr>
        <p:style>
          <a:lnRef idx="1">
            <a:schemeClr val="dk1"/>
          </a:lnRef>
          <a:fillRef idx="0">
            <a:schemeClr val="dk1"/>
          </a:fillRef>
          <a:effectRef idx="0">
            <a:schemeClr val="dk1"/>
          </a:effectRef>
          <a:fontRef idx="minor">
            <a:schemeClr val="tx1"/>
          </a:fontRef>
        </p:style>
      </p:cxnSp>
      <p:sp>
        <p:nvSpPr>
          <p:cNvPr id="28" name="文本框 27"/>
          <p:cNvSpPr txBox="1"/>
          <p:nvPr/>
        </p:nvSpPr>
        <p:spPr>
          <a:xfrm>
            <a:off x="4880344" y="3551274"/>
            <a:ext cx="312906" cy="369332"/>
          </a:xfrm>
          <a:prstGeom prst="rect">
            <a:avLst/>
          </a:prstGeom>
          <a:noFill/>
        </p:spPr>
        <p:txBody>
          <a:bodyPr wrap="none" rtlCol="0">
            <a:spAutoFit/>
          </a:bodyPr>
          <a:lstStyle/>
          <a:p>
            <a:r>
              <a:rPr lang="en-US" altLang="zh-CN" b="1" dirty="0"/>
              <a:t>1</a:t>
            </a:r>
            <a:endParaRPr lang="zh-CN" altLang="en-US" b="1" dirty="0"/>
          </a:p>
        </p:txBody>
      </p:sp>
      <p:sp>
        <p:nvSpPr>
          <p:cNvPr id="29" name="文本框 28"/>
          <p:cNvSpPr txBox="1"/>
          <p:nvPr/>
        </p:nvSpPr>
        <p:spPr>
          <a:xfrm>
            <a:off x="6916406" y="1865201"/>
            <a:ext cx="312906" cy="369332"/>
          </a:xfrm>
          <a:prstGeom prst="rect">
            <a:avLst/>
          </a:prstGeom>
          <a:noFill/>
        </p:spPr>
        <p:txBody>
          <a:bodyPr wrap="none" rtlCol="0">
            <a:spAutoFit/>
          </a:bodyPr>
          <a:lstStyle/>
          <a:p>
            <a:r>
              <a:rPr lang="en-US" altLang="zh-CN" b="1" dirty="0" smtClean="0"/>
              <a:t>4</a:t>
            </a:r>
            <a:endParaRPr lang="zh-CN" altLang="en-US" b="1" dirty="0"/>
          </a:p>
        </p:txBody>
      </p:sp>
      <p:sp>
        <p:nvSpPr>
          <p:cNvPr id="30" name="文本框 29"/>
          <p:cNvSpPr txBox="1"/>
          <p:nvPr/>
        </p:nvSpPr>
        <p:spPr>
          <a:xfrm>
            <a:off x="4883888" y="1865201"/>
            <a:ext cx="312906" cy="369332"/>
          </a:xfrm>
          <a:prstGeom prst="rect">
            <a:avLst/>
          </a:prstGeom>
          <a:noFill/>
        </p:spPr>
        <p:txBody>
          <a:bodyPr wrap="none" rtlCol="0">
            <a:spAutoFit/>
          </a:bodyPr>
          <a:lstStyle/>
          <a:p>
            <a:r>
              <a:rPr lang="en-US" altLang="zh-CN" b="1" dirty="0" smtClean="0"/>
              <a:t>3</a:t>
            </a:r>
            <a:endParaRPr lang="zh-CN" altLang="en-US" b="1" dirty="0"/>
          </a:p>
        </p:txBody>
      </p:sp>
      <p:sp>
        <p:nvSpPr>
          <p:cNvPr id="31" name="文本框 30"/>
          <p:cNvSpPr txBox="1"/>
          <p:nvPr/>
        </p:nvSpPr>
        <p:spPr>
          <a:xfrm>
            <a:off x="6909389" y="3489250"/>
            <a:ext cx="312906" cy="369332"/>
          </a:xfrm>
          <a:prstGeom prst="rect">
            <a:avLst/>
          </a:prstGeom>
          <a:noFill/>
        </p:spPr>
        <p:txBody>
          <a:bodyPr wrap="none" rtlCol="0">
            <a:spAutoFit/>
          </a:bodyPr>
          <a:lstStyle/>
          <a:p>
            <a:r>
              <a:rPr lang="en-US" altLang="zh-CN" b="1" dirty="0" smtClean="0"/>
              <a:t>2</a:t>
            </a:r>
            <a:endParaRPr lang="zh-CN" altLang="en-US" b="1" dirty="0"/>
          </a:p>
        </p:txBody>
      </p:sp>
      <p:sp>
        <p:nvSpPr>
          <p:cNvPr id="32" name="文本框 31"/>
          <p:cNvSpPr txBox="1"/>
          <p:nvPr/>
        </p:nvSpPr>
        <p:spPr>
          <a:xfrm>
            <a:off x="-857699" y="5612809"/>
            <a:ext cx="12192000" cy="461665"/>
          </a:xfrm>
          <a:prstGeom prst="rect">
            <a:avLst/>
          </a:prstGeom>
          <a:noFill/>
        </p:spPr>
        <p:txBody>
          <a:bodyPr wrap="square" rtlCol="0">
            <a:spAutoFit/>
          </a:bodyPr>
          <a:lstStyle/>
          <a:p>
            <a:pPr algn="ctr"/>
            <a:r>
              <a:rPr lang="zh-CN" altLang="en-US" sz="2400" dirty="0"/>
              <a:t>物</a:t>
            </a:r>
            <a:r>
              <a:rPr lang="zh-CN" altLang="en-US" sz="2400" dirty="0" smtClean="0"/>
              <a:t>量、价格和价值动态示意图</a:t>
            </a:r>
            <a:endParaRPr lang="zh-CN" altLang="en-US" sz="2400" dirty="0"/>
          </a:p>
        </p:txBody>
      </p:sp>
    </p:spTree>
    <p:extLst>
      <p:ext uri="{BB962C8B-B14F-4D97-AF65-F5344CB8AC3E}">
        <p14:creationId xmlns:p14="http://schemas.microsoft.com/office/powerpoint/2010/main" val="179188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081320932"/>
              </p:ext>
            </p:extLst>
          </p:nvPr>
        </p:nvGraphicFramePr>
        <p:xfrm>
          <a:off x="1339703" y="2123163"/>
          <a:ext cx="9522047" cy="3017520"/>
        </p:xfrm>
        <a:graphic>
          <a:graphicData uri="http://schemas.openxmlformats.org/drawingml/2006/table">
            <a:tbl>
              <a:tblPr firstRow="1" bandRow="1">
                <a:tableStyleId>{5940675A-B579-460E-94D1-54222C63F5DA}</a:tableStyleId>
              </a:tblPr>
              <a:tblGrid>
                <a:gridCol w="1041991">
                  <a:extLst>
                    <a:ext uri="{9D8B030D-6E8A-4147-A177-3AD203B41FA5}">
                      <a16:colId xmlns:a16="http://schemas.microsoft.com/office/drawing/2014/main" val="741440243"/>
                    </a:ext>
                  </a:extLst>
                </a:gridCol>
                <a:gridCol w="1807535">
                  <a:extLst>
                    <a:ext uri="{9D8B030D-6E8A-4147-A177-3AD203B41FA5}">
                      <a16:colId xmlns:a16="http://schemas.microsoft.com/office/drawing/2014/main" val="3598365111"/>
                    </a:ext>
                  </a:extLst>
                </a:gridCol>
                <a:gridCol w="2027949">
                  <a:extLst>
                    <a:ext uri="{9D8B030D-6E8A-4147-A177-3AD203B41FA5}">
                      <a16:colId xmlns:a16="http://schemas.microsoft.com/office/drawing/2014/main" val="483010276"/>
                    </a:ext>
                  </a:extLst>
                </a:gridCol>
                <a:gridCol w="2322286">
                  <a:extLst>
                    <a:ext uri="{9D8B030D-6E8A-4147-A177-3AD203B41FA5}">
                      <a16:colId xmlns:a16="http://schemas.microsoft.com/office/drawing/2014/main" val="1341268757"/>
                    </a:ext>
                  </a:extLst>
                </a:gridCol>
                <a:gridCol w="2322286">
                  <a:extLst>
                    <a:ext uri="{9D8B030D-6E8A-4147-A177-3AD203B41FA5}">
                      <a16:colId xmlns:a16="http://schemas.microsoft.com/office/drawing/2014/main" val="3458217175"/>
                    </a:ext>
                  </a:extLst>
                </a:gridCol>
              </a:tblGrid>
              <a:tr h="370840">
                <a:tc rowSpan="2">
                  <a:txBody>
                    <a:bodyPr/>
                    <a:lstStyle/>
                    <a:p>
                      <a:pPr algn="ctr"/>
                      <a:r>
                        <a:rPr lang="zh-CN" altLang="en-US" sz="2800" dirty="0" smtClean="0"/>
                        <a:t>商品名称</a:t>
                      </a:r>
                      <a:endParaRPr lang="zh-CN" altLang="en-US" sz="2800" dirty="0"/>
                    </a:p>
                  </a:txBody>
                  <a:tcPr/>
                </a:tc>
                <a:tc gridSpan="2">
                  <a:txBody>
                    <a:bodyPr/>
                    <a:lstStyle/>
                    <a:p>
                      <a:pPr algn="ctr"/>
                      <a:r>
                        <a:rPr lang="en-US" altLang="zh-CN" sz="2800" dirty="0" smtClean="0"/>
                        <a:t>1980</a:t>
                      </a:r>
                      <a:r>
                        <a:rPr lang="zh-CN" altLang="en-US" sz="2800" dirty="0" smtClean="0"/>
                        <a:t>年</a:t>
                      </a:r>
                      <a:endParaRPr lang="zh-CN" altLang="en-US" sz="2800" dirty="0"/>
                    </a:p>
                  </a:txBody>
                  <a:tcPr>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2800" dirty="0" smtClean="0"/>
                        <a:t>1982</a:t>
                      </a:r>
                      <a:r>
                        <a:rPr lang="zh-CN" altLang="en-US" sz="2800" dirty="0" smtClean="0"/>
                        <a:t>年</a:t>
                      </a:r>
                      <a:endParaRPr lang="zh-CN" altLang="en-US" sz="2800" dirty="0"/>
                    </a:p>
                  </a:txBody>
                  <a:tcPr>
                    <a:lnB w="12700" cap="flat" cmpd="sng" algn="ctr">
                      <a:solidFill>
                        <a:schemeClr val="tx1"/>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2922621760"/>
                  </a:ext>
                </a:extLst>
              </a:tr>
              <a:tr h="370840">
                <a:tc vMerge="1">
                  <a:txBody>
                    <a:bodyPr/>
                    <a:lstStyle/>
                    <a:p>
                      <a:pPr algn="ctr"/>
                      <a:endParaRPr lang="zh-CN" altLang="en-US" dirty="0"/>
                    </a:p>
                  </a:txBody>
                  <a:tcPr/>
                </a:tc>
                <a:tc>
                  <a:txBody>
                    <a:bodyPr/>
                    <a:lstStyle/>
                    <a:p>
                      <a:pPr algn="ctr"/>
                      <a:r>
                        <a:rPr lang="zh-CN" altLang="en-US" sz="2800" dirty="0" smtClean="0"/>
                        <a:t>价格</a:t>
                      </a:r>
                      <a:endParaRPr lang="en-US" altLang="zh-CN" sz="2800" dirty="0" smtClean="0"/>
                    </a:p>
                    <a:p>
                      <a:pPr algn="ctr"/>
                      <a:r>
                        <a:rPr lang="zh-CN" altLang="en-US" sz="2800" dirty="0" smtClean="0"/>
                        <a:t>（元</a:t>
                      </a:r>
                      <a:r>
                        <a:rPr lang="en-US" altLang="zh-CN" sz="2800" dirty="0" smtClean="0"/>
                        <a:t>/</a:t>
                      </a:r>
                      <a:r>
                        <a:rPr lang="zh-CN" altLang="en-US" sz="2800" dirty="0" smtClean="0"/>
                        <a:t>斤）</a:t>
                      </a:r>
                      <a:endParaRPr lang="zh-CN" altLang="en-US" sz="28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zh-CN" altLang="en-US" sz="2800" dirty="0" smtClean="0"/>
                        <a:t>销售量</a:t>
                      </a:r>
                      <a:endParaRPr lang="en-US" altLang="zh-CN" sz="2800" dirty="0" smtClean="0"/>
                    </a:p>
                    <a:p>
                      <a:pPr algn="ctr"/>
                      <a:r>
                        <a:rPr lang="zh-CN" altLang="en-US" sz="2800" dirty="0" smtClean="0"/>
                        <a:t>（万斤）</a:t>
                      </a:r>
                      <a:endParaRPr lang="zh-CN" altLang="en-US" sz="28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zh-CN" altLang="en-US" sz="2800" dirty="0" smtClean="0"/>
                        <a:t>价格</a:t>
                      </a:r>
                      <a:endParaRPr lang="en-US" altLang="zh-CN" sz="2800" dirty="0" smtClean="0"/>
                    </a:p>
                    <a:p>
                      <a:pPr algn="ctr"/>
                      <a:r>
                        <a:rPr lang="zh-CN" altLang="en-US" sz="2800" dirty="0" smtClean="0"/>
                        <a:t>（元</a:t>
                      </a:r>
                      <a:r>
                        <a:rPr lang="en-US" altLang="zh-CN" sz="2800" dirty="0" smtClean="0"/>
                        <a:t>/</a:t>
                      </a:r>
                      <a:r>
                        <a:rPr lang="zh-CN" altLang="en-US" sz="2800" dirty="0" smtClean="0"/>
                        <a:t>斤）</a:t>
                      </a: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r>
                        <a:rPr lang="zh-CN" altLang="en-US" sz="2800" dirty="0" smtClean="0"/>
                        <a:t>销售量</a:t>
                      </a:r>
                      <a:endParaRPr lang="en-US" altLang="zh-CN" sz="2800" dirty="0" smtClean="0"/>
                    </a:p>
                    <a:p>
                      <a:pPr algn="ctr"/>
                      <a:r>
                        <a:rPr lang="zh-CN" altLang="en-US" sz="2800" dirty="0" smtClean="0"/>
                        <a:t>（万斤）</a:t>
                      </a:r>
                      <a:endParaRPr lang="zh-CN" altLang="en-US" sz="28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696582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dirty="0" smtClean="0"/>
                        <a:t>小米</a:t>
                      </a:r>
                    </a:p>
                  </a:txBody>
                  <a:tcPr/>
                </a:tc>
                <a:tc>
                  <a:txBody>
                    <a:bodyPr/>
                    <a:lstStyle/>
                    <a:p>
                      <a:pPr algn="ctr"/>
                      <a:r>
                        <a:rPr lang="en-US" altLang="zh-CN" sz="2800" dirty="0" smtClean="0"/>
                        <a:t>0.2</a:t>
                      </a:r>
                      <a:endParaRPr lang="zh-CN" altLang="en-US" sz="2800" dirty="0"/>
                    </a:p>
                  </a:txBody>
                  <a:tcPr>
                    <a:lnR w="12700" cap="flat" cmpd="sng" algn="ctr">
                      <a:solidFill>
                        <a:schemeClr val="tx1"/>
                      </a:solidFill>
                      <a:prstDash val="solid"/>
                      <a:round/>
                      <a:headEnd type="none" w="med" len="med"/>
                      <a:tailEnd type="none" w="med" len="med"/>
                    </a:lnR>
                  </a:tcPr>
                </a:tc>
                <a:tc>
                  <a:txBody>
                    <a:bodyPr/>
                    <a:lstStyle/>
                    <a:p>
                      <a:pPr algn="ctr"/>
                      <a:r>
                        <a:rPr lang="en-US" altLang="zh-CN" sz="2800" dirty="0" smtClean="0"/>
                        <a:t>500</a:t>
                      </a:r>
                      <a:endParaRPr lang="zh-CN" altLang="en-US" sz="2800" dirty="0"/>
                    </a:p>
                  </a:txBody>
                  <a:tcPr>
                    <a:lnL w="12700" cap="flat" cmpd="sng" algn="ctr">
                      <a:solidFill>
                        <a:schemeClr val="tx1"/>
                      </a:solidFill>
                      <a:prstDash val="solid"/>
                      <a:round/>
                      <a:headEnd type="none" w="med" len="med"/>
                      <a:tailEnd type="none" w="med" len="med"/>
                    </a:lnL>
                  </a:tcPr>
                </a:tc>
                <a:tc>
                  <a:txBody>
                    <a:bodyPr/>
                    <a:lstStyle/>
                    <a:p>
                      <a:pPr algn="ctr"/>
                      <a:r>
                        <a:rPr lang="en-US" altLang="zh-CN" sz="2800" dirty="0" smtClean="0"/>
                        <a:t>0.23</a:t>
                      </a:r>
                      <a:endParaRPr lang="zh-CN" altLang="en-US" sz="2800" dirty="0"/>
                    </a:p>
                  </a:txBody>
                  <a:tcPr/>
                </a:tc>
                <a:tc>
                  <a:txBody>
                    <a:bodyPr/>
                    <a:lstStyle/>
                    <a:p>
                      <a:pPr algn="ctr"/>
                      <a:r>
                        <a:rPr lang="en-US" altLang="zh-CN" sz="2800" dirty="0" smtClean="0"/>
                        <a:t>450</a:t>
                      </a:r>
                      <a:endParaRPr lang="zh-CN" altLang="en-US" sz="2800" dirty="0"/>
                    </a:p>
                  </a:txBody>
                  <a:tcPr/>
                </a:tc>
                <a:extLst>
                  <a:ext uri="{0D108BD9-81ED-4DB2-BD59-A6C34878D82A}">
                    <a16:rowId xmlns:a16="http://schemas.microsoft.com/office/drawing/2014/main" val="4032089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dirty="0" smtClean="0"/>
                        <a:t>大米</a:t>
                      </a:r>
                    </a:p>
                  </a:txBody>
                  <a:tcPr/>
                </a:tc>
                <a:tc>
                  <a:txBody>
                    <a:bodyPr/>
                    <a:lstStyle/>
                    <a:p>
                      <a:pPr algn="ctr"/>
                      <a:r>
                        <a:rPr lang="en-US" altLang="zh-CN" sz="2800" dirty="0" smtClean="0"/>
                        <a:t>0.25</a:t>
                      </a:r>
                      <a:endParaRPr lang="zh-CN" altLang="en-US" sz="2800" dirty="0"/>
                    </a:p>
                  </a:txBody>
                  <a:tcPr>
                    <a:lnR w="12700" cap="flat" cmpd="sng" algn="ctr">
                      <a:solidFill>
                        <a:schemeClr val="tx1"/>
                      </a:solidFill>
                      <a:prstDash val="solid"/>
                      <a:round/>
                      <a:headEnd type="none" w="med" len="med"/>
                      <a:tailEnd type="none" w="med" len="med"/>
                    </a:lnR>
                  </a:tcPr>
                </a:tc>
                <a:tc>
                  <a:txBody>
                    <a:bodyPr/>
                    <a:lstStyle/>
                    <a:p>
                      <a:pPr algn="ctr"/>
                      <a:r>
                        <a:rPr lang="en-US" altLang="zh-CN" sz="2800" dirty="0" smtClean="0"/>
                        <a:t>200</a:t>
                      </a:r>
                      <a:endParaRPr lang="zh-CN" altLang="en-US" sz="2800" dirty="0"/>
                    </a:p>
                  </a:txBody>
                  <a:tcPr>
                    <a:lnL w="12700" cap="flat" cmpd="sng" algn="ctr">
                      <a:solidFill>
                        <a:schemeClr val="tx1"/>
                      </a:solidFill>
                      <a:prstDash val="solid"/>
                      <a:round/>
                      <a:headEnd type="none" w="med" len="med"/>
                      <a:tailEnd type="none" w="med" len="med"/>
                    </a:lnL>
                  </a:tcPr>
                </a:tc>
                <a:tc>
                  <a:txBody>
                    <a:bodyPr/>
                    <a:lstStyle/>
                    <a:p>
                      <a:pPr algn="ctr"/>
                      <a:r>
                        <a:rPr lang="en-US" altLang="zh-CN" sz="2800" dirty="0" smtClean="0"/>
                        <a:t>0.24</a:t>
                      </a:r>
                      <a:endParaRPr lang="zh-CN" altLang="en-US" sz="2800" dirty="0"/>
                    </a:p>
                  </a:txBody>
                  <a:tcPr/>
                </a:tc>
                <a:tc>
                  <a:txBody>
                    <a:bodyPr/>
                    <a:lstStyle/>
                    <a:p>
                      <a:pPr algn="ctr"/>
                      <a:r>
                        <a:rPr lang="en-US" altLang="zh-CN" sz="2800" dirty="0" smtClean="0"/>
                        <a:t>300</a:t>
                      </a:r>
                      <a:endParaRPr lang="zh-CN" altLang="en-US" sz="2800" dirty="0"/>
                    </a:p>
                  </a:txBody>
                  <a:tcPr/>
                </a:tc>
                <a:extLst>
                  <a:ext uri="{0D108BD9-81ED-4DB2-BD59-A6C34878D82A}">
                    <a16:rowId xmlns:a16="http://schemas.microsoft.com/office/drawing/2014/main" val="103728393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dirty="0" smtClean="0"/>
                        <a:t>高粱</a:t>
                      </a:r>
                    </a:p>
                  </a:txBody>
                  <a:tcPr/>
                </a:tc>
                <a:tc>
                  <a:txBody>
                    <a:bodyPr/>
                    <a:lstStyle/>
                    <a:p>
                      <a:pPr algn="ctr"/>
                      <a:r>
                        <a:rPr lang="en-US" altLang="zh-CN" sz="2800" dirty="0" smtClean="0"/>
                        <a:t>0.15</a:t>
                      </a:r>
                      <a:endParaRPr lang="zh-CN" altLang="en-US" sz="2800" dirty="0"/>
                    </a:p>
                  </a:txBody>
                  <a:tcPr>
                    <a:lnR w="12700" cap="flat" cmpd="sng" algn="ctr">
                      <a:solidFill>
                        <a:schemeClr val="tx1"/>
                      </a:solidFill>
                      <a:prstDash val="solid"/>
                      <a:round/>
                      <a:headEnd type="none" w="med" len="med"/>
                      <a:tailEnd type="none" w="med" len="med"/>
                    </a:lnR>
                  </a:tcPr>
                </a:tc>
                <a:tc>
                  <a:txBody>
                    <a:bodyPr/>
                    <a:lstStyle/>
                    <a:p>
                      <a:pPr algn="ctr"/>
                      <a:r>
                        <a:rPr lang="en-US" altLang="zh-CN" sz="2800" dirty="0" smtClean="0"/>
                        <a:t>50</a:t>
                      </a:r>
                      <a:endParaRPr lang="zh-CN" altLang="en-US" sz="2800" dirty="0"/>
                    </a:p>
                  </a:txBody>
                  <a:tcPr>
                    <a:lnL w="12700" cap="flat" cmpd="sng" algn="ctr">
                      <a:solidFill>
                        <a:schemeClr val="tx1"/>
                      </a:solidFill>
                      <a:prstDash val="solid"/>
                      <a:round/>
                      <a:headEnd type="none" w="med" len="med"/>
                      <a:tailEnd type="none" w="med" len="med"/>
                    </a:lnL>
                  </a:tcPr>
                </a:tc>
                <a:tc>
                  <a:txBody>
                    <a:bodyPr/>
                    <a:lstStyle/>
                    <a:p>
                      <a:pPr algn="ctr"/>
                      <a:r>
                        <a:rPr lang="en-US" altLang="zh-CN" sz="2800" dirty="0" smtClean="0"/>
                        <a:t>0.16</a:t>
                      </a:r>
                      <a:endParaRPr lang="zh-CN" altLang="en-US" sz="2800" dirty="0"/>
                    </a:p>
                  </a:txBody>
                  <a:tcPr/>
                </a:tc>
                <a:tc>
                  <a:txBody>
                    <a:bodyPr/>
                    <a:lstStyle/>
                    <a:p>
                      <a:pPr algn="ctr"/>
                      <a:r>
                        <a:rPr lang="en-US" altLang="zh-CN" sz="2800" dirty="0" smtClean="0"/>
                        <a:t>55</a:t>
                      </a:r>
                      <a:endParaRPr lang="zh-CN" altLang="en-US" sz="2800" dirty="0"/>
                    </a:p>
                  </a:txBody>
                  <a:tcPr/>
                </a:tc>
                <a:extLst>
                  <a:ext uri="{0D108BD9-81ED-4DB2-BD59-A6C34878D82A}">
                    <a16:rowId xmlns:a16="http://schemas.microsoft.com/office/drawing/2014/main" val="2733818377"/>
                  </a:ext>
                </a:extLst>
              </a:tr>
            </a:tbl>
          </a:graphicData>
        </a:graphic>
      </p:graphicFrame>
      <p:sp>
        <p:nvSpPr>
          <p:cNvPr id="3" name="文本框 2"/>
          <p:cNvSpPr txBox="1"/>
          <p:nvPr/>
        </p:nvSpPr>
        <p:spPr>
          <a:xfrm>
            <a:off x="2950901" y="1254648"/>
            <a:ext cx="6096541" cy="461665"/>
          </a:xfrm>
          <a:prstGeom prst="rect">
            <a:avLst/>
          </a:prstGeom>
          <a:noFill/>
        </p:spPr>
        <p:txBody>
          <a:bodyPr wrap="none" rtlCol="0">
            <a:spAutoFit/>
          </a:bodyPr>
          <a:lstStyle/>
          <a:p>
            <a:r>
              <a:rPr lang="zh-CN" altLang="en-US" sz="2400" dirty="0" smtClean="0"/>
              <a:t>某地区</a:t>
            </a:r>
            <a:r>
              <a:rPr lang="en-US" altLang="zh-CN" sz="2400" dirty="0" smtClean="0"/>
              <a:t>1980</a:t>
            </a:r>
            <a:r>
              <a:rPr lang="zh-CN" altLang="en-US" sz="2400" dirty="0" smtClean="0"/>
              <a:t>年和</a:t>
            </a:r>
            <a:r>
              <a:rPr lang="en-US" altLang="zh-CN" sz="2400" dirty="0" smtClean="0"/>
              <a:t>1982</a:t>
            </a:r>
            <a:r>
              <a:rPr lang="zh-CN" altLang="en-US" sz="2400" dirty="0" smtClean="0"/>
              <a:t>年粮食价格和销售情况</a:t>
            </a:r>
            <a:endParaRPr lang="zh-CN" altLang="en-US" sz="2400" dirty="0"/>
          </a:p>
        </p:txBody>
      </p:sp>
      <p:sp>
        <p:nvSpPr>
          <p:cNvPr id="4" name="文本框 3"/>
          <p:cNvSpPr txBox="1"/>
          <p:nvPr/>
        </p:nvSpPr>
        <p:spPr>
          <a:xfrm>
            <a:off x="606056" y="478465"/>
            <a:ext cx="998991" cy="369332"/>
          </a:xfrm>
          <a:prstGeom prst="rect">
            <a:avLst/>
          </a:prstGeom>
          <a:noFill/>
        </p:spPr>
        <p:txBody>
          <a:bodyPr wrap="none" rtlCol="0">
            <a:spAutoFit/>
          </a:bodyPr>
          <a:lstStyle/>
          <a:p>
            <a:r>
              <a:rPr lang="zh-CN" altLang="en-US" dirty="0" smtClean="0"/>
              <a:t>习题：</a:t>
            </a:r>
            <a:r>
              <a:rPr lang="en-US" altLang="zh-CN" dirty="0"/>
              <a:t>1</a:t>
            </a:r>
            <a:endParaRPr lang="zh-CN" altLang="en-US" dirty="0"/>
          </a:p>
        </p:txBody>
      </p:sp>
      <p:sp>
        <p:nvSpPr>
          <p:cNvPr id="6" name="文本框 5"/>
          <p:cNvSpPr txBox="1"/>
          <p:nvPr/>
        </p:nvSpPr>
        <p:spPr>
          <a:xfrm>
            <a:off x="391471" y="5534561"/>
            <a:ext cx="11418510" cy="1323439"/>
          </a:xfrm>
          <a:prstGeom prst="rect">
            <a:avLst/>
          </a:prstGeom>
          <a:noFill/>
        </p:spPr>
        <p:txBody>
          <a:bodyPr wrap="none" rtlCol="0">
            <a:spAutoFit/>
          </a:bodyPr>
          <a:lstStyle/>
          <a:p>
            <a:r>
              <a:rPr lang="zh-CN" altLang="en-US" sz="2000" dirty="0" smtClean="0"/>
              <a:t>问</a:t>
            </a:r>
            <a:r>
              <a:rPr lang="zh-CN" altLang="en-US" sz="2000" dirty="0" smtClean="0">
                <a:sym typeface="Wingdings" panose="05000000000000000000" pitchFamily="2" charset="2"/>
              </a:rPr>
              <a:t>： （</a:t>
            </a:r>
            <a:r>
              <a:rPr lang="en-US" altLang="zh-CN" sz="2000" dirty="0" smtClean="0">
                <a:sym typeface="Wingdings" panose="05000000000000000000" pitchFamily="2" charset="2"/>
              </a:rPr>
              <a:t>1</a:t>
            </a:r>
            <a:r>
              <a:rPr lang="zh-CN" altLang="en-US" sz="2000" dirty="0" smtClean="0">
                <a:sym typeface="Wingdings" panose="05000000000000000000" pitchFamily="2" charset="2"/>
              </a:rPr>
              <a:t>）采用</a:t>
            </a:r>
            <a:r>
              <a:rPr lang="zh-CN" altLang="en-US" sz="2000" dirty="0" smtClean="0"/>
              <a:t>拉氏方法计算综合价格指数和综合物量指数；并计算价格及物量变动而增减的销售额</a:t>
            </a:r>
            <a:endParaRPr lang="en-US" altLang="zh-CN" sz="2000" dirty="0" smtClean="0"/>
          </a:p>
          <a:p>
            <a:r>
              <a:rPr lang="en-US" altLang="zh-CN" sz="2000" dirty="0"/>
              <a:t> </a:t>
            </a:r>
            <a:r>
              <a:rPr lang="en-US" altLang="zh-CN" sz="2000" dirty="0" smtClean="0"/>
              <a:t>       </a:t>
            </a:r>
            <a:r>
              <a:rPr lang="zh-CN" altLang="en-US" sz="2000" dirty="0" smtClean="0">
                <a:sym typeface="Wingdings" panose="05000000000000000000" pitchFamily="2" charset="2"/>
              </a:rPr>
              <a:t>（</a:t>
            </a:r>
            <a:r>
              <a:rPr lang="en-US" altLang="zh-CN" sz="2000" dirty="0" smtClean="0">
                <a:sym typeface="Wingdings" panose="05000000000000000000" pitchFamily="2" charset="2"/>
              </a:rPr>
              <a:t>2</a:t>
            </a:r>
            <a:r>
              <a:rPr lang="zh-CN" altLang="en-US" sz="2000" dirty="0" smtClean="0">
                <a:sym typeface="Wingdings" panose="05000000000000000000" pitchFamily="2" charset="2"/>
              </a:rPr>
              <a:t>）采用</a:t>
            </a:r>
            <a:r>
              <a:rPr lang="zh-CN" altLang="en-US" sz="2000" dirty="0">
                <a:sym typeface="Wingdings" panose="05000000000000000000" pitchFamily="2" charset="2"/>
              </a:rPr>
              <a:t>帕</a:t>
            </a:r>
            <a:r>
              <a:rPr lang="zh-CN" altLang="en-US" sz="2000" dirty="0" smtClean="0"/>
              <a:t>氏</a:t>
            </a:r>
            <a:r>
              <a:rPr lang="zh-CN" altLang="en-US" sz="2000" dirty="0"/>
              <a:t>方法计算综合价格指数和综合物量</a:t>
            </a:r>
            <a:r>
              <a:rPr lang="zh-CN" altLang="en-US" sz="2000" dirty="0" smtClean="0"/>
              <a:t>指数；并计算</a:t>
            </a:r>
            <a:r>
              <a:rPr lang="zh-CN" altLang="en-US" sz="2000" dirty="0"/>
              <a:t>价格及物量变动而</a:t>
            </a:r>
            <a:r>
              <a:rPr lang="zh-CN" altLang="en-US" sz="2000" dirty="0" smtClean="0"/>
              <a:t>增减的销售额</a:t>
            </a:r>
            <a:endParaRPr lang="en-US" altLang="zh-CN" sz="2000" dirty="0" smtClean="0"/>
          </a:p>
          <a:p>
            <a:r>
              <a:rPr lang="en-US" altLang="zh-CN" sz="2000" dirty="0"/>
              <a:t> </a:t>
            </a:r>
            <a:r>
              <a:rPr lang="en-US" altLang="zh-CN" sz="2000" dirty="0" smtClean="0"/>
              <a:t>       </a:t>
            </a:r>
            <a:r>
              <a:rPr lang="zh-CN" altLang="en-US" sz="2000" dirty="0" smtClean="0"/>
              <a:t>（</a:t>
            </a:r>
            <a:r>
              <a:rPr lang="en-US" altLang="zh-CN" sz="2000" dirty="0" smtClean="0"/>
              <a:t>3</a:t>
            </a:r>
            <a:r>
              <a:rPr lang="zh-CN" altLang="en-US" sz="2000" dirty="0" smtClean="0"/>
              <a:t>）计算销售额增减总额</a:t>
            </a:r>
            <a:endParaRPr lang="zh-CN" altLang="en-US" sz="2000" dirty="0"/>
          </a:p>
          <a:p>
            <a:endParaRPr lang="zh-CN" altLang="en-US" sz="2000" dirty="0"/>
          </a:p>
        </p:txBody>
      </p:sp>
    </p:spTree>
    <p:extLst>
      <p:ext uri="{BB962C8B-B14F-4D97-AF65-F5344CB8AC3E}">
        <p14:creationId xmlns:p14="http://schemas.microsoft.com/office/powerpoint/2010/main" val="14074382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2021367" y="1878615"/>
          <a:ext cx="8128001" cy="2590800"/>
        </p:xfrm>
        <a:graphic>
          <a:graphicData uri="http://schemas.openxmlformats.org/drawingml/2006/table">
            <a:tbl>
              <a:tblPr firstRow="1" bandRow="1">
                <a:tableStyleId>{5940675A-B579-460E-94D1-54222C63F5DA}</a:tableStyleId>
              </a:tblPr>
              <a:tblGrid>
                <a:gridCol w="1161143">
                  <a:extLst>
                    <a:ext uri="{9D8B030D-6E8A-4147-A177-3AD203B41FA5}">
                      <a16:colId xmlns:a16="http://schemas.microsoft.com/office/drawing/2014/main" val="741440243"/>
                    </a:ext>
                  </a:extLst>
                </a:gridCol>
                <a:gridCol w="2322286">
                  <a:extLst>
                    <a:ext uri="{9D8B030D-6E8A-4147-A177-3AD203B41FA5}">
                      <a16:colId xmlns:a16="http://schemas.microsoft.com/office/drawing/2014/main" val="3598365111"/>
                    </a:ext>
                  </a:extLst>
                </a:gridCol>
                <a:gridCol w="2322286">
                  <a:extLst>
                    <a:ext uri="{9D8B030D-6E8A-4147-A177-3AD203B41FA5}">
                      <a16:colId xmlns:a16="http://schemas.microsoft.com/office/drawing/2014/main" val="1341268757"/>
                    </a:ext>
                  </a:extLst>
                </a:gridCol>
                <a:gridCol w="2322286">
                  <a:extLst>
                    <a:ext uri="{9D8B030D-6E8A-4147-A177-3AD203B41FA5}">
                      <a16:colId xmlns:a16="http://schemas.microsoft.com/office/drawing/2014/main" val="3458217175"/>
                    </a:ext>
                  </a:extLst>
                </a:gridCol>
              </a:tblGrid>
              <a:tr h="370840">
                <a:tc rowSpan="2">
                  <a:txBody>
                    <a:bodyPr/>
                    <a:lstStyle/>
                    <a:p>
                      <a:pPr algn="ctr"/>
                      <a:r>
                        <a:rPr lang="zh-CN" altLang="en-US" sz="2800" dirty="0" smtClean="0"/>
                        <a:t>商品名称</a:t>
                      </a:r>
                      <a:endParaRPr lang="zh-CN" altLang="en-US" sz="2800" dirty="0"/>
                    </a:p>
                  </a:txBody>
                  <a:tcPr/>
                </a:tc>
                <a:tc rowSpan="2">
                  <a:txBody>
                    <a:bodyPr/>
                    <a:lstStyle/>
                    <a:p>
                      <a:pPr algn="ctr"/>
                      <a:r>
                        <a:rPr lang="zh-CN" altLang="en-US" sz="2800" dirty="0" smtClean="0"/>
                        <a:t>基期销售额</a:t>
                      </a:r>
                      <a:endParaRPr lang="en-US" altLang="zh-CN" sz="2800" dirty="0" smtClean="0"/>
                    </a:p>
                    <a:p>
                      <a:pPr algn="ctr"/>
                      <a:r>
                        <a:rPr lang="zh-CN" altLang="en-US" sz="2800" dirty="0" smtClean="0"/>
                        <a:t>（元）</a:t>
                      </a:r>
                      <a:endParaRPr lang="zh-CN" altLang="en-US" sz="2800" dirty="0"/>
                    </a:p>
                  </a:txBody>
                  <a:tcPr/>
                </a:tc>
                <a:tc gridSpan="2">
                  <a:txBody>
                    <a:bodyPr/>
                    <a:lstStyle/>
                    <a:p>
                      <a:pPr algn="ctr"/>
                      <a:r>
                        <a:rPr lang="zh-CN" altLang="en-US" sz="2800" dirty="0" smtClean="0"/>
                        <a:t>价格（元）</a:t>
                      </a:r>
                      <a:endParaRPr lang="zh-CN" altLang="en-US" sz="2800" dirty="0"/>
                    </a:p>
                  </a:txBody>
                  <a:tcPr/>
                </a:tc>
                <a:tc hMerge="1">
                  <a:txBody>
                    <a:bodyPr/>
                    <a:lstStyle/>
                    <a:p>
                      <a:endParaRPr lang="zh-CN" altLang="en-US"/>
                    </a:p>
                  </a:txBody>
                  <a:tcPr/>
                </a:tc>
                <a:extLst>
                  <a:ext uri="{0D108BD9-81ED-4DB2-BD59-A6C34878D82A}">
                    <a16:rowId xmlns:a16="http://schemas.microsoft.com/office/drawing/2014/main" val="2922621760"/>
                  </a:ext>
                </a:extLst>
              </a:tr>
              <a:tr h="370840">
                <a:tc vMerge="1">
                  <a:txBody>
                    <a:bodyPr/>
                    <a:lstStyle/>
                    <a:p>
                      <a:pPr algn="ctr"/>
                      <a:endParaRPr lang="zh-CN" altLang="en-US" dirty="0"/>
                    </a:p>
                  </a:txBody>
                  <a:tcPr/>
                </a:tc>
                <a:tc vMerge="1">
                  <a:txBody>
                    <a:bodyPr/>
                    <a:lstStyle/>
                    <a:p>
                      <a:pPr algn="ctr"/>
                      <a:endParaRPr lang="zh-CN" altLang="en-US" dirty="0"/>
                    </a:p>
                  </a:txBody>
                  <a:tcPr/>
                </a:tc>
                <a:tc>
                  <a:txBody>
                    <a:bodyPr/>
                    <a:lstStyle/>
                    <a:p>
                      <a:pPr algn="ctr"/>
                      <a:r>
                        <a:rPr lang="zh-CN" altLang="en-US" sz="2800" dirty="0" smtClean="0"/>
                        <a:t>基期</a:t>
                      </a:r>
                      <a:endParaRPr lang="zh-CN" altLang="en-US" sz="2800" dirty="0"/>
                    </a:p>
                  </a:txBody>
                  <a:tcPr/>
                </a:tc>
                <a:tc>
                  <a:txBody>
                    <a:bodyPr/>
                    <a:lstStyle/>
                    <a:p>
                      <a:pPr algn="ctr"/>
                      <a:r>
                        <a:rPr lang="zh-CN" altLang="en-US" sz="2800" dirty="0" smtClean="0"/>
                        <a:t>报告期</a:t>
                      </a:r>
                      <a:endParaRPr lang="zh-CN" altLang="en-US" sz="2800" dirty="0"/>
                    </a:p>
                  </a:txBody>
                  <a:tcPr/>
                </a:tc>
                <a:extLst>
                  <a:ext uri="{0D108BD9-81ED-4DB2-BD59-A6C34878D82A}">
                    <a16:rowId xmlns:a16="http://schemas.microsoft.com/office/drawing/2014/main" val="42696582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dirty="0" smtClean="0"/>
                        <a:t>甲</a:t>
                      </a:r>
                    </a:p>
                  </a:txBody>
                  <a:tcPr/>
                </a:tc>
                <a:tc>
                  <a:txBody>
                    <a:bodyPr/>
                    <a:lstStyle/>
                    <a:p>
                      <a:pPr algn="ctr"/>
                      <a:r>
                        <a:rPr lang="en-US" altLang="zh-CN" sz="2800" dirty="0" smtClean="0"/>
                        <a:t>16000</a:t>
                      </a:r>
                      <a:endParaRPr lang="zh-CN" altLang="en-US" sz="2800" dirty="0"/>
                    </a:p>
                  </a:txBody>
                  <a:tcPr/>
                </a:tc>
                <a:tc>
                  <a:txBody>
                    <a:bodyPr/>
                    <a:lstStyle/>
                    <a:p>
                      <a:pPr algn="ctr"/>
                      <a:r>
                        <a:rPr lang="en-US" altLang="zh-CN" sz="2800" dirty="0" smtClean="0"/>
                        <a:t>80</a:t>
                      </a:r>
                      <a:endParaRPr lang="zh-CN" altLang="en-US" sz="2800" dirty="0"/>
                    </a:p>
                  </a:txBody>
                  <a:tcPr/>
                </a:tc>
                <a:tc>
                  <a:txBody>
                    <a:bodyPr/>
                    <a:lstStyle/>
                    <a:p>
                      <a:pPr algn="ctr"/>
                      <a:r>
                        <a:rPr lang="en-US" altLang="zh-CN" sz="2800" dirty="0" smtClean="0"/>
                        <a:t>85</a:t>
                      </a:r>
                      <a:endParaRPr lang="zh-CN" altLang="en-US" sz="2800" dirty="0"/>
                    </a:p>
                  </a:txBody>
                  <a:tcPr/>
                </a:tc>
                <a:extLst>
                  <a:ext uri="{0D108BD9-81ED-4DB2-BD59-A6C34878D82A}">
                    <a16:rowId xmlns:a16="http://schemas.microsoft.com/office/drawing/2014/main" val="4032089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dirty="0" smtClean="0"/>
                        <a:t>乙</a:t>
                      </a:r>
                    </a:p>
                  </a:txBody>
                  <a:tcPr/>
                </a:tc>
                <a:tc>
                  <a:txBody>
                    <a:bodyPr/>
                    <a:lstStyle/>
                    <a:p>
                      <a:pPr algn="ctr"/>
                      <a:r>
                        <a:rPr lang="en-US" altLang="zh-CN" sz="2800" dirty="0" smtClean="0"/>
                        <a:t>15000</a:t>
                      </a:r>
                      <a:endParaRPr lang="zh-CN" altLang="en-US" sz="2800" dirty="0"/>
                    </a:p>
                  </a:txBody>
                  <a:tcPr/>
                </a:tc>
                <a:tc>
                  <a:txBody>
                    <a:bodyPr/>
                    <a:lstStyle/>
                    <a:p>
                      <a:pPr algn="ctr"/>
                      <a:r>
                        <a:rPr lang="en-US" altLang="zh-CN" sz="2800" dirty="0" smtClean="0"/>
                        <a:t>100</a:t>
                      </a:r>
                      <a:endParaRPr lang="zh-CN" altLang="en-US" sz="2800" dirty="0"/>
                    </a:p>
                  </a:txBody>
                  <a:tcPr/>
                </a:tc>
                <a:tc>
                  <a:txBody>
                    <a:bodyPr/>
                    <a:lstStyle/>
                    <a:p>
                      <a:pPr algn="ctr"/>
                      <a:r>
                        <a:rPr lang="en-US" altLang="zh-CN" sz="2800" dirty="0" smtClean="0"/>
                        <a:t>120</a:t>
                      </a:r>
                      <a:endParaRPr lang="zh-CN" altLang="en-US" sz="2800" dirty="0"/>
                    </a:p>
                  </a:txBody>
                  <a:tcPr/>
                </a:tc>
                <a:extLst>
                  <a:ext uri="{0D108BD9-81ED-4DB2-BD59-A6C34878D82A}">
                    <a16:rowId xmlns:a16="http://schemas.microsoft.com/office/drawing/2014/main" val="103728393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dirty="0" smtClean="0"/>
                        <a:t>丙</a:t>
                      </a:r>
                    </a:p>
                  </a:txBody>
                  <a:tcPr/>
                </a:tc>
                <a:tc>
                  <a:txBody>
                    <a:bodyPr/>
                    <a:lstStyle/>
                    <a:p>
                      <a:pPr algn="ctr"/>
                      <a:r>
                        <a:rPr lang="en-US" altLang="zh-CN" sz="2800" dirty="0" smtClean="0"/>
                        <a:t>24000</a:t>
                      </a:r>
                      <a:endParaRPr lang="zh-CN" altLang="en-US" sz="2800" dirty="0"/>
                    </a:p>
                  </a:txBody>
                  <a:tcPr/>
                </a:tc>
                <a:tc>
                  <a:txBody>
                    <a:bodyPr/>
                    <a:lstStyle/>
                    <a:p>
                      <a:pPr algn="ctr"/>
                      <a:r>
                        <a:rPr lang="en-US" altLang="zh-CN" sz="2800" dirty="0" smtClean="0"/>
                        <a:t>300</a:t>
                      </a:r>
                      <a:endParaRPr lang="zh-CN" altLang="en-US" sz="2800" dirty="0"/>
                    </a:p>
                  </a:txBody>
                  <a:tcPr/>
                </a:tc>
                <a:tc>
                  <a:txBody>
                    <a:bodyPr/>
                    <a:lstStyle/>
                    <a:p>
                      <a:pPr algn="ctr"/>
                      <a:r>
                        <a:rPr lang="en-US" altLang="zh-CN" sz="2800" dirty="0" smtClean="0"/>
                        <a:t>300</a:t>
                      </a:r>
                      <a:endParaRPr lang="zh-CN" altLang="en-US" sz="2800" dirty="0"/>
                    </a:p>
                  </a:txBody>
                  <a:tcPr/>
                </a:tc>
                <a:extLst>
                  <a:ext uri="{0D108BD9-81ED-4DB2-BD59-A6C34878D82A}">
                    <a16:rowId xmlns:a16="http://schemas.microsoft.com/office/drawing/2014/main" val="2733818377"/>
                  </a:ext>
                </a:extLst>
              </a:tr>
            </a:tbl>
          </a:graphicData>
        </a:graphic>
      </p:graphicFrame>
      <p:sp>
        <p:nvSpPr>
          <p:cNvPr id="3" name="文本框 2"/>
          <p:cNvSpPr txBox="1"/>
          <p:nvPr/>
        </p:nvSpPr>
        <p:spPr>
          <a:xfrm>
            <a:off x="4248074" y="1052623"/>
            <a:ext cx="4185761" cy="461665"/>
          </a:xfrm>
          <a:prstGeom prst="rect">
            <a:avLst/>
          </a:prstGeom>
          <a:noFill/>
        </p:spPr>
        <p:txBody>
          <a:bodyPr wrap="none" rtlCol="0">
            <a:spAutoFit/>
          </a:bodyPr>
          <a:lstStyle/>
          <a:p>
            <a:r>
              <a:rPr lang="zh-CN" altLang="en-US" sz="2400" dirty="0" smtClean="0"/>
              <a:t>三种商品的价格及基期销售额</a:t>
            </a:r>
            <a:endParaRPr lang="zh-CN" altLang="en-US" sz="2400" dirty="0"/>
          </a:p>
        </p:txBody>
      </p:sp>
      <p:sp>
        <p:nvSpPr>
          <p:cNvPr id="4" name="文本框 3"/>
          <p:cNvSpPr txBox="1"/>
          <p:nvPr/>
        </p:nvSpPr>
        <p:spPr>
          <a:xfrm>
            <a:off x="606056" y="478465"/>
            <a:ext cx="998991" cy="369332"/>
          </a:xfrm>
          <a:prstGeom prst="rect">
            <a:avLst/>
          </a:prstGeom>
          <a:noFill/>
        </p:spPr>
        <p:txBody>
          <a:bodyPr wrap="none" rtlCol="0">
            <a:spAutoFit/>
          </a:bodyPr>
          <a:lstStyle/>
          <a:p>
            <a:r>
              <a:rPr lang="zh-CN" altLang="en-US" dirty="0" smtClean="0"/>
              <a:t>习题：</a:t>
            </a:r>
            <a:r>
              <a:rPr lang="en-US" altLang="zh-CN" dirty="0" smtClean="0"/>
              <a:t>2</a:t>
            </a:r>
            <a:endParaRPr lang="zh-CN" altLang="en-US" dirty="0"/>
          </a:p>
        </p:txBody>
      </p:sp>
      <p:sp>
        <p:nvSpPr>
          <p:cNvPr id="5" name="文本框 4"/>
          <p:cNvSpPr txBox="1"/>
          <p:nvPr/>
        </p:nvSpPr>
        <p:spPr>
          <a:xfrm>
            <a:off x="1318438" y="5231219"/>
            <a:ext cx="3262432" cy="461665"/>
          </a:xfrm>
          <a:prstGeom prst="rect">
            <a:avLst/>
          </a:prstGeom>
          <a:noFill/>
        </p:spPr>
        <p:txBody>
          <a:bodyPr wrap="none" rtlCol="0">
            <a:spAutoFit/>
          </a:bodyPr>
          <a:lstStyle/>
          <a:p>
            <a:r>
              <a:rPr lang="zh-CN" altLang="en-US" sz="2400" dirty="0" smtClean="0"/>
              <a:t>问：计算平均价格指数</a:t>
            </a:r>
            <a:endParaRPr lang="zh-CN" altLang="en-US" sz="2400" dirty="0"/>
          </a:p>
        </p:txBody>
      </p:sp>
    </p:spTree>
    <p:extLst>
      <p:ext uri="{BB962C8B-B14F-4D97-AF65-F5344CB8AC3E}">
        <p14:creationId xmlns:p14="http://schemas.microsoft.com/office/powerpoint/2010/main" val="2133561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096990561"/>
              </p:ext>
            </p:extLst>
          </p:nvPr>
        </p:nvGraphicFramePr>
        <p:xfrm>
          <a:off x="2276953" y="1836085"/>
          <a:ext cx="8128001" cy="2590800"/>
        </p:xfrm>
        <a:graphic>
          <a:graphicData uri="http://schemas.openxmlformats.org/drawingml/2006/table">
            <a:tbl>
              <a:tblPr firstRow="1" bandRow="1">
                <a:tableStyleId>{5940675A-B579-460E-94D1-54222C63F5DA}</a:tableStyleId>
              </a:tblPr>
              <a:tblGrid>
                <a:gridCol w="1161143">
                  <a:extLst>
                    <a:ext uri="{9D8B030D-6E8A-4147-A177-3AD203B41FA5}">
                      <a16:colId xmlns:a16="http://schemas.microsoft.com/office/drawing/2014/main" val="741440243"/>
                    </a:ext>
                  </a:extLst>
                </a:gridCol>
                <a:gridCol w="2322286">
                  <a:extLst>
                    <a:ext uri="{9D8B030D-6E8A-4147-A177-3AD203B41FA5}">
                      <a16:colId xmlns:a16="http://schemas.microsoft.com/office/drawing/2014/main" val="3598365111"/>
                    </a:ext>
                  </a:extLst>
                </a:gridCol>
                <a:gridCol w="2322286">
                  <a:extLst>
                    <a:ext uri="{9D8B030D-6E8A-4147-A177-3AD203B41FA5}">
                      <a16:colId xmlns:a16="http://schemas.microsoft.com/office/drawing/2014/main" val="1341268757"/>
                    </a:ext>
                  </a:extLst>
                </a:gridCol>
                <a:gridCol w="2322286">
                  <a:extLst>
                    <a:ext uri="{9D8B030D-6E8A-4147-A177-3AD203B41FA5}">
                      <a16:colId xmlns:a16="http://schemas.microsoft.com/office/drawing/2014/main" val="3458217175"/>
                    </a:ext>
                  </a:extLst>
                </a:gridCol>
              </a:tblGrid>
              <a:tr h="370840">
                <a:tc rowSpan="2">
                  <a:txBody>
                    <a:bodyPr/>
                    <a:lstStyle/>
                    <a:p>
                      <a:pPr algn="ctr"/>
                      <a:r>
                        <a:rPr lang="zh-CN" altLang="en-US" sz="2800" dirty="0" smtClean="0"/>
                        <a:t>商品名称</a:t>
                      </a:r>
                      <a:endParaRPr lang="zh-CN" altLang="en-US" sz="2800" dirty="0"/>
                    </a:p>
                  </a:txBody>
                  <a:tcPr/>
                </a:tc>
                <a:tc rowSpan="2">
                  <a:txBody>
                    <a:bodyPr/>
                    <a:lstStyle/>
                    <a:p>
                      <a:pPr algn="ctr"/>
                      <a:r>
                        <a:rPr lang="zh-CN" altLang="en-US" sz="2800" dirty="0" smtClean="0"/>
                        <a:t>报告期销售额</a:t>
                      </a:r>
                      <a:endParaRPr lang="en-US" altLang="zh-CN" sz="2800" dirty="0" smtClean="0"/>
                    </a:p>
                    <a:p>
                      <a:pPr algn="ctr"/>
                      <a:r>
                        <a:rPr lang="zh-CN" altLang="en-US" sz="2800" dirty="0" smtClean="0"/>
                        <a:t>（元）</a:t>
                      </a:r>
                      <a:endParaRPr lang="zh-CN" altLang="en-US" sz="2800" dirty="0"/>
                    </a:p>
                  </a:txBody>
                  <a:tcPr/>
                </a:tc>
                <a:tc gridSpan="2">
                  <a:txBody>
                    <a:bodyPr/>
                    <a:lstStyle/>
                    <a:p>
                      <a:pPr algn="ctr"/>
                      <a:r>
                        <a:rPr lang="zh-CN" altLang="en-US" sz="2800" dirty="0" smtClean="0"/>
                        <a:t>价格（元）</a:t>
                      </a:r>
                      <a:endParaRPr lang="zh-CN" altLang="en-US" sz="2800" dirty="0"/>
                    </a:p>
                  </a:txBody>
                  <a:tcPr/>
                </a:tc>
                <a:tc hMerge="1">
                  <a:txBody>
                    <a:bodyPr/>
                    <a:lstStyle/>
                    <a:p>
                      <a:endParaRPr lang="zh-CN" altLang="en-US"/>
                    </a:p>
                  </a:txBody>
                  <a:tcPr/>
                </a:tc>
                <a:extLst>
                  <a:ext uri="{0D108BD9-81ED-4DB2-BD59-A6C34878D82A}">
                    <a16:rowId xmlns:a16="http://schemas.microsoft.com/office/drawing/2014/main" val="2922621760"/>
                  </a:ext>
                </a:extLst>
              </a:tr>
              <a:tr h="370840">
                <a:tc vMerge="1">
                  <a:txBody>
                    <a:bodyPr/>
                    <a:lstStyle/>
                    <a:p>
                      <a:pPr algn="ctr"/>
                      <a:endParaRPr lang="zh-CN" altLang="en-US" dirty="0"/>
                    </a:p>
                  </a:txBody>
                  <a:tcPr/>
                </a:tc>
                <a:tc vMerge="1">
                  <a:txBody>
                    <a:bodyPr/>
                    <a:lstStyle/>
                    <a:p>
                      <a:pPr algn="ctr"/>
                      <a:endParaRPr lang="zh-CN" altLang="en-US" dirty="0"/>
                    </a:p>
                  </a:txBody>
                  <a:tcPr/>
                </a:tc>
                <a:tc>
                  <a:txBody>
                    <a:bodyPr/>
                    <a:lstStyle/>
                    <a:p>
                      <a:pPr algn="ctr"/>
                      <a:r>
                        <a:rPr lang="zh-CN" altLang="en-US" sz="2800" dirty="0" smtClean="0"/>
                        <a:t>基期</a:t>
                      </a:r>
                      <a:endParaRPr lang="zh-CN" altLang="en-US" sz="2800" dirty="0"/>
                    </a:p>
                  </a:txBody>
                  <a:tcPr/>
                </a:tc>
                <a:tc>
                  <a:txBody>
                    <a:bodyPr/>
                    <a:lstStyle/>
                    <a:p>
                      <a:pPr algn="ctr"/>
                      <a:r>
                        <a:rPr lang="zh-CN" altLang="en-US" sz="2800" dirty="0" smtClean="0"/>
                        <a:t>报告期</a:t>
                      </a:r>
                      <a:endParaRPr lang="zh-CN" altLang="en-US" sz="2800" dirty="0"/>
                    </a:p>
                  </a:txBody>
                  <a:tcPr/>
                </a:tc>
                <a:extLst>
                  <a:ext uri="{0D108BD9-81ED-4DB2-BD59-A6C34878D82A}">
                    <a16:rowId xmlns:a16="http://schemas.microsoft.com/office/drawing/2014/main" val="42696582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dirty="0" smtClean="0"/>
                        <a:t>甲</a:t>
                      </a:r>
                    </a:p>
                  </a:txBody>
                  <a:tcPr/>
                </a:tc>
                <a:tc>
                  <a:txBody>
                    <a:bodyPr/>
                    <a:lstStyle/>
                    <a:p>
                      <a:pPr algn="ctr"/>
                      <a:r>
                        <a:rPr lang="en-US" altLang="zh-CN" sz="2800" dirty="0" smtClean="0"/>
                        <a:t>25500</a:t>
                      </a:r>
                      <a:endParaRPr lang="zh-CN" altLang="en-US" sz="2800" dirty="0"/>
                    </a:p>
                  </a:txBody>
                  <a:tcPr/>
                </a:tc>
                <a:tc>
                  <a:txBody>
                    <a:bodyPr/>
                    <a:lstStyle/>
                    <a:p>
                      <a:pPr algn="ctr"/>
                      <a:r>
                        <a:rPr lang="en-US" altLang="zh-CN" sz="2800" dirty="0" smtClean="0"/>
                        <a:t>80</a:t>
                      </a:r>
                      <a:endParaRPr lang="zh-CN" altLang="en-US" sz="2800" dirty="0"/>
                    </a:p>
                  </a:txBody>
                  <a:tcPr/>
                </a:tc>
                <a:tc>
                  <a:txBody>
                    <a:bodyPr/>
                    <a:lstStyle/>
                    <a:p>
                      <a:pPr algn="ctr"/>
                      <a:r>
                        <a:rPr lang="en-US" altLang="zh-CN" sz="2800" dirty="0" smtClean="0"/>
                        <a:t>85</a:t>
                      </a:r>
                      <a:endParaRPr lang="zh-CN" altLang="en-US" sz="2800" dirty="0"/>
                    </a:p>
                  </a:txBody>
                  <a:tcPr/>
                </a:tc>
                <a:extLst>
                  <a:ext uri="{0D108BD9-81ED-4DB2-BD59-A6C34878D82A}">
                    <a16:rowId xmlns:a16="http://schemas.microsoft.com/office/drawing/2014/main" val="4032089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dirty="0" smtClean="0"/>
                        <a:t>乙</a:t>
                      </a:r>
                    </a:p>
                  </a:txBody>
                  <a:tcPr/>
                </a:tc>
                <a:tc>
                  <a:txBody>
                    <a:bodyPr/>
                    <a:lstStyle/>
                    <a:p>
                      <a:pPr algn="ctr"/>
                      <a:r>
                        <a:rPr lang="en-US" altLang="zh-CN" sz="2800" dirty="0" smtClean="0"/>
                        <a:t>25200</a:t>
                      </a:r>
                      <a:endParaRPr lang="zh-CN" altLang="en-US" sz="2800" dirty="0"/>
                    </a:p>
                  </a:txBody>
                  <a:tcPr/>
                </a:tc>
                <a:tc>
                  <a:txBody>
                    <a:bodyPr/>
                    <a:lstStyle/>
                    <a:p>
                      <a:pPr algn="ctr"/>
                      <a:r>
                        <a:rPr lang="en-US" altLang="zh-CN" sz="2800" dirty="0" smtClean="0"/>
                        <a:t>100</a:t>
                      </a:r>
                      <a:endParaRPr lang="zh-CN" altLang="en-US" sz="2800" dirty="0"/>
                    </a:p>
                  </a:txBody>
                  <a:tcPr/>
                </a:tc>
                <a:tc>
                  <a:txBody>
                    <a:bodyPr/>
                    <a:lstStyle/>
                    <a:p>
                      <a:pPr algn="ctr"/>
                      <a:r>
                        <a:rPr lang="en-US" altLang="zh-CN" sz="2800" dirty="0" smtClean="0"/>
                        <a:t>120</a:t>
                      </a:r>
                      <a:endParaRPr lang="zh-CN" altLang="en-US" sz="2800" dirty="0"/>
                    </a:p>
                  </a:txBody>
                  <a:tcPr/>
                </a:tc>
                <a:extLst>
                  <a:ext uri="{0D108BD9-81ED-4DB2-BD59-A6C34878D82A}">
                    <a16:rowId xmlns:a16="http://schemas.microsoft.com/office/drawing/2014/main" val="103728393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dirty="0" smtClean="0"/>
                        <a:t>丙</a:t>
                      </a:r>
                    </a:p>
                  </a:txBody>
                  <a:tcPr/>
                </a:tc>
                <a:tc>
                  <a:txBody>
                    <a:bodyPr/>
                    <a:lstStyle/>
                    <a:p>
                      <a:pPr algn="ctr"/>
                      <a:r>
                        <a:rPr lang="en-US" altLang="zh-CN" sz="2800" dirty="0" smtClean="0"/>
                        <a:t>30000</a:t>
                      </a:r>
                      <a:endParaRPr lang="zh-CN" altLang="en-US" sz="2800" dirty="0"/>
                    </a:p>
                  </a:txBody>
                  <a:tcPr/>
                </a:tc>
                <a:tc>
                  <a:txBody>
                    <a:bodyPr/>
                    <a:lstStyle/>
                    <a:p>
                      <a:pPr algn="ctr"/>
                      <a:r>
                        <a:rPr lang="en-US" altLang="zh-CN" sz="2800" dirty="0" smtClean="0"/>
                        <a:t>300</a:t>
                      </a:r>
                      <a:endParaRPr lang="zh-CN" altLang="en-US" sz="2800" dirty="0"/>
                    </a:p>
                  </a:txBody>
                  <a:tcPr/>
                </a:tc>
                <a:tc>
                  <a:txBody>
                    <a:bodyPr/>
                    <a:lstStyle/>
                    <a:p>
                      <a:pPr algn="ctr"/>
                      <a:r>
                        <a:rPr lang="en-US" altLang="zh-CN" sz="2800" dirty="0" smtClean="0"/>
                        <a:t>300</a:t>
                      </a:r>
                      <a:endParaRPr lang="zh-CN" altLang="en-US" sz="2800" dirty="0"/>
                    </a:p>
                  </a:txBody>
                  <a:tcPr/>
                </a:tc>
                <a:extLst>
                  <a:ext uri="{0D108BD9-81ED-4DB2-BD59-A6C34878D82A}">
                    <a16:rowId xmlns:a16="http://schemas.microsoft.com/office/drawing/2014/main" val="2733818377"/>
                  </a:ext>
                </a:extLst>
              </a:tr>
            </a:tbl>
          </a:graphicData>
        </a:graphic>
      </p:graphicFrame>
      <p:sp>
        <p:nvSpPr>
          <p:cNvPr id="3" name="文本框 2"/>
          <p:cNvSpPr txBox="1"/>
          <p:nvPr/>
        </p:nvSpPr>
        <p:spPr>
          <a:xfrm>
            <a:off x="4248074" y="1052623"/>
            <a:ext cx="4185761" cy="461665"/>
          </a:xfrm>
          <a:prstGeom prst="rect">
            <a:avLst/>
          </a:prstGeom>
          <a:noFill/>
        </p:spPr>
        <p:txBody>
          <a:bodyPr wrap="none" rtlCol="0">
            <a:spAutoFit/>
          </a:bodyPr>
          <a:lstStyle/>
          <a:p>
            <a:r>
              <a:rPr lang="zh-CN" altLang="en-US" sz="2400" dirty="0" smtClean="0"/>
              <a:t>三种商品的价格及基期销售额</a:t>
            </a:r>
            <a:endParaRPr lang="zh-CN" altLang="en-US" sz="2400" dirty="0"/>
          </a:p>
        </p:txBody>
      </p:sp>
      <p:sp>
        <p:nvSpPr>
          <p:cNvPr id="4" name="文本框 3"/>
          <p:cNvSpPr txBox="1"/>
          <p:nvPr/>
        </p:nvSpPr>
        <p:spPr>
          <a:xfrm>
            <a:off x="606056" y="478465"/>
            <a:ext cx="998991" cy="369332"/>
          </a:xfrm>
          <a:prstGeom prst="rect">
            <a:avLst/>
          </a:prstGeom>
          <a:noFill/>
        </p:spPr>
        <p:txBody>
          <a:bodyPr wrap="none" rtlCol="0">
            <a:spAutoFit/>
          </a:bodyPr>
          <a:lstStyle/>
          <a:p>
            <a:r>
              <a:rPr lang="zh-CN" altLang="en-US" dirty="0" smtClean="0"/>
              <a:t>习题：</a:t>
            </a:r>
            <a:r>
              <a:rPr lang="en-US" altLang="zh-CN" dirty="0"/>
              <a:t>3</a:t>
            </a:r>
            <a:endParaRPr lang="zh-CN" altLang="en-US" dirty="0"/>
          </a:p>
        </p:txBody>
      </p:sp>
      <p:sp>
        <p:nvSpPr>
          <p:cNvPr id="5" name="文本框 4"/>
          <p:cNvSpPr txBox="1"/>
          <p:nvPr/>
        </p:nvSpPr>
        <p:spPr>
          <a:xfrm>
            <a:off x="1318438" y="5231219"/>
            <a:ext cx="3262432" cy="461665"/>
          </a:xfrm>
          <a:prstGeom prst="rect">
            <a:avLst/>
          </a:prstGeom>
          <a:noFill/>
        </p:spPr>
        <p:txBody>
          <a:bodyPr wrap="none" rtlCol="0">
            <a:spAutoFit/>
          </a:bodyPr>
          <a:lstStyle/>
          <a:p>
            <a:r>
              <a:rPr lang="zh-CN" altLang="en-US" sz="2400" dirty="0" smtClean="0"/>
              <a:t>问：计算平均价格指数</a:t>
            </a:r>
            <a:endParaRPr lang="zh-CN" altLang="en-US" sz="2400" dirty="0"/>
          </a:p>
        </p:txBody>
      </p:sp>
    </p:spTree>
    <p:extLst>
      <p:ext uri="{BB962C8B-B14F-4D97-AF65-F5344CB8AC3E}">
        <p14:creationId xmlns:p14="http://schemas.microsoft.com/office/powerpoint/2010/main" val="29529361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338904366"/>
              </p:ext>
            </p:extLst>
          </p:nvPr>
        </p:nvGraphicFramePr>
        <p:xfrm>
          <a:off x="686990" y="1276275"/>
          <a:ext cx="6628210" cy="2926080"/>
        </p:xfrm>
        <a:graphic>
          <a:graphicData uri="http://schemas.openxmlformats.org/drawingml/2006/table">
            <a:tbl>
              <a:tblPr firstRow="1" bandRow="1">
                <a:tableStyleId>{5940675A-B579-460E-94D1-54222C63F5DA}</a:tableStyleId>
              </a:tblPr>
              <a:tblGrid>
                <a:gridCol w="1161143">
                  <a:extLst>
                    <a:ext uri="{9D8B030D-6E8A-4147-A177-3AD203B41FA5}">
                      <a16:colId xmlns:a16="http://schemas.microsoft.com/office/drawing/2014/main" val="741440243"/>
                    </a:ext>
                  </a:extLst>
                </a:gridCol>
                <a:gridCol w="1420983">
                  <a:extLst>
                    <a:ext uri="{9D8B030D-6E8A-4147-A177-3AD203B41FA5}">
                      <a16:colId xmlns:a16="http://schemas.microsoft.com/office/drawing/2014/main" val="3598365111"/>
                    </a:ext>
                  </a:extLst>
                </a:gridCol>
                <a:gridCol w="1919572">
                  <a:extLst>
                    <a:ext uri="{9D8B030D-6E8A-4147-A177-3AD203B41FA5}">
                      <a16:colId xmlns:a16="http://schemas.microsoft.com/office/drawing/2014/main" val="1341268757"/>
                    </a:ext>
                  </a:extLst>
                </a:gridCol>
                <a:gridCol w="2126512">
                  <a:extLst>
                    <a:ext uri="{9D8B030D-6E8A-4147-A177-3AD203B41FA5}">
                      <a16:colId xmlns:a16="http://schemas.microsoft.com/office/drawing/2014/main" val="3458217175"/>
                    </a:ext>
                  </a:extLst>
                </a:gridCol>
              </a:tblGrid>
              <a:tr h="370840">
                <a:tc rowSpan="2">
                  <a:txBody>
                    <a:bodyPr/>
                    <a:lstStyle/>
                    <a:p>
                      <a:pPr algn="ctr"/>
                      <a:r>
                        <a:rPr lang="zh-CN" altLang="en-US" sz="2800" dirty="0" smtClean="0"/>
                        <a:t>商品名称</a:t>
                      </a:r>
                      <a:endParaRPr lang="zh-CN" altLang="en-US" sz="2800" dirty="0"/>
                    </a:p>
                  </a:txBody>
                  <a:tcPr/>
                </a:tc>
                <a:tc rowSpan="2">
                  <a:txBody>
                    <a:bodyPr/>
                    <a:lstStyle/>
                    <a:p>
                      <a:pPr algn="ctr"/>
                      <a:r>
                        <a:rPr lang="zh-CN" altLang="en-US" sz="2800" dirty="0" smtClean="0"/>
                        <a:t>报告期销售额</a:t>
                      </a:r>
                      <a:endParaRPr lang="en-US" altLang="zh-CN" sz="2800" dirty="0" smtClean="0"/>
                    </a:p>
                    <a:p>
                      <a:pPr algn="ctr"/>
                      <a:r>
                        <a:rPr lang="zh-CN" altLang="en-US" sz="2800" dirty="0" smtClean="0"/>
                        <a:t>（元）</a:t>
                      </a:r>
                      <a:endParaRPr lang="zh-CN" altLang="en-US" sz="2800" dirty="0"/>
                    </a:p>
                  </a:txBody>
                  <a:tcPr/>
                </a:tc>
                <a:tc gridSpan="2">
                  <a:txBody>
                    <a:bodyPr/>
                    <a:lstStyle/>
                    <a:p>
                      <a:pPr algn="ctr"/>
                      <a:r>
                        <a:rPr lang="zh-CN" altLang="en-US" sz="2800" dirty="0" smtClean="0"/>
                        <a:t>单元商品价格（元）</a:t>
                      </a:r>
                      <a:endParaRPr lang="zh-CN" altLang="en-US" sz="2800" dirty="0"/>
                    </a:p>
                  </a:txBody>
                  <a:tcPr/>
                </a:tc>
                <a:tc hMerge="1">
                  <a:txBody>
                    <a:bodyPr/>
                    <a:lstStyle/>
                    <a:p>
                      <a:endParaRPr lang="zh-CN" altLang="en-US"/>
                    </a:p>
                  </a:txBody>
                  <a:tcPr/>
                </a:tc>
                <a:extLst>
                  <a:ext uri="{0D108BD9-81ED-4DB2-BD59-A6C34878D82A}">
                    <a16:rowId xmlns:a16="http://schemas.microsoft.com/office/drawing/2014/main" val="2922621760"/>
                  </a:ext>
                </a:extLst>
              </a:tr>
              <a:tr h="370840">
                <a:tc vMerge="1">
                  <a:txBody>
                    <a:bodyPr/>
                    <a:lstStyle/>
                    <a:p>
                      <a:pPr algn="ctr"/>
                      <a:endParaRPr lang="zh-CN" altLang="en-US" dirty="0"/>
                    </a:p>
                  </a:txBody>
                  <a:tcPr/>
                </a:tc>
                <a:tc vMerge="1">
                  <a:txBody>
                    <a:bodyPr/>
                    <a:lstStyle/>
                    <a:p>
                      <a:pPr algn="ctr"/>
                      <a:endParaRPr lang="zh-CN" altLang="en-US" dirty="0"/>
                    </a:p>
                  </a:txBody>
                  <a:tcPr/>
                </a:tc>
                <a:tc>
                  <a:txBody>
                    <a:bodyPr/>
                    <a:lstStyle/>
                    <a:p>
                      <a:pPr algn="ctr"/>
                      <a:r>
                        <a:rPr lang="zh-CN" altLang="en-US" sz="2800" dirty="0" smtClean="0"/>
                        <a:t>基期</a:t>
                      </a:r>
                      <a:endParaRPr lang="zh-CN" altLang="en-US" sz="2800" dirty="0"/>
                    </a:p>
                  </a:txBody>
                  <a:tcPr/>
                </a:tc>
                <a:tc>
                  <a:txBody>
                    <a:bodyPr/>
                    <a:lstStyle/>
                    <a:p>
                      <a:pPr algn="ctr"/>
                      <a:r>
                        <a:rPr lang="zh-CN" altLang="en-US" sz="2800" dirty="0" smtClean="0"/>
                        <a:t>报告期</a:t>
                      </a:r>
                      <a:endParaRPr lang="zh-CN" altLang="en-US" sz="2800" dirty="0"/>
                    </a:p>
                  </a:txBody>
                  <a:tcPr/>
                </a:tc>
                <a:extLst>
                  <a:ext uri="{0D108BD9-81ED-4DB2-BD59-A6C34878D82A}">
                    <a16:rowId xmlns:a16="http://schemas.microsoft.com/office/drawing/2014/main" val="42696582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dirty="0" smtClean="0"/>
                        <a:t>甲</a:t>
                      </a:r>
                    </a:p>
                  </a:txBody>
                  <a:tcPr/>
                </a:tc>
                <a:tc>
                  <a:txBody>
                    <a:bodyPr/>
                    <a:lstStyle/>
                    <a:p>
                      <a:pPr algn="ctr"/>
                      <a:r>
                        <a:rPr lang="en-US" altLang="zh-CN" sz="2800" dirty="0" smtClean="0"/>
                        <a:t>25500</a:t>
                      </a:r>
                      <a:endParaRPr lang="zh-CN" altLang="en-US" sz="2800" dirty="0"/>
                    </a:p>
                  </a:txBody>
                  <a:tcPr/>
                </a:tc>
                <a:tc>
                  <a:txBody>
                    <a:bodyPr/>
                    <a:lstStyle/>
                    <a:p>
                      <a:pPr algn="ctr"/>
                      <a:r>
                        <a:rPr lang="en-US" altLang="zh-CN" sz="2800" dirty="0" smtClean="0"/>
                        <a:t>80</a:t>
                      </a:r>
                      <a:endParaRPr lang="zh-CN" altLang="en-US" sz="2800" dirty="0"/>
                    </a:p>
                  </a:txBody>
                  <a:tcPr/>
                </a:tc>
                <a:tc>
                  <a:txBody>
                    <a:bodyPr/>
                    <a:lstStyle/>
                    <a:p>
                      <a:pPr algn="ctr"/>
                      <a:r>
                        <a:rPr lang="en-US" altLang="zh-CN" sz="2800" dirty="0" smtClean="0"/>
                        <a:t>85</a:t>
                      </a:r>
                      <a:endParaRPr lang="zh-CN" altLang="en-US" sz="2800" dirty="0"/>
                    </a:p>
                  </a:txBody>
                  <a:tcPr/>
                </a:tc>
                <a:extLst>
                  <a:ext uri="{0D108BD9-81ED-4DB2-BD59-A6C34878D82A}">
                    <a16:rowId xmlns:a16="http://schemas.microsoft.com/office/drawing/2014/main" val="4032089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dirty="0" smtClean="0"/>
                        <a:t>乙</a:t>
                      </a:r>
                    </a:p>
                  </a:txBody>
                  <a:tcPr/>
                </a:tc>
                <a:tc>
                  <a:txBody>
                    <a:bodyPr/>
                    <a:lstStyle/>
                    <a:p>
                      <a:pPr algn="ctr"/>
                      <a:r>
                        <a:rPr lang="en-US" altLang="zh-CN" sz="2800" dirty="0" smtClean="0"/>
                        <a:t>25200</a:t>
                      </a:r>
                      <a:endParaRPr lang="zh-CN" altLang="en-US" sz="2800" dirty="0"/>
                    </a:p>
                  </a:txBody>
                  <a:tcPr/>
                </a:tc>
                <a:tc>
                  <a:txBody>
                    <a:bodyPr/>
                    <a:lstStyle/>
                    <a:p>
                      <a:pPr algn="ctr"/>
                      <a:r>
                        <a:rPr lang="en-US" altLang="zh-CN" sz="2800" dirty="0" smtClean="0"/>
                        <a:t>100</a:t>
                      </a:r>
                      <a:endParaRPr lang="zh-CN" altLang="en-US" sz="2800" dirty="0"/>
                    </a:p>
                  </a:txBody>
                  <a:tcPr/>
                </a:tc>
                <a:tc>
                  <a:txBody>
                    <a:bodyPr/>
                    <a:lstStyle/>
                    <a:p>
                      <a:pPr algn="ctr"/>
                      <a:r>
                        <a:rPr lang="en-US" altLang="zh-CN" sz="2800" dirty="0" smtClean="0"/>
                        <a:t>120</a:t>
                      </a:r>
                      <a:endParaRPr lang="zh-CN" altLang="en-US" sz="2800" dirty="0"/>
                    </a:p>
                  </a:txBody>
                  <a:tcPr/>
                </a:tc>
                <a:extLst>
                  <a:ext uri="{0D108BD9-81ED-4DB2-BD59-A6C34878D82A}">
                    <a16:rowId xmlns:a16="http://schemas.microsoft.com/office/drawing/2014/main" val="103728393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dirty="0" smtClean="0"/>
                        <a:t>丙</a:t>
                      </a:r>
                    </a:p>
                  </a:txBody>
                  <a:tcPr/>
                </a:tc>
                <a:tc>
                  <a:txBody>
                    <a:bodyPr/>
                    <a:lstStyle/>
                    <a:p>
                      <a:pPr algn="ctr"/>
                      <a:r>
                        <a:rPr lang="en-US" altLang="zh-CN" sz="2800" dirty="0" smtClean="0"/>
                        <a:t>30000</a:t>
                      </a:r>
                      <a:endParaRPr lang="zh-CN" altLang="en-US" sz="2800" dirty="0"/>
                    </a:p>
                  </a:txBody>
                  <a:tcPr/>
                </a:tc>
                <a:tc>
                  <a:txBody>
                    <a:bodyPr/>
                    <a:lstStyle/>
                    <a:p>
                      <a:pPr algn="ctr"/>
                      <a:r>
                        <a:rPr lang="en-US" altLang="zh-CN" sz="2800" dirty="0" smtClean="0"/>
                        <a:t>300</a:t>
                      </a:r>
                      <a:endParaRPr lang="zh-CN" altLang="en-US" sz="2800" dirty="0"/>
                    </a:p>
                  </a:txBody>
                  <a:tcPr/>
                </a:tc>
                <a:tc>
                  <a:txBody>
                    <a:bodyPr/>
                    <a:lstStyle/>
                    <a:p>
                      <a:pPr algn="ctr"/>
                      <a:r>
                        <a:rPr lang="en-US" altLang="zh-CN" sz="2800" dirty="0" smtClean="0"/>
                        <a:t>300</a:t>
                      </a:r>
                      <a:endParaRPr lang="zh-CN" altLang="en-US" sz="2800" dirty="0"/>
                    </a:p>
                  </a:txBody>
                  <a:tcPr/>
                </a:tc>
                <a:extLst>
                  <a:ext uri="{0D108BD9-81ED-4DB2-BD59-A6C34878D82A}">
                    <a16:rowId xmlns:a16="http://schemas.microsoft.com/office/drawing/2014/main" val="2733818377"/>
                  </a:ext>
                </a:extLst>
              </a:tr>
            </a:tbl>
          </a:graphicData>
        </a:graphic>
      </p:graphicFrame>
      <p:sp>
        <p:nvSpPr>
          <p:cNvPr id="3" name="文本框 2"/>
          <p:cNvSpPr txBox="1"/>
          <p:nvPr/>
        </p:nvSpPr>
        <p:spPr>
          <a:xfrm>
            <a:off x="4248074" y="552893"/>
            <a:ext cx="2954655" cy="461665"/>
          </a:xfrm>
          <a:prstGeom prst="rect">
            <a:avLst/>
          </a:prstGeom>
          <a:noFill/>
        </p:spPr>
        <p:txBody>
          <a:bodyPr wrap="none" rtlCol="0">
            <a:spAutoFit/>
          </a:bodyPr>
          <a:lstStyle/>
          <a:p>
            <a:r>
              <a:rPr lang="zh-CN" altLang="en-US" sz="2400" dirty="0" smtClean="0"/>
              <a:t>三种商品的销售情况</a:t>
            </a:r>
            <a:endParaRPr lang="zh-CN" altLang="en-US" sz="2400" dirty="0"/>
          </a:p>
        </p:txBody>
      </p:sp>
      <p:sp>
        <p:nvSpPr>
          <p:cNvPr id="4" name="文本框 3"/>
          <p:cNvSpPr txBox="1"/>
          <p:nvPr/>
        </p:nvSpPr>
        <p:spPr>
          <a:xfrm>
            <a:off x="510363" y="170121"/>
            <a:ext cx="998991" cy="369332"/>
          </a:xfrm>
          <a:prstGeom prst="rect">
            <a:avLst/>
          </a:prstGeom>
          <a:noFill/>
        </p:spPr>
        <p:txBody>
          <a:bodyPr wrap="none" rtlCol="0">
            <a:spAutoFit/>
          </a:bodyPr>
          <a:lstStyle/>
          <a:p>
            <a:r>
              <a:rPr lang="zh-CN" altLang="en-US" dirty="0" smtClean="0"/>
              <a:t>习题：</a:t>
            </a:r>
            <a:r>
              <a:rPr lang="en-US" altLang="zh-CN" dirty="0" smtClean="0"/>
              <a:t>4</a:t>
            </a:r>
            <a:endParaRPr lang="zh-CN" altLang="en-US" dirty="0"/>
          </a:p>
        </p:txBody>
      </p:sp>
      <p:sp>
        <p:nvSpPr>
          <p:cNvPr id="5" name="文本框 4"/>
          <p:cNvSpPr txBox="1"/>
          <p:nvPr/>
        </p:nvSpPr>
        <p:spPr>
          <a:xfrm>
            <a:off x="1329071" y="4464072"/>
            <a:ext cx="7017487" cy="1815882"/>
          </a:xfrm>
          <a:prstGeom prst="rect">
            <a:avLst/>
          </a:prstGeom>
          <a:noFill/>
        </p:spPr>
        <p:txBody>
          <a:bodyPr wrap="square" rtlCol="0">
            <a:spAutoFit/>
          </a:bodyPr>
          <a:lstStyle/>
          <a:p>
            <a:pPr marL="457200" indent="-457200">
              <a:buFont typeface="+mj-ea"/>
              <a:buAutoNum type="circleNumDbPlain"/>
            </a:pPr>
            <a:r>
              <a:rPr lang="zh-CN" altLang="en-US" sz="2800" dirty="0" smtClean="0"/>
              <a:t>计算销售额指数</a:t>
            </a:r>
            <a:endParaRPr lang="en-US" altLang="zh-CN" sz="2800" dirty="0" smtClean="0"/>
          </a:p>
          <a:p>
            <a:pPr marL="457200" indent="-457200">
              <a:buFont typeface="+mj-ea"/>
              <a:buAutoNum type="circleNumDbPlain"/>
            </a:pPr>
            <a:r>
              <a:rPr lang="zh-CN" altLang="en-US" sz="2800" dirty="0"/>
              <a:t>拉</a:t>
            </a:r>
            <a:r>
              <a:rPr lang="zh-CN" altLang="en-US" sz="2800" dirty="0" smtClean="0"/>
              <a:t>氏销售量指数</a:t>
            </a:r>
            <a:endParaRPr lang="en-US" altLang="zh-CN" sz="2800" dirty="0" smtClean="0"/>
          </a:p>
          <a:p>
            <a:pPr marL="457200" indent="-457200">
              <a:buFont typeface="+mj-ea"/>
              <a:buAutoNum type="circleNumDbPlain"/>
            </a:pPr>
            <a:r>
              <a:rPr lang="zh-CN" altLang="en-US" sz="2800" dirty="0" smtClean="0"/>
              <a:t>帕氏价格指数</a:t>
            </a:r>
            <a:endParaRPr lang="en-US" altLang="zh-CN" sz="2800" dirty="0" smtClean="0"/>
          </a:p>
          <a:p>
            <a:pPr marL="457200" indent="-457200">
              <a:buFont typeface="+mj-ea"/>
              <a:buAutoNum type="circleNumDbPlain"/>
            </a:pPr>
            <a:r>
              <a:rPr lang="zh-CN" altLang="en-US" sz="2800" dirty="0" smtClean="0"/>
              <a:t>销售额增量</a:t>
            </a:r>
            <a:endParaRPr lang="zh-CN" altLang="en-US" sz="2800" dirty="0"/>
          </a:p>
        </p:txBody>
      </p:sp>
      <p:graphicFrame>
        <p:nvGraphicFramePr>
          <p:cNvPr id="8" name="表格 7"/>
          <p:cNvGraphicFramePr>
            <a:graphicFrameLocks noGrp="1"/>
          </p:cNvGraphicFramePr>
          <p:nvPr>
            <p:extLst>
              <p:ext uri="{D42A27DB-BD31-4B8C-83A1-F6EECF244321}">
                <p14:modId xmlns:p14="http://schemas.microsoft.com/office/powerpoint/2010/main" val="1982913567"/>
              </p:ext>
            </p:extLst>
          </p:nvPr>
        </p:nvGraphicFramePr>
        <p:xfrm>
          <a:off x="7315200" y="1276275"/>
          <a:ext cx="4046084" cy="2925712"/>
        </p:xfrm>
        <a:graphic>
          <a:graphicData uri="http://schemas.openxmlformats.org/drawingml/2006/table">
            <a:tbl>
              <a:tblPr firstRow="1" bandRow="1">
                <a:tableStyleId>{5940675A-B579-460E-94D1-54222C63F5DA}</a:tableStyleId>
              </a:tblPr>
              <a:tblGrid>
                <a:gridCol w="1919572">
                  <a:extLst>
                    <a:ext uri="{9D8B030D-6E8A-4147-A177-3AD203B41FA5}">
                      <a16:colId xmlns:a16="http://schemas.microsoft.com/office/drawing/2014/main" val="3790259205"/>
                    </a:ext>
                  </a:extLst>
                </a:gridCol>
                <a:gridCol w="2126512">
                  <a:extLst>
                    <a:ext uri="{9D8B030D-6E8A-4147-A177-3AD203B41FA5}">
                      <a16:colId xmlns:a16="http://schemas.microsoft.com/office/drawing/2014/main" val="250055752"/>
                    </a:ext>
                  </a:extLst>
                </a:gridCol>
              </a:tblGrid>
              <a:tr h="370840">
                <a:tc gridSpan="2">
                  <a:txBody>
                    <a:bodyPr/>
                    <a:lstStyle/>
                    <a:p>
                      <a:pPr algn="ctr"/>
                      <a:r>
                        <a:rPr lang="zh-CN" altLang="en-US" sz="2800" dirty="0" smtClean="0"/>
                        <a:t>销售量</a:t>
                      </a:r>
                      <a:endParaRPr lang="zh-CN" altLang="en-US" sz="2800" dirty="0"/>
                    </a:p>
                  </a:txBody>
                  <a:tcPr/>
                </a:tc>
                <a:tc hMerge="1">
                  <a:txBody>
                    <a:bodyPr/>
                    <a:lstStyle/>
                    <a:p>
                      <a:endParaRPr lang="zh-CN" altLang="en-US"/>
                    </a:p>
                  </a:txBody>
                  <a:tcPr/>
                </a:tc>
                <a:extLst>
                  <a:ext uri="{0D108BD9-81ED-4DB2-BD59-A6C34878D82A}">
                    <a16:rowId xmlns:a16="http://schemas.microsoft.com/office/drawing/2014/main" val="2176117465"/>
                  </a:ext>
                </a:extLst>
              </a:tr>
              <a:tr h="853072">
                <a:tc>
                  <a:txBody>
                    <a:bodyPr/>
                    <a:lstStyle/>
                    <a:p>
                      <a:pPr algn="ctr"/>
                      <a:r>
                        <a:rPr lang="zh-CN" altLang="en-US" sz="2800" dirty="0" smtClean="0"/>
                        <a:t>基期</a:t>
                      </a:r>
                      <a:endParaRPr lang="zh-CN" altLang="en-US" sz="2800" dirty="0"/>
                    </a:p>
                  </a:txBody>
                  <a:tcPr/>
                </a:tc>
                <a:tc>
                  <a:txBody>
                    <a:bodyPr/>
                    <a:lstStyle/>
                    <a:p>
                      <a:pPr algn="ctr"/>
                      <a:r>
                        <a:rPr lang="zh-CN" altLang="en-US" sz="2800" dirty="0" smtClean="0"/>
                        <a:t>报告期</a:t>
                      </a:r>
                      <a:endParaRPr lang="zh-CN" altLang="en-US" sz="2800" dirty="0"/>
                    </a:p>
                  </a:txBody>
                  <a:tcPr/>
                </a:tc>
                <a:extLst>
                  <a:ext uri="{0D108BD9-81ED-4DB2-BD59-A6C34878D82A}">
                    <a16:rowId xmlns:a16="http://schemas.microsoft.com/office/drawing/2014/main" val="2388393720"/>
                  </a:ext>
                </a:extLst>
              </a:tr>
              <a:tr h="370840">
                <a:tc>
                  <a:txBody>
                    <a:bodyPr/>
                    <a:lstStyle/>
                    <a:p>
                      <a:pPr algn="ctr"/>
                      <a:r>
                        <a:rPr lang="en-US" altLang="zh-CN" sz="2800" dirty="0" smtClean="0"/>
                        <a:t>200</a:t>
                      </a:r>
                      <a:endParaRPr lang="zh-CN" altLang="en-US" sz="2800" dirty="0"/>
                    </a:p>
                  </a:txBody>
                  <a:tcPr/>
                </a:tc>
                <a:tc>
                  <a:txBody>
                    <a:bodyPr/>
                    <a:lstStyle/>
                    <a:p>
                      <a:pPr algn="ctr"/>
                      <a:r>
                        <a:rPr lang="en-US" altLang="zh-CN" sz="2800" dirty="0" smtClean="0"/>
                        <a:t>300</a:t>
                      </a:r>
                      <a:endParaRPr lang="zh-CN" altLang="en-US" sz="2800" dirty="0"/>
                    </a:p>
                  </a:txBody>
                  <a:tcPr/>
                </a:tc>
                <a:extLst>
                  <a:ext uri="{0D108BD9-81ED-4DB2-BD59-A6C34878D82A}">
                    <a16:rowId xmlns:a16="http://schemas.microsoft.com/office/drawing/2014/main" val="4279709564"/>
                  </a:ext>
                </a:extLst>
              </a:tr>
              <a:tr h="370840">
                <a:tc>
                  <a:txBody>
                    <a:bodyPr/>
                    <a:lstStyle/>
                    <a:p>
                      <a:pPr algn="ctr"/>
                      <a:r>
                        <a:rPr lang="en-US" altLang="zh-CN" sz="2800" dirty="0" smtClean="0"/>
                        <a:t>150</a:t>
                      </a:r>
                      <a:endParaRPr lang="zh-CN" altLang="en-US" sz="2800" dirty="0"/>
                    </a:p>
                  </a:txBody>
                  <a:tcPr/>
                </a:tc>
                <a:tc>
                  <a:txBody>
                    <a:bodyPr/>
                    <a:lstStyle/>
                    <a:p>
                      <a:pPr algn="ctr"/>
                      <a:r>
                        <a:rPr lang="en-US" altLang="zh-CN" sz="2800" dirty="0" smtClean="0"/>
                        <a:t>210</a:t>
                      </a:r>
                      <a:endParaRPr lang="zh-CN" altLang="en-US" sz="2800" dirty="0"/>
                    </a:p>
                  </a:txBody>
                  <a:tcPr/>
                </a:tc>
                <a:extLst>
                  <a:ext uri="{0D108BD9-81ED-4DB2-BD59-A6C34878D82A}">
                    <a16:rowId xmlns:a16="http://schemas.microsoft.com/office/drawing/2014/main" val="886596524"/>
                  </a:ext>
                </a:extLst>
              </a:tr>
              <a:tr h="370840">
                <a:tc>
                  <a:txBody>
                    <a:bodyPr/>
                    <a:lstStyle/>
                    <a:p>
                      <a:pPr algn="ctr"/>
                      <a:r>
                        <a:rPr lang="en-US" altLang="zh-CN" sz="2800" dirty="0" smtClean="0"/>
                        <a:t>80</a:t>
                      </a:r>
                      <a:endParaRPr lang="zh-CN" altLang="en-US" sz="2800" dirty="0"/>
                    </a:p>
                  </a:txBody>
                  <a:tcPr/>
                </a:tc>
                <a:tc>
                  <a:txBody>
                    <a:bodyPr/>
                    <a:lstStyle/>
                    <a:p>
                      <a:pPr algn="ctr"/>
                      <a:r>
                        <a:rPr lang="en-US" altLang="zh-CN" sz="2800" dirty="0" smtClean="0"/>
                        <a:t>100</a:t>
                      </a:r>
                      <a:endParaRPr lang="zh-CN" altLang="en-US" sz="2800" dirty="0"/>
                    </a:p>
                  </a:txBody>
                  <a:tcPr/>
                </a:tc>
                <a:extLst>
                  <a:ext uri="{0D108BD9-81ED-4DB2-BD59-A6C34878D82A}">
                    <a16:rowId xmlns:a16="http://schemas.microsoft.com/office/drawing/2014/main" val="3779745196"/>
                  </a:ext>
                </a:extLst>
              </a:tr>
            </a:tbl>
          </a:graphicData>
        </a:graphic>
      </p:graphicFrame>
    </p:spTree>
    <p:extLst>
      <p:ext uri="{BB962C8B-B14F-4D97-AF65-F5344CB8AC3E}">
        <p14:creationId xmlns:p14="http://schemas.microsoft.com/office/powerpoint/2010/main" val="2216809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3" name="Rectangle 9"/>
          <p:cNvSpPr>
            <a:spLocks noChangeArrowheads="1"/>
          </p:cNvSpPr>
          <p:nvPr/>
        </p:nvSpPr>
        <p:spPr bwMode="auto">
          <a:xfrm>
            <a:off x="1847850" y="476250"/>
            <a:ext cx="2687638" cy="609600"/>
          </a:xfrm>
          <a:prstGeom prst="rect">
            <a:avLst/>
          </a:prstGeom>
          <a:solidFill>
            <a:srgbClr val="FFFF00"/>
          </a:solidFill>
          <a:ln w="9525">
            <a:solidFill>
              <a:schemeClr val="tx1"/>
            </a:solidFill>
            <a:miter lim="800000"/>
            <a:headEnd/>
            <a:tailEnd/>
          </a:ln>
          <a:effectLst>
            <a:outerShdw dist="107763" dir="13500000" algn="ctr" rotWithShape="0">
              <a:schemeClr val="bg2"/>
            </a:outerShdw>
          </a:effectLst>
        </p:spPr>
        <p:txBody>
          <a:bodyPr wrap="none" anchor="ctr"/>
          <a:lstStyle/>
          <a:p>
            <a:pPr algn="ctr"/>
            <a:r>
              <a:rPr kumimoji="1" lang="zh-CN" altLang="en-US" sz="3600" b="1">
                <a:effectLst>
                  <a:outerShdw blurRad="38100" dist="38100" dir="2700000" algn="tl">
                    <a:srgbClr val="000000"/>
                  </a:outerShdw>
                </a:effectLst>
                <a:latin typeface="Times New Roman" panose="02020603050405020304" pitchFamily="18" charset="0"/>
              </a:rPr>
              <a:t>指数的定义</a:t>
            </a:r>
          </a:p>
        </p:txBody>
      </p:sp>
      <p:sp>
        <p:nvSpPr>
          <p:cNvPr id="52235" name="Rectangle 11"/>
          <p:cNvSpPr>
            <a:spLocks noChangeArrowheads="1"/>
          </p:cNvSpPr>
          <p:nvPr/>
        </p:nvSpPr>
        <p:spPr bwMode="auto">
          <a:xfrm>
            <a:off x="1055687" y="1844675"/>
            <a:ext cx="8785226"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800" b="1" i="1">
                <a:effectLst>
                  <a:outerShdw blurRad="38100" dist="38100" dir="2700000" algn="tl">
                    <a:srgbClr val="C0C0C0"/>
                  </a:outerShdw>
                </a:effectLst>
                <a:latin typeface="Times New Roman" panose="02020603050405020304" pitchFamily="18" charset="0"/>
              </a:rPr>
              <a:t>从广义上讲，</a:t>
            </a:r>
            <a:r>
              <a:rPr kumimoji="1" lang="zh-CN" altLang="en-US" sz="2800" b="1">
                <a:latin typeface="Times New Roman" panose="02020603050405020304" pitchFamily="18" charset="0"/>
              </a:rPr>
              <a:t>指数是指反映社会经济现象总体</a:t>
            </a:r>
          </a:p>
          <a:p>
            <a:pPr algn="ctr"/>
            <a:r>
              <a:rPr kumimoji="1" lang="zh-CN" altLang="en-US" sz="2800" b="1">
                <a:latin typeface="Times New Roman" panose="02020603050405020304" pitchFamily="18" charset="0"/>
              </a:rPr>
              <a:t>            数量变动的相对数；        </a:t>
            </a:r>
          </a:p>
        </p:txBody>
      </p:sp>
      <p:sp>
        <p:nvSpPr>
          <p:cNvPr id="52244" name="Rectangle 20"/>
          <p:cNvSpPr>
            <a:spLocks noChangeArrowheads="1"/>
          </p:cNvSpPr>
          <p:nvPr/>
        </p:nvSpPr>
        <p:spPr bwMode="auto">
          <a:xfrm>
            <a:off x="1992313" y="4221163"/>
            <a:ext cx="2667000" cy="609600"/>
          </a:xfrm>
          <a:prstGeom prst="rect">
            <a:avLst/>
          </a:prstGeom>
          <a:solidFill>
            <a:srgbClr val="FFFF00"/>
          </a:solidFill>
          <a:ln w="9525">
            <a:solidFill>
              <a:schemeClr val="tx1"/>
            </a:solidFill>
            <a:miter lim="800000"/>
            <a:headEnd/>
            <a:tailEnd/>
          </a:ln>
          <a:effectLst>
            <a:outerShdw dist="107763" dir="13500000" algn="ctr" rotWithShape="0">
              <a:schemeClr val="bg2"/>
            </a:outerShdw>
          </a:effectLst>
        </p:spPr>
        <p:txBody>
          <a:bodyPr wrap="none" anchor="ctr"/>
          <a:lstStyle/>
          <a:p>
            <a:pPr algn="ctr"/>
            <a:r>
              <a:rPr kumimoji="1" lang="zh-CN" altLang="en-US" sz="3600" b="1">
                <a:effectLst>
                  <a:outerShdw blurRad="38100" dist="38100" dir="2700000" algn="tl">
                    <a:srgbClr val="000000"/>
                  </a:outerShdw>
                </a:effectLst>
                <a:latin typeface="Times New Roman" panose="02020603050405020304" pitchFamily="18" charset="0"/>
              </a:rPr>
              <a:t>指数的性质</a:t>
            </a:r>
          </a:p>
        </p:txBody>
      </p:sp>
      <p:sp>
        <p:nvSpPr>
          <p:cNvPr id="52245" name="Text Box 21"/>
          <p:cNvSpPr txBox="1">
            <a:spLocks noChangeArrowheads="1"/>
          </p:cNvSpPr>
          <p:nvPr/>
        </p:nvSpPr>
        <p:spPr bwMode="auto">
          <a:xfrm>
            <a:off x="2640013" y="5300664"/>
            <a:ext cx="7543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effectLst>
                  <a:outerShdw blurRad="38100" dist="38100" dir="2700000" algn="tl">
                    <a:srgbClr val="C0C0C0"/>
                  </a:outerShdw>
                </a:effectLst>
                <a:latin typeface="Times New Roman" panose="02020603050405020304" pitchFamily="18" charset="0"/>
                <a:ea typeface="楷体_GB2312" pitchFamily="49" charset="-122"/>
              </a:rPr>
              <a:t>⒈</a:t>
            </a:r>
            <a:r>
              <a:rPr kumimoji="1" lang="zh-CN" altLang="en-US" sz="3200" b="1">
                <a:effectLst>
                  <a:outerShdw blurRad="38100" dist="38100" dir="2700000" algn="tl">
                    <a:srgbClr val="C0C0C0"/>
                  </a:outerShdw>
                </a:effectLst>
                <a:latin typeface="Times New Roman" panose="02020603050405020304" pitchFamily="18" charset="0"/>
                <a:ea typeface="楷体_GB2312" pitchFamily="49" charset="-122"/>
              </a:rPr>
              <a:t>相对性   ⒉综合性    ⒊平均性</a:t>
            </a:r>
          </a:p>
        </p:txBody>
      </p:sp>
      <p:sp>
        <p:nvSpPr>
          <p:cNvPr id="52248" name="Text Box 24"/>
          <p:cNvSpPr txBox="1">
            <a:spLocks noChangeArrowheads="1"/>
          </p:cNvSpPr>
          <p:nvPr/>
        </p:nvSpPr>
        <p:spPr bwMode="auto">
          <a:xfrm>
            <a:off x="1703389" y="2997201"/>
            <a:ext cx="8713787"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600" b="1" i="1">
                <a:effectLst>
                  <a:outerShdw blurRad="38100" dist="38100" dir="2700000" algn="tl">
                    <a:srgbClr val="C0C0C0"/>
                  </a:outerShdw>
                </a:effectLst>
                <a:latin typeface="Times New Roman" panose="02020603050405020304" pitchFamily="18" charset="0"/>
              </a:rPr>
              <a:t>从狭义上讲，</a:t>
            </a:r>
            <a:r>
              <a:rPr kumimoji="1" lang="zh-CN" altLang="en-US" sz="2600" b="1">
                <a:latin typeface="宋体" panose="02010600030101010101" pitchFamily="2" charset="-122"/>
              </a:rPr>
              <a:t>指数是指反映不能直接相加的复杂社会经济</a:t>
            </a:r>
          </a:p>
          <a:p>
            <a:r>
              <a:rPr kumimoji="1" lang="zh-CN" altLang="en-US" sz="2600" b="1">
                <a:latin typeface="宋体" panose="02010600030101010101" pitchFamily="2" charset="-122"/>
              </a:rPr>
              <a:t>            现象在数量上综合变动情况的相对数</a:t>
            </a:r>
            <a:r>
              <a:rPr kumimoji="1" lang="en-US" altLang="zh-CN" sz="2600" b="1">
                <a:latin typeface="宋体" panose="02010600030101010101" pitchFamily="2" charset="-122"/>
              </a:rPr>
              <a:t>.</a:t>
            </a:r>
          </a:p>
        </p:txBody>
      </p:sp>
    </p:spTree>
    <p:extLst>
      <p:ext uri="{BB962C8B-B14F-4D97-AF65-F5344CB8AC3E}">
        <p14:creationId xmlns:p14="http://schemas.microsoft.com/office/powerpoint/2010/main" val="1074919215"/>
      </p:ext>
    </p:extLst>
  </p:cSld>
  <p:clrMapOvr>
    <a:masterClrMapping/>
  </p:clrMapOvr>
  <p:transition spd="slow">
    <p:strips dir="l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Rot="1" noChangeArrowheads="1"/>
          </p:cNvSpPr>
          <p:nvPr>
            <p:ph type="title"/>
          </p:nvPr>
        </p:nvSpPr>
        <p:spPr>
          <a:xfrm>
            <a:off x="838200" y="365125"/>
            <a:ext cx="11650369" cy="1325563"/>
          </a:xfrm>
        </p:spPr>
        <p:txBody>
          <a:bodyPr/>
          <a:lstStyle/>
          <a:p>
            <a:pPr algn="l"/>
            <a:r>
              <a:rPr lang="zh-CN" altLang="en-US" sz="4000" b="1">
                <a:ea typeface="黑体" panose="02010609060101010101" pitchFamily="49" charset="-122"/>
              </a:rPr>
              <a:t>指数的作用</a:t>
            </a:r>
          </a:p>
        </p:txBody>
      </p:sp>
      <p:sp>
        <p:nvSpPr>
          <p:cNvPr id="402435" name="Rectangle 3"/>
          <p:cNvSpPr>
            <a:spLocks noGrp="1" noRot="1" noChangeArrowheads="1"/>
          </p:cNvSpPr>
          <p:nvPr>
            <p:ph type="body" idx="1"/>
          </p:nvPr>
        </p:nvSpPr>
        <p:spPr>
          <a:xfrm>
            <a:off x="1847850" y="2060576"/>
            <a:ext cx="9462407" cy="4270375"/>
          </a:xfrm>
        </p:spPr>
        <p:txBody>
          <a:bodyPr/>
          <a:lstStyle/>
          <a:p>
            <a:r>
              <a:rPr lang="en-US" altLang="zh-CN" b="1">
                <a:latin typeface="黑体" panose="02010609060101010101" pitchFamily="49" charset="-122"/>
                <a:ea typeface="黑体" panose="02010609060101010101" pitchFamily="49" charset="-122"/>
              </a:rPr>
              <a:t>1.</a:t>
            </a:r>
            <a:r>
              <a:rPr lang="zh-CN" altLang="en-US" b="1">
                <a:latin typeface="黑体" panose="02010609060101010101" pitchFamily="49" charset="-122"/>
                <a:ea typeface="黑体" panose="02010609060101010101" pitchFamily="49" charset="-122"/>
              </a:rPr>
              <a:t>反映事物变动的方向和程度</a:t>
            </a:r>
            <a:r>
              <a:rPr lang="en-US" altLang="zh-CN" b="1">
                <a:latin typeface="黑体" panose="02010609060101010101" pitchFamily="49" charset="-122"/>
                <a:ea typeface="黑体" panose="02010609060101010101" pitchFamily="49" charset="-122"/>
              </a:rPr>
              <a:t>.</a:t>
            </a:r>
          </a:p>
          <a:p>
            <a:r>
              <a:rPr lang="en-US" altLang="zh-CN" b="1">
                <a:latin typeface="黑体" panose="02010609060101010101" pitchFamily="49" charset="-122"/>
                <a:ea typeface="黑体" panose="02010609060101010101" pitchFamily="49" charset="-122"/>
              </a:rPr>
              <a:t>2.</a:t>
            </a:r>
            <a:r>
              <a:rPr lang="zh-CN" altLang="en-US" b="1">
                <a:latin typeface="黑体" panose="02010609060101010101" pitchFamily="49" charset="-122"/>
                <a:ea typeface="黑体" panose="02010609060101010101" pitchFamily="49" charset="-122"/>
              </a:rPr>
              <a:t>反映事物在空间的差异程度</a:t>
            </a:r>
            <a:r>
              <a:rPr lang="en-US" altLang="zh-CN" b="1">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如消费物价地区差指数</a:t>
            </a:r>
            <a:r>
              <a:rPr lang="en-US" altLang="zh-CN" b="1">
                <a:latin typeface="黑体" panose="02010609060101010101" pitchFamily="49" charset="-122"/>
                <a:ea typeface="黑体" panose="02010609060101010101" pitchFamily="49" charset="-122"/>
              </a:rPr>
              <a:t>.</a:t>
            </a:r>
          </a:p>
          <a:p>
            <a:r>
              <a:rPr lang="en-US" altLang="zh-CN" b="1">
                <a:latin typeface="黑体" panose="02010609060101010101" pitchFamily="49" charset="-122"/>
                <a:ea typeface="黑体" panose="02010609060101010101" pitchFamily="49" charset="-122"/>
              </a:rPr>
              <a:t>3.</a:t>
            </a:r>
            <a:r>
              <a:rPr lang="zh-CN" altLang="en-US" b="1">
                <a:latin typeface="黑体" panose="02010609060101010101" pitchFamily="49" charset="-122"/>
                <a:ea typeface="黑体" panose="02010609060101010101" pitchFamily="49" charset="-122"/>
              </a:rPr>
              <a:t>反映事物之间的某些比例关系</a:t>
            </a:r>
            <a:r>
              <a:rPr lang="en-US" altLang="zh-CN" b="1">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如工农业商品综合比价指数</a:t>
            </a:r>
            <a:r>
              <a:rPr lang="en-US" altLang="zh-CN" b="1">
                <a:latin typeface="黑体" panose="02010609060101010101" pitchFamily="49" charset="-122"/>
                <a:ea typeface="黑体" panose="02010609060101010101" pitchFamily="49" charset="-122"/>
              </a:rPr>
              <a:t>.</a:t>
            </a:r>
          </a:p>
          <a:p>
            <a:r>
              <a:rPr lang="en-US" altLang="zh-CN" b="1">
                <a:latin typeface="黑体" panose="02010609060101010101" pitchFamily="49" charset="-122"/>
                <a:ea typeface="黑体" panose="02010609060101010101" pitchFamily="49" charset="-122"/>
              </a:rPr>
              <a:t>4.</a:t>
            </a:r>
            <a:r>
              <a:rPr lang="zh-CN" altLang="en-US" b="1">
                <a:latin typeface="黑体" panose="02010609060101010101" pitchFamily="49" charset="-122"/>
                <a:ea typeface="黑体" panose="02010609060101010101" pitchFamily="49" charset="-122"/>
              </a:rPr>
              <a:t>用于分析受多种因素影响的复杂社会经济总体的变动总各种因素影响的分析</a:t>
            </a:r>
            <a:r>
              <a:rPr lang="en-US" altLang="zh-CN" b="1">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31559881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1905000" y="609600"/>
            <a:ext cx="2743200" cy="533400"/>
          </a:xfrm>
          <a:prstGeom prst="rect">
            <a:avLst/>
          </a:prstGeom>
          <a:solidFill>
            <a:srgbClr val="DDFFDD"/>
          </a:solidFill>
          <a:ln w="9525">
            <a:solidFill>
              <a:schemeClr val="tx1"/>
            </a:solidFill>
            <a:miter lim="800000"/>
            <a:headEnd/>
            <a:tailEnd/>
          </a:ln>
          <a:effectLst>
            <a:outerShdw dist="107763" dir="13500000" algn="ctr" rotWithShape="0">
              <a:schemeClr val="bg2"/>
            </a:outerShdw>
          </a:effectLst>
        </p:spPr>
        <p:txBody>
          <a:bodyPr wrap="none" anchor="ctr"/>
          <a:lstStyle/>
          <a:p>
            <a:pPr algn="ctr"/>
            <a:r>
              <a:rPr kumimoji="1" lang="zh-CN" altLang="en-US" sz="3600" b="1">
                <a:effectLst>
                  <a:outerShdw blurRad="38100" dist="38100" dir="2700000" algn="tl">
                    <a:srgbClr val="000000"/>
                  </a:outerShdw>
                </a:effectLst>
                <a:latin typeface="Times New Roman" panose="02020603050405020304" pitchFamily="18" charset="0"/>
              </a:rPr>
              <a:t>指数的种类</a:t>
            </a:r>
          </a:p>
        </p:txBody>
      </p:sp>
      <p:sp>
        <p:nvSpPr>
          <p:cNvPr id="54275" name="Text Box 3"/>
          <p:cNvSpPr txBox="1">
            <a:spLocks noChangeArrowheads="1"/>
          </p:cNvSpPr>
          <p:nvPr/>
        </p:nvSpPr>
        <p:spPr bwMode="auto">
          <a:xfrm>
            <a:off x="1919288" y="1700213"/>
            <a:ext cx="5759450" cy="519112"/>
          </a:xfrm>
          <a:prstGeom prst="rect">
            <a:avLst/>
          </a:prstGeom>
          <a:noFill/>
          <a:ln>
            <a:noFill/>
          </a:ln>
          <a:extLst>
            <a:ext uri="{909E8E84-426E-40DD-AFC4-6F175D3DCCD1}">
              <a14:hiddenFill xmlns:a14="http://schemas.microsoft.com/office/drawing/2010/main">
                <a:gradFill rotWithShape="0">
                  <a:gsLst>
                    <a:gs pos="0">
                      <a:srgbClr val="FFFFFF"/>
                    </a:gs>
                    <a:gs pos="100000">
                      <a:schemeClr val="bg2"/>
                    </a:gs>
                  </a:gsLst>
                  <a:lin ang="18900000" scaled="1"/>
                </a:gradFill>
              </a14:hiddenFill>
            </a:ext>
            <a:ext uri="{91240B29-F687-4F45-9708-019B960494DF}">
              <a14:hiddenLine xmlns:a14="http://schemas.microsoft.com/office/drawing/2010/main" w="25400">
                <a:solidFill>
                  <a:srgbClr val="FF66FF"/>
                </a:solidFill>
                <a:miter lim="800000"/>
                <a:headEnd/>
                <a:tailEnd/>
              </a14:hiddenLine>
            </a:ext>
          </a:extLst>
        </p:spPr>
        <p:txBody>
          <a:bodyPr wrap="none" anchor="ctr">
            <a:spAutoFit/>
          </a:bodyPr>
          <a:lstStyle/>
          <a:p>
            <a:pPr algn="ctr">
              <a:spcBef>
                <a:spcPct val="50000"/>
              </a:spcBef>
            </a:pPr>
            <a:r>
              <a:rPr kumimoji="1" lang="en-US" altLang="zh-CN" sz="2800" b="1">
                <a:latin typeface="Times New Roman" panose="02020603050405020304" pitchFamily="18" charset="0"/>
              </a:rPr>
              <a:t>⒈</a:t>
            </a:r>
            <a:r>
              <a:rPr kumimoji="1" lang="zh-CN" altLang="en-US" sz="2800" b="1">
                <a:latin typeface="Times New Roman" panose="02020603050405020304" pitchFamily="18" charset="0"/>
              </a:rPr>
              <a:t>按说明现象的范围不同分为	 </a:t>
            </a:r>
          </a:p>
        </p:txBody>
      </p:sp>
      <p:grpSp>
        <p:nvGrpSpPr>
          <p:cNvPr id="54306" name="Group 34"/>
          <p:cNvGrpSpPr>
            <a:grpSpLocks/>
          </p:cNvGrpSpPr>
          <p:nvPr/>
        </p:nvGrpSpPr>
        <p:grpSpPr bwMode="auto">
          <a:xfrm>
            <a:off x="6888163" y="1268414"/>
            <a:ext cx="1968500" cy="1323975"/>
            <a:chOff x="3651" y="709"/>
            <a:chExt cx="1240" cy="834"/>
          </a:xfrm>
        </p:grpSpPr>
        <p:sp>
          <p:nvSpPr>
            <p:cNvPr id="54287" name="Rectangle 15"/>
            <p:cNvSpPr>
              <a:spLocks noChangeArrowheads="1"/>
            </p:cNvSpPr>
            <p:nvPr/>
          </p:nvSpPr>
          <p:spPr bwMode="auto">
            <a:xfrm>
              <a:off x="3787" y="709"/>
              <a:ext cx="1104" cy="336"/>
            </a:xfrm>
            <a:prstGeom prst="rect">
              <a:avLst/>
            </a:prstGeom>
            <a:solidFill>
              <a:srgbClr val="CCFF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effectLst>
                    <a:outerShdw blurRad="38100" dist="38100" dir="2700000" algn="tl">
                      <a:srgbClr val="FFFFFF"/>
                    </a:outerShdw>
                  </a:effectLst>
                  <a:latin typeface="Times New Roman" panose="02020603050405020304" pitchFamily="18" charset="0"/>
                </a:rPr>
                <a:t>个体指数</a:t>
              </a:r>
            </a:p>
          </p:txBody>
        </p:sp>
        <p:sp>
          <p:nvSpPr>
            <p:cNvPr id="54289" name="Rectangle 17"/>
            <p:cNvSpPr>
              <a:spLocks noChangeArrowheads="1"/>
            </p:cNvSpPr>
            <p:nvPr/>
          </p:nvSpPr>
          <p:spPr bwMode="auto">
            <a:xfrm>
              <a:off x="3787" y="1207"/>
              <a:ext cx="1104" cy="336"/>
            </a:xfrm>
            <a:prstGeom prst="rect">
              <a:avLst/>
            </a:prstGeom>
            <a:solidFill>
              <a:srgbClr val="CCFF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effectLst>
                    <a:outerShdw blurRad="38100" dist="38100" dir="2700000" algn="tl">
                      <a:srgbClr val="FFFFFF"/>
                    </a:outerShdw>
                  </a:effectLst>
                  <a:latin typeface="Times New Roman" panose="02020603050405020304" pitchFamily="18" charset="0"/>
                </a:rPr>
                <a:t>总指数</a:t>
              </a:r>
            </a:p>
          </p:txBody>
        </p:sp>
        <p:sp>
          <p:nvSpPr>
            <p:cNvPr id="54295" name="AutoShape 23"/>
            <p:cNvSpPr>
              <a:spLocks/>
            </p:cNvSpPr>
            <p:nvPr/>
          </p:nvSpPr>
          <p:spPr bwMode="auto">
            <a:xfrm>
              <a:off x="3651" y="981"/>
              <a:ext cx="53" cy="271"/>
            </a:xfrm>
            <a:prstGeom prst="leftBrace">
              <a:avLst>
                <a:gd name="adj1" fmla="val 127987"/>
                <a:gd name="adj2" fmla="val 50000"/>
              </a:avLst>
            </a:prstGeom>
            <a:noFill/>
            <a:ln w="38100">
              <a:solidFill>
                <a:schemeClr val="tx2"/>
              </a:solidFill>
              <a:round/>
              <a:headEnd/>
              <a:tailEnd/>
            </a:ln>
            <a:extLst>
              <a:ext uri="{909E8E84-426E-40DD-AFC4-6F175D3DCCD1}">
                <a14:hiddenFill xmlns:a14="http://schemas.microsoft.com/office/drawing/2010/main">
                  <a:gradFill rotWithShape="0">
                    <a:gsLst>
                      <a:gs pos="0">
                        <a:srgbClr val="FFFFFF"/>
                      </a:gs>
                      <a:gs pos="100000">
                        <a:schemeClr val="bg2"/>
                      </a:gs>
                    </a:gsLst>
                    <a:lin ang="18900000" scaled="1"/>
                  </a:gradFill>
                </a14:hiddenFill>
              </a:ext>
            </a:extLst>
          </p:spPr>
          <p:txBody>
            <a:bodyPr anchor="ctr">
              <a:spAutoFit/>
            </a:bodyPr>
            <a:lstStyle/>
            <a:p>
              <a:endParaRPr lang="zh-CN" altLang="en-US"/>
            </a:p>
          </p:txBody>
        </p:sp>
      </p:grpSp>
      <p:sp>
        <p:nvSpPr>
          <p:cNvPr id="54307" name="Text Box 35"/>
          <p:cNvSpPr txBox="1">
            <a:spLocks noChangeArrowheads="1"/>
          </p:cNvSpPr>
          <p:nvPr/>
        </p:nvSpPr>
        <p:spPr bwMode="auto">
          <a:xfrm>
            <a:off x="1524000" y="2492375"/>
            <a:ext cx="91440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buFontTx/>
              <a:buChar char="•"/>
            </a:pPr>
            <a:r>
              <a:rPr lang="zh-CN" altLang="en-US" b="1" dirty="0">
                <a:ea typeface="楷体_GB2312" pitchFamily="49" charset="-122"/>
              </a:rPr>
              <a:t>个体指数是指反映个体现象或个别事物的变动或差异程度的相对数</a:t>
            </a:r>
            <a:r>
              <a:rPr lang="en-US" altLang="zh-CN" b="1" dirty="0">
                <a:ea typeface="楷体_GB2312" pitchFamily="49" charset="-122"/>
              </a:rPr>
              <a:t>.</a:t>
            </a:r>
            <a:r>
              <a:rPr lang="zh-CN" altLang="en-US" b="1" dirty="0">
                <a:ea typeface="楷体_GB2312" pitchFamily="49" charset="-122"/>
              </a:rPr>
              <a:t>如个别产品的产量指数等</a:t>
            </a:r>
            <a:r>
              <a:rPr lang="en-US" altLang="zh-CN" b="1" dirty="0">
                <a:ea typeface="楷体_GB2312" pitchFamily="49" charset="-122"/>
              </a:rPr>
              <a:t>.</a:t>
            </a:r>
          </a:p>
          <a:p>
            <a:pPr>
              <a:spcBef>
                <a:spcPct val="50000"/>
              </a:spcBef>
              <a:buFontTx/>
              <a:buChar char="•"/>
            </a:pPr>
            <a:r>
              <a:rPr lang="zh-CN" altLang="en-US" b="1" dirty="0">
                <a:ea typeface="楷体_GB2312" pitchFamily="49" charset="-122"/>
              </a:rPr>
              <a:t>总指数是反映特殊总体变动或差异程度的相对数</a:t>
            </a:r>
            <a:r>
              <a:rPr lang="en-US" altLang="zh-CN" b="1" dirty="0">
                <a:ea typeface="楷体_GB2312" pitchFamily="49" charset="-122"/>
              </a:rPr>
              <a:t>,</a:t>
            </a:r>
            <a:r>
              <a:rPr lang="zh-CN" altLang="en-US" b="1" dirty="0">
                <a:ea typeface="楷体_GB2312" pitchFamily="49" charset="-122"/>
              </a:rPr>
              <a:t>是我们要特别研究的指数</a:t>
            </a:r>
            <a:r>
              <a:rPr lang="en-US" altLang="zh-CN" b="1" dirty="0">
                <a:ea typeface="楷体_GB2312" pitchFamily="49" charset="-122"/>
              </a:rPr>
              <a:t>.</a:t>
            </a:r>
          </a:p>
        </p:txBody>
      </p:sp>
      <p:sp>
        <p:nvSpPr>
          <p:cNvPr id="54309" name="Text Box 37"/>
          <p:cNvSpPr txBox="1">
            <a:spLocks noChangeArrowheads="1"/>
          </p:cNvSpPr>
          <p:nvPr/>
        </p:nvSpPr>
        <p:spPr bwMode="auto">
          <a:xfrm>
            <a:off x="2003199" y="4365626"/>
            <a:ext cx="4845050" cy="519113"/>
          </a:xfrm>
          <a:prstGeom prst="rect">
            <a:avLst/>
          </a:prstGeom>
          <a:noFill/>
          <a:ln>
            <a:noFill/>
          </a:ln>
          <a:extLst>
            <a:ext uri="{909E8E84-426E-40DD-AFC4-6F175D3DCCD1}">
              <a14:hiddenFill xmlns:a14="http://schemas.microsoft.com/office/drawing/2010/main">
                <a:gradFill rotWithShape="0">
                  <a:gsLst>
                    <a:gs pos="0">
                      <a:srgbClr val="FFFFFF"/>
                    </a:gs>
                    <a:gs pos="100000">
                      <a:schemeClr val="bg2"/>
                    </a:gs>
                  </a:gsLst>
                  <a:lin ang="18900000" scaled="1"/>
                </a:gradFill>
              </a14:hiddenFill>
            </a:ext>
            <a:ext uri="{91240B29-F687-4F45-9708-019B960494DF}">
              <a14:hiddenLine xmlns:a14="http://schemas.microsoft.com/office/drawing/2010/main" w="25400">
                <a:solidFill>
                  <a:srgbClr val="FF66FF"/>
                </a:solidFill>
                <a:miter lim="800000"/>
                <a:headEnd/>
                <a:tailEnd/>
              </a14:hiddenLine>
            </a:ext>
          </a:extLst>
        </p:spPr>
        <p:txBody>
          <a:bodyPr wrap="none" anchor="ctr">
            <a:spAutoFit/>
          </a:bodyPr>
          <a:lstStyle/>
          <a:p>
            <a:pPr algn="ctr">
              <a:spcBef>
                <a:spcPct val="50000"/>
              </a:spcBef>
            </a:pPr>
            <a:r>
              <a:rPr kumimoji="1" lang="en-US" altLang="zh-CN" sz="2800" b="1" dirty="0">
                <a:latin typeface="Times New Roman" panose="02020603050405020304" pitchFamily="18" charset="0"/>
              </a:rPr>
              <a:t>2.</a:t>
            </a:r>
            <a:r>
              <a:rPr kumimoji="1" lang="zh-CN" altLang="en-US" sz="2800" b="1" dirty="0">
                <a:latin typeface="Times New Roman" panose="02020603050405020304" pitchFamily="18" charset="0"/>
              </a:rPr>
              <a:t>按指标的不同作用分为	 </a:t>
            </a:r>
          </a:p>
        </p:txBody>
      </p:sp>
      <p:grpSp>
        <p:nvGrpSpPr>
          <p:cNvPr id="54310" name="Group 38"/>
          <p:cNvGrpSpPr>
            <a:grpSpLocks/>
          </p:cNvGrpSpPr>
          <p:nvPr/>
        </p:nvGrpSpPr>
        <p:grpSpPr bwMode="auto">
          <a:xfrm>
            <a:off x="6096001" y="4076703"/>
            <a:ext cx="2651125" cy="1147763"/>
            <a:chOff x="1200" y="2109"/>
            <a:chExt cx="1670" cy="723"/>
          </a:xfrm>
        </p:grpSpPr>
        <p:sp>
          <p:nvSpPr>
            <p:cNvPr id="54311" name="Text Box 39"/>
            <p:cNvSpPr txBox="1">
              <a:spLocks noChangeArrowheads="1"/>
            </p:cNvSpPr>
            <p:nvPr/>
          </p:nvSpPr>
          <p:spPr bwMode="auto">
            <a:xfrm>
              <a:off x="1590" y="2109"/>
              <a:ext cx="1280" cy="291"/>
            </a:xfrm>
            <a:prstGeom prst="rect">
              <a:avLst/>
            </a:prstGeom>
            <a:solidFill>
              <a:srgbClr val="CCFFFF"/>
            </a:solidFill>
            <a:ln w="25400">
              <a:solidFill>
                <a:srgbClr val="0000FF"/>
              </a:solidFill>
              <a:miter lim="800000"/>
              <a:headEnd/>
              <a:tailEnd/>
            </a:ln>
          </p:spPr>
          <p:txBody>
            <a:bodyPr wrap="none" anchor="ctr">
              <a:spAutoFit/>
            </a:bodyPr>
            <a:lstStyle/>
            <a:p>
              <a:pPr algn="ctr" eaLnBrk="0" hangingPunct="0"/>
              <a:r>
                <a:rPr kumimoji="1" lang="zh-CN" altLang="en-US" sz="2400" b="1">
                  <a:effectLst>
                    <a:outerShdw blurRad="38100" dist="38100" dir="2700000" algn="tl">
                      <a:srgbClr val="FFFFFF"/>
                    </a:outerShdw>
                  </a:effectLst>
                  <a:latin typeface="Times New Roman" panose="02020603050405020304" pitchFamily="18" charset="0"/>
                </a:rPr>
                <a:t>数量指标指数</a:t>
              </a:r>
            </a:p>
          </p:txBody>
        </p:sp>
        <p:sp>
          <p:nvSpPr>
            <p:cNvPr id="54312" name="Text Box 40"/>
            <p:cNvSpPr txBox="1">
              <a:spLocks noChangeArrowheads="1"/>
            </p:cNvSpPr>
            <p:nvPr/>
          </p:nvSpPr>
          <p:spPr bwMode="auto">
            <a:xfrm>
              <a:off x="1590" y="2541"/>
              <a:ext cx="1280" cy="291"/>
            </a:xfrm>
            <a:prstGeom prst="rect">
              <a:avLst/>
            </a:prstGeom>
            <a:solidFill>
              <a:srgbClr val="CCFFFF"/>
            </a:solidFill>
            <a:ln w="25400">
              <a:solidFill>
                <a:srgbClr val="0000FF"/>
              </a:solidFill>
              <a:miter lim="800000"/>
              <a:headEnd/>
              <a:tailEnd/>
            </a:ln>
          </p:spPr>
          <p:txBody>
            <a:bodyPr wrap="none" anchor="ctr">
              <a:spAutoFit/>
            </a:bodyPr>
            <a:lstStyle/>
            <a:p>
              <a:pPr algn="ctr" eaLnBrk="0" hangingPunct="0"/>
              <a:r>
                <a:rPr kumimoji="1" lang="zh-CN" altLang="en-US" sz="2400" b="1">
                  <a:effectLst>
                    <a:outerShdw blurRad="38100" dist="38100" dir="2700000" algn="tl">
                      <a:srgbClr val="FFFFFF"/>
                    </a:outerShdw>
                  </a:effectLst>
                  <a:latin typeface="Times New Roman" panose="02020603050405020304" pitchFamily="18" charset="0"/>
                </a:rPr>
                <a:t>质量指标指数</a:t>
              </a:r>
            </a:p>
          </p:txBody>
        </p:sp>
        <p:sp>
          <p:nvSpPr>
            <p:cNvPr id="54313" name="AutoShape 41"/>
            <p:cNvSpPr>
              <a:spLocks/>
            </p:cNvSpPr>
            <p:nvPr/>
          </p:nvSpPr>
          <p:spPr bwMode="auto">
            <a:xfrm>
              <a:off x="1200" y="2337"/>
              <a:ext cx="96" cy="271"/>
            </a:xfrm>
            <a:prstGeom prst="leftBrace">
              <a:avLst>
                <a:gd name="adj1" fmla="val 70833"/>
                <a:gd name="adj2" fmla="val 50000"/>
              </a:avLst>
            </a:prstGeom>
            <a:noFill/>
            <a:ln w="38100">
              <a:solidFill>
                <a:srgbClr val="0000FF"/>
              </a:solidFill>
              <a:round/>
              <a:headEnd/>
              <a:tailEnd/>
            </a:ln>
            <a:extLst>
              <a:ext uri="{909E8E84-426E-40DD-AFC4-6F175D3DCCD1}">
                <a14:hiddenFill xmlns:a14="http://schemas.microsoft.com/office/drawing/2010/main">
                  <a:gradFill rotWithShape="0">
                    <a:gsLst>
                      <a:gs pos="0">
                        <a:srgbClr val="FFFFFF"/>
                      </a:gs>
                      <a:gs pos="100000">
                        <a:schemeClr val="bg2"/>
                      </a:gs>
                    </a:gsLst>
                    <a:lin ang="18900000" scaled="1"/>
                  </a:gradFill>
                </a14:hiddenFill>
              </a:ext>
            </a:extLst>
          </p:spPr>
          <p:txBody>
            <a:bodyPr anchor="ctr">
              <a:spAutoFit/>
            </a:bodyPr>
            <a:lstStyle/>
            <a:p>
              <a:endParaRPr lang="zh-CN" altLang="en-US"/>
            </a:p>
          </p:txBody>
        </p:sp>
      </p:grpSp>
      <p:sp>
        <p:nvSpPr>
          <p:cNvPr id="54314" name="Text Box 42"/>
          <p:cNvSpPr txBox="1">
            <a:spLocks noChangeArrowheads="1"/>
          </p:cNvSpPr>
          <p:nvPr/>
        </p:nvSpPr>
        <p:spPr bwMode="auto">
          <a:xfrm>
            <a:off x="1523999" y="5445126"/>
            <a:ext cx="993865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Tx/>
              <a:buChar char="•"/>
            </a:pPr>
            <a:r>
              <a:rPr kumimoji="1" lang="zh-CN" altLang="en-US" sz="2400" b="1" dirty="0">
                <a:latin typeface="Times New Roman" panose="02020603050405020304" pitchFamily="18" charset="0"/>
                <a:ea typeface="楷体_GB2312" pitchFamily="49" charset="-122"/>
              </a:rPr>
              <a:t>数量指标是反映事物的规模或总量的指标</a:t>
            </a:r>
            <a:r>
              <a:rPr kumimoji="1" lang="en-US" altLang="zh-CN" sz="2400" b="1" dirty="0">
                <a:latin typeface="Times New Roman" panose="02020603050405020304" pitchFamily="18" charset="0"/>
                <a:ea typeface="楷体_GB2312" pitchFamily="49" charset="-122"/>
              </a:rPr>
              <a:t>,</a:t>
            </a:r>
            <a:r>
              <a:rPr kumimoji="1" lang="zh-CN" altLang="en-US" sz="2400" b="1" dirty="0">
                <a:latin typeface="Times New Roman" panose="02020603050405020304" pitchFamily="18" charset="0"/>
                <a:ea typeface="楷体_GB2312" pitchFamily="49" charset="-122"/>
              </a:rPr>
              <a:t>如产品产量</a:t>
            </a:r>
            <a:r>
              <a:rPr kumimoji="1" lang="en-US" altLang="zh-CN" sz="2400" b="1" dirty="0">
                <a:latin typeface="Times New Roman" panose="02020603050405020304" pitchFamily="18" charset="0"/>
                <a:ea typeface="楷体_GB2312" pitchFamily="49" charset="-122"/>
              </a:rPr>
              <a:t>,</a:t>
            </a:r>
            <a:r>
              <a:rPr kumimoji="1" lang="zh-CN" altLang="en-US" sz="2400" b="1" dirty="0">
                <a:latin typeface="Times New Roman" panose="02020603050405020304" pitchFamily="18" charset="0"/>
                <a:ea typeface="楷体_GB2312" pitchFamily="49" charset="-122"/>
              </a:rPr>
              <a:t>职工总数等</a:t>
            </a:r>
          </a:p>
          <a:p>
            <a:pPr>
              <a:spcBef>
                <a:spcPct val="50000"/>
              </a:spcBef>
              <a:buFontTx/>
              <a:buChar char="•"/>
            </a:pPr>
            <a:r>
              <a:rPr kumimoji="1" lang="zh-CN" altLang="en-US" sz="2400" b="1" dirty="0">
                <a:latin typeface="Times New Roman" panose="02020603050405020304" pitchFamily="18" charset="0"/>
                <a:ea typeface="楷体_GB2312" pitchFamily="49" charset="-122"/>
              </a:rPr>
              <a:t>质量指标是反映事物的性质</a:t>
            </a:r>
            <a:r>
              <a:rPr kumimoji="1" lang="en-US" altLang="zh-CN" sz="2400" b="1" dirty="0">
                <a:latin typeface="Times New Roman" panose="02020603050405020304" pitchFamily="18" charset="0"/>
                <a:ea typeface="楷体_GB2312" pitchFamily="49" charset="-122"/>
              </a:rPr>
              <a:t>,</a:t>
            </a:r>
            <a:r>
              <a:rPr kumimoji="1" lang="zh-CN" altLang="en-US" sz="2400" b="1" dirty="0">
                <a:latin typeface="Times New Roman" panose="02020603050405020304" pitchFamily="18" charset="0"/>
                <a:ea typeface="楷体_GB2312" pitchFamily="49" charset="-122"/>
              </a:rPr>
              <a:t>质量或管理水平的指标</a:t>
            </a:r>
            <a:r>
              <a:rPr kumimoji="1" lang="en-US" altLang="zh-CN" sz="2400" b="1" dirty="0">
                <a:latin typeface="Times New Roman" panose="02020603050405020304" pitchFamily="18" charset="0"/>
                <a:ea typeface="楷体_GB2312" pitchFamily="49" charset="-122"/>
              </a:rPr>
              <a:t>,</a:t>
            </a:r>
            <a:r>
              <a:rPr kumimoji="1" lang="zh-CN" altLang="en-US" sz="2400" b="1" dirty="0">
                <a:latin typeface="Times New Roman" panose="02020603050405020304" pitchFamily="18" charset="0"/>
                <a:ea typeface="楷体_GB2312" pitchFamily="49" charset="-122"/>
              </a:rPr>
              <a:t>如产品的成本</a:t>
            </a:r>
            <a:r>
              <a:rPr kumimoji="1" lang="en-US" altLang="zh-CN" sz="2400" b="1" dirty="0">
                <a:latin typeface="Times New Roman" panose="02020603050405020304" pitchFamily="18" charset="0"/>
                <a:ea typeface="楷体_GB2312" pitchFamily="49" charset="-122"/>
              </a:rPr>
              <a:t>,</a:t>
            </a:r>
            <a:r>
              <a:rPr kumimoji="1" lang="zh-CN" altLang="en-US" sz="2400" b="1" dirty="0">
                <a:latin typeface="Times New Roman" panose="02020603050405020304" pitchFamily="18" charset="0"/>
                <a:ea typeface="楷体_GB2312" pitchFamily="49" charset="-122"/>
              </a:rPr>
              <a:t>价格</a:t>
            </a:r>
            <a:r>
              <a:rPr kumimoji="1" lang="en-US" altLang="zh-CN" sz="2400" b="1" dirty="0">
                <a:latin typeface="Times New Roman" panose="02020603050405020304" pitchFamily="18" charset="0"/>
                <a:ea typeface="楷体_GB2312" pitchFamily="49" charset="-122"/>
              </a:rPr>
              <a:t>,</a:t>
            </a:r>
            <a:r>
              <a:rPr kumimoji="1" lang="zh-CN" altLang="en-US" sz="2400" b="1" dirty="0">
                <a:latin typeface="Times New Roman" panose="02020603050405020304" pitchFamily="18" charset="0"/>
                <a:ea typeface="楷体_GB2312" pitchFamily="49" charset="-122"/>
              </a:rPr>
              <a:t>商品流通率</a:t>
            </a:r>
            <a:r>
              <a:rPr kumimoji="1" lang="en-US" altLang="zh-CN" sz="2400" b="1" dirty="0">
                <a:latin typeface="Times New Roman" panose="02020603050405020304" pitchFamily="18" charset="0"/>
                <a:ea typeface="楷体_GB2312" pitchFamily="49" charset="-122"/>
              </a:rPr>
              <a:t>,</a:t>
            </a:r>
            <a:r>
              <a:rPr kumimoji="1" lang="zh-CN" altLang="en-US" sz="2400" b="1" dirty="0">
                <a:latin typeface="Times New Roman" panose="02020603050405020304" pitchFamily="18" charset="0"/>
                <a:ea typeface="楷体_GB2312" pitchFamily="49" charset="-122"/>
              </a:rPr>
              <a:t>劳动生产率等</a:t>
            </a:r>
            <a:r>
              <a:rPr kumimoji="1" lang="en-US" altLang="zh-CN" sz="2400" b="1" dirty="0">
                <a:latin typeface="Times New Roman" panose="02020603050405020304" pitchFamily="18" charset="0"/>
                <a:ea typeface="楷体_GB2312" pitchFamily="49" charset="-122"/>
              </a:rPr>
              <a:t>.</a:t>
            </a:r>
          </a:p>
        </p:txBody>
      </p:sp>
    </p:spTree>
    <p:extLst>
      <p:ext uri="{BB962C8B-B14F-4D97-AF65-F5344CB8AC3E}">
        <p14:creationId xmlns:p14="http://schemas.microsoft.com/office/powerpoint/2010/main" val="7783415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6" name="Text Box 8"/>
          <p:cNvSpPr txBox="1">
            <a:spLocks noGrp="1" noChangeArrowheads="1"/>
          </p:cNvSpPr>
          <p:nvPr>
            <p:ph type="body" idx="4294967295"/>
          </p:nvPr>
        </p:nvSpPr>
        <p:spPr>
          <a:xfrm>
            <a:off x="1524000" y="1981200"/>
            <a:ext cx="8134350" cy="800100"/>
          </a:xfrm>
          <a:noFill/>
          <a:ln/>
          <a:extLst>
            <a:ext uri="{909E8E84-426E-40DD-AFC4-6F175D3DCCD1}">
              <a14:hiddenFill xmlns:a14="http://schemas.microsoft.com/office/drawing/2010/main">
                <a:gradFill rotWithShape="0">
                  <a:gsLst>
                    <a:gs pos="0">
                      <a:srgbClr val="FFFFFF"/>
                    </a:gs>
                    <a:gs pos="100000">
                      <a:schemeClr val="bg2"/>
                    </a:gs>
                  </a:gsLst>
                  <a:lin ang="18900000" scaled="1"/>
                </a:gradFill>
              </a14:hiddenFill>
            </a:ext>
            <a:ext uri="{91240B29-F687-4F45-9708-019B960494DF}">
              <a14:hiddenLine xmlns:a14="http://schemas.microsoft.com/office/drawing/2010/main" w="25400">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50000"/>
              </a:spcBef>
              <a:buFont typeface="Wingdings" panose="05000000000000000000" pitchFamily="2" charset="2"/>
              <a:buNone/>
            </a:pPr>
            <a:r>
              <a:rPr lang="en-US" altLang="zh-CN" b="1" dirty="0" smtClean="0">
                <a:latin typeface="Times New Roman" panose="02020603050405020304" pitchFamily="18" charset="0"/>
                <a:cs typeface="Times New Roman" panose="02020603050405020304" pitchFamily="18" charset="0"/>
              </a:rPr>
              <a:t>3.</a:t>
            </a:r>
            <a:r>
              <a:rPr lang="zh-CN" altLang="en-US" b="1" dirty="0" smtClean="0">
                <a:latin typeface="Times New Roman" panose="02020603050405020304" pitchFamily="18" charset="0"/>
                <a:cs typeface="Times New Roman" panose="02020603050405020304" pitchFamily="18" charset="0"/>
              </a:rPr>
              <a:t>按</a:t>
            </a:r>
            <a:r>
              <a:rPr lang="zh-CN" altLang="en-US" b="1" dirty="0">
                <a:latin typeface="Times New Roman" panose="02020603050405020304" pitchFamily="18" charset="0"/>
                <a:cs typeface="Times New Roman" panose="02020603050405020304" pitchFamily="18" charset="0"/>
              </a:rPr>
              <a:t>指数所基期的不同可分为</a:t>
            </a:r>
          </a:p>
        </p:txBody>
      </p:sp>
      <p:grpSp>
        <p:nvGrpSpPr>
          <p:cNvPr id="406538" name="Group 10"/>
          <p:cNvGrpSpPr>
            <a:grpSpLocks/>
          </p:cNvGrpSpPr>
          <p:nvPr/>
        </p:nvGrpSpPr>
        <p:grpSpPr bwMode="auto">
          <a:xfrm>
            <a:off x="6456363" y="1700214"/>
            <a:ext cx="1968500" cy="1323975"/>
            <a:chOff x="3651" y="709"/>
            <a:chExt cx="1240" cy="834"/>
          </a:xfrm>
        </p:grpSpPr>
        <p:sp>
          <p:nvSpPr>
            <p:cNvPr id="406539" name="Rectangle 11"/>
            <p:cNvSpPr>
              <a:spLocks noChangeArrowheads="1"/>
            </p:cNvSpPr>
            <p:nvPr/>
          </p:nvSpPr>
          <p:spPr bwMode="auto">
            <a:xfrm>
              <a:off x="3787" y="709"/>
              <a:ext cx="1104" cy="336"/>
            </a:xfrm>
            <a:prstGeom prst="rect">
              <a:avLst/>
            </a:prstGeom>
            <a:solidFill>
              <a:srgbClr val="CCFF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effectLst>
                    <a:outerShdw blurRad="38100" dist="38100" dir="2700000" algn="tl">
                      <a:srgbClr val="FFFFFF"/>
                    </a:outerShdw>
                  </a:effectLst>
                  <a:latin typeface="Times New Roman" panose="02020603050405020304" pitchFamily="18" charset="0"/>
                </a:rPr>
                <a:t>定基指数</a:t>
              </a:r>
            </a:p>
          </p:txBody>
        </p:sp>
        <p:sp>
          <p:nvSpPr>
            <p:cNvPr id="406540" name="Rectangle 12"/>
            <p:cNvSpPr>
              <a:spLocks noChangeArrowheads="1"/>
            </p:cNvSpPr>
            <p:nvPr/>
          </p:nvSpPr>
          <p:spPr bwMode="auto">
            <a:xfrm>
              <a:off x="3787" y="1207"/>
              <a:ext cx="1104" cy="336"/>
            </a:xfrm>
            <a:prstGeom prst="rect">
              <a:avLst/>
            </a:prstGeom>
            <a:solidFill>
              <a:srgbClr val="CCFF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effectLst>
                    <a:outerShdw blurRad="38100" dist="38100" dir="2700000" algn="tl">
                      <a:srgbClr val="FFFFFF"/>
                    </a:outerShdw>
                  </a:effectLst>
                  <a:latin typeface="Times New Roman" panose="02020603050405020304" pitchFamily="18" charset="0"/>
                </a:rPr>
                <a:t>环比指数</a:t>
              </a:r>
            </a:p>
          </p:txBody>
        </p:sp>
        <p:sp>
          <p:nvSpPr>
            <p:cNvPr id="406541" name="AutoShape 13"/>
            <p:cNvSpPr>
              <a:spLocks/>
            </p:cNvSpPr>
            <p:nvPr/>
          </p:nvSpPr>
          <p:spPr bwMode="auto">
            <a:xfrm>
              <a:off x="3651" y="981"/>
              <a:ext cx="53" cy="271"/>
            </a:xfrm>
            <a:prstGeom prst="leftBrace">
              <a:avLst>
                <a:gd name="adj1" fmla="val 127987"/>
                <a:gd name="adj2" fmla="val 50000"/>
              </a:avLst>
            </a:prstGeom>
            <a:noFill/>
            <a:ln w="38100">
              <a:solidFill>
                <a:schemeClr val="tx2"/>
              </a:solidFill>
              <a:round/>
              <a:headEnd/>
              <a:tailEnd/>
            </a:ln>
            <a:extLst>
              <a:ext uri="{909E8E84-426E-40DD-AFC4-6F175D3DCCD1}">
                <a14:hiddenFill xmlns:a14="http://schemas.microsoft.com/office/drawing/2010/main">
                  <a:gradFill rotWithShape="0">
                    <a:gsLst>
                      <a:gs pos="0">
                        <a:srgbClr val="FFFFFF"/>
                      </a:gs>
                      <a:gs pos="100000">
                        <a:schemeClr val="bg2"/>
                      </a:gs>
                    </a:gsLst>
                    <a:lin ang="18900000" scaled="1"/>
                  </a:gradFill>
                </a14:hiddenFill>
              </a:ext>
            </a:extLst>
          </p:spPr>
          <p:txBody>
            <a:bodyPr anchor="ctr">
              <a:spAutoFit/>
            </a:bodyPr>
            <a:lstStyle/>
            <a:p>
              <a:endParaRPr lang="zh-CN" altLang="en-US"/>
            </a:p>
          </p:txBody>
        </p:sp>
      </p:grpSp>
      <p:sp>
        <p:nvSpPr>
          <p:cNvPr id="406542" name="Text Box 14"/>
          <p:cNvSpPr txBox="1">
            <a:spLocks noChangeArrowheads="1"/>
          </p:cNvSpPr>
          <p:nvPr/>
        </p:nvSpPr>
        <p:spPr bwMode="auto">
          <a:xfrm>
            <a:off x="1524000" y="4005263"/>
            <a:ext cx="63007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Times New Roman" panose="02020603050405020304" pitchFamily="18" charset="0"/>
                <a:ea typeface="楷体_GB2312" pitchFamily="49" charset="-122"/>
              </a:rPr>
              <a:t>4.</a:t>
            </a:r>
            <a:r>
              <a:rPr kumimoji="1" lang="zh-CN" altLang="en-US" sz="2800" b="1">
                <a:latin typeface="Times New Roman" panose="02020603050405020304" pitchFamily="18" charset="0"/>
                <a:ea typeface="楷体_GB2312" pitchFamily="49" charset="-122"/>
              </a:rPr>
              <a:t>按指数所依据的数列性质的不同分为</a:t>
            </a:r>
          </a:p>
        </p:txBody>
      </p:sp>
      <p:grpSp>
        <p:nvGrpSpPr>
          <p:cNvPr id="406559" name="Group 31"/>
          <p:cNvGrpSpPr>
            <a:grpSpLocks/>
          </p:cNvGrpSpPr>
          <p:nvPr/>
        </p:nvGrpSpPr>
        <p:grpSpPr bwMode="auto">
          <a:xfrm>
            <a:off x="7680325" y="2997200"/>
            <a:ext cx="2266950" cy="2046288"/>
            <a:chOff x="4332" y="2160"/>
            <a:chExt cx="1428" cy="1289"/>
          </a:xfrm>
        </p:grpSpPr>
        <p:sp>
          <p:nvSpPr>
            <p:cNvPr id="406544" name="Rectangle 16"/>
            <p:cNvSpPr>
              <a:spLocks noChangeArrowheads="1"/>
            </p:cNvSpPr>
            <p:nvPr/>
          </p:nvSpPr>
          <p:spPr bwMode="auto">
            <a:xfrm>
              <a:off x="4656" y="2160"/>
              <a:ext cx="1104" cy="336"/>
            </a:xfrm>
            <a:prstGeom prst="rect">
              <a:avLst/>
            </a:prstGeom>
            <a:solidFill>
              <a:srgbClr val="CCFFFF"/>
            </a:solidFill>
            <a:ln w="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effectLst>
                    <a:outerShdw blurRad="38100" dist="38100" dir="2700000" algn="tl">
                      <a:srgbClr val="FFFFFF"/>
                    </a:outerShdw>
                  </a:effectLst>
                  <a:latin typeface="Times New Roman" panose="02020603050405020304" pitchFamily="18" charset="0"/>
                </a:rPr>
                <a:t>时间数列指数</a:t>
              </a:r>
            </a:p>
          </p:txBody>
        </p:sp>
        <p:sp>
          <p:nvSpPr>
            <p:cNvPr id="406545" name="Rectangle 17"/>
            <p:cNvSpPr>
              <a:spLocks noChangeArrowheads="1"/>
            </p:cNvSpPr>
            <p:nvPr/>
          </p:nvSpPr>
          <p:spPr bwMode="auto">
            <a:xfrm>
              <a:off x="4656" y="2658"/>
              <a:ext cx="1104" cy="336"/>
            </a:xfrm>
            <a:prstGeom prst="rect">
              <a:avLst/>
            </a:prstGeom>
            <a:solidFill>
              <a:srgbClr val="CCFFFF"/>
            </a:solidFill>
            <a:ln w="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effectLst>
                    <a:outerShdw blurRad="38100" dist="38100" dir="2700000" algn="tl">
                      <a:srgbClr val="FFFFFF"/>
                    </a:outerShdw>
                  </a:effectLst>
                  <a:latin typeface="Times New Roman" panose="02020603050405020304" pitchFamily="18" charset="0"/>
                </a:rPr>
                <a:t>空间数列指数</a:t>
              </a:r>
            </a:p>
          </p:txBody>
        </p:sp>
        <p:sp>
          <p:nvSpPr>
            <p:cNvPr id="406557" name="Rectangle 29"/>
            <p:cNvSpPr>
              <a:spLocks noChangeArrowheads="1"/>
            </p:cNvSpPr>
            <p:nvPr/>
          </p:nvSpPr>
          <p:spPr bwMode="auto">
            <a:xfrm>
              <a:off x="4656" y="3113"/>
              <a:ext cx="1104" cy="336"/>
            </a:xfrm>
            <a:prstGeom prst="rect">
              <a:avLst/>
            </a:prstGeom>
            <a:solidFill>
              <a:srgbClr val="CCFFFF"/>
            </a:solidFill>
            <a:ln w="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effectLst>
                    <a:outerShdw blurRad="38100" dist="38100" dir="2700000" algn="tl">
                      <a:srgbClr val="FFFFFF"/>
                    </a:outerShdw>
                  </a:effectLst>
                  <a:latin typeface="Times New Roman" panose="02020603050405020304" pitchFamily="18" charset="0"/>
                </a:rPr>
                <a:t>属性数列指数</a:t>
              </a:r>
            </a:p>
          </p:txBody>
        </p:sp>
        <p:sp>
          <p:nvSpPr>
            <p:cNvPr id="406558" name="AutoShape 30"/>
            <p:cNvSpPr>
              <a:spLocks/>
            </p:cNvSpPr>
            <p:nvPr/>
          </p:nvSpPr>
          <p:spPr bwMode="auto">
            <a:xfrm>
              <a:off x="4332" y="2341"/>
              <a:ext cx="46" cy="998"/>
            </a:xfrm>
            <a:prstGeom prst="leftBrace">
              <a:avLst>
                <a:gd name="adj1" fmla="val 180797"/>
                <a:gd name="adj2" fmla="val 50000"/>
              </a:avLst>
            </a:prstGeom>
            <a:noFill/>
            <a:ln w="381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i="1" u="sng"/>
            </a:p>
          </p:txBody>
        </p:sp>
      </p:grpSp>
      <p:sp>
        <p:nvSpPr>
          <p:cNvPr id="406560" name="Text Box 32"/>
          <p:cNvSpPr txBox="1">
            <a:spLocks noChangeArrowheads="1"/>
          </p:cNvSpPr>
          <p:nvPr/>
        </p:nvSpPr>
        <p:spPr bwMode="auto">
          <a:xfrm>
            <a:off x="1461607" y="5424025"/>
            <a:ext cx="6468438" cy="523220"/>
          </a:xfrm>
          <a:prstGeom prst="rect">
            <a:avLst/>
          </a:prstGeom>
          <a:noFill/>
          <a:ln>
            <a:noFill/>
          </a:ln>
          <a:extLst>
            <a:ext uri="{909E8E84-426E-40DD-AFC4-6F175D3DCCD1}">
              <a14:hiddenFill xmlns:a14="http://schemas.microsoft.com/office/drawing/2010/main">
                <a:gradFill rotWithShape="0">
                  <a:gsLst>
                    <a:gs pos="0">
                      <a:srgbClr val="FFFFFF"/>
                    </a:gs>
                    <a:gs pos="100000">
                      <a:schemeClr val="bg2"/>
                    </a:gs>
                  </a:gsLst>
                  <a:lin ang="18900000" scaled="1"/>
                </a:gradFill>
              </a14:hiddenFill>
            </a:ext>
            <a:ext uri="{91240B29-F687-4F45-9708-019B960494DF}">
              <a14:hiddenLine xmlns:a14="http://schemas.microsoft.com/office/drawing/2010/main" w="25400">
                <a:solidFill>
                  <a:srgbClr val="FF66FF"/>
                </a:solidFill>
                <a:miter lim="800000"/>
                <a:headEnd/>
                <a:tailEnd/>
              </a14:hiddenLine>
            </a:ext>
          </a:extLst>
        </p:spPr>
        <p:txBody>
          <a:bodyPr wrap="none" anchor="ctr">
            <a:spAutoFit/>
          </a:bodyPr>
          <a:lstStyle/>
          <a:p>
            <a:pPr algn="ctr">
              <a:spcBef>
                <a:spcPct val="50000"/>
              </a:spcBef>
            </a:pPr>
            <a:r>
              <a:rPr kumimoji="1" lang="en-US" altLang="zh-CN" sz="2800" b="1" dirty="0" smtClean="0">
                <a:latin typeface="Times New Roman" panose="02020603050405020304" pitchFamily="18" charset="0"/>
              </a:rPr>
              <a:t>5</a:t>
            </a:r>
            <a:r>
              <a:rPr kumimoji="1" lang="en-US" altLang="zh-CN" sz="2800" b="1" dirty="0">
                <a:latin typeface="Times New Roman" panose="02020603050405020304" pitchFamily="18" charset="0"/>
              </a:rPr>
              <a:t>.</a:t>
            </a:r>
            <a:r>
              <a:rPr kumimoji="1" lang="zh-CN" altLang="en-US" sz="2800" b="1" dirty="0" smtClean="0">
                <a:latin typeface="Times New Roman" panose="02020603050405020304" pitchFamily="18" charset="0"/>
              </a:rPr>
              <a:t>按</a:t>
            </a:r>
            <a:r>
              <a:rPr kumimoji="1" lang="zh-CN" altLang="en-US" sz="2800" b="1" dirty="0">
                <a:latin typeface="Times New Roman" panose="02020603050405020304" pitchFamily="18" charset="0"/>
              </a:rPr>
              <a:t>总指数的计算方法或表现形式不同   </a:t>
            </a:r>
          </a:p>
        </p:txBody>
      </p:sp>
      <p:grpSp>
        <p:nvGrpSpPr>
          <p:cNvPr id="406561" name="Group 33"/>
          <p:cNvGrpSpPr>
            <a:grpSpLocks/>
          </p:cNvGrpSpPr>
          <p:nvPr/>
        </p:nvGrpSpPr>
        <p:grpSpPr bwMode="auto">
          <a:xfrm>
            <a:off x="7896225" y="5264153"/>
            <a:ext cx="1892300" cy="1081088"/>
            <a:chOff x="1536" y="3379"/>
            <a:chExt cx="1192" cy="681"/>
          </a:xfrm>
        </p:grpSpPr>
        <p:sp>
          <p:nvSpPr>
            <p:cNvPr id="406562" name="Text Box 34"/>
            <p:cNvSpPr txBox="1">
              <a:spLocks noChangeArrowheads="1"/>
            </p:cNvSpPr>
            <p:nvPr/>
          </p:nvSpPr>
          <p:spPr bwMode="auto">
            <a:xfrm>
              <a:off x="1965" y="3379"/>
              <a:ext cx="763" cy="252"/>
            </a:xfrm>
            <a:prstGeom prst="rect">
              <a:avLst/>
            </a:prstGeom>
            <a:solidFill>
              <a:srgbClr val="CCFFFF"/>
            </a:solidFill>
            <a:ln w="25400">
              <a:solidFill>
                <a:schemeClr val="tx2"/>
              </a:solidFill>
              <a:miter lim="800000"/>
              <a:headEnd/>
              <a:tailEnd/>
            </a:ln>
          </p:spPr>
          <p:txBody>
            <a:bodyPr wrap="none" anchor="ctr">
              <a:spAutoFit/>
            </a:bodyPr>
            <a:lstStyle/>
            <a:p>
              <a:pPr algn="ctr" eaLnBrk="0" hangingPunct="0"/>
              <a:r>
                <a:rPr kumimoji="1" lang="zh-CN" altLang="en-US" sz="2000" b="1">
                  <a:effectLst>
                    <a:outerShdw blurRad="38100" dist="38100" dir="2700000" algn="tl">
                      <a:srgbClr val="FFFFFF"/>
                    </a:outerShdw>
                  </a:effectLst>
                  <a:latin typeface="Times New Roman" panose="02020603050405020304" pitchFamily="18" charset="0"/>
                </a:rPr>
                <a:t>综合指数</a:t>
              </a:r>
            </a:p>
          </p:txBody>
        </p:sp>
        <p:sp>
          <p:nvSpPr>
            <p:cNvPr id="406563" name="Text Box 35"/>
            <p:cNvSpPr txBox="1">
              <a:spLocks noChangeArrowheads="1"/>
            </p:cNvSpPr>
            <p:nvPr/>
          </p:nvSpPr>
          <p:spPr bwMode="auto">
            <a:xfrm>
              <a:off x="1965" y="3808"/>
              <a:ext cx="763" cy="252"/>
            </a:xfrm>
            <a:prstGeom prst="rect">
              <a:avLst/>
            </a:prstGeom>
            <a:solidFill>
              <a:srgbClr val="CCFFFF"/>
            </a:solidFill>
            <a:ln w="25400">
              <a:solidFill>
                <a:schemeClr val="tx2"/>
              </a:solidFill>
              <a:miter lim="800000"/>
              <a:headEnd/>
              <a:tailEnd/>
            </a:ln>
          </p:spPr>
          <p:txBody>
            <a:bodyPr wrap="none" anchor="ctr">
              <a:spAutoFit/>
            </a:bodyPr>
            <a:lstStyle/>
            <a:p>
              <a:pPr algn="ctr" eaLnBrk="0" hangingPunct="0"/>
              <a:r>
                <a:rPr kumimoji="1" lang="zh-CN" altLang="en-US" sz="2000" b="1">
                  <a:effectLst>
                    <a:outerShdw blurRad="38100" dist="38100" dir="2700000" algn="tl">
                      <a:srgbClr val="FFFFFF"/>
                    </a:outerShdw>
                  </a:effectLst>
                  <a:latin typeface="Times New Roman" panose="02020603050405020304" pitchFamily="18" charset="0"/>
                </a:rPr>
                <a:t>平均指数</a:t>
              </a:r>
            </a:p>
          </p:txBody>
        </p:sp>
        <p:sp>
          <p:nvSpPr>
            <p:cNvPr id="406564" name="AutoShape 36"/>
            <p:cNvSpPr>
              <a:spLocks/>
            </p:cNvSpPr>
            <p:nvPr/>
          </p:nvSpPr>
          <p:spPr bwMode="auto">
            <a:xfrm>
              <a:off x="1536" y="3585"/>
              <a:ext cx="96" cy="271"/>
            </a:xfrm>
            <a:prstGeom prst="leftBrace">
              <a:avLst>
                <a:gd name="adj1" fmla="val 70833"/>
                <a:gd name="adj2" fmla="val 50000"/>
              </a:avLst>
            </a:prstGeom>
            <a:noFill/>
            <a:ln w="38100">
              <a:solidFill>
                <a:schemeClr val="tx2"/>
              </a:solidFill>
              <a:round/>
              <a:headEnd/>
              <a:tailEnd/>
            </a:ln>
            <a:extLst>
              <a:ext uri="{909E8E84-426E-40DD-AFC4-6F175D3DCCD1}">
                <a14:hiddenFill xmlns:a14="http://schemas.microsoft.com/office/drawing/2010/main">
                  <a:gradFill rotWithShape="0">
                    <a:gsLst>
                      <a:gs pos="0">
                        <a:srgbClr val="FFFFFF"/>
                      </a:gs>
                      <a:gs pos="100000">
                        <a:schemeClr val="bg2"/>
                      </a:gs>
                    </a:gsLst>
                    <a:lin ang="18900000" scaled="1"/>
                  </a:gradFill>
                </a14:hiddenFill>
              </a:ext>
            </a:extLst>
          </p:spPr>
          <p:txBody>
            <a:bodyPr anchor="ctr">
              <a:spAutoFit/>
            </a:bodyPr>
            <a:lstStyle/>
            <a:p>
              <a:endParaRPr lang="zh-CN" altLang="en-US"/>
            </a:p>
          </p:txBody>
        </p:sp>
      </p:grpSp>
    </p:spTree>
    <p:extLst>
      <p:ext uri="{BB962C8B-B14F-4D97-AF65-F5344CB8AC3E}">
        <p14:creationId xmlns:p14="http://schemas.microsoft.com/office/powerpoint/2010/main" val="41119811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Rectangle 4"/>
          <p:cNvSpPr>
            <a:spLocks noChangeArrowheads="1"/>
          </p:cNvSpPr>
          <p:nvPr/>
        </p:nvSpPr>
        <p:spPr bwMode="auto">
          <a:xfrm>
            <a:off x="2782888" y="404814"/>
            <a:ext cx="4895850" cy="661987"/>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spcBef>
                <a:spcPct val="40000"/>
              </a:spcBef>
            </a:pPr>
            <a:r>
              <a:rPr kumimoji="1" lang="zh-CN" altLang="en-US" sz="4400" b="1">
                <a:effectLst>
                  <a:outerShdw blurRad="38100" dist="38100" dir="2700000" algn="tl">
                    <a:srgbClr val="000000"/>
                  </a:outerShdw>
                </a:effectLst>
                <a:latin typeface="宋体" panose="02010600030101010101" pitchFamily="2" charset="-122"/>
              </a:rPr>
              <a:t>第二节  综合指数</a:t>
            </a:r>
          </a:p>
        </p:txBody>
      </p:sp>
      <p:sp>
        <p:nvSpPr>
          <p:cNvPr id="132103" name="Text Box 7"/>
          <p:cNvSpPr txBox="1">
            <a:spLocks noChangeArrowheads="1"/>
          </p:cNvSpPr>
          <p:nvPr/>
        </p:nvSpPr>
        <p:spPr bwMode="auto">
          <a:xfrm>
            <a:off x="1919288" y="1700214"/>
            <a:ext cx="8064500" cy="2079625"/>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latin typeface="Times New Roman" panose="02020603050405020304" pitchFamily="18" charset="0"/>
                <a:ea typeface="楷体_GB2312" pitchFamily="49" charset="-122"/>
              </a:rPr>
              <a:t>综合指数是两个价值总量指标对比形成的指数，在总量指标中包含两个或两个以上的因素，将其中被研究因素以外的所有因素固定下来，仅观察被研究因素的变动情况。</a:t>
            </a:r>
          </a:p>
        </p:txBody>
      </p:sp>
      <p:sp>
        <p:nvSpPr>
          <p:cNvPr id="132105" name="Text Box 9"/>
          <p:cNvSpPr txBox="1">
            <a:spLocks noChangeArrowheads="1"/>
          </p:cNvSpPr>
          <p:nvPr/>
        </p:nvSpPr>
        <p:spPr bwMode="auto">
          <a:xfrm>
            <a:off x="1703389" y="5300664"/>
            <a:ext cx="2447925" cy="650875"/>
          </a:xfrm>
          <a:prstGeom prst="rect">
            <a:avLst/>
          </a:prstGeom>
          <a:solidFill>
            <a:srgbClr val="DDFFDD"/>
          </a:solidFill>
          <a:ln w="9525">
            <a:solidFill>
              <a:schemeClr val="tx1"/>
            </a:solidFill>
            <a:miter lim="800000"/>
            <a:headEnd/>
            <a:tailEnd/>
          </a:ln>
          <a:effectLst>
            <a:outerShdw dist="107763" dir="13500000" algn="ctr" rotWithShape="0">
              <a:schemeClr val="bg2"/>
            </a:outerShdw>
          </a:effectLst>
        </p:spPr>
        <p:txBody>
          <a:bodyPr wrap="none" anchor="ctr"/>
          <a:lstStyle/>
          <a:p>
            <a:pPr algn="ctr"/>
            <a:r>
              <a:rPr kumimoji="1" lang="zh-CN" altLang="en-US" sz="2800" b="1">
                <a:effectLst>
                  <a:outerShdw blurRad="38100" dist="38100" dir="2700000" algn="tl">
                    <a:srgbClr val="000000"/>
                  </a:outerShdw>
                </a:effectLst>
                <a:latin typeface="Times New Roman" panose="02020603050405020304" pitchFamily="18" charset="0"/>
              </a:rPr>
              <a:t>同度量因素</a:t>
            </a:r>
          </a:p>
        </p:txBody>
      </p:sp>
      <p:sp>
        <p:nvSpPr>
          <p:cNvPr id="132106" name="Text Box 10"/>
          <p:cNvSpPr txBox="1">
            <a:spLocks noChangeArrowheads="1"/>
          </p:cNvSpPr>
          <p:nvPr/>
        </p:nvSpPr>
        <p:spPr bwMode="auto">
          <a:xfrm>
            <a:off x="4367214" y="5300664"/>
            <a:ext cx="60721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latin typeface="Times New Roman" panose="02020603050405020304" pitchFamily="18" charset="0"/>
                <a:ea typeface="楷体_GB2312" pitchFamily="49" charset="-122"/>
              </a:rPr>
              <a:t>指把不同度量的现象过渡成可以同度量的媒介因素，同时起到</a:t>
            </a:r>
            <a:r>
              <a:rPr kumimoji="1" lang="zh-CN" altLang="en-US" sz="2400" b="1" i="1">
                <a:latin typeface="Times New Roman" panose="02020603050405020304" pitchFamily="18" charset="0"/>
                <a:ea typeface="楷体_GB2312" pitchFamily="49" charset="-122"/>
              </a:rPr>
              <a:t>同度量 </a:t>
            </a:r>
            <a:r>
              <a:rPr kumimoji="1" lang="zh-CN" altLang="en-US" sz="2400" b="1">
                <a:latin typeface="Times New Roman" panose="02020603050405020304" pitchFamily="18" charset="0"/>
                <a:ea typeface="楷体_GB2312" pitchFamily="49" charset="-122"/>
              </a:rPr>
              <a:t>和</a:t>
            </a:r>
            <a:r>
              <a:rPr kumimoji="1" lang="zh-CN" altLang="en-US" sz="2400" b="1" i="1">
                <a:latin typeface="Times New Roman" panose="02020603050405020304" pitchFamily="18" charset="0"/>
                <a:ea typeface="楷体_GB2312" pitchFamily="49" charset="-122"/>
              </a:rPr>
              <a:t>权数 </a:t>
            </a:r>
            <a:r>
              <a:rPr kumimoji="1" lang="zh-CN" altLang="en-US" sz="2400" b="1">
                <a:latin typeface="Times New Roman" panose="02020603050405020304" pitchFamily="18" charset="0"/>
                <a:ea typeface="楷体_GB2312" pitchFamily="49" charset="-122"/>
              </a:rPr>
              <a:t>的作用</a:t>
            </a:r>
          </a:p>
        </p:txBody>
      </p:sp>
      <p:grpSp>
        <p:nvGrpSpPr>
          <p:cNvPr id="132107" name="Group 11"/>
          <p:cNvGrpSpPr>
            <a:grpSpLocks/>
          </p:cNvGrpSpPr>
          <p:nvPr/>
        </p:nvGrpSpPr>
        <p:grpSpPr bwMode="auto">
          <a:xfrm>
            <a:off x="1774826" y="4221164"/>
            <a:ext cx="8424863" cy="682625"/>
            <a:chOff x="96" y="2188"/>
            <a:chExt cx="5856" cy="430"/>
          </a:xfrm>
        </p:grpSpPr>
        <p:sp>
          <p:nvSpPr>
            <p:cNvPr id="132108" name="Text Box 12"/>
            <p:cNvSpPr txBox="1">
              <a:spLocks noChangeArrowheads="1"/>
            </p:cNvSpPr>
            <p:nvPr/>
          </p:nvSpPr>
          <p:spPr bwMode="auto">
            <a:xfrm>
              <a:off x="1776" y="2188"/>
              <a:ext cx="41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latin typeface="Times New Roman" panose="02020603050405020304" pitchFamily="18" charset="0"/>
                  <a:ea typeface="楷体_GB2312" pitchFamily="49" charset="-122"/>
                </a:rPr>
                <a:t>指在指数分析中被研究的指标</a:t>
              </a:r>
            </a:p>
          </p:txBody>
        </p:sp>
        <p:sp>
          <p:nvSpPr>
            <p:cNvPr id="132109" name="Rectangle 13"/>
            <p:cNvSpPr>
              <a:spLocks noChangeArrowheads="1"/>
            </p:cNvSpPr>
            <p:nvPr/>
          </p:nvSpPr>
          <p:spPr bwMode="auto">
            <a:xfrm>
              <a:off x="96" y="2208"/>
              <a:ext cx="1632" cy="410"/>
            </a:xfrm>
            <a:prstGeom prst="rect">
              <a:avLst/>
            </a:prstGeom>
            <a:solidFill>
              <a:srgbClr val="DDFFDD"/>
            </a:solidFill>
            <a:ln w="9525">
              <a:solidFill>
                <a:schemeClr val="tx1"/>
              </a:solidFill>
              <a:miter lim="800000"/>
              <a:headEnd/>
              <a:tailEnd/>
            </a:ln>
            <a:effectLst>
              <a:outerShdw dist="107763" dir="13500000" algn="ctr" rotWithShape="0">
                <a:schemeClr val="bg2"/>
              </a:outerShdw>
            </a:effectLst>
          </p:spPr>
          <p:txBody>
            <a:bodyPr wrap="none" anchor="ctr"/>
            <a:lstStyle/>
            <a:p>
              <a:pPr algn="ctr"/>
              <a:r>
                <a:rPr kumimoji="1" lang="zh-CN" altLang="en-US" sz="2800" b="1">
                  <a:effectLst>
                    <a:outerShdw blurRad="38100" dist="38100" dir="2700000" algn="tl">
                      <a:srgbClr val="000000"/>
                    </a:outerShdw>
                  </a:effectLst>
                  <a:latin typeface="Times New Roman" panose="02020603050405020304" pitchFamily="18" charset="0"/>
                </a:rPr>
                <a:t>指数化因素</a:t>
              </a:r>
            </a:p>
          </p:txBody>
        </p:sp>
      </p:grpSp>
    </p:spTree>
    <p:extLst>
      <p:ext uri="{BB962C8B-B14F-4D97-AF65-F5344CB8AC3E}">
        <p14:creationId xmlns:p14="http://schemas.microsoft.com/office/powerpoint/2010/main" val="2238135283"/>
      </p:ext>
    </p:extLst>
  </p:cSld>
  <p:clrMapOvr>
    <a:masterClrMapping/>
  </p:clrMapOvr>
  <p:transition spd="slow">
    <p:strips dir="l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Text Box 2"/>
          <p:cNvSpPr txBox="1">
            <a:spLocks noChangeArrowheads="1"/>
          </p:cNvSpPr>
          <p:nvPr/>
        </p:nvSpPr>
        <p:spPr bwMode="auto">
          <a:xfrm>
            <a:off x="1992314" y="2060575"/>
            <a:ext cx="8351837" cy="2266950"/>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hlink"/>
              </a:buClr>
              <a:buFont typeface="Wingdings" panose="05000000000000000000" pitchFamily="2" charset="2"/>
              <a:buChar char="q"/>
            </a:pPr>
            <a:r>
              <a:rPr kumimoji="1" lang="zh-CN" altLang="en-US" sz="2800" b="1">
                <a:latin typeface="Times New Roman" panose="02020603050405020304" pitchFamily="18" charset="0"/>
                <a:ea typeface="楷体_GB2312" pitchFamily="49" charset="-122"/>
              </a:rPr>
              <a:t>根据客观现象间的内在联系，引入同度量因素；</a:t>
            </a:r>
          </a:p>
          <a:p>
            <a:pPr>
              <a:spcBef>
                <a:spcPct val="50000"/>
              </a:spcBef>
              <a:buClr>
                <a:schemeClr val="hlink"/>
              </a:buClr>
              <a:buFont typeface="Wingdings" panose="05000000000000000000" pitchFamily="2" charset="2"/>
              <a:buChar char="q"/>
            </a:pPr>
            <a:r>
              <a:rPr kumimoji="1" lang="zh-CN" altLang="en-US" sz="2800" b="1">
                <a:latin typeface="Times New Roman" panose="02020603050405020304" pitchFamily="18" charset="0"/>
                <a:ea typeface="楷体_GB2312" pitchFamily="49" charset="-122"/>
              </a:rPr>
              <a:t>将同度量因素固定，以消除同度量因素变动影响</a:t>
            </a:r>
          </a:p>
          <a:p>
            <a:pPr>
              <a:spcBef>
                <a:spcPct val="50000"/>
              </a:spcBef>
              <a:buClr>
                <a:schemeClr val="hlink"/>
              </a:buClr>
              <a:buFont typeface="Wingdings" panose="05000000000000000000" pitchFamily="2" charset="2"/>
              <a:buChar char="q"/>
            </a:pPr>
            <a:r>
              <a:rPr kumimoji="1" lang="zh-CN" altLang="en-US" sz="2800" b="1">
                <a:latin typeface="Times New Roman" panose="02020603050405020304" pitchFamily="18" charset="0"/>
                <a:ea typeface="楷体_GB2312" pitchFamily="49" charset="-122"/>
              </a:rPr>
              <a:t>将两个不同时期的总量指标对比，以测定指数化指标的数量变动程度。</a:t>
            </a:r>
          </a:p>
        </p:txBody>
      </p:sp>
      <p:sp>
        <p:nvSpPr>
          <p:cNvPr id="448515" name="Rectangle 3"/>
          <p:cNvSpPr>
            <a:spLocks noChangeArrowheads="1"/>
          </p:cNvSpPr>
          <p:nvPr/>
        </p:nvSpPr>
        <p:spPr bwMode="auto">
          <a:xfrm>
            <a:off x="1524000" y="404813"/>
            <a:ext cx="3106738" cy="641350"/>
          </a:xfrm>
          <a:prstGeom prst="rect">
            <a:avLst/>
          </a:prstGeom>
          <a:solidFill>
            <a:schemeClr val="tx2"/>
          </a:solidFill>
          <a:ln>
            <a:noFill/>
          </a:ln>
          <a:effectLst>
            <a:outerShdw dist="107763" dir="135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zh-CN" altLang="en-US" sz="3600" b="1" dirty="0">
                <a:effectLst>
                  <a:outerShdw blurRad="38100" dist="38100" dir="2700000" algn="tl">
                    <a:srgbClr val="000000"/>
                  </a:outerShdw>
                </a:effectLst>
                <a:latin typeface="Times New Roman" panose="02020603050405020304" pitchFamily="18" charset="0"/>
              </a:rPr>
              <a:t>基本编制原理</a:t>
            </a:r>
          </a:p>
        </p:txBody>
      </p:sp>
      <p:grpSp>
        <p:nvGrpSpPr>
          <p:cNvPr id="448516" name="Group 4"/>
          <p:cNvGrpSpPr>
            <a:grpSpLocks/>
          </p:cNvGrpSpPr>
          <p:nvPr/>
        </p:nvGrpSpPr>
        <p:grpSpPr bwMode="auto">
          <a:xfrm>
            <a:off x="3143250" y="4581526"/>
            <a:ext cx="5468938" cy="1865313"/>
            <a:chOff x="468" y="399"/>
            <a:chExt cx="4406" cy="1742"/>
          </a:xfrm>
        </p:grpSpPr>
        <p:graphicFrame>
          <p:nvGraphicFramePr>
            <p:cNvPr id="448517" name="Object 5"/>
            <p:cNvGraphicFramePr>
              <a:graphicFrameLocks noChangeAspect="1"/>
            </p:cNvGraphicFramePr>
            <p:nvPr/>
          </p:nvGraphicFramePr>
          <p:xfrm>
            <a:off x="468" y="720"/>
            <a:ext cx="1799" cy="972"/>
          </p:xfrm>
          <a:graphic>
            <a:graphicData uri="http://schemas.openxmlformats.org/presentationml/2006/ole">
              <mc:AlternateContent xmlns:mc="http://schemas.openxmlformats.org/markup-compatibility/2006">
                <mc:Choice xmlns:v="urn:schemas-microsoft-com:vml" Requires="v">
                  <p:oleObj spid="_x0000_s33870" name="Equation" r:id="rId4" imgW="812447" imgH="482391" progId="Equation.DSMT4">
                    <p:embed/>
                  </p:oleObj>
                </mc:Choice>
                <mc:Fallback>
                  <p:oleObj name="Equation" r:id="rId4" imgW="812447" imgH="482391" progId="Equation.DSMT4">
                    <p:embed/>
                    <p:pic>
                      <p:nvPicPr>
                        <p:cNvPr id="448517"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 y="720"/>
                          <a:ext cx="1799" cy="972"/>
                        </a:xfrm>
                        <a:prstGeom prst="rect">
                          <a:avLst/>
                        </a:prstGeom>
                        <a:solidFill>
                          <a:srgbClr val="FFFFCC"/>
                        </a:solidFill>
                        <a:ln w="9525">
                          <a:solidFill>
                            <a:schemeClr val="hlink"/>
                          </a:solidFill>
                          <a:miter lim="800000"/>
                          <a:headEnd/>
                          <a:tailEnd/>
                        </a:ln>
                      </p:spPr>
                    </p:pic>
                  </p:oleObj>
                </mc:Fallback>
              </mc:AlternateContent>
            </a:graphicData>
          </a:graphic>
        </p:graphicFrame>
        <p:graphicFrame>
          <p:nvGraphicFramePr>
            <p:cNvPr id="448518" name="Object 6"/>
            <p:cNvGraphicFramePr>
              <a:graphicFrameLocks noChangeAspect="1"/>
            </p:cNvGraphicFramePr>
            <p:nvPr/>
          </p:nvGraphicFramePr>
          <p:xfrm>
            <a:off x="3018" y="720"/>
            <a:ext cx="1856" cy="972"/>
          </p:xfrm>
          <a:graphic>
            <a:graphicData uri="http://schemas.openxmlformats.org/presentationml/2006/ole">
              <mc:AlternateContent xmlns:mc="http://schemas.openxmlformats.org/markup-compatibility/2006">
                <mc:Choice xmlns:v="urn:schemas-microsoft-com:vml" Requires="v">
                  <p:oleObj spid="_x0000_s33871" name="Equation" r:id="rId6" imgW="837836" imgH="482391" progId="Equation.DSMT4">
                    <p:embed/>
                  </p:oleObj>
                </mc:Choice>
                <mc:Fallback>
                  <p:oleObj name="Equation" r:id="rId6" imgW="837836" imgH="482391" progId="Equation.DSMT4">
                    <p:embed/>
                    <p:pic>
                      <p:nvPicPr>
                        <p:cNvPr id="448518"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18" y="720"/>
                          <a:ext cx="1856" cy="972"/>
                        </a:xfrm>
                        <a:prstGeom prst="rect">
                          <a:avLst/>
                        </a:prstGeom>
                        <a:solidFill>
                          <a:srgbClr val="FFFFCC"/>
                        </a:solidFill>
                        <a:ln w="9525">
                          <a:solidFill>
                            <a:schemeClr val="hlink"/>
                          </a:solidFill>
                          <a:miter lim="800000"/>
                          <a:headEnd/>
                          <a:tailEnd/>
                        </a:ln>
                      </p:spPr>
                    </p:pic>
                  </p:oleObj>
                </mc:Fallback>
              </mc:AlternateContent>
            </a:graphicData>
          </a:graphic>
        </p:graphicFrame>
        <p:grpSp>
          <p:nvGrpSpPr>
            <p:cNvPr id="448519" name="Group 7"/>
            <p:cNvGrpSpPr>
              <a:grpSpLocks/>
            </p:cNvGrpSpPr>
            <p:nvPr/>
          </p:nvGrpSpPr>
          <p:grpSpPr bwMode="auto">
            <a:xfrm>
              <a:off x="1837" y="799"/>
              <a:ext cx="2970" cy="1342"/>
              <a:chOff x="1968" y="816"/>
              <a:chExt cx="2880" cy="1342"/>
            </a:xfrm>
          </p:grpSpPr>
          <p:sp>
            <p:nvSpPr>
              <p:cNvPr id="448520" name="Rectangle 8"/>
              <p:cNvSpPr>
                <a:spLocks noChangeArrowheads="1"/>
              </p:cNvSpPr>
              <p:nvPr/>
            </p:nvSpPr>
            <p:spPr bwMode="auto">
              <a:xfrm>
                <a:off x="1968" y="816"/>
                <a:ext cx="336" cy="816"/>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8521" name="Rectangle 9"/>
              <p:cNvSpPr>
                <a:spLocks noChangeArrowheads="1"/>
              </p:cNvSpPr>
              <p:nvPr/>
            </p:nvSpPr>
            <p:spPr bwMode="auto">
              <a:xfrm>
                <a:off x="4512" y="816"/>
                <a:ext cx="336" cy="816"/>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8522" name="Line 10"/>
              <p:cNvSpPr>
                <a:spLocks noChangeShapeType="1"/>
              </p:cNvSpPr>
              <p:nvPr/>
            </p:nvSpPr>
            <p:spPr bwMode="auto">
              <a:xfrm>
                <a:off x="2112" y="1632"/>
                <a:ext cx="0" cy="24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8523" name="Line 11"/>
              <p:cNvSpPr>
                <a:spLocks noChangeShapeType="1"/>
              </p:cNvSpPr>
              <p:nvPr/>
            </p:nvSpPr>
            <p:spPr bwMode="auto">
              <a:xfrm>
                <a:off x="4704" y="1632"/>
                <a:ext cx="0" cy="24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8524" name="Line 12"/>
              <p:cNvSpPr>
                <a:spLocks noChangeShapeType="1"/>
              </p:cNvSpPr>
              <p:nvPr/>
            </p:nvSpPr>
            <p:spPr bwMode="auto">
              <a:xfrm>
                <a:off x="2112" y="1872"/>
                <a:ext cx="576"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8525" name="Line 13"/>
              <p:cNvSpPr>
                <a:spLocks noChangeShapeType="1"/>
              </p:cNvSpPr>
              <p:nvPr/>
            </p:nvSpPr>
            <p:spPr bwMode="auto">
              <a:xfrm>
                <a:off x="4176" y="1872"/>
                <a:ext cx="528"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8526" name="Rectangle 14"/>
              <p:cNvSpPr>
                <a:spLocks noChangeArrowheads="1"/>
              </p:cNvSpPr>
              <p:nvPr/>
            </p:nvSpPr>
            <p:spPr bwMode="auto">
              <a:xfrm>
                <a:off x="2610" y="1731"/>
                <a:ext cx="1340"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anose="02020603050405020304" pitchFamily="18" charset="0"/>
                    <a:ea typeface="楷体_GB2312" pitchFamily="49" charset="-122"/>
                  </a:rPr>
                  <a:t>同度量因素</a:t>
                </a:r>
              </a:p>
            </p:txBody>
          </p:sp>
        </p:grpSp>
        <p:grpSp>
          <p:nvGrpSpPr>
            <p:cNvPr id="448527" name="Group 15"/>
            <p:cNvGrpSpPr>
              <a:grpSpLocks/>
            </p:cNvGrpSpPr>
            <p:nvPr/>
          </p:nvGrpSpPr>
          <p:grpSpPr bwMode="auto">
            <a:xfrm>
              <a:off x="1519" y="399"/>
              <a:ext cx="2903" cy="765"/>
              <a:chOff x="1632" y="387"/>
              <a:chExt cx="2832" cy="765"/>
            </a:xfrm>
          </p:grpSpPr>
          <p:grpSp>
            <p:nvGrpSpPr>
              <p:cNvPr id="448528" name="Group 16"/>
              <p:cNvGrpSpPr>
                <a:grpSpLocks/>
              </p:cNvGrpSpPr>
              <p:nvPr/>
            </p:nvGrpSpPr>
            <p:grpSpPr bwMode="auto">
              <a:xfrm>
                <a:off x="1776" y="387"/>
                <a:ext cx="2544" cy="429"/>
                <a:chOff x="1776" y="387"/>
                <a:chExt cx="2544" cy="429"/>
              </a:xfrm>
            </p:grpSpPr>
            <p:sp>
              <p:nvSpPr>
                <p:cNvPr id="448529" name="Line 17"/>
                <p:cNvSpPr>
                  <a:spLocks noChangeShapeType="1"/>
                </p:cNvSpPr>
                <p:nvPr/>
              </p:nvSpPr>
              <p:spPr bwMode="auto">
                <a:xfrm>
                  <a:off x="1776" y="528"/>
                  <a:ext cx="0" cy="288"/>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8530" name="Line 18"/>
                <p:cNvSpPr>
                  <a:spLocks noChangeShapeType="1"/>
                </p:cNvSpPr>
                <p:nvPr/>
              </p:nvSpPr>
              <p:spPr bwMode="auto">
                <a:xfrm>
                  <a:off x="4320" y="528"/>
                  <a:ext cx="0" cy="288"/>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8531" name="Line 19"/>
                <p:cNvSpPr>
                  <a:spLocks noChangeShapeType="1"/>
                </p:cNvSpPr>
                <p:nvPr/>
              </p:nvSpPr>
              <p:spPr bwMode="auto">
                <a:xfrm>
                  <a:off x="1776" y="528"/>
                  <a:ext cx="576"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8532" name="Line 20"/>
                <p:cNvSpPr>
                  <a:spLocks noChangeShapeType="1"/>
                </p:cNvSpPr>
                <p:nvPr/>
              </p:nvSpPr>
              <p:spPr bwMode="auto">
                <a:xfrm>
                  <a:off x="3744" y="528"/>
                  <a:ext cx="576"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8533" name="Rectangle 21"/>
                <p:cNvSpPr>
                  <a:spLocks noChangeArrowheads="1"/>
                </p:cNvSpPr>
                <p:nvPr/>
              </p:nvSpPr>
              <p:spPr bwMode="auto">
                <a:xfrm>
                  <a:off x="2226" y="387"/>
                  <a:ext cx="1348" cy="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effectLst>
                        <a:outerShdw blurRad="38100" dist="38100" dir="2700000" algn="tl">
                          <a:srgbClr val="C0C0C0"/>
                        </a:outerShdw>
                      </a:effectLst>
                      <a:latin typeface="Times New Roman" panose="02020603050405020304" pitchFamily="18" charset="0"/>
                      <a:ea typeface="楷体_GB2312" pitchFamily="49" charset="-122"/>
                    </a:rPr>
                    <a:t>指数化因素</a:t>
                  </a:r>
                </a:p>
              </p:txBody>
            </p:sp>
          </p:grpSp>
          <p:sp>
            <p:nvSpPr>
              <p:cNvPr id="448534" name="Rectangle 22"/>
              <p:cNvSpPr>
                <a:spLocks noChangeArrowheads="1"/>
              </p:cNvSpPr>
              <p:nvPr/>
            </p:nvSpPr>
            <p:spPr bwMode="auto">
              <a:xfrm>
                <a:off x="1632" y="816"/>
                <a:ext cx="288" cy="336"/>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8535" name="Rectangle 23"/>
              <p:cNvSpPr>
                <a:spLocks noChangeArrowheads="1"/>
              </p:cNvSpPr>
              <p:nvPr/>
            </p:nvSpPr>
            <p:spPr bwMode="auto">
              <a:xfrm>
                <a:off x="4176" y="816"/>
                <a:ext cx="288" cy="336"/>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28875089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696</TotalTime>
  <Words>1417</Words>
  <Application>Microsoft Office PowerPoint</Application>
  <PresentationFormat>宽屏</PresentationFormat>
  <Paragraphs>303</Paragraphs>
  <Slides>34</Slides>
  <Notes>23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34</vt:i4>
      </vt:variant>
    </vt:vector>
  </HeadingPairs>
  <TitlesOfParts>
    <vt:vector size="48" baseType="lpstr">
      <vt:lpstr>等线</vt:lpstr>
      <vt:lpstr>等线 Light</vt:lpstr>
      <vt:lpstr>黑体</vt:lpstr>
      <vt:lpstr>华文行楷</vt:lpstr>
      <vt:lpstr>楷体_GB2312</vt:lpstr>
      <vt:lpstr>宋体</vt:lpstr>
      <vt:lpstr>Arial</vt:lpstr>
      <vt:lpstr>Cambria Math</vt:lpstr>
      <vt:lpstr>Times New Roman</vt:lpstr>
      <vt:lpstr>Wingdings</vt:lpstr>
      <vt:lpstr>Office 主题​​</vt:lpstr>
      <vt:lpstr>Equation</vt:lpstr>
      <vt:lpstr>文档</vt:lpstr>
      <vt:lpstr>公式</vt:lpstr>
      <vt:lpstr>PowerPoint 演示文稿</vt:lpstr>
      <vt:lpstr>PowerPoint 演示文稿</vt:lpstr>
      <vt:lpstr>PowerPoint 演示文稿</vt:lpstr>
      <vt:lpstr>PowerPoint 演示文稿</vt:lpstr>
      <vt:lpstr>指数的作用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算术平均数指数</vt:lpstr>
      <vt:lpstr>调和平均数指数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Lenovo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引言： 方差分析的基本概念和原理</dc:title>
  <dc:creator>Feng Xu</dc:creator>
  <cp:lastModifiedBy>Feng Xu</cp:lastModifiedBy>
  <cp:revision>49</cp:revision>
  <dcterms:created xsi:type="dcterms:W3CDTF">2016-12-20T05:02:10Z</dcterms:created>
  <dcterms:modified xsi:type="dcterms:W3CDTF">2017-12-06T07:26:39Z</dcterms:modified>
</cp:coreProperties>
</file>