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82" r:id="rId22"/>
    <p:sldId id="283" r:id="rId23"/>
    <p:sldId id="285" r:id="rId24"/>
    <p:sldId id="286" r:id="rId25"/>
    <p:sldId id="284" r:id="rId26"/>
    <p:sldId id="278" r:id="rId27"/>
    <p:sldId id="279" r:id="rId28"/>
    <p:sldId id="280" r:id="rId29"/>
    <p:sldId id="281" r:id="rId30"/>
    <p:sldId id="287" r:id="rId31"/>
    <p:sldId id="288" r:id="rId32"/>
    <p:sldId id="28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2B886-B4BB-47DF-954B-EA5CCD653325}"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02658-2AE3-4A7B-8A85-940EA28B0628}" type="slidenum">
              <a:rPr lang="zh-CN" altLang="en-US" smtClean="0"/>
              <a:t>‹#›</a:t>
            </a:fld>
            <a:endParaRPr lang="zh-CN" altLang="en-US"/>
          </a:p>
        </p:txBody>
      </p:sp>
    </p:spTree>
    <p:extLst>
      <p:ext uri="{BB962C8B-B14F-4D97-AF65-F5344CB8AC3E}">
        <p14:creationId xmlns:p14="http://schemas.microsoft.com/office/powerpoint/2010/main" val="421495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A5ED0-103C-4F4E-87A0-20F95203CBFA}" type="slidenum">
              <a:rPr lang="en-US" altLang="zh-CN"/>
              <a:pPr/>
              <a:t>1</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543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2759B-11D5-4020-8B93-43F2EA5112A2}" type="slidenum">
              <a:rPr lang="en-US" altLang="zh-CN"/>
              <a:pPr/>
              <a:t>14</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748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5FE16-C882-417B-9D38-31ED11CA1E71}" type="slidenum">
              <a:rPr lang="en-US" altLang="zh-CN"/>
              <a:pPr/>
              <a:t>15</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980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AE048-03A5-4123-A1DF-D450CC7DB94C}" type="slidenum">
              <a:rPr lang="en-US" altLang="zh-CN"/>
              <a:pPr/>
              <a:t>18</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9974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1C001-F1EF-4FDA-86E6-8274FA4E97CB}" type="slidenum">
              <a:rPr lang="en-US" altLang="zh-CN"/>
              <a:pPr/>
              <a:t>19</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968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B5F6D-011D-4FE5-AFAB-0EDA63A0BDFB}" type="slidenum">
              <a:rPr lang="en-US" altLang="zh-CN"/>
              <a:pPr/>
              <a:t>20</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88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60491-35CE-4E89-88C4-3F59B34F4FCA}" type="slidenum">
              <a:rPr lang="en-US" altLang="zh-CN"/>
              <a:pPr/>
              <a:t>26</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2478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7443B-7BF3-40B7-A104-0D769745AD99}" type="slidenum">
              <a:rPr lang="en-US" altLang="zh-CN"/>
              <a:pPr/>
              <a:t>27</a:t>
            </a:fld>
            <a:endParaRPr lang="en-US" altLang="zh-CN"/>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023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FC640-DD66-49C1-93C3-584E9D40BFB8}" type="slidenum">
              <a:rPr lang="en-US" altLang="zh-CN"/>
              <a:pPr/>
              <a:t>2</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164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AE7E5-DFF0-433D-B340-0E288E60F354}" type="slidenum">
              <a:rPr lang="en-US" altLang="zh-CN"/>
              <a:pPr/>
              <a:t>3</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205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C2C62-63F7-43BE-BDB0-2FACDFB87EBF}" type="slidenum">
              <a:rPr lang="en-US" altLang="zh-CN"/>
              <a:pPr/>
              <a:t>6</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223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E4537-A6ED-4E00-960F-26E394EF25EB}" type="slidenum">
              <a:rPr lang="en-US" altLang="zh-CN"/>
              <a:pPr/>
              <a:t>8</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482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01CB2-5F59-4D25-BE1E-FAF4B2AAC321}" type="slidenum">
              <a:rPr lang="en-US" altLang="zh-CN"/>
              <a:pPr/>
              <a:t>10</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246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C49980-4B52-4ED9-B6D7-EFA5BA22CE65}" type="slidenum">
              <a:rPr lang="en-US" altLang="zh-CN"/>
              <a:pPr/>
              <a:t>11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4842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1007B-AF11-4C24-BDC1-6F5EE52A1B18}" type="slidenum">
              <a:rPr lang="en-US" altLang="zh-CN"/>
              <a:pPr/>
              <a:t>12</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002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B28A15-4D8A-45A7-A7C1-AC97640DEAA7}" type="slidenum">
              <a:rPr lang="en-US" altLang="zh-CN"/>
              <a:pPr/>
              <a:t>13</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112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203990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20219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414477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44551" y="762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14917" y="1341438"/>
            <a:ext cx="50800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8117" y="1341438"/>
            <a:ext cx="50800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0"/>
          <p:cNvSpPr>
            <a:spLocks noGrp="1" noChangeArrowheads="1"/>
          </p:cNvSpPr>
          <p:nvPr>
            <p:ph type="sldNum" sz="quarter" idx="12"/>
          </p:nvPr>
        </p:nvSpPr>
        <p:spPr>
          <a:ln/>
        </p:spPr>
        <p:txBody>
          <a:bodyPr/>
          <a:lstStyle>
            <a:lvl1pPr>
              <a:defRPr/>
            </a:lvl1pPr>
          </a:lstStyle>
          <a:p>
            <a:pPr>
              <a:defRPr/>
            </a:pPr>
            <a:fld id="{6854549C-8A8B-4F4D-8BEC-0CC3345611FD}" type="slidenum">
              <a:rPr lang="en-US" altLang="ko-KR"/>
              <a:pPr>
                <a:defRPr/>
              </a:pPr>
              <a:t>‹#›</a:t>
            </a:fld>
            <a:endParaRPr lang="en-US" altLang="ko-KR"/>
          </a:p>
        </p:txBody>
      </p:sp>
    </p:spTree>
    <p:extLst>
      <p:ext uri="{BB962C8B-B14F-4D97-AF65-F5344CB8AC3E}">
        <p14:creationId xmlns:p14="http://schemas.microsoft.com/office/powerpoint/2010/main" val="3445313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3810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752601"/>
            <a:ext cx="5592233" cy="42703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1752600"/>
            <a:ext cx="5592233" cy="2058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1" y="3963989"/>
            <a:ext cx="5592233" cy="20589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02167" y="6172200"/>
            <a:ext cx="3052233"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172200"/>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1" y="6172200"/>
            <a:ext cx="3052233" cy="476250"/>
          </a:xfrm>
        </p:spPr>
        <p:txBody>
          <a:bodyPr/>
          <a:lstStyle>
            <a:lvl1pPr>
              <a:defRPr/>
            </a:lvl1pPr>
          </a:lstStyle>
          <a:p>
            <a:fld id="{2835DC2B-CC4A-4484-A710-75978C3FE6BF}" type="slidenum">
              <a:rPr lang="en-US" altLang="zh-CN"/>
              <a:pPr/>
              <a:t>‹#›</a:t>
            </a:fld>
            <a:endParaRPr lang="en-US" altLang="zh-CN"/>
          </a:p>
        </p:txBody>
      </p:sp>
    </p:spTree>
    <p:extLst>
      <p:ext uri="{BB962C8B-B14F-4D97-AF65-F5344CB8AC3E}">
        <p14:creationId xmlns:p14="http://schemas.microsoft.com/office/powerpoint/2010/main" val="261218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184445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168562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138475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303017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289345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280896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183002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1334BE7-13B1-4F08-9CF3-141B68AF4C70}"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139161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34BE7-13B1-4F08-9CF3-141B68AF4C70}" type="datetimeFigureOut">
              <a:rPr lang="zh-CN" altLang="en-US" smtClean="0"/>
              <a:t>2017/12/12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6884A-6D66-43ED-BB03-BE119600ABF8}" type="slidenum">
              <a:rPr lang="zh-CN" altLang="en-US" smtClean="0"/>
              <a:t>‹#›</a:t>
            </a:fld>
            <a:endParaRPr lang="zh-CN" altLang="en-US"/>
          </a:p>
        </p:txBody>
      </p:sp>
    </p:spTree>
    <p:extLst>
      <p:ext uri="{BB962C8B-B14F-4D97-AF65-F5344CB8AC3E}">
        <p14:creationId xmlns:p14="http://schemas.microsoft.com/office/powerpoint/2010/main" val="2461990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image" Target="../media/image5.emf"/><Relationship Id="rId12" Type="http://schemas.openxmlformats.org/officeDocument/2006/relationships/oleObject" Target="../embeddings/oleObject8.bin"/><Relationship Id="rId17" Type="http://schemas.openxmlformats.org/officeDocument/2006/relationships/image" Target="../media/image10.emf"/><Relationship Id="rId2" Type="http://schemas.openxmlformats.org/officeDocument/2006/relationships/slideLayout" Target="../slideLayouts/slideLayout7.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emf"/><Relationship Id="rId1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emf"/><Relationship Id="rId3" Type="http://schemas.openxmlformats.org/officeDocument/2006/relationships/notesSlide" Target="../notesSlides/notesSlide8.xml"/><Relationship Id="rId7" Type="http://schemas.openxmlformats.org/officeDocument/2006/relationships/image" Target="../media/image12.emf"/><Relationship Id="rId12" Type="http://schemas.openxmlformats.org/officeDocument/2006/relationships/oleObject" Target="../embeddings/oleObject15.bin"/><Relationship Id="rId17" Type="http://schemas.openxmlformats.org/officeDocument/2006/relationships/image" Target="../media/image17.emf"/><Relationship Id="rId2" Type="http://schemas.openxmlformats.org/officeDocument/2006/relationships/slideLayout" Target="../slideLayouts/slideLayout7.xml"/><Relationship Id="rId16" Type="http://schemas.openxmlformats.org/officeDocument/2006/relationships/oleObject" Target="../embeddings/oleObject17.bin"/><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 Id="rId1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3.emf"/><Relationship Id="rId3" Type="http://schemas.openxmlformats.org/officeDocument/2006/relationships/notesSlide" Target="../notesSlides/notesSlide10.xml"/><Relationship Id="rId7" Type="http://schemas.openxmlformats.org/officeDocument/2006/relationships/image" Target="../media/image20.emf"/><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0.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0.emf"/><Relationship Id="rId4"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6.xml"/><Relationship Id="rId7"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41.emf"/><Relationship Id="rId4" Type="http://schemas.openxmlformats.org/officeDocument/2006/relationships/oleObject" Target="../embeddings/oleObject41.bin"/><Relationship Id="rId9" Type="http://schemas.openxmlformats.org/officeDocument/2006/relationships/image" Target="../media/image4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1027"/>
          <p:cNvSpPr>
            <a:spLocks noChangeArrowheads="1"/>
          </p:cNvSpPr>
          <p:nvPr/>
        </p:nvSpPr>
        <p:spPr bwMode="auto">
          <a:xfrm>
            <a:off x="2135188" y="2708276"/>
            <a:ext cx="7772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pPr>
            <a:r>
              <a:rPr kumimoji="1" lang="zh-CN" altLang="en-US" sz="3600" b="1">
                <a:latin typeface="Times New Roman" panose="02020603050405020304" pitchFamily="18" charset="0"/>
              </a:rPr>
              <a:t>一、指数体系的概念及基本形式</a:t>
            </a:r>
          </a:p>
          <a:p>
            <a:pPr>
              <a:lnSpc>
                <a:spcPct val="85000"/>
              </a:lnSpc>
              <a:spcBef>
                <a:spcPct val="50000"/>
              </a:spcBef>
            </a:pPr>
            <a:r>
              <a:rPr kumimoji="1" lang="zh-CN" altLang="en-US" sz="3600" b="1">
                <a:latin typeface="Times New Roman" panose="02020603050405020304" pitchFamily="18" charset="0"/>
              </a:rPr>
              <a:t>二、指数体系的作用</a:t>
            </a:r>
          </a:p>
          <a:p>
            <a:pPr>
              <a:lnSpc>
                <a:spcPct val="85000"/>
              </a:lnSpc>
              <a:spcBef>
                <a:spcPct val="50000"/>
              </a:spcBef>
            </a:pPr>
            <a:r>
              <a:rPr kumimoji="1" lang="zh-CN" altLang="en-US" sz="3600" b="1">
                <a:latin typeface="Times New Roman" panose="02020603050405020304" pitchFamily="18" charset="0"/>
              </a:rPr>
              <a:t>三、指数因素分析的种类及应用</a:t>
            </a:r>
          </a:p>
        </p:txBody>
      </p:sp>
      <p:sp>
        <p:nvSpPr>
          <p:cNvPr id="125957" name="Rectangle 1029"/>
          <p:cNvSpPr>
            <a:spLocks noChangeArrowheads="1"/>
          </p:cNvSpPr>
          <p:nvPr/>
        </p:nvSpPr>
        <p:spPr bwMode="auto">
          <a:xfrm>
            <a:off x="1703388" y="476250"/>
            <a:ext cx="7200900" cy="60960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40000"/>
              </a:spcBef>
            </a:pPr>
            <a:r>
              <a:rPr kumimoji="1" lang="zh-CN" altLang="en-US" sz="4000" b="1">
                <a:solidFill>
                  <a:srgbClr val="FF0000"/>
                </a:solidFill>
                <a:effectLst>
                  <a:outerShdw blurRad="38100" dist="38100" dir="2700000" algn="tl">
                    <a:srgbClr val="000000"/>
                  </a:outerShdw>
                </a:effectLst>
                <a:latin typeface="宋体" panose="02010600030101010101" pitchFamily="2" charset="-122"/>
              </a:rPr>
              <a:t>第四节  指数体系及因素分析</a:t>
            </a:r>
          </a:p>
        </p:txBody>
      </p:sp>
    </p:spTree>
    <p:extLst>
      <p:ext uri="{BB962C8B-B14F-4D97-AF65-F5344CB8AC3E}">
        <p14:creationId xmlns:p14="http://schemas.microsoft.com/office/powerpoint/2010/main" val="1949957332"/>
      </p:ext>
    </p:extLst>
  </p:cSld>
  <p:clrMapOvr>
    <a:masterClrMapping/>
  </p:clrMapOvr>
  <p:transition spd="slow">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44" name="Group 1040"/>
          <p:cNvGraphicFramePr>
            <a:graphicFrameLocks noGrp="1"/>
          </p:cNvGraphicFramePr>
          <p:nvPr>
            <p:extLst>
              <p:ext uri="{D42A27DB-BD31-4B8C-83A1-F6EECF244321}">
                <p14:modId xmlns:p14="http://schemas.microsoft.com/office/powerpoint/2010/main" val="135953155"/>
              </p:ext>
            </p:extLst>
          </p:nvPr>
        </p:nvGraphicFramePr>
        <p:xfrm>
          <a:off x="1787526" y="2276475"/>
          <a:ext cx="8880475" cy="3657601"/>
        </p:xfrm>
        <a:graphic>
          <a:graphicData uri="http://schemas.openxmlformats.org/drawingml/2006/table">
            <a:tbl>
              <a:tblPr/>
              <a:tblGrid>
                <a:gridCol w="852488">
                  <a:extLst>
                    <a:ext uri="{9D8B030D-6E8A-4147-A177-3AD203B41FA5}">
                      <a16:colId xmlns:a16="http://schemas.microsoft.com/office/drawing/2014/main" val="695562649"/>
                    </a:ext>
                  </a:extLst>
                </a:gridCol>
                <a:gridCol w="542925">
                  <a:extLst>
                    <a:ext uri="{9D8B030D-6E8A-4147-A177-3AD203B41FA5}">
                      <a16:colId xmlns:a16="http://schemas.microsoft.com/office/drawing/2014/main" val="2376393252"/>
                    </a:ext>
                  </a:extLst>
                </a:gridCol>
                <a:gridCol w="854075">
                  <a:extLst>
                    <a:ext uri="{9D8B030D-6E8A-4147-A177-3AD203B41FA5}">
                      <a16:colId xmlns:a16="http://schemas.microsoft.com/office/drawing/2014/main" val="3973168152"/>
                    </a:ext>
                  </a:extLst>
                </a:gridCol>
                <a:gridCol w="1241425">
                  <a:extLst>
                    <a:ext uri="{9D8B030D-6E8A-4147-A177-3AD203B41FA5}">
                      <a16:colId xmlns:a16="http://schemas.microsoft.com/office/drawing/2014/main" val="640231454"/>
                    </a:ext>
                  </a:extLst>
                </a:gridCol>
                <a:gridCol w="928687">
                  <a:extLst>
                    <a:ext uri="{9D8B030D-6E8A-4147-A177-3AD203B41FA5}">
                      <a16:colId xmlns:a16="http://schemas.microsoft.com/office/drawing/2014/main" val="3622834418"/>
                    </a:ext>
                  </a:extLst>
                </a:gridCol>
                <a:gridCol w="1147763">
                  <a:extLst>
                    <a:ext uri="{9D8B030D-6E8A-4147-A177-3AD203B41FA5}">
                      <a16:colId xmlns:a16="http://schemas.microsoft.com/office/drawing/2014/main" val="43714260"/>
                    </a:ext>
                  </a:extLst>
                </a:gridCol>
                <a:gridCol w="1008062">
                  <a:extLst>
                    <a:ext uri="{9D8B030D-6E8A-4147-A177-3AD203B41FA5}">
                      <a16:colId xmlns:a16="http://schemas.microsoft.com/office/drawing/2014/main" val="3411648856"/>
                    </a:ext>
                  </a:extLst>
                </a:gridCol>
                <a:gridCol w="1081088">
                  <a:extLst>
                    <a:ext uri="{9D8B030D-6E8A-4147-A177-3AD203B41FA5}">
                      <a16:colId xmlns:a16="http://schemas.microsoft.com/office/drawing/2014/main" val="1431196038"/>
                    </a:ext>
                  </a:extLst>
                </a:gridCol>
                <a:gridCol w="1223962">
                  <a:extLst>
                    <a:ext uri="{9D8B030D-6E8A-4147-A177-3AD203B41FA5}">
                      <a16:colId xmlns:a16="http://schemas.microsoft.com/office/drawing/2014/main" val="988254310"/>
                    </a:ext>
                  </a:extLst>
                </a:gridCol>
              </a:tblGrid>
              <a:tr h="881063">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商品名称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计量单位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销售量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价格（元）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销售额（元）</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27738679"/>
                  </a:ext>
                </a:extLst>
              </a:tr>
              <a:tr h="80645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基期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报告期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基期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报告期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3878548"/>
                  </a:ext>
                </a:extLst>
              </a:tr>
              <a:tr h="522288">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甲</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1008478"/>
                  </a:ext>
                </a:extLst>
              </a:tr>
              <a:tr h="4572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乙</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3667182"/>
                  </a:ext>
                </a:extLst>
              </a:tr>
              <a:tr h="5334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丙</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29000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9682574"/>
                  </a:ext>
                </a:extLst>
              </a:tr>
              <a:tr h="4572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合计</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38500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35800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701058"/>
                  </a:ext>
                </a:extLst>
              </a:tr>
            </a:tbl>
          </a:graphicData>
        </a:graphic>
      </p:graphicFrame>
      <p:grpSp>
        <p:nvGrpSpPr>
          <p:cNvPr id="98392" name="Group 88"/>
          <p:cNvGrpSpPr>
            <a:grpSpLocks/>
          </p:cNvGrpSpPr>
          <p:nvPr/>
        </p:nvGrpSpPr>
        <p:grpSpPr bwMode="auto">
          <a:xfrm>
            <a:off x="3503613" y="3213101"/>
            <a:ext cx="6875462" cy="777875"/>
            <a:chOff x="1189" y="2312"/>
            <a:chExt cx="4331" cy="490"/>
          </a:xfrm>
        </p:grpSpPr>
        <p:graphicFrame>
          <p:nvGraphicFramePr>
            <p:cNvPr id="98378" name="Object 74"/>
            <p:cNvGraphicFramePr>
              <a:graphicFrameLocks noChangeAspect="1"/>
            </p:cNvGraphicFramePr>
            <p:nvPr/>
          </p:nvGraphicFramePr>
          <p:xfrm>
            <a:off x="1189" y="2435"/>
            <a:ext cx="278" cy="367"/>
          </p:xfrm>
          <a:graphic>
            <a:graphicData uri="http://schemas.openxmlformats.org/presentationml/2006/ole">
              <mc:AlternateContent xmlns:mc="http://schemas.openxmlformats.org/markup-compatibility/2006">
                <mc:Choice xmlns:v="urn:schemas-microsoft-com:vml" Requires="v">
                  <p:oleObj spid="_x0000_s3312" name="Equation" r:id="rId4" imgW="165028" imgH="228501" progId="Equation.DSMT4">
                    <p:embed/>
                  </p:oleObj>
                </mc:Choice>
                <mc:Fallback>
                  <p:oleObj name="Equation" r:id="rId4" imgW="165028" imgH="228501" progId="Equation.DSMT4">
                    <p:embed/>
                    <p:pic>
                      <p:nvPicPr>
                        <p:cNvPr id="98378"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 y="2435"/>
                          <a:ext cx="278"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79" name="Object 75"/>
            <p:cNvGraphicFramePr>
              <a:graphicFrameLocks noChangeAspect="1"/>
            </p:cNvGraphicFramePr>
            <p:nvPr/>
          </p:nvGraphicFramePr>
          <p:xfrm>
            <a:off x="3088" y="2425"/>
            <a:ext cx="445" cy="368"/>
          </p:xfrm>
          <a:graphic>
            <a:graphicData uri="http://schemas.openxmlformats.org/presentationml/2006/ole">
              <mc:AlternateContent xmlns:mc="http://schemas.openxmlformats.org/markup-compatibility/2006">
                <mc:Choice xmlns:v="urn:schemas-microsoft-com:vml" Requires="v">
                  <p:oleObj spid="_x0000_s3313" name="Equation" r:id="rId6" imgW="177646" imgH="228402" progId="Equation.DSMT4">
                    <p:embed/>
                  </p:oleObj>
                </mc:Choice>
                <mc:Fallback>
                  <p:oleObj name="Equation" r:id="rId6" imgW="177646" imgH="228402" progId="Equation.DSMT4">
                    <p:embed/>
                    <p:pic>
                      <p:nvPicPr>
                        <p:cNvPr id="98379" name="Object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 y="2425"/>
                          <a:ext cx="445" cy="36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80" name="Object 76"/>
            <p:cNvGraphicFramePr>
              <a:graphicFrameLocks noChangeAspect="1"/>
            </p:cNvGraphicFramePr>
            <p:nvPr/>
          </p:nvGraphicFramePr>
          <p:xfrm>
            <a:off x="2464" y="2435"/>
            <a:ext cx="477" cy="367"/>
          </p:xfrm>
          <a:graphic>
            <a:graphicData uri="http://schemas.openxmlformats.org/presentationml/2006/ole">
              <mc:AlternateContent xmlns:mc="http://schemas.openxmlformats.org/markup-compatibility/2006">
                <mc:Choice xmlns:v="urn:schemas-microsoft-com:vml" Requires="v">
                  <p:oleObj spid="_x0000_s3314" name="Equation" r:id="rId8" imgW="190500" imgH="228600" progId="Equation.DSMT4">
                    <p:embed/>
                  </p:oleObj>
                </mc:Choice>
                <mc:Fallback>
                  <p:oleObj name="Equation" r:id="rId8" imgW="190500" imgH="228600" progId="Equation.DSMT4">
                    <p:embed/>
                    <p:pic>
                      <p:nvPicPr>
                        <p:cNvPr id="9838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4" y="2435"/>
                          <a:ext cx="477"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81" name="Object 77"/>
            <p:cNvGraphicFramePr>
              <a:graphicFrameLocks noChangeAspect="1"/>
            </p:cNvGraphicFramePr>
            <p:nvPr/>
          </p:nvGraphicFramePr>
          <p:xfrm>
            <a:off x="1801" y="2414"/>
            <a:ext cx="299" cy="367"/>
          </p:xfrm>
          <a:graphic>
            <a:graphicData uri="http://schemas.openxmlformats.org/presentationml/2006/ole">
              <mc:AlternateContent xmlns:mc="http://schemas.openxmlformats.org/markup-compatibility/2006">
                <mc:Choice xmlns:v="urn:schemas-microsoft-com:vml" Requires="v">
                  <p:oleObj spid="_x0000_s3315" name="Equation" r:id="rId10" imgW="152334" imgH="228501" progId="Equation.DSMT4">
                    <p:embed/>
                  </p:oleObj>
                </mc:Choice>
                <mc:Fallback>
                  <p:oleObj name="Equation" r:id="rId10" imgW="152334" imgH="228501" progId="Equation.DSMT4">
                    <p:embed/>
                    <p:pic>
                      <p:nvPicPr>
                        <p:cNvPr id="98381" name="Object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1" y="2414"/>
                          <a:ext cx="299"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82" name="Object 78"/>
            <p:cNvGraphicFramePr>
              <a:graphicFrameLocks noChangeAspect="1"/>
            </p:cNvGraphicFramePr>
            <p:nvPr/>
          </p:nvGraphicFramePr>
          <p:xfrm>
            <a:off x="3691" y="2322"/>
            <a:ext cx="533" cy="367"/>
          </p:xfrm>
          <a:graphic>
            <a:graphicData uri="http://schemas.openxmlformats.org/presentationml/2006/ole">
              <mc:AlternateContent xmlns:mc="http://schemas.openxmlformats.org/markup-compatibility/2006">
                <mc:Choice xmlns:v="urn:schemas-microsoft-com:vml" Requires="v">
                  <p:oleObj spid="_x0000_s3316" name="Equation" r:id="rId12" imgW="317362" imgH="228501" progId="Equation.DSMT4">
                    <p:embed/>
                  </p:oleObj>
                </mc:Choice>
                <mc:Fallback>
                  <p:oleObj name="Equation" r:id="rId12" imgW="317362" imgH="228501" progId="Equation.DSMT4">
                    <p:embed/>
                    <p:pic>
                      <p:nvPicPr>
                        <p:cNvPr id="98382"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1" y="2322"/>
                          <a:ext cx="533"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83" name="Object 79"/>
            <p:cNvGraphicFramePr>
              <a:graphicFrameLocks noChangeAspect="1"/>
            </p:cNvGraphicFramePr>
            <p:nvPr/>
          </p:nvGraphicFramePr>
          <p:xfrm>
            <a:off x="4367" y="2312"/>
            <a:ext cx="470" cy="366"/>
          </p:xfrm>
          <a:graphic>
            <a:graphicData uri="http://schemas.openxmlformats.org/presentationml/2006/ole">
              <mc:AlternateContent xmlns:mc="http://schemas.openxmlformats.org/markup-compatibility/2006">
                <mc:Choice xmlns:v="urn:schemas-microsoft-com:vml" Requires="v">
                  <p:oleObj spid="_x0000_s3317" name="Equation" r:id="rId14" imgW="279400" imgH="228600" progId="Equation.DSMT4">
                    <p:embed/>
                  </p:oleObj>
                </mc:Choice>
                <mc:Fallback>
                  <p:oleObj name="Equation" r:id="rId14" imgW="279400" imgH="228600" progId="Equation.DSMT4">
                    <p:embed/>
                    <p:pic>
                      <p:nvPicPr>
                        <p:cNvPr id="98383"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7" y="2312"/>
                          <a:ext cx="470" cy="36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8384" name="Object 80"/>
            <p:cNvGraphicFramePr>
              <a:graphicFrameLocks noChangeAspect="1"/>
            </p:cNvGraphicFramePr>
            <p:nvPr/>
          </p:nvGraphicFramePr>
          <p:xfrm>
            <a:off x="5008" y="2322"/>
            <a:ext cx="512" cy="366"/>
          </p:xfrm>
          <a:graphic>
            <a:graphicData uri="http://schemas.openxmlformats.org/presentationml/2006/ole">
              <mc:AlternateContent xmlns:mc="http://schemas.openxmlformats.org/markup-compatibility/2006">
                <mc:Choice xmlns:v="urn:schemas-microsoft-com:vml" Requires="v">
                  <p:oleObj spid="_x0000_s3318" name="Equation" r:id="rId16" imgW="304668" imgH="228501" progId="Equation.DSMT4">
                    <p:embed/>
                  </p:oleObj>
                </mc:Choice>
                <mc:Fallback>
                  <p:oleObj name="Equation" r:id="rId16" imgW="304668" imgH="228501" progId="Equation.DSMT4">
                    <p:embed/>
                    <p:pic>
                      <p:nvPicPr>
                        <p:cNvPr id="98384" name="Object 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8" y="2322"/>
                          <a:ext cx="512" cy="36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sp>
        <p:nvSpPr>
          <p:cNvPr id="98385" name="Text Box 81"/>
          <p:cNvSpPr txBox="1">
            <a:spLocks noChangeArrowheads="1"/>
          </p:cNvSpPr>
          <p:nvPr/>
        </p:nvSpPr>
        <p:spPr bwMode="auto">
          <a:xfrm>
            <a:off x="1524000" y="1628776"/>
            <a:ext cx="906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计算销售总额的变动并对其进行因素分析。</a:t>
            </a:r>
          </a:p>
        </p:txBody>
      </p:sp>
      <p:sp>
        <p:nvSpPr>
          <p:cNvPr id="98393" name="Rectangle 89"/>
          <p:cNvSpPr>
            <a:spLocks noChangeArrowheads="1"/>
          </p:cNvSpPr>
          <p:nvPr/>
        </p:nvSpPr>
        <p:spPr bwMode="auto">
          <a:xfrm>
            <a:off x="1676400" y="685800"/>
            <a:ext cx="5689600"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effectLst>
                  <a:outerShdw blurRad="38100" dist="38100" dir="2700000" algn="tl">
                    <a:srgbClr val="000000"/>
                  </a:outerShdw>
                </a:effectLst>
                <a:latin typeface="Times New Roman" panose="02020603050405020304" pitchFamily="18" charset="0"/>
              </a:rPr>
              <a:t>总量指标变动的两因素分析</a:t>
            </a:r>
          </a:p>
        </p:txBody>
      </p:sp>
    </p:spTree>
    <p:extLst>
      <p:ext uri="{BB962C8B-B14F-4D97-AF65-F5344CB8AC3E}">
        <p14:creationId xmlns:p14="http://schemas.microsoft.com/office/powerpoint/2010/main" val="3774188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84" name="Group 8"/>
          <p:cNvGrpSpPr>
            <a:grpSpLocks/>
          </p:cNvGrpSpPr>
          <p:nvPr/>
        </p:nvGrpSpPr>
        <p:grpSpPr bwMode="auto">
          <a:xfrm>
            <a:off x="1847851" y="1844676"/>
            <a:ext cx="8208963" cy="3654425"/>
            <a:chOff x="144" y="1094"/>
            <a:chExt cx="5376" cy="2302"/>
          </a:xfrm>
        </p:grpSpPr>
        <p:sp>
          <p:nvSpPr>
            <p:cNvPr id="101379" name="Text Box 3"/>
            <p:cNvSpPr txBox="1">
              <a:spLocks noChangeArrowheads="1"/>
            </p:cNvSpPr>
            <p:nvPr/>
          </p:nvSpPr>
          <p:spPr bwMode="auto">
            <a:xfrm>
              <a:off x="192" y="1094"/>
              <a:ext cx="3072"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ea typeface="楷体_GB2312" pitchFamily="49" charset="-122"/>
                </a:rPr>
                <a:t>应注意的几个问题：</a:t>
              </a:r>
            </a:p>
          </p:txBody>
        </p:sp>
        <p:sp>
          <p:nvSpPr>
            <p:cNvPr id="101380" name="Text Box 4"/>
            <p:cNvSpPr txBox="1">
              <a:spLocks noChangeArrowheads="1"/>
            </p:cNvSpPr>
            <p:nvPr/>
          </p:nvSpPr>
          <p:spPr bwMode="auto">
            <a:xfrm>
              <a:off x="144" y="1598"/>
              <a:ext cx="5376" cy="179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各因素指标的性质具有相对性，需在两两比较的情况下判定；</a:t>
              </a:r>
            </a:p>
            <a:p>
              <a:pPr>
                <a:spcBef>
                  <a:spcPct val="2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各因素指标应按照先数量指标后质量指标的顺序排列，两两相乘要有经济意义；</a:t>
              </a:r>
            </a:p>
            <a:p>
              <a:pPr>
                <a:spcBef>
                  <a:spcPct val="20000"/>
                </a:spcBef>
                <a:buClr>
                  <a:schemeClr val="hlink"/>
                </a:buClr>
                <a:buFont typeface="Wingdings" panose="05000000000000000000" pitchFamily="2" charset="2"/>
                <a:buChar char="q"/>
              </a:pPr>
              <a:r>
                <a:rPr kumimoji="1" lang="zh-CN" altLang="en-US" sz="2800" b="1">
                  <a:latin typeface="Times New Roman" panose="02020603050405020304" pitchFamily="18" charset="0"/>
                  <a:ea typeface="楷体_GB2312" pitchFamily="49" charset="-122"/>
                </a:rPr>
                <a:t>测定其中某个因素的作用时，要将其余所有因素按综合指数的一般编制原则固定。</a:t>
              </a:r>
            </a:p>
          </p:txBody>
        </p:sp>
      </p:grpSp>
      <p:sp>
        <p:nvSpPr>
          <p:cNvPr id="101382" name="Rectangle 6"/>
          <p:cNvSpPr>
            <a:spLocks noChangeArrowheads="1"/>
          </p:cNvSpPr>
          <p:nvPr/>
        </p:nvSpPr>
        <p:spPr bwMode="auto">
          <a:xfrm>
            <a:off x="1676400" y="685800"/>
            <a:ext cx="5689600"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effectLst>
                  <a:outerShdw blurRad="38100" dist="38100" dir="2700000" algn="tl">
                    <a:srgbClr val="000000"/>
                  </a:outerShdw>
                </a:effectLst>
                <a:latin typeface="Times New Roman" panose="02020603050405020304" pitchFamily="18" charset="0"/>
              </a:rPr>
              <a:t>总量指标变动的多因素分析</a:t>
            </a:r>
          </a:p>
        </p:txBody>
      </p:sp>
    </p:spTree>
    <p:extLst>
      <p:ext uri="{BB962C8B-B14F-4D97-AF65-F5344CB8AC3E}">
        <p14:creationId xmlns:p14="http://schemas.microsoft.com/office/powerpoint/2010/main" val="2777631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58" name="Group 18"/>
          <p:cNvGraphicFramePr>
            <a:graphicFrameLocks noGrp="1"/>
          </p:cNvGraphicFramePr>
          <p:nvPr>
            <p:extLst>
              <p:ext uri="{D42A27DB-BD31-4B8C-83A1-F6EECF244321}">
                <p14:modId xmlns:p14="http://schemas.microsoft.com/office/powerpoint/2010/main" val="685219280"/>
              </p:ext>
            </p:extLst>
          </p:nvPr>
        </p:nvGraphicFramePr>
        <p:xfrm>
          <a:off x="2209800" y="1676400"/>
          <a:ext cx="7600950" cy="3124200"/>
        </p:xfrm>
        <a:graphic>
          <a:graphicData uri="http://schemas.openxmlformats.org/drawingml/2006/table">
            <a:tbl>
              <a:tblPr/>
              <a:tblGrid>
                <a:gridCol w="852488">
                  <a:extLst>
                    <a:ext uri="{9D8B030D-6E8A-4147-A177-3AD203B41FA5}">
                      <a16:colId xmlns:a16="http://schemas.microsoft.com/office/drawing/2014/main" val="2780136813"/>
                    </a:ext>
                  </a:extLst>
                </a:gridCol>
                <a:gridCol w="542925">
                  <a:extLst>
                    <a:ext uri="{9D8B030D-6E8A-4147-A177-3AD203B41FA5}">
                      <a16:colId xmlns:a16="http://schemas.microsoft.com/office/drawing/2014/main" val="4248628800"/>
                    </a:ext>
                  </a:extLst>
                </a:gridCol>
                <a:gridCol w="966787">
                  <a:extLst>
                    <a:ext uri="{9D8B030D-6E8A-4147-A177-3AD203B41FA5}">
                      <a16:colId xmlns:a16="http://schemas.microsoft.com/office/drawing/2014/main" val="1490024323"/>
                    </a:ext>
                  </a:extLst>
                </a:gridCol>
                <a:gridCol w="1066800">
                  <a:extLst>
                    <a:ext uri="{9D8B030D-6E8A-4147-A177-3AD203B41FA5}">
                      <a16:colId xmlns:a16="http://schemas.microsoft.com/office/drawing/2014/main" val="2961354075"/>
                    </a:ext>
                  </a:extLst>
                </a:gridCol>
                <a:gridCol w="1219200">
                  <a:extLst>
                    <a:ext uri="{9D8B030D-6E8A-4147-A177-3AD203B41FA5}">
                      <a16:colId xmlns:a16="http://schemas.microsoft.com/office/drawing/2014/main" val="1160592922"/>
                    </a:ext>
                  </a:extLst>
                </a:gridCol>
                <a:gridCol w="1143000">
                  <a:extLst>
                    <a:ext uri="{9D8B030D-6E8A-4147-A177-3AD203B41FA5}">
                      <a16:colId xmlns:a16="http://schemas.microsoft.com/office/drawing/2014/main" val="4048705364"/>
                    </a:ext>
                  </a:extLst>
                </a:gridCol>
                <a:gridCol w="914400">
                  <a:extLst>
                    <a:ext uri="{9D8B030D-6E8A-4147-A177-3AD203B41FA5}">
                      <a16:colId xmlns:a16="http://schemas.microsoft.com/office/drawing/2014/main" val="1473074381"/>
                    </a:ext>
                  </a:extLst>
                </a:gridCol>
                <a:gridCol w="895350">
                  <a:extLst>
                    <a:ext uri="{9D8B030D-6E8A-4147-A177-3AD203B41FA5}">
                      <a16:colId xmlns:a16="http://schemas.microsoft.com/office/drawing/2014/main" val="2170809208"/>
                    </a:ext>
                  </a:extLst>
                </a:gridCol>
              </a:tblGrid>
              <a:tr h="914400">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产品名称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计量单位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销售量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价格（万元）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利润率（</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4257288474"/>
                  </a:ext>
                </a:extLst>
              </a:tr>
              <a:tr h="647700">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5538801"/>
                  </a:ext>
                </a:extLst>
              </a:tr>
              <a:tr h="54292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甲</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520730"/>
                  </a:ext>
                </a:extLst>
              </a:tr>
              <a:tr h="4572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乙</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2423385"/>
                  </a:ext>
                </a:extLst>
              </a:tr>
              <a:tr h="56197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丙</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568253"/>
                  </a:ext>
                </a:extLst>
              </a:tr>
            </a:tbl>
          </a:graphicData>
        </a:graphic>
      </p:graphicFrame>
      <p:grpSp>
        <p:nvGrpSpPr>
          <p:cNvPr id="419851" name="Group 11"/>
          <p:cNvGrpSpPr>
            <a:grpSpLocks/>
          </p:cNvGrpSpPr>
          <p:nvPr/>
        </p:nvGrpSpPr>
        <p:grpSpPr bwMode="auto">
          <a:xfrm>
            <a:off x="3863976" y="2708275"/>
            <a:ext cx="5681663" cy="598488"/>
            <a:chOff x="1477" y="1622"/>
            <a:chExt cx="3579" cy="377"/>
          </a:xfrm>
        </p:grpSpPr>
        <p:graphicFrame>
          <p:nvGraphicFramePr>
            <p:cNvPr id="419857" name="Object 17"/>
            <p:cNvGraphicFramePr>
              <a:graphicFrameLocks noChangeAspect="1"/>
            </p:cNvGraphicFramePr>
            <p:nvPr/>
          </p:nvGraphicFramePr>
          <p:xfrm>
            <a:off x="1477" y="1632"/>
            <a:ext cx="277" cy="367"/>
          </p:xfrm>
          <a:graphic>
            <a:graphicData uri="http://schemas.openxmlformats.org/presentationml/2006/ole">
              <mc:AlternateContent xmlns:mc="http://schemas.openxmlformats.org/markup-compatibility/2006">
                <mc:Choice xmlns:v="urn:schemas-microsoft-com:vml" Requires="v">
                  <p:oleObj spid="_x0000_s5360" name="Equation" r:id="rId4" imgW="165028" imgH="228501" progId="Equation.DSMT4">
                    <p:embed/>
                  </p:oleObj>
                </mc:Choice>
                <mc:Fallback>
                  <p:oleObj name="Equation" r:id="rId4" imgW="165028" imgH="228501" progId="Equation.DSMT4">
                    <p:embed/>
                    <p:pic>
                      <p:nvPicPr>
                        <p:cNvPr id="41985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 y="1632"/>
                          <a:ext cx="277"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19856" name="Object 16"/>
            <p:cNvGraphicFramePr>
              <a:graphicFrameLocks noChangeAspect="1"/>
            </p:cNvGraphicFramePr>
            <p:nvPr/>
          </p:nvGraphicFramePr>
          <p:xfrm>
            <a:off x="3472" y="1622"/>
            <a:ext cx="445" cy="368"/>
          </p:xfrm>
          <a:graphic>
            <a:graphicData uri="http://schemas.openxmlformats.org/presentationml/2006/ole">
              <mc:AlternateContent xmlns:mc="http://schemas.openxmlformats.org/markup-compatibility/2006">
                <mc:Choice xmlns:v="urn:schemas-microsoft-com:vml" Requires="v">
                  <p:oleObj spid="_x0000_s5361" name="Equation" r:id="rId6" imgW="177646" imgH="228402" progId="Equation.DSMT4">
                    <p:embed/>
                  </p:oleObj>
                </mc:Choice>
                <mc:Fallback>
                  <p:oleObj name="Equation" r:id="rId6" imgW="177646" imgH="228402" progId="Equation.DSMT4">
                    <p:embed/>
                    <p:pic>
                      <p:nvPicPr>
                        <p:cNvPr id="419856"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1622"/>
                          <a:ext cx="445" cy="36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19855" name="Object 15"/>
            <p:cNvGraphicFramePr>
              <a:graphicFrameLocks noChangeAspect="1"/>
            </p:cNvGraphicFramePr>
            <p:nvPr/>
          </p:nvGraphicFramePr>
          <p:xfrm>
            <a:off x="2724" y="1632"/>
            <a:ext cx="476" cy="367"/>
          </p:xfrm>
          <a:graphic>
            <a:graphicData uri="http://schemas.openxmlformats.org/presentationml/2006/ole">
              <mc:AlternateContent xmlns:mc="http://schemas.openxmlformats.org/markup-compatibility/2006">
                <mc:Choice xmlns:v="urn:schemas-microsoft-com:vml" Requires="v">
                  <p:oleObj spid="_x0000_s5362" name="Equation" r:id="rId8" imgW="190500" imgH="228600" progId="Equation.DSMT4">
                    <p:embed/>
                  </p:oleObj>
                </mc:Choice>
                <mc:Fallback>
                  <p:oleObj name="Equation" r:id="rId8" imgW="190500" imgH="228600" progId="Equation.DSMT4">
                    <p:embed/>
                    <p:pic>
                      <p:nvPicPr>
                        <p:cNvPr id="419855"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4" y="1632"/>
                          <a:ext cx="476"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19854" name="Object 14"/>
            <p:cNvGraphicFramePr>
              <a:graphicFrameLocks noChangeAspect="1"/>
            </p:cNvGraphicFramePr>
            <p:nvPr/>
          </p:nvGraphicFramePr>
          <p:xfrm>
            <a:off x="2089" y="1622"/>
            <a:ext cx="299" cy="368"/>
          </p:xfrm>
          <a:graphic>
            <a:graphicData uri="http://schemas.openxmlformats.org/presentationml/2006/ole">
              <mc:AlternateContent xmlns:mc="http://schemas.openxmlformats.org/markup-compatibility/2006">
                <mc:Choice xmlns:v="urn:schemas-microsoft-com:vml" Requires="v">
                  <p:oleObj spid="_x0000_s5363" name="Equation" r:id="rId10" imgW="152334" imgH="228501" progId="Equation.DSMT4">
                    <p:embed/>
                  </p:oleObj>
                </mc:Choice>
                <mc:Fallback>
                  <p:oleObj name="Equation" r:id="rId10" imgW="152334" imgH="228501" progId="Equation.DSMT4">
                    <p:embed/>
                    <p:pic>
                      <p:nvPicPr>
                        <p:cNvPr id="419854"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9" y="1622"/>
                          <a:ext cx="299" cy="36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19853" name="Object 13"/>
            <p:cNvGraphicFramePr>
              <a:graphicFrameLocks noChangeAspect="1"/>
            </p:cNvGraphicFramePr>
            <p:nvPr/>
          </p:nvGraphicFramePr>
          <p:xfrm>
            <a:off x="4225" y="1632"/>
            <a:ext cx="255" cy="367"/>
          </p:xfrm>
          <a:graphic>
            <a:graphicData uri="http://schemas.openxmlformats.org/presentationml/2006/ole">
              <mc:AlternateContent xmlns:mc="http://schemas.openxmlformats.org/markup-compatibility/2006">
                <mc:Choice xmlns:v="urn:schemas-microsoft-com:vml" Requires="v">
                  <p:oleObj spid="_x0000_s5364" name="Equation" r:id="rId12" imgW="152334" imgH="228501" progId="Equation.DSMT4">
                    <p:embed/>
                  </p:oleObj>
                </mc:Choice>
                <mc:Fallback>
                  <p:oleObj name="Equation" r:id="rId12" imgW="152334" imgH="228501" progId="Equation.DSMT4">
                    <p:embed/>
                    <p:pic>
                      <p:nvPicPr>
                        <p:cNvPr id="419853"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5" y="1632"/>
                          <a:ext cx="255" cy="36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19852" name="Object 12"/>
            <p:cNvGraphicFramePr>
              <a:graphicFrameLocks noChangeAspect="1"/>
            </p:cNvGraphicFramePr>
            <p:nvPr/>
          </p:nvGraphicFramePr>
          <p:xfrm>
            <a:off x="4821" y="1622"/>
            <a:ext cx="235" cy="366"/>
          </p:xfrm>
          <a:graphic>
            <a:graphicData uri="http://schemas.openxmlformats.org/presentationml/2006/ole">
              <mc:AlternateContent xmlns:mc="http://schemas.openxmlformats.org/markup-compatibility/2006">
                <mc:Choice xmlns:v="urn:schemas-microsoft-com:vml" Requires="v">
                  <p:oleObj spid="_x0000_s5365" name="Equation" r:id="rId14" imgW="139700" imgH="228600" progId="Equation.DSMT4">
                    <p:embed/>
                  </p:oleObj>
                </mc:Choice>
                <mc:Fallback>
                  <p:oleObj name="Equation" r:id="rId14" imgW="139700" imgH="228600" progId="Equation.DSMT4">
                    <p:embed/>
                    <p:pic>
                      <p:nvPicPr>
                        <p:cNvPr id="419852"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1" y="1622"/>
                          <a:ext cx="235" cy="366"/>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sp>
        <p:nvSpPr>
          <p:cNvPr id="419850" name="Text Box 10"/>
          <p:cNvSpPr txBox="1">
            <a:spLocks noChangeArrowheads="1"/>
          </p:cNvSpPr>
          <p:nvPr/>
        </p:nvSpPr>
        <p:spPr bwMode="auto">
          <a:xfrm>
            <a:off x="1524000" y="0"/>
            <a:ext cx="883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例</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已知某企业资料如下，计算该企业利润总额的变动并对其进行因素分析。</a:t>
            </a:r>
          </a:p>
        </p:txBody>
      </p:sp>
      <p:sp>
        <p:nvSpPr>
          <p:cNvPr id="419849" name="Rectangle 9"/>
          <p:cNvSpPr>
            <a:spLocks noChangeArrowheads="1"/>
          </p:cNvSpPr>
          <p:nvPr/>
        </p:nvSpPr>
        <p:spPr bwMode="auto">
          <a:xfrm>
            <a:off x="1555750" y="4930775"/>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600" b="1">
                <a:effectLst>
                  <a:outerShdw blurRad="38100" dist="38100" dir="2700000" algn="tl">
                    <a:srgbClr val="C0C0C0"/>
                  </a:outerShdw>
                </a:effectLst>
                <a:latin typeface="Times New Roman" panose="02020603050405020304" pitchFamily="18" charset="0"/>
                <a:ea typeface="楷体_GB2312" pitchFamily="49" charset="-122"/>
              </a:rPr>
              <a:t>分析</a:t>
            </a:r>
            <a:r>
              <a:rPr kumimoji="1" lang="en-US" altLang="zh-CN" sz="3600" b="1">
                <a:effectLst>
                  <a:outerShdw blurRad="38100" dist="38100" dir="2700000" algn="tl">
                    <a:srgbClr val="C0C0C0"/>
                  </a:outerShdw>
                </a:effectLst>
                <a:latin typeface="Times New Roman" panose="02020603050405020304" pitchFamily="18" charset="0"/>
                <a:ea typeface="楷体_GB2312" pitchFamily="49" charset="-122"/>
              </a:rPr>
              <a:t>】</a:t>
            </a:r>
          </a:p>
        </p:txBody>
      </p:sp>
      <p:graphicFrame>
        <p:nvGraphicFramePr>
          <p:cNvPr id="419848" name="Object 8"/>
          <p:cNvGraphicFramePr>
            <a:graphicFrameLocks noChangeAspect="1"/>
          </p:cNvGraphicFramePr>
          <p:nvPr>
            <p:extLst>
              <p:ext uri="{D42A27DB-BD31-4B8C-83A1-F6EECF244321}">
                <p14:modId xmlns:p14="http://schemas.microsoft.com/office/powerpoint/2010/main" val="3847186076"/>
              </p:ext>
            </p:extLst>
          </p:nvPr>
        </p:nvGraphicFramePr>
        <p:xfrm>
          <a:off x="3392489" y="5029200"/>
          <a:ext cx="6397625" cy="554038"/>
        </p:xfrm>
        <a:graphic>
          <a:graphicData uri="http://schemas.openxmlformats.org/presentationml/2006/ole">
            <mc:AlternateContent xmlns:mc="http://schemas.openxmlformats.org/markup-compatibility/2006">
              <mc:Choice xmlns:v="urn:schemas-microsoft-com:vml" Requires="v">
                <p:oleObj spid="_x0000_s5366" name="Equation" r:id="rId16" imgW="2273300" imgH="203200" progId="Equation.3">
                  <p:embed/>
                </p:oleObj>
              </mc:Choice>
              <mc:Fallback>
                <p:oleObj name="Equation" r:id="rId16" imgW="2273300" imgH="203200" progId="Equation.3">
                  <p:embed/>
                  <p:pic>
                    <p:nvPicPr>
                      <p:cNvPr id="419848"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92489" y="5029200"/>
                        <a:ext cx="6397625" cy="554038"/>
                      </a:xfrm>
                      <a:prstGeom prst="rect">
                        <a:avLst/>
                      </a:prstGeom>
                      <a:solidFill>
                        <a:srgbClr val="FFFF99"/>
                      </a:solidFill>
                      <a:ln>
                        <a:noFill/>
                      </a:ln>
                      <a:extLs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9845" name="Group 5"/>
          <p:cNvGrpSpPr>
            <a:grpSpLocks/>
          </p:cNvGrpSpPr>
          <p:nvPr/>
        </p:nvGrpSpPr>
        <p:grpSpPr bwMode="auto">
          <a:xfrm>
            <a:off x="6019800" y="5562601"/>
            <a:ext cx="1600200" cy="671513"/>
            <a:chOff x="2832" y="3504"/>
            <a:chExt cx="1008" cy="423"/>
          </a:xfrm>
        </p:grpSpPr>
        <p:sp>
          <p:nvSpPr>
            <p:cNvPr id="419847" name="AutoShape 7"/>
            <p:cNvSpPr>
              <a:spLocks/>
            </p:cNvSpPr>
            <p:nvPr/>
          </p:nvSpPr>
          <p:spPr bwMode="auto">
            <a:xfrm rot="16200000">
              <a:off x="3264" y="3072"/>
              <a:ext cx="144" cy="1008"/>
            </a:xfrm>
            <a:prstGeom prst="leftBrace">
              <a:avLst>
                <a:gd name="adj1" fmla="val 58333"/>
                <a:gd name="adj2" fmla="val 5334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46" name="Text Box 6"/>
            <p:cNvSpPr txBox="1">
              <a:spLocks noChangeArrowheads="1"/>
            </p:cNvSpPr>
            <p:nvPr/>
          </p:nvSpPr>
          <p:spPr bwMode="auto">
            <a:xfrm>
              <a:off x="2880" y="3600"/>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销售额</a:t>
              </a:r>
            </a:p>
          </p:txBody>
        </p:sp>
      </p:grpSp>
      <p:grpSp>
        <p:nvGrpSpPr>
          <p:cNvPr id="419842" name="Group 2"/>
          <p:cNvGrpSpPr>
            <a:grpSpLocks/>
          </p:cNvGrpSpPr>
          <p:nvPr/>
        </p:nvGrpSpPr>
        <p:grpSpPr bwMode="auto">
          <a:xfrm>
            <a:off x="7620000" y="5562600"/>
            <a:ext cx="1981200" cy="1098550"/>
            <a:chOff x="3840" y="3504"/>
            <a:chExt cx="1248" cy="692"/>
          </a:xfrm>
        </p:grpSpPr>
        <p:sp>
          <p:nvSpPr>
            <p:cNvPr id="419844" name="AutoShape 4"/>
            <p:cNvSpPr>
              <a:spLocks/>
            </p:cNvSpPr>
            <p:nvPr/>
          </p:nvSpPr>
          <p:spPr bwMode="auto">
            <a:xfrm rot="16200000">
              <a:off x="4320" y="3072"/>
              <a:ext cx="144" cy="1008"/>
            </a:xfrm>
            <a:prstGeom prst="leftBrace">
              <a:avLst>
                <a:gd name="adj1" fmla="val 58333"/>
                <a:gd name="adj2" fmla="val 5334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43" name="Text Box 3"/>
            <p:cNvSpPr txBox="1">
              <a:spLocks noChangeArrowheads="1"/>
            </p:cNvSpPr>
            <p:nvPr/>
          </p:nvSpPr>
          <p:spPr bwMode="auto">
            <a:xfrm>
              <a:off x="3840" y="3600"/>
              <a:ext cx="124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latin typeface="Times New Roman" panose="02020603050405020304" pitchFamily="18" charset="0"/>
                </a:rPr>
                <a:t>单位产品利润额</a:t>
              </a:r>
            </a:p>
          </p:txBody>
        </p:sp>
      </p:grpSp>
    </p:spTree>
    <p:extLst>
      <p:ext uri="{BB962C8B-B14F-4D97-AF65-F5344CB8AC3E}">
        <p14:creationId xmlns:p14="http://schemas.microsoft.com/office/powerpoint/2010/main" val="422973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1774825" y="404813"/>
            <a:ext cx="4648200" cy="641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1" lang="zh-CN" altLang="en-US" sz="3600" b="1">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构造指数体系如下：</a:t>
            </a:r>
          </a:p>
        </p:txBody>
      </p:sp>
      <p:grpSp>
        <p:nvGrpSpPr>
          <p:cNvPr id="103476" name="Group 52"/>
          <p:cNvGrpSpPr>
            <a:grpSpLocks/>
          </p:cNvGrpSpPr>
          <p:nvPr/>
        </p:nvGrpSpPr>
        <p:grpSpPr bwMode="auto">
          <a:xfrm>
            <a:off x="2063750" y="1770063"/>
            <a:ext cx="7810500" cy="3954462"/>
            <a:chOff x="340" y="1115"/>
            <a:chExt cx="4920" cy="2491"/>
          </a:xfrm>
        </p:grpSpPr>
        <p:sp>
          <p:nvSpPr>
            <p:cNvPr id="103468" name="Rectangle 44"/>
            <p:cNvSpPr>
              <a:spLocks noChangeArrowheads="1"/>
            </p:cNvSpPr>
            <p:nvPr/>
          </p:nvSpPr>
          <p:spPr bwMode="auto">
            <a:xfrm>
              <a:off x="340" y="1115"/>
              <a:ext cx="148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9" name="Rectangle 45"/>
            <p:cNvSpPr>
              <a:spLocks noChangeArrowheads="1"/>
            </p:cNvSpPr>
            <p:nvPr/>
          </p:nvSpPr>
          <p:spPr bwMode="auto">
            <a:xfrm>
              <a:off x="340" y="2315"/>
              <a:ext cx="148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3470" name="Object 46"/>
            <p:cNvGraphicFramePr>
              <a:graphicFrameLocks noChangeAspect="1"/>
            </p:cNvGraphicFramePr>
            <p:nvPr/>
          </p:nvGraphicFramePr>
          <p:xfrm>
            <a:off x="385" y="1117"/>
            <a:ext cx="4875" cy="2489"/>
          </p:xfrm>
          <a:graphic>
            <a:graphicData uri="http://schemas.openxmlformats.org/presentationml/2006/ole">
              <mc:AlternateContent xmlns:mc="http://schemas.openxmlformats.org/markup-compatibility/2006">
                <mc:Choice xmlns:v="urn:schemas-microsoft-com:vml" Requires="v">
                  <p:oleObj spid="_x0000_s6180" name="Equation" r:id="rId4" imgW="2603500" imgH="1422400" progId="Equation.DSMT4">
                    <p:embed/>
                  </p:oleObj>
                </mc:Choice>
                <mc:Fallback>
                  <p:oleObj name="Equation" r:id="rId4" imgW="2603500" imgH="1422400" progId="Equation.DSMT4">
                    <p:embed/>
                    <p:pic>
                      <p:nvPicPr>
                        <p:cNvPr id="10347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1117"/>
                          <a:ext cx="4875" cy="2489"/>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0000FF"/>
                              </a:solidFill>
                            </a14:hiddenFill>
                          </a:ext>
                        </a:extLst>
                      </p:spPr>
                    </p:pic>
                  </p:oleObj>
                </mc:Fallback>
              </mc:AlternateContent>
            </a:graphicData>
          </a:graphic>
        </p:graphicFrame>
      </p:grpSp>
    </p:spTree>
    <p:extLst>
      <p:ext uri="{BB962C8B-B14F-4D97-AF65-F5344CB8AC3E}">
        <p14:creationId xmlns:p14="http://schemas.microsoft.com/office/powerpoint/2010/main" val="640866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585" name="Group 185"/>
          <p:cNvGraphicFramePr>
            <a:graphicFrameLocks noGrp="1"/>
          </p:cNvGraphicFramePr>
          <p:nvPr>
            <p:extLst>
              <p:ext uri="{D42A27DB-BD31-4B8C-83A1-F6EECF244321}">
                <p14:modId xmlns:p14="http://schemas.microsoft.com/office/powerpoint/2010/main" val="3736885735"/>
              </p:ext>
            </p:extLst>
          </p:nvPr>
        </p:nvGraphicFramePr>
        <p:xfrm>
          <a:off x="2279650" y="1628776"/>
          <a:ext cx="7010400" cy="2678557"/>
        </p:xfrm>
        <a:graphic>
          <a:graphicData uri="http://schemas.openxmlformats.org/drawingml/2006/table">
            <a:tbl>
              <a:tblPr/>
              <a:tblGrid>
                <a:gridCol w="1219200">
                  <a:extLst>
                    <a:ext uri="{9D8B030D-6E8A-4147-A177-3AD203B41FA5}">
                      <a16:colId xmlns:a16="http://schemas.microsoft.com/office/drawing/2014/main" val="3168338739"/>
                    </a:ext>
                  </a:extLst>
                </a:gridCol>
                <a:gridCol w="1371600">
                  <a:extLst>
                    <a:ext uri="{9D8B030D-6E8A-4147-A177-3AD203B41FA5}">
                      <a16:colId xmlns:a16="http://schemas.microsoft.com/office/drawing/2014/main" val="4029092354"/>
                    </a:ext>
                  </a:extLst>
                </a:gridCol>
                <a:gridCol w="1447800">
                  <a:extLst>
                    <a:ext uri="{9D8B030D-6E8A-4147-A177-3AD203B41FA5}">
                      <a16:colId xmlns:a16="http://schemas.microsoft.com/office/drawing/2014/main" val="2906676841"/>
                    </a:ext>
                  </a:extLst>
                </a:gridCol>
                <a:gridCol w="1447800">
                  <a:extLst>
                    <a:ext uri="{9D8B030D-6E8A-4147-A177-3AD203B41FA5}">
                      <a16:colId xmlns:a16="http://schemas.microsoft.com/office/drawing/2014/main" val="1978546406"/>
                    </a:ext>
                  </a:extLst>
                </a:gridCol>
                <a:gridCol w="1524000">
                  <a:extLst>
                    <a:ext uri="{9D8B030D-6E8A-4147-A177-3AD203B41FA5}">
                      <a16:colId xmlns:a16="http://schemas.microsoft.com/office/drawing/2014/main" val="81534481"/>
                    </a:ext>
                  </a:extLst>
                </a:gridCol>
              </a:tblGrid>
              <a:tr h="381000">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产品种类</a:t>
                      </a:r>
                    </a:p>
                  </a:txBody>
                  <a:tcPr anchor="b"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原材料费用总额（万元）</a:t>
                      </a:r>
                    </a:p>
                  </a:txBody>
                  <a:tcPr anchor="b"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87902766"/>
                  </a:ext>
                </a:extLst>
              </a:tr>
              <a:tr h="396875">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0115777"/>
                  </a:ext>
                </a:extLst>
              </a:tr>
              <a:tr h="131127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甲</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乙</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丙</a:t>
                      </a: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81.92</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154.00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57.75</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135.00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61.60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135.00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13.64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56.32</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132.00</a:t>
                      </a:r>
                    </a:p>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12.76</a:t>
                      </a:r>
                    </a:p>
                  </a:txBody>
                  <a:tcPr anchor="b"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7476734"/>
                  </a:ext>
                </a:extLst>
              </a:tr>
              <a:tr h="50165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合计</a:t>
                      </a: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247.09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205.15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210.24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201.08</a:t>
                      </a:r>
                    </a:p>
                  </a:txBody>
                  <a:tcPr anchor="b"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9711766"/>
                  </a:ext>
                </a:extLst>
              </a:tr>
            </a:tbl>
          </a:graphicData>
        </a:graphic>
      </p:graphicFrame>
      <p:grpSp>
        <p:nvGrpSpPr>
          <p:cNvPr id="102589" name="Group 189"/>
          <p:cNvGrpSpPr>
            <a:grpSpLocks/>
          </p:cNvGrpSpPr>
          <p:nvPr/>
        </p:nvGrpSpPr>
        <p:grpSpPr bwMode="auto">
          <a:xfrm>
            <a:off x="3719514" y="1844676"/>
            <a:ext cx="5349875" cy="550863"/>
            <a:chOff x="1387" y="951"/>
            <a:chExt cx="3370" cy="347"/>
          </a:xfrm>
        </p:grpSpPr>
        <p:graphicFrame>
          <p:nvGraphicFramePr>
            <p:cNvPr id="102534" name="Object 134"/>
            <p:cNvGraphicFramePr>
              <a:graphicFrameLocks noChangeAspect="1"/>
            </p:cNvGraphicFramePr>
            <p:nvPr/>
          </p:nvGraphicFramePr>
          <p:xfrm>
            <a:off x="2240" y="960"/>
            <a:ext cx="729" cy="338"/>
          </p:xfrm>
          <a:graphic>
            <a:graphicData uri="http://schemas.openxmlformats.org/presentationml/2006/ole">
              <mc:AlternateContent xmlns:mc="http://schemas.openxmlformats.org/markup-compatibility/2006">
                <mc:Choice xmlns:v="urn:schemas-microsoft-com:vml" Requires="v">
                  <p:oleObj spid="_x0000_s7340" name="Equation" r:id="rId4" imgW="431613" imgH="228501" progId="Equation.DSMT4">
                    <p:embed/>
                  </p:oleObj>
                </mc:Choice>
                <mc:Fallback>
                  <p:oleObj name="Equation" r:id="rId4" imgW="431613" imgH="228501" progId="Equation.DSMT4">
                    <p:embed/>
                    <p:pic>
                      <p:nvPicPr>
                        <p:cNvPr id="102534" name="Object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 y="960"/>
                          <a:ext cx="729" cy="3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102587" name="Group 187"/>
            <p:cNvGrpSpPr>
              <a:grpSpLocks/>
            </p:cNvGrpSpPr>
            <p:nvPr/>
          </p:nvGrpSpPr>
          <p:grpSpPr bwMode="auto">
            <a:xfrm>
              <a:off x="1387" y="951"/>
              <a:ext cx="3370" cy="347"/>
              <a:chOff x="1387" y="951"/>
              <a:chExt cx="3370" cy="347"/>
            </a:xfrm>
          </p:grpSpPr>
          <p:graphicFrame>
            <p:nvGraphicFramePr>
              <p:cNvPr id="102565" name="Object 165"/>
              <p:cNvGraphicFramePr>
                <a:graphicFrameLocks noChangeAspect="1"/>
              </p:cNvGraphicFramePr>
              <p:nvPr/>
            </p:nvGraphicFramePr>
            <p:xfrm>
              <a:off x="1387" y="951"/>
              <a:ext cx="643" cy="338"/>
            </p:xfrm>
            <a:graphic>
              <a:graphicData uri="http://schemas.openxmlformats.org/presentationml/2006/ole">
                <mc:AlternateContent xmlns:mc="http://schemas.openxmlformats.org/markup-compatibility/2006">
                  <mc:Choice xmlns:v="urn:schemas-microsoft-com:vml" Requires="v">
                    <p:oleObj spid="_x0000_s7341" name="Equation" r:id="rId6" imgW="381000" imgH="228600" progId="Equation.DSMT4">
                      <p:embed/>
                    </p:oleObj>
                  </mc:Choice>
                  <mc:Fallback>
                    <p:oleObj name="Equation" r:id="rId6" imgW="381000" imgH="228600" progId="Equation.DSMT4">
                      <p:embed/>
                      <p:pic>
                        <p:nvPicPr>
                          <p:cNvPr id="102565" name="Object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7" y="951"/>
                            <a:ext cx="643" cy="3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02566" name="Object 166"/>
              <p:cNvGraphicFramePr>
                <a:graphicFrameLocks noChangeAspect="1"/>
              </p:cNvGraphicFramePr>
              <p:nvPr/>
            </p:nvGraphicFramePr>
            <p:xfrm>
              <a:off x="3152" y="960"/>
              <a:ext cx="708" cy="338"/>
            </p:xfrm>
            <a:graphic>
              <a:graphicData uri="http://schemas.openxmlformats.org/presentationml/2006/ole">
                <mc:AlternateContent xmlns:mc="http://schemas.openxmlformats.org/markup-compatibility/2006">
                  <mc:Choice xmlns:v="urn:schemas-microsoft-com:vml" Requires="v">
                    <p:oleObj spid="_x0000_s7342" name="Equation" r:id="rId8" imgW="419100" imgH="228600" progId="Equation.DSMT4">
                      <p:embed/>
                    </p:oleObj>
                  </mc:Choice>
                  <mc:Fallback>
                    <p:oleObj name="Equation" r:id="rId8" imgW="419100" imgH="228600" progId="Equation.DSMT4">
                      <p:embed/>
                      <p:pic>
                        <p:nvPicPr>
                          <p:cNvPr id="102566" name="Object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2" y="960"/>
                            <a:ext cx="708" cy="3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02567" name="Object 167"/>
              <p:cNvGraphicFramePr>
                <a:graphicFrameLocks noChangeAspect="1"/>
              </p:cNvGraphicFramePr>
              <p:nvPr/>
            </p:nvGraphicFramePr>
            <p:xfrm>
              <a:off x="4092" y="960"/>
              <a:ext cx="665" cy="338"/>
            </p:xfrm>
            <a:graphic>
              <a:graphicData uri="http://schemas.openxmlformats.org/presentationml/2006/ole">
                <mc:AlternateContent xmlns:mc="http://schemas.openxmlformats.org/markup-compatibility/2006">
                  <mc:Choice xmlns:v="urn:schemas-microsoft-com:vml" Requires="v">
                    <p:oleObj spid="_x0000_s7343" name="Equation" r:id="rId10" imgW="393529" imgH="228501" progId="Equation.DSMT4">
                      <p:embed/>
                    </p:oleObj>
                  </mc:Choice>
                  <mc:Fallback>
                    <p:oleObj name="Equation" r:id="rId10" imgW="393529" imgH="228501" progId="Equation.DSMT4">
                      <p:embed/>
                      <p:pic>
                        <p:nvPicPr>
                          <p:cNvPr id="102567" name="Object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2" y="960"/>
                            <a:ext cx="665" cy="3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grpSp>
      <p:sp>
        <p:nvSpPr>
          <p:cNvPr id="102568" name="Text Box 168"/>
          <p:cNvSpPr txBox="1">
            <a:spLocks noChangeArrowheads="1"/>
          </p:cNvSpPr>
          <p:nvPr/>
        </p:nvSpPr>
        <p:spPr bwMode="auto">
          <a:xfrm>
            <a:off x="1524000" y="260350"/>
            <a:ext cx="739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rPr>
              <a:t>列表计算有关费用总额资料如下：</a:t>
            </a:r>
          </a:p>
        </p:txBody>
      </p:sp>
      <p:graphicFrame>
        <p:nvGraphicFramePr>
          <p:cNvPr id="102569" name="Object 169"/>
          <p:cNvGraphicFramePr>
            <a:graphicFrameLocks noChangeAspect="1"/>
          </p:cNvGraphicFramePr>
          <p:nvPr>
            <p:extLst>
              <p:ext uri="{D42A27DB-BD31-4B8C-83A1-F6EECF244321}">
                <p14:modId xmlns:p14="http://schemas.microsoft.com/office/powerpoint/2010/main" val="4250728219"/>
              </p:ext>
            </p:extLst>
          </p:nvPr>
        </p:nvGraphicFramePr>
        <p:xfrm>
          <a:off x="1760539" y="4483101"/>
          <a:ext cx="8512175" cy="2176463"/>
        </p:xfrm>
        <a:graphic>
          <a:graphicData uri="http://schemas.openxmlformats.org/presentationml/2006/ole">
            <mc:AlternateContent xmlns:mc="http://schemas.openxmlformats.org/markup-compatibility/2006">
              <mc:Choice xmlns:v="urn:schemas-microsoft-com:vml" Requires="v">
                <p:oleObj spid="_x0000_s7344" name="Equation" r:id="rId12" imgW="3149600" imgH="927100" progId="Equation.DSMT4">
                  <p:embed/>
                </p:oleObj>
              </mc:Choice>
              <mc:Fallback>
                <p:oleObj name="Equation" r:id="rId12" imgW="3149600" imgH="927100" progId="Equation.DSMT4">
                  <p:embed/>
                  <p:pic>
                    <p:nvPicPr>
                      <p:cNvPr id="102569" name="Object 1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0539" y="4483101"/>
                        <a:ext cx="8512175" cy="2176463"/>
                      </a:xfrm>
                      <a:prstGeom prst="rect">
                        <a:avLst/>
                      </a:prstGeom>
                      <a:solidFill>
                        <a:srgbClr val="FFFF99"/>
                      </a:solidFill>
                      <a:ln w="28575">
                        <a:solidFill>
                          <a:schemeClr val="tx2"/>
                        </a:solidFill>
                        <a:miter lim="800000"/>
                        <a:headEnd/>
                        <a:tailEnd/>
                      </a:ln>
                    </p:spPr>
                  </p:pic>
                </p:oleObj>
              </mc:Fallback>
            </mc:AlternateContent>
          </a:graphicData>
        </a:graphic>
      </p:graphicFrame>
      <p:sp>
        <p:nvSpPr>
          <p:cNvPr id="102570" name="Rectangle 170"/>
          <p:cNvSpPr>
            <a:spLocks noChangeArrowheads="1"/>
          </p:cNvSpPr>
          <p:nvPr/>
        </p:nvSpPr>
        <p:spPr bwMode="auto">
          <a:xfrm>
            <a:off x="1774825" y="4508501"/>
            <a:ext cx="1296988" cy="5191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effectLst>
                  <a:outerShdw blurRad="38100" dist="38100" dir="2700000" algn="tl">
                    <a:srgbClr val="000000"/>
                  </a:outerShdw>
                </a:effectLst>
                <a:latin typeface="Times New Roman" panose="02020603050405020304" pitchFamily="18" charset="0"/>
                <a:ea typeface="楷体_GB2312" pitchFamily="49" charset="-122"/>
              </a:rPr>
              <a:t>【</a:t>
            </a:r>
            <a:r>
              <a:rPr kumimoji="1" lang="zh-CN" altLang="en-US" sz="2800" b="1" i="1">
                <a:effectLst>
                  <a:outerShdw blurRad="38100" dist="38100" dir="2700000" algn="tl">
                    <a:srgbClr val="000000"/>
                  </a:outerShdw>
                </a:effectLst>
                <a:latin typeface="Times New Roman" panose="02020603050405020304" pitchFamily="18" charset="0"/>
                <a:ea typeface="楷体_GB2312" pitchFamily="49" charset="-122"/>
              </a:rPr>
              <a:t>解</a:t>
            </a:r>
            <a:r>
              <a:rPr kumimoji="1" lang="en-US" altLang="zh-CN" sz="2800" b="1" i="1">
                <a:effectLst>
                  <a:outerShdw blurRad="38100" dist="38100" dir="2700000" algn="tl">
                    <a:srgbClr val="000000"/>
                  </a:outerShdw>
                </a:effectLst>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875025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9" name="Object 3"/>
          <p:cNvGraphicFramePr>
            <a:graphicFrameLocks noChangeAspect="1"/>
          </p:cNvGraphicFramePr>
          <p:nvPr/>
        </p:nvGraphicFramePr>
        <p:xfrm>
          <a:off x="1620839" y="322264"/>
          <a:ext cx="8948737" cy="6346825"/>
        </p:xfrm>
        <a:graphic>
          <a:graphicData uri="http://schemas.openxmlformats.org/presentationml/2006/ole">
            <mc:AlternateContent xmlns:mc="http://schemas.openxmlformats.org/markup-compatibility/2006">
              <mc:Choice xmlns:v="urn:schemas-microsoft-com:vml" Requires="v">
                <p:oleObj spid="_x0000_s8228" name="Equation" r:id="rId4" imgW="4127500" imgH="2870200" progId="Equation.DSMT4">
                  <p:embed/>
                </p:oleObj>
              </mc:Choice>
              <mc:Fallback>
                <p:oleObj name="Equation" r:id="rId4" imgW="4127500" imgH="2870200" progId="Equation.DSMT4">
                  <p:embed/>
                  <p:pic>
                    <p:nvPicPr>
                      <p:cNvPr id="1064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839" y="322264"/>
                        <a:ext cx="8948737" cy="6346825"/>
                      </a:xfrm>
                      <a:prstGeom prst="rect">
                        <a:avLst/>
                      </a:prstGeom>
                      <a:solidFill>
                        <a:srgbClr val="FFFF99"/>
                      </a:solidFill>
                      <a:ln w="28575">
                        <a:solidFill>
                          <a:schemeClr val="tx2"/>
                        </a:solidFill>
                        <a:miter lim="800000"/>
                        <a:headEnd/>
                        <a:tailEnd/>
                      </a:ln>
                    </p:spPr>
                  </p:pic>
                </p:oleObj>
              </mc:Fallback>
            </mc:AlternateContent>
          </a:graphicData>
        </a:graphic>
      </p:graphicFrame>
      <p:sp>
        <p:nvSpPr>
          <p:cNvPr id="106498" name="Rectangle 2"/>
          <p:cNvSpPr>
            <a:spLocks noChangeArrowheads="1"/>
          </p:cNvSpPr>
          <p:nvPr/>
        </p:nvSpPr>
        <p:spPr bwMode="auto">
          <a:xfrm>
            <a:off x="3863975" y="5661025"/>
            <a:ext cx="6629400" cy="990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57028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Rot="1" noChangeArrowheads="1"/>
          </p:cNvSpPr>
          <p:nvPr>
            <p:ph type="body" sz="half" idx="1"/>
          </p:nvPr>
        </p:nvSpPr>
        <p:spPr>
          <a:xfrm>
            <a:off x="1774825" y="692150"/>
            <a:ext cx="8447088" cy="5976938"/>
          </a:xfrm>
        </p:spPr>
        <p:txBody>
          <a:bodyPr/>
          <a:lstStyle/>
          <a:p>
            <a:pPr>
              <a:lnSpc>
                <a:spcPct val="90000"/>
              </a:lnSpc>
            </a:pPr>
            <a:r>
              <a:rPr lang="zh-CN" altLang="en-US" b="1"/>
              <a:t>四、相对数指标的因素分析 </a:t>
            </a:r>
          </a:p>
          <a:p>
            <a:pPr>
              <a:lnSpc>
                <a:spcPct val="90000"/>
              </a:lnSpc>
            </a:pPr>
            <a:endParaRPr lang="zh-CN" altLang="en-US" b="1"/>
          </a:p>
          <a:p>
            <a:pPr>
              <a:lnSpc>
                <a:spcPct val="90000"/>
              </a:lnSpc>
            </a:pPr>
            <a:r>
              <a:rPr lang="zh-CN" altLang="en-US" b="1"/>
              <a:t>相对数是由两个指标对比而得到的</a:t>
            </a:r>
            <a:r>
              <a:rPr lang="en-US" altLang="zh-CN" b="1"/>
              <a:t>,</a:t>
            </a:r>
            <a:r>
              <a:rPr lang="zh-CN" altLang="en-US" b="1"/>
              <a:t>这两个指标的变动都会影响相对数的变动</a:t>
            </a:r>
            <a:r>
              <a:rPr lang="en-US" altLang="zh-CN" b="1"/>
              <a:t>,</a:t>
            </a:r>
            <a:r>
              <a:rPr lang="zh-CN" altLang="en-US" b="1"/>
              <a:t>故也可进行因素分析</a:t>
            </a:r>
            <a:r>
              <a:rPr lang="en-US" altLang="zh-CN" b="1"/>
              <a:t>.</a:t>
            </a:r>
          </a:p>
          <a:p>
            <a:pPr>
              <a:lnSpc>
                <a:spcPct val="90000"/>
              </a:lnSpc>
            </a:pPr>
            <a:endParaRPr lang="en-US" altLang="zh-CN" b="1"/>
          </a:p>
          <a:p>
            <a:pPr>
              <a:lnSpc>
                <a:spcPct val="90000"/>
              </a:lnSpc>
            </a:pPr>
            <a:endParaRPr kumimoji="1" lang="en-US" altLang="zh-CN"/>
          </a:p>
          <a:p>
            <a:pPr>
              <a:lnSpc>
                <a:spcPct val="90000"/>
              </a:lnSpc>
            </a:pPr>
            <a:endParaRPr lang="en-US" altLang="zh-CN" b="1"/>
          </a:p>
          <a:p>
            <a:pPr>
              <a:lnSpc>
                <a:spcPct val="90000"/>
              </a:lnSpc>
            </a:pPr>
            <a:endParaRPr lang="en-US" altLang="zh-CN" b="1"/>
          </a:p>
          <a:p>
            <a:pPr>
              <a:lnSpc>
                <a:spcPct val="90000"/>
              </a:lnSpc>
            </a:pPr>
            <a:endParaRPr lang="en-US" altLang="zh-CN" b="1"/>
          </a:p>
          <a:p>
            <a:pPr>
              <a:lnSpc>
                <a:spcPct val="90000"/>
              </a:lnSpc>
            </a:pPr>
            <a:endParaRPr lang="en-US" altLang="zh-CN" b="1"/>
          </a:p>
          <a:p>
            <a:pPr>
              <a:lnSpc>
                <a:spcPct val="90000"/>
              </a:lnSpc>
            </a:pPr>
            <a:r>
              <a:rPr lang="zh-CN" altLang="en-US" b="1"/>
              <a:t>例：商品周转次数</a:t>
            </a:r>
            <a:r>
              <a:rPr lang="en-US" altLang="zh-CN" b="1"/>
              <a:t>=</a:t>
            </a:r>
            <a:r>
              <a:rPr lang="zh-CN" altLang="en-US" b="1"/>
              <a:t>销售额</a:t>
            </a:r>
            <a:r>
              <a:rPr lang="en-US" altLang="zh-CN" b="1"/>
              <a:t>÷</a:t>
            </a:r>
            <a:r>
              <a:rPr lang="zh-CN" altLang="en-US" b="1"/>
              <a:t>平均库存额 </a:t>
            </a:r>
            <a:endParaRPr kumimoji="1" lang="zh-CN" altLang="en-US"/>
          </a:p>
          <a:p>
            <a:pPr>
              <a:lnSpc>
                <a:spcPct val="90000"/>
              </a:lnSpc>
            </a:pPr>
            <a:r>
              <a:rPr lang="zh-CN" altLang="en-US" b="1"/>
              <a:t>                               （数量指标</a:t>
            </a:r>
            <a:r>
              <a:rPr lang="en-US" altLang="zh-CN" b="1"/>
              <a:t>…</a:t>
            </a:r>
            <a:r>
              <a:rPr lang="zh-CN" altLang="en-US" b="1"/>
              <a:t>质量指标）</a:t>
            </a:r>
            <a:r>
              <a:rPr lang="zh-CN" altLang="en-US"/>
              <a:t> </a:t>
            </a:r>
          </a:p>
        </p:txBody>
      </p:sp>
      <p:graphicFrame>
        <p:nvGraphicFramePr>
          <p:cNvPr id="433156" name="Object 4"/>
          <p:cNvGraphicFramePr>
            <a:graphicFrameLocks noGrp="1" noChangeAspect="1"/>
          </p:cNvGraphicFramePr>
          <p:nvPr>
            <p:ph sz="half" idx="2"/>
            <p:extLst>
              <p:ext uri="{D42A27DB-BD31-4B8C-83A1-F6EECF244321}">
                <p14:modId xmlns:p14="http://schemas.microsoft.com/office/powerpoint/2010/main" val="1144393692"/>
              </p:ext>
            </p:extLst>
          </p:nvPr>
        </p:nvGraphicFramePr>
        <p:xfrm>
          <a:off x="2782888" y="2636839"/>
          <a:ext cx="6913562" cy="2592387"/>
        </p:xfrm>
        <a:graphic>
          <a:graphicData uri="http://schemas.openxmlformats.org/presentationml/2006/ole">
            <mc:AlternateContent xmlns:mc="http://schemas.openxmlformats.org/markup-compatibility/2006">
              <mc:Choice xmlns:v="urn:schemas-microsoft-com:vml" Requires="v">
                <p:oleObj spid="_x0000_s9252" name="Equation" r:id="rId3" imgW="3251200" imgH="1219200" progId="Equation.DSMT4">
                  <p:embed/>
                </p:oleObj>
              </mc:Choice>
              <mc:Fallback>
                <p:oleObj name="Equation" r:id="rId3" imgW="3251200" imgH="1219200" progId="Equation.DSMT4">
                  <p:embed/>
                  <p:pic>
                    <p:nvPicPr>
                      <p:cNvPr id="4331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2636839"/>
                        <a:ext cx="6913562" cy="2592387"/>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4653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5" name="Rectangle 5"/>
          <p:cNvSpPr>
            <a:spLocks noGrp="1" noRot="1" noChangeArrowheads="1"/>
          </p:cNvSpPr>
          <p:nvPr>
            <p:ph type="body" sz="half" idx="1"/>
          </p:nvPr>
        </p:nvSpPr>
        <p:spPr>
          <a:xfrm>
            <a:off x="1524001" y="404814"/>
            <a:ext cx="8842375" cy="884237"/>
          </a:xfrm>
        </p:spPr>
        <p:txBody>
          <a:bodyPr/>
          <a:lstStyle/>
          <a:p>
            <a:pPr>
              <a:lnSpc>
                <a:spcPct val="90000"/>
              </a:lnSpc>
            </a:pPr>
            <a:r>
              <a:rPr lang="zh-CN" altLang="en-US" sz="2400" b="1">
                <a:latin typeface="宋体" panose="02010600030101010101" pitchFamily="2" charset="-122"/>
              </a:rPr>
              <a:t>某企业商品销售和库存的资料</a:t>
            </a:r>
            <a:r>
              <a:rPr lang="en-US" altLang="zh-CN" sz="2400" b="1">
                <a:latin typeface="宋体" panose="02010600030101010101" pitchFamily="2" charset="-122"/>
              </a:rPr>
              <a:t>,</a:t>
            </a:r>
            <a:r>
              <a:rPr lang="zh-CN" altLang="en-US" sz="2400" b="1">
                <a:latin typeface="宋体" panose="02010600030101010101" pitchFamily="2" charset="-122"/>
              </a:rPr>
              <a:t>如下表所示</a:t>
            </a:r>
            <a:r>
              <a:rPr lang="en-US" altLang="zh-CN" sz="2400" b="1">
                <a:latin typeface="宋体" panose="02010600030101010101" pitchFamily="2" charset="-122"/>
              </a:rPr>
              <a:t>,</a:t>
            </a:r>
            <a:r>
              <a:rPr lang="zh-CN" altLang="en-US" sz="2400" b="1">
                <a:latin typeface="宋体" panose="02010600030101010101" pitchFamily="2" charset="-122"/>
              </a:rPr>
              <a:t>进行相对指标分析</a:t>
            </a:r>
            <a:r>
              <a:rPr lang="en-US" altLang="zh-CN" sz="2400" b="1">
                <a:latin typeface="宋体" panose="02010600030101010101" pitchFamily="2" charset="-122"/>
              </a:rPr>
              <a:t>.</a:t>
            </a:r>
          </a:p>
        </p:txBody>
      </p:sp>
      <p:graphicFrame>
        <p:nvGraphicFramePr>
          <p:cNvPr id="435342" name="Group 142"/>
          <p:cNvGraphicFramePr>
            <a:graphicFrameLocks noGrp="1"/>
          </p:cNvGraphicFramePr>
          <p:nvPr>
            <p:ph type="tbl" idx="1"/>
            <p:extLst>
              <p:ext uri="{D42A27DB-BD31-4B8C-83A1-F6EECF244321}">
                <p14:modId xmlns:p14="http://schemas.microsoft.com/office/powerpoint/2010/main" val="2209782737"/>
              </p:ext>
            </p:extLst>
          </p:nvPr>
        </p:nvGraphicFramePr>
        <p:xfrm>
          <a:off x="1919288" y="1628775"/>
          <a:ext cx="8064500" cy="1951038"/>
        </p:xfrm>
        <a:graphic>
          <a:graphicData uri="http://schemas.openxmlformats.org/drawingml/2006/table">
            <a:tbl>
              <a:tblPr/>
              <a:tblGrid>
                <a:gridCol w="2303462">
                  <a:extLst>
                    <a:ext uri="{9D8B030D-6E8A-4147-A177-3AD203B41FA5}">
                      <a16:colId xmlns:a16="http://schemas.microsoft.com/office/drawing/2014/main" val="1404696568"/>
                    </a:ext>
                  </a:extLst>
                </a:gridCol>
                <a:gridCol w="1190625">
                  <a:extLst>
                    <a:ext uri="{9D8B030D-6E8A-4147-A177-3AD203B41FA5}">
                      <a16:colId xmlns:a16="http://schemas.microsoft.com/office/drawing/2014/main" val="3005465087"/>
                    </a:ext>
                  </a:extLst>
                </a:gridCol>
                <a:gridCol w="1412875">
                  <a:extLst>
                    <a:ext uri="{9D8B030D-6E8A-4147-A177-3AD203B41FA5}">
                      <a16:colId xmlns:a16="http://schemas.microsoft.com/office/drawing/2014/main" val="3897462418"/>
                    </a:ext>
                  </a:extLst>
                </a:gridCol>
                <a:gridCol w="1414463">
                  <a:extLst>
                    <a:ext uri="{9D8B030D-6E8A-4147-A177-3AD203B41FA5}">
                      <a16:colId xmlns:a16="http://schemas.microsoft.com/office/drawing/2014/main" val="1251581566"/>
                    </a:ext>
                  </a:extLst>
                </a:gridCol>
                <a:gridCol w="1743075">
                  <a:extLst>
                    <a:ext uri="{9D8B030D-6E8A-4147-A177-3AD203B41FA5}">
                      <a16:colId xmlns:a16="http://schemas.microsoft.com/office/drawing/2014/main" val="1273353336"/>
                    </a:ext>
                  </a:extLst>
                </a:gridCol>
              </a:tblGrid>
              <a:tr h="360363">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项目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上年同季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指数</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9189196"/>
                  </a:ext>
                </a:extLst>
              </a:tr>
              <a:tr h="4953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存销售额</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134.07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173908"/>
                  </a:ext>
                </a:extLst>
              </a:tr>
              <a:tr h="500063">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平均库存额</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403984"/>
                  </a:ext>
                </a:extLst>
              </a:tr>
              <a:tr h="49847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商品周转次数</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136.11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5678934"/>
                  </a:ext>
                </a:extLst>
              </a:tr>
            </a:tbl>
          </a:graphicData>
        </a:graphic>
      </p:graphicFrame>
      <p:graphicFrame>
        <p:nvGraphicFramePr>
          <p:cNvPr id="435247" name="Object 47"/>
          <p:cNvGraphicFramePr>
            <a:graphicFrameLocks noGrp="1" noChangeAspect="1"/>
          </p:cNvGraphicFramePr>
          <p:nvPr>
            <p:ph sz="quarter" idx="3"/>
            <p:extLst>
              <p:ext uri="{D42A27DB-BD31-4B8C-83A1-F6EECF244321}">
                <p14:modId xmlns:p14="http://schemas.microsoft.com/office/powerpoint/2010/main" val="1031238044"/>
              </p:ext>
            </p:extLst>
          </p:nvPr>
        </p:nvGraphicFramePr>
        <p:xfrm>
          <a:off x="2566988" y="3933826"/>
          <a:ext cx="6265862" cy="2301875"/>
        </p:xfrm>
        <a:graphic>
          <a:graphicData uri="http://schemas.openxmlformats.org/presentationml/2006/ole">
            <mc:AlternateContent xmlns:mc="http://schemas.openxmlformats.org/markup-compatibility/2006">
              <mc:Choice xmlns:v="urn:schemas-microsoft-com:vml" Requires="v">
                <p:oleObj spid="_x0000_s10276" name="Equation" r:id="rId3" imgW="3352800" imgH="1993900" progId="Equation.DSMT4">
                  <p:embed/>
                </p:oleObj>
              </mc:Choice>
              <mc:Fallback>
                <p:oleObj name="Equation" r:id="rId3" imgW="3352800" imgH="1993900" progId="Equation.DSMT4">
                  <p:embed/>
                  <p:pic>
                    <p:nvPicPr>
                      <p:cNvPr id="435247"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3933826"/>
                        <a:ext cx="6265862"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2753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8828" name="Object 12"/>
          <p:cNvGraphicFramePr>
            <a:graphicFrameLocks noChangeAspect="1"/>
          </p:cNvGraphicFramePr>
          <p:nvPr/>
        </p:nvGraphicFramePr>
        <p:xfrm>
          <a:off x="2863850" y="1990726"/>
          <a:ext cx="4222750" cy="1133475"/>
        </p:xfrm>
        <a:graphic>
          <a:graphicData uri="http://schemas.openxmlformats.org/presentationml/2006/ole">
            <mc:AlternateContent xmlns:mc="http://schemas.openxmlformats.org/markup-compatibility/2006">
              <mc:Choice xmlns:v="urn:schemas-microsoft-com:vml" Requires="v">
                <p:oleObj spid="_x0000_s11300" name="Equation" r:id="rId4" imgW="1574800" imgH="482600" progId="Equation.3">
                  <p:embed/>
                </p:oleObj>
              </mc:Choice>
              <mc:Fallback>
                <p:oleObj name="Equation" r:id="rId4" imgW="1574800" imgH="482600" progId="Equation.3">
                  <p:embed/>
                  <p:pic>
                    <p:nvPicPr>
                      <p:cNvPr id="418828"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850" y="1990726"/>
                        <a:ext cx="4222750" cy="1133475"/>
                      </a:xfrm>
                      <a:prstGeom prst="rect">
                        <a:avLst/>
                      </a:prstGeom>
                      <a:solidFill>
                        <a:srgbClr val="99FFCC"/>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418824" name="Group 8"/>
          <p:cNvGrpSpPr>
            <a:grpSpLocks/>
          </p:cNvGrpSpPr>
          <p:nvPr/>
        </p:nvGrpSpPr>
        <p:grpSpPr bwMode="auto">
          <a:xfrm>
            <a:off x="4876800" y="2368550"/>
            <a:ext cx="1981200" cy="1411288"/>
            <a:chOff x="2112" y="1204"/>
            <a:chExt cx="1248" cy="889"/>
          </a:xfrm>
        </p:grpSpPr>
        <p:sp>
          <p:nvSpPr>
            <p:cNvPr id="418827" name="Rectangle 11"/>
            <p:cNvSpPr>
              <a:spLocks noChangeArrowheads="1"/>
            </p:cNvSpPr>
            <p:nvPr/>
          </p:nvSpPr>
          <p:spPr bwMode="auto">
            <a:xfrm>
              <a:off x="2592" y="1204"/>
              <a:ext cx="192" cy="233"/>
            </a:xfrm>
            <a:prstGeom prst="rect">
              <a:avLst/>
            </a:prstGeom>
            <a:noFill/>
            <a:ln w="38100">
              <a:solidFill>
                <a:srgbClr val="FF66FF"/>
              </a:solidFill>
              <a:miter lim="800000"/>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sp>
          <p:nvSpPr>
            <p:cNvPr id="418826" name="Text Box 10"/>
            <p:cNvSpPr txBox="1">
              <a:spLocks noChangeArrowheads="1"/>
            </p:cNvSpPr>
            <p:nvPr/>
          </p:nvSpPr>
          <p:spPr bwMode="auto">
            <a:xfrm>
              <a:off x="2112" y="1728"/>
              <a:ext cx="1248" cy="3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ea typeface="楷体_GB2312" pitchFamily="49" charset="-122"/>
                </a:rPr>
                <a:t>各组水平</a:t>
              </a:r>
            </a:p>
          </p:txBody>
        </p:sp>
        <p:sp>
          <p:nvSpPr>
            <p:cNvPr id="418825" name="Line 9"/>
            <p:cNvSpPr>
              <a:spLocks noChangeShapeType="1"/>
            </p:cNvSpPr>
            <p:nvPr/>
          </p:nvSpPr>
          <p:spPr bwMode="auto">
            <a:xfrm flipV="1">
              <a:off x="2688" y="1488"/>
              <a:ext cx="0" cy="24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8820" name="Group 4"/>
          <p:cNvGrpSpPr>
            <a:grpSpLocks/>
          </p:cNvGrpSpPr>
          <p:nvPr/>
        </p:nvGrpSpPr>
        <p:grpSpPr bwMode="auto">
          <a:xfrm>
            <a:off x="6172200" y="2286002"/>
            <a:ext cx="3352800" cy="579438"/>
            <a:chOff x="2928" y="1152"/>
            <a:chExt cx="2112" cy="365"/>
          </a:xfrm>
        </p:grpSpPr>
        <p:sp>
          <p:nvSpPr>
            <p:cNvPr id="418823" name="Rectangle 7"/>
            <p:cNvSpPr>
              <a:spLocks noChangeArrowheads="1"/>
            </p:cNvSpPr>
            <p:nvPr/>
          </p:nvSpPr>
          <p:spPr bwMode="auto">
            <a:xfrm>
              <a:off x="2928" y="1252"/>
              <a:ext cx="528" cy="233"/>
            </a:xfrm>
            <a:prstGeom prst="rect">
              <a:avLst/>
            </a:prstGeom>
            <a:noFill/>
            <a:ln w="38100">
              <a:solidFill>
                <a:schemeClr val="tx2"/>
              </a:solidFill>
              <a:miter lim="800000"/>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sp>
          <p:nvSpPr>
            <p:cNvPr id="418822" name="Text Box 6"/>
            <p:cNvSpPr txBox="1">
              <a:spLocks noChangeArrowheads="1"/>
            </p:cNvSpPr>
            <p:nvPr/>
          </p:nvSpPr>
          <p:spPr bwMode="auto">
            <a:xfrm>
              <a:off x="3792" y="1152"/>
              <a:ext cx="1248" cy="3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ea typeface="楷体_GB2312" pitchFamily="49" charset="-122"/>
                </a:rPr>
                <a:t>各组结构</a:t>
              </a:r>
            </a:p>
          </p:txBody>
        </p:sp>
        <p:sp>
          <p:nvSpPr>
            <p:cNvPr id="418821" name="Line 5"/>
            <p:cNvSpPr>
              <a:spLocks noChangeShapeType="1"/>
            </p:cNvSpPr>
            <p:nvPr/>
          </p:nvSpPr>
          <p:spPr bwMode="auto">
            <a:xfrm flipH="1">
              <a:off x="3456" y="1344"/>
              <a:ext cx="33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8819" name="Text Box 3"/>
          <p:cNvSpPr txBox="1">
            <a:spLocks noChangeArrowheads="1"/>
          </p:cNvSpPr>
          <p:nvPr/>
        </p:nvSpPr>
        <p:spPr bwMode="auto">
          <a:xfrm>
            <a:off x="2438400" y="4495800"/>
            <a:ext cx="7010400" cy="12192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楷体_GB2312" pitchFamily="49" charset="-122"/>
              </a:rPr>
              <a:t>即：总体平均水平同时受各组水平和各组结构两个因素的影响</a:t>
            </a:r>
          </a:p>
        </p:txBody>
      </p:sp>
      <p:sp>
        <p:nvSpPr>
          <p:cNvPr id="418818" name="Rectangle 2"/>
          <p:cNvSpPr>
            <a:spLocks noChangeArrowheads="1"/>
          </p:cNvSpPr>
          <p:nvPr/>
        </p:nvSpPr>
        <p:spPr bwMode="auto">
          <a:xfrm>
            <a:off x="1676400" y="533400"/>
            <a:ext cx="5689600" cy="64135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solidFill>
                  <a:schemeClr val="tx2"/>
                </a:solidFill>
                <a:effectLst>
                  <a:outerShdw blurRad="38100" dist="38100" dir="2700000" algn="tl">
                    <a:srgbClr val="000000"/>
                  </a:outerShdw>
                </a:effectLst>
                <a:latin typeface="Times New Roman" panose="02020603050405020304" pitchFamily="18" charset="0"/>
              </a:rPr>
              <a:t>平均指标变动的两因素分析</a:t>
            </a:r>
          </a:p>
        </p:txBody>
      </p:sp>
    </p:spTree>
    <p:extLst>
      <p:ext uri="{BB962C8B-B14F-4D97-AF65-F5344CB8AC3E}">
        <p14:creationId xmlns:p14="http://schemas.microsoft.com/office/powerpoint/2010/main" val="988307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1774825" y="333375"/>
            <a:ext cx="4648200" cy="641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1" lang="zh-CN" altLang="en-US" sz="36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构造指数体系如下：</a:t>
            </a:r>
          </a:p>
        </p:txBody>
      </p:sp>
      <p:grpSp>
        <p:nvGrpSpPr>
          <p:cNvPr id="105534" name="Group 62"/>
          <p:cNvGrpSpPr>
            <a:grpSpLocks/>
          </p:cNvGrpSpPr>
          <p:nvPr/>
        </p:nvGrpSpPr>
        <p:grpSpPr bwMode="auto">
          <a:xfrm>
            <a:off x="1792288" y="1484313"/>
            <a:ext cx="8164513" cy="2851150"/>
            <a:chOff x="165" y="932"/>
            <a:chExt cx="5143" cy="1796"/>
          </a:xfrm>
        </p:grpSpPr>
        <p:sp>
          <p:nvSpPr>
            <p:cNvPr id="105476" name="Rectangle 4"/>
            <p:cNvSpPr>
              <a:spLocks noChangeArrowheads="1"/>
            </p:cNvSpPr>
            <p:nvPr/>
          </p:nvSpPr>
          <p:spPr bwMode="auto">
            <a:xfrm>
              <a:off x="336" y="932"/>
              <a:ext cx="124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5478" name="Object 6"/>
            <p:cNvGraphicFramePr>
              <a:graphicFrameLocks noChangeAspect="1"/>
            </p:cNvGraphicFramePr>
            <p:nvPr>
              <p:extLst>
                <p:ext uri="{D42A27DB-BD31-4B8C-83A1-F6EECF244321}">
                  <p14:modId xmlns:p14="http://schemas.microsoft.com/office/powerpoint/2010/main" val="3649232761"/>
                </p:ext>
              </p:extLst>
            </p:nvPr>
          </p:nvGraphicFramePr>
          <p:xfrm>
            <a:off x="165" y="952"/>
            <a:ext cx="5143" cy="1776"/>
          </p:xfrm>
          <a:graphic>
            <a:graphicData uri="http://schemas.openxmlformats.org/presentationml/2006/ole">
              <mc:AlternateContent xmlns:mc="http://schemas.openxmlformats.org/markup-compatibility/2006">
                <mc:Choice xmlns:v="urn:schemas-microsoft-com:vml" Requires="v">
                  <p:oleObj spid="_x0000_s12325" name="公式" r:id="rId4" imgW="2476440" imgH="1168200" progId="Equation.3">
                    <p:embed/>
                  </p:oleObj>
                </mc:Choice>
                <mc:Fallback>
                  <p:oleObj name="公式" r:id="rId4" imgW="2476440" imgH="1168200" progId="Equation.3">
                    <p:embed/>
                    <p:pic>
                      <p:nvPicPr>
                        <p:cNvPr id="105478" name="Object 6"/>
                        <p:cNvPicPr>
                          <a:picLocks noChangeAspect="1" noChangeArrowheads="1"/>
                        </p:cNvPicPr>
                        <p:nvPr/>
                      </p:nvPicPr>
                      <p:blipFill>
                        <a:blip r:embed="rId5"/>
                        <a:srcRect/>
                        <a:stretch>
                          <a:fillRect/>
                        </a:stretch>
                      </p:blipFill>
                      <p:spPr bwMode="auto">
                        <a:xfrm>
                          <a:off x="165" y="952"/>
                          <a:ext cx="5143" cy="1776"/>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0000FF"/>
                              </a:solidFill>
                            </a14:hiddenFill>
                          </a:ext>
                        </a:extLst>
                      </p:spPr>
                    </p:pic>
                  </p:oleObj>
                </mc:Fallback>
              </mc:AlternateContent>
            </a:graphicData>
          </a:graphic>
        </p:graphicFrame>
      </p:grpSp>
      <p:grpSp>
        <p:nvGrpSpPr>
          <p:cNvPr id="105511" name="Group 39"/>
          <p:cNvGrpSpPr>
            <a:grpSpLocks/>
          </p:cNvGrpSpPr>
          <p:nvPr/>
        </p:nvGrpSpPr>
        <p:grpSpPr bwMode="auto">
          <a:xfrm>
            <a:off x="5029200" y="5029201"/>
            <a:ext cx="2895600" cy="701675"/>
            <a:chOff x="2208" y="3168"/>
            <a:chExt cx="1824" cy="442"/>
          </a:xfrm>
        </p:grpSpPr>
        <p:sp>
          <p:nvSpPr>
            <p:cNvPr id="105498" name="Text Box 26"/>
            <p:cNvSpPr txBox="1">
              <a:spLocks noChangeArrowheads="1"/>
            </p:cNvSpPr>
            <p:nvPr/>
          </p:nvSpPr>
          <p:spPr bwMode="auto">
            <a:xfrm>
              <a:off x="2208" y="3206"/>
              <a:ext cx="3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a:solidFill>
                    <a:schemeClr val="tx2"/>
                  </a:solidFill>
                  <a:latin typeface="Times New Roman" panose="02020603050405020304" pitchFamily="18" charset="0"/>
                  <a:ea typeface="楷体_GB2312" pitchFamily="49" charset="-122"/>
                </a:rPr>
                <a:t>=</a:t>
              </a:r>
            </a:p>
          </p:txBody>
        </p:sp>
        <p:sp>
          <p:nvSpPr>
            <p:cNvPr id="105499" name="Rectangle 27"/>
            <p:cNvSpPr>
              <a:spLocks noChangeArrowheads="1"/>
            </p:cNvSpPr>
            <p:nvPr/>
          </p:nvSpPr>
          <p:spPr bwMode="auto">
            <a:xfrm>
              <a:off x="3593" y="3168"/>
              <a:ext cx="4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chemeClr val="tx2"/>
                  </a:solidFill>
                  <a:latin typeface="Times New Roman" panose="02020603050405020304" pitchFamily="18" charset="0"/>
                  <a:ea typeface="楷体_GB2312" pitchFamily="49" charset="-122"/>
                </a:rPr>
                <a:t>×</a:t>
              </a:r>
            </a:p>
          </p:txBody>
        </p:sp>
      </p:grpSp>
      <p:grpSp>
        <p:nvGrpSpPr>
          <p:cNvPr id="105508" name="Group 36"/>
          <p:cNvGrpSpPr>
            <a:grpSpLocks/>
          </p:cNvGrpSpPr>
          <p:nvPr/>
        </p:nvGrpSpPr>
        <p:grpSpPr bwMode="auto">
          <a:xfrm>
            <a:off x="3352800" y="2089150"/>
            <a:ext cx="1752600" cy="3829050"/>
            <a:chOff x="1152" y="1316"/>
            <a:chExt cx="1104" cy="2412"/>
          </a:xfrm>
        </p:grpSpPr>
        <p:sp>
          <p:nvSpPr>
            <p:cNvPr id="105479" name="Text Box 7"/>
            <p:cNvSpPr txBox="1">
              <a:spLocks noChangeArrowheads="1"/>
            </p:cNvSpPr>
            <p:nvPr/>
          </p:nvSpPr>
          <p:spPr bwMode="auto">
            <a:xfrm>
              <a:off x="1159" y="3127"/>
              <a:ext cx="1021" cy="601"/>
            </a:xfrm>
            <a:prstGeom prst="rect">
              <a:avLst/>
            </a:prstGeom>
            <a:noFill/>
            <a:ln w="57150" cmpd="thickThin">
              <a:solidFill>
                <a:srgbClr val="FF9900"/>
              </a:solidFill>
              <a:miter lim="800000"/>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wrap="none" anchor="ctr">
              <a:spAutoFit/>
            </a:bodyPr>
            <a:lstStyle/>
            <a:p>
              <a:pPr algn="ctr" eaLnBrk="0" hangingPunct="0"/>
              <a:r>
                <a:rPr kumimoji="1" lang="zh-CN" altLang="en-US" sz="2800" b="1">
                  <a:latin typeface="Times New Roman" panose="02020603050405020304" pitchFamily="18" charset="0"/>
                </a:rPr>
                <a:t>可变构成</a:t>
              </a:r>
            </a:p>
            <a:p>
              <a:pPr algn="ctr" eaLnBrk="0" hangingPunct="0"/>
              <a:r>
                <a:rPr kumimoji="1" lang="zh-CN" altLang="en-US" sz="2800" b="1">
                  <a:latin typeface="Times New Roman" panose="02020603050405020304" pitchFamily="18" charset="0"/>
                </a:rPr>
                <a:t>指数</a:t>
              </a:r>
            </a:p>
          </p:txBody>
        </p:sp>
        <p:sp>
          <p:nvSpPr>
            <p:cNvPr id="105495" name="AutoShape 23"/>
            <p:cNvSpPr>
              <a:spLocks noChangeArrowheads="1"/>
            </p:cNvSpPr>
            <p:nvPr/>
          </p:nvSpPr>
          <p:spPr bwMode="auto">
            <a:xfrm>
              <a:off x="1536" y="2736"/>
              <a:ext cx="288" cy="384"/>
            </a:xfrm>
            <a:prstGeom prst="downArrow">
              <a:avLst>
                <a:gd name="adj1" fmla="val 50000"/>
                <a:gd name="adj2" fmla="val 33333"/>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5500" name="Rectangle 28"/>
            <p:cNvSpPr>
              <a:spLocks noChangeArrowheads="1"/>
            </p:cNvSpPr>
            <p:nvPr/>
          </p:nvSpPr>
          <p:spPr bwMode="auto">
            <a:xfrm>
              <a:off x="1152" y="1316"/>
              <a:ext cx="1104" cy="13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09" name="Group 37"/>
          <p:cNvGrpSpPr>
            <a:grpSpLocks/>
          </p:cNvGrpSpPr>
          <p:nvPr/>
        </p:nvGrpSpPr>
        <p:grpSpPr bwMode="auto">
          <a:xfrm>
            <a:off x="5486400" y="2089150"/>
            <a:ext cx="1905000" cy="3829050"/>
            <a:chOff x="2496" y="1316"/>
            <a:chExt cx="1200" cy="2412"/>
          </a:xfrm>
        </p:grpSpPr>
        <p:sp>
          <p:nvSpPr>
            <p:cNvPr id="105481" name="Text Box 9"/>
            <p:cNvSpPr txBox="1">
              <a:spLocks noChangeArrowheads="1"/>
            </p:cNvSpPr>
            <p:nvPr/>
          </p:nvSpPr>
          <p:spPr bwMode="auto">
            <a:xfrm>
              <a:off x="2496" y="3127"/>
              <a:ext cx="1168" cy="601"/>
            </a:xfrm>
            <a:prstGeom prst="rect">
              <a:avLst/>
            </a:prstGeom>
            <a:noFill/>
            <a:ln w="57150" cmpd="thickThin">
              <a:solidFill>
                <a:srgbClr val="FF9900"/>
              </a:solidFill>
              <a:miter lim="800000"/>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pPr algn="ctr">
                <a:spcBef>
                  <a:spcPct val="50000"/>
                </a:spcBef>
              </a:pPr>
              <a:r>
                <a:rPr kumimoji="1" lang="zh-CN" altLang="en-US" sz="2800" b="1">
                  <a:latin typeface="Times New Roman" panose="02020603050405020304" pitchFamily="18" charset="0"/>
                </a:rPr>
                <a:t>结构变动影响指数</a:t>
              </a:r>
            </a:p>
          </p:txBody>
        </p:sp>
        <p:sp>
          <p:nvSpPr>
            <p:cNvPr id="105503" name="Rectangle 31"/>
            <p:cNvSpPr>
              <a:spLocks noChangeArrowheads="1"/>
            </p:cNvSpPr>
            <p:nvPr/>
          </p:nvSpPr>
          <p:spPr bwMode="auto">
            <a:xfrm>
              <a:off x="2592" y="1316"/>
              <a:ext cx="1104" cy="13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5" name="AutoShape 33"/>
            <p:cNvSpPr>
              <a:spLocks noChangeArrowheads="1"/>
            </p:cNvSpPr>
            <p:nvPr/>
          </p:nvSpPr>
          <p:spPr bwMode="auto">
            <a:xfrm>
              <a:off x="2928" y="2736"/>
              <a:ext cx="288" cy="384"/>
            </a:xfrm>
            <a:prstGeom prst="downArrow">
              <a:avLst>
                <a:gd name="adj1" fmla="val 50000"/>
                <a:gd name="adj2" fmla="val 33333"/>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105510" name="Group 38"/>
          <p:cNvGrpSpPr>
            <a:grpSpLocks/>
          </p:cNvGrpSpPr>
          <p:nvPr/>
        </p:nvGrpSpPr>
        <p:grpSpPr bwMode="auto">
          <a:xfrm>
            <a:off x="7772400" y="2089150"/>
            <a:ext cx="1828800" cy="3829050"/>
            <a:chOff x="3936" y="1316"/>
            <a:chExt cx="1152" cy="2412"/>
          </a:xfrm>
        </p:grpSpPr>
        <p:sp>
          <p:nvSpPr>
            <p:cNvPr id="105480" name="Text Box 8"/>
            <p:cNvSpPr txBox="1">
              <a:spLocks noChangeArrowheads="1"/>
            </p:cNvSpPr>
            <p:nvPr/>
          </p:nvSpPr>
          <p:spPr bwMode="auto">
            <a:xfrm>
              <a:off x="3936" y="3127"/>
              <a:ext cx="1151" cy="601"/>
            </a:xfrm>
            <a:prstGeom prst="rect">
              <a:avLst/>
            </a:prstGeom>
            <a:noFill/>
            <a:ln w="57150" cmpd="thickThin">
              <a:solidFill>
                <a:srgbClr val="FF9900"/>
              </a:solidFill>
              <a:miter lim="800000"/>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pPr algn="ctr">
                <a:spcBef>
                  <a:spcPct val="50000"/>
                </a:spcBef>
              </a:pPr>
              <a:r>
                <a:rPr kumimoji="1" lang="zh-CN" altLang="en-US" sz="2800" b="1">
                  <a:latin typeface="Times New Roman" panose="02020603050405020304" pitchFamily="18" charset="0"/>
                </a:rPr>
                <a:t>固定构成指数</a:t>
              </a:r>
            </a:p>
          </p:txBody>
        </p:sp>
        <p:sp>
          <p:nvSpPr>
            <p:cNvPr id="105504" name="Rectangle 32"/>
            <p:cNvSpPr>
              <a:spLocks noChangeArrowheads="1"/>
            </p:cNvSpPr>
            <p:nvPr/>
          </p:nvSpPr>
          <p:spPr bwMode="auto">
            <a:xfrm>
              <a:off x="3984" y="1316"/>
              <a:ext cx="1104" cy="13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6" name="AutoShape 34"/>
            <p:cNvSpPr>
              <a:spLocks noChangeArrowheads="1"/>
            </p:cNvSpPr>
            <p:nvPr/>
          </p:nvSpPr>
          <p:spPr bwMode="auto">
            <a:xfrm>
              <a:off x="4368" y="2736"/>
              <a:ext cx="288" cy="384"/>
            </a:xfrm>
            <a:prstGeom prst="downArrow">
              <a:avLst>
                <a:gd name="adj1" fmla="val 50000"/>
                <a:gd name="adj2" fmla="val 33333"/>
              </a:avLst>
            </a:pr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2157500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06" name="Group 18"/>
          <p:cNvGrpSpPr>
            <a:grpSpLocks/>
          </p:cNvGrpSpPr>
          <p:nvPr/>
        </p:nvGrpSpPr>
        <p:grpSpPr bwMode="auto">
          <a:xfrm>
            <a:off x="1774826" y="1700214"/>
            <a:ext cx="8456613" cy="1373187"/>
            <a:chOff x="158" y="935"/>
            <a:chExt cx="5327" cy="865"/>
          </a:xfrm>
        </p:grpSpPr>
        <p:sp>
          <p:nvSpPr>
            <p:cNvPr id="89127" name="Rectangle 39"/>
            <p:cNvSpPr>
              <a:spLocks noChangeArrowheads="1"/>
            </p:cNvSpPr>
            <p:nvPr/>
          </p:nvSpPr>
          <p:spPr bwMode="auto">
            <a:xfrm>
              <a:off x="158" y="1207"/>
              <a:ext cx="1361" cy="429"/>
            </a:xfrm>
            <a:prstGeom prst="rect">
              <a:avLst/>
            </a:prstGeom>
            <a:solidFill>
              <a:srgbClr val="DDFFDD"/>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kumimoji="1" lang="zh-CN" altLang="en-US" sz="3600" b="1">
                  <a:effectLst>
                    <a:outerShdw blurRad="38100" dist="38100" dir="2700000" algn="tl">
                      <a:srgbClr val="000000"/>
                    </a:outerShdw>
                  </a:effectLst>
                  <a:latin typeface="Times New Roman" panose="02020603050405020304" pitchFamily="18" charset="0"/>
                </a:rPr>
                <a:t>指数体系</a:t>
              </a:r>
            </a:p>
          </p:txBody>
        </p:sp>
        <p:sp>
          <p:nvSpPr>
            <p:cNvPr id="89126" name="Text Box 38"/>
            <p:cNvSpPr txBox="1">
              <a:spLocks noChangeArrowheads="1"/>
            </p:cNvSpPr>
            <p:nvPr/>
          </p:nvSpPr>
          <p:spPr bwMode="auto">
            <a:xfrm>
              <a:off x="1791" y="935"/>
              <a:ext cx="3694"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pitchFamily="49" charset="-122"/>
                </a:rPr>
                <a:t>指经济上具有一定联系，并且具有一定的数量对等关系的三个或三个以上的指数所构成的整体</a:t>
              </a:r>
            </a:p>
          </p:txBody>
        </p:sp>
      </p:grpSp>
      <p:grpSp>
        <p:nvGrpSpPr>
          <p:cNvPr id="89107" name="Group 19"/>
          <p:cNvGrpSpPr>
            <a:grpSpLocks/>
          </p:cNvGrpSpPr>
          <p:nvPr/>
        </p:nvGrpSpPr>
        <p:grpSpPr bwMode="auto">
          <a:xfrm>
            <a:off x="2495551" y="3789364"/>
            <a:ext cx="7656513" cy="1443037"/>
            <a:chOff x="612" y="2387"/>
            <a:chExt cx="4823" cy="909"/>
          </a:xfrm>
        </p:grpSpPr>
        <p:graphicFrame>
          <p:nvGraphicFramePr>
            <p:cNvPr id="89125" name="Object 37"/>
            <p:cNvGraphicFramePr>
              <a:graphicFrameLocks noChangeAspect="1"/>
            </p:cNvGraphicFramePr>
            <p:nvPr/>
          </p:nvGraphicFramePr>
          <p:xfrm>
            <a:off x="1882" y="2659"/>
            <a:ext cx="2308" cy="544"/>
          </p:xfrm>
          <a:graphic>
            <a:graphicData uri="http://schemas.openxmlformats.org/presentationml/2006/ole">
              <mc:AlternateContent xmlns:mc="http://schemas.openxmlformats.org/markup-compatibility/2006">
                <mc:Choice xmlns:v="urn:schemas-microsoft-com:vml" Requires="v">
                  <p:oleObj spid="_x0000_s1060" name="Equation" r:id="rId4" imgW="1524000" imgH="457200" progId="Equation.DSMT4">
                    <p:embed/>
                  </p:oleObj>
                </mc:Choice>
                <mc:Fallback>
                  <p:oleObj name="Equation" r:id="rId4" imgW="1524000" imgH="457200" progId="Equation.DSMT4">
                    <p:embed/>
                    <p:pic>
                      <p:nvPicPr>
                        <p:cNvPr id="89125"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2659"/>
                          <a:ext cx="2308" cy="544"/>
                        </a:xfrm>
                        <a:prstGeom prst="rect">
                          <a:avLst/>
                        </a:prstGeom>
                        <a:solidFill>
                          <a:srgbClr val="FFFF99"/>
                        </a:solidFill>
                        <a:ln w="9525">
                          <a:solidFill>
                            <a:schemeClr val="tx2"/>
                          </a:solidFill>
                          <a:miter lim="800000"/>
                          <a:headEnd/>
                          <a:tailEnd/>
                        </a:ln>
                      </p:spPr>
                    </p:pic>
                  </p:oleObj>
                </mc:Fallback>
              </mc:AlternateContent>
            </a:graphicData>
          </a:graphic>
        </p:graphicFrame>
        <p:grpSp>
          <p:nvGrpSpPr>
            <p:cNvPr id="89117" name="Group 29"/>
            <p:cNvGrpSpPr>
              <a:grpSpLocks/>
            </p:cNvGrpSpPr>
            <p:nvPr/>
          </p:nvGrpSpPr>
          <p:grpSpPr bwMode="auto">
            <a:xfrm>
              <a:off x="2699" y="2387"/>
              <a:ext cx="2736" cy="864"/>
              <a:chOff x="2400" y="2621"/>
              <a:chExt cx="2736" cy="864"/>
            </a:xfrm>
          </p:grpSpPr>
          <p:sp>
            <p:nvSpPr>
              <p:cNvPr id="89124" name="Text Box 36"/>
              <p:cNvSpPr txBox="1">
                <a:spLocks noChangeArrowheads="1"/>
              </p:cNvSpPr>
              <p:nvPr/>
            </p:nvSpPr>
            <p:spPr bwMode="auto">
              <a:xfrm>
                <a:off x="4464" y="2813"/>
                <a:ext cx="672" cy="52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ea typeface="楷体_GB2312" pitchFamily="49" charset="-122"/>
                  </a:rPr>
                  <a:t>因素指数</a:t>
                </a:r>
              </a:p>
            </p:txBody>
          </p:sp>
          <p:sp>
            <p:nvSpPr>
              <p:cNvPr id="89123" name="Rectangle 35"/>
              <p:cNvSpPr>
                <a:spLocks noChangeArrowheads="1"/>
              </p:cNvSpPr>
              <p:nvPr/>
            </p:nvSpPr>
            <p:spPr bwMode="auto">
              <a:xfrm>
                <a:off x="2400" y="2765"/>
                <a:ext cx="768" cy="7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2" name="Rectangle 34"/>
              <p:cNvSpPr>
                <a:spLocks noChangeArrowheads="1"/>
              </p:cNvSpPr>
              <p:nvPr/>
            </p:nvSpPr>
            <p:spPr bwMode="auto">
              <a:xfrm>
                <a:off x="3360" y="2765"/>
                <a:ext cx="576" cy="7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Line 33"/>
              <p:cNvSpPr>
                <a:spLocks noChangeShapeType="1"/>
              </p:cNvSpPr>
              <p:nvPr/>
            </p:nvSpPr>
            <p:spPr bwMode="auto">
              <a:xfrm>
                <a:off x="2880" y="2621"/>
                <a:ext cx="192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20" name="Line 32"/>
              <p:cNvSpPr>
                <a:spLocks noChangeShapeType="1"/>
              </p:cNvSpPr>
              <p:nvPr/>
            </p:nvSpPr>
            <p:spPr bwMode="auto">
              <a:xfrm>
                <a:off x="4800" y="2621"/>
                <a:ext cx="0" cy="19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9" name="Line 31"/>
              <p:cNvSpPr>
                <a:spLocks noChangeShapeType="1"/>
              </p:cNvSpPr>
              <p:nvPr/>
            </p:nvSpPr>
            <p:spPr bwMode="auto">
              <a:xfrm>
                <a:off x="2880" y="2621"/>
                <a:ext cx="0" cy="14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8" name="Line 30"/>
              <p:cNvSpPr>
                <a:spLocks noChangeShapeType="1"/>
              </p:cNvSpPr>
              <p:nvPr/>
            </p:nvSpPr>
            <p:spPr bwMode="auto">
              <a:xfrm>
                <a:off x="3600" y="2621"/>
                <a:ext cx="0" cy="14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9111" name="Group 23"/>
            <p:cNvGrpSpPr>
              <a:grpSpLocks/>
            </p:cNvGrpSpPr>
            <p:nvPr/>
          </p:nvGrpSpPr>
          <p:grpSpPr bwMode="auto">
            <a:xfrm>
              <a:off x="612" y="2432"/>
              <a:ext cx="1960" cy="864"/>
              <a:chOff x="336" y="2621"/>
              <a:chExt cx="1824" cy="864"/>
            </a:xfrm>
          </p:grpSpPr>
          <p:sp>
            <p:nvSpPr>
              <p:cNvPr id="89116" name="Text Box 28"/>
              <p:cNvSpPr txBox="1">
                <a:spLocks noChangeArrowheads="1"/>
              </p:cNvSpPr>
              <p:nvPr/>
            </p:nvSpPr>
            <p:spPr bwMode="auto">
              <a:xfrm>
                <a:off x="336" y="2813"/>
                <a:ext cx="720" cy="52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ea typeface="楷体_GB2312" pitchFamily="49" charset="-122"/>
                  </a:rPr>
                  <a:t>对象指数</a:t>
                </a:r>
              </a:p>
            </p:txBody>
          </p:sp>
          <p:sp>
            <p:nvSpPr>
              <p:cNvPr id="89115" name="Rectangle 27"/>
              <p:cNvSpPr>
                <a:spLocks noChangeArrowheads="1"/>
              </p:cNvSpPr>
              <p:nvPr/>
            </p:nvSpPr>
            <p:spPr bwMode="auto">
              <a:xfrm>
                <a:off x="1344" y="2765"/>
                <a:ext cx="816" cy="72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4" name="Line 26"/>
              <p:cNvSpPr>
                <a:spLocks noChangeShapeType="1"/>
              </p:cNvSpPr>
              <p:nvPr/>
            </p:nvSpPr>
            <p:spPr bwMode="auto">
              <a:xfrm>
                <a:off x="1680" y="2621"/>
                <a:ext cx="0" cy="14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3" name="Line 25"/>
              <p:cNvSpPr>
                <a:spLocks noChangeShapeType="1"/>
              </p:cNvSpPr>
              <p:nvPr/>
            </p:nvSpPr>
            <p:spPr bwMode="auto">
              <a:xfrm>
                <a:off x="672" y="2621"/>
                <a:ext cx="100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112" name="Line 24"/>
              <p:cNvSpPr>
                <a:spLocks noChangeShapeType="1"/>
              </p:cNvSpPr>
              <p:nvPr/>
            </p:nvSpPr>
            <p:spPr bwMode="auto">
              <a:xfrm>
                <a:off x="672" y="2621"/>
                <a:ext cx="0" cy="19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9110" name="Rectangle 22"/>
          <p:cNvSpPr>
            <a:spLocks noChangeArrowheads="1"/>
          </p:cNvSpPr>
          <p:nvPr/>
        </p:nvSpPr>
        <p:spPr bwMode="auto">
          <a:xfrm>
            <a:off x="1600201" y="5453064"/>
            <a:ext cx="3051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effectLst>
                  <a:outerShdw blurRad="38100" dist="38100" dir="2700000" algn="tl">
                    <a:srgbClr val="C0C0C0"/>
                  </a:outerShdw>
                </a:effectLst>
                <a:latin typeface="Times New Roman" panose="02020603050405020304" pitchFamily="18" charset="0"/>
                <a:ea typeface="楷体_GB2312" pitchFamily="49" charset="-122"/>
              </a:rPr>
              <a:t>（总动态指数）</a:t>
            </a:r>
          </a:p>
        </p:txBody>
      </p:sp>
      <p:sp>
        <p:nvSpPr>
          <p:cNvPr id="89109" name="Text Box 21"/>
          <p:cNvSpPr txBox="1">
            <a:spLocks noChangeArrowheads="1"/>
          </p:cNvSpPr>
          <p:nvPr/>
        </p:nvSpPr>
        <p:spPr bwMode="auto">
          <a:xfrm>
            <a:off x="3071814" y="6092825"/>
            <a:ext cx="5761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物量指数与物价指数之积等于物值指数</a:t>
            </a:r>
            <a:r>
              <a:rPr lang="zh-CN" altLang="en-US" sz="2400"/>
              <a:t> </a:t>
            </a:r>
          </a:p>
        </p:txBody>
      </p:sp>
      <p:sp>
        <p:nvSpPr>
          <p:cNvPr id="89108" name="Rectangle 20"/>
          <p:cNvSpPr>
            <a:spLocks noChangeArrowheads="1"/>
          </p:cNvSpPr>
          <p:nvPr/>
        </p:nvSpPr>
        <p:spPr bwMode="auto">
          <a:xfrm>
            <a:off x="1524001" y="350838"/>
            <a:ext cx="6647974" cy="56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spcBef>
                <a:spcPct val="50000"/>
              </a:spcBef>
            </a:pPr>
            <a:r>
              <a:rPr kumimoji="1" lang="zh-CN" altLang="en-US" sz="3600" b="1">
                <a:effectLst>
                  <a:outerShdw blurRad="38100" dist="38100" dir="2700000" algn="tl">
                    <a:srgbClr val="C0C0C0"/>
                  </a:outerShdw>
                </a:effectLst>
              </a:rPr>
              <a:t>一、指数体系的概念及基本形式</a:t>
            </a:r>
          </a:p>
        </p:txBody>
      </p:sp>
    </p:spTree>
    <p:extLst>
      <p:ext uri="{BB962C8B-B14F-4D97-AF65-F5344CB8AC3E}">
        <p14:creationId xmlns:p14="http://schemas.microsoft.com/office/powerpoint/2010/main" val="1321743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797" name="Group 5"/>
          <p:cNvGrpSpPr>
            <a:grpSpLocks/>
          </p:cNvGrpSpPr>
          <p:nvPr/>
        </p:nvGrpSpPr>
        <p:grpSpPr bwMode="auto">
          <a:xfrm>
            <a:off x="1774825" y="4221163"/>
            <a:ext cx="8135938" cy="2214562"/>
            <a:chOff x="204" y="2296"/>
            <a:chExt cx="5373" cy="1531"/>
          </a:xfrm>
        </p:grpSpPr>
        <p:sp>
          <p:nvSpPr>
            <p:cNvPr id="417799" name="Rectangle 7"/>
            <p:cNvSpPr>
              <a:spLocks noChangeArrowheads="1"/>
            </p:cNvSpPr>
            <p:nvPr/>
          </p:nvSpPr>
          <p:spPr bwMode="auto">
            <a:xfrm>
              <a:off x="249" y="2478"/>
              <a:ext cx="1406"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7798" name="Object 6"/>
            <p:cNvGraphicFramePr>
              <a:graphicFrameLocks noChangeAspect="1"/>
            </p:cNvGraphicFramePr>
            <p:nvPr/>
          </p:nvGraphicFramePr>
          <p:xfrm>
            <a:off x="204" y="2296"/>
            <a:ext cx="5373" cy="1531"/>
          </p:xfrm>
          <a:graphic>
            <a:graphicData uri="http://schemas.openxmlformats.org/presentationml/2006/ole">
              <mc:AlternateContent xmlns:mc="http://schemas.openxmlformats.org/markup-compatibility/2006">
                <mc:Choice xmlns:v="urn:schemas-microsoft-com:vml" Requires="v">
                  <p:oleObj spid="_x0000_s13382" name="Equation" r:id="rId4" imgW="2870200" imgH="1016000" progId="Equation.DSMT4">
                    <p:embed/>
                  </p:oleObj>
                </mc:Choice>
                <mc:Fallback>
                  <p:oleObj name="Equation" r:id="rId4" imgW="2870200" imgH="1016000" progId="Equation.DSMT4">
                    <p:embed/>
                    <p:pic>
                      <p:nvPicPr>
                        <p:cNvPr id="417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2296"/>
                          <a:ext cx="5373" cy="1531"/>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0000FF"/>
                              </a:solidFill>
                            </a14:hiddenFill>
                          </a:ext>
                        </a:extLst>
                      </p:spPr>
                    </p:pic>
                  </p:oleObj>
                </mc:Fallback>
              </mc:AlternateContent>
            </a:graphicData>
          </a:graphic>
        </p:graphicFrame>
      </p:grpSp>
      <p:grpSp>
        <p:nvGrpSpPr>
          <p:cNvPr id="417794" name="Group 2"/>
          <p:cNvGrpSpPr>
            <a:grpSpLocks/>
          </p:cNvGrpSpPr>
          <p:nvPr/>
        </p:nvGrpSpPr>
        <p:grpSpPr bwMode="auto">
          <a:xfrm>
            <a:off x="1567543" y="794657"/>
            <a:ext cx="8545286" cy="2850244"/>
            <a:chOff x="336" y="932"/>
            <a:chExt cx="4800" cy="1796"/>
          </a:xfrm>
        </p:grpSpPr>
        <p:sp>
          <p:nvSpPr>
            <p:cNvPr id="417796" name="Rectangle 4"/>
            <p:cNvSpPr>
              <a:spLocks noChangeArrowheads="1"/>
            </p:cNvSpPr>
            <p:nvPr/>
          </p:nvSpPr>
          <p:spPr bwMode="auto">
            <a:xfrm>
              <a:off x="336" y="932"/>
              <a:ext cx="1248"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7795" name="Object 3"/>
            <p:cNvGraphicFramePr>
              <a:graphicFrameLocks noChangeAspect="1"/>
            </p:cNvGraphicFramePr>
            <p:nvPr/>
          </p:nvGraphicFramePr>
          <p:xfrm>
            <a:off x="336" y="952"/>
            <a:ext cx="4800" cy="1776"/>
          </p:xfrm>
          <a:graphic>
            <a:graphicData uri="http://schemas.openxmlformats.org/presentationml/2006/ole">
              <mc:AlternateContent xmlns:mc="http://schemas.openxmlformats.org/markup-compatibility/2006">
                <mc:Choice xmlns:v="urn:schemas-microsoft-com:vml" Requires="v">
                  <p:oleObj spid="_x0000_s13383" name="Equation" r:id="rId6" imgW="2311400" imgH="1168400" progId="Equation.DSMT4">
                    <p:embed/>
                  </p:oleObj>
                </mc:Choice>
                <mc:Fallback>
                  <p:oleObj name="Equation" r:id="rId6" imgW="2311400" imgH="1168400" progId="Equation.DSMT4">
                    <p:embed/>
                    <p:pic>
                      <p:nvPicPr>
                        <p:cNvPr id="41779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952"/>
                          <a:ext cx="4800" cy="1776"/>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0000FF"/>
                              </a:solidFill>
                            </a14:hiddenFill>
                          </a:ext>
                        </a:extLst>
                      </p:spPr>
                    </p:pic>
                  </p:oleObj>
                </mc:Fallback>
              </mc:AlternateContent>
            </a:graphicData>
          </a:graphic>
        </p:graphicFrame>
      </p:grpSp>
    </p:spTree>
    <p:extLst>
      <p:ext uri="{BB962C8B-B14F-4D97-AF65-F5344CB8AC3E}">
        <p14:creationId xmlns:p14="http://schemas.microsoft.com/office/powerpoint/2010/main" val="3680488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936960197"/>
                  </p:ext>
                </p:extLst>
              </p:nvPr>
            </p:nvGraphicFramePr>
            <p:xfrm>
              <a:off x="212650" y="1291798"/>
              <a:ext cx="11844670" cy="3017520"/>
            </p:xfrm>
            <a:graphic>
              <a:graphicData uri="http://schemas.openxmlformats.org/drawingml/2006/table">
                <a:tbl>
                  <a:tblPr firstRow="1" bandRow="1">
                    <a:tableStyleId>{5940675A-B579-460E-94D1-54222C63F5DA}</a:tableStyleId>
                  </a:tblPr>
                  <a:tblGrid>
                    <a:gridCol w="2296634">
                      <a:extLst>
                        <a:ext uri="{9D8B030D-6E8A-4147-A177-3AD203B41FA5}">
                          <a16:colId xmlns:a16="http://schemas.microsoft.com/office/drawing/2014/main" val="3147301387"/>
                        </a:ext>
                      </a:extLst>
                    </a:gridCol>
                    <a:gridCol w="1433883">
                      <a:extLst>
                        <a:ext uri="{9D8B030D-6E8A-4147-A177-3AD203B41FA5}">
                          <a16:colId xmlns:a16="http://schemas.microsoft.com/office/drawing/2014/main" val="1020950504"/>
                        </a:ext>
                      </a:extLst>
                    </a:gridCol>
                    <a:gridCol w="1140188">
                      <a:extLst>
                        <a:ext uri="{9D8B030D-6E8A-4147-A177-3AD203B41FA5}">
                          <a16:colId xmlns:a16="http://schemas.microsoft.com/office/drawing/2014/main" val="2011845471"/>
                        </a:ext>
                      </a:extLst>
                    </a:gridCol>
                    <a:gridCol w="1206607">
                      <a:extLst>
                        <a:ext uri="{9D8B030D-6E8A-4147-A177-3AD203B41FA5}">
                          <a16:colId xmlns:a16="http://schemas.microsoft.com/office/drawing/2014/main" val="2933055488"/>
                        </a:ext>
                      </a:extLst>
                    </a:gridCol>
                    <a:gridCol w="1471805">
                      <a:extLst>
                        <a:ext uri="{9D8B030D-6E8A-4147-A177-3AD203B41FA5}">
                          <a16:colId xmlns:a16="http://schemas.microsoft.com/office/drawing/2014/main" val="1932725473"/>
                        </a:ext>
                      </a:extLst>
                    </a:gridCol>
                    <a:gridCol w="1329070">
                      <a:extLst>
                        <a:ext uri="{9D8B030D-6E8A-4147-A177-3AD203B41FA5}">
                          <a16:colId xmlns:a16="http://schemas.microsoft.com/office/drawing/2014/main" val="2518624516"/>
                        </a:ext>
                      </a:extLst>
                    </a:gridCol>
                    <a:gridCol w="1201479">
                      <a:extLst>
                        <a:ext uri="{9D8B030D-6E8A-4147-A177-3AD203B41FA5}">
                          <a16:colId xmlns:a16="http://schemas.microsoft.com/office/drawing/2014/main" val="417537560"/>
                        </a:ext>
                      </a:extLst>
                    </a:gridCol>
                    <a:gridCol w="1765004">
                      <a:extLst>
                        <a:ext uri="{9D8B030D-6E8A-4147-A177-3AD203B41FA5}">
                          <a16:colId xmlns:a16="http://schemas.microsoft.com/office/drawing/2014/main" val="1242373663"/>
                        </a:ext>
                      </a:extLst>
                    </a:gridCol>
                  </a:tblGrid>
                  <a:tr h="370840">
                    <a:tc>
                      <a:txBody>
                        <a:bodyPr/>
                        <a:lstStyle/>
                        <a:p>
                          <a:endParaRPr lang="zh-CN" altLang="en-US" sz="2400" dirty="0">
                            <a:latin typeface="黑体" panose="02010609060101010101" pitchFamily="49" charset="-122"/>
                            <a:ea typeface="黑体" panose="02010609060101010101" pitchFamily="49" charset="-122"/>
                          </a:endParaRPr>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基期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报告期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059641"/>
                      </a:ext>
                    </a:extLst>
                  </a:tr>
                  <a:tr h="370840">
                    <a:tc>
                      <a:txBody>
                        <a:bodyPr/>
                        <a:lstStyle/>
                        <a:p>
                          <a:r>
                            <a:rPr lang="zh-CN" altLang="en-US" sz="2400" dirty="0" smtClean="0">
                              <a:latin typeface="黑体" panose="02010609060101010101" pitchFamily="49" charset="-122"/>
                              <a:ea typeface="黑体" panose="02010609060101010101" pitchFamily="49" charset="-122"/>
                            </a:rPr>
                            <a:t>工人按熟练程度分组</a:t>
                          </a:r>
                          <a:endParaRPr lang="en-US" altLang="zh-CN" sz="2400" dirty="0" smtClean="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黑体" panose="02010609060101010101" pitchFamily="49" charset="-122"/>
                              <a:ea typeface="黑体" panose="02010609060101010101" pitchFamily="49" charset="-122"/>
                            </a:rPr>
                            <a:t>假定的工资总额</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元）</a:t>
                          </a:r>
                        </a:p>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483786546"/>
                      </a:ext>
                    </a:extLst>
                  </a:tr>
                  <a:tr h="370840">
                    <a:tc>
                      <a:txBody>
                        <a:bodyPr/>
                        <a:lstStyle/>
                        <a:p>
                          <a:endParaRPr lang="zh-CN" altLang="en-US" sz="240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45309750"/>
                      </a:ext>
                    </a:extLst>
                  </a:tr>
                  <a:tr h="370840">
                    <a:tc>
                      <a:txBody>
                        <a:bodyPr/>
                        <a:lstStyle/>
                        <a:p>
                          <a:pPr algn="ctr"/>
                          <a:r>
                            <a:rPr lang="zh-CN" altLang="en-US" sz="2400" dirty="0" smtClean="0">
                              <a:latin typeface="黑体" panose="02010609060101010101" pitchFamily="49" charset="-122"/>
                              <a:ea typeface="黑体" panose="02010609060101010101" pitchFamily="49" charset="-122"/>
                            </a:rPr>
                            <a:t>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1650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115500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847427901"/>
                      </a:ext>
                    </a:extLst>
                  </a:tr>
                  <a:tr h="370840">
                    <a:tc>
                      <a:txBody>
                        <a:bodyPr/>
                        <a:lstStyle/>
                        <a:p>
                          <a:pPr algn="ctr"/>
                          <a:r>
                            <a:rPr lang="zh-CN" altLang="en-US" sz="2400" dirty="0" smtClean="0">
                              <a:latin typeface="黑体" panose="02010609060101010101" pitchFamily="49" charset="-122"/>
                              <a:ea typeface="黑体" panose="02010609060101010101" pitchFamily="49" charset="-122"/>
                            </a:rPr>
                            <a:t>非熟练工人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27000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990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128700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117000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5482"/>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936960197"/>
                  </p:ext>
                </p:extLst>
              </p:nvPr>
            </p:nvGraphicFramePr>
            <p:xfrm>
              <a:off x="212650" y="1291798"/>
              <a:ext cx="11844670" cy="3017520"/>
            </p:xfrm>
            <a:graphic>
              <a:graphicData uri="http://schemas.openxmlformats.org/drawingml/2006/table">
                <a:tbl>
                  <a:tblPr firstRow="1" bandRow="1">
                    <a:tableStyleId>{5940675A-B579-460E-94D1-54222C63F5DA}</a:tableStyleId>
                  </a:tblPr>
                  <a:tblGrid>
                    <a:gridCol w="2296634">
                      <a:extLst>
                        <a:ext uri="{9D8B030D-6E8A-4147-A177-3AD203B41FA5}">
                          <a16:colId xmlns:a16="http://schemas.microsoft.com/office/drawing/2014/main" val="3147301387"/>
                        </a:ext>
                      </a:extLst>
                    </a:gridCol>
                    <a:gridCol w="1433883">
                      <a:extLst>
                        <a:ext uri="{9D8B030D-6E8A-4147-A177-3AD203B41FA5}">
                          <a16:colId xmlns:a16="http://schemas.microsoft.com/office/drawing/2014/main" val="1020950504"/>
                        </a:ext>
                      </a:extLst>
                    </a:gridCol>
                    <a:gridCol w="1140188">
                      <a:extLst>
                        <a:ext uri="{9D8B030D-6E8A-4147-A177-3AD203B41FA5}">
                          <a16:colId xmlns:a16="http://schemas.microsoft.com/office/drawing/2014/main" val="2011845471"/>
                        </a:ext>
                      </a:extLst>
                    </a:gridCol>
                    <a:gridCol w="1206607">
                      <a:extLst>
                        <a:ext uri="{9D8B030D-6E8A-4147-A177-3AD203B41FA5}">
                          <a16:colId xmlns:a16="http://schemas.microsoft.com/office/drawing/2014/main" val="2933055488"/>
                        </a:ext>
                      </a:extLst>
                    </a:gridCol>
                    <a:gridCol w="1471805">
                      <a:extLst>
                        <a:ext uri="{9D8B030D-6E8A-4147-A177-3AD203B41FA5}">
                          <a16:colId xmlns:a16="http://schemas.microsoft.com/office/drawing/2014/main" val="1932725473"/>
                        </a:ext>
                      </a:extLst>
                    </a:gridCol>
                    <a:gridCol w="1329070">
                      <a:extLst>
                        <a:ext uri="{9D8B030D-6E8A-4147-A177-3AD203B41FA5}">
                          <a16:colId xmlns:a16="http://schemas.microsoft.com/office/drawing/2014/main" val="2518624516"/>
                        </a:ext>
                      </a:extLst>
                    </a:gridCol>
                    <a:gridCol w="1201479">
                      <a:extLst>
                        <a:ext uri="{9D8B030D-6E8A-4147-A177-3AD203B41FA5}">
                          <a16:colId xmlns:a16="http://schemas.microsoft.com/office/drawing/2014/main" val="417537560"/>
                        </a:ext>
                      </a:extLst>
                    </a:gridCol>
                    <a:gridCol w="1765004">
                      <a:extLst>
                        <a:ext uri="{9D8B030D-6E8A-4147-A177-3AD203B41FA5}">
                          <a16:colId xmlns:a16="http://schemas.microsoft.com/office/drawing/2014/main" val="1242373663"/>
                        </a:ext>
                      </a:extLst>
                    </a:gridCol>
                  </a:tblGrid>
                  <a:tr h="457200">
                    <a:tc>
                      <a:txBody>
                        <a:bodyPr/>
                        <a:lstStyle/>
                        <a:p>
                          <a:endParaRPr lang="zh-CN" altLang="en-US" sz="2400" dirty="0">
                            <a:latin typeface="黑体" panose="02010609060101010101" pitchFamily="49" charset="-122"/>
                            <a:ea typeface="黑体" panose="02010609060101010101" pitchFamily="49" charset="-122"/>
                          </a:endParaRPr>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基期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报告期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059641"/>
                      </a:ext>
                    </a:extLst>
                  </a:tr>
                  <a:tr h="1188720">
                    <a:tc>
                      <a:txBody>
                        <a:bodyPr/>
                        <a:lstStyle/>
                        <a:p>
                          <a:r>
                            <a:rPr lang="zh-CN" altLang="en-US" sz="2400" dirty="0" smtClean="0">
                              <a:latin typeface="黑体" panose="02010609060101010101" pitchFamily="49" charset="-122"/>
                              <a:ea typeface="黑体" panose="02010609060101010101" pitchFamily="49" charset="-122"/>
                            </a:rPr>
                            <a:t>工人按熟练程度分组</a:t>
                          </a:r>
                          <a:endParaRPr lang="en-US" altLang="zh-CN" sz="2400" dirty="0" smtClean="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黑体" panose="02010609060101010101" pitchFamily="49" charset="-122"/>
                              <a:ea typeface="黑体" panose="02010609060101010101" pitchFamily="49" charset="-122"/>
                            </a:rPr>
                            <a:t>假定的工资总额</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元）</a:t>
                          </a:r>
                        </a:p>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483786546"/>
                      </a:ext>
                    </a:extLst>
                  </a:tr>
                  <a:tr h="457200">
                    <a:tc>
                      <a:txBody>
                        <a:bodyPr/>
                        <a:lstStyle/>
                        <a:p>
                          <a:endParaRPr lang="zh-CN" altLang="en-US" sz="2400">
                            <a:latin typeface="黑体" panose="02010609060101010101" pitchFamily="49" charset="-122"/>
                            <a:ea typeface="黑体" panose="02010609060101010101" pitchFamily="49" charset="-122"/>
                          </a:endParaRPr>
                        </a:p>
                      </a:txBody>
                      <a:tcPr/>
                    </a:tc>
                    <a:tc>
                      <a:txBody>
                        <a:bodyPr/>
                        <a:lstStyle/>
                        <a:p>
                          <a:endParaRPr lang="zh-CN"/>
                        </a:p>
                      </a:txBody>
                      <a:tcPr>
                        <a:blipFill>
                          <a:blip r:embed="rId2"/>
                          <a:stretch>
                            <a:fillRect l="-160851" t="-370667" r="-567660" b="-230667"/>
                          </a:stretch>
                        </a:blipFill>
                      </a:tcPr>
                    </a:tc>
                    <a:tc>
                      <a:txBody>
                        <a:bodyPr/>
                        <a:lstStyle/>
                        <a:p>
                          <a:endParaRPr lang="zh-CN"/>
                        </a:p>
                      </a:txBody>
                      <a:tcPr>
                        <a:blipFill>
                          <a:blip r:embed="rId2"/>
                          <a:stretch>
                            <a:fillRect l="-327807" t="-370667" r="-613369" b="-230667"/>
                          </a:stretch>
                        </a:blipFill>
                      </a:tcPr>
                    </a:tc>
                    <a:tc>
                      <a:txBody>
                        <a:bodyPr/>
                        <a:lstStyle/>
                        <a:p>
                          <a:endParaRPr lang="zh-CN"/>
                        </a:p>
                      </a:txBody>
                      <a:tcPr>
                        <a:blipFill>
                          <a:blip r:embed="rId2"/>
                          <a:stretch>
                            <a:fillRect l="-404040" t="-370667" r="-479293" b="-230667"/>
                          </a:stretch>
                        </a:blipFill>
                      </a:tcPr>
                    </a:tc>
                    <a:tc>
                      <a:txBody>
                        <a:bodyPr/>
                        <a:lstStyle/>
                        <a:p>
                          <a:endParaRPr lang="zh-CN"/>
                        </a:p>
                      </a:txBody>
                      <a:tcPr>
                        <a:blipFill>
                          <a:blip r:embed="rId2"/>
                          <a:stretch>
                            <a:fillRect l="-412397" t="-370667" r="-292149" b="-230667"/>
                          </a:stretch>
                        </a:blipFill>
                      </a:tcPr>
                    </a:tc>
                    <a:tc>
                      <a:txBody>
                        <a:bodyPr/>
                        <a:lstStyle/>
                        <a:p>
                          <a:endParaRPr lang="zh-CN"/>
                        </a:p>
                      </a:txBody>
                      <a:tcPr>
                        <a:blipFill>
                          <a:blip r:embed="rId2"/>
                          <a:stretch>
                            <a:fillRect l="-568807" t="-370667" r="-224312" b="-230667"/>
                          </a:stretch>
                        </a:blipFill>
                      </a:tcPr>
                    </a:tc>
                    <a:tc>
                      <a:txBody>
                        <a:bodyPr/>
                        <a:lstStyle/>
                        <a:p>
                          <a:endParaRPr lang="zh-CN"/>
                        </a:p>
                      </a:txBody>
                      <a:tcPr>
                        <a:blipFill>
                          <a:blip r:embed="rId2"/>
                          <a:stretch>
                            <a:fillRect l="-740102" t="-370667" r="-148223" b="-230667"/>
                          </a:stretch>
                        </a:blipFill>
                      </a:tcPr>
                    </a:tc>
                    <a:tc>
                      <a:txBody>
                        <a:bodyPr/>
                        <a:lstStyle/>
                        <a:p>
                          <a:endParaRPr lang="zh-CN"/>
                        </a:p>
                      </a:txBody>
                      <a:tcPr>
                        <a:blipFill>
                          <a:blip r:embed="rId2"/>
                          <a:stretch>
                            <a:fillRect l="-570690" t="-370667" r="-690" b="-230667"/>
                          </a:stretch>
                        </a:blipFill>
                      </a:tcPr>
                    </a:tc>
                    <a:extLst>
                      <a:ext uri="{0D108BD9-81ED-4DB2-BD59-A6C34878D82A}">
                        <a16:rowId xmlns:a16="http://schemas.microsoft.com/office/drawing/2014/main" val="4145309750"/>
                      </a:ext>
                    </a:extLst>
                  </a:tr>
                  <a:tr h="457200">
                    <a:tc>
                      <a:txBody>
                        <a:bodyPr/>
                        <a:lstStyle/>
                        <a:p>
                          <a:pPr algn="ctr"/>
                          <a:r>
                            <a:rPr lang="zh-CN" altLang="en-US" sz="2400" dirty="0" smtClean="0">
                              <a:latin typeface="黑体" panose="02010609060101010101" pitchFamily="49" charset="-122"/>
                              <a:ea typeface="黑体" panose="02010609060101010101" pitchFamily="49" charset="-122"/>
                            </a:rPr>
                            <a:t>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1650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115500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847427901"/>
                      </a:ext>
                    </a:extLst>
                  </a:tr>
                  <a:tr h="457200">
                    <a:tc>
                      <a:txBody>
                        <a:bodyPr/>
                        <a:lstStyle/>
                        <a:p>
                          <a:pPr algn="ctr"/>
                          <a:r>
                            <a:rPr lang="zh-CN" altLang="en-US" sz="2400" dirty="0" smtClean="0">
                              <a:latin typeface="黑体" panose="02010609060101010101" pitchFamily="49" charset="-122"/>
                              <a:ea typeface="黑体" panose="02010609060101010101" pitchFamily="49" charset="-122"/>
                            </a:rPr>
                            <a:t>非熟练工人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27000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990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128700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117000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5482"/>
                      </a:ext>
                    </a:extLst>
                  </a:tr>
                </a:tbl>
              </a:graphicData>
            </a:graphic>
          </p:graphicFrame>
        </mc:Fallback>
      </mc:AlternateContent>
      <p:sp>
        <p:nvSpPr>
          <p:cNvPr id="3" name="文本框 2"/>
          <p:cNvSpPr txBox="1"/>
          <p:nvPr/>
        </p:nvSpPr>
        <p:spPr>
          <a:xfrm>
            <a:off x="293914" y="261257"/>
            <a:ext cx="3877985" cy="584775"/>
          </a:xfrm>
          <a:prstGeom prst="rect">
            <a:avLst/>
          </a:prstGeom>
          <a:noFill/>
        </p:spPr>
        <p:txBody>
          <a:bodyPr wrap="none" rtlCol="0">
            <a:spAutoFit/>
          </a:bodyPr>
          <a:lstStyle/>
          <a:p>
            <a:r>
              <a:rPr lang="zh-CN" altLang="en-US" sz="3200" dirty="0" smtClean="0"/>
              <a:t>平均指标的因素分析</a:t>
            </a:r>
            <a:endParaRPr lang="zh-CN" altLang="en-US" sz="3200" dirty="0"/>
          </a:p>
        </p:txBody>
      </p:sp>
      <p:sp>
        <p:nvSpPr>
          <p:cNvPr id="5" name="文本框 4"/>
          <p:cNvSpPr txBox="1"/>
          <p:nvPr/>
        </p:nvSpPr>
        <p:spPr>
          <a:xfrm>
            <a:off x="805543" y="4713514"/>
            <a:ext cx="10701969" cy="1569660"/>
          </a:xfrm>
          <a:prstGeom prst="rect">
            <a:avLst/>
          </a:prstGeom>
          <a:noFill/>
        </p:spPr>
        <p:txBody>
          <a:bodyPr wrap="none" rtlCol="0">
            <a:spAutoFit/>
          </a:bodyPr>
          <a:lstStyle/>
          <a:p>
            <a:r>
              <a:rPr lang="zh-CN" altLang="en-US" sz="3200" dirty="0" smtClean="0"/>
              <a:t>试分析：（</a:t>
            </a:r>
            <a:r>
              <a:rPr lang="en-US" altLang="zh-CN" sz="3200" dirty="0" smtClean="0"/>
              <a:t>1</a:t>
            </a:r>
            <a:r>
              <a:rPr lang="zh-CN" altLang="en-US" sz="3200" dirty="0" smtClean="0"/>
              <a:t>）总体平均工资变化</a:t>
            </a:r>
            <a:endParaRPr lang="en-US" altLang="zh-CN" sz="3200" dirty="0" smtClean="0"/>
          </a:p>
          <a:p>
            <a:r>
              <a:rPr lang="en-US" altLang="zh-CN" sz="3200" dirty="0"/>
              <a:t> </a:t>
            </a:r>
            <a:r>
              <a:rPr lang="en-US" altLang="zh-CN" sz="3200" dirty="0" smtClean="0"/>
              <a:t>              </a:t>
            </a:r>
            <a:r>
              <a:rPr lang="zh-CN" altLang="en-US" sz="3200" dirty="0" smtClean="0"/>
              <a:t>（</a:t>
            </a:r>
            <a:r>
              <a:rPr lang="en-US" altLang="zh-CN" sz="3200" dirty="0" smtClean="0"/>
              <a:t>2</a:t>
            </a:r>
            <a:r>
              <a:rPr lang="zh-CN" altLang="en-US" sz="3200" dirty="0" smtClean="0"/>
              <a:t>）平均工资变化的原因</a:t>
            </a:r>
            <a:endParaRPr lang="en-US" altLang="zh-CN" sz="3200" dirty="0" smtClean="0"/>
          </a:p>
          <a:p>
            <a:r>
              <a:rPr lang="en-US" altLang="zh-CN" sz="3200" dirty="0"/>
              <a:t> </a:t>
            </a:r>
            <a:r>
              <a:rPr lang="en-US" altLang="zh-CN" sz="3200" dirty="0" smtClean="0"/>
              <a:t>              </a:t>
            </a:r>
            <a:r>
              <a:rPr lang="zh-CN" altLang="en-US" sz="3200" dirty="0" smtClean="0"/>
              <a:t>（</a:t>
            </a:r>
            <a:r>
              <a:rPr lang="en-US" altLang="zh-CN" sz="3200" dirty="0" smtClean="0"/>
              <a:t>3</a:t>
            </a:r>
            <a:r>
              <a:rPr lang="zh-CN" altLang="en-US" sz="3200" dirty="0" smtClean="0"/>
              <a:t>）排除工人结构变动的影响下，平均工资变化</a:t>
            </a:r>
            <a:endParaRPr lang="zh-CN" altLang="en-US" sz="3200" dirty="0"/>
          </a:p>
        </p:txBody>
      </p:sp>
    </p:spTree>
    <p:extLst>
      <p:ext uri="{BB962C8B-B14F-4D97-AF65-F5344CB8AC3E}">
        <p14:creationId xmlns:p14="http://schemas.microsoft.com/office/powerpoint/2010/main" val="2715804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56955580"/>
              </p:ext>
            </p:extLst>
          </p:nvPr>
        </p:nvGraphicFramePr>
        <p:xfrm>
          <a:off x="3501345" y="883331"/>
          <a:ext cx="4108450" cy="928687"/>
        </p:xfrm>
        <a:graphic>
          <a:graphicData uri="http://schemas.openxmlformats.org/presentationml/2006/ole">
            <mc:AlternateContent xmlns:mc="http://schemas.openxmlformats.org/markup-compatibility/2006">
              <mc:Choice xmlns:v="urn:schemas-microsoft-com:vml" Requires="v">
                <p:oleObj spid="_x0000_s16438" name="公式" r:id="rId3" imgW="2133360" imgH="482400" progId="Equation.3">
                  <p:embed/>
                </p:oleObj>
              </mc:Choice>
              <mc:Fallback>
                <p:oleObj name="公式" r:id="rId3" imgW="2133360" imgH="482400" progId="Equation.3">
                  <p:embed/>
                  <p:pic>
                    <p:nvPicPr>
                      <p:cNvPr id="0" name=""/>
                      <p:cNvPicPr/>
                      <p:nvPr/>
                    </p:nvPicPr>
                    <p:blipFill>
                      <a:blip r:embed="rId4"/>
                      <a:stretch>
                        <a:fillRect/>
                      </a:stretch>
                    </p:blipFill>
                    <p:spPr>
                      <a:xfrm>
                        <a:off x="3501345" y="883331"/>
                        <a:ext cx="4108450" cy="92868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4364783"/>
              </p:ext>
            </p:extLst>
          </p:nvPr>
        </p:nvGraphicFramePr>
        <p:xfrm>
          <a:off x="3476739" y="2442709"/>
          <a:ext cx="4157662" cy="928687"/>
        </p:xfrm>
        <a:graphic>
          <a:graphicData uri="http://schemas.openxmlformats.org/presentationml/2006/ole">
            <mc:AlternateContent xmlns:mc="http://schemas.openxmlformats.org/markup-compatibility/2006">
              <mc:Choice xmlns:v="urn:schemas-microsoft-com:vml" Requires="v">
                <p:oleObj spid="_x0000_s16439" name="公式" r:id="rId5" imgW="2158920" imgH="482400" progId="Equation.3">
                  <p:embed/>
                </p:oleObj>
              </mc:Choice>
              <mc:Fallback>
                <p:oleObj name="公式" r:id="rId5" imgW="2158920" imgH="482400" progId="Equation.3">
                  <p:embed/>
                  <p:pic>
                    <p:nvPicPr>
                      <p:cNvPr id="2" name="对象 1"/>
                      <p:cNvPicPr/>
                      <p:nvPr/>
                    </p:nvPicPr>
                    <p:blipFill>
                      <a:blip r:embed="rId6"/>
                      <a:stretch>
                        <a:fillRect/>
                      </a:stretch>
                    </p:blipFill>
                    <p:spPr>
                      <a:xfrm>
                        <a:off x="3476739" y="2442709"/>
                        <a:ext cx="4157662" cy="9286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9484235"/>
              </p:ext>
            </p:extLst>
          </p:nvPr>
        </p:nvGraphicFramePr>
        <p:xfrm>
          <a:off x="3501345" y="4165374"/>
          <a:ext cx="4256088" cy="928687"/>
        </p:xfrm>
        <a:graphic>
          <a:graphicData uri="http://schemas.openxmlformats.org/presentationml/2006/ole">
            <mc:AlternateContent xmlns:mc="http://schemas.openxmlformats.org/markup-compatibility/2006">
              <mc:Choice xmlns:v="urn:schemas-microsoft-com:vml" Requires="v">
                <p:oleObj spid="_x0000_s16440" name="公式" r:id="rId7" imgW="2209680" imgH="482400" progId="Equation.3">
                  <p:embed/>
                </p:oleObj>
              </mc:Choice>
              <mc:Fallback>
                <p:oleObj name="公式" r:id="rId7" imgW="2209680" imgH="482400" progId="Equation.3">
                  <p:embed/>
                  <p:pic>
                    <p:nvPicPr>
                      <p:cNvPr id="5" name="对象 4"/>
                      <p:cNvPicPr/>
                      <p:nvPr/>
                    </p:nvPicPr>
                    <p:blipFill>
                      <a:blip r:embed="rId8"/>
                      <a:stretch>
                        <a:fillRect/>
                      </a:stretch>
                    </p:blipFill>
                    <p:spPr>
                      <a:xfrm>
                        <a:off x="3501345" y="4165374"/>
                        <a:ext cx="4256088" cy="928687"/>
                      </a:xfrm>
                      <a:prstGeom prst="rect">
                        <a:avLst/>
                      </a:prstGeom>
                    </p:spPr>
                  </p:pic>
                </p:oleObj>
              </mc:Fallback>
            </mc:AlternateContent>
          </a:graphicData>
        </a:graphic>
      </p:graphicFrame>
    </p:spTree>
    <p:extLst>
      <p:ext uri="{BB962C8B-B14F-4D97-AF65-F5344CB8AC3E}">
        <p14:creationId xmlns:p14="http://schemas.microsoft.com/office/powerpoint/2010/main" val="4135847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1754138"/>
              </p:ext>
            </p:extLst>
          </p:nvPr>
        </p:nvGraphicFramePr>
        <p:xfrm>
          <a:off x="4029302" y="415699"/>
          <a:ext cx="3044825" cy="1751012"/>
        </p:xfrm>
        <a:graphic>
          <a:graphicData uri="http://schemas.openxmlformats.org/presentationml/2006/ole">
            <mc:AlternateContent xmlns:mc="http://schemas.openxmlformats.org/markup-compatibility/2006">
              <mc:Choice xmlns:v="urn:schemas-microsoft-com:vml" Requires="v">
                <p:oleObj spid="_x0000_s17459" name="公式" r:id="rId3" imgW="1104840" imgH="634680" progId="Equation.3">
                  <p:embed/>
                </p:oleObj>
              </mc:Choice>
              <mc:Fallback>
                <p:oleObj name="公式" r:id="rId3" imgW="1104840" imgH="634680" progId="Equation.3">
                  <p:embed/>
                  <p:pic>
                    <p:nvPicPr>
                      <p:cNvPr id="4" name="对象 3"/>
                      <p:cNvPicPr/>
                      <p:nvPr/>
                    </p:nvPicPr>
                    <p:blipFill>
                      <a:blip r:embed="rId4"/>
                      <a:stretch>
                        <a:fillRect/>
                      </a:stretch>
                    </p:blipFill>
                    <p:spPr>
                      <a:xfrm>
                        <a:off x="4029302" y="415699"/>
                        <a:ext cx="3044825" cy="175101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51322959"/>
              </p:ext>
            </p:extLst>
          </p:nvPr>
        </p:nvGraphicFramePr>
        <p:xfrm>
          <a:off x="3591945" y="2635024"/>
          <a:ext cx="3919537" cy="1120775"/>
        </p:xfrm>
        <a:graphic>
          <a:graphicData uri="http://schemas.openxmlformats.org/presentationml/2006/ole">
            <mc:AlternateContent xmlns:mc="http://schemas.openxmlformats.org/markup-compatibility/2006">
              <mc:Choice xmlns:v="urn:schemas-microsoft-com:vml" Requires="v">
                <p:oleObj spid="_x0000_s17460" name="公式" r:id="rId5" imgW="1422360" imgH="406080" progId="Equation.3">
                  <p:embed/>
                </p:oleObj>
              </mc:Choice>
              <mc:Fallback>
                <p:oleObj name="公式" r:id="rId5" imgW="1422360" imgH="406080" progId="Equation.3">
                  <p:embed/>
                  <p:pic>
                    <p:nvPicPr>
                      <p:cNvPr id="2" name="对象 1"/>
                      <p:cNvPicPr/>
                      <p:nvPr/>
                    </p:nvPicPr>
                    <p:blipFill>
                      <a:blip r:embed="rId6"/>
                      <a:stretch>
                        <a:fillRect/>
                      </a:stretch>
                    </p:blipFill>
                    <p:spPr>
                      <a:xfrm>
                        <a:off x="3591945" y="2635024"/>
                        <a:ext cx="3919537" cy="1120775"/>
                      </a:xfrm>
                      <a:prstGeom prst="rect">
                        <a:avLst/>
                      </a:prstGeom>
                    </p:spPr>
                  </p:pic>
                </p:oleObj>
              </mc:Fallback>
            </mc:AlternateContent>
          </a:graphicData>
        </a:graphic>
      </p:graphicFrame>
      <p:sp>
        <p:nvSpPr>
          <p:cNvPr id="4" name="下箭头 3"/>
          <p:cNvSpPr/>
          <p:nvPr/>
        </p:nvSpPr>
        <p:spPr>
          <a:xfrm>
            <a:off x="5508169" y="2296886"/>
            <a:ext cx="468085"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5421083" y="3924868"/>
            <a:ext cx="468085"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03598799"/>
              </p:ext>
            </p:extLst>
          </p:nvPr>
        </p:nvGraphicFramePr>
        <p:xfrm>
          <a:off x="3243263" y="4702175"/>
          <a:ext cx="4619625" cy="455613"/>
        </p:xfrm>
        <a:graphic>
          <a:graphicData uri="http://schemas.openxmlformats.org/presentationml/2006/ole">
            <mc:AlternateContent xmlns:mc="http://schemas.openxmlformats.org/markup-compatibility/2006">
              <mc:Choice xmlns:v="urn:schemas-microsoft-com:vml" Requires="v">
                <p:oleObj spid="_x0000_s17461" name="公式" r:id="rId7" imgW="1676160" imgH="164880" progId="Equation.3">
                  <p:embed/>
                </p:oleObj>
              </mc:Choice>
              <mc:Fallback>
                <p:oleObj name="公式" r:id="rId7" imgW="1676160" imgH="164880" progId="Equation.3">
                  <p:embed/>
                  <p:pic>
                    <p:nvPicPr>
                      <p:cNvPr id="3" name="对象 2"/>
                      <p:cNvPicPr/>
                      <p:nvPr/>
                    </p:nvPicPr>
                    <p:blipFill>
                      <a:blip r:embed="rId8"/>
                      <a:stretch>
                        <a:fillRect/>
                      </a:stretch>
                    </p:blipFill>
                    <p:spPr>
                      <a:xfrm>
                        <a:off x="3243263" y="4702175"/>
                        <a:ext cx="4619625" cy="455613"/>
                      </a:xfrm>
                      <a:prstGeom prst="rect">
                        <a:avLst/>
                      </a:prstGeom>
                    </p:spPr>
                  </p:pic>
                </p:oleObj>
              </mc:Fallback>
            </mc:AlternateContent>
          </a:graphicData>
        </a:graphic>
      </p:graphicFrame>
    </p:spTree>
    <p:extLst>
      <p:ext uri="{BB962C8B-B14F-4D97-AF65-F5344CB8AC3E}">
        <p14:creationId xmlns:p14="http://schemas.microsoft.com/office/powerpoint/2010/main" val="4198230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63062411"/>
              </p:ext>
            </p:extLst>
          </p:nvPr>
        </p:nvGraphicFramePr>
        <p:xfrm>
          <a:off x="2436813" y="852488"/>
          <a:ext cx="6229350" cy="876300"/>
        </p:xfrm>
        <a:graphic>
          <a:graphicData uri="http://schemas.openxmlformats.org/presentationml/2006/ole">
            <mc:AlternateContent xmlns:mc="http://schemas.openxmlformats.org/markup-compatibility/2006">
              <mc:Choice xmlns:v="urn:schemas-microsoft-com:vml" Requires="v">
                <p:oleObj spid="_x0000_s18482" name="公式" r:id="rId3" imgW="2260440" imgH="317160" progId="Equation.3">
                  <p:embed/>
                </p:oleObj>
              </mc:Choice>
              <mc:Fallback>
                <p:oleObj name="公式" r:id="rId3" imgW="2260440" imgH="317160" progId="Equation.3">
                  <p:embed/>
                  <p:pic>
                    <p:nvPicPr>
                      <p:cNvPr id="2" name="对象 1"/>
                      <p:cNvPicPr/>
                      <p:nvPr/>
                    </p:nvPicPr>
                    <p:blipFill>
                      <a:blip r:embed="rId4"/>
                      <a:stretch>
                        <a:fillRect/>
                      </a:stretch>
                    </p:blipFill>
                    <p:spPr>
                      <a:xfrm>
                        <a:off x="2436813" y="852488"/>
                        <a:ext cx="6229350" cy="8763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3996717"/>
              </p:ext>
            </p:extLst>
          </p:nvPr>
        </p:nvGraphicFramePr>
        <p:xfrm>
          <a:off x="1422400" y="2932113"/>
          <a:ext cx="8259763" cy="525462"/>
        </p:xfrm>
        <a:graphic>
          <a:graphicData uri="http://schemas.openxmlformats.org/presentationml/2006/ole">
            <mc:AlternateContent xmlns:mc="http://schemas.openxmlformats.org/markup-compatibility/2006">
              <mc:Choice xmlns:v="urn:schemas-microsoft-com:vml" Requires="v">
                <p:oleObj spid="_x0000_s18483" name="公式" r:id="rId5" imgW="2997000" imgH="190440" progId="Equation.3">
                  <p:embed/>
                </p:oleObj>
              </mc:Choice>
              <mc:Fallback>
                <p:oleObj name="公式" r:id="rId5" imgW="2997000" imgH="190440" progId="Equation.3">
                  <p:embed/>
                  <p:pic>
                    <p:nvPicPr>
                      <p:cNvPr id="3" name="对象 2"/>
                      <p:cNvPicPr/>
                      <p:nvPr/>
                    </p:nvPicPr>
                    <p:blipFill>
                      <a:blip r:embed="rId6"/>
                      <a:stretch>
                        <a:fillRect/>
                      </a:stretch>
                    </p:blipFill>
                    <p:spPr>
                      <a:xfrm>
                        <a:off x="1422400" y="2932113"/>
                        <a:ext cx="8259763" cy="525462"/>
                      </a:xfrm>
                      <a:prstGeom prst="rect">
                        <a:avLst/>
                      </a:prstGeom>
                    </p:spPr>
                  </p:pic>
                </p:oleObj>
              </mc:Fallback>
            </mc:AlternateContent>
          </a:graphicData>
        </a:graphic>
      </p:graphicFrame>
      <p:sp>
        <p:nvSpPr>
          <p:cNvPr id="4" name="下箭头 3"/>
          <p:cNvSpPr/>
          <p:nvPr/>
        </p:nvSpPr>
        <p:spPr>
          <a:xfrm>
            <a:off x="5508169" y="2296886"/>
            <a:ext cx="468085"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5421083" y="3924868"/>
            <a:ext cx="468085"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81232457"/>
              </p:ext>
            </p:extLst>
          </p:nvPr>
        </p:nvGraphicFramePr>
        <p:xfrm>
          <a:off x="3924300" y="4702175"/>
          <a:ext cx="3255963" cy="455613"/>
        </p:xfrm>
        <a:graphic>
          <a:graphicData uri="http://schemas.openxmlformats.org/presentationml/2006/ole">
            <mc:AlternateContent xmlns:mc="http://schemas.openxmlformats.org/markup-compatibility/2006">
              <mc:Choice xmlns:v="urn:schemas-microsoft-com:vml" Requires="v">
                <p:oleObj spid="_x0000_s18484" name="公式" r:id="rId7" imgW="1180800" imgH="164880" progId="Equation.3">
                  <p:embed/>
                </p:oleObj>
              </mc:Choice>
              <mc:Fallback>
                <p:oleObj name="公式" r:id="rId7" imgW="1180800" imgH="164880" progId="Equation.3">
                  <p:embed/>
                  <p:pic>
                    <p:nvPicPr>
                      <p:cNvPr id="6" name="对象 5"/>
                      <p:cNvPicPr/>
                      <p:nvPr/>
                    </p:nvPicPr>
                    <p:blipFill>
                      <a:blip r:embed="rId8"/>
                      <a:stretch>
                        <a:fillRect/>
                      </a:stretch>
                    </p:blipFill>
                    <p:spPr>
                      <a:xfrm>
                        <a:off x="3924300" y="4702175"/>
                        <a:ext cx="3255963" cy="455613"/>
                      </a:xfrm>
                      <a:prstGeom prst="rect">
                        <a:avLst/>
                      </a:prstGeom>
                    </p:spPr>
                  </p:pic>
                </p:oleObj>
              </mc:Fallback>
            </mc:AlternateContent>
          </a:graphicData>
        </a:graphic>
      </p:graphicFrame>
    </p:spTree>
    <p:extLst>
      <p:ext uri="{BB962C8B-B14F-4D97-AF65-F5344CB8AC3E}">
        <p14:creationId xmlns:p14="http://schemas.microsoft.com/office/powerpoint/2010/main" val="214329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nvGraphicFramePr>
            <p:xfrm>
              <a:off x="212650" y="1291798"/>
              <a:ext cx="11844670" cy="3017520"/>
            </p:xfrm>
            <a:graphic>
              <a:graphicData uri="http://schemas.openxmlformats.org/drawingml/2006/table">
                <a:tbl>
                  <a:tblPr firstRow="1" bandRow="1">
                    <a:tableStyleId>{5940675A-B579-460E-94D1-54222C63F5DA}</a:tableStyleId>
                  </a:tblPr>
                  <a:tblGrid>
                    <a:gridCol w="2296634">
                      <a:extLst>
                        <a:ext uri="{9D8B030D-6E8A-4147-A177-3AD203B41FA5}">
                          <a16:colId xmlns:a16="http://schemas.microsoft.com/office/drawing/2014/main" val="3147301387"/>
                        </a:ext>
                      </a:extLst>
                    </a:gridCol>
                    <a:gridCol w="1433883">
                      <a:extLst>
                        <a:ext uri="{9D8B030D-6E8A-4147-A177-3AD203B41FA5}">
                          <a16:colId xmlns:a16="http://schemas.microsoft.com/office/drawing/2014/main" val="1020950504"/>
                        </a:ext>
                      </a:extLst>
                    </a:gridCol>
                    <a:gridCol w="1140188">
                      <a:extLst>
                        <a:ext uri="{9D8B030D-6E8A-4147-A177-3AD203B41FA5}">
                          <a16:colId xmlns:a16="http://schemas.microsoft.com/office/drawing/2014/main" val="2011845471"/>
                        </a:ext>
                      </a:extLst>
                    </a:gridCol>
                    <a:gridCol w="1206607">
                      <a:extLst>
                        <a:ext uri="{9D8B030D-6E8A-4147-A177-3AD203B41FA5}">
                          <a16:colId xmlns:a16="http://schemas.microsoft.com/office/drawing/2014/main" val="2933055488"/>
                        </a:ext>
                      </a:extLst>
                    </a:gridCol>
                    <a:gridCol w="1471805">
                      <a:extLst>
                        <a:ext uri="{9D8B030D-6E8A-4147-A177-3AD203B41FA5}">
                          <a16:colId xmlns:a16="http://schemas.microsoft.com/office/drawing/2014/main" val="1932725473"/>
                        </a:ext>
                      </a:extLst>
                    </a:gridCol>
                    <a:gridCol w="1329070">
                      <a:extLst>
                        <a:ext uri="{9D8B030D-6E8A-4147-A177-3AD203B41FA5}">
                          <a16:colId xmlns:a16="http://schemas.microsoft.com/office/drawing/2014/main" val="2518624516"/>
                        </a:ext>
                      </a:extLst>
                    </a:gridCol>
                    <a:gridCol w="1201479">
                      <a:extLst>
                        <a:ext uri="{9D8B030D-6E8A-4147-A177-3AD203B41FA5}">
                          <a16:colId xmlns:a16="http://schemas.microsoft.com/office/drawing/2014/main" val="417537560"/>
                        </a:ext>
                      </a:extLst>
                    </a:gridCol>
                    <a:gridCol w="1765004">
                      <a:extLst>
                        <a:ext uri="{9D8B030D-6E8A-4147-A177-3AD203B41FA5}">
                          <a16:colId xmlns:a16="http://schemas.microsoft.com/office/drawing/2014/main" val="1242373663"/>
                        </a:ext>
                      </a:extLst>
                    </a:gridCol>
                  </a:tblGrid>
                  <a:tr h="370840">
                    <a:tc>
                      <a:txBody>
                        <a:bodyPr/>
                        <a:lstStyle/>
                        <a:p>
                          <a:endParaRPr lang="zh-CN" altLang="en-US" sz="2400" dirty="0">
                            <a:latin typeface="黑体" panose="02010609060101010101" pitchFamily="49" charset="-122"/>
                            <a:ea typeface="黑体" panose="02010609060101010101" pitchFamily="49" charset="-122"/>
                          </a:endParaRPr>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基期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报告期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059641"/>
                      </a:ext>
                    </a:extLst>
                  </a:tr>
                  <a:tr h="370840">
                    <a:tc>
                      <a:txBody>
                        <a:bodyPr/>
                        <a:lstStyle/>
                        <a:p>
                          <a:r>
                            <a:rPr lang="zh-CN" altLang="en-US" sz="2400" dirty="0" smtClean="0">
                              <a:latin typeface="黑体" panose="02010609060101010101" pitchFamily="49" charset="-122"/>
                              <a:ea typeface="黑体" panose="02010609060101010101" pitchFamily="49" charset="-122"/>
                            </a:rPr>
                            <a:t>工人按熟练程度分组</a:t>
                          </a:r>
                          <a:endParaRPr lang="en-US" altLang="zh-CN" sz="2400" dirty="0" smtClean="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黑体" panose="02010609060101010101" pitchFamily="49" charset="-122"/>
                              <a:ea typeface="黑体" panose="02010609060101010101" pitchFamily="49" charset="-122"/>
                            </a:rPr>
                            <a:t>假定的工资总额</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元）</a:t>
                          </a:r>
                        </a:p>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483786546"/>
                      </a:ext>
                    </a:extLst>
                  </a:tr>
                  <a:tr h="370840">
                    <a:tc>
                      <a:txBody>
                        <a:bodyPr/>
                        <a:lstStyle/>
                        <a:p>
                          <a:endParaRPr lang="zh-CN" altLang="en-US" sz="240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0</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x</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f</m:t>
                                    </m:r>
                                  </m:e>
                                  <m:sub>
                                    <m:r>
                                      <a:rPr lang="en-US" altLang="zh-CN" sz="2400" b="0" i="1" smtClean="0">
                                        <a:latin typeface="Cambria Math" panose="02040503050406030204" pitchFamily="18" charset="0"/>
                                      </a:rPr>
                                      <m:t>1</m:t>
                                    </m:r>
                                  </m:sub>
                                </m:sSub>
                              </m:oMath>
                            </m:oMathPara>
                          </a14:m>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45309750"/>
                      </a:ext>
                    </a:extLst>
                  </a:tr>
                  <a:tr h="370840">
                    <a:tc>
                      <a:txBody>
                        <a:bodyPr/>
                        <a:lstStyle/>
                        <a:p>
                          <a:pPr algn="ctr"/>
                          <a:r>
                            <a:rPr lang="zh-CN" altLang="en-US" sz="2400" dirty="0" smtClean="0">
                              <a:latin typeface="黑体" panose="02010609060101010101" pitchFamily="49" charset="-122"/>
                              <a:ea typeface="黑体" panose="02010609060101010101" pitchFamily="49" charset="-122"/>
                            </a:rPr>
                            <a:t>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1650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115500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847427901"/>
                      </a:ext>
                    </a:extLst>
                  </a:tr>
                  <a:tr h="370840">
                    <a:tc>
                      <a:txBody>
                        <a:bodyPr/>
                        <a:lstStyle/>
                        <a:p>
                          <a:pPr algn="ctr"/>
                          <a:r>
                            <a:rPr lang="zh-CN" altLang="en-US" sz="2400" dirty="0" smtClean="0">
                              <a:latin typeface="黑体" panose="02010609060101010101" pitchFamily="49" charset="-122"/>
                              <a:ea typeface="黑体" panose="02010609060101010101" pitchFamily="49" charset="-122"/>
                            </a:rPr>
                            <a:t>非熟练工人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27000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990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128700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117000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5482"/>
                      </a:ext>
                    </a:extLst>
                  </a:tr>
                </a:tbl>
              </a:graphicData>
            </a:graphic>
          </p:graphicFrame>
        </mc:Choice>
        <mc:Fallback xmlns="">
          <p:graphicFrame>
            <p:nvGraphicFramePr>
              <p:cNvPr id="2" name="表格 1"/>
              <p:cNvGraphicFramePr>
                <a:graphicFrameLocks noGrp="1"/>
              </p:cNvGraphicFramePr>
              <p:nvPr/>
            </p:nvGraphicFramePr>
            <p:xfrm>
              <a:off x="212650" y="1291798"/>
              <a:ext cx="11844670" cy="3017520"/>
            </p:xfrm>
            <a:graphic>
              <a:graphicData uri="http://schemas.openxmlformats.org/drawingml/2006/table">
                <a:tbl>
                  <a:tblPr firstRow="1" bandRow="1">
                    <a:tableStyleId>{5940675A-B579-460E-94D1-54222C63F5DA}</a:tableStyleId>
                  </a:tblPr>
                  <a:tblGrid>
                    <a:gridCol w="2296634">
                      <a:extLst>
                        <a:ext uri="{9D8B030D-6E8A-4147-A177-3AD203B41FA5}">
                          <a16:colId xmlns:a16="http://schemas.microsoft.com/office/drawing/2014/main" val="3147301387"/>
                        </a:ext>
                      </a:extLst>
                    </a:gridCol>
                    <a:gridCol w="1433883">
                      <a:extLst>
                        <a:ext uri="{9D8B030D-6E8A-4147-A177-3AD203B41FA5}">
                          <a16:colId xmlns:a16="http://schemas.microsoft.com/office/drawing/2014/main" val="1020950504"/>
                        </a:ext>
                      </a:extLst>
                    </a:gridCol>
                    <a:gridCol w="1140188">
                      <a:extLst>
                        <a:ext uri="{9D8B030D-6E8A-4147-A177-3AD203B41FA5}">
                          <a16:colId xmlns:a16="http://schemas.microsoft.com/office/drawing/2014/main" val="2011845471"/>
                        </a:ext>
                      </a:extLst>
                    </a:gridCol>
                    <a:gridCol w="1206607">
                      <a:extLst>
                        <a:ext uri="{9D8B030D-6E8A-4147-A177-3AD203B41FA5}">
                          <a16:colId xmlns:a16="http://schemas.microsoft.com/office/drawing/2014/main" val="2933055488"/>
                        </a:ext>
                      </a:extLst>
                    </a:gridCol>
                    <a:gridCol w="1471805">
                      <a:extLst>
                        <a:ext uri="{9D8B030D-6E8A-4147-A177-3AD203B41FA5}">
                          <a16:colId xmlns:a16="http://schemas.microsoft.com/office/drawing/2014/main" val="1932725473"/>
                        </a:ext>
                      </a:extLst>
                    </a:gridCol>
                    <a:gridCol w="1329070">
                      <a:extLst>
                        <a:ext uri="{9D8B030D-6E8A-4147-A177-3AD203B41FA5}">
                          <a16:colId xmlns:a16="http://schemas.microsoft.com/office/drawing/2014/main" val="2518624516"/>
                        </a:ext>
                      </a:extLst>
                    </a:gridCol>
                    <a:gridCol w="1201479">
                      <a:extLst>
                        <a:ext uri="{9D8B030D-6E8A-4147-A177-3AD203B41FA5}">
                          <a16:colId xmlns:a16="http://schemas.microsoft.com/office/drawing/2014/main" val="417537560"/>
                        </a:ext>
                      </a:extLst>
                    </a:gridCol>
                    <a:gridCol w="1765004">
                      <a:extLst>
                        <a:ext uri="{9D8B030D-6E8A-4147-A177-3AD203B41FA5}">
                          <a16:colId xmlns:a16="http://schemas.microsoft.com/office/drawing/2014/main" val="1242373663"/>
                        </a:ext>
                      </a:extLst>
                    </a:gridCol>
                  </a:tblGrid>
                  <a:tr h="457200">
                    <a:tc>
                      <a:txBody>
                        <a:bodyPr/>
                        <a:lstStyle/>
                        <a:p>
                          <a:endParaRPr lang="zh-CN" altLang="en-US" sz="2400" dirty="0">
                            <a:latin typeface="黑体" panose="02010609060101010101" pitchFamily="49" charset="-122"/>
                            <a:ea typeface="黑体" panose="02010609060101010101" pitchFamily="49" charset="-122"/>
                          </a:endParaRPr>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基期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400" dirty="0" smtClean="0">
                              <a:latin typeface="黑体" panose="02010609060101010101" pitchFamily="49" charset="-122"/>
                              <a:ea typeface="黑体" panose="02010609060101010101" pitchFamily="49" charset="-122"/>
                            </a:rPr>
                            <a:t>报告期</a:t>
                          </a:r>
                          <a:endParaRPr lang="zh-CN" altLang="en-US" sz="2400" dirty="0">
                            <a:latin typeface="黑体" panose="02010609060101010101" pitchFamily="49" charset="-122"/>
                            <a:ea typeface="黑体" panose="02010609060101010101" pitchFamily="49" charset="-122"/>
                          </a:endParaRPr>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059641"/>
                      </a:ext>
                    </a:extLst>
                  </a:tr>
                  <a:tr h="1188720">
                    <a:tc>
                      <a:txBody>
                        <a:bodyPr/>
                        <a:lstStyle/>
                        <a:p>
                          <a:r>
                            <a:rPr lang="zh-CN" altLang="en-US" sz="2400" dirty="0" smtClean="0">
                              <a:latin typeface="黑体" panose="02010609060101010101" pitchFamily="49" charset="-122"/>
                              <a:ea typeface="黑体" panose="02010609060101010101" pitchFamily="49" charset="-122"/>
                            </a:rPr>
                            <a:t>工人按熟练程度分组</a:t>
                          </a:r>
                          <a:endParaRPr lang="en-US" altLang="zh-CN" sz="2400" dirty="0" smtClean="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平均工资</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工人数</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（人）</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smtClean="0">
                              <a:latin typeface="黑体" panose="02010609060101010101" pitchFamily="49" charset="-122"/>
                              <a:ea typeface="黑体" panose="02010609060101010101" pitchFamily="49" charset="-122"/>
                            </a:rPr>
                            <a:t>工资总额</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（元）</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黑体" panose="02010609060101010101" pitchFamily="49" charset="-122"/>
                              <a:ea typeface="黑体" panose="02010609060101010101" pitchFamily="49" charset="-122"/>
                            </a:rPr>
                            <a:t>假定的工资总额</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元）</a:t>
                          </a:r>
                        </a:p>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483786546"/>
                      </a:ext>
                    </a:extLst>
                  </a:tr>
                  <a:tr h="457200">
                    <a:tc>
                      <a:txBody>
                        <a:bodyPr/>
                        <a:lstStyle/>
                        <a:p>
                          <a:endParaRPr lang="zh-CN" altLang="en-US" sz="2400">
                            <a:latin typeface="黑体" panose="02010609060101010101" pitchFamily="49" charset="-122"/>
                            <a:ea typeface="黑体" panose="02010609060101010101" pitchFamily="49" charset="-122"/>
                          </a:endParaRPr>
                        </a:p>
                      </a:txBody>
                      <a:tcPr/>
                    </a:tc>
                    <a:tc>
                      <a:txBody>
                        <a:bodyPr/>
                        <a:lstStyle/>
                        <a:p>
                          <a:endParaRPr lang="zh-CN"/>
                        </a:p>
                      </a:txBody>
                      <a:tcPr>
                        <a:blipFill>
                          <a:blip r:embed="rId2"/>
                          <a:stretch>
                            <a:fillRect l="-160851" t="-370667" r="-567660" b="-230667"/>
                          </a:stretch>
                        </a:blipFill>
                      </a:tcPr>
                    </a:tc>
                    <a:tc>
                      <a:txBody>
                        <a:bodyPr/>
                        <a:lstStyle/>
                        <a:p>
                          <a:endParaRPr lang="zh-CN"/>
                        </a:p>
                      </a:txBody>
                      <a:tcPr>
                        <a:blipFill>
                          <a:blip r:embed="rId2"/>
                          <a:stretch>
                            <a:fillRect l="-327807" t="-370667" r="-613369" b="-230667"/>
                          </a:stretch>
                        </a:blipFill>
                      </a:tcPr>
                    </a:tc>
                    <a:tc>
                      <a:txBody>
                        <a:bodyPr/>
                        <a:lstStyle/>
                        <a:p>
                          <a:endParaRPr lang="zh-CN"/>
                        </a:p>
                      </a:txBody>
                      <a:tcPr>
                        <a:blipFill>
                          <a:blip r:embed="rId2"/>
                          <a:stretch>
                            <a:fillRect l="-404040" t="-370667" r="-479293" b="-230667"/>
                          </a:stretch>
                        </a:blipFill>
                      </a:tcPr>
                    </a:tc>
                    <a:tc>
                      <a:txBody>
                        <a:bodyPr/>
                        <a:lstStyle/>
                        <a:p>
                          <a:endParaRPr lang="zh-CN"/>
                        </a:p>
                      </a:txBody>
                      <a:tcPr>
                        <a:blipFill>
                          <a:blip r:embed="rId2"/>
                          <a:stretch>
                            <a:fillRect l="-412397" t="-370667" r="-292149" b="-230667"/>
                          </a:stretch>
                        </a:blipFill>
                      </a:tcPr>
                    </a:tc>
                    <a:tc>
                      <a:txBody>
                        <a:bodyPr/>
                        <a:lstStyle/>
                        <a:p>
                          <a:endParaRPr lang="zh-CN"/>
                        </a:p>
                      </a:txBody>
                      <a:tcPr>
                        <a:blipFill>
                          <a:blip r:embed="rId2"/>
                          <a:stretch>
                            <a:fillRect l="-568807" t="-370667" r="-224312" b="-230667"/>
                          </a:stretch>
                        </a:blipFill>
                      </a:tcPr>
                    </a:tc>
                    <a:tc>
                      <a:txBody>
                        <a:bodyPr/>
                        <a:lstStyle/>
                        <a:p>
                          <a:endParaRPr lang="zh-CN"/>
                        </a:p>
                      </a:txBody>
                      <a:tcPr>
                        <a:blipFill>
                          <a:blip r:embed="rId2"/>
                          <a:stretch>
                            <a:fillRect l="-740102" t="-370667" r="-148223" b="-230667"/>
                          </a:stretch>
                        </a:blipFill>
                      </a:tcPr>
                    </a:tc>
                    <a:tc>
                      <a:txBody>
                        <a:bodyPr/>
                        <a:lstStyle/>
                        <a:p>
                          <a:endParaRPr lang="zh-CN"/>
                        </a:p>
                      </a:txBody>
                      <a:tcPr>
                        <a:blipFill>
                          <a:blip r:embed="rId2"/>
                          <a:stretch>
                            <a:fillRect l="-570690" t="-370667" r="-690" b="-230667"/>
                          </a:stretch>
                        </a:blipFill>
                      </a:tcPr>
                    </a:tc>
                    <a:extLst>
                      <a:ext uri="{0D108BD9-81ED-4DB2-BD59-A6C34878D82A}">
                        <a16:rowId xmlns:a16="http://schemas.microsoft.com/office/drawing/2014/main" val="4145309750"/>
                      </a:ext>
                    </a:extLst>
                  </a:tr>
                  <a:tr h="457200">
                    <a:tc>
                      <a:txBody>
                        <a:bodyPr/>
                        <a:lstStyle/>
                        <a:p>
                          <a:pPr algn="ctr"/>
                          <a:r>
                            <a:rPr lang="zh-CN" altLang="en-US" sz="2400" dirty="0" smtClean="0">
                              <a:latin typeface="黑体" panose="02010609060101010101" pitchFamily="49" charset="-122"/>
                              <a:ea typeface="黑体" panose="02010609060101010101" pitchFamily="49" charset="-122"/>
                            </a:rPr>
                            <a:t>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1650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70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115500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105000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847427901"/>
                      </a:ext>
                    </a:extLst>
                  </a:tr>
                  <a:tr h="457200">
                    <a:tc>
                      <a:txBody>
                        <a:bodyPr/>
                        <a:lstStyle/>
                        <a:p>
                          <a:pPr algn="ctr"/>
                          <a:r>
                            <a:rPr lang="zh-CN" altLang="en-US" sz="2400" dirty="0" smtClean="0">
                              <a:latin typeface="黑体" panose="02010609060101010101" pitchFamily="49" charset="-122"/>
                              <a:ea typeface="黑体" panose="02010609060101010101" pitchFamily="49" charset="-122"/>
                            </a:rPr>
                            <a:t>非熟练工人</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27000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990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128700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117000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875482"/>
                      </a:ext>
                    </a:extLst>
                  </a:tr>
                </a:tbl>
              </a:graphicData>
            </a:graphic>
          </p:graphicFrame>
        </mc:Fallback>
      </mc:AlternateContent>
      <p:sp>
        <p:nvSpPr>
          <p:cNvPr id="3" name="文本框 2"/>
          <p:cNvSpPr txBox="1"/>
          <p:nvPr/>
        </p:nvSpPr>
        <p:spPr>
          <a:xfrm>
            <a:off x="293914" y="261257"/>
            <a:ext cx="3877985" cy="584775"/>
          </a:xfrm>
          <a:prstGeom prst="rect">
            <a:avLst/>
          </a:prstGeom>
          <a:noFill/>
        </p:spPr>
        <p:txBody>
          <a:bodyPr wrap="none" rtlCol="0">
            <a:spAutoFit/>
          </a:bodyPr>
          <a:lstStyle/>
          <a:p>
            <a:r>
              <a:rPr lang="zh-CN" altLang="en-US" sz="3200" dirty="0" smtClean="0"/>
              <a:t>平均指标的因素分析</a:t>
            </a:r>
            <a:endParaRPr lang="zh-CN" altLang="en-US" sz="3200" dirty="0"/>
          </a:p>
        </p:txBody>
      </p:sp>
      <p:graphicFrame>
        <p:nvGraphicFramePr>
          <p:cNvPr id="4" name="表格 3"/>
          <p:cNvGraphicFramePr>
            <a:graphicFrameLocks noGrp="1"/>
          </p:cNvGraphicFramePr>
          <p:nvPr/>
        </p:nvGraphicFramePr>
        <p:xfrm>
          <a:off x="212650" y="4309318"/>
          <a:ext cx="11844670" cy="457200"/>
        </p:xfrm>
        <a:graphic>
          <a:graphicData uri="http://schemas.openxmlformats.org/drawingml/2006/table">
            <a:tbl>
              <a:tblPr firstRow="1" bandRow="1">
                <a:tableStyleId>{5940675A-B579-460E-94D1-54222C63F5DA}</a:tableStyleId>
              </a:tblPr>
              <a:tblGrid>
                <a:gridCol w="2296634">
                  <a:extLst>
                    <a:ext uri="{9D8B030D-6E8A-4147-A177-3AD203B41FA5}">
                      <a16:colId xmlns:a16="http://schemas.microsoft.com/office/drawing/2014/main" val="2242323417"/>
                    </a:ext>
                  </a:extLst>
                </a:gridCol>
                <a:gridCol w="1433883">
                  <a:extLst>
                    <a:ext uri="{9D8B030D-6E8A-4147-A177-3AD203B41FA5}">
                      <a16:colId xmlns:a16="http://schemas.microsoft.com/office/drawing/2014/main" val="1605185041"/>
                    </a:ext>
                  </a:extLst>
                </a:gridCol>
                <a:gridCol w="1140188">
                  <a:extLst>
                    <a:ext uri="{9D8B030D-6E8A-4147-A177-3AD203B41FA5}">
                      <a16:colId xmlns:a16="http://schemas.microsoft.com/office/drawing/2014/main" val="1795336728"/>
                    </a:ext>
                  </a:extLst>
                </a:gridCol>
                <a:gridCol w="1206607">
                  <a:extLst>
                    <a:ext uri="{9D8B030D-6E8A-4147-A177-3AD203B41FA5}">
                      <a16:colId xmlns:a16="http://schemas.microsoft.com/office/drawing/2014/main" val="3346780411"/>
                    </a:ext>
                  </a:extLst>
                </a:gridCol>
                <a:gridCol w="1471805">
                  <a:extLst>
                    <a:ext uri="{9D8B030D-6E8A-4147-A177-3AD203B41FA5}">
                      <a16:colId xmlns:a16="http://schemas.microsoft.com/office/drawing/2014/main" val="2896905930"/>
                    </a:ext>
                  </a:extLst>
                </a:gridCol>
                <a:gridCol w="1329070">
                  <a:extLst>
                    <a:ext uri="{9D8B030D-6E8A-4147-A177-3AD203B41FA5}">
                      <a16:colId xmlns:a16="http://schemas.microsoft.com/office/drawing/2014/main" val="135463928"/>
                    </a:ext>
                  </a:extLst>
                </a:gridCol>
                <a:gridCol w="1201479">
                  <a:extLst>
                    <a:ext uri="{9D8B030D-6E8A-4147-A177-3AD203B41FA5}">
                      <a16:colId xmlns:a16="http://schemas.microsoft.com/office/drawing/2014/main" val="3754882445"/>
                    </a:ext>
                  </a:extLst>
                </a:gridCol>
                <a:gridCol w="1765004">
                  <a:extLst>
                    <a:ext uri="{9D8B030D-6E8A-4147-A177-3AD203B41FA5}">
                      <a16:colId xmlns:a16="http://schemas.microsoft.com/office/drawing/2014/main" val="3054634881"/>
                    </a:ext>
                  </a:extLst>
                </a:gridCol>
              </a:tblGrid>
              <a:tr h="370840">
                <a:tc>
                  <a:txBody>
                    <a:bodyPr/>
                    <a:lstStyle/>
                    <a:p>
                      <a:pPr algn="ctr"/>
                      <a:r>
                        <a:rPr lang="zh-CN" altLang="en-US" sz="2400" dirty="0" smtClean="0">
                          <a:latin typeface="黑体" panose="02010609060101010101" pitchFamily="49" charset="-122"/>
                          <a:ea typeface="黑体" panose="02010609060101010101" pitchFamily="49" charset="-122"/>
                        </a:rPr>
                        <a:t>合计</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1320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132000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1221</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244200</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黑体" panose="02010609060101010101" pitchFamily="49" charset="-122"/>
                          <a:ea typeface="黑体" panose="02010609060101010101" pitchFamily="49" charset="-122"/>
                        </a:rPr>
                        <a:t>222000</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24727094"/>
                  </a:ext>
                </a:extLst>
              </a:tr>
            </a:tbl>
          </a:graphicData>
        </a:graphic>
      </p:graphicFrame>
    </p:spTree>
    <p:extLst>
      <p:ext uri="{BB962C8B-B14F-4D97-AF65-F5344CB8AC3E}">
        <p14:creationId xmlns:p14="http://schemas.microsoft.com/office/powerpoint/2010/main" val="1220992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2" name="Object 4"/>
          <p:cNvGraphicFramePr>
            <a:graphicFrameLocks noChangeAspect="1"/>
          </p:cNvGraphicFramePr>
          <p:nvPr/>
        </p:nvGraphicFramePr>
        <p:xfrm>
          <a:off x="2208214" y="4005263"/>
          <a:ext cx="7559675" cy="1871662"/>
        </p:xfrm>
        <a:graphic>
          <a:graphicData uri="http://schemas.openxmlformats.org/presentationml/2006/ole">
            <mc:AlternateContent xmlns:mc="http://schemas.openxmlformats.org/markup-compatibility/2006">
              <mc:Choice xmlns:v="urn:schemas-microsoft-com:vml" Requires="v">
                <p:oleObj spid="_x0000_s14372" name="Equation" r:id="rId4" imgW="2578100" imgH="723900" progId="Equation.DSMT4">
                  <p:embed/>
                </p:oleObj>
              </mc:Choice>
              <mc:Fallback>
                <p:oleObj name="Equation" r:id="rId4" imgW="2578100" imgH="723900" progId="Equation.DSMT4">
                  <p:embed/>
                  <p:pic>
                    <p:nvPicPr>
                      <p:cNvPr id="1300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4" y="4005263"/>
                        <a:ext cx="7559675" cy="1871662"/>
                      </a:xfrm>
                      <a:prstGeom prst="rect">
                        <a:avLst/>
                      </a:prstGeom>
                      <a:solidFill>
                        <a:srgbClr val="FFFF99"/>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pSp>
        <p:nvGrpSpPr>
          <p:cNvPr id="130068" name="Group 20"/>
          <p:cNvGrpSpPr>
            <a:grpSpLocks/>
          </p:cNvGrpSpPr>
          <p:nvPr/>
        </p:nvGrpSpPr>
        <p:grpSpPr bwMode="auto">
          <a:xfrm>
            <a:off x="1847850" y="1628776"/>
            <a:ext cx="8369300" cy="1871663"/>
            <a:chOff x="204" y="1071"/>
            <a:chExt cx="5272" cy="1179"/>
          </a:xfrm>
        </p:grpSpPr>
        <p:sp>
          <p:nvSpPr>
            <p:cNvPr id="130063" name="Rectangle 15"/>
            <p:cNvSpPr>
              <a:spLocks noChangeArrowheads="1"/>
            </p:cNvSpPr>
            <p:nvPr/>
          </p:nvSpPr>
          <p:spPr bwMode="auto">
            <a:xfrm>
              <a:off x="204" y="1071"/>
              <a:ext cx="5232" cy="1179"/>
            </a:xfrm>
            <a:prstGeom prst="rect">
              <a:avLst/>
            </a:prstGeom>
            <a:noFill/>
            <a:ln w="38100">
              <a:solidFill>
                <a:srgbClr val="26982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4" name="Text Box 16"/>
            <p:cNvSpPr txBox="1">
              <a:spLocks noChangeArrowheads="1"/>
            </p:cNvSpPr>
            <p:nvPr/>
          </p:nvSpPr>
          <p:spPr bwMode="auto">
            <a:xfrm>
              <a:off x="340" y="1071"/>
              <a:ext cx="5136"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rPr>
                <a:t>已知某地区商品价格报告期比基期增长</a:t>
              </a:r>
              <a:r>
                <a:rPr kumimoji="1" lang="en-US" altLang="zh-CN" sz="3600" b="1">
                  <a:latin typeface="Times New Roman" panose="02020603050405020304" pitchFamily="18" charset="0"/>
                </a:rPr>
                <a:t>5﹪</a:t>
              </a:r>
              <a:r>
                <a:rPr kumimoji="1" lang="zh-CN" altLang="en-US" sz="3600" b="1">
                  <a:latin typeface="Times New Roman" panose="02020603050405020304" pitchFamily="18" charset="0"/>
                </a:rPr>
                <a:t>，销售量增长</a:t>
              </a:r>
              <a:r>
                <a:rPr kumimoji="1" lang="en-US" altLang="zh-CN" sz="3600" b="1">
                  <a:latin typeface="Times New Roman" panose="02020603050405020304" pitchFamily="18" charset="0"/>
                </a:rPr>
                <a:t>2﹪</a:t>
              </a:r>
              <a:r>
                <a:rPr kumimoji="1" lang="zh-CN" altLang="en-US" sz="3600" b="1">
                  <a:latin typeface="Times New Roman" panose="02020603050405020304" pitchFamily="18" charset="0"/>
                </a:rPr>
                <a:t>，求该地区商品销售总额的增长幅度。</a:t>
              </a:r>
            </a:p>
          </p:txBody>
        </p:sp>
      </p:grpSp>
      <p:sp>
        <p:nvSpPr>
          <p:cNvPr id="130065" name="Text Box 17"/>
          <p:cNvSpPr txBox="1">
            <a:spLocks noChangeArrowheads="1"/>
          </p:cNvSpPr>
          <p:nvPr/>
        </p:nvSpPr>
        <p:spPr bwMode="auto">
          <a:xfrm>
            <a:off x="1774826" y="476250"/>
            <a:ext cx="6607175" cy="641350"/>
          </a:xfrm>
          <a:prstGeom prst="rect">
            <a:avLst/>
          </a:prstGeom>
          <a:solidFill>
            <a:srgbClr val="FFFF99"/>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solidFill>
                  <a:schemeClr val="tx2"/>
                </a:solidFill>
                <a:effectLst>
                  <a:outerShdw blurRad="38100" dist="38100" dir="2700000" algn="tl">
                    <a:srgbClr val="000000"/>
                  </a:outerShdw>
                </a:effectLst>
                <a:latin typeface="Times New Roman" panose="02020603050405020304" pitchFamily="18" charset="0"/>
              </a:rPr>
              <a:t>利用已知的指数推算未知的指数</a:t>
            </a:r>
          </a:p>
        </p:txBody>
      </p:sp>
    </p:spTree>
    <p:extLst>
      <p:ext uri="{BB962C8B-B14F-4D97-AF65-F5344CB8AC3E}">
        <p14:creationId xmlns:p14="http://schemas.microsoft.com/office/powerpoint/2010/main" val="201199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fade">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p:cNvGrpSpPr>
            <a:grpSpLocks/>
          </p:cNvGrpSpPr>
          <p:nvPr/>
        </p:nvGrpSpPr>
        <p:grpSpPr bwMode="auto">
          <a:xfrm>
            <a:off x="2135189" y="1557338"/>
            <a:ext cx="7864475" cy="1371600"/>
            <a:chOff x="532" y="1632"/>
            <a:chExt cx="4700" cy="672"/>
          </a:xfrm>
        </p:grpSpPr>
        <p:sp>
          <p:nvSpPr>
            <p:cNvPr id="129027" name="Rectangle 3"/>
            <p:cNvSpPr>
              <a:spLocks noChangeArrowheads="1"/>
            </p:cNvSpPr>
            <p:nvPr/>
          </p:nvSpPr>
          <p:spPr bwMode="auto">
            <a:xfrm>
              <a:off x="1296" y="1728"/>
              <a:ext cx="646" cy="43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8" name="Rectangle 4"/>
            <p:cNvSpPr>
              <a:spLocks noChangeArrowheads="1"/>
            </p:cNvSpPr>
            <p:nvPr/>
          </p:nvSpPr>
          <p:spPr bwMode="auto">
            <a:xfrm>
              <a:off x="3072" y="1728"/>
              <a:ext cx="528" cy="43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9" name="Rectangle 5"/>
            <p:cNvSpPr>
              <a:spLocks noChangeArrowheads="1"/>
            </p:cNvSpPr>
            <p:nvPr/>
          </p:nvSpPr>
          <p:spPr bwMode="auto">
            <a:xfrm>
              <a:off x="4704" y="1728"/>
              <a:ext cx="528" cy="43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9030" name="Object 6"/>
            <p:cNvGraphicFramePr>
              <a:graphicFrameLocks noChangeAspect="1"/>
            </p:cNvGraphicFramePr>
            <p:nvPr/>
          </p:nvGraphicFramePr>
          <p:xfrm>
            <a:off x="532" y="1632"/>
            <a:ext cx="4625" cy="672"/>
          </p:xfrm>
          <a:graphic>
            <a:graphicData uri="http://schemas.openxmlformats.org/presentationml/2006/ole">
              <mc:AlternateContent xmlns:mc="http://schemas.openxmlformats.org/markup-compatibility/2006">
                <mc:Choice xmlns:v="urn:schemas-microsoft-com:vml" Requires="v">
                  <p:oleObj spid="_x0000_s15464" name="Equation" r:id="rId4" imgW="2336800" imgH="431800" progId="Equation.DSMT4">
                    <p:embed/>
                  </p:oleObj>
                </mc:Choice>
                <mc:Fallback>
                  <p:oleObj name="Equation" r:id="rId4" imgW="2336800" imgH="431800" progId="Equation.DSMT4">
                    <p:embed/>
                    <p:pic>
                      <p:nvPicPr>
                        <p:cNvPr id="1290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 y="1632"/>
                          <a:ext cx="4625" cy="672"/>
                        </a:xfrm>
                        <a:prstGeom prst="rect">
                          <a:avLst/>
                        </a:prstGeom>
                        <a:solidFill>
                          <a:srgbClr val="00FFFF"/>
                        </a:solidFill>
                        <a:ln w="28575">
                          <a:solidFill>
                            <a:schemeClr val="tx2"/>
                          </a:solidFill>
                          <a:miter lim="800000"/>
                          <a:headEnd/>
                          <a:tailEnd/>
                        </a:ln>
                      </p:spPr>
                    </p:pic>
                  </p:oleObj>
                </mc:Fallback>
              </mc:AlternateContent>
            </a:graphicData>
          </a:graphic>
        </p:graphicFrame>
      </p:grpSp>
      <p:grpSp>
        <p:nvGrpSpPr>
          <p:cNvPr id="129037" name="Group 13"/>
          <p:cNvGrpSpPr>
            <a:grpSpLocks/>
          </p:cNvGrpSpPr>
          <p:nvPr/>
        </p:nvGrpSpPr>
        <p:grpSpPr bwMode="auto">
          <a:xfrm>
            <a:off x="2419351" y="4038600"/>
            <a:ext cx="7218363" cy="1295400"/>
            <a:chOff x="564" y="2544"/>
            <a:chExt cx="4547" cy="816"/>
          </a:xfrm>
        </p:grpSpPr>
        <p:graphicFrame>
          <p:nvGraphicFramePr>
            <p:cNvPr id="129031" name="Object 7"/>
            <p:cNvGraphicFramePr>
              <a:graphicFrameLocks noChangeAspect="1"/>
            </p:cNvGraphicFramePr>
            <p:nvPr/>
          </p:nvGraphicFramePr>
          <p:xfrm>
            <a:off x="564" y="2544"/>
            <a:ext cx="1799" cy="816"/>
          </p:xfrm>
          <a:graphic>
            <a:graphicData uri="http://schemas.openxmlformats.org/presentationml/2006/ole">
              <mc:AlternateContent xmlns:mc="http://schemas.openxmlformats.org/markup-compatibility/2006">
                <mc:Choice xmlns:v="urn:schemas-microsoft-com:vml" Requires="v">
                  <p:oleObj spid="_x0000_s15465" name="Equation" r:id="rId6" imgW="812447" imgH="482391" progId="Equation.DSMT4">
                    <p:embed/>
                  </p:oleObj>
                </mc:Choice>
                <mc:Fallback>
                  <p:oleObj name="Equation" r:id="rId6" imgW="812447" imgH="482391" progId="Equation.DSMT4">
                    <p:embed/>
                    <p:pic>
                      <p:nvPicPr>
                        <p:cNvPr id="12903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 y="2544"/>
                          <a:ext cx="1799" cy="816"/>
                        </a:xfrm>
                        <a:prstGeom prst="rect">
                          <a:avLst/>
                        </a:prstGeom>
                        <a:solidFill>
                          <a:srgbClr val="FFFFCC"/>
                        </a:solidFill>
                        <a:ln w="9525">
                          <a:solidFill>
                            <a:schemeClr val="hlink"/>
                          </a:solidFill>
                          <a:miter lim="800000"/>
                          <a:headEnd/>
                          <a:tailEnd/>
                        </a:ln>
                      </p:spPr>
                    </p:pic>
                  </p:oleObj>
                </mc:Fallback>
              </mc:AlternateContent>
            </a:graphicData>
          </a:graphic>
        </p:graphicFrame>
        <p:graphicFrame>
          <p:nvGraphicFramePr>
            <p:cNvPr id="129032" name="Object 8"/>
            <p:cNvGraphicFramePr>
              <a:graphicFrameLocks noChangeAspect="1"/>
            </p:cNvGraphicFramePr>
            <p:nvPr/>
          </p:nvGraphicFramePr>
          <p:xfrm>
            <a:off x="3192" y="2544"/>
            <a:ext cx="1919" cy="816"/>
          </p:xfrm>
          <a:graphic>
            <a:graphicData uri="http://schemas.openxmlformats.org/presentationml/2006/ole">
              <mc:AlternateContent xmlns:mc="http://schemas.openxmlformats.org/markup-compatibility/2006">
                <mc:Choice xmlns:v="urn:schemas-microsoft-com:vml" Requires="v">
                  <p:oleObj spid="_x0000_s15466" name="Equation" r:id="rId8" imgW="837836" imgH="482391" progId="Equation.DSMT4">
                    <p:embed/>
                  </p:oleObj>
                </mc:Choice>
                <mc:Fallback>
                  <p:oleObj name="Equation" r:id="rId8" imgW="837836" imgH="482391" progId="Equation.DSMT4">
                    <p:embed/>
                    <p:pic>
                      <p:nvPicPr>
                        <p:cNvPr id="12903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2" y="2544"/>
                          <a:ext cx="1919" cy="816"/>
                        </a:xfrm>
                        <a:prstGeom prst="rect">
                          <a:avLst/>
                        </a:prstGeom>
                        <a:solidFill>
                          <a:srgbClr val="FFFFCC"/>
                        </a:solidFill>
                        <a:ln w="9525">
                          <a:solidFill>
                            <a:schemeClr val="hlink"/>
                          </a:solidFill>
                          <a:miter lim="800000"/>
                          <a:headEnd/>
                          <a:tailEnd/>
                        </a:ln>
                      </p:spPr>
                    </p:pic>
                  </p:oleObj>
                </mc:Fallback>
              </mc:AlternateContent>
            </a:graphicData>
          </a:graphic>
        </p:graphicFrame>
      </p:grpSp>
      <p:sp>
        <p:nvSpPr>
          <p:cNvPr id="129033" name="Rectangle 9"/>
          <p:cNvSpPr>
            <a:spLocks noChangeArrowheads="1"/>
          </p:cNvSpPr>
          <p:nvPr/>
        </p:nvSpPr>
        <p:spPr bwMode="auto">
          <a:xfrm>
            <a:off x="5370514" y="3962400"/>
            <a:ext cx="1106487"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7200" b="1">
                <a:latin typeface="Times New Roman" panose="02020603050405020304" pitchFamily="18" charset="0"/>
                <a:ea typeface="楷体_GB2312" pitchFamily="49" charset="-122"/>
              </a:rPr>
              <a:t>×</a:t>
            </a:r>
          </a:p>
        </p:txBody>
      </p:sp>
      <p:sp>
        <p:nvSpPr>
          <p:cNvPr id="129034" name="AutoShape 10"/>
          <p:cNvSpPr>
            <a:spLocks noChangeArrowheads="1"/>
          </p:cNvSpPr>
          <p:nvPr/>
        </p:nvSpPr>
        <p:spPr bwMode="auto">
          <a:xfrm rot="16200000">
            <a:off x="5321300" y="3267075"/>
            <a:ext cx="12954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14593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Rot="1" noChangeArrowheads="1"/>
          </p:cNvSpPr>
          <p:nvPr>
            <p:ph type="title"/>
          </p:nvPr>
        </p:nvSpPr>
        <p:spPr>
          <a:xfrm>
            <a:off x="1774826" y="333375"/>
            <a:ext cx="4716463" cy="738188"/>
          </a:xfrm>
          <a:solidFill>
            <a:srgbClr val="00FFFF"/>
          </a:solidFill>
        </p:spPr>
        <p:txBody>
          <a:bodyPr/>
          <a:lstStyle/>
          <a:p>
            <a:r>
              <a:rPr lang="zh-CN" altLang="en-US" sz="4000" b="1">
                <a:latin typeface="黑体" panose="02010609060101010101" pitchFamily="49" charset="-122"/>
                <a:ea typeface="黑体" panose="02010609060101010101" pitchFamily="49" charset="-122"/>
              </a:rPr>
              <a:t>第六节   指数数列</a:t>
            </a:r>
          </a:p>
        </p:txBody>
      </p:sp>
      <p:sp>
        <p:nvSpPr>
          <p:cNvPr id="452611" name="Rectangle 3"/>
          <p:cNvSpPr>
            <a:spLocks noGrp="1" noRot="1" noChangeArrowheads="1"/>
          </p:cNvSpPr>
          <p:nvPr>
            <p:ph type="body" idx="1"/>
          </p:nvPr>
        </p:nvSpPr>
        <p:spPr>
          <a:xfrm>
            <a:off x="1992314" y="1916113"/>
            <a:ext cx="8486775" cy="4216400"/>
          </a:xfrm>
        </p:spPr>
        <p:txBody>
          <a:bodyPr/>
          <a:lstStyle/>
          <a:p>
            <a:r>
              <a:rPr lang="zh-CN" altLang="en-US" b="1">
                <a:latin typeface="黑体" panose="02010609060101010101" pitchFamily="49" charset="-122"/>
                <a:ea typeface="黑体" panose="02010609060101010101" pitchFamily="49" charset="-122"/>
              </a:rPr>
              <a:t>一、什么是指数数列？</a:t>
            </a:r>
          </a:p>
          <a:p>
            <a:r>
              <a:rPr lang="zh-CN" altLang="en-US" b="1">
                <a:latin typeface="黑体" panose="02010609060101010101" pitchFamily="49" charset="-122"/>
                <a:ea typeface="黑体" panose="02010609060101010101" pitchFamily="49" charset="-122"/>
              </a:rPr>
              <a:t>二、指数数列的换算</a:t>
            </a:r>
          </a:p>
          <a:p>
            <a:r>
              <a:rPr lang="zh-CN" altLang="en-US" b="1">
                <a:latin typeface="黑体" panose="02010609060101010101" pitchFamily="49" charset="-122"/>
                <a:ea typeface="黑体" panose="02010609060101010101" pitchFamily="49" charset="-122"/>
              </a:rPr>
              <a:t>（一）环比数列变为定基数列</a:t>
            </a:r>
          </a:p>
          <a:p>
            <a:r>
              <a:rPr lang="zh-CN" altLang="en-US" b="1">
                <a:latin typeface="黑体" panose="02010609060101010101" pitchFamily="49" charset="-122"/>
                <a:ea typeface="黑体" panose="02010609060101010101" pitchFamily="49" charset="-122"/>
              </a:rPr>
              <a:t>（二）定基数列变为环比数列</a:t>
            </a:r>
          </a:p>
          <a:p>
            <a:r>
              <a:rPr lang="zh-CN" altLang="en-US" b="1">
                <a:latin typeface="黑体" panose="02010609060101010101" pitchFamily="49" charset="-122"/>
                <a:ea typeface="黑体" panose="02010609060101010101" pitchFamily="49" charset="-122"/>
              </a:rPr>
              <a:t>（三）定基数列变换基期</a:t>
            </a:r>
          </a:p>
          <a:p>
            <a:r>
              <a:rPr lang="zh-CN" altLang="en-US" b="1">
                <a:latin typeface="黑体" panose="02010609060101010101" pitchFamily="49" charset="-122"/>
                <a:ea typeface="黑体" panose="02010609060101010101" pitchFamily="49" charset="-122"/>
              </a:rPr>
              <a:t>三、不变权数和可变权数</a:t>
            </a:r>
          </a:p>
        </p:txBody>
      </p:sp>
    </p:spTree>
    <p:extLst>
      <p:ext uri="{BB962C8B-B14F-4D97-AF65-F5344CB8AC3E}">
        <p14:creationId xmlns:p14="http://schemas.microsoft.com/office/powerpoint/2010/main" val="503695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Rot="1" noChangeArrowheads="1"/>
          </p:cNvSpPr>
          <p:nvPr>
            <p:ph type="title"/>
          </p:nvPr>
        </p:nvSpPr>
        <p:spPr>
          <a:xfrm>
            <a:off x="1524000" y="333375"/>
            <a:ext cx="7092950" cy="719138"/>
          </a:xfrm>
          <a:solidFill>
            <a:srgbClr val="00FFFF"/>
          </a:solidFill>
        </p:spPr>
        <p:txBody>
          <a:bodyPr/>
          <a:lstStyle/>
          <a:p>
            <a:r>
              <a:rPr lang="zh-CN" altLang="en-US" sz="4000" b="1">
                <a:latin typeface="黑体" panose="02010609060101010101" pitchFamily="49" charset="-122"/>
                <a:ea typeface="黑体" panose="02010609060101010101" pitchFamily="49" charset="-122"/>
              </a:rPr>
              <a:t>第七节  几种常见的重要指数</a:t>
            </a:r>
          </a:p>
        </p:txBody>
      </p:sp>
      <p:sp>
        <p:nvSpPr>
          <p:cNvPr id="451587" name="Rectangle 3"/>
          <p:cNvSpPr>
            <a:spLocks noGrp="1" noRot="1" noChangeArrowheads="1"/>
          </p:cNvSpPr>
          <p:nvPr>
            <p:ph type="body" idx="1"/>
          </p:nvPr>
        </p:nvSpPr>
        <p:spPr>
          <a:xfrm>
            <a:off x="2063750" y="1989139"/>
            <a:ext cx="8415338" cy="4143375"/>
          </a:xfrm>
        </p:spPr>
        <p:txBody>
          <a:bodyPr/>
          <a:lstStyle/>
          <a:p>
            <a:r>
              <a:rPr lang="zh-CN" altLang="en-US" b="1">
                <a:latin typeface="黑体" panose="02010609060101010101" pitchFamily="49" charset="-122"/>
                <a:ea typeface="黑体" panose="02010609060101010101" pitchFamily="49" charset="-122"/>
              </a:rPr>
              <a:t>一、零售物价指数</a:t>
            </a:r>
          </a:p>
          <a:p>
            <a:r>
              <a:rPr lang="zh-CN" altLang="en-US" b="1">
                <a:latin typeface="黑体" panose="02010609060101010101" pitchFamily="49" charset="-122"/>
                <a:ea typeface="黑体" panose="02010609060101010101" pitchFamily="49" charset="-122"/>
              </a:rPr>
              <a:t>二、道</a:t>
            </a:r>
            <a:r>
              <a:rPr lang="en-US" altLang="zh-CN" b="1">
                <a:ea typeface="黑体" panose="02010609060101010101" pitchFamily="49" charset="-122"/>
              </a:rPr>
              <a:t>·</a:t>
            </a:r>
            <a:r>
              <a:rPr lang="zh-CN" altLang="en-US" b="1">
                <a:latin typeface="黑体" panose="02010609060101010101" pitchFamily="49" charset="-122"/>
                <a:ea typeface="黑体" panose="02010609060101010101" pitchFamily="49" charset="-122"/>
              </a:rPr>
              <a:t>琼斯工业股票价格指数</a:t>
            </a:r>
          </a:p>
          <a:p>
            <a:r>
              <a:rPr lang="zh-CN" altLang="en-US" b="1">
                <a:latin typeface="黑体" panose="02010609060101010101" pitchFamily="49" charset="-122"/>
                <a:ea typeface="黑体" panose="02010609060101010101" pitchFamily="49" charset="-122"/>
              </a:rPr>
              <a:t>三、标准普尔股票价格指数</a:t>
            </a:r>
          </a:p>
          <a:p>
            <a:r>
              <a:rPr lang="zh-CN" altLang="en-US" b="1">
                <a:latin typeface="黑体" panose="02010609060101010101" pitchFamily="49" charset="-122"/>
                <a:ea typeface="黑体" panose="02010609060101010101" pitchFamily="49" charset="-122"/>
              </a:rPr>
              <a:t>四、伦敦</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金融时报</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股票价格指数</a:t>
            </a:r>
          </a:p>
          <a:p>
            <a:r>
              <a:rPr lang="zh-CN" altLang="en-US" b="1">
                <a:latin typeface="黑体" panose="02010609060101010101" pitchFamily="49" charset="-122"/>
                <a:ea typeface="黑体" panose="02010609060101010101" pitchFamily="49" charset="-122"/>
              </a:rPr>
              <a:t>五、香港恒生股票价格指数</a:t>
            </a:r>
          </a:p>
          <a:p>
            <a:r>
              <a:rPr lang="zh-CN" altLang="en-US" b="1">
                <a:latin typeface="黑体" panose="02010609060101010101" pitchFamily="49" charset="-122"/>
                <a:ea typeface="黑体" panose="02010609060101010101" pitchFamily="49" charset="-122"/>
              </a:rPr>
              <a:t>六、上证指数</a:t>
            </a:r>
          </a:p>
          <a:p>
            <a:r>
              <a:rPr lang="zh-CN" altLang="en-US" b="1">
                <a:latin typeface="黑体" panose="02010609060101010101" pitchFamily="49" charset="-122"/>
                <a:ea typeface="黑体" panose="02010609060101010101" pitchFamily="49" charset="-122"/>
              </a:rPr>
              <a:t>七、深证指数</a:t>
            </a:r>
          </a:p>
        </p:txBody>
      </p:sp>
    </p:spTree>
    <p:extLst>
      <p:ext uri="{BB962C8B-B14F-4D97-AF65-F5344CB8AC3E}">
        <p14:creationId xmlns:p14="http://schemas.microsoft.com/office/powerpoint/2010/main" val="42632544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Rectangle 10"/>
          <p:cNvSpPr>
            <a:spLocks noChangeArrowheads="1"/>
          </p:cNvSpPr>
          <p:nvPr/>
        </p:nvSpPr>
        <p:spPr bwMode="auto">
          <a:xfrm>
            <a:off x="1774826" y="1700213"/>
            <a:ext cx="8664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latin typeface="Times New Roman" panose="02020603050405020304" pitchFamily="18" charset="0"/>
                <a:ea typeface="楷体_GB2312" pitchFamily="49" charset="-122"/>
              </a:rPr>
              <a:t>⑴ </a:t>
            </a:r>
            <a:r>
              <a:rPr kumimoji="1" lang="zh-CN" altLang="en-US" sz="3200" b="1">
                <a:latin typeface="Times New Roman" panose="02020603050405020304" pitchFamily="18" charset="0"/>
                <a:ea typeface="楷体_GB2312" pitchFamily="49" charset="-122"/>
              </a:rPr>
              <a:t>相对数形式：</a:t>
            </a:r>
            <a:r>
              <a:rPr kumimoji="1" lang="en-US" altLang="zh-CN" sz="36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对象指数等于各个因素指数的连乘积</a:t>
            </a:r>
          </a:p>
        </p:txBody>
      </p:sp>
      <p:sp>
        <p:nvSpPr>
          <p:cNvPr id="126985" name="Rectangle 9"/>
          <p:cNvSpPr>
            <a:spLocks noChangeArrowheads="1"/>
          </p:cNvSpPr>
          <p:nvPr/>
        </p:nvSpPr>
        <p:spPr bwMode="auto">
          <a:xfrm>
            <a:off x="1774825" y="4292600"/>
            <a:ext cx="828675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ea typeface="楷体_GB2312" pitchFamily="49" charset="-122"/>
              </a:rPr>
              <a:t>⑵ </a:t>
            </a:r>
            <a:r>
              <a:rPr kumimoji="1" lang="zh-CN" altLang="en-US" sz="2800" b="1">
                <a:latin typeface="Times New Roman" panose="02020603050405020304" pitchFamily="18" charset="0"/>
                <a:ea typeface="楷体_GB2312" pitchFamily="49" charset="-122"/>
              </a:rPr>
              <a:t>绝对数形式：</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对象指数的增减额等于各因素指数影响的增减额之和</a:t>
            </a:r>
          </a:p>
        </p:txBody>
      </p:sp>
      <p:graphicFrame>
        <p:nvGraphicFramePr>
          <p:cNvPr id="126984" name="Object 8"/>
          <p:cNvGraphicFramePr>
            <a:graphicFrameLocks noChangeAspect="1"/>
          </p:cNvGraphicFramePr>
          <p:nvPr>
            <p:extLst>
              <p:ext uri="{D42A27DB-BD31-4B8C-83A1-F6EECF244321}">
                <p14:modId xmlns:p14="http://schemas.microsoft.com/office/powerpoint/2010/main" val="1257366960"/>
              </p:ext>
            </p:extLst>
          </p:nvPr>
        </p:nvGraphicFramePr>
        <p:xfrm>
          <a:off x="2451100" y="5676900"/>
          <a:ext cx="7366000" cy="495300"/>
        </p:xfrm>
        <a:graphic>
          <a:graphicData uri="http://schemas.openxmlformats.org/presentationml/2006/ole">
            <mc:AlternateContent xmlns:mc="http://schemas.openxmlformats.org/markup-compatibility/2006">
              <mc:Choice xmlns:v="urn:schemas-microsoft-com:vml" Requires="v">
                <p:oleObj spid="_x0000_s2118" name="Equation" r:id="rId4" imgW="3136900" imgH="228600" progId="Equation.DSMT4">
                  <p:embed/>
                </p:oleObj>
              </mc:Choice>
              <mc:Fallback>
                <p:oleObj name="Equation" r:id="rId4" imgW="3136900" imgH="228600" progId="Equation.DSMT4">
                  <p:embed/>
                  <p:pic>
                    <p:nvPicPr>
                      <p:cNvPr id="1269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100" y="5676900"/>
                        <a:ext cx="7366000" cy="495300"/>
                      </a:xfrm>
                      <a:prstGeom prst="rect">
                        <a:avLst/>
                      </a:prstGeom>
                      <a:solidFill>
                        <a:srgbClr val="00FFFF"/>
                      </a:solidFill>
                      <a:ln w="28575">
                        <a:solidFill>
                          <a:schemeClr val="tx2"/>
                        </a:solidFill>
                        <a:miter lim="800000"/>
                        <a:headEnd/>
                        <a:tailEnd/>
                      </a:ln>
                    </p:spPr>
                  </p:pic>
                </p:oleObj>
              </mc:Fallback>
            </mc:AlternateContent>
          </a:graphicData>
        </a:graphic>
      </p:graphicFrame>
      <p:grpSp>
        <p:nvGrpSpPr>
          <p:cNvPr id="126979" name="Group 3"/>
          <p:cNvGrpSpPr>
            <a:grpSpLocks/>
          </p:cNvGrpSpPr>
          <p:nvPr/>
        </p:nvGrpSpPr>
        <p:grpSpPr bwMode="auto">
          <a:xfrm>
            <a:off x="2370138" y="2852738"/>
            <a:ext cx="7613650" cy="1066800"/>
            <a:chOff x="532" y="1632"/>
            <a:chExt cx="4700" cy="672"/>
          </a:xfrm>
        </p:grpSpPr>
        <p:sp>
          <p:nvSpPr>
            <p:cNvPr id="126983" name="Rectangle 7"/>
            <p:cNvSpPr>
              <a:spLocks noChangeArrowheads="1"/>
            </p:cNvSpPr>
            <p:nvPr/>
          </p:nvSpPr>
          <p:spPr bwMode="auto">
            <a:xfrm>
              <a:off x="1296" y="1728"/>
              <a:ext cx="646"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Rectangle 6"/>
            <p:cNvSpPr>
              <a:spLocks noChangeArrowheads="1"/>
            </p:cNvSpPr>
            <p:nvPr/>
          </p:nvSpPr>
          <p:spPr bwMode="auto">
            <a:xfrm>
              <a:off x="3072" y="1728"/>
              <a:ext cx="528"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Rectangle 5"/>
            <p:cNvSpPr>
              <a:spLocks noChangeArrowheads="1"/>
            </p:cNvSpPr>
            <p:nvPr/>
          </p:nvSpPr>
          <p:spPr bwMode="auto">
            <a:xfrm>
              <a:off x="4704" y="1728"/>
              <a:ext cx="528"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6980" name="Object 4"/>
            <p:cNvGraphicFramePr>
              <a:graphicFrameLocks noChangeAspect="1"/>
            </p:cNvGraphicFramePr>
            <p:nvPr/>
          </p:nvGraphicFramePr>
          <p:xfrm>
            <a:off x="532" y="1632"/>
            <a:ext cx="4626" cy="672"/>
          </p:xfrm>
          <a:graphic>
            <a:graphicData uri="http://schemas.openxmlformats.org/presentationml/2006/ole">
              <mc:AlternateContent xmlns:mc="http://schemas.openxmlformats.org/markup-compatibility/2006">
                <mc:Choice xmlns:v="urn:schemas-microsoft-com:vml" Requires="v">
                  <p:oleObj spid="_x0000_s2119" name="Equation" r:id="rId6" imgW="2336800" imgH="431800" progId="Equation.DSMT4">
                    <p:embed/>
                  </p:oleObj>
                </mc:Choice>
                <mc:Fallback>
                  <p:oleObj name="Equation" r:id="rId6" imgW="2336800" imgH="431800" progId="Equation.DSMT4">
                    <p:embed/>
                    <p:pic>
                      <p:nvPicPr>
                        <p:cNvPr id="1269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 y="1632"/>
                          <a:ext cx="4626" cy="672"/>
                        </a:xfrm>
                        <a:prstGeom prst="rect">
                          <a:avLst/>
                        </a:prstGeom>
                        <a:solidFill>
                          <a:srgbClr val="FFFF99"/>
                        </a:solidFill>
                        <a:ln w="28575">
                          <a:solidFill>
                            <a:schemeClr val="tx2"/>
                          </a:solidFill>
                          <a:miter lim="800000"/>
                          <a:headEnd/>
                          <a:tailEnd/>
                        </a:ln>
                      </p:spPr>
                    </p:pic>
                  </p:oleObj>
                </mc:Fallback>
              </mc:AlternateContent>
            </a:graphicData>
          </a:graphic>
        </p:graphicFrame>
      </p:grpSp>
      <p:sp>
        <p:nvSpPr>
          <p:cNvPr id="126978" name="Rectangle 2"/>
          <p:cNvSpPr>
            <a:spLocks noChangeArrowheads="1"/>
          </p:cNvSpPr>
          <p:nvPr/>
        </p:nvSpPr>
        <p:spPr bwMode="auto">
          <a:xfrm>
            <a:off x="1752600" y="425451"/>
            <a:ext cx="4339650" cy="646331"/>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effectLst>
                  <a:outerShdw blurRad="38100" dist="38100" dir="2700000" algn="tl">
                    <a:srgbClr val="000000"/>
                  </a:outerShdw>
                </a:effectLst>
                <a:latin typeface="Times New Roman" panose="02020603050405020304" pitchFamily="18" charset="0"/>
              </a:rPr>
              <a:t>指数体系的基本形式</a:t>
            </a:r>
          </a:p>
        </p:txBody>
      </p:sp>
    </p:spTree>
    <p:extLst>
      <p:ext uri="{BB962C8B-B14F-4D97-AF65-F5344CB8AC3E}">
        <p14:creationId xmlns:p14="http://schemas.microsoft.com/office/powerpoint/2010/main" val="3936625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pPr algn="ctr"/>
            <a:r>
              <a:rPr lang="zh-CN" altLang="en-US" sz="3600" dirty="0" smtClean="0"/>
              <a:t>某地区粮食产值、播种面积和单位面积产量</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95969493"/>
              </p:ext>
            </p:extLst>
          </p:nvPr>
        </p:nvGraphicFramePr>
        <p:xfrm>
          <a:off x="687652" y="1028183"/>
          <a:ext cx="10539095" cy="3017520"/>
        </p:xfrm>
        <a:graphic>
          <a:graphicData uri="http://schemas.openxmlformats.org/drawingml/2006/table">
            <a:tbl>
              <a:tblPr firstRow="1" bandRow="1">
                <a:tableStyleId>{5C22544A-7EE6-4342-B048-85BDC9FD1C3A}</a:tableStyleId>
              </a:tblPr>
              <a:tblGrid>
                <a:gridCol w="1160780">
                  <a:extLst>
                    <a:ext uri="{9D8B030D-6E8A-4147-A177-3AD203B41FA5}">
                      <a16:colId xmlns:a16="http://schemas.microsoft.com/office/drawing/2014/main" val="3620689901"/>
                    </a:ext>
                  </a:extLst>
                </a:gridCol>
                <a:gridCol w="1179859">
                  <a:extLst>
                    <a:ext uri="{9D8B030D-6E8A-4147-A177-3AD203B41FA5}">
                      <a16:colId xmlns:a16="http://schemas.microsoft.com/office/drawing/2014/main" val="1272189669"/>
                    </a:ext>
                  </a:extLst>
                </a:gridCol>
                <a:gridCol w="1590646">
                  <a:extLst>
                    <a:ext uri="{9D8B030D-6E8A-4147-A177-3AD203B41FA5}">
                      <a16:colId xmlns:a16="http://schemas.microsoft.com/office/drawing/2014/main" val="299468161"/>
                    </a:ext>
                  </a:extLst>
                </a:gridCol>
                <a:gridCol w="1811773">
                  <a:extLst>
                    <a:ext uri="{9D8B030D-6E8A-4147-A177-3AD203B41FA5}">
                      <a16:colId xmlns:a16="http://schemas.microsoft.com/office/drawing/2014/main" val="1554955276"/>
                    </a:ext>
                  </a:extLst>
                </a:gridCol>
                <a:gridCol w="2025532">
                  <a:extLst>
                    <a:ext uri="{9D8B030D-6E8A-4147-A177-3AD203B41FA5}">
                      <a16:colId xmlns:a16="http://schemas.microsoft.com/office/drawing/2014/main" val="3142545563"/>
                    </a:ext>
                  </a:extLst>
                </a:gridCol>
                <a:gridCol w="1281194">
                  <a:extLst>
                    <a:ext uri="{9D8B030D-6E8A-4147-A177-3AD203B41FA5}">
                      <a16:colId xmlns:a16="http://schemas.microsoft.com/office/drawing/2014/main" val="2864131123"/>
                    </a:ext>
                  </a:extLst>
                </a:gridCol>
                <a:gridCol w="1489311">
                  <a:extLst>
                    <a:ext uri="{9D8B030D-6E8A-4147-A177-3AD203B41FA5}">
                      <a16:colId xmlns:a16="http://schemas.microsoft.com/office/drawing/2014/main" val="1669793722"/>
                    </a:ext>
                  </a:extLst>
                </a:gridCol>
              </a:tblGrid>
              <a:tr h="370840">
                <a:tc>
                  <a:txBody>
                    <a:bodyPr/>
                    <a:lstStyle/>
                    <a:p>
                      <a:r>
                        <a:rPr lang="zh-CN" altLang="en-US" sz="2800" dirty="0" smtClean="0"/>
                        <a:t>粮食作物</a:t>
                      </a:r>
                      <a:endParaRPr lang="zh-CN" altLang="en-US" sz="2800" dirty="0"/>
                    </a:p>
                  </a:txBody>
                  <a:tcPr/>
                </a:tc>
                <a:tc gridSpan="2">
                  <a:txBody>
                    <a:bodyPr/>
                    <a:lstStyle/>
                    <a:p>
                      <a:r>
                        <a:rPr lang="zh-CN" altLang="en-US" sz="2800" dirty="0" smtClean="0"/>
                        <a:t>播种面积（亩）</a:t>
                      </a:r>
                      <a:endParaRPr lang="zh-CN" altLang="en-US" sz="2800" dirty="0"/>
                    </a:p>
                  </a:txBody>
                  <a:tcPr/>
                </a:tc>
                <a:tc hMerge="1">
                  <a:txBody>
                    <a:bodyPr/>
                    <a:lstStyle/>
                    <a:p>
                      <a:endParaRPr lang="zh-CN" altLang="en-US"/>
                    </a:p>
                  </a:txBody>
                  <a:tcPr/>
                </a:tc>
                <a:tc gridSpan="2">
                  <a:txBody>
                    <a:bodyPr/>
                    <a:lstStyle/>
                    <a:p>
                      <a:r>
                        <a:rPr lang="zh-CN" altLang="en-US" sz="2800" dirty="0" smtClean="0"/>
                        <a:t>单位面积产量（公斤）</a:t>
                      </a:r>
                      <a:endParaRPr lang="zh-CN" altLang="en-US" sz="2800" dirty="0"/>
                    </a:p>
                  </a:txBody>
                  <a:tcPr/>
                </a:tc>
                <a:tc hMerge="1">
                  <a:txBody>
                    <a:bodyPr/>
                    <a:lstStyle/>
                    <a:p>
                      <a:endParaRPr lang="zh-CN" altLang="en-US"/>
                    </a:p>
                  </a:txBody>
                  <a:tcPr/>
                </a:tc>
                <a:tc gridSpan="2">
                  <a:txBody>
                    <a:bodyPr/>
                    <a:lstStyle/>
                    <a:p>
                      <a:r>
                        <a:rPr lang="zh-CN" altLang="en-US" sz="2800" dirty="0" smtClean="0"/>
                        <a:t>粮食单价（元）</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2362744177"/>
                  </a:ext>
                </a:extLst>
              </a:tr>
              <a:tr h="370840">
                <a:tc>
                  <a:txBody>
                    <a:bodyPr/>
                    <a:lstStyle/>
                    <a:p>
                      <a:endParaRPr lang="zh-CN" altLang="en-US" sz="280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749544726"/>
                  </a:ext>
                </a:extLst>
              </a:tr>
              <a:tr h="370840">
                <a:tc>
                  <a:txBody>
                    <a:bodyPr/>
                    <a:lstStyle/>
                    <a:p>
                      <a:r>
                        <a:rPr lang="zh-CN" altLang="en-US" sz="2800" dirty="0" smtClean="0"/>
                        <a:t>甲</a:t>
                      </a:r>
                      <a:endParaRPr lang="zh-CN" altLang="en-US" sz="2800" dirty="0"/>
                    </a:p>
                  </a:txBody>
                  <a:tcPr/>
                </a:tc>
                <a:tc>
                  <a:txBody>
                    <a:bodyPr/>
                    <a:lstStyle/>
                    <a:p>
                      <a:pPr algn="ctr"/>
                      <a:r>
                        <a:rPr lang="en-US" altLang="zh-CN" sz="2800" dirty="0" smtClean="0"/>
                        <a:t>1000</a:t>
                      </a:r>
                      <a:endParaRPr lang="zh-CN" altLang="en-US" sz="2800" dirty="0"/>
                    </a:p>
                  </a:txBody>
                  <a:tcPr/>
                </a:tc>
                <a:tc>
                  <a:txBody>
                    <a:bodyPr/>
                    <a:lstStyle/>
                    <a:p>
                      <a:pPr algn="ctr"/>
                      <a:r>
                        <a:rPr lang="en-US" altLang="zh-CN" sz="2800" dirty="0" smtClean="0"/>
                        <a:t>1200</a:t>
                      </a:r>
                      <a:endParaRPr lang="zh-CN" altLang="en-US" sz="2800" dirty="0"/>
                    </a:p>
                  </a:txBody>
                  <a:tcPr/>
                </a:tc>
                <a:tc>
                  <a:txBody>
                    <a:bodyPr/>
                    <a:lstStyle/>
                    <a:p>
                      <a:pPr algn="ctr"/>
                      <a:r>
                        <a:rPr lang="en-US" altLang="zh-CN" sz="2800" dirty="0" smtClean="0"/>
                        <a:t>400</a:t>
                      </a:r>
                      <a:endParaRPr lang="zh-CN" altLang="en-US" sz="2800" dirty="0"/>
                    </a:p>
                  </a:txBody>
                  <a:tcPr/>
                </a:tc>
                <a:tc>
                  <a:txBody>
                    <a:bodyPr/>
                    <a:lstStyle/>
                    <a:p>
                      <a:pPr algn="ctr"/>
                      <a:r>
                        <a:rPr lang="en-US" altLang="zh-CN" sz="2800" dirty="0" smtClean="0"/>
                        <a:t>500</a:t>
                      </a:r>
                      <a:endParaRPr lang="zh-CN" altLang="en-US" sz="2800" dirty="0"/>
                    </a:p>
                  </a:txBody>
                  <a:tcPr/>
                </a:tc>
                <a:tc>
                  <a:txBody>
                    <a:bodyPr/>
                    <a:lstStyle/>
                    <a:p>
                      <a:pPr algn="ctr"/>
                      <a:r>
                        <a:rPr lang="en-US" altLang="zh-CN" sz="2800" dirty="0" smtClean="0"/>
                        <a:t>2.0</a:t>
                      </a:r>
                      <a:endParaRPr lang="zh-CN" altLang="en-US" sz="2800" dirty="0"/>
                    </a:p>
                  </a:txBody>
                  <a:tcPr/>
                </a:tc>
                <a:tc>
                  <a:txBody>
                    <a:bodyPr/>
                    <a:lstStyle/>
                    <a:p>
                      <a:pPr algn="ctr"/>
                      <a:r>
                        <a:rPr lang="en-US" altLang="zh-CN" sz="2800" dirty="0" smtClean="0"/>
                        <a:t>3.0</a:t>
                      </a:r>
                      <a:endParaRPr lang="zh-CN" altLang="en-US" sz="2800" dirty="0"/>
                    </a:p>
                  </a:txBody>
                  <a:tcPr/>
                </a:tc>
                <a:extLst>
                  <a:ext uri="{0D108BD9-81ED-4DB2-BD59-A6C34878D82A}">
                    <a16:rowId xmlns:a16="http://schemas.microsoft.com/office/drawing/2014/main" val="695935591"/>
                  </a:ext>
                </a:extLst>
              </a:tr>
              <a:tr h="370840">
                <a:tc>
                  <a:txBody>
                    <a:bodyPr/>
                    <a:lstStyle/>
                    <a:p>
                      <a:r>
                        <a:rPr lang="zh-CN" altLang="en-US" sz="2800" dirty="0" smtClean="0"/>
                        <a:t>乙</a:t>
                      </a:r>
                      <a:endParaRPr lang="zh-CN" altLang="en-US" sz="2800" dirty="0"/>
                    </a:p>
                  </a:txBody>
                  <a:tcPr/>
                </a:tc>
                <a:tc>
                  <a:txBody>
                    <a:bodyPr/>
                    <a:lstStyle/>
                    <a:p>
                      <a:pPr algn="ctr"/>
                      <a:r>
                        <a:rPr lang="en-US" altLang="zh-CN" sz="2800" dirty="0" smtClean="0"/>
                        <a:t>700</a:t>
                      </a:r>
                      <a:endParaRPr lang="zh-CN" altLang="en-US" sz="2800" dirty="0"/>
                    </a:p>
                  </a:txBody>
                  <a:tcPr/>
                </a:tc>
                <a:tc>
                  <a:txBody>
                    <a:bodyPr/>
                    <a:lstStyle/>
                    <a:p>
                      <a:pPr algn="ctr"/>
                      <a:r>
                        <a:rPr lang="en-US" altLang="zh-CN" sz="2800" dirty="0" smtClean="0"/>
                        <a:t>600</a:t>
                      </a:r>
                      <a:endParaRPr lang="zh-CN" altLang="en-US" sz="2800" dirty="0"/>
                    </a:p>
                  </a:txBody>
                  <a:tcPr/>
                </a:tc>
                <a:tc>
                  <a:txBody>
                    <a:bodyPr/>
                    <a:lstStyle/>
                    <a:p>
                      <a:pPr algn="ctr"/>
                      <a:r>
                        <a:rPr lang="en-US" altLang="zh-CN" sz="2800" dirty="0" smtClean="0"/>
                        <a:t>320</a:t>
                      </a:r>
                      <a:endParaRPr lang="zh-CN" altLang="en-US" sz="2800" dirty="0"/>
                    </a:p>
                  </a:txBody>
                  <a:tcPr/>
                </a:tc>
                <a:tc>
                  <a:txBody>
                    <a:bodyPr/>
                    <a:lstStyle/>
                    <a:p>
                      <a:pPr algn="ctr"/>
                      <a:r>
                        <a:rPr lang="en-US" altLang="zh-CN" sz="2800" dirty="0" smtClean="0"/>
                        <a:t>400</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2.2</a:t>
                      </a:r>
                      <a:endParaRPr lang="zh-CN" altLang="en-US" sz="2800" dirty="0"/>
                    </a:p>
                  </a:txBody>
                  <a:tcPr/>
                </a:tc>
                <a:extLst>
                  <a:ext uri="{0D108BD9-81ED-4DB2-BD59-A6C34878D82A}">
                    <a16:rowId xmlns:a16="http://schemas.microsoft.com/office/drawing/2014/main" val="1583992931"/>
                  </a:ext>
                </a:extLst>
              </a:tr>
              <a:tr h="370840">
                <a:tc>
                  <a:txBody>
                    <a:bodyPr/>
                    <a:lstStyle/>
                    <a:p>
                      <a:r>
                        <a:rPr lang="zh-CN" altLang="en-US" sz="2800" dirty="0" smtClean="0"/>
                        <a:t>丙</a:t>
                      </a:r>
                      <a:endParaRPr lang="zh-CN" altLang="en-US" sz="2800" dirty="0"/>
                    </a:p>
                  </a:txBody>
                  <a:tcPr/>
                </a:tc>
                <a:tc>
                  <a:txBody>
                    <a:bodyPr/>
                    <a:lstStyle/>
                    <a:p>
                      <a:pPr algn="ctr"/>
                      <a:r>
                        <a:rPr lang="en-US" altLang="zh-CN" sz="2800" dirty="0" smtClean="0"/>
                        <a:t>500</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250</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10</a:t>
                      </a:r>
                      <a:endParaRPr lang="zh-CN" altLang="en-US" sz="2800" dirty="0"/>
                    </a:p>
                  </a:txBody>
                  <a:tcPr/>
                </a:tc>
                <a:tc>
                  <a:txBody>
                    <a:bodyPr/>
                    <a:lstStyle/>
                    <a:p>
                      <a:pPr algn="ctr"/>
                      <a:r>
                        <a:rPr lang="en-US" altLang="zh-CN" sz="2800" dirty="0" smtClean="0"/>
                        <a:t>1.6</a:t>
                      </a:r>
                      <a:endParaRPr lang="zh-CN" altLang="en-US" sz="2800" dirty="0"/>
                    </a:p>
                  </a:txBody>
                  <a:tcPr/>
                </a:tc>
                <a:extLst>
                  <a:ext uri="{0D108BD9-81ED-4DB2-BD59-A6C34878D82A}">
                    <a16:rowId xmlns:a16="http://schemas.microsoft.com/office/drawing/2014/main" val="1034465829"/>
                  </a:ext>
                </a:extLst>
              </a:tr>
            </a:tbl>
          </a:graphicData>
        </a:graphic>
      </p:graphicFrame>
      <p:sp>
        <p:nvSpPr>
          <p:cNvPr id="5" name="文本框 4"/>
          <p:cNvSpPr txBox="1"/>
          <p:nvPr/>
        </p:nvSpPr>
        <p:spPr>
          <a:xfrm>
            <a:off x="838200" y="4381466"/>
            <a:ext cx="5646097" cy="461665"/>
          </a:xfrm>
          <a:prstGeom prst="rect">
            <a:avLst/>
          </a:prstGeom>
          <a:noFill/>
        </p:spPr>
        <p:txBody>
          <a:bodyPr wrap="none" rtlCol="0">
            <a:spAutoFit/>
          </a:bodyPr>
          <a:lstStyle/>
          <a:p>
            <a:r>
              <a:rPr lang="en-US" altLang="zh-CN" sz="2400" dirty="0" smtClean="0"/>
              <a:t>1.</a:t>
            </a:r>
            <a:r>
              <a:rPr lang="zh-CN" altLang="en-US" sz="2400" dirty="0" smtClean="0"/>
              <a:t>计算总产值指数、总产值增加的绝对额</a:t>
            </a:r>
            <a:endParaRPr lang="zh-CN" altLang="en-US" sz="2400" dirty="0"/>
          </a:p>
        </p:txBody>
      </p:sp>
      <p:sp>
        <p:nvSpPr>
          <p:cNvPr id="6" name="文本框 5"/>
          <p:cNvSpPr txBox="1"/>
          <p:nvPr/>
        </p:nvSpPr>
        <p:spPr>
          <a:xfrm>
            <a:off x="838200" y="4843131"/>
            <a:ext cx="7800533" cy="461665"/>
          </a:xfrm>
          <a:prstGeom prst="rect">
            <a:avLst/>
          </a:prstGeom>
          <a:noFill/>
        </p:spPr>
        <p:txBody>
          <a:bodyPr wrap="none" rtlCol="0">
            <a:spAutoFit/>
          </a:bodyPr>
          <a:lstStyle/>
          <a:p>
            <a:r>
              <a:rPr lang="en-US" altLang="zh-CN" sz="2400" dirty="0"/>
              <a:t>2</a:t>
            </a:r>
            <a:r>
              <a:rPr lang="en-US" altLang="zh-CN" sz="2400" dirty="0" smtClean="0"/>
              <a:t>.</a:t>
            </a:r>
            <a:r>
              <a:rPr lang="zh-CN" altLang="en-US" sz="2400" dirty="0" smtClean="0"/>
              <a:t>计算</a:t>
            </a:r>
            <a:r>
              <a:rPr lang="zh-CN" altLang="en-US" sz="2400" dirty="0"/>
              <a:t>播种面积</a:t>
            </a:r>
            <a:r>
              <a:rPr lang="zh-CN" altLang="en-US" sz="2400" dirty="0" smtClean="0"/>
              <a:t>指数、播种面积增加引起的的产值增加值</a:t>
            </a:r>
            <a:endParaRPr lang="zh-CN" altLang="en-US" sz="2400" dirty="0"/>
          </a:p>
        </p:txBody>
      </p:sp>
      <p:sp>
        <p:nvSpPr>
          <p:cNvPr id="7" name="文本框 6"/>
          <p:cNvSpPr txBox="1"/>
          <p:nvPr/>
        </p:nvSpPr>
        <p:spPr>
          <a:xfrm>
            <a:off x="838200" y="5323545"/>
            <a:ext cx="6569427" cy="461665"/>
          </a:xfrm>
          <a:prstGeom prst="rect">
            <a:avLst/>
          </a:prstGeom>
          <a:noFill/>
        </p:spPr>
        <p:txBody>
          <a:bodyPr wrap="none" rtlCol="0">
            <a:spAutoFit/>
          </a:bodyPr>
          <a:lstStyle/>
          <a:p>
            <a:r>
              <a:rPr lang="en-US" altLang="zh-CN" sz="2400" dirty="0" smtClean="0"/>
              <a:t>3.</a:t>
            </a:r>
            <a:r>
              <a:rPr lang="zh-CN" altLang="en-US" sz="2400" dirty="0" smtClean="0"/>
              <a:t>计算单产指数、单产增加而引起的产值增加额</a:t>
            </a:r>
            <a:endParaRPr lang="zh-CN" altLang="en-US" sz="2400" dirty="0"/>
          </a:p>
        </p:txBody>
      </p:sp>
      <p:sp>
        <p:nvSpPr>
          <p:cNvPr id="8" name="文本框 7"/>
          <p:cNvSpPr txBox="1"/>
          <p:nvPr/>
        </p:nvSpPr>
        <p:spPr>
          <a:xfrm>
            <a:off x="838200" y="5813174"/>
            <a:ext cx="8416086" cy="461665"/>
          </a:xfrm>
          <a:prstGeom prst="rect">
            <a:avLst/>
          </a:prstGeom>
          <a:noFill/>
        </p:spPr>
        <p:txBody>
          <a:bodyPr wrap="none" rtlCol="0">
            <a:spAutoFit/>
          </a:bodyPr>
          <a:lstStyle/>
          <a:p>
            <a:r>
              <a:rPr lang="en-US" altLang="zh-CN" sz="2400" dirty="0" smtClean="0"/>
              <a:t>4.</a:t>
            </a:r>
            <a:r>
              <a:rPr lang="zh-CN" altLang="en-US" sz="2400" dirty="0" smtClean="0"/>
              <a:t>计算粮食价格指数、粮食价格上升增加引起的的产值增加值</a:t>
            </a:r>
            <a:endParaRPr lang="zh-CN" altLang="en-US" sz="2400" dirty="0"/>
          </a:p>
        </p:txBody>
      </p:sp>
      <p:sp>
        <p:nvSpPr>
          <p:cNvPr id="9" name="文本框 8"/>
          <p:cNvSpPr txBox="1"/>
          <p:nvPr/>
        </p:nvSpPr>
        <p:spPr>
          <a:xfrm>
            <a:off x="188156" y="150473"/>
            <a:ext cx="998991" cy="369332"/>
          </a:xfrm>
          <a:prstGeom prst="rect">
            <a:avLst/>
          </a:prstGeom>
          <a:noFill/>
        </p:spPr>
        <p:txBody>
          <a:bodyPr wrap="none" rtlCol="0">
            <a:spAutoFit/>
          </a:bodyPr>
          <a:lstStyle/>
          <a:p>
            <a:r>
              <a:rPr lang="zh-CN" altLang="en-US" dirty="0" smtClean="0"/>
              <a:t>习题</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384896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129" y="4352334"/>
            <a:ext cx="10515600" cy="1325563"/>
          </a:xfrm>
        </p:spPr>
        <p:txBody>
          <a:bodyPr>
            <a:normAutofit/>
          </a:bodyPr>
          <a:lstStyle/>
          <a:p>
            <a:r>
              <a:rPr lang="zh-CN" altLang="en-US" sz="3600" dirty="0" smtClean="0"/>
              <a:t>表</a:t>
            </a:r>
            <a:r>
              <a:rPr lang="en-US" altLang="zh-CN" sz="3600" dirty="0" smtClean="0"/>
              <a:t>12.16</a:t>
            </a:r>
            <a:r>
              <a:rPr lang="zh-CN" altLang="en-US" sz="3600" dirty="0" smtClean="0"/>
              <a:t>所示试某企业工人月平均工资的资料，试计算并分析该企业平均工资的变动</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039016"/>
              </p:ext>
            </p:extLst>
          </p:nvPr>
        </p:nvGraphicFramePr>
        <p:xfrm>
          <a:off x="1678171" y="1761830"/>
          <a:ext cx="8311515" cy="2072640"/>
        </p:xfrm>
        <a:graphic>
          <a:graphicData uri="http://schemas.openxmlformats.org/drawingml/2006/table">
            <a:tbl>
              <a:tblPr firstRow="1" bandRow="1">
                <a:tableStyleId>{5C22544A-7EE6-4342-B048-85BDC9FD1C3A}</a:tableStyleId>
              </a:tblPr>
              <a:tblGrid>
                <a:gridCol w="1703705">
                  <a:extLst>
                    <a:ext uri="{9D8B030D-6E8A-4147-A177-3AD203B41FA5}">
                      <a16:colId xmlns:a16="http://schemas.microsoft.com/office/drawing/2014/main" val="626956970"/>
                    </a:ext>
                  </a:extLst>
                </a:gridCol>
                <a:gridCol w="1179859">
                  <a:extLst>
                    <a:ext uri="{9D8B030D-6E8A-4147-A177-3AD203B41FA5}">
                      <a16:colId xmlns:a16="http://schemas.microsoft.com/office/drawing/2014/main" val="1742843070"/>
                    </a:ext>
                  </a:extLst>
                </a:gridCol>
                <a:gridCol w="1590646">
                  <a:extLst>
                    <a:ext uri="{9D8B030D-6E8A-4147-A177-3AD203B41FA5}">
                      <a16:colId xmlns:a16="http://schemas.microsoft.com/office/drawing/2014/main" val="2661416165"/>
                    </a:ext>
                  </a:extLst>
                </a:gridCol>
                <a:gridCol w="1811773">
                  <a:extLst>
                    <a:ext uri="{9D8B030D-6E8A-4147-A177-3AD203B41FA5}">
                      <a16:colId xmlns:a16="http://schemas.microsoft.com/office/drawing/2014/main" val="1890978742"/>
                    </a:ext>
                  </a:extLst>
                </a:gridCol>
                <a:gridCol w="2025532">
                  <a:extLst>
                    <a:ext uri="{9D8B030D-6E8A-4147-A177-3AD203B41FA5}">
                      <a16:colId xmlns:a16="http://schemas.microsoft.com/office/drawing/2014/main" val="368926607"/>
                    </a:ext>
                  </a:extLst>
                </a:gridCol>
              </a:tblGrid>
              <a:tr h="370840">
                <a:tc>
                  <a:txBody>
                    <a:bodyPr/>
                    <a:lstStyle/>
                    <a:p>
                      <a:r>
                        <a:rPr lang="zh-CN" altLang="en-US" sz="2800" dirty="0" smtClean="0"/>
                        <a:t>工人类别</a:t>
                      </a:r>
                      <a:endParaRPr lang="zh-CN" altLang="en-US" sz="2800" dirty="0"/>
                    </a:p>
                  </a:txBody>
                  <a:tcPr/>
                </a:tc>
                <a:tc gridSpan="2">
                  <a:txBody>
                    <a:bodyPr/>
                    <a:lstStyle/>
                    <a:p>
                      <a:r>
                        <a:rPr lang="zh-CN" altLang="en-US" sz="2800" dirty="0" smtClean="0"/>
                        <a:t>工人数（人）</a:t>
                      </a:r>
                      <a:endParaRPr lang="zh-CN" altLang="en-US" sz="2800" dirty="0"/>
                    </a:p>
                  </a:txBody>
                  <a:tcPr/>
                </a:tc>
                <a:tc hMerge="1">
                  <a:txBody>
                    <a:bodyPr/>
                    <a:lstStyle/>
                    <a:p>
                      <a:endParaRPr lang="zh-CN" altLang="en-US"/>
                    </a:p>
                  </a:txBody>
                  <a:tcPr/>
                </a:tc>
                <a:tc gridSpan="2">
                  <a:txBody>
                    <a:bodyPr/>
                    <a:lstStyle/>
                    <a:p>
                      <a:r>
                        <a:rPr lang="zh-CN" altLang="en-US" sz="2800" dirty="0" smtClean="0"/>
                        <a:t>平均工资（元）</a:t>
                      </a:r>
                      <a:endParaRPr lang="zh-CN" altLang="en-US" sz="2800" dirty="0"/>
                    </a:p>
                  </a:txBody>
                  <a:tcPr/>
                </a:tc>
                <a:tc hMerge="1">
                  <a:txBody>
                    <a:bodyPr/>
                    <a:lstStyle/>
                    <a:p>
                      <a:endParaRPr lang="zh-CN" altLang="en-US"/>
                    </a:p>
                  </a:txBody>
                  <a:tcPr/>
                </a:tc>
                <a:extLst>
                  <a:ext uri="{0D108BD9-81ED-4DB2-BD59-A6C34878D82A}">
                    <a16:rowId xmlns:a16="http://schemas.microsoft.com/office/drawing/2014/main" val="4071124230"/>
                  </a:ext>
                </a:extLst>
              </a:tr>
              <a:tr h="370840">
                <a:tc>
                  <a:txBody>
                    <a:bodyPr/>
                    <a:lstStyle/>
                    <a:p>
                      <a:endParaRPr lang="zh-CN" altLang="en-US" sz="280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tc>
                  <a:txBody>
                    <a:bodyPr/>
                    <a:lstStyle/>
                    <a:p>
                      <a:pPr algn="ctr"/>
                      <a:r>
                        <a:rPr lang="zh-CN" altLang="en-US" sz="2800" dirty="0" smtClean="0"/>
                        <a:t>基期</a:t>
                      </a:r>
                      <a:endParaRPr lang="zh-CN" altLang="en-US" sz="2800" dirty="0"/>
                    </a:p>
                  </a:txBody>
                  <a:tcPr/>
                </a:tc>
                <a:tc>
                  <a:txBody>
                    <a:bodyPr/>
                    <a:lstStyle/>
                    <a:p>
                      <a:pPr algn="ctr"/>
                      <a:r>
                        <a:rPr lang="zh-CN" altLang="en-US" sz="2800" dirty="0" smtClean="0"/>
                        <a:t>报告期</a:t>
                      </a:r>
                      <a:endParaRPr lang="zh-CN" altLang="en-US" sz="2800" dirty="0"/>
                    </a:p>
                  </a:txBody>
                  <a:tcPr/>
                </a:tc>
                <a:extLst>
                  <a:ext uri="{0D108BD9-81ED-4DB2-BD59-A6C34878D82A}">
                    <a16:rowId xmlns:a16="http://schemas.microsoft.com/office/drawing/2014/main" val="2518910551"/>
                  </a:ext>
                </a:extLst>
              </a:tr>
              <a:tr h="370840">
                <a:tc>
                  <a:txBody>
                    <a:bodyPr/>
                    <a:lstStyle/>
                    <a:p>
                      <a:r>
                        <a:rPr lang="zh-CN" altLang="en-US" sz="2800" dirty="0" smtClean="0"/>
                        <a:t>技术工</a:t>
                      </a:r>
                      <a:endParaRPr lang="zh-CN" altLang="en-US" sz="2800" dirty="0"/>
                    </a:p>
                  </a:txBody>
                  <a:tcPr/>
                </a:tc>
                <a:tc>
                  <a:txBody>
                    <a:bodyPr/>
                    <a:lstStyle/>
                    <a:p>
                      <a:pPr algn="ctr"/>
                      <a:r>
                        <a:rPr lang="en-US" altLang="zh-CN" sz="2800" dirty="0" smtClean="0"/>
                        <a:t>300</a:t>
                      </a:r>
                      <a:endParaRPr lang="zh-CN" altLang="en-US" sz="2800" dirty="0"/>
                    </a:p>
                  </a:txBody>
                  <a:tcPr/>
                </a:tc>
                <a:tc>
                  <a:txBody>
                    <a:bodyPr/>
                    <a:lstStyle/>
                    <a:p>
                      <a:pPr algn="ctr"/>
                      <a:r>
                        <a:rPr lang="en-US" altLang="zh-CN" sz="2800" dirty="0" smtClean="0"/>
                        <a:t>400</a:t>
                      </a:r>
                      <a:endParaRPr lang="zh-CN" altLang="en-US" sz="2800" dirty="0"/>
                    </a:p>
                  </a:txBody>
                  <a:tcPr/>
                </a:tc>
                <a:tc>
                  <a:txBody>
                    <a:bodyPr/>
                    <a:lstStyle/>
                    <a:p>
                      <a:pPr algn="ctr"/>
                      <a:r>
                        <a:rPr lang="en-US" altLang="zh-CN" sz="2800" dirty="0" smtClean="0"/>
                        <a:t>700</a:t>
                      </a:r>
                      <a:endParaRPr lang="zh-CN" altLang="en-US" sz="2800" dirty="0"/>
                    </a:p>
                  </a:txBody>
                  <a:tcPr/>
                </a:tc>
                <a:tc>
                  <a:txBody>
                    <a:bodyPr/>
                    <a:lstStyle/>
                    <a:p>
                      <a:pPr algn="ctr"/>
                      <a:r>
                        <a:rPr lang="en-US" altLang="zh-CN" sz="2800" dirty="0" smtClean="0"/>
                        <a:t>750</a:t>
                      </a:r>
                      <a:endParaRPr lang="zh-CN" altLang="en-US" sz="2800" dirty="0"/>
                    </a:p>
                  </a:txBody>
                  <a:tcPr/>
                </a:tc>
                <a:extLst>
                  <a:ext uri="{0D108BD9-81ED-4DB2-BD59-A6C34878D82A}">
                    <a16:rowId xmlns:a16="http://schemas.microsoft.com/office/drawing/2014/main" val="944220823"/>
                  </a:ext>
                </a:extLst>
              </a:tr>
              <a:tr h="370840">
                <a:tc>
                  <a:txBody>
                    <a:bodyPr/>
                    <a:lstStyle/>
                    <a:p>
                      <a:r>
                        <a:rPr lang="zh-CN" altLang="en-US" sz="2800" dirty="0" smtClean="0"/>
                        <a:t>辅助工</a:t>
                      </a:r>
                      <a:endParaRPr lang="zh-CN" altLang="en-US" sz="2800" dirty="0"/>
                    </a:p>
                  </a:txBody>
                  <a:tcPr/>
                </a:tc>
                <a:tc>
                  <a:txBody>
                    <a:bodyPr/>
                    <a:lstStyle/>
                    <a:p>
                      <a:pPr algn="ctr"/>
                      <a:r>
                        <a:rPr lang="en-US" altLang="zh-CN" sz="2800" dirty="0" smtClean="0"/>
                        <a:t>200</a:t>
                      </a:r>
                      <a:endParaRPr lang="zh-CN" altLang="en-US" sz="2800" dirty="0"/>
                    </a:p>
                  </a:txBody>
                  <a:tcPr/>
                </a:tc>
                <a:tc>
                  <a:txBody>
                    <a:bodyPr/>
                    <a:lstStyle/>
                    <a:p>
                      <a:pPr algn="ctr"/>
                      <a:r>
                        <a:rPr lang="en-US" altLang="zh-CN" sz="2800" dirty="0" smtClean="0"/>
                        <a:t>600</a:t>
                      </a:r>
                      <a:endParaRPr lang="zh-CN" altLang="en-US" sz="2800" dirty="0"/>
                    </a:p>
                  </a:txBody>
                  <a:tcPr/>
                </a:tc>
                <a:tc>
                  <a:txBody>
                    <a:bodyPr/>
                    <a:lstStyle/>
                    <a:p>
                      <a:pPr algn="ctr"/>
                      <a:r>
                        <a:rPr lang="en-US" altLang="zh-CN" sz="2800" dirty="0" smtClean="0"/>
                        <a:t>400</a:t>
                      </a:r>
                      <a:endParaRPr lang="zh-CN" altLang="en-US" sz="2800" dirty="0"/>
                    </a:p>
                  </a:txBody>
                  <a:tcPr/>
                </a:tc>
                <a:tc>
                  <a:txBody>
                    <a:bodyPr/>
                    <a:lstStyle/>
                    <a:p>
                      <a:pPr algn="ctr"/>
                      <a:r>
                        <a:rPr lang="en-US" altLang="zh-CN" sz="2800" dirty="0" smtClean="0"/>
                        <a:t>450</a:t>
                      </a:r>
                      <a:endParaRPr lang="zh-CN" altLang="en-US" sz="2800" dirty="0"/>
                    </a:p>
                  </a:txBody>
                  <a:tcPr/>
                </a:tc>
                <a:extLst>
                  <a:ext uri="{0D108BD9-81ED-4DB2-BD59-A6C34878D82A}">
                    <a16:rowId xmlns:a16="http://schemas.microsoft.com/office/drawing/2014/main" val="4066355667"/>
                  </a:ext>
                </a:extLst>
              </a:tr>
            </a:tbl>
          </a:graphicData>
        </a:graphic>
      </p:graphicFrame>
      <p:sp>
        <p:nvSpPr>
          <p:cNvPr id="5" name="文本框 4"/>
          <p:cNvSpPr txBox="1"/>
          <p:nvPr/>
        </p:nvSpPr>
        <p:spPr>
          <a:xfrm>
            <a:off x="3795823" y="1013133"/>
            <a:ext cx="3877985" cy="461665"/>
          </a:xfrm>
          <a:prstGeom prst="rect">
            <a:avLst/>
          </a:prstGeom>
          <a:noFill/>
        </p:spPr>
        <p:txBody>
          <a:bodyPr wrap="none" rtlCol="0">
            <a:spAutoFit/>
          </a:bodyPr>
          <a:lstStyle/>
          <a:p>
            <a:r>
              <a:rPr lang="zh-CN" altLang="en-US" sz="2400" dirty="0" smtClean="0"/>
              <a:t>某企业工人月平均工资资料</a:t>
            </a:r>
            <a:endParaRPr lang="zh-CN" altLang="en-US" sz="2400" dirty="0"/>
          </a:p>
        </p:txBody>
      </p:sp>
      <p:sp>
        <p:nvSpPr>
          <p:cNvPr id="6" name="文本框 5"/>
          <p:cNvSpPr txBox="1"/>
          <p:nvPr/>
        </p:nvSpPr>
        <p:spPr>
          <a:xfrm>
            <a:off x="212651" y="212651"/>
            <a:ext cx="998991" cy="369332"/>
          </a:xfrm>
          <a:prstGeom prst="rect">
            <a:avLst/>
          </a:prstGeom>
          <a:noFill/>
        </p:spPr>
        <p:txBody>
          <a:bodyPr wrap="none" rtlCol="0">
            <a:spAutoFit/>
          </a:bodyPr>
          <a:lstStyle/>
          <a:p>
            <a:r>
              <a:rPr lang="zh-CN" altLang="en-US" dirty="0" smtClean="0"/>
              <a:t>习题</a:t>
            </a:r>
            <a:r>
              <a:rPr lang="en-US" altLang="zh-CN" dirty="0"/>
              <a:t>2</a:t>
            </a:r>
            <a:r>
              <a:rPr lang="zh-CN" altLang="en-US" dirty="0" smtClean="0"/>
              <a:t>：</a:t>
            </a:r>
            <a:endParaRPr lang="zh-CN" altLang="en-US" dirty="0"/>
          </a:p>
        </p:txBody>
      </p:sp>
    </p:spTree>
    <p:extLst>
      <p:ext uri="{BB962C8B-B14F-4D97-AF65-F5344CB8AC3E}">
        <p14:creationId xmlns:p14="http://schemas.microsoft.com/office/powerpoint/2010/main" val="2324449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847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Rot="1" noChangeArrowheads="1"/>
          </p:cNvSpPr>
          <p:nvPr>
            <p:ph type="body" idx="1"/>
          </p:nvPr>
        </p:nvSpPr>
        <p:spPr>
          <a:xfrm>
            <a:off x="838200" y="1139825"/>
            <a:ext cx="10515600" cy="4351338"/>
          </a:xfrm>
        </p:spPr>
        <p:txBody>
          <a:bodyPr/>
          <a:lstStyle/>
          <a:p>
            <a:pPr>
              <a:buFont typeface="Wingdings" panose="05000000000000000000" pitchFamily="2" charset="2"/>
              <a:buChar char="Ø"/>
            </a:pPr>
            <a:r>
              <a:rPr lang="zh-CN" altLang="en-US" b="1" dirty="0"/>
              <a:t>指数体系的一般</a:t>
            </a:r>
            <a:r>
              <a:rPr lang="zh-CN" altLang="en-US" b="1" dirty="0" smtClean="0"/>
              <a:t>特征</a:t>
            </a:r>
            <a:endParaRPr lang="en-US" altLang="zh-CN" b="1" dirty="0" smtClean="0"/>
          </a:p>
          <a:p>
            <a:pPr marL="0" indent="0">
              <a:buNone/>
            </a:pPr>
            <a:endParaRPr lang="zh-CN" altLang="en-US" b="1" dirty="0"/>
          </a:p>
          <a:p>
            <a:r>
              <a:rPr lang="en-US" altLang="zh-CN" b="1" dirty="0">
                <a:latin typeface="宋体" panose="02010600030101010101" pitchFamily="2" charset="-122"/>
              </a:rPr>
              <a:t>1.</a:t>
            </a:r>
            <a:r>
              <a:rPr lang="zh-CN" altLang="en-US" b="1" dirty="0">
                <a:latin typeface="宋体" panose="02010600030101010101" pitchFamily="2" charset="-122"/>
              </a:rPr>
              <a:t>具备三个或三个以上的指数</a:t>
            </a:r>
          </a:p>
          <a:p>
            <a:r>
              <a:rPr lang="en-US" altLang="zh-CN" b="1" dirty="0">
                <a:latin typeface="宋体" panose="02010600030101010101" pitchFamily="2" charset="-122"/>
              </a:rPr>
              <a:t>2.</a:t>
            </a:r>
            <a:r>
              <a:rPr lang="zh-CN" altLang="en-US" b="1" dirty="0">
                <a:latin typeface="宋体" panose="02010600030101010101" pitchFamily="2" charset="-122"/>
              </a:rPr>
              <a:t>体系中的单个指数在数量上能相互推算</a:t>
            </a:r>
            <a:r>
              <a:rPr lang="en-US" altLang="zh-CN" b="1" dirty="0">
                <a:latin typeface="宋体" panose="02010600030101010101" pitchFamily="2" charset="-122"/>
              </a:rPr>
              <a:t>,</a:t>
            </a:r>
            <a:r>
              <a:rPr lang="zh-CN" altLang="en-US" b="1" dirty="0">
                <a:latin typeface="宋体" panose="02010600030101010101" pitchFamily="2" charset="-122"/>
              </a:rPr>
              <a:t>如已知销售额指数和销售量指数就能推算出价格指数</a:t>
            </a:r>
            <a:r>
              <a:rPr lang="zh-CN" altLang="en-US" b="1" dirty="0" smtClean="0">
                <a:latin typeface="宋体" panose="02010600030101010101" pitchFamily="2" charset="-122"/>
              </a:rPr>
              <a:t>等</a:t>
            </a:r>
            <a:endParaRPr lang="en-US" altLang="zh-CN" b="1" smtClean="0">
              <a:latin typeface="宋体" panose="02010600030101010101" pitchFamily="2" charset="-122"/>
            </a:endParaRPr>
          </a:p>
          <a:p>
            <a:r>
              <a:rPr lang="en-US" altLang="zh-CN" b="1" smtClean="0">
                <a:latin typeface="宋体" panose="02010600030101010101" pitchFamily="2" charset="-122"/>
              </a:rPr>
              <a:t>3</a:t>
            </a:r>
            <a:r>
              <a:rPr lang="en-US" altLang="zh-CN" b="1" dirty="0">
                <a:latin typeface="宋体" panose="02010600030101010101" pitchFamily="2" charset="-122"/>
              </a:rPr>
              <a:t>.</a:t>
            </a:r>
            <a:r>
              <a:rPr lang="zh-CN" altLang="en-US" b="1" dirty="0">
                <a:latin typeface="宋体" panose="02010600030101010101" pitchFamily="2" charset="-122"/>
              </a:rPr>
              <a:t>现象的总变动差等于各现象变动差之和</a:t>
            </a:r>
          </a:p>
        </p:txBody>
      </p:sp>
    </p:spTree>
    <p:extLst>
      <p:ext uri="{BB962C8B-B14F-4D97-AF65-F5344CB8AC3E}">
        <p14:creationId xmlns:p14="http://schemas.microsoft.com/office/powerpoint/2010/main" val="3781766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p:cNvSpPr>
            <a:spLocks noGrp="1" noRot="1" noChangeArrowheads="1"/>
          </p:cNvSpPr>
          <p:nvPr>
            <p:ph type="body" idx="1"/>
          </p:nvPr>
        </p:nvSpPr>
        <p:spPr>
          <a:xfrm>
            <a:off x="1703388" y="549275"/>
            <a:ext cx="9684082" cy="5689600"/>
          </a:xfrm>
        </p:spPr>
        <p:txBody>
          <a:bodyPr/>
          <a:lstStyle/>
          <a:p>
            <a:r>
              <a:rPr kumimoji="1" lang="zh-CN" altLang="en-US" sz="4000" b="1" dirty="0"/>
              <a:t>几种常用的指数体系</a:t>
            </a:r>
          </a:p>
          <a:p>
            <a:endParaRPr kumimoji="1" lang="zh-CN" altLang="en-US" b="1" dirty="0"/>
          </a:p>
          <a:p>
            <a:r>
              <a:rPr kumimoji="1" lang="en-US" altLang="zh-CN" sz="2400" b="1" dirty="0">
                <a:solidFill>
                  <a:srgbClr val="FF0000"/>
                </a:solidFill>
                <a:latin typeface="黑体" panose="02010609060101010101" pitchFamily="49" charset="-122"/>
                <a:ea typeface="黑体" panose="02010609060101010101" pitchFamily="49" charset="-122"/>
              </a:rPr>
              <a:t>1</a:t>
            </a:r>
            <a:r>
              <a:rPr kumimoji="1" lang="zh-CN" altLang="en-US" sz="2400" b="1" dirty="0">
                <a:solidFill>
                  <a:srgbClr val="FF0000"/>
                </a:solidFill>
                <a:latin typeface="黑体" panose="02010609060101010101" pitchFamily="49" charset="-122"/>
                <a:ea typeface="黑体" panose="02010609060101010101" pitchFamily="49" charset="-122"/>
              </a:rPr>
              <a:t>、销售额指数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物价指数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销售量指数 </a:t>
            </a:r>
            <a:endParaRPr kumimoji="1" lang="zh-CN" altLang="en-US" sz="2400" dirty="0">
              <a:solidFill>
                <a:srgbClr val="FF0000"/>
              </a:solidFill>
              <a:latin typeface="黑体" panose="02010609060101010101" pitchFamily="49" charset="-122"/>
              <a:ea typeface="黑体" panose="02010609060101010101" pitchFamily="49" charset="-122"/>
            </a:endParaRPr>
          </a:p>
          <a:p>
            <a:r>
              <a:rPr kumimoji="1" lang="zh-CN" altLang="en-US" sz="2400" b="1" dirty="0">
                <a:latin typeface="黑体" panose="02010609060101010101" pitchFamily="49" charset="-122"/>
                <a:ea typeface="黑体" panose="02010609060101010101" pitchFamily="49" charset="-122"/>
              </a:rPr>
              <a:t>  销售额增减额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因物价变动而影响的增减额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因销售量变动而影响的增减额 </a:t>
            </a:r>
            <a:endParaRPr kumimoji="1" lang="zh-CN" altLang="en-US" sz="2400" dirty="0">
              <a:latin typeface="黑体" panose="02010609060101010101" pitchFamily="49" charset="-122"/>
              <a:ea typeface="黑体" panose="02010609060101010101" pitchFamily="49" charset="-122"/>
            </a:endParaRPr>
          </a:p>
          <a:p>
            <a:r>
              <a:rPr kumimoji="1" lang="en-US" altLang="zh-CN" sz="2400" b="1" dirty="0">
                <a:solidFill>
                  <a:srgbClr val="FF0000"/>
                </a:solidFill>
                <a:latin typeface="黑体" panose="02010609060101010101" pitchFamily="49" charset="-122"/>
                <a:ea typeface="黑体" panose="02010609060101010101" pitchFamily="49" charset="-122"/>
              </a:rPr>
              <a:t>2</a:t>
            </a:r>
            <a:r>
              <a:rPr kumimoji="1" lang="zh-CN" altLang="en-US" sz="2400" b="1" dirty="0">
                <a:solidFill>
                  <a:srgbClr val="FF0000"/>
                </a:solidFill>
                <a:latin typeface="黑体" panose="02010609060101010101" pitchFamily="49" charset="-122"/>
                <a:ea typeface="黑体" panose="02010609060101010101" pitchFamily="49" charset="-122"/>
              </a:rPr>
              <a:t>、总产值指数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价格指数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产品产量指数 </a:t>
            </a:r>
            <a:endParaRPr kumimoji="1" lang="zh-CN" altLang="en-US" sz="2400" dirty="0">
              <a:solidFill>
                <a:srgbClr val="FF0000"/>
              </a:solidFill>
              <a:latin typeface="黑体" panose="02010609060101010101" pitchFamily="49" charset="-122"/>
              <a:ea typeface="黑体" panose="02010609060101010101" pitchFamily="49" charset="-122"/>
            </a:endParaRPr>
          </a:p>
          <a:p>
            <a:r>
              <a:rPr kumimoji="1" lang="en-US" altLang="zh-CN" sz="2400" b="1" dirty="0">
                <a:solidFill>
                  <a:srgbClr val="FF0000"/>
                </a:solidFill>
                <a:latin typeface="黑体" panose="02010609060101010101" pitchFamily="49" charset="-122"/>
                <a:ea typeface="黑体" panose="02010609060101010101" pitchFamily="49" charset="-122"/>
              </a:rPr>
              <a:t>3</a:t>
            </a:r>
            <a:r>
              <a:rPr kumimoji="1" lang="zh-CN" altLang="en-US" sz="2400" b="1" dirty="0">
                <a:solidFill>
                  <a:srgbClr val="FF0000"/>
                </a:solidFill>
                <a:latin typeface="黑体" panose="02010609060101010101" pitchFamily="49" charset="-122"/>
                <a:ea typeface="黑体" panose="02010609060101010101" pitchFamily="49" charset="-122"/>
              </a:rPr>
              <a:t>、生产费用指数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单位成本指数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产品产量指数 </a:t>
            </a:r>
            <a:endParaRPr kumimoji="1" lang="zh-CN" altLang="en-US" sz="2400" dirty="0">
              <a:solidFill>
                <a:srgbClr val="FF0000"/>
              </a:solidFill>
              <a:latin typeface="黑体" panose="02010609060101010101" pitchFamily="49" charset="-122"/>
              <a:ea typeface="黑体" panose="02010609060101010101" pitchFamily="49" charset="-122"/>
            </a:endParaRPr>
          </a:p>
          <a:p>
            <a:r>
              <a:rPr kumimoji="1" lang="zh-CN" altLang="en-US" sz="2400" b="1" dirty="0">
                <a:latin typeface="黑体" panose="02010609060101010101" pitchFamily="49" charset="-122"/>
                <a:ea typeface="黑体" panose="02010609060101010101" pitchFamily="49" charset="-122"/>
              </a:rPr>
              <a:t>   生产费用增减额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因单位成本变动而影响的增减额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因产品产量变动而影响的增减额 </a:t>
            </a:r>
            <a:endParaRPr kumimoji="1" lang="zh-CN" altLang="en-US" sz="2400" dirty="0">
              <a:latin typeface="黑体" panose="02010609060101010101" pitchFamily="49" charset="-122"/>
              <a:ea typeface="黑体" panose="02010609060101010101" pitchFamily="49" charset="-122"/>
            </a:endParaRPr>
          </a:p>
          <a:p>
            <a:r>
              <a:rPr kumimoji="1" lang="en-US" altLang="zh-CN" sz="2400" b="1" dirty="0">
                <a:solidFill>
                  <a:srgbClr val="FF0000"/>
                </a:solidFill>
                <a:latin typeface="黑体" panose="02010609060101010101" pitchFamily="49" charset="-122"/>
                <a:ea typeface="黑体" panose="02010609060101010101" pitchFamily="49" charset="-122"/>
              </a:rPr>
              <a:t>4</a:t>
            </a:r>
            <a:r>
              <a:rPr kumimoji="1" lang="zh-CN" altLang="en-US" sz="2400" b="1" dirty="0">
                <a:solidFill>
                  <a:srgbClr val="FF0000"/>
                </a:solidFill>
                <a:latin typeface="黑体" panose="02010609060101010101" pitchFamily="49" charset="-122"/>
                <a:ea typeface="黑体" panose="02010609060101010101" pitchFamily="49" charset="-122"/>
              </a:rPr>
              <a:t>、产品产量指数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劳动生产率指数</a:t>
            </a:r>
            <a:r>
              <a:rPr kumimoji="1" lang="en-US" altLang="zh-CN" sz="2400" b="1" dirty="0">
                <a:solidFill>
                  <a:srgbClr val="FF0000"/>
                </a:solidFill>
                <a:latin typeface="黑体" panose="02010609060101010101" pitchFamily="49" charset="-122"/>
                <a:ea typeface="黑体" panose="02010609060101010101" pitchFamily="49" charset="-122"/>
              </a:rPr>
              <a:t>×</a:t>
            </a:r>
            <a:r>
              <a:rPr kumimoji="1" lang="zh-CN" altLang="en-US" sz="2400" b="1" dirty="0">
                <a:solidFill>
                  <a:srgbClr val="FF0000"/>
                </a:solidFill>
                <a:latin typeface="黑体" panose="02010609060101010101" pitchFamily="49" charset="-122"/>
                <a:ea typeface="黑体" panose="02010609060101010101" pitchFamily="49" charset="-122"/>
              </a:rPr>
              <a:t>工人人数 </a:t>
            </a:r>
            <a:endParaRPr kumimoji="1" lang="zh-CN" altLang="en-US" sz="2400" dirty="0">
              <a:solidFill>
                <a:srgbClr val="FF0000"/>
              </a:solidFill>
              <a:latin typeface="黑体" panose="02010609060101010101" pitchFamily="49" charset="-122"/>
              <a:ea typeface="黑体" panose="02010609060101010101" pitchFamily="49" charset="-122"/>
            </a:endParaRPr>
          </a:p>
          <a:p>
            <a:r>
              <a:rPr kumimoji="1" lang="zh-CN" altLang="en-US" sz="2400" b="1" dirty="0">
                <a:latin typeface="黑体" panose="02010609060101010101" pitchFamily="49" charset="-122"/>
                <a:ea typeface="黑体" panose="02010609060101010101" pitchFamily="49" charset="-122"/>
              </a:rPr>
              <a:t>   产品产量增减额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因劳动生产率变动而影响的增减额</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因工人人数变动而影响的增减额</a:t>
            </a:r>
          </a:p>
        </p:txBody>
      </p:sp>
    </p:spTree>
    <p:extLst>
      <p:ext uri="{BB962C8B-B14F-4D97-AF65-F5344CB8AC3E}">
        <p14:creationId xmlns:p14="http://schemas.microsoft.com/office/powerpoint/2010/main" val="3306958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981200" y="609600"/>
            <a:ext cx="4313238"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solidFill>
                  <a:schemeClr val="tx2"/>
                </a:solidFill>
                <a:effectLst>
                  <a:outerShdw blurRad="38100" dist="38100" dir="2700000" algn="tl">
                    <a:srgbClr val="000000"/>
                  </a:outerShdw>
                </a:effectLst>
                <a:latin typeface="Times New Roman" panose="02020603050405020304" pitchFamily="18" charset="0"/>
              </a:rPr>
              <a:t>二、指数体系的作用</a:t>
            </a:r>
          </a:p>
        </p:txBody>
      </p:sp>
      <p:sp>
        <p:nvSpPr>
          <p:cNvPr id="90115" name="Text Box 3"/>
          <p:cNvSpPr txBox="1">
            <a:spLocks noChangeArrowheads="1"/>
          </p:cNvSpPr>
          <p:nvPr/>
        </p:nvSpPr>
        <p:spPr bwMode="auto">
          <a:xfrm>
            <a:off x="1981200" y="1676401"/>
            <a:ext cx="8382000" cy="119221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latin typeface="Times New Roman" panose="02020603050405020304" pitchFamily="18" charset="0"/>
                <a:ea typeface="楷体_GB2312" pitchFamily="49" charset="-122"/>
              </a:rPr>
              <a:t>⒈</a:t>
            </a:r>
            <a:r>
              <a:rPr kumimoji="1" lang="zh-CN" altLang="en-US" sz="3200" b="1">
                <a:latin typeface="Times New Roman" panose="02020603050405020304" pitchFamily="18" charset="0"/>
                <a:ea typeface="楷体_GB2312" pitchFamily="49" charset="-122"/>
              </a:rPr>
              <a:t>利用指数体系可进行指数之间的相互推算；</a:t>
            </a:r>
          </a:p>
          <a:p>
            <a:pPr>
              <a:spcBef>
                <a:spcPct val="20000"/>
              </a:spcBef>
            </a:pPr>
            <a:r>
              <a:rPr kumimoji="1" lang="zh-CN" altLang="en-US" sz="3200" b="1">
                <a:latin typeface="Times New Roman" panose="02020603050405020304" pitchFamily="18" charset="0"/>
                <a:ea typeface="楷体_GB2312" pitchFamily="49" charset="-122"/>
              </a:rPr>
              <a:t>⒉利用指数体系可进行因素分析。</a:t>
            </a:r>
          </a:p>
        </p:txBody>
      </p:sp>
      <p:grpSp>
        <p:nvGrpSpPr>
          <p:cNvPr id="90124" name="Group 12"/>
          <p:cNvGrpSpPr>
            <a:grpSpLocks/>
          </p:cNvGrpSpPr>
          <p:nvPr/>
        </p:nvGrpSpPr>
        <p:grpSpPr bwMode="auto">
          <a:xfrm>
            <a:off x="2566988" y="2349500"/>
            <a:ext cx="7129462" cy="2971800"/>
            <a:chOff x="1104" y="2304"/>
            <a:chExt cx="4272" cy="1872"/>
          </a:xfrm>
        </p:grpSpPr>
        <p:sp>
          <p:nvSpPr>
            <p:cNvPr id="90116" name="AutoShape 4"/>
            <p:cNvSpPr>
              <a:spLocks noChangeArrowheads="1"/>
            </p:cNvSpPr>
            <p:nvPr/>
          </p:nvSpPr>
          <p:spPr bwMode="auto">
            <a:xfrm>
              <a:off x="1104" y="3024"/>
              <a:ext cx="4272" cy="1152"/>
            </a:xfrm>
            <a:prstGeom prst="wedgeRectCallout">
              <a:avLst>
                <a:gd name="adj1" fmla="val 11421"/>
                <a:gd name="adj2" fmla="val -83940"/>
              </a:avLst>
            </a:prstGeom>
            <a:solidFill>
              <a:srgbClr val="FFFFCC"/>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3600" b="1">
                  <a:solidFill>
                    <a:schemeClr val="hlink"/>
                  </a:solidFill>
                  <a:effectLst>
                    <a:outerShdw blurRad="38100" dist="38100" dir="2700000" algn="tl">
                      <a:srgbClr val="000000"/>
                    </a:outerShdw>
                  </a:effectLst>
                  <a:latin typeface="Times New Roman" panose="02020603050405020304" pitchFamily="18" charset="0"/>
                  <a:ea typeface="楷体_GB2312" pitchFamily="49" charset="-122"/>
                </a:rPr>
                <a:t>利用指数体系对现象的综合变动从相对数和绝对数上分析其受各因素影响的方向、程度及绝对数额</a:t>
              </a:r>
            </a:p>
          </p:txBody>
        </p:sp>
        <p:sp>
          <p:nvSpPr>
            <p:cNvPr id="90118" name="Rectangle 6"/>
            <p:cNvSpPr>
              <a:spLocks noChangeArrowheads="1"/>
            </p:cNvSpPr>
            <p:nvPr/>
          </p:nvSpPr>
          <p:spPr bwMode="auto">
            <a:xfrm>
              <a:off x="3264" y="2304"/>
              <a:ext cx="1152" cy="336"/>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4000" b="1">
                <a:solidFill>
                  <a:srgbClr val="0000FF"/>
                </a:solidFill>
                <a:latin typeface="Times New Roman" panose="02020603050405020304" pitchFamily="18" charset="0"/>
                <a:ea typeface="楷体_GB2312" pitchFamily="49" charset="-122"/>
              </a:endParaRPr>
            </a:p>
          </p:txBody>
        </p:sp>
      </p:grpSp>
      <p:sp>
        <p:nvSpPr>
          <p:cNvPr id="90121" name="AutoShape 9">
            <a:hlinkClick r:id="rId3" action="ppaction://hlinksldjump" highlightClick="1"/>
          </p:cNvPr>
          <p:cNvSpPr>
            <a:spLocks noChangeArrowheads="1"/>
          </p:cNvSpPr>
          <p:nvPr/>
        </p:nvSpPr>
        <p:spPr bwMode="auto">
          <a:xfrm>
            <a:off x="2590800" y="1828800"/>
            <a:ext cx="68580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2" name="AutoShape 10">
            <a:hlinkClick r:id="rId4" action="ppaction://hlinksldjump" highlightClick="1"/>
          </p:cNvPr>
          <p:cNvSpPr>
            <a:spLocks noChangeArrowheads="1"/>
          </p:cNvSpPr>
          <p:nvPr/>
        </p:nvSpPr>
        <p:spPr bwMode="auto">
          <a:xfrm>
            <a:off x="2590800" y="3048000"/>
            <a:ext cx="64008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40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554136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Rot="1" noChangeArrowheads="1"/>
          </p:cNvSpPr>
          <p:nvPr>
            <p:ph type="body" idx="1"/>
          </p:nvPr>
        </p:nvSpPr>
        <p:spPr/>
        <p:txBody>
          <a:bodyPr/>
          <a:lstStyle/>
          <a:p>
            <a:r>
              <a:rPr lang="zh-CN" altLang="en-US" b="1"/>
              <a:t>什么叫因素分析法？ </a:t>
            </a:r>
            <a:endParaRPr kumimoji="1" lang="zh-CN" altLang="en-US"/>
          </a:p>
          <a:p>
            <a:r>
              <a:rPr lang="zh-CN" altLang="en-US" b="1"/>
              <a:t>       因素分析法是根据指数法的原理，再分析受多种因素影响的事物变动时，为了观察某一因素变动的影响而将其他因素固定下来，如此逐项分析，逐项替代，故称因素分析法或连环替代法。</a:t>
            </a:r>
            <a:r>
              <a:rPr lang="zh-CN" altLang="en-US"/>
              <a:t> </a:t>
            </a:r>
          </a:p>
        </p:txBody>
      </p:sp>
      <p:sp>
        <p:nvSpPr>
          <p:cNvPr id="431109" name="Rectangle 5"/>
          <p:cNvSpPr>
            <a:spLocks noChangeArrowheads="1"/>
          </p:cNvSpPr>
          <p:nvPr/>
        </p:nvSpPr>
        <p:spPr bwMode="auto">
          <a:xfrm>
            <a:off x="1703388" y="404813"/>
            <a:ext cx="3416320" cy="56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spcBef>
                <a:spcPct val="50000"/>
              </a:spcBef>
            </a:pPr>
            <a:r>
              <a:rPr kumimoji="1" lang="zh-CN" altLang="en-US" sz="3600" b="1">
                <a:effectLst>
                  <a:outerShdw blurRad="38100" dist="38100" dir="2700000" algn="tl">
                    <a:srgbClr val="C0C0C0"/>
                  </a:outerShdw>
                </a:effectLst>
              </a:rPr>
              <a:t>三、因素分析法</a:t>
            </a:r>
          </a:p>
        </p:txBody>
      </p:sp>
    </p:spTree>
    <p:extLst>
      <p:ext uri="{BB962C8B-B14F-4D97-AF65-F5344CB8AC3E}">
        <p14:creationId xmlns:p14="http://schemas.microsoft.com/office/powerpoint/2010/main" val="405600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905001" y="685800"/>
            <a:ext cx="3395663" cy="641350"/>
          </a:xfrm>
          <a:prstGeom prst="rect">
            <a:avLst/>
          </a:prstGeom>
          <a:solidFill>
            <a:srgbClr val="DDFFDD"/>
          </a:solidFill>
          <a:ln>
            <a:noFill/>
          </a:ln>
          <a:effectLst>
            <a:outerShdw dist="107763" dir="135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effectLst>
                  <a:outerShdw blurRad="38100" dist="38100" dir="2700000" algn="tl">
                    <a:srgbClr val="000000"/>
                  </a:outerShdw>
                </a:effectLst>
                <a:latin typeface="Times New Roman" panose="02020603050405020304" pitchFamily="18" charset="0"/>
              </a:rPr>
              <a:t>因素分析的种类</a:t>
            </a:r>
          </a:p>
        </p:txBody>
      </p:sp>
      <p:sp>
        <p:nvSpPr>
          <p:cNvPr id="94212" name="Text Box 4"/>
          <p:cNvSpPr txBox="1">
            <a:spLocks noChangeArrowheads="1"/>
          </p:cNvSpPr>
          <p:nvPr/>
        </p:nvSpPr>
        <p:spPr bwMode="auto">
          <a:xfrm>
            <a:off x="1847850" y="1587500"/>
            <a:ext cx="7543800" cy="579438"/>
          </a:xfrm>
          <a:prstGeom prst="rect">
            <a:avLst/>
          </a:prstGeom>
          <a:noFill/>
          <a:ln>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Lst>
        </p:spPr>
        <p:txBody>
          <a:bodyPr anchor="ctr">
            <a:spAutoFit/>
          </a:bodyPr>
          <a:lstStyle/>
          <a:p>
            <a:pPr algn="ctr">
              <a:spcBef>
                <a:spcPct val="50000"/>
              </a:spcBef>
            </a:pPr>
            <a:r>
              <a:rPr kumimoji="1" lang="en-US" altLang="zh-CN" sz="3200" b="1">
                <a:effectLst>
                  <a:outerShdw blurRad="38100" dist="38100" dir="2700000" algn="tl">
                    <a:srgbClr val="C0C0C0"/>
                  </a:outerShdw>
                </a:effectLst>
                <a:latin typeface="Times New Roman" panose="02020603050405020304" pitchFamily="18" charset="0"/>
              </a:rPr>
              <a:t>1. </a:t>
            </a:r>
            <a:r>
              <a:rPr kumimoji="1" lang="zh-CN" altLang="en-US" sz="3200" b="1">
                <a:effectLst>
                  <a:outerShdw blurRad="38100" dist="38100" dir="2700000" algn="tl">
                    <a:srgbClr val="C0C0C0"/>
                  </a:outerShdw>
                </a:effectLst>
                <a:latin typeface="Times New Roman" panose="02020603050405020304" pitchFamily="18" charset="0"/>
              </a:rPr>
              <a:t>按分析指标的表现形式不同分为</a:t>
            </a:r>
          </a:p>
        </p:txBody>
      </p:sp>
      <p:sp>
        <p:nvSpPr>
          <p:cNvPr id="94218" name="Text Box 10"/>
          <p:cNvSpPr txBox="1">
            <a:spLocks noChangeArrowheads="1"/>
          </p:cNvSpPr>
          <p:nvPr/>
        </p:nvSpPr>
        <p:spPr bwMode="auto">
          <a:xfrm>
            <a:off x="2208213" y="3963989"/>
            <a:ext cx="5384800" cy="579437"/>
          </a:xfrm>
          <a:prstGeom prst="rect">
            <a:avLst/>
          </a:prstGeom>
          <a:noFill/>
          <a:ln>
            <a:noFill/>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 uri="{91240B29-F687-4F45-9708-019B960494DF}">
              <a14:hiddenLine xmlns:a14="http://schemas.microsoft.com/office/drawing/2010/main" w="25400">
                <a:solidFill>
                  <a:srgbClr val="FF66FF"/>
                </a:solidFill>
                <a:miter lim="800000"/>
                <a:headEnd/>
                <a:tailEnd/>
              </a14:hiddenLine>
            </a:ext>
          </a:extLst>
        </p:spPr>
        <p:txBody>
          <a:bodyPr anchor="ctr">
            <a:spAutoFit/>
          </a:bodyPr>
          <a:lstStyle/>
          <a:p>
            <a:pPr algn="ctr">
              <a:spcBef>
                <a:spcPct val="50000"/>
              </a:spcBef>
            </a:pPr>
            <a:r>
              <a:rPr kumimoji="1" lang="en-US" altLang="zh-CN" sz="3200" b="1">
                <a:effectLst>
                  <a:outerShdw blurRad="38100" dist="38100" dir="2700000" algn="tl">
                    <a:srgbClr val="C0C0C0"/>
                  </a:outerShdw>
                </a:effectLst>
                <a:latin typeface="Times New Roman" panose="02020603050405020304" pitchFamily="18" charset="0"/>
              </a:rPr>
              <a:t>2. </a:t>
            </a:r>
            <a:r>
              <a:rPr kumimoji="1" lang="zh-CN" altLang="en-US" sz="3200" b="1">
                <a:effectLst>
                  <a:outerShdw blurRad="38100" dist="38100" dir="2700000" algn="tl">
                    <a:srgbClr val="C0C0C0"/>
                  </a:outerShdw>
                </a:effectLst>
                <a:latin typeface="Times New Roman" panose="02020603050405020304" pitchFamily="18" charset="0"/>
              </a:rPr>
              <a:t>按影响因素的多少分为   </a:t>
            </a:r>
          </a:p>
        </p:txBody>
      </p:sp>
      <p:grpSp>
        <p:nvGrpSpPr>
          <p:cNvPr id="94236" name="Group 28"/>
          <p:cNvGrpSpPr>
            <a:grpSpLocks/>
          </p:cNvGrpSpPr>
          <p:nvPr/>
        </p:nvGrpSpPr>
        <p:grpSpPr bwMode="auto">
          <a:xfrm>
            <a:off x="2927351" y="2276476"/>
            <a:ext cx="4487863" cy="1330325"/>
            <a:chOff x="884" y="1434"/>
            <a:chExt cx="2827" cy="838"/>
          </a:xfrm>
        </p:grpSpPr>
        <p:sp>
          <p:nvSpPr>
            <p:cNvPr id="94222" name="AutoShape 14"/>
            <p:cNvSpPr>
              <a:spLocks/>
            </p:cNvSpPr>
            <p:nvPr/>
          </p:nvSpPr>
          <p:spPr bwMode="auto">
            <a:xfrm>
              <a:off x="884" y="1752"/>
              <a:ext cx="181" cy="266"/>
            </a:xfrm>
            <a:prstGeom prst="leftBrace">
              <a:avLst>
                <a:gd name="adj1" fmla="val 33195"/>
                <a:gd name="adj2" fmla="val 50000"/>
              </a:avLst>
            </a:prstGeom>
            <a:noFill/>
            <a:ln w="38100">
              <a:solidFill>
                <a:srgbClr val="0000FF"/>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sp>
          <p:nvSpPr>
            <p:cNvPr id="94226" name="Rectangle 18"/>
            <p:cNvSpPr>
              <a:spLocks noChangeArrowheads="1"/>
            </p:cNvSpPr>
            <p:nvPr/>
          </p:nvSpPr>
          <p:spPr bwMode="auto">
            <a:xfrm>
              <a:off x="975" y="1434"/>
              <a:ext cx="2736"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latin typeface="Times New Roman" panose="02020603050405020304" pitchFamily="18" charset="0"/>
                </a:rPr>
                <a:t>总量指标变动因素分析</a:t>
              </a:r>
            </a:p>
          </p:txBody>
        </p:sp>
        <p:sp>
          <p:nvSpPr>
            <p:cNvPr id="94228" name="Rectangle 20"/>
            <p:cNvSpPr>
              <a:spLocks noChangeArrowheads="1"/>
            </p:cNvSpPr>
            <p:nvPr/>
          </p:nvSpPr>
          <p:spPr bwMode="auto">
            <a:xfrm>
              <a:off x="975" y="1888"/>
              <a:ext cx="2736"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latin typeface="Times New Roman" panose="02020603050405020304" pitchFamily="18" charset="0"/>
                </a:rPr>
                <a:t>平均指标变动因素分析</a:t>
              </a:r>
            </a:p>
          </p:txBody>
        </p:sp>
      </p:grpSp>
      <p:grpSp>
        <p:nvGrpSpPr>
          <p:cNvPr id="94237" name="Group 29"/>
          <p:cNvGrpSpPr>
            <a:grpSpLocks/>
          </p:cNvGrpSpPr>
          <p:nvPr/>
        </p:nvGrpSpPr>
        <p:grpSpPr bwMode="auto">
          <a:xfrm>
            <a:off x="3143251" y="4652963"/>
            <a:ext cx="3198813" cy="1257300"/>
            <a:chOff x="1020" y="3022"/>
            <a:chExt cx="2015" cy="792"/>
          </a:xfrm>
        </p:grpSpPr>
        <p:sp>
          <p:nvSpPr>
            <p:cNvPr id="94223" name="AutoShape 15"/>
            <p:cNvSpPr>
              <a:spLocks/>
            </p:cNvSpPr>
            <p:nvPr/>
          </p:nvSpPr>
          <p:spPr bwMode="auto">
            <a:xfrm>
              <a:off x="1020" y="3294"/>
              <a:ext cx="117" cy="262"/>
            </a:xfrm>
            <a:prstGeom prst="leftBrace">
              <a:avLst>
                <a:gd name="adj1" fmla="val 44444"/>
                <a:gd name="adj2" fmla="val 50000"/>
              </a:avLst>
            </a:prstGeom>
            <a:noFill/>
            <a:ln w="38100">
              <a:solidFill>
                <a:srgbClr val="0000FF"/>
              </a:solidFill>
              <a:round/>
              <a:headEnd/>
              <a:tailEnd/>
            </a:ln>
            <a:extLst>
              <a:ext uri="{909E8E84-426E-40DD-AFC4-6F175D3DCCD1}">
                <a14:hiddenFill xmlns:a14="http://schemas.microsoft.com/office/drawing/2010/main">
                  <a:gradFill rotWithShape="0">
                    <a:gsLst>
                      <a:gs pos="0">
                        <a:srgbClr val="FFFFFF"/>
                      </a:gs>
                      <a:gs pos="100000">
                        <a:schemeClr val="bg2"/>
                      </a:gs>
                    </a:gsLst>
                    <a:lin ang="18900000" scaled="1"/>
                  </a:gradFill>
                </a14:hiddenFill>
              </a:ext>
            </a:extLst>
          </p:spPr>
          <p:txBody>
            <a:bodyPr anchor="ctr">
              <a:spAutoFit/>
            </a:bodyPr>
            <a:lstStyle/>
            <a:p>
              <a:endParaRPr lang="zh-CN" altLang="en-US"/>
            </a:p>
          </p:txBody>
        </p:sp>
        <p:sp>
          <p:nvSpPr>
            <p:cNvPr id="94229" name="Rectangle 21"/>
            <p:cNvSpPr>
              <a:spLocks noChangeArrowheads="1"/>
            </p:cNvSpPr>
            <p:nvPr/>
          </p:nvSpPr>
          <p:spPr bwMode="auto">
            <a:xfrm>
              <a:off x="1156" y="3022"/>
              <a:ext cx="1879"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3200" b="1">
                  <a:latin typeface="Times New Roman" panose="02020603050405020304" pitchFamily="18" charset="0"/>
                </a:rPr>
                <a:t>两因素分析</a:t>
              </a:r>
            </a:p>
          </p:txBody>
        </p:sp>
        <p:sp>
          <p:nvSpPr>
            <p:cNvPr id="94230" name="Rectangle 22"/>
            <p:cNvSpPr>
              <a:spLocks noChangeArrowheads="1"/>
            </p:cNvSpPr>
            <p:nvPr/>
          </p:nvSpPr>
          <p:spPr bwMode="auto">
            <a:xfrm>
              <a:off x="1156" y="3430"/>
              <a:ext cx="1879"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3200" b="1">
                  <a:latin typeface="Times New Roman" panose="02020603050405020304" pitchFamily="18" charset="0"/>
                </a:rPr>
                <a:t>多因素分析</a:t>
              </a:r>
            </a:p>
          </p:txBody>
        </p:sp>
      </p:grpSp>
    </p:spTree>
    <p:extLst>
      <p:ext uri="{BB962C8B-B14F-4D97-AF65-F5344CB8AC3E}">
        <p14:creationId xmlns:p14="http://schemas.microsoft.com/office/powerpoint/2010/main" val="4260441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Rot="1" noChangeArrowheads="1"/>
          </p:cNvSpPr>
          <p:nvPr>
            <p:ph type="body" idx="1"/>
          </p:nvPr>
        </p:nvSpPr>
        <p:spPr>
          <a:xfrm>
            <a:off x="1524000" y="1628776"/>
            <a:ext cx="8540750" cy="5618163"/>
          </a:xfrm>
        </p:spPr>
        <p:txBody>
          <a:bodyPr/>
          <a:lstStyle/>
          <a:p>
            <a:r>
              <a:rPr lang="en-US" altLang="zh-CN" sz="2400" b="1"/>
              <a:t>1.</a:t>
            </a:r>
            <a:r>
              <a:rPr lang="zh-CN" altLang="en-US" sz="2400" b="1"/>
              <a:t>应将影响事物发展的因素分为数量指标和质量指标。但二者都是相对的</a:t>
            </a:r>
            <a:r>
              <a:rPr lang="en-US" altLang="zh-CN" sz="2400" b="1"/>
              <a:t>,</a:t>
            </a:r>
            <a:r>
              <a:rPr lang="zh-CN" altLang="en-US" sz="2400" b="1"/>
              <a:t>应该放在一定的经济环境中</a:t>
            </a:r>
            <a:r>
              <a:rPr lang="en-US" altLang="zh-CN" sz="2400" b="1"/>
              <a:t>,</a:t>
            </a:r>
            <a:r>
              <a:rPr lang="zh-CN" altLang="en-US" sz="2400" b="1"/>
              <a:t>通过比较鉴别来确定</a:t>
            </a:r>
          </a:p>
          <a:p>
            <a:r>
              <a:rPr lang="zh-CN" altLang="en-US" sz="2400" b="1"/>
              <a:t> </a:t>
            </a:r>
            <a:r>
              <a:rPr lang="en-US" altLang="zh-CN" sz="2400" b="1"/>
              <a:t>2.</a:t>
            </a:r>
            <a:r>
              <a:rPr lang="zh-CN" altLang="en-US" sz="2400" b="1"/>
              <a:t>遵循确定同度量因素的一般原则</a:t>
            </a:r>
            <a:r>
              <a:rPr lang="en-US" altLang="zh-CN" sz="2400" b="1"/>
              <a:t>.</a:t>
            </a:r>
            <a:r>
              <a:rPr lang="zh-CN" altLang="en-US" sz="2400" b="1"/>
              <a:t>观察质量指标的变动时应将同度量因素固定在报告期</a:t>
            </a:r>
            <a:r>
              <a:rPr lang="en-US" altLang="zh-CN" sz="2400" b="1"/>
              <a:t>,</a:t>
            </a:r>
            <a:r>
              <a:rPr lang="zh-CN" altLang="en-US" sz="2400" b="1"/>
              <a:t>观察数量指标的变动时应将同度量因素固定在基期</a:t>
            </a:r>
            <a:r>
              <a:rPr lang="en-US" altLang="zh-CN" sz="2400" b="1"/>
              <a:t>. </a:t>
            </a:r>
            <a:endParaRPr kumimoji="1" lang="en-US" altLang="zh-CN" sz="2400"/>
          </a:p>
          <a:p>
            <a:r>
              <a:rPr lang="en-US" altLang="zh-CN" sz="2400" b="1"/>
              <a:t>3</a:t>
            </a:r>
            <a:r>
              <a:rPr lang="zh-CN" altLang="en-US" sz="2400" b="1"/>
              <a:t>、各因素应按一定的顺序排列（相邻两项乘积有意义）：数量指标→质量指标（数量指标）→质量指标</a:t>
            </a:r>
            <a:r>
              <a:rPr lang="en-US" altLang="zh-CN" sz="2400" b="1"/>
              <a:t>……</a:t>
            </a:r>
            <a:r>
              <a:rPr lang="zh-CN" altLang="en-US" sz="2400" b="1"/>
              <a:t>或完全倒置过来，但不能乱。</a:t>
            </a:r>
          </a:p>
          <a:p>
            <a:r>
              <a:rPr lang="zh-CN" altLang="en-US" sz="2400" b="1"/>
              <a:t> </a:t>
            </a:r>
            <a:r>
              <a:rPr lang="en-US" altLang="zh-CN" sz="2400" b="1"/>
              <a:t>4</a:t>
            </a:r>
            <a:r>
              <a:rPr lang="zh-CN" altLang="en-US" sz="2400" b="1"/>
              <a:t>、从相对数和绝对数两方面分析各因素变动对事物总变动的影响。</a:t>
            </a:r>
            <a:endParaRPr lang="zh-CN" altLang="en-US" sz="2400"/>
          </a:p>
        </p:txBody>
      </p:sp>
      <p:sp>
        <p:nvSpPr>
          <p:cNvPr id="432133" name="Rectangle 5"/>
          <p:cNvSpPr>
            <a:spLocks noChangeArrowheads="1"/>
          </p:cNvSpPr>
          <p:nvPr/>
        </p:nvSpPr>
        <p:spPr bwMode="auto">
          <a:xfrm>
            <a:off x="1524000" y="333375"/>
            <a:ext cx="5549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Font typeface="Wingdings" panose="05000000000000000000" pitchFamily="2" charset="2"/>
              <a:buChar char="§"/>
            </a:pPr>
            <a:r>
              <a:rPr lang="zh-CN" altLang="en-US" sz="3600"/>
              <a:t>因素分析法应注意的问题 </a:t>
            </a:r>
          </a:p>
        </p:txBody>
      </p:sp>
    </p:spTree>
    <p:extLst>
      <p:ext uri="{BB962C8B-B14F-4D97-AF65-F5344CB8AC3E}">
        <p14:creationId xmlns:p14="http://schemas.microsoft.com/office/powerpoint/2010/main" val="136414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1490</Words>
  <Application>Microsoft Office PowerPoint</Application>
  <PresentationFormat>宽屏</PresentationFormat>
  <Paragraphs>382</Paragraphs>
  <Slides>32</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5" baseType="lpstr">
      <vt:lpstr>맑은 고딕</vt:lpstr>
      <vt:lpstr>等线</vt:lpstr>
      <vt:lpstr>等线 Light</vt:lpstr>
      <vt:lpstr>黑体</vt:lpstr>
      <vt:lpstr>楷体_GB2312</vt:lpstr>
      <vt:lpstr>宋体</vt:lpstr>
      <vt:lpstr>Arial</vt:lpstr>
      <vt:lpstr>Cambria Math</vt:lpstr>
      <vt:lpstr>Times New Roman</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第六节   指数数列</vt:lpstr>
      <vt:lpstr>第七节  几种常见的重要指数</vt:lpstr>
      <vt:lpstr>某地区粮食产值、播种面积和单位面积产量</vt:lpstr>
      <vt:lpstr>表12.16所示试某企业工人月平均工资的资料，试计算并分析该企业平均工资的变动</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Xu</dc:creator>
  <cp:lastModifiedBy>Feng Xu</cp:lastModifiedBy>
  <cp:revision>18</cp:revision>
  <dcterms:created xsi:type="dcterms:W3CDTF">2016-12-22T06:35:10Z</dcterms:created>
  <dcterms:modified xsi:type="dcterms:W3CDTF">2017-12-12T07:36:54Z</dcterms:modified>
</cp:coreProperties>
</file>