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4" r:id="rId36"/>
    <p:sldId id="296" r:id="rId37"/>
    <p:sldId id="293" r:id="rId38"/>
    <p:sldId id="298"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B9A73A4-542D-4451-856A-74153E1B9E2A}"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2F9007-B3FC-45ED-B7C8-5D636F28A7DD}" type="slidenum">
              <a:rPr lang="zh-CN" altLang="en-US" smtClean="0"/>
              <a:t>‹#›</a:t>
            </a:fld>
            <a:endParaRPr lang="zh-CN" altLang="en-US"/>
          </a:p>
        </p:txBody>
      </p:sp>
    </p:spTree>
    <p:extLst>
      <p:ext uri="{BB962C8B-B14F-4D97-AF65-F5344CB8AC3E}">
        <p14:creationId xmlns:p14="http://schemas.microsoft.com/office/powerpoint/2010/main" val="2609633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9A73A4-542D-4451-856A-74153E1B9E2A}"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2F9007-B3FC-45ED-B7C8-5D636F28A7DD}" type="slidenum">
              <a:rPr lang="zh-CN" altLang="en-US" smtClean="0"/>
              <a:t>‹#›</a:t>
            </a:fld>
            <a:endParaRPr lang="zh-CN" altLang="en-US"/>
          </a:p>
        </p:txBody>
      </p:sp>
    </p:spTree>
    <p:extLst>
      <p:ext uri="{BB962C8B-B14F-4D97-AF65-F5344CB8AC3E}">
        <p14:creationId xmlns:p14="http://schemas.microsoft.com/office/powerpoint/2010/main" val="35096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9A73A4-542D-4451-856A-74153E1B9E2A}"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2F9007-B3FC-45ED-B7C8-5D636F28A7DD}" type="slidenum">
              <a:rPr lang="zh-CN" altLang="en-US" smtClean="0"/>
              <a:t>‹#›</a:t>
            </a:fld>
            <a:endParaRPr lang="zh-CN" altLang="en-US"/>
          </a:p>
        </p:txBody>
      </p:sp>
    </p:spTree>
    <p:extLst>
      <p:ext uri="{BB962C8B-B14F-4D97-AF65-F5344CB8AC3E}">
        <p14:creationId xmlns:p14="http://schemas.microsoft.com/office/powerpoint/2010/main" val="64377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9A73A4-542D-4451-856A-74153E1B9E2A}"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2F9007-B3FC-45ED-B7C8-5D636F28A7DD}" type="slidenum">
              <a:rPr lang="zh-CN" altLang="en-US" smtClean="0"/>
              <a:t>‹#›</a:t>
            </a:fld>
            <a:endParaRPr lang="zh-CN" altLang="en-US"/>
          </a:p>
        </p:txBody>
      </p:sp>
    </p:spTree>
    <p:extLst>
      <p:ext uri="{BB962C8B-B14F-4D97-AF65-F5344CB8AC3E}">
        <p14:creationId xmlns:p14="http://schemas.microsoft.com/office/powerpoint/2010/main" val="152518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B9A73A4-542D-4451-856A-74153E1B9E2A}" type="datetimeFigureOut">
              <a:rPr lang="zh-CN" altLang="en-US" smtClean="0"/>
              <a:t>2019/9/5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2F9007-B3FC-45ED-B7C8-5D636F28A7DD}" type="slidenum">
              <a:rPr lang="zh-CN" altLang="en-US" smtClean="0"/>
              <a:t>‹#›</a:t>
            </a:fld>
            <a:endParaRPr lang="zh-CN" altLang="en-US"/>
          </a:p>
        </p:txBody>
      </p:sp>
    </p:spTree>
    <p:extLst>
      <p:ext uri="{BB962C8B-B14F-4D97-AF65-F5344CB8AC3E}">
        <p14:creationId xmlns:p14="http://schemas.microsoft.com/office/powerpoint/2010/main" val="3704992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B9A73A4-542D-4451-856A-74153E1B9E2A}" type="datetimeFigureOut">
              <a:rPr lang="zh-CN" altLang="en-US" smtClean="0"/>
              <a:t>2019/9/5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2F9007-B3FC-45ED-B7C8-5D636F28A7DD}" type="slidenum">
              <a:rPr lang="zh-CN" altLang="en-US" smtClean="0"/>
              <a:t>‹#›</a:t>
            </a:fld>
            <a:endParaRPr lang="zh-CN" altLang="en-US"/>
          </a:p>
        </p:txBody>
      </p:sp>
    </p:spTree>
    <p:extLst>
      <p:ext uri="{BB962C8B-B14F-4D97-AF65-F5344CB8AC3E}">
        <p14:creationId xmlns:p14="http://schemas.microsoft.com/office/powerpoint/2010/main" val="418586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9A73A4-542D-4451-856A-74153E1B9E2A}" type="datetimeFigureOut">
              <a:rPr lang="zh-CN" altLang="en-US" smtClean="0"/>
              <a:t>2019/9/5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12F9007-B3FC-45ED-B7C8-5D636F28A7DD}" type="slidenum">
              <a:rPr lang="zh-CN" altLang="en-US" smtClean="0"/>
              <a:t>‹#›</a:t>
            </a:fld>
            <a:endParaRPr lang="zh-CN" altLang="en-US"/>
          </a:p>
        </p:txBody>
      </p:sp>
    </p:spTree>
    <p:extLst>
      <p:ext uri="{BB962C8B-B14F-4D97-AF65-F5344CB8AC3E}">
        <p14:creationId xmlns:p14="http://schemas.microsoft.com/office/powerpoint/2010/main" val="302695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B9A73A4-542D-4451-856A-74153E1B9E2A}" type="datetimeFigureOut">
              <a:rPr lang="zh-CN" altLang="en-US" smtClean="0"/>
              <a:t>2019/9/5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12F9007-B3FC-45ED-B7C8-5D636F28A7DD}" type="slidenum">
              <a:rPr lang="zh-CN" altLang="en-US" smtClean="0"/>
              <a:t>‹#›</a:t>
            </a:fld>
            <a:endParaRPr lang="zh-CN" altLang="en-US"/>
          </a:p>
        </p:txBody>
      </p:sp>
    </p:spTree>
    <p:extLst>
      <p:ext uri="{BB962C8B-B14F-4D97-AF65-F5344CB8AC3E}">
        <p14:creationId xmlns:p14="http://schemas.microsoft.com/office/powerpoint/2010/main" val="365851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9A73A4-542D-4451-856A-74153E1B9E2A}" type="datetimeFigureOut">
              <a:rPr lang="zh-CN" altLang="en-US" smtClean="0"/>
              <a:t>2019/9/5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2F9007-B3FC-45ED-B7C8-5D636F28A7DD}" type="slidenum">
              <a:rPr lang="zh-CN" altLang="en-US" smtClean="0"/>
              <a:t>‹#›</a:t>
            </a:fld>
            <a:endParaRPr lang="zh-CN" altLang="en-US"/>
          </a:p>
        </p:txBody>
      </p:sp>
    </p:spTree>
    <p:extLst>
      <p:ext uri="{BB962C8B-B14F-4D97-AF65-F5344CB8AC3E}">
        <p14:creationId xmlns:p14="http://schemas.microsoft.com/office/powerpoint/2010/main" val="130787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9A73A4-542D-4451-856A-74153E1B9E2A}" type="datetimeFigureOut">
              <a:rPr lang="zh-CN" altLang="en-US" smtClean="0"/>
              <a:t>2019/9/5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2F9007-B3FC-45ED-B7C8-5D636F28A7DD}" type="slidenum">
              <a:rPr lang="zh-CN" altLang="en-US" smtClean="0"/>
              <a:t>‹#›</a:t>
            </a:fld>
            <a:endParaRPr lang="zh-CN" altLang="en-US"/>
          </a:p>
        </p:txBody>
      </p:sp>
    </p:spTree>
    <p:extLst>
      <p:ext uri="{BB962C8B-B14F-4D97-AF65-F5344CB8AC3E}">
        <p14:creationId xmlns:p14="http://schemas.microsoft.com/office/powerpoint/2010/main" val="11515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9A73A4-542D-4451-856A-74153E1B9E2A}" type="datetimeFigureOut">
              <a:rPr lang="zh-CN" altLang="en-US" smtClean="0"/>
              <a:t>2019/9/5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12F9007-B3FC-45ED-B7C8-5D636F28A7DD}" type="slidenum">
              <a:rPr lang="zh-CN" altLang="en-US" smtClean="0"/>
              <a:t>‹#›</a:t>
            </a:fld>
            <a:endParaRPr lang="zh-CN" altLang="en-US"/>
          </a:p>
        </p:txBody>
      </p:sp>
    </p:spTree>
    <p:extLst>
      <p:ext uri="{BB962C8B-B14F-4D97-AF65-F5344CB8AC3E}">
        <p14:creationId xmlns:p14="http://schemas.microsoft.com/office/powerpoint/2010/main" val="672183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73A4-542D-4451-856A-74153E1B9E2A}" type="datetimeFigureOut">
              <a:rPr lang="zh-CN" altLang="en-US" smtClean="0"/>
              <a:t>2019/9/5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F9007-B3FC-45ED-B7C8-5D636F28A7DD}" type="slidenum">
              <a:rPr lang="zh-CN" altLang="en-US" smtClean="0"/>
              <a:t>‹#›</a:t>
            </a:fld>
            <a:endParaRPr lang="zh-CN" altLang="en-US"/>
          </a:p>
        </p:txBody>
      </p:sp>
    </p:spTree>
    <p:extLst>
      <p:ext uri="{BB962C8B-B14F-4D97-AF65-F5344CB8AC3E}">
        <p14:creationId xmlns:p14="http://schemas.microsoft.com/office/powerpoint/2010/main" val="2270110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3"/>
          <p:cNvSpPr>
            <a:spLocks noGrp="1" noChangeArrowheads="1"/>
          </p:cNvSpPr>
          <p:nvPr>
            <p:ph type="subTitle" idx="1"/>
          </p:nvPr>
        </p:nvSpPr>
        <p:spPr>
          <a:xfrm>
            <a:off x="2566989" y="2133600"/>
            <a:ext cx="7151687" cy="2514600"/>
          </a:xfrm>
        </p:spPr>
        <p:txBody>
          <a:bodyPr>
            <a:normAutofit/>
          </a:bodyPr>
          <a:lstStyle/>
          <a:p>
            <a:pPr algn="l"/>
            <a:r>
              <a:rPr lang="zh-CN" altLang="en-US" sz="4800" b="1" dirty="0">
                <a:latin typeface="黑体" panose="02010609060101010101" pitchFamily="49" charset="-122"/>
                <a:ea typeface="黑体" panose="02010609060101010101" pitchFamily="49" charset="-122"/>
              </a:rPr>
              <a:t>第二章  统计</a:t>
            </a:r>
            <a:r>
              <a:rPr lang="zh-CN" altLang="en-US" sz="4800" b="1" dirty="0" smtClean="0">
                <a:latin typeface="黑体" panose="02010609060101010101" pitchFamily="49" charset="-122"/>
                <a:ea typeface="黑体" panose="02010609060101010101" pitchFamily="49" charset="-122"/>
              </a:rPr>
              <a:t>数据的调查</a:t>
            </a:r>
            <a:endParaRPr lang="zh-CN" altLang="en-US" sz="4800" b="1" dirty="0">
              <a:latin typeface="黑体" panose="02010609060101010101" pitchFamily="49" charset="-122"/>
              <a:ea typeface="黑体" panose="02010609060101010101" pitchFamily="49" charset="-122"/>
            </a:endParaRPr>
          </a:p>
          <a:p>
            <a:pPr algn="l"/>
            <a:endParaRPr lang="en-US" altLang="zh-CN" sz="4800" b="1" dirty="0">
              <a:solidFill>
                <a:schemeClr val="bg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54598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143000" y="304800"/>
            <a:ext cx="8077200" cy="7620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r>
              <a:rPr lang="zh-CN" altLang="en-US" sz="4000" b="1">
                <a:latin typeface="黑体" panose="02010609060101010101" pitchFamily="49" charset="-122"/>
                <a:ea typeface="黑体" panose="02010609060101010101" pitchFamily="49" charset="-122"/>
              </a:rPr>
              <a:t>（二）抽样调查</a:t>
            </a:r>
            <a:r>
              <a:rPr lang="zh-CN" altLang="en-US" sz="4000" b="1">
                <a:solidFill>
                  <a:srgbClr val="FF0000"/>
                </a:solidFill>
                <a:ea typeface="黑体" panose="02010609060101010101" pitchFamily="49" charset="-122"/>
              </a:rPr>
              <a:t>（</a:t>
            </a:r>
            <a:r>
              <a:rPr lang="en-US" altLang="zh-CN" sz="3600" b="1">
                <a:solidFill>
                  <a:srgbClr val="FF0000"/>
                </a:solidFill>
                <a:ea typeface="黑体" panose="02010609060101010101" pitchFamily="49" charset="-122"/>
              </a:rPr>
              <a:t>sampling survey</a:t>
            </a:r>
            <a:r>
              <a:rPr lang="zh-CN" altLang="en-US" sz="4000" b="1">
                <a:solidFill>
                  <a:srgbClr val="FF0000"/>
                </a:solidFill>
                <a:ea typeface="黑体" panose="02010609060101010101" pitchFamily="49" charset="-122"/>
              </a:rPr>
              <a:t>）</a:t>
            </a:r>
          </a:p>
        </p:txBody>
      </p:sp>
      <p:sp>
        <p:nvSpPr>
          <p:cNvPr id="59395" name="Rectangle 3"/>
          <p:cNvSpPr>
            <a:spLocks noGrp="1" noChangeArrowheads="1"/>
          </p:cNvSpPr>
          <p:nvPr>
            <p:ph type="body" sz="half" idx="1"/>
          </p:nvPr>
        </p:nvSpPr>
        <p:spPr>
          <a:xfrm>
            <a:off x="1524000" y="3581401"/>
            <a:ext cx="2057400" cy="949325"/>
          </a:xfrm>
        </p:spPr>
        <p:txBody>
          <a:bodyPr/>
          <a:lstStyle/>
          <a:p>
            <a:r>
              <a:rPr lang="zh-CN" altLang="en-US" b="1">
                <a:ea typeface="黑体" panose="02010609060101010101" pitchFamily="49" charset="-122"/>
              </a:rPr>
              <a:t>抽样调查</a:t>
            </a:r>
          </a:p>
        </p:txBody>
      </p:sp>
      <p:sp>
        <p:nvSpPr>
          <p:cNvPr id="59396" name="Text Box 4"/>
          <p:cNvSpPr txBox="1">
            <a:spLocks noChangeArrowheads="1"/>
          </p:cNvSpPr>
          <p:nvPr/>
        </p:nvSpPr>
        <p:spPr bwMode="auto">
          <a:xfrm>
            <a:off x="4038600" y="2286001"/>
            <a:ext cx="29718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ea typeface="黑体" panose="02010609060101010101" pitchFamily="49" charset="-122"/>
              </a:rPr>
              <a:t>随机抽样调查</a:t>
            </a:r>
          </a:p>
          <a:p>
            <a:pPr algn="l">
              <a:spcBef>
                <a:spcPct val="50000"/>
              </a:spcBef>
            </a:pPr>
            <a:r>
              <a:rPr lang="zh-CN" altLang="en-US" sz="2800" b="1">
                <a:ea typeface="黑体" panose="02010609060101010101" pitchFamily="49" charset="-122"/>
              </a:rPr>
              <a:t>（概率抽样）</a:t>
            </a:r>
          </a:p>
          <a:p>
            <a:pPr algn="l">
              <a:spcBef>
                <a:spcPct val="50000"/>
              </a:spcBef>
            </a:pPr>
            <a:endParaRPr lang="zh-CN" altLang="en-US" sz="2800" b="1">
              <a:ea typeface="黑体" panose="02010609060101010101" pitchFamily="49" charset="-122"/>
            </a:endParaRPr>
          </a:p>
          <a:p>
            <a:pPr algn="l">
              <a:spcBef>
                <a:spcPct val="50000"/>
              </a:spcBef>
            </a:pPr>
            <a:endParaRPr lang="zh-CN" altLang="en-US" sz="2800" b="1">
              <a:ea typeface="黑体" panose="02010609060101010101" pitchFamily="49" charset="-122"/>
            </a:endParaRPr>
          </a:p>
          <a:p>
            <a:pPr algn="l">
              <a:spcBef>
                <a:spcPct val="50000"/>
              </a:spcBef>
            </a:pPr>
            <a:r>
              <a:rPr lang="zh-CN" altLang="en-US" sz="2800" b="1">
                <a:ea typeface="黑体" panose="02010609060101010101" pitchFamily="49" charset="-122"/>
              </a:rPr>
              <a:t>非随机抽样调查</a:t>
            </a:r>
          </a:p>
        </p:txBody>
      </p:sp>
      <p:sp>
        <p:nvSpPr>
          <p:cNvPr id="59397" name="Text Box 5"/>
          <p:cNvSpPr txBox="1">
            <a:spLocks noChangeArrowheads="1"/>
          </p:cNvSpPr>
          <p:nvPr/>
        </p:nvSpPr>
        <p:spPr bwMode="auto">
          <a:xfrm>
            <a:off x="7543800" y="4583114"/>
            <a:ext cx="3505200" cy="227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600" b="1">
                <a:ea typeface="黑体" panose="02010609060101010101" pitchFamily="49" charset="-122"/>
              </a:rPr>
              <a:t>重点抽样</a:t>
            </a:r>
          </a:p>
          <a:p>
            <a:pPr algn="l">
              <a:spcBef>
                <a:spcPct val="50000"/>
              </a:spcBef>
            </a:pPr>
            <a:r>
              <a:rPr lang="zh-CN" altLang="en-US" sz="2600" b="1">
                <a:ea typeface="黑体" panose="02010609060101010101" pitchFamily="49" charset="-122"/>
              </a:rPr>
              <a:t>典型抽样</a:t>
            </a:r>
          </a:p>
          <a:p>
            <a:pPr algn="l">
              <a:spcBef>
                <a:spcPct val="50000"/>
              </a:spcBef>
            </a:pPr>
            <a:r>
              <a:rPr lang="zh-CN" altLang="en-US" sz="2600" b="1">
                <a:ea typeface="黑体" panose="02010609060101010101" pitchFamily="49" charset="-122"/>
              </a:rPr>
              <a:t>任意抽样</a:t>
            </a:r>
          </a:p>
          <a:p>
            <a:pPr algn="l">
              <a:spcBef>
                <a:spcPct val="50000"/>
              </a:spcBef>
            </a:pPr>
            <a:r>
              <a:rPr lang="zh-CN" altLang="en-US" sz="2600" b="1">
                <a:ea typeface="黑体" panose="02010609060101010101" pitchFamily="49" charset="-122"/>
              </a:rPr>
              <a:t>配额抽样</a:t>
            </a:r>
          </a:p>
        </p:txBody>
      </p:sp>
      <p:sp>
        <p:nvSpPr>
          <p:cNvPr id="59398" name="Rectangle 6"/>
          <p:cNvSpPr>
            <a:spLocks noChangeArrowheads="1"/>
          </p:cNvSpPr>
          <p:nvPr/>
        </p:nvSpPr>
        <p:spPr bwMode="auto">
          <a:xfrm>
            <a:off x="7467600" y="1524000"/>
            <a:ext cx="28194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600" dirty="0">
                <a:latin typeface="黑体" panose="02010609060101010101" pitchFamily="49" charset="-122"/>
                <a:ea typeface="黑体" panose="02010609060101010101" pitchFamily="49" charset="-122"/>
              </a:rPr>
              <a:t>简单随机抽样</a:t>
            </a:r>
          </a:p>
          <a:p>
            <a:pPr algn="l">
              <a:spcBef>
                <a:spcPct val="50000"/>
              </a:spcBef>
            </a:pPr>
            <a:r>
              <a:rPr lang="zh-CN" altLang="en-US" sz="2600" dirty="0">
                <a:latin typeface="黑体" panose="02010609060101010101" pitchFamily="49" charset="-122"/>
                <a:ea typeface="黑体" panose="02010609060101010101" pitchFamily="49" charset="-122"/>
              </a:rPr>
              <a:t>类型抽样</a:t>
            </a:r>
          </a:p>
          <a:p>
            <a:pPr algn="l">
              <a:spcBef>
                <a:spcPct val="50000"/>
              </a:spcBef>
            </a:pPr>
            <a:r>
              <a:rPr lang="zh-CN" altLang="en-US" sz="2600" dirty="0">
                <a:latin typeface="黑体" panose="02010609060101010101" pitchFamily="49" charset="-122"/>
                <a:ea typeface="黑体" panose="02010609060101010101" pitchFamily="49" charset="-122"/>
              </a:rPr>
              <a:t>等距抽样</a:t>
            </a:r>
          </a:p>
          <a:p>
            <a:pPr algn="l">
              <a:spcBef>
                <a:spcPct val="50000"/>
              </a:spcBef>
            </a:pPr>
            <a:r>
              <a:rPr lang="zh-CN" altLang="en-US" sz="2600" dirty="0">
                <a:latin typeface="黑体" panose="02010609060101010101" pitchFamily="49" charset="-122"/>
                <a:ea typeface="黑体" panose="02010609060101010101" pitchFamily="49" charset="-122"/>
              </a:rPr>
              <a:t>整群抽样</a:t>
            </a:r>
          </a:p>
          <a:p>
            <a:pPr algn="l">
              <a:spcBef>
                <a:spcPct val="50000"/>
              </a:spcBef>
            </a:pPr>
            <a:r>
              <a:rPr lang="zh-CN" altLang="en-US" sz="2600" dirty="0">
                <a:latin typeface="黑体" panose="02010609060101010101" pitchFamily="49" charset="-122"/>
                <a:ea typeface="黑体" panose="02010609060101010101" pitchFamily="49" charset="-122"/>
              </a:rPr>
              <a:t>多阶段抽样</a:t>
            </a:r>
          </a:p>
        </p:txBody>
      </p:sp>
      <p:sp>
        <p:nvSpPr>
          <p:cNvPr id="59399" name="AutoShape 7"/>
          <p:cNvSpPr>
            <a:spLocks/>
          </p:cNvSpPr>
          <p:nvPr/>
        </p:nvSpPr>
        <p:spPr bwMode="auto">
          <a:xfrm>
            <a:off x="3429000" y="2514600"/>
            <a:ext cx="533400" cy="2743200"/>
          </a:xfrm>
          <a:prstGeom prst="leftBrace">
            <a:avLst>
              <a:gd name="adj1" fmla="val 42857"/>
              <a:gd name="adj2" fmla="val 51681"/>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0" name="AutoShape 8"/>
          <p:cNvSpPr>
            <a:spLocks/>
          </p:cNvSpPr>
          <p:nvPr/>
        </p:nvSpPr>
        <p:spPr bwMode="auto">
          <a:xfrm>
            <a:off x="6705600" y="1676400"/>
            <a:ext cx="533400" cy="2514600"/>
          </a:xfrm>
          <a:prstGeom prst="leftBrace">
            <a:avLst>
              <a:gd name="adj1" fmla="val 39286"/>
              <a:gd name="adj2" fmla="val 50806"/>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401" name="AutoShape 9"/>
          <p:cNvSpPr>
            <a:spLocks/>
          </p:cNvSpPr>
          <p:nvPr/>
        </p:nvSpPr>
        <p:spPr bwMode="auto">
          <a:xfrm>
            <a:off x="6858000" y="4724400"/>
            <a:ext cx="457200" cy="1828800"/>
          </a:xfrm>
          <a:prstGeom prst="leftBrace">
            <a:avLst>
              <a:gd name="adj1" fmla="val 33333"/>
              <a:gd name="adj2" fmla="val 51681"/>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b="1">
              <a:ea typeface="黑体" panose="02010609060101010101" pitchFamily="49" charset="-122"/>
            </a:endParaRPr>
          </a:p>
        </p:txBody>
      </p:sp>
    </p:spTree>
    <p:extLst>
      <p:ext uri="{BB962C8B-B14F-4D97-AF65-F5344CB8AC3E}">
        <p14:creationId xmlns:p14="http://schemas.microsoft.com/office/powerpoint/2010/main" val="3037265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subTitle" idx="1"/>
          </p:nvPr>
        </p:nvSpPr>
        <p:spPr>
          <a:xfrm>
            <a:off x="3048000" y="2133600"/>
            <a:ext cx="6400800" cy="2514600"/>
          </a:xfrm>
        </p:spPr>
        <p:txBody>
          <a:bodyPr/>
          <a:lstStyle/>
          <a:p>
            <a:pPr algn="l"/>
            <a:endParaRPr lang="en-US" altLang="zh-CN" sz="4800" b="1">
              <a:latin typeface="黑体" panose="02010609060101010101" pitchFamily="49" charset="-122"/>
              <a:ea typeface="黑体" panose="02010609060101010101" pitchFamily="49" charset="-122"/>
            </a:endParaRPr>
          </a:p>
          <a:p>
            <a:pPr algn="l"/>
            <a:endParaRPr lang="en-US" altLang="zh-CN" sz="4800" b="1">
              <a:latin typeface="黑体" panose="02010609060101010101" pitchFamily="49" charset="-122"/>
              <a:ea typeface="黑体" panose="02010609060101010101" pitchFamily="49" charset="-122"/>
            </a:endParaRPr>
          </a:p>
        </p:txBody>
      </p:sp>
      <p:sp>
        <p:nvSpPr>
          <p:cNvPr id="60419" name="Rectangle 3"/>
          <p:cNvSpPr>
            <a:spLocks noChangeArrowheads="1"/>
          </p:cNvSpPr>
          <p:nvPr/>
        </p:nvSpPr>
        <p:spPr bwMode="auto">
          <a:xfrm>
            <a:off x="2119314" y="1226004"/>
            <a:ext cx="691197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Wingdings" panose="05000000000000000000" pitchFamily="2" charset="2"/>
              <a:buChar char="n"/>
            </a:pPr>
            <a:endParaRPr lang="en-US" altLang="zh-CN" sz="2800" b="1" dirty="0">
              <a:latin typeface="黑体" panose="02010609060101010101" pitchFamily="49" charset="-122"/>
              <a:ea typeface="黑体" panose="02010609060101010101" pitchFamily="49" charset="-122"/>
            </a:endParaRPr>
          </a:p>
          <a:p>
            <a:pPr>
              <a:spcBef>
                <a:spcPct val="20000"/>
              </a:spcBef>
              <a:buClr>
                <a:schemeClr val="tx2"/>
              </a:buClr>
              <a:buSzPct val="75000"/>
              <a:buFont typeface="Wingdings" panose="05000000000000000000" pitchFamily="2" charset="2"/>
              <a:buChar char="n"/>
            </a:pPr>
            <a:r>
              <a:rPr lang="zh-CN" altLang="en-US" sz="2800" b="1" dirty="0">
                <a:latin typeface="黑体" panose="02010609060101010101" pitchFamily="49" charset="-122"/>
                <a:ea typeface="黑体" panose="02010609060101010101" pitchFamily="49" charset="-122"/>
              </a:rPr>
              <a:t>简单随机抽样</a:t>
            </a:r>
          </a:p>
          <a:p>
            <a:pPr>
              <a:spcBef>
                <a:spcPct val="20000"/>
              </a:spcBef>
              <a:buClr>
                <a:schemeClr val="tx2"/>
              </a:buClr>
              <a:buSzPct val="75000"/>
              <a:buFont typeface="Wingdings" panose="05000000000000000000" pitchFamily="2" charset="2"/>
              <a:buChar char="n"/>
            </a:pPr>
            <a:r>
              <a:rPr lang="zh-CN" altLang="en-US" sz="2800" b="1" dirty="0">
                <a:latin typeface="黑体" panose="02010609060101010101" pitchFamily="49" charset="-122"/>
                <a:ea typeface="黑体" panose="02010609060101010101" pitchFamily="49" charset="-122"/>
              </a:rPr>
              <a:t>类型抽样（分层随机抽样）</a:t>
            </a:r>
          </a:p>
          <a:p>
            <a:pPr>
              <a:spcBef>
                <a:spcPct val="20000"/>
              </a:spcBef>
              <a:buClr>
                <a:schemeClr val="tx2"/>
              </a:buClr>
              <a:buSzPct val="75000"/>
              <a:buFont typeface="Wingdings" panose="05000000000000000000" pitchFamily="2" charset="2"/>
              <a:buChar char="n"/>
            </a:pPr>
            <a:r>
              <a:rPr lang="zh-CN" altLang="en-US" sz="2800" b="1" dirty="0">
                <a:latin typeface="黑体" panose="02010609060101010101" pitchFamily="49" charset="-122"/>
                <a:ea typeface="黑体" panose="02010609060101010101" pitchFamily="49" charset="-122"/>
              </a:rPr>
              <a:t>等距抽样</a:t>
            </a:r>
          </a:p>
          <a:p>
            <a:pPr>
              <a:spcBef>
                <a:spcPct val="20000"/>
              </a:spcBef>
              <a:buClr>
                <a:schemeClr val="tx2"/>
              </a:buClr>
              <a:buSzPct val="75000"/>
              <a:buFont typeface="Wingdings" panose="05000000000000000000" pitchFamily="2" charset="2"/>
              <a:buChar char="n"/>
            </a:pPr>
            <a:r>
              <a:rPr lang="zh-CN" altLang="en-US" sz="2800" b="1" dirty="0">
                <a:latin typeface="黑体" panose="02010609060101010101" pitchFamily="49" charset="-122"/>
                <a:ea typeface="黑体" panose="02010609060101010101" pitchFamily="49" charset="-122"/>
              </a:rPr>
              <a:t>整群抽样</a:t>
            </a:r>
          </a:p>
          <a:p>
            <a:pPr>
              <a:spcBef>
                <a:spcPct val="20000"/>
              </a:spcBef>
              <a:buClr>
                <a:schemeClr val="tx2"/>
              </a:buClr>
              <a:buSzPct val="75000"/>
              <a:buFont typeface="Wingdings" panose="05000000000000000000" pitchFamily="2" charset="2"/>
              <a:buChar char="n"/>
            </a:pPr>
            <a:r>
              <a:rPr lang="zh-CN" altLang="en-US" sz="2800" b="1" dirty="0">
                <a:latin typeface="黑体" panose="02010609060101010101" pitchFamily="49" charset="-122"/>
                <a:ea typeface="黑体" panose="02010609060101010101" pitchFamily="49" charset="-122"/>
              </a:rPr>
              <a:t>多阶段抽样</a:t>
            </a:r>
          </a:p>
          <a:p>
            <a:pPr>
              <a:spcBef>
                <a:spcPct val="20000"/>
              </a:spcBef>
              <a:buClr>
                <a:schemeClr val="tx2"/>
              </a:buClr>
              <a:buSzPct val="75000"/>
              <a:buFont typeface="Wingdings" panose="05000000000000000000" pitchFamily="2" charset="2"/>
              <a:buChar char="n"/>
            </a:pPr>
            <a:endParaRPr lang="zh-CN" altLang="en-US" sz="2800" b="1" dirty="0">
              <a:latin typeface="黑体" panose="02010609060101010101" pitchFamily="49" charset="-122"/>
              <a:ea typeface="黑体" panose="02010609060101010101" pitchFamily="49" charset="-122"/>
            </a:endParaRPr>
          </a:p>
          <a:p>
            <a:pPr>
              <a:spcBef>
                <a:spcPct val="20000"/>
              </a:spcBef>
            </a:pPr>
            <a:endParaRPr lang="zh-CN" altLang="en-US" sz="2800" b="1" dirty="0">
              <a:latin typeface="黑体" panose="02010609060101010101" pitchFamily="49" charset="-122"/>
              <a:ea typeface="黑体" panose="02010609060101010101" pitchFamily="49" charset="-122"/>
            </a:endParaRPr>
          </a:p>
          <a:p>
            <a:pPr>
              <a:spcBef>
                <a:spcPct val="20000"/>
              </a:spcBef>
              <a:buClr>
                <a:schemeClr val="tx2"/>
              </a:buClr>
              <a:buSzPct val="75000"/>
              <a:buFont typeface="Wingdings" panose="05000000000000000000" pitchFamily="2" charset="2"/>
              <a:buChar char="n"/>
            </a:pPr>
            <a:endParaRPr lang="en-US" altLang="zh-CN" sz="2800" b="1" dirty="0">
              <a:latin typeface="黑体" panose="02010609060101010101" pitchFamily="49" charset="-122"/>
              <a:ea typeface="黑体" panose="02010609060101010101" pitchFamily="49" charset="-122"/>
            </a:endParaRPr>
          </a:p>
        </p:txBody>
      </p:sp>
      <p:sp>
        <p:nvSpPr>
          <p:cNvPr id="60420" name="Rectangle 4"/>
          <p:cNvSpPr>
            <a:spLocks noChangeArrowheads="1"/>
          </p:cNvSpPr>
          <p:nvPr/>
        </p:nvSpPr>
        <p:spPr bwMode="auto">
          <a:xfrm>
            <a:off x="1524000" y="476250"/>
            <a:ext cx="729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chemeClr val="tx2"/>
                </a:solidFill>
                <a:effectLst>
                  <a:outerShdw blurRad="38100" dist="38100" dir="2700000" algn="tl">
                    <a:srgbClr val="000000"/>
                  </a:outerShdw>
                </a:effectLst>
                <a:latin typeface="黑体" panose="02010609060101010101" pitchFamily="49" charset="-122"/>
                <a:ea typeface="黑体" panose="02010609060101010101" pitchFamily="49" charset="-122"/>
              </a:rPr>
              <a:t>1</a:t>
            </a:r>
            <a:r>
              <a:rPr lang="zh-CN" altLang="en-US" sz="3600" b="1">
                <a:solidFill>
                  <a:schemeClr val="tx2"/>
                </a:solidFill>
                <a:effectLst>
                  <a:outerShdw blurRad="38100" dist="38100" dir="2700000" algn="tl">
                    <a:srgbClr val="000000"/>
                  </a:outerShdw>
                </a:effectLst>
                <a:latin typeface="黑体" panose="02010609060101010101" pitchFamily="49" charset="-122"/>
                <a:ea typeface="黑体" panose="02010609060101010101" pitchFamily="49" charset="-122"/>
              </a:rPr>
              <a:t>、随机抽样调查（概率抽样调查）</a:t>
            </a:r>
          </a:p>
        </p:txBody>
      </p:sp>
    </p:spTree>
    <p:extLst>
      <p:ext uri="{BB962C8B-B14F-4D97-AF65-F5344CB8AC3E}">
        <p14:creationId xmlns:p14="http://schemas.microsoft.com/office/powerpoint/2010/main" val="3815143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subTitle" idx="1"/>
          </p:nvPr>
        </p:nvSpPr>
        <p:spPr>
          <a:xfrm>
            <a:off x="1524000" y="457200"/>
            <a:ext cx="6400800" cy="762000"/>
          </a:xfrm>
        </p:spPr>
        <p:txBody>
          <a:bodyPr/>
          <a:lstStyle/>
          <a:p>
            <a:pPr algn="l"/>
            <a:r>
              <a:rPr lang="zh-CN" altLang="en-US" sz="4000" b="1">
                <a:solidFill>
                  <a:schemeClr val="tx2"/>
                </a:solidFill>
                <a:latin typeface="黑体" panose="02010609060101010101" pitchFamily="49" charset="-122"/>
                <a:ea typeface="黑体" panose="02010609060101010101" pitchFamily="49" charset="-122"/>
              </a:rPr>
              <a:t>（</a:t>
            </a:r>
            <a:r>
              <a:rPr lang="en-US" altLang="zh-CN" sz="4000" b="1">
                <a:solidFill>
                  <a:schemeClr val="tx2"/>
                </a:solidFill>
                <a:latin typeface="黑体" panose="02010609060101010101" pitchFamily="49" charset="-122"/>
                <a:ea typeface="黑体" panose="02010609060101010101" pitchFamily="49" charset="-122"/>
              </a:rPr>
              <a:t>1</a:t>
            </a:r>
            <a:r>
              <a:rPr lang="zh-CN" altLang="en-US" sz="4000" b="1">
                <a:solidFill>
                  <a:schemeClr val="tx2"/>
                </a:solidFill>
                <a:latin typeface="黑体" panose="02010609060101010101" pitchFamily="49" charset="-122"/>
                <a:ea typeface="黑体" panose="02010609060101010101" pitchFamily="49" charset="-122"/>
              </a:rPr>
              <a:t>）简单随机抽样</a:t>
            </a:r>
          </a:p>
        </p:txBody>
      </p:sp>
      <p:sp>
        <p:nvSpPr>
          <p:cNvPr id="61443" name="Rectangle 3"/>
          <p:cNvSpPr>
            <a:spLocks noChangeArrowheads="1"/>
          </p:cNvSpPr>
          <p:nvPr/>
        </p:nvSpPr>
        <p:spPr bwMode="auto">
          <a:xfrm>
            <a:off x="1151164" y="2360386"/>
            <a:ext cx="990872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latin typeface="黑体" panose="02010609060101010101" pitchFamily="49" charset="-122"/>
                <a:ea typeface="黑体" panose="02010609060101010101" pitchFamily="49" charset="-122"/>
              </a:rPr>
              <a:t>例：用随机数表法从某企业</a:t>
            </a:r>
            <a:r>
              <a:rPr lang="en-US" altLang="zh-CN" sz="2400" b="1" dirty="0">
                <a:latin typeface="黑体" panose="02010609060101010101" pitchFamily="49" charset="-122"/>
                <a:ea typeface="黑体" panose="02010609060101010101" pitchFamily="49" charset="-122"/>
              </a:rPr>
              <a:t>5000</a:t>
            </a:r>
            <a:r>
              <a:rPr lang="zh-CN" altLang="en-US" sz="2400" b="1" dirty="0">
                <a:latin typeface="黑体" panose="02010609060101010101" pitchFamily="49" charset="-122"/>
                <a:ea typeface="黑体" panose="02010609060101010101" pitchFamily="49" charset="-122"/>
              </a:rPr>
              <a:t>名工人中随机抽取</a:t>
            </a:r>
            <a:r>
              <a:rPr lang="en-US" altLang="zh-CN" sz="2400" b="1" dirty="0">
                <a:latin typeface="黑体" panose="02010609060101010101" pitchFamily="49" charset="-122"/>
                <a:ea typeface="黑体" panose="02010609060101010101" pitchFamily="49" charset="-122"/>
              </a:rPr>
              <a:t>1000</a:t>
            </a:r>
            <a:r>
              <a:rPr lang="zh-CN" altLang="en-US" sz="2400" b="1" dirty="0" smtClean="0">
                <a:latin typeface="黑体" panose="02010609060101010101" pitchFamily="49" charset="-122"/>
                <a:ea typeface="黑体" panose="02010609060101010101" pitchFamily="49" charset="-122"/>
              </a:rPr>
              <a:t>人进行</a:t>
            </a:r>
            <a:r>
              <a:rPr lang="zh-CN" altLang="en-US" sz="2400" b="1" dirty="0">
                <a:latin typeface="黑体" panose="02010609060101010101" pitchFamily="49" charset="-122"/>
                <a:ea typeface="黑体" panose="02010609060101010101" pitchFamily="49" charset="-122"/>
              </a:rPr>
              <a:t>问卷调查。</a:t>
            </a:r>
          </a:p>
          <a:p>
            <a:pPr algn="l">
              <a:buFontTx/>
              <a:buChar char="•"/>
            </a:pPr>
            <a:r>
              <a:rPr lang="zh-CN" altLang="en-US" sz="2400" b="1" dirty="0">
                <a:latin typeface="黑体" panose="02010609060101010101" pitchFamily="49" charset="-122"/>
                <a:ea typeface="黑体" panose="02010609060101010101" pitchFamily="49" charset="-122"/>
              </a:rPr>
              <a:t>首先，编制抽样框，即编制</a:t>
            </a:r>
            <a:r>
              <a:rPr lang="en-US" altLang="zh-CN" sz="2400" b="1" dirty="0">
                <a:latin typeface="黑体" panose="02010609060101010101" pitchFamily="49" charset="-122"/>
                <a:ea typeface="黑体" panose="02010609060101010101" pitchFamily="49" charset="-122"/>
              </a:rPr>
              <a:t>5000</a:t>
            </a:r>
            <a:r>
              <a:rPr lang="zh-CN" altLang="en-US" sz="2400" b="1" dirty="0">
                <a:latin typeface="黑体" panose="02010609060101010101" pitchFamily="49" charset="-122"/>
                <a:ea typeface="黑体" panose="02010609060101010101" pitchFamily="49" charset="-122"/>
              </a:rPr>
              <a:t>名工人名单，并依次编号。</a:t>
            </a:r>
          </a:p>
          <a:p>
            <a:pPr algn="l">
              <a:buFontTx/>
              <a:buChar char="•"/>
            </a:pPr>
            <a:r>
              <a:rPr lang="zh-CN" altLang="en-US" sz="2400" b="1" dirty="0">
                <a:latin typeface="黑体" panose="02010609060101010101" pitchFamily="49" charset="-122"/>
                <a:ea typeface="黑体" panose="02010609060101010101" pitchFamily="49" charset="-122"/>
              </a:rPr>
              <a:t>其次，选用一个</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位数的随机数表作为抽样工具；</a:t>
            </a:r>
          </a:p>
          <a:p>
            <a:pPr algn="l">
              <a:buFontTx/>
              <a:buChar char="•"/>
            </a:pPr>
            <a:r>
              <a:rPr lang="zh-CN" altLang="en-US" sz="2400" b="1" dirty="0">
                <a:latin typeface="黑体" panose="02010609060101010101" pitchFamily="49" charset="-122"/>
                <a:ea typeface="黑体" panose="02010609060101010101" pitchFamily="49" charset="-122"/>
              </a:rPr>
              <a:t>再次，用随即方法在随机数表上抽取任意列、任意行的</a:t>
            </a:r>
            <a:r>
              <a:rPr lang="en-US" altLang="zh-CN" sz="2400" b="1" dirty="0">
                <a:latin typeface="黑体" panose="02010609060101010101" pitchFamily="49" charset="-122"/>
                <a:ea typeface="黑体" panose="02010609060101010101" pitchFamily="49" charset="-122"/>
              </a:rPr>
              <a:t>4</a:t>
            </a:r>
          </a:p>
          <a:p>
            <a:pPr algn="l"/>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个数字为第一个号码（如</a:t>
            </a:r>
            <a:r>
              <a:rPr lang="en-US" altLang="zh-CN" sz="2400" b="1" dirty="0">
                <a:latin typeface="黑体" panose="02010609060101010101" pitchFamily="49" charset="-122"/>
                <a:ea typeface="黑体" panose="02010609060101010101" pitchFamily="49" charset="-122"/>
              </a:rPr>
              <a:t>0518</a:t>
            </a:r>
            <a:r>
              <a:rPr lang="zh-CN" altLang="en-US" sz="2400" b="1" dirty="0">
                <a:latin typeface="黑体" panose="02010609060101010101" pitchFamily="49" charset="-122"/>
                <a:ea typeface="黑体" panose="02010609060101010101" pitchFamily="49" charset="-122"/>
              </a:rPr>
              <a:t>），则第</a:t>
            </a:r>
            <a:r>
              <a:rPr lang="en-US" altLang="zh-CN" sz="2400" b="1" dirty="0">
                <a:latin typeface="黑体" panose="02010609060101010101" pitchFamily="49" charset="-122"/>
                <a:ea typeface="黑体" panose="02010609060101010101" pitchFamily="49" charset="-122"/>
              </a:rPr>
              <a:t>518</a:t>
            </a:r>
            <a:r>
              <a:rPr lang="zh-CN" altLang="en-US" sz="2400" b="1" dirty="0">
                <a:latin typeface="黑体" panose="02010609060101010101" pitchFamily="49" charset="-122"/>
                <a:ea typeface="黑体" panose="02010609060101010101" pitchFamily="49" charset="-122"/>
              </a:rPr>
              <a:t>号工人</a:t>
            </a:r>
          </a:p>
          <a:p>
            <a:pPr algn="l"/>
            <a:r>
              <a:rPr lang="zh-CN" altLang="en-US" sz="2400" b="1" dirty="0">
                <a:latin typeface="黑体" panose="02010609060101010101" pitchFamily="49" charset="-122"/>
                <a:ea typeface="黑体" panose="02010609060101010101" pitchFamily="49" charset="-122"/>
              </a:rPr>
              <a:t>      成为第一个样本</a:t>
            </a:r>
          </a:p>
          <a:p>
            <a:pPr algn="l">
              <a:buFontTx/>
              <a:buChar char="•"/>
            </a:pPr>
            <a:r>
              <a:rPr lang="zh-CN" altLang="en-US" sz="2400" b="1" dirty="0">
                <a:latin typeface="黑体" panose="02010609060101010101" pitchFamily="49" charset="-122"/>
                <a:ea typeface="黑体" panose="02010609060101010101" pitchFamily="49" charset="-122"/>
              </a:rPr>
              <a:t>最后，在随机数表上，按照确定规则从上到下（或从左到</a:t>
            </a:r>
          </a:p>
          <a:p>
            <a:pPr algn="l"/>
            <a:r>
              <a:rPr lang="zh-CN" altLang="en-US" sz="2400" b="1" dirty="0">
                <a:latin typeface="黑体" panose="02010609060101010101" pitchFamily="49" charset="-122"/>
                <a:ea typeface="黑体" panose="02010609060101010101" pitchFamily="49" charset="-122"/>
              </a:rPr>
              <a:t>      右、或隔行隔列等）进行抽取号码，直到抽满</a:t>
            </a:r>
            <a:r>
              <a:rPr lang="en-US" altLang="zh-CN" sz="2400" b="1" dirty="0">
                <a:latin typeface="黑体" panose="02010609060101010101" pitchFamily="49" charset="-122"/>
                <a:ea typeface="黑体" panose="02010609060101010101" pitchFamily="49" charset="-122"/>
              </a:rPr>
              <a:t>1000</a:t>
            </a:r>
          </a:p>
          <a:p>
            <a:pPr algn="l"/>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名工人</a:t>
            </a:r>
          </a:p>
        </p:txBody>
      </p:sp>
      <p:sp>
        <p:nvSpPr>
          <p:cNvPr id="61444" name="Rectangle 4"/>
          <p:cNvSpPr>
            <a:spLocks noChangeArrowheads="1"/>
          </p:cNvSpPr>
          <p:nvPr/>
        </p:nvSpPr>
        <p:spPr bwMode="auto">
          <a:xfrm>
            <a:off x="1239043" y="1436915"/>
            <a:ext cx="6970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dirty="0">
                <a:solidFill>
                  <a:srgbClr val="002060"/>
                </a:solidFill>
                <a:latin typeface="黑体" panose="02010609060101010101" pitchFamily="49" charset="-122"/>
                <a:ea typeface="黑体" panose="02010609060101010101" pitchFamily="49" charset="-122"/>
              </a:rPr>
              <a:t>方法有：直接抽样法、抓阄法、随机数表法</a:t>
            </a:r>
          </a:p>
        </p:txBody>
      </p:sp>
    </p:spTree>
    <p:extLst>
      <p:ext uri="{BB962C8B-B14F-4D97-AF65-F5344CB8AC3E}">
        <p14:creationId xmlns:p14="http://schemas.microsoft.com/office/powerpoint/2010/main" val="4206011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subTitle" idx="1"/>
          </p:nvPr>
        </p:nvSpPr>
        <p:spPr>
          <a:xfrm>
            <a:off x="1219200" y="457200"/>
            <a:ext cx="7162800" cy="609600"/>
          </a:xfrm>
        </p:spPr>
        <p:txBody>
          <a:bodyPr/>
          <a:lstStyle/>
          <a:p>
            <a:pPr algn="l"/>
            <a:r>
              <a:rPr lang="zh-CN" altLang="en-US" sz="3600" b="1" dirty="0">
                <a:solidFill>
                  <a:schemeClr val="tx2"/>
                </a:solidFill>
                <a:latin typeface="黑体" panose="02010609060101010101" pitchFamily="49" charset="-122"/>
                <a:ea typeface="黑体" panose="02010609060101010101" pitchFamily="49" charset="-122"/>
              </a:rPr>
              <a:t>（</a:t>
            </a:r>
            <a:r>
              <a:rPr lang="en-US" altLang="zh-CN" sz="3600" b="1" dirty="0">
                <a:solidFill>
                  <a:schemeClr val="tx2"/>
                </a:solidFill>
                <a:latin typeface="黑体" panose="02010609060101010101" pitchFamily="49" charset="-122"/>
                <a:ea typeface="黑体" panose="02010609060101010101" pitchFamily="49" charset="-122"/>
              </a:rPr>
              <a:t>2</a:t>
            </a:r>
            <a:r>
              <a:rPr lang="zh-CN" altLang="en-US" sz="3600" b="1" dirty="0">
                <a:solidFill>
                  <a:schemeClr val="tx2"/>
                </a:solidFill>
                <a:latin typeface="黑体" panose="02010609060101010101" pitchFamily="49" charset="-122"/>
                <a:ea typeface="黑体" panose="02010609060101010101" pitchFamily="49" charset="-122"/>
              </a:rPr>
              <a:t>）类型抽样（分层随机抽样）</a:t>
            </a:r>
          </a:p>
          <a:p>
            <a:pPr algn="l"/>
            <a:endParaRPr lang="en-US" altLang="zh-CN" sz="3600" b="1" dirty="0">
              <a:solidFill>
                <a:schemeClr val="tx2"/>
              </a:solidFill>
              <a:latin typeface="黑体" panose="02010609060101010101" pitchFamily="49" charset="-122"/>
              <a:ea typeface="黑体" panose="02010609060101010101" pitchFamily="49" charset="-122"/>
            </a:endParaRPr>
          </a:p>
        </p:txBody>
      </p:sp>
      <p:sp>
        <p:nvSpPr>
          <p:cNvPr id="62467" name="Text Box 3"/>
          <p:cNvSpPr txBox="1">
            <a:spLocks noChangeArrowheads="1"/>
          </p:cNvSpPr>
          <p:nvPr/>
        </p:nvSpPr>
        <p:spPr bwMode="auto">
          <a:xfrm>
            <a:off x="522515" y="1469569"/>
            <a:ext cx="10929256" cy="465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pPr>
            <a:r>
              <a:rPr lang="zh-CN" altLang="en-US" sz="2800" b="1" dirty="0">
                <a:solidFill>
                  <a:srgbClr val="002060"/>
                </a:solidFill>
                <a:ea typeface="黑体" panose="02010609060101010101" pitchFamily="49" charset="-122"/>
              </a:rPr>
              <a:t>方法：先将总体各单位按一定标准分成若干类型（层次）；然后，根据各类型（或层次）包含的抽样单位数与总体数的比例，确定从各类型中抽取样本单位的数量；最后，按照简单随机抽样方法从各类型（或层次）进行</a:t>
            </a:r>
            <a:r>
              <a:rPr lang="zh-CN" altLang="en-US" sz="2800" b="1" dirty="0" smtClean="0">
                <a:solidFill>
                  <a:srgbClr val="002060"/>
                </a:solidFill>
                <a:ea typeface="黑体" panose="02010609060101010101" pitchFamily="49" charset="-122"/>
              </a:rPr>
              <a:t>抽取</a:t>
            </a:r>
            <a:endParaRPr lang="en-US" altLang="zh-CN" sz="2800" b="1" dirty="0" smtClean="0">
              <a:solidFill>
                <a:srgbClr val="002060"/>
              </a:solidFill>
              <a:ea typeface="黑体" panose="02010609060101010101" pitchFamily="49" charset="-122"/>
            </a:endParaRPr>
          </a:p>
          <a:p>
            <a:pPr algn="l">
              <a:spcBef>
                <a:spcPct val="20000"/>
              </a:spcBef>
            </a:pPr>
            <a:endParaRPr lang="zh-CN" altLang="en-US" sz="2400" b="1" dirty="0">
              <a:solidFill>
                <a:srgbClr val="002060"/>
              </a:solidFill>
              <a:ea typeface="黑体" panose="02010609060101010101" pitchFamily="49" charset="-122"/>
            </a:endParaRPr>
          </a:p>
          <a:p>
            <a:pPr algn="l">
              <a:spcBef>
                <a:spcPct val="20000"/>
              </a:spcBef>
            </a:pPr>
            <a:r>
              <a:rPr lang="zh-CN" altLang="en-US" sz="2000" b="1" dirty="0">
                <a:latin typeface="黑体" panose="02010609060101010101" pitchFamily="49" charset="-122"/>
                <a:ea typeface="黑体" panose="02010609060101010101" pitchFamily="49" charset="-122"/>
              </a:rPr>
              <a:t>例：要了解某市</a:t>
            </a:r>
            <a:r>
              <a:rPr lang="en-US" altLang="zh-CN" sz="2000" b="1" dirty="0">
                <a:latin typeface="黑体" panose="02010609060101010101" pitchFamily="49" charset="-122"/>
                <a:ea typeface="黑体" panose="02010609060101010101" pitchFamily="49" charset="-122"/>
              </a:rPr>
              <a:t>800</a:t>
            </a:r>
            <a:r>
              <a:rPr lang="zh-CN" altLang="en-US" sz="2000" b="1" dirty="0">
                <a:latin typeface="黑体" panose="02010609060101010101" pitchFamily="49" charset="-122"/>
                <a:ea typeface="黑体" panose="02010609060101010101" pitchFamily="49" charset="-122"/>
              </a:rPr>
              <a:t>个私营企业的生产经营情况，决定采取类型随机抽样方法抽取</a:t>
            </a:r>
            <a:r>
              <a:rPr lang="en-US" altLang="zh-CN" sz="2000" b="1" dirty="0">
                <a:latin typeface="黑体" panose="02010609060101010101" pitchFamily="49" charset="-122"/>
                <a:ea typeface="黑体" panose="02010609060101010101" pitchFamily="49" charset="-122"/>
              </a:rPr>
              <a:t>100</a:t>
            </a:r>
            <a:r>
              <a:rPr lang="zh-CN" altLang="en-US" sz="2000" b="1" dirty="0">
                <a:latin typeface="黑体" panose="02010609060101010101" pitchFamily="49" charset="-122"/>
                <a:ea typeface="黑体" panose="02010609060101010101" pitchFamily="49" charset="-122"/>
              </a:rPr>
              <a:t>个企业作为样本，其做法是：</a:t>
            </a:r>
          </a:p>
          <a:p>
            <a:pPr algn="l">
              <a:spcBef>
                <a:spcPct val="20000"/>
              </a:spcBef>
            </a:pPr>
            <a:r>
              <a:rPr lang="en-US" altLang="zh-CN" sz="2000" b="1" dirty="0">
                <a:latin typeface="黑体" panose="02010609060101010101" pitchFamily="49" charset="-122"/>
                <a:ea typeface="黑体" panose="02010609060101010101" pitchFamily="49" charset="-122"/>
              </a:rPr>
              <a:t>1. </a:t>
            </a:r>
            <a:r>
              <a:rPr lang="zh-CN" altLang="en-US" sz="2000" b="1" dirty="0">
                <a:latin typeface="黑体" panose="02010609060101010101" pitchFamily="49" charset="-122"/>
                <a:ea typeface="黑体" panose="02010609060101010101" pitchFamily="49" charset="-122"/>
              </a:rPr>
              <a:t>将这</a:t>
            </a:r>
            <a:r>
              <a:rPr lang="en-US" altLang="zh-CN" sz="2000" b="1" dirty="0">
                <a:latin typeface="黑体" panose="02010609060101010101" pitchFamily="49" charset="-122"/>
                <a:ea typeface="黑体" panose="02010609060101010101" pitchFamily="49" charset="-122"/>
              </a:rPr>
              <a:t>800</a:t>
            </a:r>
            <a:r>
              <a:rPr lang="zh-CN" altLang="en-US" sz="2000" b="1" dirty="0">
                <a:latin typeface="黑体" panose="02010609060101010101" pitchFamily="49" charset="-122"/>
                <a:ea typeface="黑体" panose="02010609060101010101" pitchFamily="49" charset="-122"/>
              </a:rPr>
              <a:t>个企业按照产业（也可按照行业、规模、利税）分成</a:t>
            </a:r>
            <a:r>
              <a:rPr lang="en-US" altLang="zh-CN" sz="2000" b="1" dirty="0">
                <a:latin typeface="黑体" panose="02010609060101010101" pitchFamily="49" charset="-122"/>
                <a:ea typeface="黑体" panose="02010609060101010101" pitchFamily="49" charset="-122"/>
              </a:rPr>
              <a:t>3</a:t>
            </a:r>
            <a:r>
              <a:rPr lang="zh-CN" altLang="en-US" sz="2000" b="1" dirty="0">
                <a:latin typeface="黑体" panose="02010609060101010101" pitchFamily="49" charset="-122"/>
                <a:ea typeface="黑体" panose="02010609060101010101" pitchFamily="49" charset="-122"/>
              </a:rPr>
              <a:t>个类型，假定第一产业</a:t>
            </a:r>
            <a:r>
              <a:rPr lang="en-US" altLang="zh-CN" sz="2000" b="1" dirty="0">
                <a:latin typeface="黑体" panose="02010609060101010101" pitchFamily="49" charset="-122"/>
                <a:ea typeface="黑体" panose="02010609060101010101" pitchFamily="49" charset="-122"/>
              </a:rPr>
              <a:t>80</a:t>
            </a:r>
            <a:r>
              <a:rPr lang="zh-CN" altLang="en-US" sz="2000" b="1" dirty="0">
                <a:latin typeface="黑体" panose="02010609060101010101" pitchFamily="49" charset="-122"/>
                <a:ea typeface="黑体" panose="02010609060101010101" pitchFamily="49" charset="-122"/>
              </a:rPr>
              <a:t>个，第二产业</a:t>
            </a:r>
            <a:r>
              <a:rPr lang="en-US" altLang="zh-CN" sz="2000" b="1" dirty="0">
                <a:latin typeface="黑体" panose="02010609060101010101" pitchFamily="49" charset="-122"/>
                <a:ea typeface="黑体" panose="02010609060101010101" pitchFamily="49" charset="-122"/>
              </a:rPr>
              <a:t>320</a:t>
            </a:r>
            <a:r>
              <a:rPr lang="zh-CN" altLang="en-US" sz="2000" b="1" dirty="0">
                <a:latin typeface="黑体" panose="02010609060101010101" pitchFamily="49" charset="-122"/>
                <a:ea typeface="黑体" panose="02010609060101010101" pitchFamily="49" charset="-122"/>
              </a:rPr>
              <a:t>个，第三产业</a:t>
            </a:r>
            <a:r>
              <a:rPr lang="en-US" altLang="zh-CN" sz="2000" b="1" dirty="0">
                <a:latin typeface="黑体" panose="02010609060101010101" pitchFamily="49" charset="-122"/>
                <a:ea typeface="黑体" panose="02010609060101010101" pitchFamily="49" charset="-122"/>
              </a:rPr>
              <a:t>400</a:t>
            </a:r>
            <a:r>
              <a:rPr lang="zh-CN" altLang="en-US" sz="2000" b="1" dirty="0">
                <a:latin typeface="黑体" panose="02010609060101010101" pitchFamily="49" charset="-122"/>
                <a:ea typeface="黑体" panose="02010609060101010101" pitchFamily="49" charset="-122"/>
              </a:rPr>
              <a:t>个</a:t>
            </a:r>
            <a:r>
              <a:rPr lang="en-US" altLang="zh-CN" sz="2000" b="1" dirty="0">
                <a:latin typeface="黑体" panose="02010609060101010101" pitchFamily="49" charset="-122"/>
                <a:ea typeface="黑体" panose="02010609060101010101" pitchFamily="49" charset="-122"/>
              </a:rPr>
              <a:t>;</a:t>
            </a:r>
          </a:p>
          <a:p>
            <a:pPr algn="l">
              <a:spcBef>
                <a:spcPct val="20000"/>
              </a:spcBef>
            </a:pPr>
            <a:r>
              <a:rPr lang="en-US" altLang="zh-CN" sz="2000" b="1" dirty="0">
                <a:latin typeface="黑体" panose="02010609060101010101" pitchFamily="49" charset="-122"/>
                <a:ea typeface="黑体" panose="02010609060101010101" pitchFamily="49" charset="-122"/>
              </a:rPr>
              <a:t>2. </a:t>
            </a:r>
            <a:r>
              <a:rPr lang="zh-CN" altLang="en-US" sz="2000" b="1" dirty="0">
                <a:latin typeface="黑体" panose="02010609060101010101" pitchFamily="49" charset="-122"/>
                <a:ea typeface="黑体" panose="02010609060101010101" pitchFamily="49" charset="-122"/>
              </a:rPr>
              <a:t>按各类型企业在总体中比重确定该类企业抽取样本的数量。其中第一、二、三产业分别占</a:t>
            </a:r>
            <a:r>
              <a:rPr lang="en-US" altLang="zh-CN" sz="2000" b="1" dirty="0">
                <a:latin typeface="黑体" panose="02010609060101010101" pitchFamily="49" charset="-122"/>
                <a:ea typeface="黑体" panose="02010609060101010101" pitchFamily="49" charset="-122"/>
              </a:rPr>
              <a:t>10</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40</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50</a:t>
            </a:r>
            <a:r>
              <a:rPr lang="zh-CN" altLang="en-US" sz="2000" b="1" dirty="0">
                <a:latin typeface="黑体" panose="02010609060101010101" pitchFamily="49" charset="-122"/>
                <a:ea typeface="黑体" panose="02010609060101010101" pitchFamily="49" charset="-122"/>
              </a:rPr>
              <a:t>％，则相应分别抽取</a:t>
            </a:r>
            <a:r>
              <a:rPr lang="en-US" altLang="zh-CN" sz="2000" b="1" dirty="0">
                <a:latin typeface="黑体" panose="02010609060101010101" pitchFamily="49" charset="-122"/>
                <a:ea typeface="黑体" panose="02010609060101010101" pitchFamily="49" charset="-122"/>
              </a:rPr>
              <a:t>10</a:t>
            </a:r>
            <a:r>
              <a:rPr lang="zh-CN" altLang="en-US" sz="2000" b="1" dirty="0">
                <a:latin typeface="黑体" panose="02010609060101010101" pitchFamily="49" charset="-122"/>
                <a:ea typeface="黑体" panose="02010609060101010101" pitchFamily="49" charset="-122"/>
              </a:rPr>
              <a:t>个、</a:t>
            </a:r>
            <a:r>
              <a:rPr lang="en-US" altLang="zh-CN" sz="2000" b="1" dirty="0">
                <a:latin typeface="黑体" panose="02010609060101010101" pitchFamily="49" charset="-122"/>
                <a:ea typeface="黑体" panose="02010609060101010101" pitchFamily="49" charset="-122"/>
              </a:rPr>
              <a:t>40</a:t>
            </a:r>
            <a:r>
              <a:rPr lang="zh-CN" altLang="en-US" sz="2000" b="1" dirty="0">
                <a:latin typeface="黑体" panose="02010609060101010101" pitchFamily="49" charset="-122"/>
                <a:ea typeface="黑体" panose="02010609060101010101" pitchFamily="49" charset="-122"/>
              </a:rPr>
              <a:t>个、</a:t>
            </a:r>
            <a:r>
              <a:rPr lang="en-US" altLang="zh-CN" sz="2000" b="1" dirty="0">
                <a:latin typeface="黑体" panose="02010609060101010101" pitchFamily="49" charset="-122"/>
                <a:ea typeface="黑体" panose="02010609060101010101" pitchFamily="49" charset="-122"/>
              </a:rPr>
              <a:t>50</a:t>
            </a:r>
            <a:r>
              <a:rPr lang="zh-CN" altLang="en-US" sz="2000" b="1" dirty="0">
                <a:latin typeface="黑体" panose="02010609060101010101" pitchFamily="49" charset="-122"/>
                <a:ea typeface="黑体" panose="02010609060101010101" pitchFamily="49" charset="-122"/>
              </a:rPr>
              <a:t>个样本。</a:t>
            </a:r>
          </a:p>
          <a:p>
            <a:pPr algn="l">
              <a:spcBef>
                <a:spcPct val="20000"/>
              </a:spcBef>
            </a:pPr>
            <a:r>
              <a:rPr lang="en-US" altLang="zh-CN" sz="2000" b="1" dirty="0">
                <a:latin typeface="黑体" panose="02010609060101010101" pitchFamily="49" charset="-122"/>
                <a:ea typeface="黑体" panose="02010609060101010101" pitchFamily="49" charset="-122"/>
              </a:rPr>
              <a:t>3.</a:t>
            </a:r>
            <a:r>
              <a:rPr lang="zh-CN" altLang="en-US" sz="2000" b="1" dirty="0">
                <a:latin typeface="黑体" panose="02010609060101010101" pitchFamily="49" charset="-122"/>
                <a:ea typeface="黑体" panose="02010609060101010101" pitchFamily="49" charset="-122"/>
              </a:rPr>
              <a:t>采用简单随机抽样方法在各类中抽取。</a:t>
            </a:r>
          </a:p>
        </p:txBody>
      </p:sp>
    </p:spTree>
    <p:extLst>
      <p:ext uri="{BB962C8B-B14F-4D97-AF65-F5344CB8AC3E}">
        <p14:creationId xmlns:p14="http://schemas.microsoft.com/office/powerpoint/2010/main" val="257453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subTitle" idx="1"/>
          </p:nvPr>
        </p:nvSpPr>
        <p:spPr>
          <a:xfrm>
            <a:off x="1524000" y="609600"/>
            <a:ext cx="6400800" cy="914400"/>
          </a:xfrm>
        </p:spPr>
        <p:txBody>
          <a:bodyPr/>
          <a:lstStyle/>
          <a:p>
            <a:pPr algn="l"/>
            <a:r>
              <a:rPr lang="zh-CN" altLang="en-US" sz="3600" b="1">
                <a:solidFill>
                  <a:schemeClr val="tx2"/>
                </a:solidFill>
                <a:latin typeface="黑体" panose="02010609060101010101" pitchFamily="49" charset="-122"/>
                <a:ea typeface="黑体" panose="02010609060101010101" pitchFamily="49" charset="-122"/>
              </a:rPr>
              <a:t>（</a:t>
            </a:r>
            <a:r>
              <a:rPr lang="en-US" altLang="zh-CN" sz="3600" b="1">
                <a:solidFill>
                  <a:schemeClr val="tx2"/>
                </a:solidFill>
                <a:latin typeface="黑体" panose="02010609060101010101" pitchFamily="49" charset="-122"/>
                <a:ea typeface="黑体" panose="02010609060101010101" pitchFamily="49" charset="-122"/>
              </a:rPr>
              <a:t>3</a:t>
            </a:r>
            <a:r>
              <a:rPr lang="zh-CN" altLang="en-US" sz="3600" b="1">
                <a:solidFill>
                  <a:schemeClr val="tx2"/>
                </a:solidFill>
                <a:latin typeface="黑体" panose="02010609060101010101" pitchFamily="49" charset="-122"/>
                <a:ea typeface="黑体" panose="02010609060101010101" pitchFamily="49" charset="-122"/>
              </a:rPr>
              <a:t>）等距随机抽样</a:t>
            </a:r>
          </a:p>
        </p:txBody>
      </p:sp>
      <p:sp>
        <p:nvSpPr>
          <p:cNvPr id="63491" name="Text Box 3"/>
          <p:cNvSpPr txBox="1">
            <a:spLocks noChangeArrowheads="1"/>
          </p:cNvSpPr>
          <p:nvPr/>
        </p:nvSpPr>
        <p:spPr bwMode="auto">
          <a:xfrm>
            <a:off x="478971" y="1524000"/>
            <a:ext cx="11386458"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800" b="1" dirty="0">
                <a:solidFill>
                  <a:srgbClr val="002060"/>
                </a:solidFill>
                <a:latin typeface="黑体" panose="02010609060101010101" pitchFamily="49" charset="-122"/>
                <a:ea typeface="黑体" panose="02010609060101010101" pitchFamily="49" charset="-122"/>
              </a:rPr>
              <a:t>方法：先编制抽样框，将各抽样单位按照一定标志排列编号，然后用总体单位除以样本单位数求得抽样间隔，并在第一抽样间隔内随机抽取一个号码作为第</a:t>
            </a:r>
            <a:r>
              <a:rPr lang="en-US" altLang="zh-CN" sz="2800" b="1" dirty="0">
                <a:solidFill>
                  <a:srgbClr val="002060"/>
                </a:solidFill>
                <a:latin typeface="黑体" panose="02010609060101010101" pitchFamily="49" charset="-122"/>
                <a:ea typeface="黑体" panose="02010609060101010101" pitchFamily="49" charset="-122"/>
              </a:rPr>
              <a:t>1</a:t>
            </a:r>
            <a:r>
              <a:rPr lang="zh-CN" altLang="en-US" sz="2800" b="1" dirty="0">
                <a:solidFill>
                  <a:srgbClr val="002060"/>
                </a:solidFill>
                <a:latin typeface="黑体" panose="02010609060101010101" pitchFamily="49" charset="-122"/>
                <a:ea typeface="黑体" panose="02010609060101010101" pitchFamily="49" charset="-122"/>
              </a:rPr>
              <a:t>个样本；最后，按抽样间隔等距抽样</a:t>
            </a:r>
          </a:p>
          <a:p>
            <a:pPr algn="l">
              <a:spcBef>
                <a:spcPct val="50000"/>
              </a:spcBef>
            </a:pPr>
            <a:endParaRPr lang="en-US" altLang="zh-CN" b="1" dirty="0" smtClean="0">
              <a:effectLst>
                <a:outerShdw blurRad="38100" dist="38100" dir="2700000" algn="tl">
                  <a:srgbClr val="000000"/>
                </a:outerShdw>
              </a:effectLst>
              <a:latin typeface="黑体" panose="02010609060101010101" pitchFamily="49" charset="-122"/>
              <a:ea typeface="黑体" panose="02010609060101010101" pitchFamily="49" charset="-122"/>
            </a:endParaRPr>
          </a:p>
          <a:p>
            <a:pPr algn="l">
              <a:spcBef>
                <a:spcPct val="50000"/>
              </a:spcBef>
            </a:pPr>
            <a:r>
              <a:rPr lang="zh-CN" altLang="en-US" sz="2400" b="1" dirty="0" smtClean="0">
                <a:latin typeface="黑体" panose="02010609060101010101" pitchFamily="49" charset="-122"/>
                <a:ea typeface="黑体" panose="02010609060101010101" pitchFamily="49" charset="-122"/>
              </a:rPr>
              <a:t>例</a:t>
            </a:r>
            <a:r>
              <a:rPr lang="zh-CN" altLang="en-US" sz="2400" b="1" dirty="0">
                <a:latin typeface="黑体" panose="02010609060101010101" pitchFamily="49" charset="-122"/>
                <a:ea typeface="黑体" panose="02010609060101010101" pitchFamily="49" charset="-122"/>
              </a:rPr>
              <a:t>：采取等距随机抽样方法从某乡</a:t>
            </a:r>
            <a:r>
              <a:rPr lang="en-US" altLang="zh-CN" sz="2400" b="1" dirty="0">
                <a:latin typeface="黑体" panose="02010609060101010101" pitchFamily="49" charset="-122"/>
                <a:ea typeface="黑体" panose="02010609060101010101" pitchFamily="49" charset="-122"/>
              </a:rPr>
              <a:t>3000</a:t>
            </a:r>
            <a:r>
              <a:rPr lang="zh-CN" altLang="en-US" sz="2400" b="1" dirty="0">
                <a:latin typeface="黑体" panose="02010609060101010101" pitchFamily="49" charset="-122"/>
                <a:ea typeface="黑体" panose="02010609060101010101" pitchFamily="49" charset="-122"/>
              </a:rPr>
              <a:t>户农民中抽取</a:t>
            </a:r>
            <a:r>
              <a:rPr lang="en-US" altLang="zh-CN" sz="2400" b="1" dirty="0">
                <a:latin typeface="黑体" panose="02010609060101010101" pitchFamily="49" charset="-122"/>
                <a:ea typeface="黑体" panose="02010609060101010101" pitchFamily="49" charset="-122"/>
              </a:rPr>
              <a:t>150</a:t>
            </a:r>
            <a:r>
              <a:rPr lang="zh-CN" altLang="en-US" sz="2400" b="1" dirty="0">
                <a:latin typeface="黑体" panose="02010609060101010101" pitchFamily="49" charset="-122"/>
                <a:ea typeface="黑体" panose="02010609060101010101" pitchFamily="49" charset="-122"/>
              </a:rPr>
              <a:t>户作为样本调查农民收入情况，方法是：</a:t>
            </a:r>
          </a:p>
          <a:p>
            <a:pPr algn="l">
              <a:spcBef>
                <a:spcPct val="50000"/>
              </a:spcBef>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）将</a:t>
            </a:r>
            <a:r>
              <a:rPr lang="en-US" altLang="zh-CN" sz="2400" b="1" dirty="0">
                <a:latin typeface="黑体" panose="02010609060101010101" pitchFamily="49" charset="-122"/>
                <a:ea typeface="黑体" panose="02010609060101010101" pitchFamily="49" charset="-122"/>
              </a:rPr>
              <a:t>3000</a:t>
            </a:r>
            <a:r>
              <a:rPr lang="zh-CN" altLang="en-US" sz="2400" b="1" dirty="0">
                <a:latin typeface="黑体" panose="02010609060101010101" pitchFamily="49" charset="-122"/>
                <a:ea typeface="黑体" panose="02010609060101010101" pitchFamily="49" charset="-122"/>
              </a:rPr>
              <a:t>户农民按行政村或自然村编号</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3000</a:t>
            </a:r>
          </a:p>
          <a:p>
            <a:pPr algn="l">
              <a:spcBef>
                <a:spcPct val="50000"/>
              </a:spcBef>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）求得抽样间隔</a:t>
            </a:r>
            <a:r>
              <a:rPr lang="en-US" altLang="zh-CN" sz="2400" b="1" dirty="0">
                <a:latin typeface="黑体" panose="02010609060101010101" pitchFamily="49" charset="-122"/>
                <a:ea typeface="黑体" panose="02010609060101010101" pitchFamily="49" charset="-122"/>
              </a:rPr>
              <a:t>3000÷150</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20</a:t>
            </a:r>
          </a:p>
          <a:p>
            <a:pPr algn="l">
              <a:spcBef>
                <a:spcPct val="50000"/>
              </a:spcBef>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）在第一个间隔</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20</a:t>
            </a:r>
            <a:r>
              <a:rPr lang="zh-CN" altLang="en-US" sz="2400" b="1" dirty="0">
                <a:latin typeface="黑体" panose="02010609060101010101" pitchFamily="49" charset="-122"/>
                <a:ea typeface="黑体" panose="02010609060101010101" pitchFamily="49" charset="-122"/>
              </a:rPr>
              <a:t>号内随机抽取一个号码为第一个样本，假定为</a:t>
            </a:r>
            <a:r>
              <a:rPr lang="en-US" altLang="zh-CN" sz="2400" b="1" dirty="0">
                <a:latin typeface="黑体" panose="02010609060101010101" pitchFamily="49" charset="-122"/>
                <a:ea typeface="黑体" panose="02010609060101010101" pitchFamily="49" charset="-122"/>
              </a:rPr>
              <a:t>6</a:t>
            </a:r>
          </a:p>
          <a:p>
            <a:pPr algn="l">
              <a:spcBef>
                <a:spcPct val="50000"/>
              </a:spcBef>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）按间隔等距抽样，则</a:t>
            </a:r>
            <a:r>
              <a:rPr lang="en-US" altLang="zh-CN" sz="2400" b="1" dirty="0">
                <a:latin typeface="黑体" panose="02010609060101010101" pitchFamily="49" charset="-122"/>
                <a:ea typeface="黑体" panose="02010609060101010101" pitchFamily="49" charset="-122"/>
              </a:rPr>
              <a:t>26</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46</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66</a:t>
            </a:r>
            <a:r>
              <a:rPr lang="zh-CN" altLang="en-US" sz="2400" b="1" dirty="0">
                <a:latin typeface="黑体" panose="02010609060101010101" pitchFamily="49" charset="-122"/>
                <a:ea typeface="黑体" panose="02010609060101010101" pitchFamily="49" charset="-122"/>
              </a:rPr>
              <a:t>，</a:t>
            </a:r>
            <a:r>
              <a:rPr lang="en-US" altLang="zh-CN" sz="2400" b="1" dirty="0">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直到抽出</a:t>
            </a:r>
            <a:r>
              <a:rPr lang="en-US" altLang="zh-CN" sz="2400" b="1" dirty="0">
                <a:latin typeface="黑体" panose="02010609060101010101" pitchFamily="49" charset="-122"/>
                <a:ea typeface="黑体" panose="02010609060101010101" pitchFamily="49" charset="-122"/>
              </a:rPr>
              <a:t>150</a:t>
            </a:r>
            <a:r>
              <a:rPr lang="zh-CN" altLang="en-US" sz="2400" b="1" dirty="0">
                <a:latin typeface="黑体" panose="02010609060101010101" pitchFamily="49" charset="-122"/>
                <a:ea typeface="黑体" panose="02010609060101010101" pitchFamily="49" charset="-122"/>
              </a:rPr>
              <a:t>个样本。</a:t>
            </a:r>
          </a:p>
        </p:txBody>
      </p:sp>
    </p:spTree>
    <p:extLst>
      <p:ext uri="{BB962C8B-B14F-4D97-AF65-F5344CB8AC3E}">
        <p14:creationId xmlns:p14="http://schemas.microsoft.com/office/powerpoint/2010/main" val="1525912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subTitle" idx="1"/>
          </p:nvPr>
        </p:nvSpPr>
        <p:spPr>
          <a:xfrm>
            <a:off x="1524000" y="457200"/>
            <a:ext cx="6400800" cy="762000"/>
          </a:xfrm>
        </p:spPr>
        <p:txBody>
          <a:bodyPr/>
          <a:lstStyle/>
          <a:p>
            <a:pPr algn="l"/>
            <a:r>
              <a:rPr lang="zh-CN" altLang="en-US" sz="3600" b="1">
                <a:solidFill>
                  <a:schemeClr val="tx2"/>
                </a:solidFill>
                <a:latin typeface="黑体" panose="02010609060101010101" pitchFamily="49" charset="-122"/>
                <a:ea typeface="黑体" panose="02010609060101010101" pitchFamily="49" charset="-122"/>
              </a:rPr>
              <a:t>（</a:t>
            </a:r>
            <a:r>
              <a:rPr lang="en-US" altLang="zh-CN" sz="3600" b="1">
                <a:solidFill>
                  <a:schemeClr val="tx2"/>
                </a:solidFill>
                <a:latin typeface="黑体" panose="02010609060101010101" pitchFamily="49" charset="-122"/>
                <a:ea typeface="黑体" panose="02010609060101010101" pitchFamily="49" charset="-122"/>
              </a:rPr>
              <a:t>4</a:t>
            </a:r>
            <a:r>
              <a:rPr lang="zh-CN" altLang="en-US" sz="3600" b="1">
                <a:solidFill>
                  <a:schemeClr val="tx2"/>
                </a:solidFill>
                <a:latin typeface="黑体" panose="02010609060101010101" pitchFamily="49" charset="-122"/>
                <a:ea typeface="黑体" panose="02010609060101010101" pitchFamily="49" charset="-122"/>
              </a:rPr>
              <a:t>）整群抽样</a:t>
            </a:r>
          </a:p>
        </p:txBody>
      </p:sp>
      <p:sp>
        <p:nvSpPr>
          <p:cNvPr id="64515" name="Text Box 3"/>
          <p:cNvSpPr txBox="1">
            <a:spLocks noChangeArrowheads="1"/>
          </p:cNvSpPr>
          <p:nvPr/>
        </p:nvSpPr>
        <p:spPr bwMode="auto">
          <a:xfrm>
            <a:off x="751115" y="1219200"/>
            <a:ext cx="11005456" cy="558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800" b="1" dirty="0">
                <a:solidFill>
                  <a:srgbClr val="002060"/>
                </a:solidFill>
                <a:ea typeface="黑体" panose="02010609060101010101" pitchFamily="49" charset="-122"/>
              </a:rPr>
              <a:t>方法：先将总体各单位安照一定标准分成许多群体，并将每个群体看作一个抽样单位；然后按照随机原则在这些群体中抽出若干个群体作为样本；最后，对样本群体中的每个单位逐个进行调查。</a:t>
            </a:r>
          </a:p>
          <a:p>
            <a:pPr algn="l">
              <a:spcBef>
                <a:spcPct val="50000"/>
              </a:spcBef>
            </a:pPr>
            <a:endParaRPr lang="en-US" altLang="zh-CN" b="1" dirty="0" smtClean="0">
              <a:latin typeface="黑体" panose="02010609060101010101" pitchFamily="49" charset="-122"/>
              <a:ea typeface="黑体" panose="02010609060101010101" pitchFamily="49" charset="-122"/>
            </a:endParaRPr>
          </a:p>
          <a:p>
            <a:pPr algn="l">
              <a:spcBef>
                <a:spcPct val="50000"/>
              </a:spcBef>
            </a:pPr>
            <a:r>
              <a:rPr lang="zh-CN" altLang="en-US" sz="2400" b="1" dirty="0" smtClean="0">
                <a:latin typeface="黑体" panose="02010609060101010101" pitchFamily="49" charset="-122"/>
                <a:ea typeface="黑体" panose="02010609060101010101" pitchFamily="49" charset="-122"/>
              </a:rPr>
              <a:t>例</a:t>
            </a:r>
            <a:r>
              <a:rPr lang="zh-CN" altLang="en-US" sz="2400" b="1" dirty="0">
                <a:latin typeface="黑体" panose="02010609060101010101" pitchFamily="49" charset="-122"/>
                <a:ea typeface="黑体" panose="02010609060101010101" pitchFamily="49" charset="-122"/>
              </a:rPr>
              <a:t>：</a:t>
            </a:r>
          </a:p>
          <a:p>
            <a:pPr algn="l">
              <a:spcBef>
                <a:spcPct val="50000"/>
              </a:spcBef>
            </a:pPr>
            <a:r>
              <a:rPr lang="zh-CN" altLang="en-US" sz="2400" b="1" dirty="0">
                <a:latin typeface="黑体" panose="02010609060101010101" pitchFamily="49" charset="-122"/>
                <a:ea typeface="黑体" panose="02010609060101010101" pitchFamily="49" charset="-122"/>
              </a:rPr>
              <a:t>某中学</a:t>
            </a:r>
            <a:r>
              <a:rPr lang="en-US" altLang="zh-CN" sz="2400" b="1" dirty="0">
                <a:latin typeface="黑体" panose="02010609060101010101" pitchFamily="49" charset="-122"/>
                <a:ea typeface="黑体" panose="02010609060101010101" pitchFamily="49" charset="-122"/>
              </a:rPr>
              <a:t>1200</a:t>
            </a:r>
            <a:r>
              <a:rPr lang="zh-CN" altLang="en-US" sz="2400" b="1" dirty="0">
                <a:latin typeface="黑体" panose="02010609060101010101" pitchFamily="49" charset="-122"/>
                <a:ea typeface="黑体" panose="02010609060101010101" pitchFamily="49" charset="-122"/>
              </a:rPr>
              <a:t>个学生，分为</a:t>
            </a:r>
            <a:r>
              <a:rPr lang="en-US" altLang="zh-CN" sz="2400" b="1" dirty="0">
                <a:latin typeface="黑体" panose="02010609060101010101" pitchFamily="49" charset="-122"/>
                <a:ea typeface="黑体" panose="02010609060101010101" pitchFamily="49" charset="-122"/>
              </a:rPr>
              <a:t>6</a:t>
            </a:r>
            <a:r>
              <a:rPr lang="zh-CN" altLang="en-US" sz="2400" b="1" dirty="0">
                <a:latin typeface="黑体" panose="02010609060101010101" pitchFamily="49" charset="-122"/>
                <a:ea typeface="黑体" panose="02010609060101010101" pitchFamily="49" charset="-122"/>
              </a:rPr>
              <a:t>个年级</a:t>
            </a:r>
            <a:r>
              <a:rPr lang="en-US" altLang="zh-CN" sz="2400" b="1" dirty="0">
                <a:latin typeface="黑体" panose="02010609060101010101" pitchFamily="49" charset="-122"/>
                <a:ea typeface="黑体" panose="02010609060101010101" pitchFamily="49" charset="-122"/>
              </a:rPr>
              <a:t>24</a:t>
            </a:r>
            <a:r>
              <a:rPr lang="zh-CN" altLang="en-US" sz="2400" b="1" dirty="0">
                <a:latin typeface="黑体" panose="02010609060101010101" pitchFamily="49" charset="-122"/>
                <a:ea typeface="黑体" panose="02010609060101010101" pitchFamily="49" charset="-122"/>
              </a:rPr>
              <a:t>个班，如果采取整群随机抽样方法调查该校学生健康状况，其做法是：</a:t>
            </a:r>
          </a:p>
          <a:p>
            <a:pPr algn="l">
              <a:spcBef>
                <a:spcPct val="50000"/>
              </a:spcBef>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）将学生按照班级分为</a:t>
            </a:r>
            <a:r>
              <a:rPr lang="en-US" altLang="zh-CN" sz="2400" b="1" dirty="0">
                <a:latin typeface="黑体" panose="02010609060101010101" pitchFamily="49" charset="-122"/>
                <a:ea typeface="黑体" panose="02010609060101010101" pitchFamily="49" charset="-122"/>
              </a:rPr>
              <a:t>24</a:t>
            </a:r>
            <a:r>
              <a:rPr lang="zh-CN" altLang="en-US" sz="2400" b="1" dirty="0">
                <a:latin typeface="黑体" panose="02010609060101010101" pitchFamily="49" charset="-122"/>
                <a:ea typeface="黑体" panose="02010609060101010101" pitchFamily="49" charset="-122"/>
              </a:rPr>
              <a:t>个群体，每个班为一个抽样单位</a:t>
            </a:r>
          </a:p>
          <a:p>
            <a:pPr algn="l">
              <a:spcBef>
                <a:spcPct val="50000"/>
              </a:spcBef>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）按照简单随机抽样方法从</a:t>
            </a:r>
            <a:r>
              <a:rPr lang="en-US" altLang="zh-CN" sz="2400" b="1" dirty="0">
                <a:latin typeface="黑体" panose="02010609060101010101" pitchFamily="49" charset="-122"/>
                <a:ea typeface="黑体" panose="02010609060101010101" pitchFamily="49" charset="-122"/>
              </a:rPr>
              <a:t>24</a:t>
            </a:r>
            <a:r>
              <a:rPr lang="zh-CN" altLang="en-US" sz="2400" b="1" dirty="0">
                <a:latin typeface="黑体" panose="02010609060101010101" pitchFamily="49" charset="-122"/>
                <a:ea typeface="黑体" panose="02010609060101010101" pitchFamily="49" charset="-122"/>
              </a:rPr>
              <a:t>个班里抽出</a:t>
            </a:r>
            <a:r>
              <a:rPr lang="en-US" altLang="zh-CN" sz="2400" b="1" dirty="0">
                <a:latin typeface="黑体" panose="02010609060101010101" pitchFamily="49" charset="-122"/>
                <a:ea typeface="黑体" panose="02010609060101010101" pitchFamily="49" charset="-122"/>
              </a:rPr>
              <a:t>6</a:t>
            </a:r>
            <a:r>
              <a:rPr lang="zh-CN" altLang="en-US" sz="2400" b="1" dirty="0">
                <a:latin typeface="黑体" panose="02010609060101010101" pitchFamily="49" charset="-122"/>
                <a:ea typeface="黑体" panose="02010609060101010101" pitchFamily="49" charset="-122"/>
              </a:rPr>
              <a:t>个班作为样本；</a:t>
            </a:r>
          </a:p>
          <a:p>
            <a:pPr algn="l">
              <a:spcBef>
                <a:spcPct val="50000"/>
              </a:spcBef>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）对抽出的</a:t>
            </a:r>
            <a:r>
              <a:rPr lang="en-US" altLang="zh-CN" sz="2400" b="1" dirty="0">
                <a:latin typeface="黑体" panose="02010609060101010101" pitchFamily="49" charset="-122"/>
                <a:ea typeface="黑体" panose="02010609060101010101" pitchFamily="49" charset="-122"/>
              </a:rPr>
              <a:t>6</a:t>
            </a:r>
            <a:r>
              <a:rPr lang="zh-CN" altLang="en-US" sz="2400" b="1" dirty="0">
                <a:latin typeface="黑体" panose="02010609060101010101" pitchFamily="49" charset="-122"/>
                <a:ea typeface="黑体" panose="02010609060101010101" pitchFamily="49" charset="-122"/>
              </a:rPr>
              <a:t>个班逐个体检。</a:t>
            </a:r>
          </a:p>
          <a:p>
            <a:pPr algn="l">
              <a:spcBef>
                <a:spcPct val="50000"/>
              </a:spcBef>
            </a:pPr>
            <a:endParaRPr lang="en-US" altLang="zh-CN" sz="2800" b="1" dirty="0"/>
          </a:p>
        </p:txBody>
      </p:sp>
    </p:spTree>
    <p:extLst>
      <p:ext uri="{BB962C8B-B14F-4D97-AF65-F5344CB8AC3E}">
        <p14:creationId xmlns:p14="http://schemas.microsoft.com/office/powerpoint/2010/main" val="3005799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subTitle" idx="1"/>
          </p:nvPr>
        </p:nvSpPr>
        <p:spPr>
          <a:xfrm>
            <a:off x="1524000" y="457200"/>
            <a:ext cx="6400800" cy="762000"/>
          </a:xfrm>
        </p:spPr>
        <p:txBody>
          <a:bodyPr/>
          <a:lstStyle/>
          <a:p>
            <a:pPr algn="l"/>
            <a:r>
              <a:rPr lang="zh-CN" altLang="en-US" sz="3600" b="1" dirty="0">
                <a:solidFill>
                  <a:schemeClr val="tx2"/>
                </a:solidFill>
                <a:latin typeface="黑体" panose="02010609060101010101" pitchFamily="49" charset="-122"/>
                <a:ea typeface="黑体" panose="02010609060101010101" pitchFamily="49" charset="-122"/>
              </a:rPr>
              <a:t>（</a:t>
            </a:r>
            <a:r>
              <a:rPr lang="en-US" altLang="zh-CN" sz="3600" b="1" dirty="0">
                <a:solidFill>
                  <a:schemeClr val="tx2"/>
                </a:solidFill>
                <a:latin typeface="黑体" panose="02010609060101010101" pitchFamily="49" charset="-122"/>
                <a:ea typeface="黑体" panose="02010609060101010101" pitchFamily="49" charset="-122"/>
              </a:rPr>
              <a:t>5</a:t>
            </a:r>
            <a:r>
              <a:rPr lang="zh-CN" altLang="en-US" sz="3600" b="1" dirty="0">
                <a:solidFill>
                  <a:schemeClr val="tx2"/>
                </a:solidFill>
                <a:latin typeface="黑体" panose="02010609060101010101" pitchFamily="49" charset="-122"/>
                <a:ea typeface="黑体" panose="02010609060101010101" pitchFamily="49" charset="-122"/>
              </a:rPr>
              <a:t>）多阶段抽样</a:t>
            </a:r>
          </a:p>
        </p:txBody>
      </p:sp>
      <p:sp>
        <p:nvSpPr>
          <p:cNvPr id="65539" name="Text Box 3"/>
          <p:cNvSpPr txBox="1">
            <a:spLocks noChangeArrowheads="1"/>
          </p:cNvSpPr>
          <p:nvPr/>
        </p:nvSpPr>
        <p:spPr bwMode="auto">
          <a:xfrm>
            <a:off x="751114" y="1770289"/>
            <a:ext cx="1052648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b="1" dirty="0">
                <a:latin typeface="黑体" panose="02010609060101010101" pitchFamily="49" charset="-122"/>
                <a:ea typeface="黑体" panose="02010609060101010101" pitchFamily="49" charset="-122"/>
              </a:rPr>
              <a:t>方法： </a:t>
            </a:r>
          </a:p>
          <a:p>
            <a:pPr algn="l">
              <a:spcBef>
                <a:spcPct val="50000"/>
              </a:spcBef>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）先将总体各单位按照一定标志分为若干群体，作为</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级单位</a:t>
            </a:r>
          </a:p>
          <a:p>
            <a:pPr algn="l">
              <a:spcBef>
                <a:spcPct val="50000"/>
              </a:spcBef>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）将</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级单位分成若干小群体，作为抽样</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级单位。依次类推可分出</a:t>
            </a: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级单位</a:t>
            </a:r>
          </a:p>
          <a:p>
            <a:pPr algn="l">
              <a:spcBef>
                <a:spcPct val="50000"/>
              </a:spcBef>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）按照随机原则，先在第</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级单位中抽出若干群体作为第</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级样本，然后在第一级中抽出第</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级样本，依此类推可抽出第</a:t>
            </a:r>
            <a:r>
              <a:rPr lang="en-US" altLang="zh-CN" sz="2400" b="1" dirty="0">
                <a:latin typeface="黑体" panose="02010609060101010101" pitchFamily="49" charset="-122"/>
                <a:ea typeface="黑体" panose="02010609060101010101" pitchFamily="49" charset="-122"/>
              </a:rPr>
              <a:t>3</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级样本。</a:t>
            </a:r>
          </a:p>
          <a:p>
            <a:pPr algn="l">
              <a:spcBef>
                <a:spcPct val="50000"/>
              </a:spcBef>
            </a:pP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）对最后抽出的样本单位逐个调查。</a:t>
            </a:r>
          </a:p>
        </p:txBody>
      </p:sp>
    </p:spTree>
    <p:extLst>
      <p:ext uri="{BB962C8B-B14F-4D97-AF65-F5344CB8AC3E}">
        <p14:creationId xmlns:p14="http://schemas.microsoft.com/office/powerpoint/2010/main" val="1710579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subTitle" idx="1"/>
          </p:nvPr>
        </p:nvSpPr>
        <p:spPr>
          <a:xfrm>
            <a:off x="446767" y="731385"/>
            <a:ext cx="11157403" cy="4495800"/>
          </a:xfrm>
        </p:spPr>
        <p:txBody>
          <a:bodyPr/>
          <a:lstStyle/>
          <a:p>
            <a:pPr algn="l"/>
            <a:r>
              <a:rPr lang="zh-CN" altLang="en-US" b="1" dirty="0">
                <a:latin typeface="黑体" panose="02010609060101010101" pitchFamily="49" charset="-122"/>
                <a:ea typeface="黑体" panose="02010609060101010101" pitchFamily="49" charset="-122"/>
              </a:rPr>
              <a:t>多阶段抽样例：</a:t>
            </a:r>
          </a:p>
          <a:p>
            <a:pPr algn="l"/>
            <a:r>
              <a:rPr lang="zh-CN" altLang="en-US" b="1" dirty="0">
                <a:latin typeface="黑体" panose="02010609060101010101" pitchFamily="49" charset="-122"/>
                <a:ea typeface="黑体" panose="02010609060101010101" pitchFamily="49" charset="-122"/>
              </a:rPr>
              <a:t>假定某县</a:t>
            </a:r>
            <a:r>
              <a:rPr lang="en-US" altLang="zh-CN" b="1" dirty="0">
                <a:latin typeface="黑体" panose="02010609060101010101" pitchFamily="49" charset="-122"/>
                <a:ea typeface="黑体" panose="02010609060101010101" pitchFamily="49" charset="-122"/>
              </a:rPr>
              <a:t>20</a:t>
            </a:r>
            <a:r>
              <a:rPr lang="zh-CN" altLang="en-US" b="1" dirty="0">
                <a:latin typeface="黑体" panose="02010609060101010101" pitchFamily="49" charset="-122"/>
                <a:ea typeface="黑体" panose="02010609060101010101" pitchFamily="49" charset="-122"/>
              </a:rPr>
              <a:t>个乡镇，平均每个乡镇</a:t>
            </a:r>
            <a:r>
              <a:rPr lang="en-US" altLang="zh-CN" b="1" dirty="0">
                <a:latin typeface="黑体" panose="02010609060101010101" pitchFamily="49" charset="-122"/>
                <a:ea typeface="黑体" panose="02010609060101010101" pitchFamily="49" charset="-122"/>
              </a:rPr>
              <a:t>10</a:t>
            </a:r>
            <a:r>
              <a:rPr lang="zh-CN" altLang="en-US" b="1" dirty="0">
                <a:latin typeface="黑体" panose="02010609060101010101" pitchFamily="49" charset="-122"/>
                <a:ea typeface="黑体" panose="02010609060101010101" pitchFamily="49" charset="-122"/>
              </a:rPr>
              <a:t>个行政村，每个行政村</a:t>
            </a:r>
            <a:r>
              <a:rPr lang="en-US" altLang="zh-CN" b="1" dirty="0">
                <a:latin typeface="黑体" panose="02010609060101010101" pitchFamily="49" charset="-122"/>
                <a:ea typeface="黑体" panose="02010609060101010101" pitchFamily="49" charset="-122"/>
              </a:rPr>
              <a:t>10</a:t>
            </a:r>
            <a:r>
              <a:rPr lang="zh-CN" altLang="en-US" b="1" dirty="0">
                <a:latin typeface="黑体" panose="02010609060101010101" pitchFamily="49" charset="-122"/>
                <a:ea typeface="黑体" panose="02010609060101010101" pitchFamily="49" charset="-122"/>
              </a:rPr>
              <a:t>个自然村，每个自然村</a:t>
            </a:r>
            <a:r>
              <a:rPr lang="en-US" altLang="zh-CN" b="1" dirty="0">
                <a:latin typeface="黑体" panose="02010609060101010101" pitchFamily="49" charset="-122"/>
                <a:ea typeface="黑体" panose="02010609060101010101" pitchFamily="49" charset="-122"/>
              </a:rPr>
              <a:t>50</a:t>
            </a:r>
            <a:r>
              <a:rPr lang="zh-CN" altLang="en-US" b="1" dirty="0">
                <a:latin typeface="黑体" panose="02010609060101010101" pitchFamily="49" charset="-122"/>
                <a:ea typeface="黑体" panose="02010609060101010101" pitchFamily="49" charset="-122"/>
              </a:rPr>
              <a:t>户、则全县共</a:t>
            </a:r>
            <a:r>
              <a:rPr lang="en-US" altLang="zh-CN" b="1" dirty="0">
                <a:latin typeface="黑体" panose="02010609060101010101" pitchFamily="49" charset="-122"/>
                <a:ea typeface="黑体" panose="02010609060101010101" pitchFamily="49" charset="-122"/>
              </a:rPr>
              <a:t>200</a:t>
            </a:r>
            <a:r>
              <a:rPr lang="zh-CN" altLang="en-US" b="1" dirty="0">
                <a:latin typeface="黑体" panose="02010609060101010101" pitchFamily="49" charset="-122"/>
                <a:ea typeface="黑体" panose="02010609060101010101" pitchFamily="49" charset="-122"/>
              </a:rPr>
              <a:t>个行政村，</a:t>
            </a:r>
            <a:r>
              <a:rPr lang="en-US" altLang="zh-CN" b="1" dirty="0">
                <a:latin typeface="黑体" panose="02010609060101010101" pitchFamily="49" charset="-122"/>
                <a:ea typeface="黑体" panose="02010609060101010101" pitchFamily="49" charset="-122"/>
              </a:rPr>
              <a:t>2000</a:t>
            </a:r>
            <a:r>
              <a:rPr lang="zh-CN" altLang="en-US" b="1" dirty="0">
                <a:latin typeface="黑体" panose="02010609060101010101" pitchFamily="49" charset="-122"/>
                <a:ea typeface="黑体" panose="02010609060101010101" pitchFamily="49" charset="-122"/>
              </a:rPr>
              <a:t>个自然村，</a:t>
            </a:r>
            <a:r>
              <a:rPr lang="en-US" altLang="zh-CN" b="1" dirty="0">
                <a:latin typeface="黑体" panose="02010609060101010101" pitchFamily="49" charset="-122"/>
                <a:ea typeface="黑体" panose="02010609060101010101" pitchFamily="49" charset="-122"/>
              </a:rPr>
              <a:t>10</a:t>
            </a:r>
            <a:r>
              <a:rPr lang="zh-CN" altLang="en-US" b="1" dirty="0">
                <a:latin typeface="黑体" panose="02010609060101010101" pitchFamily="49" charset="-122"/>
                <a:ea typeface="黑体" panose="02010609060101010101" pitchFamily="49" charset="-122"/>
              </a:rPr>
              <a:t>万户。现决定对该县计划生育状况按户做千分之五的抽样调查，共抽取</a:t>
            </a:r>
            <a:r>
              <a:rPr lang="en-US" altLang="zh-CN" b="1" dirty="0">
                <a:latin typeface="黑体" panose="02010609060101010101" pitchFamily="49" charset="-122"/>
                <a:ea typeface="黑体" panose="02010609060101010101" pitchFamily="49" charset="-122"/>
              </a:rPr>
              <a:t>500</a:t>
            </a:r>
            <a:r>
              <a:rPr lang="zh-CN" altLang="en-US" b="1" dirty="0">
                <a:latin typeface="黑体" panose="02010609060101010101" pitchFamily="49" charset="-122"/>
                <a:ea typeface="黑体" panose="02010609060101010101" pitchFamily="49" charset="-122"/>
              </a:rPr>
              <a:t>户。做法如下：</a:t>
            </a:r>
          </a:p>
          <a:p>
            <a:pPr algn="l"/>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）确定抽样单位、根据该县的</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个层次，即乡镇、行政村、自然村、户，应采取</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阶段抽样，乡镇为第一级单位，行政村为第</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级单位，自然村为第</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级单位，户为第</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级单位。</a:t>
            </a:r>
          </a:p>
          <a:p>
            <a:pPr algn="l"/>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）从县抽</a:t>
            </a:r>
            <a:r>
              <a:rPr lang="zh-CN" altLang="en-US" b="1" dirty="0" smtClean="0">
                <a:latin typeface="黑体" panose="02010609060101010101" pitchFamily="49" charset="-122"/>
                <a:ea typeface="黑体" panose="02010609060101010101" pitchFamily="49" charset="-122"/>
              </a:rPr>
              <a:t>乡镇，从</a:t>
            </a:r>
            <a:r>
              <a:rPr lang="zh-CN" altLang="en-US" b="1" dirty="0">
                <a:latin typeface="黑体" panose="02010609060101010101" pitchFamily="49" charset="-122"/>
                <a:ea typeface="黑体" panose="02010609060101010101" pitchFamily="49" charset="-122"/>
              </a:rPr>
              <a:t>乡镇抽行政村，从行政村抽出自然村，从自然村抽出户</a:t>
            </a:r>
          </a:p>
          <a:p>
            <a:pPr algn="l"/>
            <a:endParaRPr lang="en-US" altLang="zh-CN" sz="4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2259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subTitle" idx="1"/>
          </p:nvPr>
        </p:nvSpPr>
        <p:spPr>
          <a:xfrm>
            <a:off x="3048000" y="2133600"/>
            <a:ext cx="6400800" cy="2514600"/>
          </a:xfrm>
        </p:spPr>
        <p:txBody>
          <a:bodyPr/>
          <a:lstStyle/>
          <a:p>
            <a:pPr algn="l"/>
            <a:endParaRPr lang="en-US" altLang="zh-CN" sz="4800" b="1" dirty="0">
              <a:latin typeface="黑体" panose="02010609060101010101" pitchFamily="49" charset="-122"/>
              <a:ea typeface="黑体" panose="02010609060101010101" pitchFamily="49" charset="-122"/>
            </a:endParaRPr>
          </a:p>
          <a:p>
            <a:pPr algn="l"/>
            <a:endParaRPr lang="en-US" altLang="zh-CN" sz="4800" b="1" dirty="0">
              <a:latin typeface="黑体" panose="02010609060101010101" pitchFamily="49" charset="-122"/>
              <a:ea typeface="黑体" panose="02010609060101010101" pitchFamily="49" charset="-122"/>
            </a:endParaRPr>
          </a:p>
        </p:txBody>
      </p:sp>
      <p:sp>
        <p:nvSpPr>
          <p:cNvPr id="67587" name="Rectangle 3"/>
          <p:cNvSpPr>
            <a:spLocks noChangeArrowheads="1"/>
          </p:cNvSpPr>
          <p:nvPr/>
        </p:nvSpPr>
        <p:spPr bwMode="auto">
          <a:xfrm>
            <a:off x="1227363" y="1719944"/>
            <a:ext cx="10006693" cy="392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kumimoji="1" sz="2400">
                <a:solidFill>
                  <a:schemeClr val="tx1"/>
                </a:solidFill>
                <a:latin typeface="Times New Roman" panose="02020603050405020304" pitchFamily="18" charset="0"/>
                <a:ea typeface="宋体" panose="02010600030101010101" pitchFamily="2" charset="-122"/>
              </a:defRPr>
            </a:lvl1pPr>
            <a:lvl2pPr marL="742950" indent="-285750" algn="l">
              <a:defRPr kumimoji="1" sz="2400">
                <a:solidFill>
                  <a:schemeClr val="tx1"/>
                </a:solidFill>
                <a:latin typeface="Times New Roman" panose="02020603050405020304" pitchFamily="18" charset="0"/>
                <a:ea typeface="宋体" panose="02010600030101010101" pitchFamily="2" charset="-122"/>
              </a:defRPr>
            </a:lvl2pPr>
            <a:lvl3pPr marL="1143000" indent="-228600" algn="l">
              <a:defRPr kumimoji="1" sz="2400">
                <a:solidFill>
                  <a:schemeClr val="tx1"/>
                </a:solidFill>
                <a:latin typeface="Times New Roman" panose="02020603050405020304" pitchFamily="18" charset="0"/>
                <a:ea typeface="宋体" panose="02010600030101010101" pitchFamily="2" charset="-122"/>
              </a:defRPr>
            </a:lvl3pPr>
            <a:lvl4pPr marL="160020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2"/>
              </a:buClr>
              <a:buSzPct val="75000"/>
              <a:buFont typeface="Wingdings" panose="05000000000000000000" pitchFamily="2" charset="2"/>
              <a:buChar char="n"/>
            </a:pPr>
            <a:r>
              <a:rPr lang="zh-CN" altLang="en-US" sz="2800" b="1" dirty="0">
                <a:solidFill>
                  <a:srgbClr val="002060"/>
                </a:solidFill>
              </a:rPr>
              <a:t>重点抽样：</a:t>
            </a:r>
            <a:r>
              <a:rPr lang="zh-CN" altLang="en-US" b="1" dirty="0">
                <a:solidFill>
                  <a:srgbClr val="002060"/>
                </a:solidFill>
              </a:rPr>
              <a:t>只对总体中为数不多但影响颇大（标志值在总</a:t>
            </a:r>
          </a:p>
          <a:p>
            <a:pPr>
              <a:spcBef>
                <a:spcPct val="20000"/>
              </a:spcBef>
            </a:pPr>
            <a:r>
              <a:rPr lang="zh-CN" altLang="en-US" b="1" dirty="0">
                <a:solidFill>
                  <a:srgbClr val="002060"/>
                </a:solidFill>
              </a:rPr>
              <a:t>                            体中所占比重颇大）的重点单位调查</a:t>
            </a:r>
          </a:p>
          <a:p>
            <a:pPr>
              <a:spcBef>
                <a:spcPct val="20000"/>
              </a:spcBef>
              <a:buClr>
                <a:schemeClr val="tx2"/>
              </a:buClr>
              <a:buSzPct val="75000"/>
              <a:buFont typeface="Wingdings" panose="05000000000000000000" pitchFamily="2" charset="2"/>
              <a:buChar char="n"/>
            </a:pPr>
            <a:r>
              <a:rPr lang="zh-CN" altLang="en-US" sz="2800" b="1" dirty="0">
                <a:solidFill>
                  <a:srgbClr val="002060"/>
                </a:solidFill>
              </a:rPr>
              <a:t>典型抽样：</a:t>
            </a:r>
            <a:r>
              <a:rPr lang="zh-CN" altLang="en-US" b="1" dirty="0">
                <a:solidFill>
                  <a:srgbClr val="002060"/>
                </a:solidFill>
              </a:rPr>
              <a:t>挑选若干有代表性的单位进行研究。</a:t>
            </a:r>
          </a:p>
          <a:p>
            <a:pPr>
              <a:spcBef>
                <a:spcPct val="20000"/>
              </a:spcBef>
              <a:buClr>
                <a:schemeClr val="tx2"/>
              </a:buClr>
              <a:buSzPct val="75000"/>
              <a:buFont typeface="Wingdings" panose="05000000000000000000" pitchFamily="2" charset="2"/>
              <a:buChar char="n"/>
            </a:pPr>
            <a:r>
              <a:rPr lang="zh-CN" altLang="en-US" sz="2800" b="1" dirty="0">
                <a:solidFill>
                  <a:srgbClr val="002060"/>
                </a:solidFill>
              </a:rPr>
              <a:t>任意抽样：</a:t>
            </a:r>
            <a:r>
              <a:rPr lang="zh-CN" altLang="en-US" b="1" dirty="0">
                <a:solidFill>
                  <a:srgbClr val="002060"/>
                </a:solidFill>
              </a:rPr>
              <a:t>随意抽取调查单位进行调查（与随机抽样不同</a:t>
            </a:r>
          </a:p>
          <a:p>
            <a:pPr>
              <a:spcBef>
                <a:spcPct val="20000"/>
              </a:spcBef>
            </a:pPr>
            <a:r>
              <a:rPr lang="zh-CN" altLang="en-US" b="1" dirty="0">
                <a:solidFill>
                  <a:srgbClr val="002060"/>
                </a:solidFill>
              </a:rPr>
              <a:t>                           不保证每个单位相等的入选机会）</a:t>
            </a:r>
          </a:p>
          <a:p>
            <a:pPr>
              <a:spcBef>
                <a:spcPct val="20000"/>
              </a:spcBef>
              <a:buClr>
                <a:schemeClr val="tx2"/>
              </a:buClr>
              <a:buSzPct val="75000"/>
              <a:buFont typeface="Wingdings" panose="05000000000000000000" pitchFamily="2" charset="2"/>
              <a:buChar char="n"/>
            </a:pPr>
            <a:r>
              <a:rPr lang="zh-CN" altLang="en-US" sz="2800" b="1" dirty="0">
                <a:solidFill>
                  <a:srgbClr val="002060"/>
                </a:solidFill>
              </a:rPr>
              <a:t>配额抽样：</a:t>
            </a:r>
            <a:r>
              <a:rPr lang="zh-CN" altLang="en-US" b="1" dirty="0">
                <a:solidFill>
                  <a:srgbClr val="002060"/>
                </a:solidFill>
              </a:rPr>
              <a:t>对总体作若干分类和样本容量既定情况下，按</a:t>
            </a:r>
          </a:p>
          <a:p>
            <a:pPr>
              <a:spcBef>
                <a:spcPct val="20000"/>
              </a:spcBef>
            </a:pPr>
            <a:r>
              <a:rPr lang="zh-CN" altLang="en-US" b="1" dirty="0">
                <a:solidFill>
                  <a:srgbClr val="002060"/>
                </a:solidFill>
              </a:rPr>
              <a:t>                            照配额从总体各部分进行抽取调查单位</a:t>
            </a:r>
            <a:r>
              <a:rPr lang="zh-CN" altLang="en-US" b="1" dirty="0" smtClean="0">
                <a:solidFill>
                  <a:srgbClr val="002060"/>
                </a:solidFill>
              </a:rPr>
              <a:t>。</a:t>
            </a:r>
            <a:endParaRPr lang="zh-CN" altLang="en-US" b="1" dirty="0">
              <a:solidFill>
                <a:srgbClr val="002060"/>
              </a:solidFill>
            </a:endParaRPr>
          </a:p>
        </p:txBody>
      </p:sp>
      <p:sp>
        <p:nvSpPr>
          <p:cNvPr id="67588" name="Rectangle 4"/>
          <p:cNvSpPr>
            <a:spLocks noChangeArrowheads="1"/>
          </p:cNvSpPr>
          <p:nvPr/>
        </p:nvSpPr>
        <p:spPr bwMode="auto">
          <a:xfrm>
            <a:off x="1524000" y="476250"/>
            <a:ext cx="464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3600" b="1">
                <a:solidFill>
                  <a:schemeClr val="tx2"/>
                </a:solidFill>
                <a:effectLst>
                  <a:outerShdw blurRad="38100" dist="38100" dir="2700000" algn="tl">
                    <a:srgbClr val="000000"/>
                  </a:outerShdw>
                </a:effectLst>
                <a:latin typeface="黑体" panose="02010609060101010101" pitchFamily="49" charset="-122"/>
                <a:ea typeface="黑体" panose="02010609060101010101" pitchFamily="49" charset="-122"/>
              </a:rPr>
              <a:t>2</a:t>
            </a:r>
            <a:r>
              <a:rPr lang="zh-CN" altLang="en-US" sz="3600" b="1">
                <a:solidFill>
                  <a:schemeClr val="tx2"/>
                </a:solidFill>
                <a:effectLst>
                  <a:outerShdw blurRad="38100" dist="38100" dir="2700000" algn="tl">
                    <a:srgbClr val="000000"/>
                  </a:outerShdw>
                </a:effectLst>
                <a:latin typeface="黑体" panose="02010609060101010101" pitchFamily="49" charset="-122"/>
                <a:ea typeface="黑体" panose="02010609060101010101" pitchFamily="49" charset="-122"/>
              </a:rPr>
              <a:t>、非随机抽样调查</a:t>
            </a:r>
          </a:p>
        </p:txBody>
      </p:sp>
    </p:spTree>
    <p:extLst>
      <p:ext uri="{BB962C8B-B14F-4D97-AF65-F5344CB8AC3E}">
        <p14:creationId xmlns:p14="http://schemas.microsoft.com/office/powerpoint/2010/main" val="2272912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subTitle" idx="1"/>
          </p:nvPr>
        </p:nvSpPr>
        <p:spPr>
          <a:xfrm>
            <a:off x="3048000" y="2133600"/>
            <a:ext cx="6400800" cy="2514600"/>
          </a:xfrm>
        </p:spPr>
        <p:txBody>
          <a:bodyPr/>
          <a:lstStyle/>
          <a:p>
            <a:pPr algn="l"/>
            <a:endParaRPr lang="en-US" altLang="zh-CN" sz="4800" b="1">
              <a:latin typeface="黑体" panose="02010609060101010101" pitchFamily="49" charset="-122"/>
              <a:ea typeface="黑体" panose="02010609060101010101" pitchFamily="49" charset="-122"/>
            </a:endParaRPr>
          </a:p>
          <a:p>
            <a:pPr algn="l"/>
            <a:endParaRPr lang="en-US" altLang="zh-CN" sz="4800" b="1">
              <a:latin typeface="黑体" panose="02010609060101010101" pitchFamily="49" charset="-122"/>
              <a:ea typeface="黑体" panose="02010609060101010101" pitchFamily="49" charset="-122"/>
            </a:endParaRPr>
          </a:p>
        </p:txBody>
      </p:sp>
      <p:sp>
        <p:nvSpPr>
          <p:cNvPr id="68611" name="Rectangle 3"/>
          <p:cNvSpPr>
            <a:spLocks noChangeArrowheads="1"/>
          </p:cNvSpPr>
          <p:nvPr/>
        </p:nvSpPr>
        <p:spPr bwMode="auto">
          <a:xfrm>
            <a:off x="1524000" y="260350"/>
            <a:ext cx="6248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4400" b="1">
                <a:solidFill>
                  <a:schemeClr val="tx2"/>
                </a:solidFill>
                <a:effectLst>
                  <a:outerShdw blurRad="38100" dist="38100" dir="2700000" algn="tl">
                    <a:srgbClr val="000000"/>
                  </a:outerShdw>
                </a:effectLst>
                <a:latin typeface="黑体" panose="02010609060101010101" pitchFamily="49" charset="-122"/>
                <a:ea typeface="黑体" panose="02010609060101010101" pitchFamily="49" charset="-122"/>
              </a:rPr>
              <a:t>（三）定期统计报表</a:t>
            </a:r>
          </a:p>
        </p:txBody>
      </p:sp>
      <p:sp>
        <p:nvSpPr>
          <p:cNvPr id="68612" name="Rectangle 4"/>
          <p:cNvSpPr>
            <a:spLocks noChangeArrowheads="1"/>
          </p:cNvSpPr>
          <p:nvPr/>
        </p:nvSpPr>
        <p:spPr bwMode="auto">
          <a:xfrm>
            <a:off x="1981200" y="1700213"/>
            <a:ext cx="8686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571500" indent="-571500" algn="l">
              <a:defRPr kumimoji="1" sz="2400">
                <a:solidFill>
                  <a:schemeClr val="tx1"/>
                </a:solidFill>
                <a:latin typeface="Times New Roman" panose="02020603050405020304" pitchFamily="18" charset="0"/>
                <a:ea typeface="宋体" panose="02010600030101010101" pitchFamily="2" charset="-122"/>
              </a:defRPr>
            </a:lvl1pPr>
            <a:lvl2pPr marL="971550" indent="-285750" algn="l">
              <a:defRPr kumimoji="1" sz="2400">
                <a:solidFill>
                  <a:schemeClr val="tx1"/>
                </a:solidFill>
                <a:latin typeface="Times New Roman" panose="02020603050405020304" pitchFamily="18" charset="0"/>
                <a:ea typeface="宋体" panose="02010600030101010101" pitchFamily="2" charset="-122"/>
              </a:defRPr>
            </a:lvl2pPr>
            <a:lvl3pPr marL="1314450" indent="-228600" algn="l">
              <a:defRPr kumimoji="1" sz="2400">
                <a:solidFill>
                  <a:schemeClr val="tx1"/>
                </a:solidFill>
                <a:latin typeface="Times New Roman" panose="02020603050405020304" pitchFamily="18" charset="0"/>
                <a:ea typeface="宋体" panose="02010600030101010101" pitchFamily="2" charset="-122"/>
              </a:defRPr>
            </a:lvl3pPr>
            <a:lvl4pPr marL="165735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b="1" dirty="0">
                <a:effectLst>
                  <a:outerShdw blurRad="38100" dist="38100" dir="2700000" algn="tl">
                    <a:srgbClr val="000000"/>
                  </a:outerShdw>
                </a:effectLst>
              </a:rPr>
              <a:t>1.	</a:t>
            </a:r>
            <a:r>
              <a:rPr lang="zh-CN" altLang="en-US" sz="2800" b="1" dirty="0">
                <a:effectLst>
                  <a:outerShdw blurRad="38100" dist="38100" dir="2700000" algn="tl">
                    <a:srgbClr val="000000"/>
                  </a:outerShdw>
                </a:effectLst>
              </a:rPr>
              <a:t>统计调查方式之一</a:t>
            </a:r>
          </a:p>
          <a:p>
            <a:pPr>
              <a:spcBef>
                <a:spcPct val="24000"/>
              </a:spcBef>
            </a:pPr>
            <a:r>
              <a:rPr lang="en-US" altLang="zh-CN" sz="2800" b="1" dirty="0">
                <a:effectLst>
                  <a:outerShdw blurRad="38100" dist="38100" dir="2700000" algn="tl">
                    <a:srgbClr val="000000"/>
                  </a:outerShdw>
                </a:effectLst>
              </a:rPr>
              <a:t>2.	</a:t>
            </a:r>
            <a:r>
              <a:rPr lang="zh-CN" altLang="en-US" sz="2800" b="1" dirty="0">
                <a:effectLst>
                  <a:outerShdw blurRad="38100" dist="38100" dir="2700000" algn="tl">
                    <a:srgbClr val="000000"/>
                  </a:outerShdw>
                </a:effectLst>
              </a:rPr>
              <a:t>过去曾经是我国主要的数据收集方式</a:t>
            </a:r>
          </a:p>
          <a:p>
            <a:pPr>
              <a:spcBef>
                <a:spcPct val="24000"/>
              </a:spcBef>
            </a:pPr>
            <a:r>
              <a:rPr lang="en-US" altLang="zh-CN" sz="2800" b="1" dirty="0">
                <a:effectLst>
                  <a:outerShdw blurRad="38100" dist="38100" dir="2700000" algn="tl">
                    <a:srgbClr val="000000"/>
                  </a:outerShdw>
                </a:effectLst>
              </a:rPr>
              <a:t>3.	</a:t>
            </a:r>
            <a:r>
              <a:rPr lang="zh-CN" altLang="en-US" sz="2800" b="1" dirty="0">
                <a:effectLst>
                  <a:outerShdw blurRad="38100" dist="38100" dir="2700000" algn="tl">
                    <a:srgbClr val="000000"/>
                  </a:outerShdw>
                </a:effectLst>
              </a:rPr>
              <a:t>按照国家有关法规的规定、自上而下地统一布置、自下而上地逐级提供基本统计数据</a:t>
            </a:r>
          </a:p>
          <a:p>
            <a:pPr>
              <a:spcBef>
                <a:spcPct val="24000"/>
              </a:spcBef>
            </a:pPr>
            <a:r>
              <a:rPr lang="en-US" altLang="zh-CN" sz="2800" b="1" dirty="0">
                <a:effectLst>
                  <a:outerShdw blurRad="38100" dist="38100" dir="2700000" algn="tl">
                    <a:srgbClr val="000000"/>
                  </a:outerShdw>
                </a:effectLst>
              </a:rPr>
              <a:t>4.	</a:t>
            </a:r>
            <a:r>
              <a:rPr lang="zh-CN" altLang="en-US" sz="2800" b="1" dirty="0">
                <a:effectLst>
                  <a:outerShdw blurRad="38100" dist="38100" dir="2700000" algn="tl">
                    <a:srgbClr val="000000"/>
                  </a:outerShdw>
                </a:effectLst>
              </a:rPr>
              <a:t>有各种各样的类型</a:t>
            </a:r>
          </a:p>
        </p:txBody>
      </p:sp>
      <p:pic>
        <p:nvPicPr>
          <p:cNvPr id="68613" name="Picture 5" descr="BS0055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0326" y="4664076"/>
            <a:ext cx="2987675" cy="2193925"/>
          </a:xfrm>
          <a:prstGeom prst="rect">
            <a:avLst/>
          </a:prstGeom>
          <a:noFill/>
          <a:extLst>
            <a:ext uri="{909E8E84-426E-40DD-AFC4-6F175D3DCCD1}">
              <a14:hiddenFill xmlns:a14="http://schemas.microsoft.com/office/drawing/2010/main">
                <a:solidFill>
                  <a:srgbClr val="FFFFFF"/>
                </a:solidFill>
              </a14:hiddenFill>
            </a:ext>
          </a:extLst>
        </p:spPr>
      </p:pic>
      <p:sp>
        <p:nvSpPr>
          <p:cNvPr id="68614" name="Rectangle 6"/>
          <p:cNvSpPr>
            <a:spLocks noChangeArrowheads="1"/>
          </p:cNvSpPr>
          <p:nvPr/>
        </p:nvSpPr>
        <p:spPr bwMode="auto">
          <a:xfrm>
            <a:off x="2667000" y="4572000"/>
            <a:ext cx="464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dirty="0">
                <a:effectLst>
                  <a:outerShdw blurRad="38100" dist="38100" dir="2700000" algn="tl">
                    <a:srgbClr val="000000">
                      <a:alpha val="43137"/>
                    </a:srgbClr>
                  </a:outerShdw>
                </a:effectLst>
                <a:latin typeface="+mn-ea"/>
              </a:rPr>
              <a:t>基本统计报表   、专业统计报表</a:t>
            </a:r>
          </a:p>
        </p:txBody>
      </p:sp>
      <p:sp>
        <p:nvSpPr>
          <p:cNvPr id="68615" name="Rectangle 7"/>
          <p:cNvSpPr>
            <a:spLocks noChangeArrowheads="1"/>
          </p:cNvSpPr>
          <p:nvPr/>
        </p:nvSpPr>
        <p:spPr bwMode="auto">
          <a:xfrm>
            <a:off x="2667000" y="5181600"/>
            <a:ext cx="36711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effectLst>
                  <a:outerShdw blurRad="38100" dist="38100" dir="2700000" algn="tl">
                    <a:srgbClr val="000000">
                      <a:alpha val="43137"/>
                    </a:srgbClr>
                  </a:outerShdw>
                </a:effectLst>
                <a:latin typeface="+mn-ea"/>
              </a:rPr>
              <a:t>日报、旬报、月报、季报、年报等</a:t>
            </a:r>
          </a:p>
        </p:txBody>
      </p:sp>
      <p:sp>
        <p:nvSpPr>
          <p:cNvPr id="68616" name="Rectangle 8"/>
          <p:cNvSpPr>
            <a:spLocks noChangeArrowheads="1"/>
          </p:cNvSpPr>
          <p:nvPr/>
        </p:nvSpPr>
        <p:spPr bwMode="auto">
          <a:xfrm>
            <a:off x="2667001" y="5791200"/>
            <a:ext cx="20441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effectLst>
                  <a:outerShdw blurRad="38100" dist="38100" dir="2700000" algn="tl">
                    <a:srgbClr val="000000">
                      <a:alpha val="43137"/>
                    </a:srgbClr>
                  </a:outerShdw>
                </a:effectLst>
                <a:latin typeface="+mn-ea"/>
              </a:rPr>
              <a:t>电讯报和邮寄报等</a:t>
            </a:r>
          </a:p>
        </p:txBody>
      </p:sp>
      <p:sp>
        <p:nvSpPr>
          <p:cNvPr id="68617" name="AutoShape 9"/>
          <p:cNvSpPr>
            <a:spLocks/>
          </p:cNvSpPr>
          <p:nvPr/>
        </p:nvSpPr>
        <p:spPr bwMode="auto">
          <a:xfrm>
            <a:off x="2438400" y="4724400"/>
            <a:ext cx="228600" cy="1295400"/>
          </a:xfrm>
          <a:prstGeom prst="leftBrace">
            <a:avLst>
              <a:gd name="adj1" fmla="val 47222"/>
              <a:gd name="adj2" fmla="val 50000"/>
            </a:avLst>
          </a:prstGeom>
          <a:noFill/>
          <a:ln w="381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998272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ctrTitle"/>
          </p:nvPr>
        </p:nvSpPr>
        <p:spPr>
          <a:xfrm>
            <a:off x="391189" y="231443"/>
            <a:ext cx="7772400" cy="1143000"/>
          </a:xfrm>
        </p:spPr>
        <p:txBody>
          <a:bodyPr>
            <a:normAutofit/>
          </a:bodyPr>
          <a:lstStyle/>
          <a:p>
            <a:pPr algn="l"/>
            <a:r>
              <a:rPr lang="zh-CN" altLang="en-US" sz="5400" b="1" dirty="0">
                <a:latin typeface="黑体" panose="02010609060101010101" pitchFamily="49" charset="-122"/>
                <a:ea typeface="黑体" panose="02010609060101010101" pitchFamily="49" charset="-122"/>
              </a:rPr>
              <a:t>本章主要内容</a:t>
            </a:r>
          </a:p>
        </p:txBody>
      </p:sp>
      <p:sp>
        <p:nvSpPr>
          <p:cNvPr id="28675" name="Rectangle 1027"/>
          <p:cNvSpPr>
            <a:spLocks noGrp="1" noChangeArrowheads="1"/>
          </p:cNvSpPr>
          <p:nvPr>
            <p:ph type="subTitle" idx="1"/>
          </p:nvPr>
        </p:nvSpPr>
        <p:spPr>
          <a:xfrm>
            <a:off x="1828800" y="1600200"/>
            <a:ext cx="5410200" cy="4191000"/>
          </a:xfrm>
        </p:spPr>
        <p:txBody>
          <a:bodyPr/>
          <a:lstStyle/>
          <a:p>
            <a:pPr algn="l"/>
            <a:endParaRPr lang="en-US" altLang="zh-CN" b="1">
              <a:latin typeface="黑体" panose="02010609060101010101" pitchFamily="49" charset="-122"/>
              <a:ea typeface="黑体" panose="02010609060101010101" pitchFamily="49" charset="-122"/>
            </a:endParaRPr>
          </a:p>
          <a:p>
            <a:pPr algn="l"/>
            <a:r>
              <a:rPr lang="zh-CN" altLang="en-US" b="1">
                <a:latin typeface="黑体" panose="02010609060101010101" pitchFamily="49" charset="-122"/>
                <a:ea typeface="黑体" panose="02010609060101010101" pitchFamily="49" charset="-122"/>
              </a:rPr>
              <a:t>一、统计调查的概念</a:t>
            </a:r>
          </a:p>
          <a:p>
            <a:pPr algn="l"/>
            <a:r>
              <a:rPr lang="zh-CN" altLang="en-US" b="1">
                <a:latin typeface="黑体" panose="02010609060101010101" pitchFamily="49" charset="-122"/>
                <a:ea typeface="黑体" panose="02010609060101010101" pitchFamily="49" charset="-122"/>
              </a:rPr>
              <a:t>二、统计调查的基本原则</a:t>
            </a:r>
          </a:p>
          <a:p>
            <a:pPr algn="l"/>
            <a:r>
              <a:rPr lang="zh-CN" altLang="en-US" b="1">
                <a:latin typeface="黑体" panose="02010609060101010101" pitchFamily="49" charset="-122"/>
                <a:ea typeface="黑体" panose="02010609060101010101" pitchFamily="49" charset="-122"/>
              </a:rPr>
              <a:t>三、统计调查的组织形式</a:t>
            </a:r>
          </a:p>
          <a:p>
            <a:pPr algn="l"/>
            <a:r>
              <a:rPr lang="zh-CN" altLang="en-US" b="1">
                <a:latin typeface="黑体" panose="02010609060101010101" pitchFamily="49" charset="-122"/>
                <a:ea typeface="黑体" panose="02010609060101010101" pitchFamily="49" charset="-122"/>
              </a:rPr>
              <a:t>四、统计调查的方法</a:t>
            </a:r>
          </a:p>
          <a:p>
            <a:pPr algn="l"/>
            <a:r>
              <a:rPr lang="zh-CN" altLang="en-US" b="1">
                <a:latin typeface="黑体" panose="02010609060101010101" pitchFamily="49" charset="-122"/>
                <a:ea typeface="黑体" panose="02010609060101010101" pitchFamily="49" charset="-122"/>
              </a:rPr>
              <a:t>五、调查方案与问卷设计</a:t>
            </a:r>
          </a:p>
          <a:p>
            <a:pPr algn="l"/>
            <a:r>
              <a:rPr lang="zh-CN" altLang="en-US" b="1">
                <a:latin typeface="黑体" panose="02010609060101010101" pitchFamily="49" charset="-122"/>
                <a:ea typeface="黑体" panose="02010609060101010101" pitchFamily="49" charset="-122"/>
              </a:rPr>
              <a:t>六、调查误差</a:t>
            </a:r>
          </a:p>
        </p:txBody>
      </p:sp>
    </p:spTree>
    <p:extLst>
      <p:ext uri="{BB962C8B-B14F-4D97-AF65-F5344CB8AC3E}">
        <p14:creationId xmlns:p14="http://schemas.microsoft.com/office/powerpoint/2010/main" val="2251309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990600" y="0"/>
            <a:ext cx="7772400" cy="1219200"/>
          </a:xfrm>
        </p:spPr>
        <p:txBody>
          <a:bodyPr/>
          <a:lstStyle/>
          <a:p>
            <a:r>
              <a:rPr lang="zh-CN" altLang="en-US" b="1">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第三节 统计资料搜集方法</a:t>
            </a:r>
          </a:p>
        </p:txBody>
      </p:sp>
      <p:sp>
        <p:nvSpPr>
          <p:cNvPr id="71683" name="AutoShape 3"/>
          <p:cNvSpPr>
            <a:spLocks noChangeArrowheads="1"/>
          </p:cNvSpPr>
          <p:nvPr/>
        </p:nvSpPr>
        <p:spPr bwMode="auto">
          <a:xfrm>
            <a:off x="4079875" y="2060575"/>
            <a:ext cx="3803650" cy="819150"/>
          </a:xfrm>
          <a:prstGeom prst="roundRect">
            <a:avLst>
              <a:gd name="adj" fmla="val 16667"/>
            </a:avLst>
          </a:prstGeom>
          <a:solidFill>
            <a:srgbClr val="FCFF87"/>
          </a:solidFill>
          <a:ln>
            <a:noFill/>
          </a:ln>
          <a:effectLst>
            <a:outerShdw dist="63500" dir="2212194"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lIns="90488" tIns="44450" rIns="90488" bIns="44450"/>
          <a:lstStyle>
            <a:lvl1pPr marL="571500" indent="-571500" algn="l">
              <a:defRPr kumimoji="1" sz="2400">
                <a:solidFill>
                  <a:schemeClr val="tx1"/>
                </a:solidFill>
                <a:latin typeface="Times New Roman" panose="02020603050405020304" pitchFamily="18" charset="0"/>
                <a:ea typeface="宋体" panose="02010600030101010101" pitchFamily="2" charset="-122"/>
              </a:defRPr>
            </a:lvl1pPr>
            <a:lvl2pPr marL="971550" indent="-285750" algn="l">
              <a:defRPr kumimoji="1" sz="2400">
                <a:solidFill>
                  <a:schemeClr val="tx1"/>
                </a:solidFill>
                <a:latin typeface="Times New Roman" panose="02020603050405020304" pitchFamily="18" charset="0"/>
                <a:ea typeface="宋体" panose="02010600030101010101" pitchFamily="2" charset="-122"/>
              </a:defRPr>
            </a:lvl2pPr>
            <a:lvl3pPr marL="1314450" indent="-228600" algn="l">
              <a:defRPr kumimoji="1" sz="2400">
                <a:solidFill>
                  <a:schemeClr val="tx1"/>
                </a:solidFill>
                <a:latin typeface="Times New Roman" panose="02020603050405020304" pitchFamily="18" charset="0"/>
                <a:ea typeface="宋体" panose="02010600030101010101" pitchFamily="2" charset="-122"/>
              </a:defRPr>
            </a:lvl3pPr>
            <a:lvl4pPr marL="165735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zh-CN" altLang="en-US" sz="3300" b="1">
                <a:solidFill>
                  <a:srgbClr val="FF0000"/>
                </a:solidFill>
                <a:effectLst>
                  <a:outerShdw blurRad="38100" dist="38100" dir="2700000" algn="tl">
                    <a:srgbClr val="000000">
                      <a:alpha val="43137"/>
                    </a:srgbClr>
                  </a:outerShdw>
                </a:effectLst>
                <a:ea typeface="黑体" panose="02010609060101010101" pitchFamily="49" charset="-122"/>
              </a:rPr>
              <a:t>统计资料搜集方法</a:t>
            </a:r>
            <a:endParaRPr lang="zh-CN" altLang="en-US" sz="3500" b="1">
              <a:solidFill>
                <a:srgbClr val="FFFFFF"/>
              </a:solidFill>
              <a:effectLst>
                <a:outerShdw blurRad="38100" dist="38100" dir="2700000" algn="tl">
                  <a:srgbClr val="000000">
                    <a:alpha val="43137"/>
                  </a:srgbClr>
                </a:outerShdw>
              </a:effectLst>
            </a:endParaRPr>
          </a:p>
        </p:txBody>
      </p:sp>
      <p:sp>
        <p:nvSpPr>
          <p:cNvPr id="71690" name="Line 10"/>
          <p:cNvSpPr>
            <a:spLocks noChangeShapeType="1"/>
          </p:cNvSpPr>
          <p:nvPr/>
        </p:nvSpPr>
        <p:spPr bwMode="auto">
          <a:xfrm>
            <a:off x="2300288" y="3941763"/>
            <a:ext cx="23622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sp>
        <p:nvSpPr>
          <p:cNvPr id="71691" name="Line 11"/>
          <p:cNvSpPr>
            <a:spLocks noChangeShapeType="1"/>
          </p:cNvSpPr>
          <p:nvPr/>
        </p:nvSpPr>
        <p:spPr bwMode="auto">
          <a:xfrm>
            <a:off x="2300288" y="3941764"/>
            <a:ext cx="0" cy="452437"/>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sp>
        <p:nvSpPr>
          <p:cNvPr id="71692" name="Text Box 12"/>
          <p:cNvSpPr txBox="1">
            <a:spLocks noChangeArrowheads="1"/>
          </p:cNvSpPr>
          <p:nvPr/>
        </p:nvSpPr>
        <p:spPr bwMode="auto">
          <a:xfrm rot="10800000" flipV="1">
            <a:off x="1919288" y="4394200"/>
            <a:ext cx="685800" cy="1804988"/>
          </a:xfrm>
          <a:prstGeom prst="rect">
            <a:avLst/>
          </a:prstGeom>
          <a:solidFill>
            <a:schemeClr val="accent1"/>
          </a:solidFill>
          <a:ln w="9525">
            <a:solidFill>
              <a:srgbClr val="000000"/>
            </a:solidFill>
            <a:miter lim="800000"/>
            <a:headEnd/>
            <a:tailEnd/>
          </a:ln>
          <a:effectLst>
            <a:outerShdw dist="35921" dir="2700000" algn="ctr" rotWithShape="0">
              <a:schemeClr val="bg2"/>
            </a:outerShdw>
          </a:effectLst>
        </p:spPr>
        <p:txBody>
          <a:bodyPr/>
          <a:lstStyle/>
          <a:p>
            <a:r>
              <a:rPr lang="zh-CN" altLang="en-US" sz="2800" b="1">
                <a:solidFill>
                  <a:schemeClr val="bg2"/>
                </a:solidFill>
                <a:effectLst>
                  <a:outerShdw blurRad="38100" dist="38100" dir="2700000" algn="tl">
                    <a:srgbClr val="000000">
                      <a:alpha val="43137"/>
                    </a:srgbClr>
                  </a:outerShdw>
                </a:effectLst>
                <a:ea typeface="黑体" panose="02010609060101010101" pitchFamily="49" charset="-122"/>
              </a:rPr>
              <a:t>采访法</a:t>
            </a:r>
            <a:endParaRPr lang="zh-CN" altLang="en-US" b="1">
              <a:solidFill>
                <a:schemeClr val="bg2"/>
              </a:solidFill>
              <a:effectLst>
                <a:outerShdw blurRad="38100" dist="38100" dir="2700000" algn="tl">
                  <a:srgbClr val="000000">
                    <a:alpha val="43137"/>
                  </a:srgbClr>
                </a:outerShdw>
              </a:effectLst>
            </a:endParaRPr>
          </a:p>
        </p:txBody>
      </p:sp>
      <p:grpSp>
        <p:nvGrpSpPr>
          <p:cNvPr id="71698" name="Group 18"/>
          <p:cNvGrpSpPr>
            <a:grpSpLocks/>
          </p:cNvGrpSpPr>
          <p:nvPr/>
        </p:nvGrpSpPr>
        <p:grpSpPr bwMode="auto">
          <a:xfrm>
            <a:off x="3124200" y="3962401"/>
            <a:ext cx="685800" cy="2257425"/>
            <a:chOff x="1584" y="2400"/>
            <a:chExt cx="432" cy="1440"/>
          </a:xfrm>
        </p:grpSpPr>
        <p:sp>
          <p:nvSpPr>
            <p:cNvPr id="71699" name="Text Box 19"/>
            <p:cNvSpPr txBox="1">
              <a:spLocks noChangeArrowheads="1"/>
            </p:cNvSpPr>
            <p:nvPr/>
          </p:nvSpPr>
          <p:spPr bwMode="auto">
            <a:xfrm rot="10800000" flipV="1">
              <a:off x="1584" y="2688"/>
              <a:ext cx="432" cy="1152"/>
            </a:xfrm>
            <a:prstGeom prst="rect">
              <a:avLst/>
            </a:prstGeom>
            <a:solidFill>
              <a:schemeClr val="accent1"/>
            </a:solidFill>
            <a:ln w="9525">
              <a:solidFill>
                <a:srgbClr val="000000"/>
              </a:solidFill>
              <a:miter lim="800000"/>
              <a:headEnd/>
              <a:tailEnd/>
            </a:ln>
            <a:effectLst>
              <a:outerShdw dist="35921" dir="2700000" algn="ctr" rotWithShape="0">
                <a:schemeClr val="bg2"/>
              </a:outerShdw>
            </a:effectLst>
          </p:spPr>
          <p:txBody>
            <a:bodyPr/>
            <a:lstStyle/>
            <a:p>
              <a:r>
                <a:rPr lang="zh-CN" altLang="en-US" sz="2800" b="1" dirty="0">
                  <a:solidFill>
                    <a:schemeClr val="bg2"/>
                  </a:solidFill>
                  <a:effectLst>
                    <a:outerShdw blurRad="38100" dist="38100" dir="2700000" algn="tl">
                      <a:srgbClr val="000000">
                        <a:alpha val="43137"/>
                      </a:srgbClr>
                    </a:outerShdw>
                  </a:effectLst>
                  <a:ea typeface="黑体" panose="02010609060101010101" pitchFamily="49" charset="-122"/>
                </a:rPr>
                <a:t>通讯法</a:t>
              </a:r>
              <a:endParaRPr lang="zh-CN" altLang="en-US" b="1" dirty="0">
                <a:solidFill>
                  <a:schemeClr val="bg2"/>
                </a:solidFill>
                <a:effectLst>
                  <a:outerShdw blurRad="38100" dist="38100" dir="2700000" algn="tl">
                    <a:srgbClr val="000000">
                      <a:alpha val="43137"/>
                    </a:srgbClr>
                  </a:outerShdw>
                </a:effectLst>
              </a:endParaRPr>
            </a:p>
          </p:txBody>
        </p:sp>
        <p:sp>
          <p:nvSpPr>
            <p:cNvPr id="71700" name="Line 20"/>
            <p:cNvSpPr>
              <a:spLocks noChangeShapeType="1"/>
            </p:cNvSpPr>
            <p:nvPr/>
          </p:nvSpPr>
          <p:spPr bwMode="auto">
            <a:xfrm>
              <a:off x="1824" y="2400"/>
              <a:ext cx="0" cy="288"/>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grpSp>
      <p:sp>
        <p:nvSpPr>
          <p:cNvPr id="71702" name="Line 22"/>
          <p:cNvSpPr>
            <a:spLocks noChangeShapeType="1"/>
          </p:cNvSpPr>
          <p:nvPr/>
        </p:nvSpPr>
        <p:spPr bwMode="auto">
          <a:xfrm>
            <a:off x="7197725" y="3941763"/>
            <a:ext cx="6858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sp>
        <p:nvSpPr>
          <p:cNvPr id="71703" name="Text Box 23"/>
          <p:cNvSpPr txBox="1">
            <a:spLocks noChangeArrowheads="1"/>
          </p:cNvSpPr>
          <p:nvPr/>
        </p:nvSpPr>
        <p:spPr bwMode="auto">
          <a:xfrm rot="10800000" flipV="1">
            <a:off x="6816725" y="4394200"/>
            <a:ext cx="685800" cy="1804988"/>
          </a:xfrm>
          <a:prstGeom prst="rect">
            <a:avLst/>
          </a:prstGeom>
          <a:solidFill>
            <a:schemeClr val="accent1"/>
          </a:solidFill>
          <a:ln w="9525">
            <a:solidFill>
              <a:srgbClr val="000000"/>
            </a:solidFill>
            <a:miter lim="800000"/>
            <a:headEnd/>
            <a:tailEnd/>
          </a:ln>
          <a:effectLst>
            <a:outerShdw dist="35921" dir="2700000" algn="ctr" rotWithShape="0">
              <a:schemeClr val="bg2"/>
            </a:outerShdw>
          </a:effectLst>
        </p:spPr>
        <p:txBody>
          <a:bodyPr/>
          <a:lstStyle/>
          <a:p>
            <a:r>
              <a:rPr lang="zh-CN" altLang="en-US" sz="2800" b="1">
                <a:solidFill>
                  <a:schemeClr val="bg2"/>
                </a:solidFill>
                <a:effectLst>
                  <a:outerShdw blurRad="38100" dist="38100" dir="2700000" algn="tl">
                    <a:srgbClr val="000000">
                      <a:alpha val="43137"/>
                    </a:srgbClr>
                  </a:outerShdw>
                </a:effectLst>
                <a:ea typeface="黑体" panose="02010609060101010101" pitchFamily="49" charset="-122"/>
              </a:rPr>
              <a:t>观</a:t>
            </a:r>
          </a:p>
          <a:p>
            <a:endParaRPr lang="zh-CN" altLang="en-US" sz="1000" b="1">
              <a:solidFill>
                <a:schemeClr val="bg2"/>
              </a:solidFill>
              <a:effectLst>
                <a:outerShdw blurRad="38100" dist="38100" dir="2700000" algn="tl">
                  <a:srgbClr val="000000">
                    <a:alpha val="43137"/>
                  </a:srgbClr>
                </a:outerShdw>
              </a:effectLst>
              <a:ea typeface="黑体" panose="02010609060101010101" pitchFamily="49" charset="-122"/>
            </a:endParaRPr>
          </a:p>
          <a:p>
            <a:endParaRPr lang="zh-CN" altLang="en-US" sz="3600" b="1">
              <a:solidFill>
                <a:schemeClr val="bg2"/>
              </a:solidFill>
              <a:effectLst>
                <a:outerShdw blurRad="38100" dist="38100" dir="2700000" algn="tl">
                  <a:srgbClr val="000000">
                    <a:alpha val="43137"/>
                  </a:srgbClr>
                </a:outerShdw>
              </a:effectLst>
              <a:ea typeface="黑体" panose="02010609060101010101" pitchFamily="49" charset="-122"/>
            </a:endParaRPr>
          </a:p>
          <a:p>
            <a:r>
              <a:rPr lang="zh-CN" altLang="en-US" sz="2800" b="1">
                <a:solidFill>
                  <a:schemeClr val="bg2"/>
                </a:solidFill>
                <a:effectLst>
                  <a:outerShdw blurRad="38100" dist="38100" dir="2700000" algn="tl">
                    <a:srgbClr val="000000">
                      <a:alpha val="43137"/>
                    </a:srgbClr>
                  </a:outerShdw>
                </a:effectLst>
                <a:ea typeface="黑体" panose="02010609060101010101" pitchFamily="49" charset="-122"/>
              </a:rPr>
              <a:t>察</a:t>
            </a:r>
            <a:endParaRPr lang="zh-CN" altLang="en-US" b="1">
              <a:solidFill>
                <a:schemeClr val="bg2"/>
              </a:solidFill>
              <a:effectLst>
                <a:outerShdw blurRad="38100" dist="38100" dir="2700000" algn="tl">
                  <a:srgbClr val="000000">
                    <a:alpha val="43137"/>
                  </a:srgbClr>
                </a:outerShdw>
              </a:effectLst>
            </a:endParaRPr>
          </a:p>
        </p:txBody>
      </p:sp>
      <p:sp>
        <p:nvSpPr>
          <p:cNvPr id="71705" name="Line 25"/>
          <p:cNvSpPr>
            <a:spLocks noChangeShapeType="1"/>
          </p:cNvSpPr>
          <p:nvPr/>
        </p:nvSpPr>
        <p:spPr bwMode="auto">
          <a:xfrm>
            <a:off x="7197725" y="3941764"/>
            <a:ext cx="0" cy="452437"/>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sp>
        <p:nvSpPr>
          <p:cNvPr id="71706" name="Text Box 26"/>
          <p:cNvSpPr txBox="1">
            <a:spLocks noChangeArrowheads="1"/>
          </p:cNvSpPr>
          <p:nvPr/>
        </p:nvSpPr>
        <p:spPr bwMode="auto">
          <a:xfrm rot="10800000" flipV="1">
            <a:off x="4495800" y="4267200"/>
            <a:ext cx="685800" cy="2286000"/>
          </a:xfrm>
          <a:prstGeom prst="rect">
            <a:avLst/>
          </a:prstGeom>
          <a:solidFill>
            <a:schemeClr val="accent1"/>
          </a:solidFill>
          <a:ln w="9525">
            <a:solidFill>
              <a:srgbClr val="000000"/>
            </a:solidFill>
            <a:miter lim="800000"/>
            <a:headEnd/>
            <a:tailEnd/>
          </a:ln>
          <a:effectLst>
            <a:outerShdw dist="35921" dir="2700000" algn="ctr" rotWithShape="0">
              <a:schemeClr val="bg2"/>
            </a:outerShdw>
          </a:effectLst>
        </p:spPr>
        <p:txBody>
          <a:bodyPr/>
          <a:lstStyle/>
          <a:p>
            <a:r>
              <a:rPr lang="zh-CN" altLang="en-US" sz="2800" b="1">
                <a:solidFill>
                  <a:schemeClr val="bg2"/>
                </a:solidFill>
                <a:effectLst>
                  <a:outerShdw blurRad="38100" dist="38100" dir="2700000" algn="tl">
                    <a:srgbClr val="000000">
                      <a:alpha val="43137"/>
                    </a:srgbClr>
                  </a:outerShdw>
                </a:effectLst>
                <a:ea typeface="黑体" panose="02010609060101010101" pitchFamily="49" charset="-122"/>
              </a:rPr>
              <a:t>网上调查法</a:t>
            </a:r>
            <a:endParaRPr lang="zh-CN" altLang="en-US" b="1">
              <a:solidFill>
                <a:schemeClr val="bg2"/>
              </a:solidFill>
              <a:effectLst>
                <a:outerShdw blurRad="38100" dist="38100" dir="2700000" algn="tl">
                  <a:srgbClr val="000000">
                    <a:alpha val="43137"/>
                  </a:srgbClr>
                </a:outerShdw>
              </a:effectLst>
            </a:endParaRPr>
          </a:p>
        </p:txBody>
      </p:sp>
      <p:sp>
        <p:nvSpPr>
          <p:cNvPr id="71707" name="Line 27"/>
          <p:cNvSpPr>
            <a:spLocks noChangeShapeType="1"/>
          </p:cNvSpPr>
          <p:nvPr/>
        </p:nvSpPr>
        <p:spPr bwMode="auto">
          <a:xfrm>
            <a:off x="4876800" y="3962400"/>
            <a:ext cx="0" cy="304800"/>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sp>
        <p:nvSpPr>
          <p:cNvPr id="71708" name="Line 28"/>
          <p:cNvSpPr>
            <a:spLocks noChangeShapeType="1"/>
          </p:cNvSpPr>
          <p:nvPr/>
        </p:nvSpPr>
        <p:spPr bwMode="auto">
          <a:xfrm>
            <a:off x="4295775" y="3933825"/>
            <a:ext cx="64770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sp>
        <p:nvSpPr>
          <p:cNvPr id="71710" name="Text Box 30"/>
          <p:cNvSpPr txBox="1">
            <a:spLocks noChangeArrowheads="1"/>
          </p:cNvSpPr>
          <p:nvPr/>
        </p:nvSpPr>
        <p:spPr bwMode="auto">
          <a:xfrm rot="10800000" flipV="1">
            <a:off x="5553075" y="4384676"/>
            <a:ext cx="685800" cy="1806575"/>
          </a:xfrm>
          <a:prstGeom prst="rect">
            <a:avLst/>
          </a:prstGeom>
          <a:solidFill>
            <a:schemeClr val="accent1"/>
          </a:solidFill>
          <a:ln w="9525">
            <a:solidFill>
              <a:srgbClr val="000000"/>
            </a:solidFill>
            <a:miter lim="800000"/>
            <a:headEnd/>
            <a:tailEnd/>
          </a:ln>
          <a:effectLst>
            <a:outerShdw dist="35921" dir="2700000" algn="ctr" rotWithShape="0">
              <a:schemeClr val="bg2"/>
            </a:outerShdw>
          </a:effectLst>
        </p:spPr>
        <p:txBody>
          <a:bodyPr/>
          <a:lstStyle/>
          <a:p>
            <a:r>
              <a:rPr lang="zh-CN" altLang="en-US" sz="2800" b="1">
                <a:solidFill>
                  <a:schemeClr val="bg2"/>
                </a:solidFill>
                <a:effectLst>
                  <a:outerShdw blurRad="38100" dist="38100" dir="2700000" algn="tl">
                    <a:srgbClr val="000000">
                      <a:alpha val="43137"/>
                    </a:srgbClr>
                  </a:outerShdw>
                </a:effectLst>
                <a:ea typeface="黑体" panose="02010609060101010101" pitchFamily="49" charset="-122"/>
              </a:rPr>
              <a:t>报告法</a:t>
            </a:r>
            <a:endParaRPr lang="zh-CN" altLang="en-US" b="1">
              <a:solidFill>
                <a:schemeClr val="bg2"/>
              </a:solidFill>
              <a:effectLst>
                <a:outerShdw blurRad="38100" dist="38100" dir="2700000" algn="tl">
                  <a:srgbClr val="000000">
                    <a:alpha val="43137"/>
                  </a:srgbClr>
                </a:outerShdw>
              </a:effectLst>
            </a:endParaRPr>
          </a:p>
        </p:txBody>
      </p:sp>
      <p:sp>
        <p:nvSpPr>
          <p:cNvPr id="71711" name="Line 31"/>
          <p:cNvSpPr>
            <a:spLocks noChangeShapeType="1"/>
          </p:cNvSpPr>
          <p:nvPr/>
        </p:nvSpPr>
        <p:spPr bwMode="auto">
          <a:xfrm flipH="1">
            <a:off x="5934076" y="2924175"/>
            <a:ext cx="17463" cy="1460500"/>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sp>
        <p:nvSpPr>
          <p:cNvPr id="71712" name="Line 32"/>
          <p:cNvSpPr>
            <a:spLocks noChangeShapeType="1"/>
          </p:cNvSpPr>
          <p:nvPr/>
        </p:nvSpPr>
        <p:spPr bwMode="auto">
          <a:xfrm>
            <a:off x="4943476" y="3933825"/>
            <a:ext cx="3313113"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grpSp>
        <p:nvGrpSpPr>
          <p:cNvPr id="71713" name="Group 33"/>
          <p:cNvGrpSpPr>
            <a:grpSpLocks/>
          </p:cNvGrpSpPr>
          <p:nvPr/>
        </p:nvGrpSpPr>
        <p:grpSpPr bwMode="auto">
          <a:xfrm>
            <a:off x="7967663" y="3933826"/>
            <a:ext cx="990600" cy="2257425"/>
            <a:chOff x="4848" y="2400"/>
            <a:chExt cx="624" cy="1440"/>
          </a:xfrm>
        </p:grpSpPr>
        <p:sp>
          <p:nvSpPr>
            <p:cNvPr id="71714" name="Text Box 34"/>
            <p:cNvSpPr txBox="1">
              <a:spLocks noChangeArrowheads="1"/>
            </p:cNvSpPr>
            <p:nvPr/>
          </p:nvSpPr>
          <p:spPr bwMode="auto">
            <a:xfrm rot="10800000" flipV="1">
              <a:off x="5040" y="2688"/>
              <a:ext cx="432" cy="1152"/>
            </a:xfrm>
            <a:prstGeom prst="rect">
              <a:avLst/>
            </a:prstGeom>
            <a:solidFill>
              <a:schemeClr val="accent1"/>
            </a:solidFill>
            <a:ln w="9525">
              <a:solidFill>
                <a:srgbClr val="000000"/>
              </a:solidFill>
              <a:miter lim="800000"/>
              <a:headEnd/>
              <a:tailEnd/>
            </a:ln>
            <a:effectLst>
              <a:outerShdw dist="35921" dir="2700000" algn="ctr" rotWithShape="0">
                <a:schemeClr val="bg2"/>
              </a:outerShdw>
            </a:effectLst>
          </p:spPr>
          <p:txBody>
            <a:bodyPr/>
            <a:lstStyle/>
            <a:p>
              <a:r>
                <a:rPr lang="zh-CN" altLang="en-US" sz="2800" b="1">
                  <a:solidFill>
                    <a:schemeClr val="bg2"/>
                  </a:solidFill>
                  <a:effectLst>
                    <a:outerShdw blurRad="38100" dist="38100" dir="2700000" algn="tl">
                      <a:srgbClr val="000000">
                        <a:alpha val="43137"/>
                      </a:srgbClr>
                    </a:outerShdw>
                  </a:effectLst>
                  <a:ea typeface="黑体" panose="02010609060101010101" pitchFamily="49" charset="-122"/>
                </a:rPr>
                <a:t>实</a:t>
              </a:r>
            </a:p>
            <a:p>
              <a:endParaRPr lang="zh-CN" altLang="en-US" sz="1000" b="1">
                <a:solidFill>
                  <a:schemeClr val="bg2"/>
                </a:solidFill>
                <a:effectLst>
                  <a:outerShdw blurRad="38100" dist="38100" dir="2700000" algn="tl">
                    <a:srgbClr val="000000">
                      <a:alpha val="43137"/>
                    </a:srgbClr>
                  </a:outerShdw>
                </a:effectLst>
                <a:ea typeface="黑体" panose="02010609060101010101" pitchFamily="49" charset="-122"/>
              </a:endParaRPr>
            </a:p>
            <a:p>
              <a:endParaRPr lang="zh-CN" altLang="en-US" sz="3600" b="1">
                <a:solidFill>
                  <a:schemeClr val="bg2"/>
                </a:solidFill>
                <a:effectLst>
                  <a:outerShdw blurRad="38100" dist="38100" dir="2700000" algn="tl">
                    <a:srgbClr val="000000">
                      <a:alpha val="43137"/>
                    </a:srgbClr>
                  </a:outerShdw>
                </a:effectLst>
                <a:ea typeface="黑体" panose="02010609060101010101" pitchFamily="49" charset="-122"/>
              </a:endParaRPr>
            </a:p>
            <a:p>
              <a:r>
                <a:rPr lang="zh-CN" altLang="en-US" sz="2800" b="1">
                  <a:solidFill>
                    <a:schemeClr val="bg2"/>
                  </a:solidFill>
                  <a:effectLst>
                    <a:outerShdw blurRad="38100" dist="38100" dir="2700000" algn="tl">
                      <a:srgbClr val="000000">
                        <a:alpha val="43137"/>
                      </a:srgbClr>
                    </a:outerShdw>
                  </a:effectLst>
                  <a:ea typeface="黑体" panose="02010609060101010101" pitchFamily="49" charset="-122"/>
                </a:rPr>
                <a:t>验</a:t>
              </a:r>
              <a:endParaRPr lang="zh-CN" altLang="en-US" b="1">
                <a:solidFill>
                  <a:schemeClr val="bg2"/>
                </a:solidFill>
                <a:effectLst>
                  <a:outerShdw blurRad="38100" dist="38100" dir="2700000" algn="tl">
                    <a:srgbClr val="000000">
                      <a:alpha val="43137"/>
                    </a:srgbClr>
                  </a:outerShdw>
                </a:effectLst>
              </a:endParaRPr>
            </a:p>
          </p:txBody>
        </p:sp>
        <p:sp>
          <p:nvSpPr>
            <p:cNvPr id="71715" name="Line 35"/>
            <p:cNvSpPr>
              <a:spLocks noChangeShapeType="1"/>
            </p:cNvSpPr>
            <p:nvPr/>
          </p:nvSpPr>
          <p:spPr bwMode="auto">
            <a:xfrm>
              <a:off x="5328" y="2400"/>
              <a:ext cx="0" cy="288"/>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sp>
          <p:nvSpPr>
            <p:cNvPr id="71716" name="Line 36"/>
            <p:cNvSpPr>
              <a:spLocks noChangeShapeType="1"/>
            </p:cNvSpPr>
            <p:nvPr/>
          </p:nvSpPr>
          <p:spPr bwMode="auto">
            <a:xfrm>
              <a:off x="4848" y="2400"/>
              <a:ext cx="48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008900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subTitle" idx="1"/>
          </p:nvPr>
        </p:nvSpPr>
        <p:spPr>
          <a:xfrm>
            <a:off x="1524000" y="1557338"/>
            <a:ext cx="8459788" cy="4800600"/>
          </a:xfrm>
        </p:spPr>
        <p:txBody>
          <a:bodyPr/>
          <a:lstStyle/>
          <a:p>
            <a:pPr marL="609600" indent="-609600" algn="l"/>
            <a:endParaRPr lang="en-US" altLang="zh-CN" sz="2800" b="1">
              <a:latin typeface="黑体" panose="02010609060101010101" pitchFamily="49" charset="-122"/>
              <a:ea typeface="黑体" panose="02010609060101010101" pitchFamily="49" charset="-122"/>
            </a:endParaRPr>
          </a:p>
          <a:p>
            <a:pPr marL="609600" indent="-609600" algn="just"/>
            <a:r>
              <a:rPr lang="en-US" altLang="zh-CN" sz="2800" b="1"/>
              <a:t>1.	</a:t>
            </a:r>
            <a:r>
              <a:rPr lang="zh-CN" altLang="en-US" sz="2800" b="1"/>
              <a:t>调查者与被调查者通过面对面地交谈而获得资料</a:t>
            </a:r>
          </a:p>
          <a:p>
            <a:pPr marL="609600" indent="-609600" algn="just">
              <a:spcBef>
                <a:spcPct val="24000"/>
              </a:spcBef>
            </a:pPr>
            <a:r>
              <a:rPr lang="en-US" altLang="zh-CN" sz="2800" b="1"/>
              <a:t>2.  </a:t>
            </a:r>
            <a:r>
              <a:rPr lang="zh-CN" altLang="en-US" sz="2800" b="1"/>
              <a:t>分为标准式访问和非标准式访问：标准式访问通常按事先设计好的问卷进行；非标准式访问事先一般不制作问卷</a:t>
            </a:r>
          </a:p>
          <a:p>
            <a:pPr marL="609600" indent="-609600" algn="just">
              <a:spcBef>
                <a:spcPct val="24000"/>
              </a:spcBef>
              <a:buFontTx/>
              <a:buAutoNum type="arabicPeriod" startAt="3"/>
            </a:pPr>
            <a:r>
              <a:rPr lang="zh-CN" altLang="en-US" sz="2800" b="1"/>
              <a:t>电话调查</a:t>
            </a:r>
          </a:p>
          <a:p>
            <a:pPr marL="609600" indent="-609600" algn="l"/>
            <a:r>
              <a:rPr lang="zh-CN" altLang="en-US" sz="2800" b="1"/>
              <a:t>     （</a:t>
            </a:r>
            <a:r>
              <a:rPr lang="en-US" altLang="zh-CN" sz="2800" b="1"/>
              <a:t>1</a:t>
            </a:r>
            <a:r>
              <a:rPr lang="zh-CN" altLang="en-US" sz="2800" b="1"/>
              <a:t>） 调查者利用电话与被调查者进行语言交流以获得信息</a:t>
            </a:r>
          </a:p>
          <a:p>
            <a:pPr marL="609600" indent="-609600" algn="l"/>
            <a:r>
              <a:rPr lang="zh-CN" altLang="en-US" sz="2800" b="1"/>
              <a:t>      （</a:t>
            </a:r>
            <a:r>
              <a:rPr lang="en-US" altLang="zh-CN" sz="2800" b="1"/>
              <a:t>2</a:t>
            </a:r>
            <a:r>
              <a:rPr lang="zh-CN" altLang="en-US" sz="2800" b="1"/>
              <a:t>）  时效快、成本低</a:t>
            </a:r>
          </a:p>
          <a:p>
            <a:pPr marL="609600" indent="-609600" algn="l"/>
            <a:r>
              <a:rPr lang="zh-CN" altLang="en-US" sz="2800" b="1"/>
              <a:t>      （</a:t>
            </a:r>
            <a:r>
              <a:rPr lang="en-US" altLang="zh-CN" sz="2800" b="1"/>
              <a:t>3</a:t>
            </a:r>
            <a:r>
              <a:rPr lang="zh-CN" altLang="en-US" sz="2800" b="1"/>
              <a:t>）  问题的数量不宜过多</a:t>
            </a:r>
            <a:r>
              <a:rPr lang="zh-CN" altLang="en-US" sz="2800" b="1">
                <a:solidFill>
                  <a:schemeClr val="tx2"/>
                </a:solidFill>
              </a:rPr>
              <a:t> </a:t>
            </a:r>
            <a:r>
              <a:rPr lang="zh-CN" altLang="en-US" sz="2800" b="1"/>
              <a:t>	</a:t>
            </a:r>
          </a:p>
          <a:p>
            <a:pPr marL="609600" indent="-609600" algn="just">
              <a:spcBef>
                <a:spcPct val="24000"/>
              </a:spcBef>
            </a:pPr>
            <a:endParaRPr lang="zh-CN" altLang="en-US" sz="2800" b="1"/>
          </a:p>
          <a:p>
            <a:pPr marL="609600" indent="-609600" algn="l"/>
            <a:endParaRPr lang="en-US" altLang="zh-CN" sz="2800" b="1">
              <a:latin typeface="黑体" panose="02010609060101010101" pitchFamily="49" charset="-122"/>
              <a:ea typeface="黑体" panose="02010609060101010101" pitchFamily="49" charset="-122"/>
            </a:endParaRPr>
          </a:p>
        </p:txBody>
      </p:sp>
      <p:sp>
        <p:nvSpPr>
          <p:cNvPr id="72707" name="Rectangle 3"/>
          <p:cNvSpPr>
            <a:spLocks noChangeArrowheads="1"/>
          </p:cNvSpPr>
          <p:nvPr/>
        </p:nvSpPr>
        <p:spPr bwMode="auto">
          <a:xfrm>
            <a:off x="1524000" y="404813"/>
            <a:ext cx="77612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4400" b="1">
                <a:solidFill>
                  <a:schemeClr val="tx2"/>
                </a:solidFill>
                <a:latin typeface="黑体" panose="02010609060101010101" pitchFamily="49" charset="-122"/>
                <a:ea typeface="黑体" panose="02010609060101010101" pitchFamily="49" charset="-122"/>
              </a:rPr>
              <a:t>（一）采访法 </a:t>
            </a:r>
            <a:endParaRPr lang="zh-CN" altLang="en-US" sz="3600" b="1">
              <a:solidFill>
                <a:schemeClr val="hlin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44956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subTitle" idx="1"/>
          </p:nvPr>
        </p:nvSpPr>
        <p:spPr>
          <a:xfrm>
            <a:off x="3048000" y="2133600"/>
            <a:ext cx="6400800" cy="2514600"/>
          </a:xfrm>
        </p:spPr>
        <p:txBody>
          <a:bodyPr/>
          <a:lstStyle/>
          <a:p>
            <a:pPr algn="l"/>
            <a:endParaRPr lang="en-US" altLang="zh-CN" sz="4800" b="1">
              <a:latin typeface="黑体" panose="02010609060101010101" pitchFamily="49" charset="-122"/>
              <a:ea typeface="黑体" panose="02010609060101010101" pitchFamily="49" charset="-122"/>
            </a:endParaRPr>
          </a:p>
          <a:p>
            <a:pPr algn="l"/>
            <a:endParaRPr lang="en-US" altLang="zh-CN" sz="4800" b="1">
              <a:latin typeface="黑体" panose="02010609060101010101" pitchFamily="49" charset="-122"/>
              <a:ea typeface="黑体" panose="02010609060101010101" pitchFamily="49" charset="-122"/>
            </a:endParaRPr>
          </a:p>
        </p:txBody>
      </p:sp>
      <p:sp>
        <p:nvSpPr>
          <p:cNvPr id="74755" name="Rectangle 3"/>
          <p:cNvSpPr>
            <a:spLocks noChangeArrowheads="1"/>
          </p:cNvSpPr>
          <p:nvPr/>
        </p:nvSpPr>
        <p:spPr bwMode="auto">
          <a:xfrm>
            <a:off x="623888" y="404813"/>
            <a:ext cx="5327651"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4000" b="1">
                <a:solidFill>
                  <a:schemeClr val="tx2"/>
                </a:solidFill>
                <a:effectLst>
                  <a:outerShdw blurRad="38100" dist="38100" dir="2700000" algn="tl">
                    <a:srgbClr val="000000"/>
                  </a:outerShdw>
                </a:effectLst>
                <a:latin typeface="黑体" panose="02010609060101010101" pitchFamily="49" charset="-122"/>
                <a:ea typeface="黑体" panose="02010609060101010101" pitchFamily="49" charset="-122"/>
              </a:rPr>
              <a:t>（二）通讯法</a:t>
            </a:r>
            <a:endParaRPr lang="zh-CN" altLang="en-US" sz="3600" b="1">
              <a:solidFill>
                <a:schemeClr val="hlink"/>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
        <p:nvSpPr>
          <p:cNvPr id="74756" name="Rectangle 4"/>
          <p:cNvSpPr>
            <a:spLocks noChangeArrowheads="1"/>
          </p:cNvSpPr>
          <p:nvPr/>
        </p:nvSpPr>
        <p:spPr bwMode="auto">
          <a:xfrm>
            <a:off x="1905000" y="1828801"/>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571500" indent="-571500" algn="l">
              <a:defRPr kumimoji="1" sz="2400">
                <a:solidFill>
                  <a:schemeClr val="tx1"/>
                </a:solidFill>
                <a:latin typeface="Times New Roman" panose="02020603050405020304" pitchFamily="18" charset="0"/>
                <a:ea typeface="宋体" panose="02010600030101010101" pitchFamily="2" charset="-122"/>
              </a:defRPr>
            </a:lvl1pPr>
            <a:lvl2pPr marL="1143000" indent="-457200" algn="l">
              <a:defRPr kumimoji="1" sz="2400">
                <a:solidFill>
                  <a:schemeClr val="tx1"/>
                </a:solidFill>
                <a:latin typeface="Times New Roman" panose="02020603050405020304" pitchFamily="18" charset="0"/>
                <a:ea typeface="宋体" panose="02010600030101010101" pitchFamily="2" charset="-122"/>
              </a:defRPr>
            </a:lvl2pPr>
            <a:lvl3pPr marL="1543050" indent="-457200" algn="l">
              <a:defRPr kumimoji="1" sz="2400">
                <a:solidFill>
                  <a:schemeClr val="tx1"/>
                </a:solidFill>
                <a:latin typeface="Times New Roman" panose="02020603050405020304" pitchFamily="18" charset="0"/>
                <a:ea typeface="宋体" panose="02010600030101010101" pitchFamily="2" charset="-122"/>
              </a:defRPr>
            </a:lvl3pPr>
            <a:lvl4pPr marL="188595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90000"/>
              </a:lnSpc>
              <a:spcBef>
                <a:spcPct val="20000"/>
              </a:spcBef>
              <a:buClr>
                <a:schemeClr val="tx2"/>
              </a:buClr>
              <a:buSzPct val="75000"/>
              <a:buFontTx/>
              <a:buAutoNum type="arabicPeriod"/>
            </a:pPr>
            <a:r>
              <a:rPr lang="zh-CN" altLang="en-US" sz="2800" b="1" dirty="0">
                <a:latin typeface="黑体" panose="02010609060101010101" pitchFamily="49" charset="-122"/>
                <a:ea typeface="黑体" panose="02010609060101010101" pitchFamily="49" charset="-122"/>
              </a:rPr>
              <a:t>也称邮寄问卷调查</a:t>
            </a:r>
          </a:p>
          <a:p>
            <a:pPr algn="just">
              <a:lnSpc>
                <a:spcPct val="90000"/>
              </a:lnSpc>
              <a:spcBef>
                <a:spcPct val="20000"/>
              </a:spcBef>
              <a:buClr>
                <a:schemeClr val="tx2"/>
              </a:buClr>
              <a:buSzPct val="75000"/>
              <a:buFontTx/>
              <a:buAutoNum type="arabicPeriod"/>
            </a:pPr>
            <a:r>
              <a:rPr lang="zh-CN" altLang="en-US" sz="2800" b="1" dirty="0">
                <a:latin typeface="黑体" panose="02010609060101010101" pitchFamily="49" charset="-122"/>
                <a:ea typeface="黑体" panose="02010609060101010101" pitchFamily="49" charset="-122"/>
              </a:rPr>
              <a:t>是一种标准化调查</a:t>
            </a:r>
          </a:p>
          <a:p>
            <a:pPr algn="just">
              <a:lnSpc>
                <a:spcPct val="90000"/>
              </a:lnSpc>
              <a:spcBef>
                <a:spcPct val="20000"/>
              </a:spcBef>
              <a:buClr>
                <a:schemeClr val="tx2"/>
              </a:buClr>
              <a:buSzPct val="75000"/>
              <a:buFontTx/>
              <a:buAutoNum type="arabicPeriod"/>
            </a:pPr>
            <a:r>
              <a:rPr lang="zh-CN" altLang="en-US" sz="2800" b="1" dirty="0">
                <a:latin typeface="黑体" panose="02010609060101010101" pitchFamily="49" charset="-122"/>
                <a:ea typeface="黑体" panose="02010609060101010101" pitchFamily="49" charset="-122"/>
              </a:rPr>
              <a:t>调查者与被调查者没有直接的语言交流，信息的传递依赖于问卷</a:t>
            </a:r>
          </a:p>
          <a:p>
            <a:pPr algn="just">
              <a:lnSpc>
                <a:spcPct val="90000"/>
              </a:lnSpc>
              <a:spcBef>
                <a:spcPct val="20000"/>
              </a:spcBef>
              <a:buClr>
                <a:schemeClr val="tx2"/>
              </a:buClr>
              <a:buSzPct val="75000"/>
              <a:buFontTx/>
              <a:buAutoNum type="arabicPeriod"/>
            </a:pPr>
            <a:r>
              <a:rPr lang="zh-CN" altLang="en-US" sz="2800" b="1" dirty="0">
                <a:latin typeface="黑体" panose="02010609060101010101" pitchFamily="49" charset="-122"/>
                <a:ea typeface="黑体" panose="02010609060101010101" pitchFamily="49" charset="-122"/>
              </a:rPr>
              <a:t>通过某种方式将调查表或问卷送至某调查者手中，由被调查者填写，然后将问卷寄回指定收集点</a:t>
            </a:r>
          </a:p>
          <a:p>
            <a:pPr algn="just">
              <a:lnSpc>
                <a:spcPct val="90000"/>
              </a:lnSpc>
              <a:spcBef>
                <a:spcPct val="20000"/>
              </a:spcBef>
              <a:buClr>
                <a:schemeClr val="tx2"/>
              </a:buClr>
              <a:buSzPct val="75000"/>
              <a:buFontTx/>
              <a:buAutoNum type="arabicPeriod"/>
            </a:pPr>
            <a:r>
              <a:rPr lang="zh-CN" altLang="en-US" sz="2800" b="1" dirty="0">
                <a:latin typeface="黑体" panose="02010609060101010101" pitchFamily="49" charset="-122"/>
                <a:ea typeface="黑体" panose="02010609060101010101" pitchFamily="49" charset="-122"/>
              </a:rPr>
              <a:t>问卷或表格的发放方式有邮寄、宣传媒介传送、专门场所分发三种		</a:t>
            </a:r>
          </a:p>
        </p:txBody>
      </p:sp>
    </p:spTree>
    <p:extLst>
      <p:ext uri="{BB962C8B-B14F-4D97-AF65-F5344CB8AC3E}">
        <p14:creationId xmlns:p14="http://schemas.microsoft.com/office/powerpoint/2010/main" val="3266423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subTitle" idx="1"/>
          </p:nvPr>
        </p:nvSpPr>
        <p:spPr>
          <a:xfrm>
            <a:off x="3048000" y="2133600"/>
            <a:ext cx="6400800" cy="2514600"/>
          </a:xfrm>
        </p:spPr>
        <p:txBody>
          <a:bodyPr/>
          <a:lstStyle/>
          <a:p>
            <a:pPr algn="l"/>
            <a:endParaRPr lang="en-US" altLang="zh-CN" sz="4800" b="1">
              <a:latin typeface="黑体" panose="02010609060101010101" pitchFamily="49" charset="-122"/>
              <a:ea typeface="黑体" panose="02010609060101010101" pitchFamily="49" charset="-122"/>
            </a:endParaRPr>
          </a:p>
          <a:p>
            <a:pPr algn="l"/>
            <a:endParaRPr lang="en-US" altLang="zh-CN" sz="4800" b="1">
              <a:latin typeface="黑体" panose="02010609060101010101" pitchFamily="49" charset="-122"/>
              <a:ea typeface="黑体" panose="02010609060101010101" pitchFamily="49" charset="-122"/>
            </a:endParaRPr>
          </a:p>
        </p:txBody>
      </p:sp>
      <p:sp>
        <p:nvSpPr>
          <p:cNvPr id="75779" name="Text Box 3"/>
          <p:cNvSpPr txBox="1">
            <a:spLocks noChangeArrowheads="1"/>
          </p:cNvSpPr>
          <p:nvPr/>
        </p:nvSpPr>
        <p:spPr bwMode="auto">
          <a:xfrm>
            <a:off x="1524000" y="381000"/>
            <a:ext cx="5105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a:solidFill>
                  <a:schemeClr val="tx2"/>
                </a:solidFill>
                <a:ea typeface="黑体" panose="02010609060101010101" pitchFamily="49" charset="-122"/>
              </a:rPr>
              <a:t>（三）网上调查法</a:t>
            </a:r>
          </a:p>
        </p:txBody>
      </p:sp>
      <p:sp>
        <p:nvSpPr>
          <p:cNvPr id="75780" name="Text Box 4"/>
          <p:cNvSpPr txBox="1">
            <a:spLocks noChangeArrowheads="1"/>
          </p:cNvSpPr>
          <p:nvPr/>
        </p:nvSpPr>
        <p:spPr bwMode="auto">
          <a:xfrm>
            <a:off x="1981200" y="1752601"/>
            <a:ext cx="8686800" cy="500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AutoNum type="arabicPeriod"/>
            </a:pPr>
            <a:r>
              <a:rPr lang="zh-CN" altLang="en-US" sz="2800" b="1">
                <a:effectLst>
                  <a:outerShdw blurRad="38100" dist="38100" dir="2700000" algn="tl">
                    <a:srgbClr val="000000"/>
                  </a:outerShdw>
                </a:effectLst>
              </a:rPr>
              <a:t>通过互联网进行统计调查。</a:t>
            </a:r>
          </a:p>
          <a:p>
            <a:pPr>
              <a:spcBef>
                <a:spcPct val="50000"/>
              </a:spcBef>
              <a:buFontTx/>
              <a:buAutoNum type="arabicPeriod"/>
            </a:pPr>
            <a:r>
              <a:rPr lang="zh-CN" altLang="en-US" sz="2800" b="1">
                <a:effectLst>
                  <a:outerShdw blurRad="38100" dist="38100" dir="2700000" algn="tl">
                    <a:srgbClr val="000000"/>
                  </a:outerShdw>
                </a:effectLst>
              </a:rPr>
              <a:t>优点：</a:t>
            </a:r>
          </a:p>
          <a:p>
            <a:pPr>
              <a:spcBef>
                <a:spcPct val="50000"/>
              </a:spcBef>
            </a:pPr>
            <a:r>
              <a:rPr lang="zh-CN" altLang="en-US" sz="2800" b="1">
                <a:effectLst>
                  <a:outerShdw blurRad="38100" dist="38100" dir="2700000" algn="tl">
                    <a:srgbClr val="000000"/>
                  </a:outerShdw>
                </a:effectLst>
              </a:rPr>
              <a:t>（</a:t>
            </a:r>
            <a:r>
              <a:rPr lang="en-US" altLang="zh-CN" sz="2800" b="1">
                <a:effectLst>
                  <a:outerShdw blurRad="38100" dist="38100" dir="2700000" algn="tl">
                    <a:srgbClr val="000000"/>
                  </a:outerShdw>
                </a:effectLst>
              </a:rPr>
              <a:t>1</a:t>
            </a:r>
            <a:r>
              <a:rPr lang="zh-CN" altLang="en-US" sz="2800" b="1">
                <a:effectLst>
                  <a:outerShdw blurRad="38100" dist="38100" dir="2700000" algn="tl">
                    <a:srgbClr val="000000"/>
                  </a:outerShdw>
                </a:effectLst>
              </a:rPr>
              <a:t>）组织简便，费用低廉。</a:t>
            </a:r>
          </a:p>
          <a:p>
            <a:pPr>
              <a:spcBef>
                <a:spcPct val="50000"/>
              </a:spcBef>
            </a:pPr>
            <a:r>
              <a:rPr lang="zh-CN" altLang="en-US" sz="2800" b="1">
                <a:effectLst>
                  <a:outerShdw blurRad="38100" dist="38100" dir="2700000" algn="tl">
                    <a:srgbClr val="000000"/>
                  </a:outerShdw>
                </a:effectLst>
              </a:rPr>
              <a:t>（</a:t>
            </a:r>
            <a:r>
              <a:rPr lang="en-US" altLang="zh-CN" sz="2800" b="1">
                <a:effectLst>
                  <a:outerShdw blurRad="38100" dist="38100" dir="2700000" algn="tl">
                    <a:srgbClr val="000000"/>
                  </a:outerShdw>
                </a:effectLst>
              </a:rPr>
              <a:t>2</a:t>
            </a:r>
            <a:r>
              <a:rPr lang="zh-CN" altLang="en-US" sz="2800" b="1">
                <a:effectLst>
                  <a:outerShdw blurRad="38100" dist="38100" dir="2700000" algn="tl">
                    <a:srgbClr val="000000"/>
                  </a:outerShdw>
                </a:effectLst>
              </a:rPr>
              <a:t>）调查时间短。</a:t>
            </a:r>
          </a:p>
          <a:p>
            <a:pPr>
              <a:spcBef>
                <a:spcPct val="50000"/>
              </a:spcBef>
            </a:pPr>
            <a:r>
              <a:rPr lang="zh-CN" altLang="en-US" sz="2800" b="1">
                <a:effectLst>
                  <a:outerShdw blurRad="38100" dist="38100" dir="2700000" algn="tl">
                    <a:srgbClr val="000000"/>
                  </a:outerShdw>
                </a:effectLst>
              </a:rPr>
              <a:t>（</a:t>
            </a:r>
            <a:r>
              <a:rPr lang="en-US" altLang="zh-CN" sz="2800" b="1">
                <a:effectLst>
                  <a:outerShdw blurRad="38100" dist="38100" dir="2700000" algn="tl">
                    <a:srgbClr val="000000"/>
                  </a:outerShdw>
                </a:effectLst>
              </a:rPr>
              <a:t>3</a:t>
            </a:r>
            <a:r>
              <a:rPr lang="zh-CN" altLang="en-US" sz="2800" b="1">
                <a:effectLst>
                  <a:outerShdw blurRad="38100" dist="38100" dir="2700000" algn="tl">
                    <a:srgbClr val="000000"/>
                  </a:outerShdw>
                </a:effectLst>
              </a:rPr>
              <a:t>）可扩大调查时间。</a:t>
            </a:r>
          </a:p>
          <a:p>
            <a:pPr>
              <a:spcBef>
                <a:spcPct val="50000"/>
              </a:spcBef>
              <a:buFontTx/>
              <a:buAutoNum type="arabicPeriod" startAt="3"/>
            </a:pPr>
            <a:r>
              <a:rPr lang="zh-CN" altLang="en-US" sz="2800" b="1">
                <a:effectLst>
                  <a:outerShdw blurRad="38100" dist="38100" dir="2700000" algn="tl">
                    <a:srgbClr val="000000"/>
                  </a:outerShdw>
                </a:effectLst>
              </a:rPr>
              <a:t>缺点：只限于网上用户，保密性和可信度低。</a:t>
            </a:r>
          </a:p>
          <a:p>
            <a:pPr>
              <a:spcBef>
                <a:spcPct val="50000"/>
              </a:spcBef>
              <a:buFontTx/>
              <a:buAutoNum type="arabicPeriod" startAt="3"/>
            </a:pPr>
            <a:r>
              <a:rPr lang="zh-CN" altLang="en-US" sz="2800" b="1">
                <a:effectLst>
                  <a:outerShdw blurRad="38100" dist="38100" dir="2700000" algn="tl">
                    <a:srgbClr val="000000"/>
                  </a:outerShdw>
                </a:effectLst>
              </a:rPr>
              <a:t>实例：</a:t>
            </a:r>
            <a:r>
              <a:rPr lang="en-US" altLang="zh-CN" sz="2800" b="1">
                <a:effectLst>
                  <a:outerShdw blurRad="38100" dist="38100" dir="2700000" algn="tl">
                    <a:srgbClr val="000000"/>
                  </a:outerShdw>
                </a:effectLst>
              </a:rPr>
              <a:t>http://www.gov.cn/diaocha/060217.htm</a:t>
            </a:r>
          </a:p>
          <a:p>
            <a:pPr>
              <a:spcBef>
                <a:spcPct val="50000"/>
              </a:spcBef>
            </a:pPr>
            <a:endParaRPr lang="en-US" altLang="zh-CN" sz="2800" b="1">
              <a:effectLst>
                <a:outerShdw blurRad="38100" dist="38100" dir="2700000" algn="tl">
                  <a:srgbClr val="000000"/>
                </a:outerShdw>
              </a:effectLst>
            </a:endParaRPr>
          </a:p>
        </p:txBody>
      </p:sp>
    </p:spTree>
    <p:extLst>
      <p:ext uri="{BB962C8B-B14F-4D97-AF65-F5344CB8AC3E}">
        <p14:creationId xmlns:p14="http://schemas.microsoft.com/office/powerpoint/2010/main" val="2754036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subTitle" idx="1"/>
          </p:nvPr>
        </p:nvSpPr>
        <p:spPr>
          <a:xfrm>
            <a:off x="1981200" y="1905000"/>
            <a:ext cx="6400800" cy="2514600"/>
          </a:xfrm>
        </p:spPr>
        <p:txBody>
          <a:bodyPr/>
          <a:lstStyle/>
          <a:p>
            <a:pPr algn="l"/>
            <a:endParaRPr lang="en-US" altLang="zh-CN" sz="4800" b="1">
              <a:latin typeface="黑体" panose="02010609060101010101" pitchFamily="49" charset="-122"/>
              <a:ea typeface="黑体" panose="02010609060101010101" pitchFamily="49" charset="-122"/>
            </a:endParaRPr>
          </a:p>
          <a:p>
            <a:pPr algn="l"/>
            <a:endParaRPr lang="en-US" altLang="zh-CN" sz="4800" b="1">
              <a:latin typeface="黑体" panose="02010609060101010101" pitchFamily="49" charset="-122"/>
              <a:ea typeface="黑体" panose="02010609060101010101" pitchFamily="49" charset="-122"/>
            </a:endParaRPr>
          </a:p>
        </p:txBody>
      </p:sp>
      <p:sp>
        <p:nvSpPr>
          <p:cNvPr id="76803" name="Text Box 3"/>
          <p:cNvSpPr txBox="1">
            <a:spLocks noChangeArrowheads="1"/>
          </p:cNvSpPr>
          <p:nvPr/>
        </p:nvSpPr>
        <p:spPr bwMode="auto">
          <a:xfrm>
            <a:off x="1524000" y="381001"/>
            <a:ext cx="5791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4000" b="1">
                <a:solidFill>
                  <a:schemeClr val="tx2"/>
                </a:solidFill>
                <a:ea typeface="黑体" panose="02010609060101010101" pitchFamily="49" charset="-122"/>
              </a:rPr>
              <a:t>（四）报告法</a:t>
            </a:r>
          </a:p>
        </p:txBody>
      </p:sp>
      <p:sp>
        <p:nvSpPr>
          <p:cNvPr id="76804" name="Text Box 4"/>
          <p:cNvSpPr txBox="1">
            <a:spLocks noChangeArrowheads="1"/>
          </p:cNvSpPr>
          <p:nvPr/>
        </p:nvSpPr>
        <p:spPr bwMode="auto">
          <a:xfrm>
            <a:off x="1703389" y="1916113"/>
            <a:ext cx="8569325"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Char char="•"/>
            </a:pPr>
            <a:r>
              <a:rPr lang="en-US" altLang="zh-CN" sz="2800" b="1"/>
              <a:t> </a:t>
            </a:r>
            <a:r>
              <a:rPr lang="zh-CN" altLang="en-US" sz="2800" b="1"/>
              <a:t>被调查者按调查机关同意颁发的调查方案按时向上级汇报相关资料的调查方法。</a:t>
            </a:r>
          </a:p>
          <a:p>
            <a:pPr>
              <a:spcBef>
                <a:spcPct val="50000"/>
              </a:spcBef>
              <a:buFontTx/>
              <a:buChar char="•"/>
            </a:pPr>
            <a:r>
              <a:rPr lang="zh-CN" altLang="en-US" sz="2800" b="1"/>
              <a:t>特点：</a:t>
            </a:r>
          </a:p>
          <a:p>
            <a:pPr>
              <a:spcBef>
                <a:spcPct val="50000"/>
              </a:spcBef>
              <a:buFontTx/>
              <a:buChar char="•"/>
            </a:pPr>
            <a:r>
              <a:rPr lang="zh-CN" altLang="en-US" sz="2800" b="1"/>
              <a:t>一般针对机关团体和企事业单位，不针对个人</a:t>
            </a:r>
          </a:p>
          <a:p>
            <a:pPr>
              <a:spcBef>
                <a:spcPct val="50000"/>
              </a:spcBef>
              <a:buFontTx/>
              <a:buChar char="•"/>
            </a:pPr>
            <a:r>
              <a:rPr lang="zh-CN" altLang="en-US" sz="2800" b="1"/>
              <a:t>有强制性</a:t>
            </a:r>
          </a:p>
          <a:p>
            <a:pPr>
              <a:spcBef>
                <a:spcPct val="50000"/>
              </a:spcBef>
              <a:buFontTx/>
              <a:buChar char="•"/>
            </a:pPr>
            <a:r>
              <a:rPr lang="zh-CN" altLang="en-US" sz="2800" b="1"/>
              <a:t>节省人力、物力、财力。</a:t>
            </a:r>
          </a:p>
        </p:txBody>
      </p:sp>
    </p:spTree>
    <p:extLst>
      <p:ext uri="{BB962C8B-B14F-4D97-AF65-F5344CB8AC3E}">
        <p14:creationId xmlns:p14="http://schemas.microsoft.com/office/powerpoint/2010/main" val="3921269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subTitle" idx="1"/>
          </p:nvPr>
        </p:nvSpPr>
        <p:spPr>
          <a:xfrm>
            <a:off x="3048000" y="2133600"/>
            <a:ext cx="6400800" cy="2514600"/>
          </a:xfrm>
        </p:spPr>
        <p:txBody>
          <a:bodyPr/>
          <a:lstStyle/>
          <a:p>
            <a:pPr algn="l"/>
            <a:endParaRPr lang="en-US" altLang="zh-CN" sz="4800" b="1">
              <a:latin typeface="黑体" panose="02010609060101010101" pitchFamily="49" charset="-122"/>
              <a:ea typeface="黑体" panose="02010609060101010101" pitchFamily="49" charset="-122"/>
            </a:endParaRPr>
          </a:p>
          <a:p>
            <a:pPr algn="l"/>
            <a:endParaRPr lang="en-US" altLang="zh-CN" sz="4800" b="1">
              <a:latin typeface="黑体" panose="02010609060101010101" pitchFamily="49" charset="-122"/>
              <a:ea typeface="黑体" panose="02010609060101010101" pitchFamily="49" charset="-122"/>
            </a:endParaRPr>
          </a:p>
        </p:txBody>
      </p:sp>
      <p:sp>
        <p:nvSpPr>
          <p:cNvPr id="77827" name="Rectangle 3"/>
          <p:cNvSpPr>
            <a:spLocks noChangeArrowheads="1"/>
          </p:cNvSpPr>
          <p:nvPr/>
        </p:nvSpPr>
        <p:spPr bwMode="auto">
          <a:xfrm>
            <a:off x="1219200" y="381000"/>
            <a:ext cx="494823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4000" b="1">
                <a:solidFill>
                  <a:schemeClr val="tx2"/>
                </a:solidFill>
                <a:effectLst>
                  <a:outerShdw blurRad="38100" dist="38100" dir="2700000" algn="tl">
                    <a:srgbClr val="000000"/>
                  </a:outerShdw>
                </a:effectLst>
                <a:ea typeface="黑体" panose="02010609060101010101" pitchFamily="49" charset="-122"/>
              </a:rPr>
              <a:t>（五）观察法</a:t>
            </a:r>
            <a:endParaRPr lang="zh-CN" altLang="en-US" sz="4000" b="1">
              <a:solidFill>
                <a:schemeClr val="hlink"/>
              </a:solidFill>
              <a:effectLst>
                <a:outerShdw blurRad="38100" dist="38100" dir="2700000" algn="tl">
                  <a:srgbClr val="000000"/>
                </a:outerShdw>
              </a:effectLst>
              <a:ea typeface="黑体" panose="02010609060101010101" pitchFamily="49" charset="-122"/>
            </a:endParaRPr>
          </a:p>
        </p:txBody>
      </p:sp>
      <p:sp>
        <p:nvSpPr>
          <p:cNvPr id="77828" name="Rectangle 4"/>
          <p:cNvSpPr>
            <a:spLocks noChangeArrowheads="1"/>
          </p:cNvSpPr>
          <p:nvPr/>
        </p:nvSpPr>
        <p:spPr bwMode="auto">
          <a:xfrm>
            <a:off x="1657207" y="1707573"/>
            <a:ext cx="9533802" cy="431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571500" indent="-571500" algn="l">
              <a:defRPr kumimoji="1" sz="2400">
                <a:solidFill>
                  <a:schemeClr val="tx1"/>
                </a:solidFill>
                <a:latin typeface="Times New Roman" panose="02020603050405020304" pitchFamily="18" charset="0"/>
                <a:ea typeface="宋体" panose="02010600030101010101" pitchFamily="2" charset="-122"/>
              </a:defRPr>
            </a:lvl1pPr>
            <a:lvl2pPr marL="1143000" indent="-457200" algn="l">
              <a:defRPr kumimoji="1" sz="2400">
                <a:solidFill>
                  <a:schemeClr val="tx1"/>
                </a:solidFill>
                <a:latin typeface="Times New Roman" panose="02020603050405020304" pitchFamily="18" charset="0"/>
                <a:ea typeface="宋体" panose="02010600030101010101" pitchFamily="2" charset="-122"/>
              </a:defRPr>
            </a:lvl2pPr>
            <a:lvl3pPr marL="1543050" indent="-457200" algn="l">
              <a:defRPr kumimoji="1" sz="2400">
                <a:solidFill>
                  <a:schemeClr val="tx1"/>
                </a:solidFill>
                <a:latin typeface="Times New Roman" panose="02020603050405020304" pitchFamily="18" charset="0"/>
                <a:ea typeface="宋体" panose="02010600030101010101" pitchFamily="2" charset="-122"/>
              </a:defRPr>
            </a:lvl3pPr>
            <a:lvl4pPr marL="188595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90000"/>
              </a:lnSpc>
              <a:spcBef>
                <a:spcPct val="20000"/>
              </a:spcBef>
            </a:pPr>
            <a:r>
              <a:rPr lang="en-US" altLang="zh-CN" sz="2800" b="1" dirty="0">
                <a:effectLst>
                  <a:outerShdw blurRad="38100" dist="38100" dir="2700000" algn="tl">
                    <a:srgbClr val="000000"/>
                  </a:outerShdw>
                </a:effectLst>
              </a:rPr>
              <a:t>1.  	</a:t>
            </a:r>
            <a:r>
              <a:rPr lang="zh-CN" altLang="en-US" sz="2800" b="1" dirty="0">
                <a:effectLst>
                  <a:outerShdw blurRad="38100" dist="38100" dir="2700000" algn="tl">
                    <a:srgbClr val="000000"/>
                  </a:outerShdw>
                </a:effectLst>
              </a:rPr>
              <a:t>就调查对象的行动和意识，调查人员边观察边记录以收集所需信息</a:t>
            </a:r>
          </a:p>
          <a:p>
            <a:pPr algn="just">
              <a:lnSpc>
                <a:spcPct val="90000"/>
              </a:lnSpc>
              <a:spcBef>
                <a:spcPct val="24000"/>
              </a:spcBef>
            </a:pPr>
            <a:r>
              <a:rPr lang="en-US" altLang="zh-CN" sz="2800" b="1" dirty="0">
                <a:effectLst>
                  <a:outerShdw blurRad="38100" dist="38100" dir="2700000" algn="tl">
                    <a:srgbClr val="000000"/>
                  </a:outerShdw>
                </a:effectLst>
              </a:rPr>
              <a:t>2.	</a:t>
            </a:r>
            <a:r>
              <a:rPr lang="zh-CN" altLang="en-US" sz="2800" b="1" dirty="0">
                <a:effectLst>
                  <a:outerShdw blurRad="38100" dist="38100" dir="2700000" algn="tl">
                    <a:srgbClr val="000000"/>
                  </a:outerShdw>
                </a:effectLst>
              </a:rPr>
              <a:t>调查人员不是强行介入</a:t>
            </a:r>
          </a:p>
          <a:p>
            <a:pPr algn="just">
              <a:lnSpc>
                <a:spcPct val="90000"/>
              </a:lnSpc>
              <a:spcBef>
                <a:spcPct val="24000"/>
              </a:spcBef>
            </a:pPr>
            <a:r>
              <a:rPr lang="en-US" altLang="zh-CN" sz="2800" b="1" dirty="0">
                <a:effectLst>
                  <a:outerShdw blurRad="38100" dist="38100" dir="2700000" algn="tl">
                    <a:srgbClr val="000000"/>
                  </a:outerShdw>
                </a:effectLst>
              </a:rPr>
              <a:t>3.  </a:t>
            </a:r>
            <a:r>
              <a:rPr lang="en-US" altLang="zh-CN" sz="2800" b="1" dirty="0" smtClean="0">
                <a:effectLst>
                  <a:outerShdw blurRad="38100" dist="38100" dir="2700000" algn="tl">
                    <a:srgbClr val="000000"/>
                  </a:outerShdw>
                </a:effectLst>
              </a:rPr>
              <a:t> </a:t>
            </a:r>
            <a:r>
              <a:rPr lang="zh-CN" altLang="en-US" sz="2800" b="1" dirty="0" smtClean="0">
                <a:effectLst>
                  <a:outerShdw blurRad="38100" dist="38100" dir="2700000" algn="tl">
                    <a:srgbClr val="000000"/>
                  </a:outerShdw>
                </a:effectLst>
              </a:rPr>
              <a:t>能够</a:t>
            </a:r>
            <a:r>
              <a:rPr lang="zh-CN" altLang="en-US" sz="2800" b="1" dirty="0">
                <a:effectLst>
                  <a:outerShdw blurRad="38100" dist="38100" dir="2700000" algn="tl">
                    <a:srgbClr val="000000"/>
                  </a:outerShdw>
                </a:effectLst>
              </a:rPr>
              <a:t>在被调查者不察觉的  情况下获得资料</a:t>
            </a:r>
          </a:p>
          <a:p>
            <a:pPr algn="just">
              <a:lnSpc>
                <a:spcPct val="90000"/>
              </a:lnSpc>
              <a:spcBef>
                <a:spcPct val="24000"/>
              </a:spcBef>
            </a:pPr>
            <a:r>
              <a:rPr lang="en-US" altLang="zh-CN" sz="2800" b="1" dirty="0">
                <a:effectLst>
                  <a:outerShdw blurRad="38100" dist="38100" dir="2700000" algn="tl">
                    <a:srgbClr val="000000"/>
                  </a:outerShdw>
                </a:effectLst>
              </a:rPr>
              <a:t>4.  </a:t>
            </a:r>
            <a:r>
              <a:rPr lang="en-US" altLang="zh-CN" sz="2800" b="1" dirty="0" smtClean="0">
                <a:effectLst>
                  <a:outerShdw blurRad="38100" dist="38100" dir="2700000" algn="tl">
                    <a:srgbClr val="000000"/>
                  </a:outerShdw>
                </a:effectLst>
              </a:rPr>
              <a:t> </a:t>
            </a:r>
            <a:r>
              <a:rPr lang="zh-CN" altLang="en-US" sz="2800" b="1" dirty="0" smtClean="0">
                <a:effectLst>
                  <a:outerShdw blurRad="38100" dist="38100" dir="2700000" algn="tl">
                    <a:srgbClr val="000000"/>
                  </a:outerShdw>
                </a:effectLst>
              </a:rPr>
              <a:t>花费</a:t>
            </a:r>
            <a:r>
              <a:rPr lang="zh-CN" altLang="en-US" sz="2800" b="1" dirty="0">
                <a:effectLst>
                  <a:outerShdw blurRad="38100" dist="38100" dir="2700000" algn="tl">
                    <a:srgbClr val="000000"/>
                  </a:outerShdw>
                </a:effectLst>
              </a:rPr>
              <a:t>较多人力、物力、财力</a:t>
            </a:r>
          </a:p>
          <a:p>
            <a:pPr algn="just">
              <a:lnSpc>
                <a:spcPct val="90000"/>
              </a:lnSpc>
              <a:spcBef>
                <a:spcPct val="24000"/>
              </a:spcBef>
              <a:buClr>
                <a:schemeClr val="tx2"/>
              </a:buClr>
              <a:buSzPct val="75000"/>
              <a:buFont typeface="Wingdings" panose="05000000000000000000" pitchFamily="2" charset="2"/>
              <a:buChar char="n"/>
            </a:pPr>
            <a:endParaRPr lang="en-US" altLang="zh-CN" sz="2800" b="1" dirty="0">
              <a:effectLst>
                <a:outerShdw blurRad="38100" dist="38100" dir="2700000" algn="tl">
                  <a:srgbClr val="000000"/>
                </a:outerShdw>
              </a:effectLst>
            </a:endParaRPr>
          </a:p>
        </p:txBody>
      </p:sp>
    </p:spTree>
    <p:extLst>
      <p:ext uri="{BB962C8B-B14F-4D97-AF65-F5344CB8AC3E}">
        <p14:creationId xmlns:p14="http://schemas.microsoft.com/office/powerpoint/2010/main" val="2344779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1219200" y="304800"/>
            <a:ext cx="8229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4000" b="1" dirty="0">
                <a:solidFill>
                  <a:schemeClr val="tx2"/>
                </a:solidFill>
                <a:effectLst>
                  <a:outerShdw blurRad="38100" dist="38100" dir="2700000" algn="tl">
                    <a:srgbClr val="000000"/>
                  </a:outerShdw>
                </a:effectLst>
                <a:latin typeface="黑体" panose="02010609060101010101" pitchFamily="49" charset="-122"/>
                <a:ea typeface="黑体" panose="02010609060101010101" pitchFamily="49" charset="-122"/>
              </a:rPr>
              <a:t>（六）实验法 </a:t>
            </a:r>
            <a:r>
              <a:rPr lang="en-US" altLang="zh-CN" sz="3600" b="1" dirty="0">
                <a:solidFill>
                  <a:schemeClr val="hlink"/>
                </a:solidFill>
                <a:effectLst>
                  <a:outerShdw blurRad="38100" dist="38100" dir="2700000" algn="tl">
                    <a:srgbClr val="000000"/>
                  </a:outerShdw>
                </a:effectLst>
                <a:ea typeface="黑体" panose="02010609060101010101" pitchFamily="49" charset="-122"/>
              </a:rPr>
              <a:t>(experimental method)</a:t>
            </a:r>
          </a:p>
        </p:txBody>
      </p:sp>
      <p:sp>
        <p:nvSpPr>
          <p:cNvPr id="78851" name="Rectangle 3"/>
          <p:cNvSpPr>
            <a:spLocks noChangeArrowheads="1"/>
          </p:cNvSpPr>
          <p:nvPr/>
        </p:nvSpPr>
        <p:spPr bwMode="auto">
          <a:xfrm>
            <a:off x="1828800" y="1981200"/>
            <a:ext cx="63246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571500" indent="-571500" algn="l">
              <a:defRPr kumimoji="1" sz="2400">
                <a:solidFill>
                  <a:schemeClr val="tx1"/>
                </a:solidFill>
                <a:latin typeface="Times New Roman" panose="02020603050405020304" pitchFamily="18" charset="0"/>
                <a:ea typeface="宋体" panose="02010600030101010101" pitchFamily="2" charset="-122"/>
              </a:defRPr>
            </a:lvl1pPr>
            <a:lvl2pPr marL="971550" indent="-285750" algn="l">
              <a:defRPr kumimoji="1" sz="2400">
                <a:solidFill>
                  <a:schemeClr val="tx1"/>
                </a:solidFill>
                <a:latin typeface="Times New Roman" panose="02020603050405020304" pitchFamily="18" charset="0"/>
                <a:ea typeface="宋体" panose="02010600030101010101" pitchFamily="2" charset="-122"/>
              </a:defRPr>
            </a:lvl2pPr>
            <a:lvl3pPr marL="1314450" indent="-228600" algn="l">
              <a:defRPr kumimoji="1" sz="2400">
                <a:solidFill>
                  <a:schemeClr val="tx1"/>
                </a:solidFill>
                <a:latin typeface="Times New Roman" panose="02020603050405020304" pitchFamily="18" charset="0"/>
                <a:ea typeface="宋体" panose="02010600030101010101" pitchFamily="2" charset="-122"/>
              </a:defRPr>
            </a:lvl3pPr>
            <a:lvl4pPr marL="165735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en-US" altLang="zh-CN" sz="3200" b="1" dirty="0"/>
              <a:t>1.	</a:t>
            </a:r>
            <a:r>
              <a:rPr lang="zh-CN" altLang="en-US" sz="3200" b="1" dirty="0"/>
              <a:t>在设定的特殊实验场所、特殊状态下，对调查对象进行实验以获得所需资料</a:t>
            </a:r>
          </a:p>
          <a:p>
            <a:pPr algn="just">
              <a:spcBef>
                <a:spcPct val="24000"/>
              </a:spcBef>
            </a:pPr>
            <a:r>
              <a:rPr lang="en-US" altLang="zh-CN" sz="3200" b="1" dirty="0"/>
              <a:t>2.	</a:t>
            </a:r>
            <a:r>
              <a:rPr lang="zh-CN" altLang="en-US" sz="3200" b="1" dirty="0"/>
              <a:t>有室内实验法和市场实验法</a:t>
            </a:r>
          </a:p>
        </p:txBody>
      </p:sp>
    </p:spTree>
    <p:extLst>
      <p:ext uri="{BB962C8B-B14F-4D97-AF65-F5344CB8AC3E}">
        <p14:creationId xmlns:p14="http://schemas.microsoft.com/office/powerpoint/2010/main" val="1603463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74826" y="188913"/>
            <a:ext cx="6697663" cy="1219200"/>
          </a:xfrm>
        </p:spPr>
        <p:txBody>
          <a:bodyPr/>
          <a:lstStyle/>
          <a:p>
            <a:r>
              <a:rPr lang="zh-CN" altLang="en-US" sz="3600" b="1">
                <a:latin typeface="黑体" panose="02010609060101010101" pitchFamily="49" charset="-122"/>
                <a:ea typeface="黑体" panose="02010609060101010101" pitchFamily="49" charset="-122"/>
              </a:rPr>
              <a:t>第四节  调查方案与问卷设计</a:t>
            </a:r>
          </a:p>
        </p:txBody>
      </p:sp>
      <p:sp>
        <p:nvSpPr>
          <p:cNvPr id="8195" name="Rectangle 3"/>
          <p:cNvSpPr>
            <a:spLocks noGrp="1" noChangeArrowheads="1"/>
          </p:cNvSpPr>
          <p:nvPr>
            <p:ph type="body" idx="1"/>
          </p:nvPr>
        </p:nvSpPr>
        <p:spPr>
          <a:xfrm>
            <a:off x="1524000" y="1600201"/>
            <a:ext cx="9144000" cy="4454525"/>
          </a:xfrm>
        </p:spPr>
        <p:txBody>
          <a:bodyPr>
            <a:normAutofit fontScale="85000" lnSpcReduction="20000"/>
          </a:bodyPr>
          <a:lstStyle/>
          <a:p>
            <a:pPr>
              <a:lnSpc>
                <a:spcPct val="105000"/>
              </a:lnSpc>
              <a:buFont typeface="Wingdings" panose="05000000000000000000" pitchFamily="2" charset="2"/>
              <a:buNone/>
            </a:pPr>
            <a:r>
              <a:rPr lang="zh-CN" altLang="en-US" b="1">
                <a:solidFill>
                  <a:schemeClr val="accent1"/>
                </a:solidFill>
                <a:latin typeface="宋体" panose="02010600030101010101" pitchFamily="2" charset="-122"/>
              </a:rPr>
              <a:t>一、调查方案的意义</a:t>
            </a:r>
          </a:p>
          <a:p>
            <a:pPr>
              <a:lnSpc>
                <a:spcPct val="105000"/>
              </a:lnSpc>
            </a:pPr>
            <a:r>
              <a:rPr lang="en-US" altLang="zh-CN" sz="2400" b="1">
                <a:latin typeface="宋体" panose="02010600030101010101" pitchFamily="2" charset="-122"/>
              </a:rPr>
              <a:t>1</a:t>
            </a:r>
            <a:r>
              <a:rPr lang="zh-CN" altLang="en-US" sz="2400" b="1">
                <a:latin typeface="宋体" panose="02010600030101010101" pitchFamily="2" charset="-122"/>
              </a:rPr>
              <a:t>、调查方案</a:t>
            </a:r>
            <a:r>
              <a:rPr lang="en-US" altLang="zh-CN" sz="2400" b="1">
                <a:latin typeface="宋体" panose="02010600030101010101" pitchFamily="2" charset="-122"/>
              </a:rPr>
              <a:t>——</a:t>
            </a:r>
            <a:r>
              <a:rPr lang="zh-CN" altLang="en-US" sz="2400" b="1">
                <a:latin typeface="宋体" panose="02010600030101010101" pitchFamily="2" charset="-122"/>
              </a:rPr>
              <a:t>是指关于统计调查完整的工作计划。</a:t>
            </a:r>
          </a:p>
          <a:p>
            <a:pPr>
              <a:lnSpc>
                <a:spcPct val="105000"/>
              </a:lnSpc>
            </a:pPr>
            <a:r>
              <a:rPr lang="en-US" altLang="zh-CN" sz="2400" b="1">
                <a:latin typeface="宋体" panose="02010600030101010101" pitchFamily="2" charset="-122"/>
              </a:rPr>
              <a:t>2</a:t>
            </a:r>
            <a:r>
              <a:rPr lang="zh-CN" altLang="en-US" sz="2400" b="1">
                <a:latin typeface="宋体" panose="02010600030101010101" pitchFamily="2" charset="-122"/>
              </a:rPr>
              <a:t>、为什么要制定调查方案？</a:t>
            </a:r>
          </a:p>
          <a:p>
            <a:pPr>
              <a:lnSpc>
                <a:spcPct val="105000"/>
              </a:lnSpc>
              <a:buFont typeface="Wingdings" panose="05000000000000000000" pitchFamily="2" charset="2"/>
              <a:buNone/>
            </a:pPr>
            <a:r>
              <a:rPr lang="zh-CN" altLang="en-US" b="1">
                <a:solidFill>
                  <a:schemeClr val="accent1"/>
                </a:solidFill>
                <a:latin typeface="宋体" panose="02010600030101010101" pitchFamily="2" charset="-122"/>
              </a:rPr>
              <a:t>二、调查方案的基本内容</a:t>
            </a:r>
          </a:p>
          <a:p>
            <a:pPr>
              <a:lnSpc>
                <a:spcPct val="105000"/>
              </a:lnSpc>
            </a:pPr>
            <a:r>
              <a:rPr lang="en-US" altLang="zh-CN" sz="2400" b="1">
                <a:latin typeface="宋体" panose="02010600030101010101" pitchFamily="2" charset="-122"/>
              </a:rPr>
              <a:t>1</a:t>
            </a:r>
            <a:r>
              <a:rPr lang="zh-CN" altLang="en-US" sz="2400" b="1">
                <a:latin typeface="宋体" panose="02010600030101010101" pitchFamily="2" charset="-122"/>
              </a:rPr>
              <a:t>、调查目的</a:t>
            </a:r>
            <a:r>
              <a:rPr lang="en-US" altLang="zh-CN" sz="2400" b="1">
                <a:latin typeface="宋体" panose="02010600030101010101" pitchFamily="2" charset="-122"/>
              </a:rPr>
              <a:t>——</a:t>
            </a:r>
            <a:r>
              <a:rPr lang="zh-CN" altLang="en-US" sz="2400" b="1">
                <a:latin typeface="宋体" panose="02010600030101010101" pitchFamily="2" charset="-122"/>
              </a:rPr>
              <a:t>为什么作这次调查？</a:t>
            </a:r>
          </a:p>
          <a:p>
            <a:pPr>
              <a:lnSpc>
                <a:spcPct val="105000"/>
              </a:lnSpc>
            </a:pPr>
            <a:r>
              <a:rPr lang="en-US" altLang="zh-CN" sz="2400" b="1">
                <a:latin typeface="宋体" panose="02010600030101010101" pitchFamily="2" charset="-122"/>
              </a:rPr>
              <a:t>2</a:t>
            </a:r>
            <a:r>
              <a:rPr lang="zh-CN" altLang="en-US" sz="2400" b="1">
                <a:latin typeface="宋体" panose="02010600030101010101" pitchFamily="2" charset="-122"/>
              </a:rPr>
              <a:t>、调查对象、调查单位和报告单位</a:t>
            </a:r>
            <a:r>
              <a:rPr lang="en-US" altLang="zh-CN" sz="2400" b="1">
                <a:latin typeface="宋体" panose="02010600030101010101" pitchFamily="2" charset="-122"/>
              </a:rPr>
              <a:t>——</a:t>
            </a:r>
            <a:r>
              <a:rPr lang="zh-CN" altLang="en-US" sz="2400" b="1">
                <a:latin typeface="宋体" panose="02010600030101010101" pitchFamily="2" charset="-122"/>
              </a:rPr>
              <a:t>向谁调查？</a:t>
            </a:r>
          </a:p>
          <a:p>
            <a:pPr>
              <a:lnSpc>
                <a:spcPct val="105000"/>
              </a:lnSpc>
            </a:pPr>
            <a:r>
              <a:rPr lang="en-US" altLang="zh-CN" sz="2400" b="1">
                <a:latin typeface="宋体" panose="02010600030101010101" pitchFamily="2" charset="-122"/>
              </a:rPr>
              <a:t>3</a:t>
            </a:r>
            <a:r>
              <a:rPr lang="zh-CN" altLang="en-US" sz="2400" b="1">
                <a:latin typeface="宋体" panose="02010600030101010101" pitchFamily="2" charset="-122"/>
              </a:rPr>
              <a:t>、调查项目和调查表</a:t>
            </a:r>
            <a:r>
              <a:rPr lang="en-US" altLang="zh-CN" sz="2400" b="1">
                <a:latin typeface="宋体" panose="02010600030101010101" pitchFamily="2" charset="-122"/>
              </a:rPr>
              <a:t>——</a:t>
            </a:r>
            <a:r>
              <a:rPr lang="zh-CN" altLang="en-US" sz="2400" b="1">
                <a:latin typeface="宋体" panose="02010600030101010101" pitchFamily="2" charset="-122"/>
              </a:rPr>
              <a:t>调查什么？</a:t>
            </a:r>
          </a:p>
          <a:p>
            <a:pPr>
              <a:lnSpc>
                <a:spcPct val="105000"/>
              </a:lnSpc>
            </a:pPr>
            <a:r>
              <a:rPr lang="en-US" altLang="zh-CN" sz="2400" b="1">
                <a:latin typeface="宋体" panose="02010600030101010101" pitchFamily="2" charset="-122"/>
              </a:rPr>
              <a:t>4</a:t>
            </a:r>
            <a:r>
              <a:rPr lang="zh-CN" altLang="en-US" sz="2400" b="1">
                <a:latin typeface="宋体" panose="02010600030101010101" pitchFamily="2" charset="-122"/>
              </a:rPr>
              <a:t>、调查时间和地点</a:t>
            </a:r>
            <a:r>
              <a:rPr lang="en-US" altLang="zh-CN" sz="2400" b="1">
                <a:latin typeface="宋体" panose="02010600030101010101" pitchFamily="2" charset="-122"/>
              </a:rPr>
              <a:t>——</a:t>
            </a:r>
            <a:r>
              <a:rPr lang="zh-CN" altLang="en-US" sz="2400" b="1">
                <a:latin typeface="宋体" panose="02010600030101010101" pitchFamily="2" charset="-122"/>
              </a:rPr>
              <a:t>什么时间地点？</a:t>
            </a:r>
          </a:p>
          <a:p>
            <a:pPr>
              <a:lnSpc>
                <a:spcPct val="105000"/>
              </a:lnSpc>
            </a:pPr>
            <a:r>
              <a:rPr lang="en-US" altLang="zh-CN" sz="2400" b="1">
                <a:latin typeface="宋体" panose="02010600030101010101" pitchFamily="2" charset="-122"/>
              </a:rPr>
              <a:t>5</a:t>
            </a:r>
            <a:r>
              <a:rPr lang="zh-CN" altLang="en-US" sz="2400" b="1">
                <a:latin typeface="宋体" panose="02010600030101010101" pitchFamily="2" charset="-122"/>
              </a:rPr>
              <a:t>、调查的方式、方法</a:t>
            </a:r>
            <a:r>
              <a:rPr lang="en-US" altLang="zh-CN" sz="2400" b="1">
                <a:latin typeface="宋体" panose="02010600030101010101" pitchFamily="2" charset="-122"/>
              </a:rPr>
              <a:t>——</a:t>
            </a:r>
            <a:r>
              <a:rPr lang="zh-CN" altLang="en-US" sz="2400" b="1">
                <a:latin typeface="宋体" panose="02010600030101010101" pitchFamily="2" charset="-122"/>
              </a:rPr>
              <a:t>如何调查？</a:t>
            </a:r>
          </a:p>
          <a:p>
            <a:pPr>
              <a:lnSpc>
                <a:spcPct val="105000"/>
              </a:lnSpc>
            </a:pPr>
            <a:r>
              <a:rPr lang="en-US" altLang="zh-CN" sz="2400" b="1">
                <a:latin typeface="宋体" panose="02010600030101010101" pitchFamily="2" charset="-122"/>
              </a:rPr>
              <a:t>6</a:t>
            </a:r>
            <a:r>
              <a:rPr lang="zh-CN" altLang="en-US" sz="2400" b="1">
                <a:latin typeface="宋体" panose="02010600030101010101" pitchFamily="2" charset="-122"/>
              </a:rPr>
              <a:t>、调查工作的组织实施计划</a:t>
            </a:r>
            <a:r>
              <a:rPr lang="en-US" altLang="zh-CN" sz="2400" b="1">
                <a:latin typeface="宋体" panose="02010600030101010101" pitchFamily="2" charset="-122"/>
              </a:rPr>
              <a:t>——</a:t>
            </a:r>
            <a:r>
              <a:rPr lang="zh-CN" altLang="en-US" sz="2400" b="1">
                <a:latin typeface="宋体" panose="02010600030101010101" pitchFamily="2" charset="-122"/>
              </a:rPr>
              <a:t>谁负责、谁出钱、</a:t>
            </a:r>
          </a:p>
          <a:p>
            <a:pPr>
              <a:lnSpc>
                <a:spcPct val="105000"/>
              </a:lnSpc>
            </a:pPr>
            <a:r>
              <a:rPr lang="zh-CN" altLang="en-US" sz="2400" b="1">
                <a:latin typeface="宋体" panose="02010600030101010101" pitchFamily="2" charset="-122"/>
              </a:rPr>
              <a:t>   资料归谁？</a:t>
            </a:r>
          </a:p>
        </p:txBody>
      </p:sp>
      <p:sp>
        <p:nvSpPr>
          <p:cNvPr id="8196" name="AutoShape 4">
            <a:hlinkClick r:id="" action="ppaction://hlinkshowjump?jump=firstslide" highlightClick="1">
              <a:snd r:embed="rId2" name="chimes.wav"/>
            </a:hlinkClick>
          </p:cNvPr>
          <p:cNvSpPr>
            <a:spLocks noChangeArrowheads="1"/>
          </p:cNvSpPr>
          <p:nvPr/>
        </p:nvSpPr>
        <p:spPr bwMode="auto">
          <a:xfrm>
            <a:off x="9448800" y="5638800"/>
            <a:ext cx="381000" cy="304800"/>
          </a:xfrm>
          <a:prstGeom prst="actionButtonForwardNext">
            <a:avLst/>
          </a:prstGeom>
          <a:solidFill>
            <a:schemeClr val="bg1">
              <a:alpha val="50000"/>
            </a:schemeClr>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8197" name="Picture 5"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21764" y="5056188"/>
            <a:ext cx="1646237" cy="1801812"/>
          </a:xfrm>
          <a:prstGeom prst="rect">
            <a:avLst/>
          </a:prstGeom>
          <a:noFill/>
          <a:extLst>
            <a:ext uri="{909E8E84-426E-40DD-AFC4-6F175D3DCCD1}">
              <a14:hiddenFill xmlns:a14="http://schemas.microsoft.com/office/drawing/2010/main">
                <a:solidFill>
                  <a:srgbClr val="FFFFFF"/>
                </a:solidFill>
              </a14:hiddenFill>
            </a:ext>
          </a:extLst>
        </p:spPr>
      </p:pic>
      <p:sp>
        <p:nvSpPr>
          <p:cNvPr id="8198" name="AutoShape 6"/>
          <p:cNvSpPr>
            <a:spLocks noChangeArrowheads="1"/>
          </p:cNvSpPr>
          <p:nvPr/>
        </p:nvSpPr>
        <p:spPr bwMode="auto">
          <a:xfrm>
            <a:off x="8040688" y="2420938"/>
            <a:ext cx="2286000" cy="1981200"/>
          </a:xfrm>
          <a:prstGeom prst="wedgeEllipseCallout">
            <a:avLst>
              <a:gd name="adj1" fmla="val 24444"/>
              <a:gd name="adj2" fmla="val 93750"/>
            </a:avLst>
          </a:prstGeom>
          <a:solidFill>
            <a:schemeClr val="accent1">
              <a:alpha val="50000"/>
            </a:schemeClr>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dirty="0">
                <a:ea typeface="华文行楷" panose="02010800040101010101" pitchFamily="2" charset="-122"/>
              </a:rPr>
              <a:t>调查方案关系到整个调查是否能成功，要认真设计！注意第</a:t>
            </a:r>
            <a:r>
              <a:rPr lang="en-US" altLang="zh-CN" dirty="0">
                <a:ea typeface="华文行楷" panose="02010800040101010101" pitchFamily="2" charset="-122"/>
              </a:rPr>
              <a:t>2</a:t>
            </a:r>
            <a:r>
              <a:rPr lang="zh-CN" altLang="en-US" dirty="0">
                <a:ea typeface="华文行楷" panose="02010800040101010101" pitchFamily="2" charset="-122"/>
              </a:rPr>
              <a:t>点的区别。</a:t>
            </a:r>
          </a:p>
        </p:txBody>
      </p:sp>
    </p:spTree>
    <p:extLst>
      <p:ext uri="{BB962C8B-B14F-4D97-AF65-F5344CB8AC3E}">
        <p14:creationId xmlns:p14="http://schemas.microsoft.com/office/powerpoint/2010/main" val="1570918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47850" y="404813"/>
            <a:ext cx="5316538" cy="635000"/>
          </a:xfrm>
          <a:solidFill>
            <a:schemeClr val="accent1"/>
          </a:solidFill>
        </p:spPr>
        <p:txBody>
          <a:bodyPr/>
          <a:lstStyle/>
          <a:p>
            <a:r>
              <a:rPr lang="zh-CN" altLang="en-US" sz="2800" b="1">
                <a:solidFill>
                  <a:srgbClr val="FF0000"/>
                </a:solidFill>
                <a:latin typeface="黑体" panose="02010609060101010101" pitchFamily="49" charset="-122"/>
                <a:ea typeface="黑体" panose="02010609060101010101" pitchFamily="49" charset="-122"/>
              </a:rPr>
              <a:t>牙膏用户市场调查方案设计</a:t>
            </a:r>
          </a:p>
        </p:txBody>
      </p:sp>
      <p:sp>
        <p:nvSpPr>
          <p:cNvPr id="13315" name="Rectangle 3"/>
          <p:cNvSpPr>
            <a:spLocks noGrp="1" noChangeArrowheads="1"/>
          </p:cNvSpPr>
          <p:nvPr>
            <p:ph type="body" sz="half" idx="1"/>
          </p:nvPr>
        </p:nvSpPr>
        <p:spPr>
          <a:xfrm>
            <a:off x="1524001" y="1628776"/>
            <a:ext cx="4284663" cy="5040313"/>
          </a:xfrm>
          <a:ln w="38100" cmpd="dbl">
            <a:solidFill>
              <a:srgbClr val="FF0000"/>
            </a:solidFill>
            <a:miter lim="800000"/>
            <a:headEnd/>
            <a:tailEnd/>
          </a:ln>
        </p:spPr>
        <p:txBody>
          <a:bodyPr/>
          <a:lstStyle/>
          <a:p>
            <a:r>
              <a:rPr lang="zh-CN" altLang="en-US" sz="2400" b="1">
                <a:latin typeface="黑体" panose="02010609060101010101" pitchFamily="49" charset="-122"/>
                <a:ea typeface="黑体" panose="02010609060101010101" pitchFamily="49" charset="-122"/>
              </a:rPr>
              <a:t>为了了解牙膏在市场上的信用情况和销量情况，以及目前市场用户喜欢什么样的牙膏，其他牙膏比中华牙膏优越之处在哪里。（</a:t>
            </a:r>
            <a:r>
              <a:rPr lang="zh-CN" altLang="en-US" sz="2400" b="1">
                <a:solidFill>
                  <a:schemeClr val="tx2"/>
                </a:solidFill>
                <a:latin typeface="黑体" panose="02010609060101010101" pitchFamily="49" charset="-122"/>
                <a:ea typeface="黑体" panose="02010609060101010101" pitchFamily="49" charset="-122"/>
              </a:rPr>
              <a:t>调查目的</a:t>
            </a:r>
            <a:r>
              <a:rPr lang="zh-CN" altLang="en-US" sz="2400" b="1">
                <a:latin typeface="黑体" panose="02010609060101010101" pitchFamily="49" charset="-122"/>
                <a:ea typeface="黑体" panose="02010609060101010101" pitchFamily="49" charset="-122"/>
              </a:rPr>
              <a:t>）</a:t>
            </a:r>
          </a:p>
          <a:p>
            <a:r>
              <a:rPr lang="zh-CN" altLang="en-US" sz="2400" b="1">
                <a:solidFill>
                  <a:schemeClr val="tx2"/>
                </a:solidFill>
                <a:latin typeface="黑体" panose="02010609060101010101" pitchFamily="49" charset="-122"/>
                <a:ea typeface="黑体" panose="02010609060101010101" pitchFamily="49" charset="-122"/>
              </a:rPr>
              <a:t>调查对象</a:t>
            </a:r>
            <a:r>
              <a:rPr lang="zh-CN" altLang="en-US" sz="2400" b="1">
                <a:latin typeface="黑体" panose="02010609060101010101" pitchFamily="49" charset="-122"/>
                <a:ea typeface="黑体" panose="02010609060101010101" pitchFamily="49" charset="-122"/>
              </a:rPr>
              <a:t>：所有牙膏用户。</a:t>
            </a:r>
          </a:p>
          <a:p>
            <a:r>
              <a:rPr lang="zh-CN" altLang="en-US" sz="2400" b="1">
                <a:solidFill>
                  <a:schemeClr val="tx2"/>
                </a:solidFill>
                <a:latin typeface="黑体" panose="02010609060101010101" pitchFamily="49" charset="-122"/>
                <a:ea typeface="黑体" panose="02010609060101010101" pitchFamily="49" charset="-122"/>
              </a:rPr>
              <a:t>调查单位</a:t>
            </a:r>
            <a:r>
              <a:rPr lang="zh-CN" altLang="en-US" sz="2400" b="1">
                <a:latin typeface="黑体" panose="02010609060101010101" pitchFamily="49" charset="-122"/>
                <a:ea typeface="黑体" panose="02010609060101010101" pitchFamily="49" charset="-122"/>
              </a:rPr>
              <a:t>：每一位牙膏用户。</a:t>
            </a:r>
          </a:p>
          <a:p>
            <a:r>
              <a:rPr lang="zh-CN" altLang="en-US" sz="2400" b="1">
                <a:solidFill>
                  <a:schemeClr val="tx2"/>
                </a:solidFill>
                <a:latin typeface="黑体" panose="02010609060101010101" pitchFamily="49" charset="-122"/>
                <a:ea typeface="黑体" panose="02010609060101010101" pitchFamily="49" charset="-122"/>
              </a:rPr>
              <a:t>报告单位</a:t>
            </a:r>
            <a:r>
              <a:rPr lang="zh-CN" altLang="en-US" sz="2400" b="1">
                <a:latin typeface="黑体" panose="02010609060101010101" pitchFamily="49" charset="-122"/>
                <a:ea typeface="黑体" panose="02010609060101010101" pitchFamily="49" charset="-122"/>
              </a:rPr>
              <a:t>：调查员。</a:t>
            </a:r>
          </a:p>
          <a:p>
            <a:r>
              <a:rPr lang="zh-CN" altLang="en-US" sz="2400" b="1">
                <a:solidFill>
                  <a:schemeClr val="tx2"/>
                </a:solidFill>
                <a:latin typeface="黑体" panose="02010609060101010101" pitchFamily="49" charset="-122"/>
                <a:ea typeface="黑体" panose="02010609060101010101" pitchFamily="49" charset="-122"/>
              </a:rPr>
              <a:t>调查项目及调查问卷</a:t>
            </a:r>
            <a:r>
              <a:rPr lang="zh-CN" altLang="en-US" sz="2400" b="1">
                <a:latin typeface="黑体" panose="02010609060101010101" pitchFamily="49" charset="-122"/>
                <a:ea typeface="黑体" panose="02010609060101010101" pitchFamily="49" charset="-122"/>
              </a:rPr>
              <a:t>见附表。</a:t>
            </a:r>
          </a:p>
        </p:txBody>
      </p:sp>
      <p:sp>
        <p:nvSpPr>
          <p:cNvPr id="13316" name="Rectangle 4"/>
          <p:cNvSpPr>
            <a:spLocks noGrp="1" noChangeArrowheads="1"/>
          </p:cNvSpPr>
          <p:nvPr>
            <p:ph type="body" sz="half" idx="2"/>
          </p:nvPr>
        </p:nvSpPr>
        <p:spPr>
          <a:xfrm>
            <a:off x="6024564" y="1628776"/>
            <a:ext cx="4643437" cy="5013325"/>
          </a:xfrm>
          <a:ln w="38100" cmpd="dbl">
            <a:solidFill>
              <a:srgbClr val="FF0000"/>
            </a:solidFill>
            <a:miter lim="800000"/>
            <a:headEnd/>
            <a:tailEnd/>
          </a:ln>
        </p:spPr>
        <p:txBody>
          <a:bodyPr/>
          <a:lstStyle/>
          <a:p>
            <a:r>
              <a:rPr lang="zh-CN" altLang="en-US" sz="2400" b="1">
                <a:solidFill>
                  <a:schemeClr val="tx2"/>
                </a:solidFill>
                <a:latin typeface="黑体" panose="02010609060101010101" pitchFamily="49" charset="-122"/>
                <a:ea typeface="黑体" panose="02010609060101010101" pitchFamily="49" charset="-122"/>
              </a:rPr>
              <a:t>调查时间</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2005</a:t>
            </a:r>
            <a:r>
              <a:rPr lang="zh-CN" altLang="en-US" sz="2400" b="1">
                <a:latin typeface="黑体" panose="02010609060101010101" pitchFamily="49" charset="-122"/>
                <a:ea typeface="黑体" panose="02010609060101010101" pitchFamily="49" charset="-122"/>
              </a:rPr>
              <a:t>年</a:t>
            </a:r>
            <a:r>
              <a:rPr lang="en-US" altLang="zh-CN" sz="2400" b="1">
                <a:latin typeface="黑体" panose="02010609060101010101" pitchFamily="49" charset="-122"/>
                <a:ea typeface="黑体" panose="02010609060101010101" pitchFamily="49" charset="-122"/>
              </a:rPr>
              <a:t>8</a:t>
            </a:r>
            <a:r>
              <a:rPr lang="zh-CN" altLang="en-US" sz="2400" b="1">
                <a:latin typeface="黑体" panose="02010609060101010101" pitchFamily="49" charset="-122"/>
                <a:ea typeface="黑体" panose="02010609060101010101" pitchFamily="49" charset="-122"/>
              </a:rPr>
              <a:t>月</a:t>
            </a: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日</a:t>
            </a:r>
            <a:r>
              <a:rPr lang="en-US" altLang="zh-CN" sz="2400" b="1">
                <a:latin typeface="黑体" panose="02010609060101010101" pitchFamily="49" charset="-122"/>
                <a:ea typeface="黑体" panose="02010609060101010101" pitchFamily="49" charset="-122"/>
              </a:rPr>
              <a:t>-15</a:t>
            </a:r>
            <a:r>
              <a:rPr lang="zh-CN" altLang="en-US" sz="2400" b="1">
                <a:latin typeface="黑体" panose="02010609060101010101" pitchFamily="49" charset="-122"/>
                <a:ea typeface="黑体" panose="02010609060101010101" pitchFamily="49" charset="-122"/>
              </a:rPr>
              <a:t>日。</a:t>
            </a:r>
          </a:p>
          <a:p>
            <a:r>
              <a:rPr lang="zh-CN" altLang="en-US" sz="2400" b="1">
                <a:solidFill>
                  <a:schemeClr val="tx2"/>
                </a:solidFill>
                <a:latin typeface="黑体" panose="02010609060101010101" pitchFamily="49" charset="-122"/>
                <a:ea typeface="黑体" panose="02010609060101010101" pitchFamily="49" charset="-122"/>
              </a:rPr>
              <a:t>调查地点</a:t>
            </a:r>
            <a:r>
              <a:rPr lang="zh-CN" altLang="en-US" sz="2400" b="1">
                <a:latin typeface="黑体" panose="02010609060101010101" pitchFamily="49" charset="-122"/>
                <a:ea typeface="黑体" panose="02010609060101010101" pitchFamily="49" charset="-122"/>
              </a:rPr>
              <a:t>：各大商场牙膏销售柜台前。</a:t>
            </a:r>
          </a:p>
          <a:p>
            <a:r>
              <a:rPr lang="zh-CN" altLang="en-US" sz="2400" b="1">
                <a:solidFill>
                  <a:schemeClr val="tx2"/>
                </a:solidFill>
                <a:latin typeface="黑体" panose="02010609060101010101" pitchFamily="49" charset="-122"/>
                <a:ea typeface="黑体" panose="02010609060101010101" pitchFamily="49" charset="-122"/>
              </a:rPr>
              <a:t>调查方式</a:t>
            </a:r>
            <a:r>
              <a:rPr lang="zh-CN" altLang="en-US" sz="2400" b="1">
                <a:latin typeface="黑体" panose="02010609060101010101" pitchFamily="49" charset="-122"/>
                <a:ea typeface="黑体" panose="02010609060101010101" pitchFamily="49" charset="-122"/>
              </a:rPr>
              <a:t>：随机抽样调查。</a:t>
            </a:r>
          </a:p>
          <a:p>
            <a:r>
              <a:rPr lang="zh-CN" altLang="en-US" sz="2400" b="1">
                <a:solidFill>
                  <a:schemeClr val="tx2"/>
                </a:solidFill>
                <a:latin typeface="黑体" panose="02010609060101010101" pitchFamily="49" charset="-122"/>
                <a:ea typeface="黑体" panose="02010609060101010101" pitchFamily="49" charset="-122"/>
              </a:rPr>
              <a:t>调查方法</a:t>
            </a:r>
            <a:r>
              <a:rPr lang="zh-CN" altLang="en-US" sz="2400" b="1">
                <a:latin typeface="黑体" panose="02010609060101010101" pitchFamily="49" charset="-122"/>
                <a:ea typeface="黑体" panose="02010609060101010101" pitchFamily="49" charset="-122"/>
              </a:rPr>
              <a:t>：采访法。</a:t>
            </a:r>
          </a:p>
          <a:p>
            <a:r>
              <a:rPr lang="zh-CN" altLang="en-US" sz="2400" b="1">
                <a:latin typeface="黑体" panose="02010609060101010101" pitchFamily="49" charset="-122"/>
                <a:ea typeface="黑体" panose="02010609060101010101" pitchFamily="49" charset="-122"/>
              </a:rPr>
              <a:t>此项调查由牙膏厂市场部组织领导和宣传，由暨南大学学生协助调查，预算经费为</a:t>
            </a:r>
            <a:r>
              <a:rPr lang="en-US" altLang="zh-CN" sz="2400" b="1">
                <a:latin typeface="黑体" panose="02010609060101010101" pitchFamily="49" charset="-122"/>
                <a:ea typeface="黑体" panose="02010609060101010101" pitchFamily="49" charset="-122"/>
              </a:rPr>
              <a:t>30</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000</a:t>
            </a:r>
            <a:r>
              <a:rPr lang="zh-CN" altLang="en-US" sz="2400" b="1">
                <a:latin typeface="黑体" panose="02010609060101010101" pitchFamily="49" charset="-122"/>
                <a:ea typeface="黑体" panose="02010609060101010101" pitchFamily="49" charset="-122"/>
              </a:rPr>
              <a:t>元。结果只作为厂家进行生产设计的参考，不公开发表（</a:t>
            </a:r>
            <a:r>
              <a:rPr lang="zh-CN" altLang="en-US" sz="2400" b="1">
                <a:solidFill>
                  <a:schemeClr val="tx2"/>
                </a:solidFill>
                <a:latin typeface="黑体" panose="02010609060101010101" pitchFamily="49" charset="-122"/>
                <a:ea typeface="黑体" panose="02010609060101010101" pitchFamily="49" charset="-122"/>
              </a:rPr>
              <a:t>调查工作的组织实施计划</a:t>
            </a:r>
            <a:r>
              <a:rPr lang="zh-CN" altLang="en-US" sz="2400" b="1">
                <a:latin typeface="黑体" panose="02010609060101010101" pitchFamily="49" charset="-122"/>
                <a:ea typeface="黑体" panose="02010609060101010101" pitchFamily="49" charset="-122"/>
              </a:rPr>
              <a:t>）</a:t>
            </a:r>
          </a:p>
          <a:p>
            <a:endParaRPr lang="en-US" altLang="zh-CN" sz="2400" b="1">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86689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1" y="260350"/>
            <a:ext cx="4537075" cy="958850"/>
          </a:xfrm>
        </p:spPr>
        <p:txBody>
          <a:bodyPr/>
          <a:lstStyle/>
          <a:p>
            <a:r>
              <a:rPr lang="zh-CN" altLang="en-US" sz="3600" b="1">
                <a:latin typeface="黑体" panose="02010609060101010101" pitchFamily="49" charset="-122"/>
                <a:ea typeface="黑体" panose="02010609060101010101" pitchFamily="49" charset="-122"/>
              </a:rPr>
              <a:t>问卷设计</a:t>
            </a:r>
          </a:p>
        </p:txBody>
      </p:sp>
      <p:sp>
        <p:nvSpPr>
          <p:cNvPr id="9219" name="Rectangle 3"/>
          <p:cNvSpPr>
            <a:spLocks noGrp="1" noChangeArrowheads="1"/>
          </p:cNvSpPr>
          <p:nvPr>
            <p:ph type="body" sz="half" idx="1"/>
          </p:nvPr>
        </p:nvSpPr>
        <p:spPr/>
        <p:txBody>
          <a:bodyPr/>
          <a:lstStyle/>
          <a:p>
            <a:r>
              <a:rPr lang="zh-CN" altLang="en-US" b="1">
                <a:latin typeface="黑体" panose="02010609060101010101" pitchFamily="49" charset="-122"/>
                <a:ea typeface="黑体" panose="02010609060101010101" pitchFamily="49" charset="-122"/>
              </a:rPr>
              <a:t>主题明确</a:t>
            </a:r>
          </a:p>
          <a:p>
            <a:r>
              <a:rPr lang="zh-CN" altLang="en-US" b="1">
                <a:latin typeface="黑体" panose="02010609060101010101" pitchFamily="49" charset="-122"/>
                <a:ea typeface="黑体" panose="02010609060101010101" pitchFamily="49" charset="-122"/>
              </a:rPr>
              <a:t>词语简明准确</a:t>
            </a:r>
          </a:p>
          <a:p>
            <a:r>
              <a:rPr lang="zh-CN" altLang="en-US" b="1">
                <a:latin typeface="黑体" panose="02010609060101010101" pitchFamily="49" charset="-122"/>
                <a:ea typeface="黑体" panose="02010609060101010101" pitchFamily="49" charset="-122"/>
              </a:rPr>
              <a:t>不设问而不答的问题</a:t>
            </a:r>
          </a:p>
          <a:p>
            <a:r>
              <a:rPr lang="zh-CN" altLang="en-US" b="1">
                <a:latin typeface="黑体" panose="02010609060101010101" pitchFamily="49" charset="-122"/>
                <a:ea typeface="黑体" panose="02010609060101010101" pitchFamily="49" charset="-122"/>
              </a:rPr>
              <a:t>注意问项排列顺序</a:t>
            </a:r>
          </a:p>
          <a:p>
            <a:r>
              <a:rPr lang="zh-CN" altLang="en-US" b="1">
                <a:latin typeface="黑体" panose="02010609060101010101" pitchFamily="49" charset="-122"/>
                <a:ea typeface="黑体" panose="02010609060101010101" pitchFamily="49" charset="-122"/>
              </a:rPr>
              <a:t>注意调查对象的特点</a:t>
            </a:r>
          </a:p>
          <a:p>
            <a:r>
              <a:rPr lang="zh-CN" altLang="en-US" b="1">
                <a:latin typeface="黑体" panose="02010609060101010101" pitchFamily="49" charset="-122"/>
                <a:ea typeface="黑体" panose="02010609060101010101" pitchFamily="49" charset="-122"/>
              </a:rPr>
              <a:t>请专家参与设计问卷</a:t>
            </a:r>
          </a:p>
          <a:p>
            <a:r>
              <a:rPr lang="zh-CN" altLang="en-US" b="1">
                <a:latin typeface="黑体" panose="02010609060101010101" pitchFamily="49" charset="-122"/>
                <a:ea typeface="黑体" panose="02010609060101010101" pitchFamily="49" charset="-122"/>
              </a:rPr>
              <a:t>讲究调查技术</a:t>
            </a:r>
          </a:p>
        </p:txBody>
      </p:sp>
      <p:sp>
        <p:nvSpPr>
          <p:cNvPr id="9220" name="Rectangle 4"/>
          <p:cNvSpPr>
            <a:spLocks noGrp="1" noChangeArrowheads="1"/>
          </p:cNvSpPr>
          <p:nvPr>
            <p:ph type="body" sz="half" idx="2"/>
          </p:nvPr>
        </p:nvSpPr>
        <p:spPr/>
        <p:txBody>
          <a:bodyPr>
            <a:normAutofit lnSpcReduction="10000"/>
          </a:bodyPr>
          <a:lstStyle/>
          <a:p>
            <a:r>
              <a:rPr lang="zh-CN" altLang="en-US" sz="2400" b="1">
                <a:latin typeface="黑体" panose="02010609060101010101" pitchFamily="49" charset="-122"/>
                <a:ea typeface="黑体" panose="02010609060101010101" pitchFamily="49" charset="-122"/>
              </a:rPr>
              <a:t>调查技术</a:t>
            </a:r>
          </a:p>
          <a:p>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、自由回答法</a:t>
            </a:r>
          </a:p>
          <a:p>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、二项选择法</a:t>
            </a:r>
          </a:p>
          <a:p>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、多项选择法</a:t>
            </a:r>
          </a:p>
          <a:p>
            <a:r>
              <a:rPr lang="en-US" altLang="zh-CN" sz="2400" b="1">
                <a:latin typeface="黑体" panose="02010609060101010101" pitchFamily="49" charset="-122"/>
                <a:ea typeface="黑体" panose="02010609060101010101" pitchFamily="49" charset="-122"/>
              </a:rPr>
              <a:t>4</a:t>
            </a:r>
            <a:r>
              <a:rPr lang="zh-CN" altLang="en-US" sz="2400" b="1">
                <a:latin typeface="黑体" panose="02010609060101010101" pitchFamily="49" charset="-122"/>
                <a:ea typeface="黑体" panose="02010609060101010101" pitchFamily="49" charset="-122"/>
              </a:rPr>
              <a:t>、赋值选择法</a:t>
            </a:r>
          </a:p>
          <a:p>
            <a:r>
              <a:rPr lang="en-US" altLang="zh-CN" sz="2400" b="1">
                <a:latin typeface="黑体" panose="02010609060101010101" pitchFamily="49" charset="-122"/>
                <a:ea typeface="黑体" panose="02010609060101010101" pitchFamily="49" charset="-122"/>
              </a:rPr>
              <a:t>5</a:t>
            </a:r>
            <a:r>
              <a:rPr lang="zh-CN" altLang="en-US" sz="2400" b="1">
                <a:latin typeface="黑体" panose="02010609060101010101" pitchFamily="49" charset="-122"/>
                <a:ea typeface="黑体" panose="02010609060101010101" pitchFamily="49" charset="-122"/>
              </a:rPr>
              <a:t>、空位填答法</a:t>
            </a:r>
          </a:p>
          <a:p>
            <a:r>
              <a:rPr lang="en-US" altLang="zh-CN" sz="2400" b="1">
                <a:latin typeface="黑体" panose="02010609060101010101" pitchFamily="49" charset="-122"/>
                <a:ea typeface="黑体" panose="02010609060101010101" pitchFamily="49" charset="-122"/>
              </a:rPr>
              <a:t>6</a:t>
            </a:r>
            <a:r>
              <a:rPr lang="zh-CN" altLang="en-US" sz="2400" b="1">
                <a:latin typeface="黑体" panose="02010609060101010101" pitchFamily="49" charset="-122"/>
                <a:ea typeface="黑体" panose="02010609060101010101" pitchFamily="49" charset="-122"/>
              </a:rPr>
              <a:t>、等级定位法</a:t>
            </a:r>
          </a:p>
          <a:p>
            <a:r>
              <a:rPr lang="en-US" altLang="zh-CN" sz="2400" b="1">
                <a:latin typeface="黑体" panose="02010609060101010101" pitchFamily="49" charset="-122"/>
                <a:ea typeface="黑体" panose="02010609060101010101" pitchFamily="49" charset="-122"/>
              </a:rPr>
              <a:t>7</a:t>
            </a:r>
            <a:r>
              <a:rPr lang="zh-CN" altLang="en-US" sz="2400" b="1">
                <a:latin typeface="黑体" panose="02010609060101010101" pitchFamily="49" charset="-122"/>
                <a:ea typeface="黑体" panose="02010609060101010101" pitchFamily="49" charset="-122"/>
              </a:rPr>
              <a:t>、排序顺位法</a:t>
            </a:r>
          </a:p>
          <a:p>
            <a:r>
              <a:rPr lang="en-US" altLang="zh-CN" sz="2400" b="1">
                <a:latin typeface="黑体" panose="02010609060101010101" pitchFamily="49" charset="-122"/>
                <a:ea typeface="黑体" panose="02010609060101010101" pitchFamily="49" charset="-122"/>
              </a:rPr>
              <a:t>8</a:t>
            </a:r>
            <a:r>
              <a:rPr lang="zh-CN" altLang="en-US" sz="2400" b="1">
                <a:latin typeface="黑体" panose="02010609060101010101" pitchFamily="49" charset="-122"/>
                <a:ea typeface="黑体" panose="02010609060101010101" pitchFamily="49" charset="-122"/>
              </a:rPr>
              <a:t>、比较选择法</a:t>
            </a:r>
          </a:p>
          <a:p>
            <a:r>
              <a:rPr lang="en-US" altLang="zh-CN" sz="2400" b="1">
                <a:latin typeface="黑体" panose="02010609060101010101" pitchFamily="49" charset="-122"/>
                <a:ea typeface="黑体" panose="02010609060101010101" pitchFamily="49" charset="-122"/>
              </a:rPr>
              <a:t>9</a:t>
            </a:r>
            <a:r>
              <a:rPr lang="zh-CN" altLang="en-US" sz="2400" b="1">
                <a:latin typeface="黑体" panose="02010609060101010101" pitchFamily="49" charset="-122"/>
                <a:ea typeface="黑体" panose="02010609060101010101" pitchFamily="49" charset="-122"/>
              </a:rPr>
              <a:t>、连线配合法</a:t>
            </a:r>
          </a:p>
        </p:txBody>
      </p:sp>
      <p:sp>
        <p:nvSpPr>
          <p:cNvPr id="9222" name="AutoShape 6"/>
          <p:cNvSpPr>
            <a:spLocks noChangeArrowheads="1"/>
          </p:cNvSpPr>
          <p:nvPr/>
        </p:nvSpPr>
        <p:spPr bwMode="auto">
          <a:xfrm>
            <a:off x="2514600" y="5334000"/>
            <a:ext cx="3048000" cy="1219200"/>
          </a:xfrm>
          <a:prstGeom prst="wedgeEllipseCallout">
            <a:avLst>
              <a:gd name="adj1" fmla="val -79792"/>
              <a:gd name="adj2" fmla="val 65236"/>
            </a:avLst>
          </a:prstGeom>
          <a:solidFill>
            <a:schemeClr val="accent1">
              <a:alpha val="50000"/>
            </a:schemeClr>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a:solidFill>
                  <a:srgbClr val="FF0000"/>
                </a:solidFill>
                <a:ea typeface="华文行楷" panose="02010800040101010101" pitchFamily="2" charset="-122"/>
              </a:rPr>
              <a:t>各种调查技术可以灵活搭配使用。</a:t>
            </a:r>
          </a:p>
        </p:txBody>
      </p:sp>
    </p:spTree>
    <p:extLst>
      <p:ext uri="{BB962C8B-B14F-4D97-AF65-F5344CB8AC3E}">
        <p14:creationId xmlns:p14="http://schemas.microsoft.com/office/powerpoint/2010/main" val="975954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subTitle" idx="1"/>
          </p:nvPr>
        </p:nvSpPr>
        <p:spPr>
          <a:xfrm>
            <a:off x="1904999" y="1519238"/>
            <a:ext cx="10003971" cy="1828800"/>
          </a:xfrm>
        </p:spPr>
        <p:txBody>
          <a:bodyPr>
            <a:normAutofit/>
          </a:bodyPr>
          <a:lstStyle/>
          <a:p>
            <a:pPr algn="l">
              <a:buFont typeface="Wingdings" panose="05000000000000000000" pitchFamily="2" charset="2"/>
              <a:buChar char="n"/>
            </a:pPr>
            <a:r>
              <a:rPr lang="en-US" altLang="zh-CN" sz="3200" b="1" dirty="0">
                <a:latin typeface="黑体" panose="02010609060101010101" pitchFamily="49" charset="-122"/>
                <a:ea typeface="黑体" panose="02010609060101010101" pitchFamily="49" charset="-122"/>
              </a:rPr>
              <a:t> </a:t>
            </a:r>
            <a:r>
              <a:rPr lang="zh-CN" altLang="en-US" sz="3200" b="1" dirty="0">
                <a:latin typeface="黑体" panose="02010609060101010101" pitchFamily="49" charset="-122"/>
                <a:ea typeface="黑体" panose="02010609060101010101" pitchFamily="49" charset="-122"/>
              </a:rPr>
              <a:t>统计工作的过程分为</a:t>
            </a:r>
            <a:r>
              <a:rPr lang="zh-CN" altLang="en-US" sz="3200" b="1" dirty="0" smtClean="0">
                <a:latin typeface="黑体" panose="02010609060101010101" pitchFamily="49" charset="-122"/>
                <a:ea typeface="黑体" panose="02010609060101010101" pitchFamily="49" charset="-122"/>
              </a:rPr>
              <a:t>：</a:t>
            </a:r>
            <a:endParaRPr lang="en-US" altLang="zh-CN" sz="3200" b="1" dirty="0" smtClean="0">
              <a:latin typeface="黑体" panose="02010609060101010101" pitchFamily="49" charset="-122"/>
              <a:ea typeface="黑体" panose="02010609060101010101" pitchFamily="49" charset="-122"/>
            </a:endParaRPr>
          </a:p>
          <a:p>
            <a:pPr algn="l"/>
            <a:r>
              <a:rPr lang="zh-CN" altLang="en-US" sz="3200" b="1" dirty="0" smtClean="0">
                <a:latin typeface="黑体" panose="02010609060101010101" pitchFamily="49" charset="-122"/>
                <a:ea typeface="黑体" panose="02010609060101010101" pitchFamily="49" charset="-122"/>
              </a:rPr>
              <a:t>     </a:t>
            </a:r>
            <a:r>
              <a:rPr lang="zh-CN" altLang="en-US" sz="3200" b="1" dirty="0" smtClean="0">
                <a:solidFill>
                  <a:srgbClr val="FF0000"/>
                </a:solidFill>
                <a:latin typeface="黑体" panose="02010609060101010101" pitchFamily="49" charset="-122"/>
                <a:ea typeface="黑体" panose="02010609060101010101" pitchFamily="49" charset="-122"/>
              </a:rPr>
              <a:t>统计</a:t>
            </a:r>
            <a:r>
              <a:rPr lang="zh-CN" altLang="en-US" sz="3200" b="1" dirty="0">
                <a:solidFill>
                  <a:srgbClr val="FF0000"/>
                </a:solidFill>
                <a:latin typeface="黑体" panose="02010609060101010101" pitchFamily="49" charset="-122"/>
                <a:ea typeface="黑体" panose="02010609060101010101" pitchFamily="49" charset="-122"/>
              </a:rPr>
              <a:t>调查、统计整理和</a:t>
            </a:r>
            <a:r>
              <a:rPr lang="zh-CN" altLang="en-US" sz="3200" b="1" dirty="0" smtClean="0">
                <a:solidFill>
                  <a:srgbClr val="FF0000"/>
                </a:solidFill>
                <a:latin typeface="黑体" panose="02010609060101010101" pitchFamily="49" charset="-122"/>
                <a:ea typeface="黑体" panose="02010609060101010101" pitchFamily="49" charset="-122"/>
              </a:rPr>
              <a:t>统计分析</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69635" name="Rectangle 3"/>
          <p:cNvSpPr>
            <a:spLocks noGrp="1" noChangeArrowheads="1"/>
          </p:cNvSpPr>
          <p:nvPr>
            <p:ph type="ctrTitle"/>
          </p:nvPr>
        </p:nvSpPr>
        <p:spPr>
          <a:xfrm>
            <a:off x="1524000" y="0"/>
            <a:ext cx="7772400" cy="1143000"/>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sz="3600" b="1">
                <a:latin typeface="黑体" panose="02010609060101010101" pitchFamily="49" charset="-122"/>
                <a:ea typeface="黑体" panose="02010609060101010101" pitchFamily="49" charset="-122"/>
              </a:rPr>
              <a:t>第一节 统计调查的概念和基本原则</a:t>
            </a:r>
          </a:p>
        </p:txBody>
      </p:sp>
      <p:sp>
        <p:nvSpPr>
          <p:cNvPr id="69636" name="Rectangle 4"/>
          <p:cNvSpPr>
            <a:spLocks noChangeArrowheads="1"/>
          </p:cNvSpPr>
          <p:nvPr/>
        </p:nvSpPr>
        <p:spPr bwMode="auto">
          <a:xfrm>
            <a:off x="1905000" y="3500438"/>
            <a:ext cx="8763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7" rIns="92075" bIns="46037"/>
          <a:lstStyle/>
          <a:p>
            <a:pPr algn="l">
              <a:lnSpc>
                <a:spcPct val="150000"/>
              </a:lnSpc>
              <a:spcBef>
                <a:spcPct val="20000"/>
              </a:spcBef>
              <a:buClr>
                <a:schemeClr val="tx2"/>
              </a:buClr>
              <a:buSzPct val="75000"/>
              <a:buFont typeface="Wingdings" panose="05000000000000000000" pitchFamily="2" charset="2"/>
              <a:buChar char="n"/>
            </a:pPr>
            <a:r>
              <a:rPr lang="zh-CN" altLang="en-US" sz="3200" dirty="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rPr>
              <a:t>统计调查</a:t>
            </a:r>
            <a:r>
              <a:rPr lang="zh-CN" altLang="en-US" sz="3200" dirty="0">
                <a:effectLst>
                  <a:outerShdw blurRad="38100" dist="38100" dir="2700000" algn="tl">
                    <a:srgbClr val="000000"/>
                  </a:outerShdw>
                </a:effectLst>
                <a:latin typeface="黑体" panose="02010609060101010101" pitchFamily="49" charset="-122"/>
                <a:ea typeface="黑体" panose="02010609060101010101" pitchFamily="49" charset="-122"/>
              </a:rPr>
              <a:t>是指根据统计研究的目的，有</a:t>
            </a:r>
            <a:r>
              <a:rPr lang="zh-CN" altLang="en-US" sz="3200" dirty="0" smtClean="0">
                <a:effectLst>
                  <a:outerShdw blurRad="38100" dist="38100" dir="2700000" algn="tl">
                    <a:srgbClr val="000000"/>
                  </a:outerShdw>
                </a:effectLst>
                <a:latin typeface="黑体" panose="02010609060101010101" pitchFamily="49" charset="-122"/>
                <a:ea typeface="黑体" panose="02010609060101010101" pitchFamily="49" charset="-122"/>
              </a:rPr>
              <a:t>组织、有计划</a:t>
            </a:r>
            <a:r>
              <a:rPr lang="zh-CN" altLang="en-US" sz="3200" dirty="0">
                <a:effectLst>
                  <a:outerShdw blurRad="38100" dist="38100" dir="2700000" algn="tl">
                    <a:srgbClr val="000000"/>
                  </a:outerShdw>
                </a:effectLst>
                <a:latin typeface="黑体" panose="02010609060101010101" pitchFamily="49" charset="-122"/>
                <a:ea typeface="黑体" panose="02010609060101010101" pitchFamily="49" charset="-122"/>
              </a:rPr>
              <a:t>地搜集统计资料的过程。</a:t>
            </a:r>
          </a:p>
        </p:txBody>
      </p:sp>
    </p:spTree>
    <p:extLst>
      <p:ext uri="{BB962C8B-B14F-4D97-AF65-F5344CB8AC3E}">
        <p14:creationId xmlns:p14="http://schemas.microsoft.com/office/powerpoint/2010/main" val="2053363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19200" y="0"/>
            <a:ext cx="7772400" cy="1219200"/>
          </a:xfrm>
        </p:spPr>
        <p:txBody>
          <a:bodyPr/>
          <a:lstStyle/>
          <a:p>
            <a:r>
              <a:rPr lang="zh-CN" altLang="en-US" sz="3200" b="1">
                <a:latin typeface="黑体" panose="02010609060101010101" pitchFamily="49" charset="-122"/>
                <a:ea typeface="黑体" panose="02010609060101010101" pitchFamily="49" charset="-122"/>
              </a:rPr>
              <a:t>牙膏调查问卷（部分）</a:t>
            </a:r>
          </a:p>
        </p:txBody>
      </p:sp>
      <p:sp>
        <p:nvSpPr>
          <p:cNvPr id="12291" name="Rectangle 3"/>
          <p:cNvSpPr>
            <a:spLocks noGrp="1" noChangeArrowheads="1"/>
          </p:cNvSpPr>
          <p:nvPr>
            <p:ph type="body" sz="half" idx="1"/>
          </p:nvPr>
        </p:nvSpPr>
        <p:spPr>
          <a:xfrm>
            <a:off x="1524000" y="1752601"/>
            <a:ext cx="4343400" cy="4759325"/>
          </a:xfrm>
        </p:spPr>
        <p:txBody>
          <a:bodyPr>
            <a:normAutofit lnSpcReduction="10000"/>
          </a:bodyPr>
          <a:lstStyle/>
          <a:p>
            <a:pPr>
              <a:lnSpc>
                <a:spcPct val="90000"/>
              </a:lnSpc>
            </a:pPr>
            <a:r>
              <a:rPr lang="en-US" altLang="zh-CN" sz="2200" b="1">
                <a:solidFill>
                  <a:schemeClr val="hlink"/>
                </a:solidFill>
                <a:latin typeface="黑体" panose="02010609060101010101" pitchFamily="49" charset="-122"/>
                <a:ea typeface="黑体" panose="02010609060101010101" pitchFamily="49" charset="-122"/>
              </a:rPr>
              <a:t>1</a:t>
            </a:r>
            <a:r>
              <a:rPr lang="zh-CN" altLang="en-US" sz="2200" b="1">
                <a:solidFill>
                  <a:schemeClr val="hlink"/>
                </a:solidFill>
                <a:latin typeface="黑体" panose="02010609060101010101" pitchFamily="49" charset="-122"/>
                <a:ea typeface="黑体" panose="02010609060101010101" pitchFamily="49" charset="-122"/>
              </a:rPr>
              <a:t>、你用过中华牌牙膏吗？</a:t>
            </a:r>
          </a:p>
          <a:p>
            <a:pPr>
              <a:lnSpc>
                <a:spcPct val="90000"/>
              </a:lnSpc>
            </a:pPr>
            <a:r>
              <a:rPr lang="zh-CN" altLang="en-US" sz="2200" b="1">
                <a:latin typeface="黑体" panose="02010609060101010101" pitchFamily="49" charset="-122"/>
                <a:ea typeface="黑体" panose="02010609060101010101" pitchFamily="49" charset="-122"/>
              </a:rPr>
              <a:t>    是（     ）否（    ）</a:t>
            </a:r>
          </a:p>
          <a:p>
            <a:pPr>
              <a:lnSpc>
                <a:spcPct val="90000"/>
              </a:lnSpc>
            </a:pPr>
            <a:r>
              <a:rPr lang="zh-CN" altLang="en-US" sz="2200" b="1">
                <a:latin typeface="黑体" panose="02010609060101010101" pitchFamily="49" charset="-122"/>
                <a:ea typeface="黑体" panose="02010609060101010101" pitchFamily="49" charset="-122"/>
              </a:rPr>
              <a:t>（二项选择法）</a:t>
            </a:r>
          </a:p>
          <a:p>
            <a:pPr>
              <a:lnSpc>
                <a:spcPct val="90000"/>
              </a:lnSpc>
            </a:pPr>
            <a:r>
              <a:rPr lang="en-US" altLang="zh-CN" sz="2200" b="1">
                <a:solidFill>
                  <a:schemeClr val="hlink"/>
                </a:solidFill>
                <a:latin typeface="黑体" panose="02010609060101010101" pitchFamily="49" charset="-122"/>
                <a:ea typeface="黑体" panose="02010609060101010101" pitchFamily="49" charset="-122"/>
              </a:rPr>
              <a:t>2</a:t>
            </a:r>
            <a:r>
              <a:rPr lang="zh-CN" altLang="en-US" sz="2200" b="1">
                <a:solidFill>
                  <a:schemeClr val="hlink"/>
                </a:solidFill>
                <a:latin typeface="黑体" panose="02010609060101010101" pitchFamily="49" charset="-122"/>
                <a:ea typeface="黑体" panose="02010609060101010101" pitchFamily="49" charset="-122"/>
              </a:rPr>
              <a:t>、你认为中华牌牙膏怎么样？</a:t>
            </a:r>
          </a:p>
          <a:p>
            <a:pPr>
              <a:lnSpc>
                <a:spcPct val="90000"/>
              </a:lnSpc>
            </a:pPr>
            <a:r>
              <a:rPr lang="zh-CN" altLang="en-US" sz="2200" b="1">
                <a:latin typeface="黑体" panose="02010609060101010101" pitchFamily="49" charset="-122"/>
                <a:ea typeface="黑体" panose="02010609060101010101" pitchFamily="49" charset="-122"/>
              </a:rPr>
              <a:t>很好（）好（ ）较好（ ）</a:t>
            </a:r>
          </a:p>
          <a:p>
            <a:pPr>
              <a:lnSpc>
                <a:spcPct val="90000"/>
              </a:lnSpc>
            </a:pPr>
            <a:r>
              <a:rPr lang="zh-CN" altLang="en-US" sz="2200" b="1">
                <a:latin typeface="黑体" panose="02010609060101010101" pitchFamily="49" charset="-122"/>
                <a:ea typeface="黑体" panose="02010609060101010101" pitchFamily="49" charset="-122"/>
              </a:rPr>
              <a:t>一般（ ）差（ ）</a:t>
            </a:r>
          </a:p>
          <a:p>
            <a:pPr>
              <a:lnSpc>
                <a:spcPct val="90000"/>
              </a:lnSpc>
            </a:pPr>
            <a:r>
              <a:rPr lang="en-US" altLang="zh-CN" sz="2200" b="1">
                <a:solidFill>
                  <a:schemeClr val="hlink"/>
                </a:solidFill>
                <a:latin typeface="黑体" panose="02010609060101010101" pitchFamily="49" charset="-122"/>
                <a:ea typeface="黑体" panose="02010609060101010101" pitchFamily="49" charset="-122"/>
              </a:rPr>
              <a:t>3</a:t>
            </a:r>
            <a:r>
              <a:rPr lang="zh-CN" altLang="en-US" sz="2200" b="1">
                <a:solidFill>
                  <a:schemeClr val="hlink"/>
                </a:solidFill>
                <a:latin typeface="黑体" panose="02010609060101010101" pitchFamily="49" charset="-122"/>
                <a:ea typeface="黑体" panose="02010609060101010101" pitchFamily="49" charset="-122"/>
              </a:rPr>
              <a:t>、你所用过的牙膏有哪些？</a:t>
            </a:r>
          </a:p>
          <a:p>
            <a:pPr>
              <a:lnSpc>
                <a:spcPct val="90000"/>
              </a:lnSpc>
            </a:pPr>
            <a:r>
              <a:rPr lang="en-US" altLang="zh-CN" sz="2200" b="1">
                <a:latin typeface="黑体" panose="02010609060101010101" pitchFamily="49" charset="-122"/>
                <a:ea typeface="黑体" panose="02010609060101010101" pitchFamily="49" charset="-122"/>
              </a:rPr>
              <a:t>a </a:t>
            </a:r>
            <a:r>
              <a:rPr lang="zh-CN" altLang="en-US" sz="2200" b="1">
                <a:latin typeface="黑体" panose="02010609060101010101" pitchFamily="49" charset="-122"/>
                <a:ea typeface="黑体" panose="02010609060101010101" pitchFamily="49" charset="-122"/>
              </a:rPr>
              <a:t>洁银（ ）     </a:t>
            </a:r>
            <a:r>
              <a:rPr lang="en-US" altLang="zh-CN" sz="2200" b="1">
                <a:latin typeface="黑体" panose="02010609060101010101" pitchFamily="49" charset="-122"/>
                <a:ea typeface="黑体" panose="02010609060101010101" pitchFamily="49" charset="-122"/>
              </a:rPr>
              <a:t>b </a:t>
            </a:r>
            <a:r>
              <a:rPr lang="zh-CN" altLang="en-US" sz="2200" b="1">
                <a:latin typeface="黑体" panose="02010609060101010101" pitchFamily="49" charset="-122"/>
                <a:ea typeface="黑体" panose="02010609060101010101" pitchFamily="49" charset="-122"/>
              </a:rPr>
              <a:t>两面针（  ）    </a:t>
            </a:r>
            <a:r>
              <a:rPr lang="en-US" altLang="zh-CN" sz="2200" b="1">
                <a:latin typeface="黑体" panose="02010609060101010101" pitchFamily="49" charset="-122"/>
                <a:ea typeface="黑体" panose="02010609060101010101" pitchFamily="49" charset="-122"/>
              </a:rPr>
              <a:t>c </a:t>
            </a:r>
            <a:r>
              <a:rPr lang="zh-CN" altLang="en-US" sz="2200" b="1">
                <a:latin typeface="黑体" panose="02010609060101010101" pitchFamily="49" charset="-122"/>
                <a:ea typeface="黑体" panose="02010609060101010101" pitchFamily="49" charset="-122"/>
              </a:rPr>
              <a:t>黑妹（ ）     </a:t>
            </a:r>
            <a:r>
              <a:rPr lang="en-US" altLang="zh-CN" sz="2200" b="1">
                <a:latin typeface="黑体" panose="02010609060101010101" pitchFamily="49" charset="-122"/>
                <a:ea typeface="黑体" panose="02010609060101010101" pitchFamily="49" charset="-122"/>
              </a:rPr>
              <a:t>d </a:t>
            </a:r>
            <a:r>
              <a:rPr lang="zh-CN" altLang="en-US" sz="2200" b="1">
                <a:latin typeface="黑体" panose="02010609060101010101" pitchFamily="49" charset="-122"/>
                <a:ea typeface="黑体" panose="02010609060101010101" pitchFamily="49" charset="-122"/>
              </a:rPr>
              <a:t>中华     （ ）    </a:t>
            </a:r>
            <a:r>
              <a:rPr lang="en-US" altLang="zh-CN" sz="2200" b="1">
                <a:latin typeface="黑体" panose="02010609060101010101" pitchFamily="49" charset="-122"/>
                <a:ea typeface="黑体" panose="02010609060101010101" pitchFamily="49" charset="-122"/>
              </a:rPr>
              <a:t>e </a:t>
            </a:r>
            <a:r>
              <a:rPr lang="zh-CN" altLang="en-US" sz="2200" b="1">
                <a:latin typeface="黑体" panose="02010609060101010101" pitchFamily="49" charset="-122"/>
                <a:ea typeface="黑体" panose="02010609060101010101" pitchFamily="49" charset="-122"/>
              </a:rPr>
              <a:t>黑人（ ）      </a:t>
            </a:r>
            <a:r>
              <a:rPr lang="en-US" altLang="zh-CN" sz="2200" b="1">
                <a:latin typeface="黑体" panose="02010609060101010101" pitchFamily="49" charset="-122"/>
                <a:ea typeface="黑体" panose="02010609060101010101" pitchFamily="49" charset="-122"/>
              </a:rPr>
              <a:t>f </a:t>
            </a:r>
            <a:r>
              <a:rPr lang="zh-CN" altLang="en-US" sz="2200" b="1">
                <a:latin typeface="黑体" panose="02010609060101010101" pitchFamily="49" charset="-122"/>
                <a:ea typeface="黑体" panose="02010609060101010101" pitchFamily="49" charset="-122"/>
              </a:rPr>
              <a:t>佳洁士 （ ） </a:t>
            </a:r>
            <a:r>
              <a:rPr lang="en-US" altLang="zh-CN" sz="2200" b="1">
                <a:latin typeface="黑体" panose="02010609060101010101" pitchFamily="49" charset="-122"/>
                <a:ea typeface="黑体" panose="02010609060101010101" pitchFamily="49" charset="-122"/>
              </a:rPr>
              <a:t>g </a:t>
            </a:r>
            <a:r>
              <a:rPr lang="zh-CN" altLang="en-US" sz="2200" b="1">
                <a:latin typeface="黑体" panose="02010609060101010101" pitchFamily="49" charset="-122"/>
                <a:ea typeface="黑体" panose="02010609060101010101" pitchFamily="49" charset="-122"/>
              </a:rPr>
              <a:t>高露洁（ ）  </a:t>
            </a:r>
            <a:r>
              <a:rPr lang="en-US" altLang="zh-CN" sz="2200" b="1">
                <a:latin typeface="黑体" panose="02010609060101010101" pitchFamily="49" charset="-122"/>
                <a:ea typeface="黑体" panose="02010609060101010101" pitchFamily="49" charset="-122"/>
              </a:rPr>
              <a:t>h </a:t>
            </a:r>
            <a:r>
              <a:rPr lang="zh-CN" altLang="en-US" sz="2200" b="1">
                <a:latin typeface="黑体" panose="02010609060101010101" pitchFamily="49" charset="-122"/>
                <a:ea typeface="黑体" panose="02010609060101010101" pitchFamily="49" charset="-122"/>
              </a:rPr>
              <a:t>雕牌     （ ） </a:t>
            </a:r>
          </a:p>
          <a:p>
            <a:pPr>
              <a:lnSpc>
                <a:spcPct val="90000"/>
              </a:lnSpc>
            </a:pPr>
            <a:r>
              <a:rPr lang="zh-CN" altLang="en-US" sz="2200" b="1">
                <a:latin typeface="黑体" panose="02010609060101010101" pitchFamily="49" charset="-122"/>
                <a:ea typeface="黑体" panose="02010609060101010101" pitchFamily="49" charset="-122"/>
              </a:rPr>
              <a:t>（</a:t>
            </a:r>
            <a:r>
              <a:rPr lang="en-US" altLang="zh-CN" sz="2200" b="1">
                <a:latin typeface="黑体" panose="02010609060101010101" pitchFamily="49" charset="-122"/>
                <a:ea typeface="黑体" panose="02010609060101010101" pitchFamily="49" charset="-122"/>
              </a:rPr>
              <a:t>3</a:t>
            </a:r>
            <a:r>
              <a:rPr lang="zh-CN" altLang="en-US" sz="2200" b="1">
                <a:latin typeface="黑体" panose="02010609060101010101" pitchFamily="49" charset="-122"/>
                <a:ea typeface="黑体" panose="02010609060101010101" pitchFamily="49" charset="-122"/>
              </a:rPr>
              <a:t>题多项选择法）</a:t>
            </a:r>
          </a:p>
          <a:p>
            <a:pPr>
              <a:lnSpc>
                <a:spcPct val="90000"/>
              </a:lnSpc>
            </a:pPr>
            <a:endParaRPr lang="en-US" altLang="zh-CN" sz="2200" b="1">
              <a:latin typeface="黑体" panose="02010609060101010101" pitchFamily="49" charset="-122"/>
              <a:ea typeface="黑体" panose="02010609060101010101" pitchFamily="49" charset="-122"/>
            </a:endParaRPr>
          </a:p>
        </p:txBody>
      </p:sp>
      <p:sp>
        <p:nvSpPr>
          <p:cNvPr id="12292" name="Rectangle 4"/>
          <p:cNvSpPr>
            <a:spLocks noGrp="1" noChangeArrowheads="1"/>
          </p:cNvSpPr>
          <p:nvPr>
            <p:ph type="body" sz="half" idx="2"/>
          </p:nvPr>
        </p:nvSpPr>
        <p:spPr>
          <a:xfrm>
            <a:off x="6019800" y="1828801"/>
            <a:ext cx="4648200" cy="4454525"/>
          </a:xfrm>
        </p:spPr>
        <p:txBody>
          <a:bodyPr>
            <a:normAutofit lnSpcReduction="10000"/>
          </a:bodyPr>
          <a:lstStyle/>
          <a:p>
            <a:pPr>
              <a:lnSpc>
                <a:spcPct val="90000"/>
              </a:lnSpc>
            </a:pPr>
            <a:r>
              <a:rPr lang="en-US" altLang="zh-CN" sz="2200" b="1">
                <a:solidFill>
                  <a:schemeClr val="hlink"/>
                </a:solidFill>
                <a:latin typeface="黑体" panose="02010609060101010101" pitchFamily="49" charset="-122"/>
                <a:ea typeface="黑体" panose="02010609060101010101" pitchFamily="49" charset="-122"/>
              </a:rPr>
              <a:t>4</a:t>
            </a:r>
            <a:r>
              <a:rPr lang="zh-CN" altLang="en-US" sz="2200" b="1">
                <a:solidFill>
                  <a:schemeClr val="hlink"/>
                </a:solidFill>
                <a:latin typeface="黑体" panose="02010609060101010101" pitchFamily="49" charset="-122"/>
                <a:ea typeface="黑体" panose="02010609060101010101" pitchFamily="49" charset="-122"/>
              </a:rPr>
              <a:t>、评分标准</a:t>
            </a:r>
          </a:p>
          <a:p>
            <a:pPr>
              <a:lnSpc>
                <a:spcPct val="90000"/>
              </a:lnSpc>
            </a:pPr>
            <a:r>
              <a:rPr lang="zh-CN" altLang="en-US" sz="2200" b="1">
                <a:latin typeface="黑体" panose="02010609060101010101" pitchFamily="49" charset="-122"/>
                <a:ea typeface="黑体" panose="02010609060101010101" pitchFamily="49" charset="-122"/>
              </a:rPr>
              <a:t>很好</a:t>
            </a:r>
            <a:r>
              <a:rPr lang="en-US" altLang="zh-CN" sz="2200" b="1">
                <a:latin typeface="黑体" panose="02010609060101010101" pitchFamily="49" charset="-122"/>
                <a:ea typeface="黑体" panose="02010609060101010101" pitchFamily="49" charset="-122"/>
              </a:rPr>
              <a:t>10</a:t>
            </a:r>
            <a:r>
              <a:rPr lang="zh-CN" altLang="en-US" sz="2200" b="1">
                <a:latin typeface="黑体" panose="02010609060101010101" pitchFamily="49" charset="-122"/>
                <a:ea typeface="黑体" panose="02010609060101010101" pitchFamily="49" charset="-122"/>
              </a:rPr>
              <a:t>分   好 </a:t>
            </a:r>
            <a:r>
              <a:rPr lang="en-US" altLang="zh-CN" sz="2200" b="1">
                <a:latin typeface="黑体" panose="02010609060101010101" pitchFamily="49" charset="-122"/>
                <a:ea typeface="黑体" panose="02010609060101010101" pitchFamily="49" charset="-122"/>
              </a:rPr>
              <a:t>8</a:t>
            </a:r>
            <a:r>
              <a:rPr lang="zh-CN" altLang="en-US" sz="2200" b="1">
                <a:latin typeface="黑体" panose="02010609060101010101" pitchFamily="49" charset="-122"/>
                <a:ea typeface="黑体" panose="02010609060101010101" pitchFamily="49" charset="-122"/>
              </a:rPr>
              <a:t>分</a:t>
            </a:r>
          </a:p>
          <a:p>
            <a:pPr>
              <a:lnSpc>
                <a:spcPct val="90000"/>
              </a:lnSpc>
            </a:pPr>
            <a:r>
              <a:rPr lang="zh-CN" altLang="en-US" sz="2200" b="1">
                <a:latin typeface="黑体" panose="02010609060101010101" pitchFamily="49" charset="-122"/>
                <a:ea typeface="黑体" panose="02010609060101010101" pitchFamily="49" charset="-122"/>
              </a:rPr>
              <a:t>较好  </a:t>
            </a:r>
            <a:r>
              <a:rPr lang="en-US" altLang="zh-CN" sz="2200" b="1">
                <a:latin typeface="黑体" panose="02010609060101010101" pitchFamily="49" charset="-122"/>
                <a:ea typeface="黑体" panose="02010609060101010101" pitchFamily="49" charset="-122"/>
              </a:rPr>
              <a:t>6</a:t>
            </a:r>
            <a:r>
              <a:rPr lang="zh-CN" altLang="en-US" sz="2200" b="1">
                <a:latin typeface="黑体" panose="02010609060101010101" pitchFamily="49" charset="-122"/>
                <a:ea typeface="黑体" panose="02010609060101010101" pitchFamily="49" charset="-122"/>
              </a:rPr>
              <a:t>分  一般 </a:t>
            </a:r>
            <a:r>
              <a:rPr lang="en-US" altLang="zh-CN" sz="2200" b="1">
                <a:latin typeface="黑体" panose="02010609060101010101" pitchFamily="49" charset="-122"/>
                <a:ea typeface="黑体" panose="02010609060101010101" pitchFamily="49" charset="-122"/>
              </a:rPr>
              <a:t>4</a:t>
            </a:r>
            <a:r>
              <a:rPr lang="zh-CN" altLang="en-US" sz="2200" b="1">
                <a:latin typeface="黑体" panose="02010609060101010101" pitchFamily="49" charset="-122"/>
                <a:ea typeface="黑体" panose="02010609060101010101" pitchFamily="49" charset="-122"/>
              </a:rPr>
              <a:t>分</a:t>
            </a:r>
          </a:p>
          <a:p>
            <a:pPr>
              <a:lnSpc>
                <a:spcPct val="90000"/>
              </a:lnSpc>
            </a:pPr>
            <a:r>
              <a:rPr lang="zh-CN" altLang="en-US" sz="2200" b="1">
                <a:latin typeface="黑体" panose="02010609060101010101" pitchFamily="49" charset="-122"/>
                <a:ea typeface="黑体" panose="02010609060101010101" pitchFamily="49" charset="-122"/>
              </a:rPr>
              <a:t>差  </a:t>
            </a:r>
            <a:r>
              <a:rPr lang="en-US" altLang="zh-CN" sz="2200" b="1">
                <a:latin typeface="黑体" panose="02010609060101010101" pitchFamily="49" charset="-122"/>
                <a:ea typeface="黑体" panose="02010609060101010101" pitchFamily="49" charset="-122"/>
              </a:rPr>
              <a:t>2</a:t>
            </a:r>
            <a:r>
              <a:rPr lang="zh-CN" altLang="en-US" sz="2200" b="1">
                <a:latin typeface="黑体" panose="02010609060101010101" pitchFamily="49" charset="-122"/>
                <a:ea typeface="黑体" panose="02010609060101010101" pitchFamily="49" charset="-122"/>
              </a:rPr>
              <a:t>分</a:t>
            </a:r>
          </a:p>
          <a:p>
            <a:pPr>
              <a:lnSpc>
                <a:spcPct val="90000"/>
              </a:lnSpc>
            </a:pPr>
            <a:r>
              <a:rPr lang="zh-CN" altLang="en-US" sz="2200" b="1">
                <a:latin typeface="黑体" panose="02010609060101010101" pitchFamily="49" charset="-122"/>
                <a:ea typeface="黑体" panose="02010609060101010101" pitchFamily="49" charset="-122"/>
              </a:rPr>
              <a:t>请按以上的评分标准给第三题中列出的牙膏质量评定分数，分数填入括号内。</a:t>
            </a:r>
          </a:p>
          <a:p>
            <a:pPr>
              <a:lnSpc>
                <a:spcPct val="90000"/>
              </a:lnSpc>
            </a:pPr>
            <a:r>
              <a:rPr lang="zh-CN" altLang="en-US" sz="2200" b="1">
                <a:latin typeface="黑体" panose="02010609060101010101" pitchFamily="49" charset="-122"/>
                <a:ea typeface="黑体" panose="02010609060101010101" pitchFamily="49" charset="-122"/>
              </a:rPr>
              <a:t>（赋值选择法）</a:t>
            </a:r>
          </a:p>
          <a:p>
            <a:pPr>
              <a:lnSpc>
                <a:spcPct val="90000"/>
              </a:lnSpc>
            </a:pPr>
            <a:r>
              <a:rPr lang="en-US" altLang="zh-CN" sz="2200" b="1">
                <a:solidFill>
                  <a:schemeClr val="hlink"/>
                </a:solidFill>
                <a:latin typeface="黑体" panose="02010609060101010101" pitchFamily="49" charset="-122"/>
                <a:ea typeface="黑体" panose="02010609060101010101" pitchFamily="49" charset="-122"/>
              </a:rPr>
              <a:t>5</a:t>
            </a:r>
            <a:r>
              <a:rPr lang="zh-CN" altLang="en-US" sz="2200" b="1">
                <a:solidFill>
                  <a:schemeClr val="hlink"/>
                </a:solidFill>
                <a:latin typeface="黑体" panose="02010609060101010101" pitchFamily="49" charset="-122"/>
                <a:ea typeface="黑体" panose="02010609060101010101" pitchFamily="49" charset="-122"/>
              </a:rPr>
              <a:t>、你对我厂生产的中华牌牙膏有什么意见？</a:t>
            </a:r>
          </a:p>
          <a:p>
            <a:pPr>
              <a:lnSpc>
                <a:spcPct val="90000"/>
              </a:lnSpc>
            </a:pPr>
            <a:r>
              <a:rPr lang="en-US" altLang="zh-CN" sz="2200" b="1">
                <a:ea typeface="黑体" panose="02010609060101010101" pitchFamily="49" charset="-122"/>
              </a:rPr>
              <a:t>——————————</a:t>
            </a:r>
            <a:r>
              <a:rPr lang="zh-CN" altLang="en-US" sz="2200" b="1">
                <a:latin typeface="黑体" panose="02010609060101010101" pitchFamily="49" charset="-122"/>
                <a:ea typeface="黑体" panose="02010609060101010101" pitchFamily="49" charset="-122"/>
              </a:rPr>
              <a:t>。</a:t>
            </a:r>
          </a:p>
          <a:p>
            <a:pPr>
              <a:lnSpc>
                <a:spcPct val="90000"/>
              </a:lnSpc>
            </a:pPr>
            <a:r>
              <a:rPr lang="zh-CN" altLang="en-US" sz="2200" b="1">
                <a:latin typeface="黑体" panose="02010609060101010101" pitchFamily="49" charset="-122"/>
                <a:ea typeface="黑体" panose="02010609060101010101" pitchFamily="49" charset="-122"/>
              </a:rPr>
              <a:t>（自由回答法）</a:t>
            </a:r>
          </a:p>
          <a:p>
            <a:pPr>
              <a:lnSpc>
                <a:spcPct val="90000"/>
              </a:lnSpc>
            </a:pPr>
            <a:endParaRPr lang="en-US" altLang="zh-CN" sz="2200" b="1">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96806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3048000" y="3417889"/>
            <a:ext cx="1754188" cy="688975"/>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75" name="Rectangle 3"/>
          <p:cNvSpPr>
            <a:spLocks noChangeArrowheads="1"/>
          </p:cNvSpPr>
          <p:nvPr/>
        </p:nvSpPr>
        <p:spPr bwMode="auto">
          <a:xfrm>
            <a:off x="3063875" y="3436939"/>
            <a:ext cx="1754188" cy="687387"/>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76" name="Rectangle 4"/>
          <p:cNvSpPr>
            <a:spLocks noChangeArrowheads="1"/>
          </p:cNvSpPr>
          <p:nvPr/>
        </p:nvSpPr>
        <p:spPr bwMode="auto">
          <a:xfrm>
            <a:off x="3078164" y="3454401"/>
            <a:ext cx="1754187" cy="688975"/>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77" name="Rectangle 5"/>
          <p:cNvSpPr>
            <a:spLocks noChangeArrowheads="1"/>
          </p:cNvSpPr>
          <p:nvPr/>
        </p:nvSpPr>
        <p:spPr bwMode="auto">
          <a:xfrm>
            <a:off x="3094039" y="3471864"/>
            <a:ext cx="1754187" cy="688975"/>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78" name="Rectangle 6"/>
          <p:cNvSpPr>
            <a:spLocks noChangeArrowheads="1"/>
          </p:cNvSpPr>
          <p:nvPr/>
        </p:nvSpPr>
        <p:spPr bwMode="auto">
          <a:xfrm>
            <a:off x="1954213" y="5011738"/>
            <a:ext cx="1739900" cy="74295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82" name="Rectangle 10"/>
          <p:cNvSpPr>
            <a:spLocks noChangeArrowheads="1"/>
          </p:cNvSpPr>
          <p:nvPr/>
        </p:nvSpPr>
        <p:spPr bwMode="auto">
          <a:xfrm>
            <a:off x="4125913" y="5011738"/>
            <a:ext cx="1738312" cy="74295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83" name="Rectangle 11"/>
          <p:cNvSpPr>
            <a:spLocks noChangeArrowheads="1"/>
          </p:cNvSpPr>
          <p:nvPr/>
        </p:nvSpPr>
        <p:spPr bwMode="auto">
          <a:xfrm>
            <a:off x="4140200" y="5030788"/>
            <a:ext cx="1739900" cy="74295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84" name="Rectangle 12"/>
          <p:cNvSpPr>
            <a:spLocks noChangeArrowheads="1"/>
          </p:cNvSpPr>
          <p:nvPr/>
        </p:nvSpPr>
        <p:spPr bwMode="auto">
          <a:xfrm>
            <a:off x="4156076" y="5048250"/>
            <a:ext cx="1738313" cy="74295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86" name="Rectangle 14"/>
          <p:cNvSpPr>
            <a:spLocks noChangeArrowheads="1"/>
          </p:cNvSpPr>
          <p:nvPr/>
        </p:nvSpPr>
        <p:spPr bwMode="auto">
          <a:xfrm>
            <a:off x="6296026" y="5011738"/>
            <a:ext cx="1738313" cy="74295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87" name="Rectangle 15"/>
          <p:cNvSpPr>
            <a:spLocks noChangeArrowheads="1"/>
          </p:cNvSpPr>
          <p:nvPr/>
        </p:nvSpPr>
        <p:spPr bwMode="auto">
          <a:xfrm>
            <a:off x="6310313" y="5030788"/>
            <a:ext cx="1739900" cy="74295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88" name="Rectangle 16"/>
          <p:cNvSpPr>
            <a:spLocks noChangeArrowheads="1"/>
          </p:cNvSpPr>
          <p:nvPr/>
        </p:nvSpPr>
        <p:spPr bwMode="auto">
          <a:xfrm>
            <a:off x="6326188" y="5048250"/>
            <a:ext cx="1738312" cy="74295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89" name="Rectangle 17"/>
          <p:cNvSpPr>
            <a:spLocks noChangeArrowheads="1"/>
          </p:cNvSpPr>
          <p:nvPr/>
        </p:nvSpPr>
        <p:spPr bwMode="auto">
          <a:xfrm>
            <a:off x="6342063" y="5067301"/>
            <a:ext cx="1738312" cy="74136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90" name="Rectangle 18"/>
          <p:cNvSpPr>
            <a:spLocks noChangeArrowheads="1"/>
          </p:cNvSpPr>
          <p:nvPr/>
        </p:nvSpPr>
        <p:spPr bwMode="auto">
          <a:xfrm>
            <a:off x="8466138" y="5011738"/>
            <a:ext cx="1738312" cy="74295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91" name="Rectangle 19"/>
          <p:cNvSpPr>
            <a:spLocks noChangeArrowheads="1"/>
          </p:cNvSpPr>
          <p:nvPr/>
        </p:nvSpPr>
        <p:spPr bwMode="auto">
          <a:xfrm>
            <a:off x="8480425" y="5030788"/>
            <a:ext cx="1739900" cy="74295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92" name="Rectangle 20"/>
          <p:cNvSpPr>
            <a:spLocks noChangeArrowheads="1"/>
          </p:cNvSpPr>
          <p:nvPr/>
        </p:nvSpPr>
        <p:spPr bwMode="auto">
          <a:xfrm>
            <a:off x="8496300" y="5048250"/>
            <a:ext cx="1739900" cy="74295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93" name="Rectangle 21"/>
          <p:cNvSpPr>
            <a:spLocks noChangeArrowheads="1"/>
          </p:cNvSpPr>
          <p:nvPr/>
        </p:nvSpPr>
        <p:spPr bwMode="auto">
          <a:xfrm>
            <a:off x="8512176" y="5067301"/>
            <a:ext cx="1738313" cy="741363"/>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94" name="Rectangle 22"/>
          <p:cNvSpPr>
            <a:spLocks noChangeArrowheads="1"/>
          </p:cNvSpPr>
          <p:nvPr/>
        </p:nvSpPr>
        <p:spPr bwMode="auto">
          <a:xfrm>
            <a:off x="5233989" y="3417889"/>
            <a:ext cx="1754187" cy="688975"/>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95" name="Rectangle 23"/>
          <p:cNvSpPr>
            <a:spLocks noChangeArrowheads="1"/>
          </p:cNvSpPr>
          <p:nvPr/>
        </p:nvSpPr>
        <p:spPr bwMode="auto">
          <a:xfrm>
            <a:off x="5248276" y="3436939"/>
            <a:ext cx="1755775" cy="687387"/>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96" name="Rectangle 24"/>
          <p:cNvSpPr>
            <a:spLocks noChangeArrowheads="1"/>
          </p:cNvSpPr>
          <p:nvPr/>
        </p:nvSpPr>
        <p:spPr bwMode="auto">
          <a:xfrm>
            <a:off x="5264150" y="3454401"/>
            <a:ext cx="1754188" cy="688975"/>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97" name="Rectangle 25"/>
          <p:cNvSpPr>
            <a:spLocks noChangeArrowheads="1"/>
          </p:cNvSpPr>
          <p:nvPr/>
        </p:nvSpPr>
        <p:spPr bwMode="auto">
          <a:xfrm>
            <a:off x="5280025" y="3471864"/>
            <a:ext cx="1754188" cy="688975"/>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98" name="Rectangle 26"/>
          <p:cNvSpPr>
            <a:spLocks noChangeArrowheads="1"/>
          </p:cNvSpPr>
          <p:nvPr/>
        </p:nvSpPr>
        <p:spPr bwMode="auto">
          <a:xfrm>
            <a:off x="4038600" y="1828801"/>
            <a:ext cx="1754188" cy="688975"/>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899" name="Rectangle 27"/>
          <p:cNvSpPr>
            <a:spLocks noChangeArrowheads="1"/>
          </p:cNvSpPr>
          <p:nvPr/>
        </p:nvSpPr>
        <p:spPr bwMode="auto">
          <a:xfrm>
            <a:off x="4114801" y="1828801"/>
            <a:ext cx="1755775" cy="688975"/>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900" name="Rectangle 28"/>
          <p:cNvSpPr>
            <a:spLocks noChangeArrowheads="1"/>
          </p:cNvSpPr>
          <p:nvPr/>
        </p:nvSpPr>
        <p:spPr bwMode="auto">
          <a:xfrm>
            <a:off x="4038600" y="1752600"/>
            <a:ext cx="1754188" cy="687388"/>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901" name="Rectangle 29"/>
          <p:cNvSpPr>
            <a:spLocks noChangeArrowheads="1"/>
          </p:cNvSpPr>
          <p:nvPr/>
        </p:nvSpPr>
        <p:spPr bwMode="auto">
          <a:xfrm>
            <a:off x="4114800" y="1828801"/>
            <a:ext cx="1754188" cy="688975"/>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902" name="Line 30"/>
          <p:cNvSpPr>
            <a:spLocks noChangeShapeType="1"/>
          </p:cNvSpPr>
          <p:nvPr/>
        </p:nvSpPr>
        <p:spPr bwMode="auto">
          <a:xfrm>
            <a:off x="4953000" y="2514600"/>
            <a:ext cx="1588" cy="488950"/>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3" name="Line 31"/>
          <p:cNvSpPr>
            <a:spLocks noChangeShapeType="1"/>
          </p:cNvSpPr>
          <p:nvPr/>
        </p:nvSpPr>
        <p:spPr bwMode="auto">
          <a:xfrm>
            <a:off x="3910014" y="2982913"/>
            <a:ext cx="1587" cy="417512"/>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4" name="Line 32"/>
          <p:cNvSpPr>
            <a:spLocks noChangeShapeType="1"/>
          </p:cNvSpPr>
          <p:nvPr/>
        </p:nvSpPr>
        <p:spPr bwMode="auto">
          <a:xfrm>
            <a:off x="6096000" y="2982913"/>
            <a:ext cx="1588" cy="417512"/>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5" name="Line 33"/>
          <p:cNvSpPr>
            <a:spLocks noChangeShapeType="1"/>
          </p:cNvSpPr>
          <p:nvPr/>
        </p:nvSpPr>
        <p:spPr bwMode="auto">
          <a:xfrm>
            <a:off x="3910013" y="2982914"/>
            <a:ext cx="2032000" cy="1587"/>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6" name="Line 34"/>
          <p:cNvSpPr>
            <a:spLocks noChangeShapeType="1"/>
          </p:cNvSpPr>
          <p:nvPr/>
        </p:nvSpPr>
        <p:spPr bwMode="auto">
          <a:xfrm>
            <a:off x="5942014" y="2982914"/>
            <a:ext cx="153987" cy="1587"/>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7" name="Rectangle 35"/>
          <p:cNvSpPr>
            <a:spLocks noChangeArrowheads="1"/>
          </p:cNvSpPr>
          <p:nvPr/>
        </p:nvSpPr>
        <p:spPr bwMode="auto">
          <a:xfrm>
            <a:off x="3032125" y="3400425"/>
            <a:ext cx="1754188" cy="6873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908" name="Rectangle 36"/>
          <p:cNvSpPr>
            <a:spLocks noChangeArrowheads="1"/>
          </p:cNvSpPr>
          <p:nvPr/>
        </p:nvSpPr>
        <p:spPr bwMode="auto">
          <a:xfrm>
            <a:off x="3071814" y="3573463"/>
            <a:ext cx="16751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微软简秀圆" pitchFamily="49" charset="-122"/>
              </a:rPr>
              <a:t>代表性误差</a:t>
            </a:r>
          </a:p>
        </p:txBody>
      </p:sp>
      <p:sp>
        <p:nvSpPr>
          <p:cNvPr id="79910" name="Line 38"/>
          <p:cNvSpPr>
            <a:spLocks noChangeShapeType="1"/>
          </p:cNvSpPr>
          <p:nvPr/>
        </p:nvSpPr>
        <p:spPr bwMode="auto">
          <a:xfrm>
            <a:off x="6096000" y="4087813"/>
            <a:ext cx="1588" cy="488950"/>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1" name="Line 39"/>
          <p:cNvSpPr>
            <a:spLocks noChangeShapeType="1"/>
          </p:cNvSpPr>
          <p:nvPr/>
        </p:nvSpPr>
        <p:spPr bwMode="auto">
          <a:xfrm>
            <a:off x="2801939" y="4576763"/>
            <a:ext cx="1587" cy="417512"/>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2" name="Line 40"/>
          <p:cNvSpPr>
            <a:spLocks noChangeShapeType="1"/>
          </p:cNvSpPr>
          <p:nvPr/>
        </p:nvSpPr>
        <p:spPr bwMode="auto">
          <a:xfrm>
            <a:off x="4972050" y="4576763"/>
            <a:ext cx="1588" cy="417512"/>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3" name="Line 41"/>
          <p:cNvSpPr>
            <a:spLocks noChangeShapeType="1"/>
          </p:cNvSpPr>
          <p:nvPr/>
        </p:nvSpPr>
        <p:spPr bwMode="auto">
          <a:xfrm>
            <a:off x="7142164" y="4576763"/>
            <a:ext cx="1587" cy="417512"/>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4" name="Line 42"/>
          <p:cNvSpPr>
            <a:spLocks noChangeShapeType="1"/>
          </p:cNvSpPr>
          <p:nvPr/>
        </p:nvSpPr>
        <p:spPr bwMode="auto">
          <a:xfrm>
            <a:off x="9312275" y="4576763"/>
            <a:ext cx="1588" cy="417512"/>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5" name="Line 43"/>
          <p:cNvSpPr>
            <a:spLocks noChangeShapeType="1"/>
          </p:cNvSpPr>
          <p:nvPr/>
        </p:nvSpPr>
        <p:spPr bwMode="auto">
          <a:xfrm>
            <a:off x="2801938" y="4576764"/>
            <a:ext cx="2170112" cy="1587"/>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6" name="Line 44"/>
          <p:cNvSpPr>
            <a:spLocks noChangeShapeType="1"/>
          </p:cNvSpPr>
          <p:nvPr/>
        </p:nvSpPr>
        <p:spPr bwMode="auto">
          <a:xfrm>
            <a:off x="4972050" y="4576764"/>
            <a:ext cx="1123950" cy="1587"/>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7" name="Line 45"/>
          <p:cNvSpPr>
            <a:spLocks noChangeShapeType="1"/>
          </p:cNvSpPr>
          <p:nvPr/>
        </p:nvSpPr>
        <p:spPr bwMode="auto">
          <a:xfrm>
            <a:off x="6096001" y="4576764"/>
            <a:ext cx="1046163" cy="1587"/>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8" name="Line 46"/>
          <p:cNvSpPr>
            <a:spLocks noChangeShapeType="1"/>
          </p:cNvSpPr>
          <p:nvPr/>
        </p:nvSpPr>
        <p:spPr bwMode="auto">
          <a:xfrm>
            <a:off x="7142163" y="4576764"/>
            <a:ext cx="2170112" cy="1587"/>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9" name="Rectangle 47"/>
          <p:cNvSpPr>
            <a:spLocks noChangeArrowheads="1"/>
          </p:cNvSpPr>
          <p:nvPr/>
        </p:nvSpPr>
        <p:spPr bwMode="auto">
          <a:xfrm>
            <a:off x="1992313" y="5013325"/>
            <a:ext cx="1738312" cy="7429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920" name="Rectangle 48"/>
          <p:cNvSpPr>
            <a:spLocks noChangeArrowheads="1"/>
          </p:cNvSpPr>
          <p:nvPr/>
        </p:nvSpPr>
        <p:spPr bwMode="auto">
          <a:xfrm>
            <a:off x="2078039" y="5157788"/>
            <a:ext cx="16751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Arial" panose="020B0604020202020204" pitchFamily="34" charset="0"/>
              </a:rPr>
              <a:t>抽样框误差</a:t>
            </a:r>
            <a:endParaRPr lang="zh-CN" altLang="en-US"/>
          </a:p>
        </p:txBody>
      </p:sp>
      <p:sp>
        <p:nvSpPr>
          <p:cNvPr id="79922" name="Rectangle 50"/>
          <p:cNvSpPr>
            <a:spLocks noChangeArrowheads="1"/>
          </p:cNvSpPr>
          <p:nvPr/>
        </p:nvSpPr>
        <p:spPr bwMode="auto">
          <a:xfrm>
            <a:off x="4110038" y="4994275"/>
            <a:ext cx="1738312" cy="7429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923" name="Rectangle 51"/>
          <p:cNvSpPr>
            <a:spLocks noChangeArrowheads="1"/>
          </p:cNvSpPr>
          <p:nvPr/>
        </p:nvSpPr>
        <p:spPr bwMode="auto">
          <a:xfrm>
            <a:off x="4386263" y="5157788"/>
            <a:ext cx="13401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Arial" panose="020B0604020202020204" pitchFamily="34" charset="0"/>
              </a:rPr>
              <a:t>回答误差</a:t>
            </a:r>
            <a:endParaRPr lang="zh-CN" altLang="en-US"/>
          </a:p>
        </p:txBody>
      </p:sp>
      <p:sp>
        <p:nvSpPr>
          <p:cNvPr id="79925" name="Rectangle 53"/>
          <p:cNvSpPr>
            <a:spLocks noChangeArrowheads="1"/>
          </p:cNvSpPr>
          <p:nvPr/>
        </p:nvSpPr>
        <p:spPr bwMode="auto">
          <a:xfrm>
            <a:off x="6280151" y="4994275"/>
            <a:ext cx="1738313" cy="7429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926" name="Rectangle 54"/>
          <p:cNvSpPr>
            <a:spLocks noChangeArrowheads="1"/>
          </p:cNvSpPr>
          <p:nvPr/>
        </p:nvSpPr>
        <p:spPr bwMode="auto">
          <a:xfrm>
            <a:off x="6418264" y="5157788"/>
            <a:ext cx="16751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Arial" panose="020B0604020202020204" pitchFamily="34" charset="0"/>
              </a:rPr>
              <a:t>无回答误差</a:t>
            </a:r>
            <a:endParaRPr lang="zh-CN" altLang="en-US"/>
          </a:p>
        </p:txBody>
      </p:sp>
      <p:sp>
        <p:nvSpPr>
          <p:cNvPr id="79928" name="Rectangle 56"/>
          <p:cNvSpPr>
            <a:spLocks noChangeArrowheads="1"/>
          </p:cNvSpPr>
          <p:nvPr/>
        </p:nvSpPr>
        <p:spPr bwMode="auto">
          <a:xfrm>
            <a:off x="8450263" y="4994275"/>
            <a:ext cx="1738312" cy="74295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929" name="Rectangle 57"/>
          <p:cNvSpPr>
            <a:spLocks noChangeArrowheads="1"/>
          </p:cNvSpPr>
          <p:nvPr/>
        </p:nvSpPr>
        <p:spPr bwMode="auto">
          <a:xfrm>
            <a:off x="8588376" y="5157788"/>
            <a:ext cx="16751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Arial" panose="020B0604020202020204" pitchFamily="34" charset="0"/>
              </a:rPr>
              <a:t>调查员误差</a:t>
            </a:r>
            <a:endParaRPr lang="zh-CN" altLang="en-US"/>
          </a:p>
        </p:txBody>
      </p:sp>
      <p:sp>
        <p:nvSpPr>
          <p:cNvPr id="79930" name="Rectangle 58"/>
          <p:cNvSpPr>
            <a:spLocks noChangeArrowheads="1"/>
          </p:cNvSpPr>
          <p:nvPr/>
        </p:nvSpPr>
        <p:spPr bwMode="auto">
          <a:xfrm>
            <a:off x="8450263" y="4994275"/>
            <a:ext cx="1738312" cy="742950"/>
          </a:xfrm>
          <a:prstGeom prst="rect">
            <a:avLst/>
          </a:prstGeom>
          <a:noFill/>
          <a:ln w="301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931" name="Rectangle 59"/>
          <p:cNvSpPr>
            <a:spLocks noChangeArrowheads="1"/>
          </p:cNvSpPr>
          <p:nvPr/>
        </p:nvSpPr>
        <p:spPr bwMode="auto">
          <a:xfrm>
            <a:off x="5218114" y="3400425"/>
            <a:ext cx="1754187" cy="6873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932" name="Rectangle 60"/>
          <p:cNvSpPr>
            <a:spLocks noChangeArrowheads="1"/>
          </p:cNvSpPr>
          <p:nvPr/>
        </p:nvSpPr>
        <p:spPr bwMode="auto">
          <a:xfrm>
            <a:off x="5487988" y="3581401"/>
            <a:ext cx="1327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600" b="1">
                <a:solidFill>
                  <a:srgbClr val="000000"/>
                </a:solidFill>
                <a:latin typeface="微软简中圆" charset="-122"/>
              </a:rPr>
              <a:t>工作误差</a:t>
            </a:r>
            <a:endParaRPr lang="zh-CN" altLang="en-US"/>
          </a:p>
        </p:txBody>
      </p:sp>
      <p:sp>
        <p:nvSpPr>
          <p:cNvPr id="79934" name="Rectangle 62"/>
          <p:cNvSpPr>
            <a:spLocks noChangeArrowheads="1"/>
          </p:cNvSpPr>
          <p:nvPr/>
        </p:nvSpPr>
        <p:spPr bwMode="auto">
          <a:xfrm>
            <a:off x="4114800" y="1828800"/>
            <a:ext cx="1754188" cy="687388"/>
          </a:xfrm>
          <a:prstGeom prst="rect">
            <a:avLst/>
          </a:prstGeom>
          <a:solidFill>
            <a:srgbClr val="DC00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935" name="Rectangle 63"/>
          <p:cNvSpPr>
            <a:spLocks noChangeArrowheads="1"/>
          </p:cNvSpPr>
          <p:nvPr/>
        </p:nvSpPr>
        <p:spPr bwMode="auto">
          <a:xfrm>
            <a:off x="4194176" y="1981201"/>
            <a:ext cx="16414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3200">
                <a:solidFill>
                  <a:srgbClr val="FFFFFF"/>
                </a:solidFill>
                <a:latin typeface="隶书" panose="02010509060101010101" pitchFamily="49" charset="-122"/>
                <a:ea typeface="隶书" panose="02010509060101010101" pitchFamily="49" charset="-122"/>
              </a:rPr>
              <a:t>调查误差</a:t>
            </a:r>
            <a:endParaRPr lang="zh-CN" altLang="en-US" sz="3200"/>
          </a:p>
        </p:txBody>
      </p:sp>
      <p:sp>
        <p:nvSpPr>
          <p:cNvPr id="79937" name="Text Box 65"/>
          <p:cNvSpPr txBox="1">
            <a:spLocks noChangeArrowheads="1"/>
          </p:cNvSpPr>
          <p:nvPr/>
        </p:nvSpPr>
        <p:spPr bwMode="auto">
          <a:xfrm>
            <a:off x="1524000" y="457201"/>
            <a:ext cx="624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a:solidFill>
                  <a:schemeClr val="tx2"/>
                </a:solidFill>
                <a:latin typeface="黑体" panose="02010609060101010101" pitchFamily="49" charset="-122"/>
                <a:ea typeface="黑体" panose="02010609060101010101" pitchFamily="49" charset="-122"/>
              </a:rPr>
              <a:t>第五节    调查误差</a:t>
            </a:r>
          </a:p>
        </p:txBody>
      </p:sp>
    </p:spTree>
    <p:extLst>
      <p:ext uri="{BB962C8B-B14F-4D97-AF65-F5344CB8AC3E}">
        <p14:creationId xmlns:p14="http://schemas.microsoft.com/office/powerpoint/2010/main" val="965337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524000" y="260350"/>
            <a:ext cx="8229600" cy="990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0488" tIns="44450" rIns="90488" bIns="44450" rtlCol="0" anchor="ctr" anchorCtr="1">
            <a:normAutofit/>
          </a:bodyPr>
          <a:lstStyle/>
          <a:p>
            <a:r>
              <a:rPr lang="zh-CN" altLang="en-US" sz="4000" b="1"/>
              <a:t>抽样误差（代表性误差）</a:t>
            </a:r>
            <a:endParaRPr lang="zh-CN" altLang="en-US" sz="3600" b="1"/>
          </a:p>
        </p:txBody>
      </p:sp>
      <p:sp>
        <p:nvSpPr>
          <p:cNvPr id="80899" name="Rectangle 3"/>
          <p:cNvSpPr>
            <a:spLocks noGrp="1" noChangeArrowheads="1"/>
          </p:cNvSpPr>
          <p:nvPr>
            <p:ph type="body" idx="1"/>
          </p:nvPr>
        </p:nvSpPr>
        <p:spPr>
          <a:xfrm>
            <a:off x="1919288" y="2060575"/>
            <a:ext cx="8229600" cy="42672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609600" indent="-609600">
              <a:buFontTx/>
              <a:buAutoNum type="arabicPeriod"/>
            </a:pPr>
            <a:r>
              <a:rPr lang="zh-CN" altLang="en-US" b="1"/>
              <a:t>由于抽样的随机性所带来的误差 </a:t>
            </a:r>
          </a:p>
          <a:p>
            <a:pPr marL="609600" indent="-609600">
              <a:buFontTx/>
              <a:buAutoNum type="arabicPeriod"/>
            </a:pPr>
            <a:r>
              <a:rPr lang="zh-CN" altLang="en-US" b="1"/>
              <a:t>所有样本可能的结果与总体真值之间的平均性差异 </a:t>
            </a:r>
          </a:p>
          <a:p>
            <a:pPr marL="609600" indent="-609600">
              <a:buFontTx/>
              <a:buAutoNum type="arabicPeriod"/>
            </a:pPr>
            <a:r>
              <a:rPr lang="zh-CN" altLang="en-US" b="1"/>
              <a:t>影响抽样误差的大小的因素</a:t>
            </a:r>
          </a:p>
          <a:p>
            <a:pPr marL="1219200" lvl="1" indent="-533400"/>
            <a:r>
              <a:rPr lang="zh-CN" altLang="en-US" b="1"/>
              <a:t>样本量的大小</a:t>
            </a:r>
          </a:p>
          <a:p>
            <a:pPr marL="1219200" lvl="1" indent="-533400"/>
            <a:r>
              <a:rPr lang="zh-CN" altLang="en-US" b="1"/>
              <a:t>总体的变异性</a:t>
            </a:r>
          </a:p>
        </p:txBody>
      </p:sp>
    </p:spTree>
    <p:extLst>
      <p:ext uri="{BB962C8B-B14F-4D97-AF65-F5344CB8AC3E}">
        <p14:creationId xmlns:p14="http://schemas.microsoft.com/office/powerpoint/2010/main" val="865615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982662" y="260350"/>
            <a:ext cx="7845426" cy="990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0488" tIns="44450" rIns="90488" bIns="44450" rtlCol="0" anchor="ctr" anchorCtr="1">
            <a:normAutofit/>
          </a:bodyPr>
          <a:lstStyle/>
          <a:p>
            <a:pPr algn="l"/>
            <a:r>
              <a:rPr lang="zh-CN" altLang="en-US" sz="4000" b="1"/>
              <a:t>非抽样误差（工作误差）</a:t>
            </a:r>
            <a:endParaRPr lang="zh-CN" altLang="en-US" sz="3600" b="1"/>
          </a:p>
        </p:txBody>
      </p:sp>
      <p:sp>
        <p:nvSpPr>
          <p:cNvPr id="81923" name="Rectangle 3"/>
          <p:cNvSpPr>
            <a:spLocks noGrp="1" noChangeArrowheads="1"/>
          </p:cNvSpPr>
          <p:nvPr>
            <p:ph type="body" idx="1"/>
          </p:nvPr>
        </p:nvSpPr>
        <p:spPr>
          <a:xfrm>
            <a:off x="2057400" y="1752600"/>
            <a:ext cx="8229600" cy="42672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609600" indent="-609600">
              <a:buFontTx/>
              <a:buAutoNum type="arabicPeriod"/>
            </a:pPr>
            <a:r>
              <a:rPr lang="zh-CN" altLang="en-US" b="1"/>
              <a:t>相对抽样误差而言</a:t>
            </a:r>
          </a:p>
          <a:p>
            <a:pPr marL="609600" indent="-609600">
              <a:buFontTx/>
              <a:buAutoNum type="arabicPeriod"/>
            </a:pPr>
            <a:r>
              <a:rPr lang="zh-CN" altLang="en-US" b="1"/>
              <a:t>除抽样误差之外的，由于其他原因造成的样本观察结果与总体真值之间的差异</a:t>
            </a:r>
          </a:p>
          <a:p>
            <a:pPr marL="609600" indent="-609600">
              <a:buFontTx/>
              <a:buAutoNum type="arabicPeriod"/>
            </a:pPr>
            <a:r>
              <a:rPr lang="zh-CN" altLang="en-US" b="1"/>
              <a:t>存在于所有的调查之中</a:t>
            </a:r>
          </a:p>
          <a:p>
            <a:pPr marL="1219200" lvl="1" indent="-533400"/>
            <a:r>
              <a:rPr lang="zh-CN" altLang="en-US" b="1"/>
              <a:t>概率抽样，非概率抽样，全面性调查</a:t>
            </a:r>
          </a:p>
          <a:p>
            <a:pPr marL="609600" indent="-609600">
              <a:buFontTx/>
              <a:buAutoNum type="arabicPeriod"/>
            </a:pPr>
            <a:r>
              <a:rPr lang="zh-CN" altLang="en-US" b="1"/>
              <a:t>有抽样框误差、回答误差、无回答误差、调查员误差、测量误差</a:t>
            </a:r>
          </a:p>
        </p:txBody>
      </p:sp>
    </p:spTree>
    <p:extLst>
      <p:ext uri="{BB962C8B-B14F-4D97-AF65-F5344CB8AC3E}">
        <p14:creationId xmlns:p14="http://schemas.microsoft.com/office/powerpoint/2010/main" val="1355095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524000" y="333375"/>
            <a:ext cx="5676900" cy="990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0488" tIns="44450" rIns="90488" bIns="44450" rtlCol="0" anchor="ctr" anchorCtr="1">
            <a:normAutofit/>
          </a:bodyPr>
          <a:lstStyle/>
          <a:p>
            <a:pPr algn="l"/>
            <a:r>
              <a:rPr lang="zh-CN" altLang="en-US" sz="4000" b="1"/>
              <a:t>调查误差的控制</a:t>
            </a:r>
          </a:p>
        </p:txBody>
      </p:sp>
      <p:sp>
        <p:nvSpPr>
          <p:cNvPr id="82947" name="Rectangle 3"/>
          <p:cNvSpPr>
            <a:spLocks noGrp="1" noChangeArrowheads="1"/>
          </p:cNvSpPr>
          <p:nvPr>
            <p:ph type="body" idx="1"/>
          </p:nvPr>
        </p:nvSpPr>
        <p:spPr>
          <a:xfrm>
            <a:off x="2057400" y="1752600"/>
            <a:ext cx="8229600" cy="43434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609600" indent="-609600">
              <a:buFontTx/>
              <a:buAutoNum type="arabicPeriod"/>
            </a:pPr>
            <a:r>
              <a:rPr lang="zh-CN" altLang="en-US" b="1"/>
              <a:t>抽样误差可计算和控制</a:t>
            </a:r>
          </a:p>
          <a:p>
            <a:pPr marL="609600" indent="-609600">
              <a:buFontTx/>
              <a:buAutoNum type="arabicPeriod"/>
            </a:pPr>
            <a:r>
              <a:rPr lang="zh-CN" altLang="en-US" b="1"/>
              <a:t>非抽样误差的控制</a:t>
            </a:r>
          </a:p>
          <a:p>
            <a:pPr marL="1219200" lvl="1" indent="-533400"/>
            <a:r>
              <a:rPr lang="zh-CN" altLang="en-US" b="1"/>
              <a:t>调查方案设计</a:t>
            </a:r>
          </a:p>
          <a:p>
            <a:pPr marL="1219200" lvl="1" indent="-533400"/>
            <a:r>
              <a:rPr lang="zh-CN" altLang="en-US" b="1"/>
              <a:t>调查员的挑选</a:t>
            </a:r>
          </a:p>
          <a:p>
            <a:pPr marL="1219200" lvl="1" indent="-533400"/>
            <a:r>
              <a:rPr lang="zh-CN" altLang="en-US" b="1"/>
              <a:t>调查员的培训</a:t>
            </a:r>
          </a:p>
          <a:p>
            <a:pPr marL="1219200" lvl="1" indent="-533400"/>
            <a:r>
              <a:rPr lang="zh-CN" altLang="en-US" b="1"/>
              <a:t>督导员的调查专业水平</a:t>
            </a:r>
          </a:p>
          <a:p>
            <a:pPr marL="1219200" lvl="1" indent="-533400"/>
            <a:r>
              <a:rPr lang="zh-CN" altLang="en-US" b="1"/>
              <a:t>调查过程控制</a:t>
            </a:r>
          </a:p>
          <a:p>
            <a:pPr marL="1543050" lvl="2" indent="-457200"/>
            <a:r>
              <a:rPr lang="zh-CN" altLang="en-US" sz="2800" b="1"/>
              <a:t>调查结果进行检验、评估</a:t>
            </a:r>
          </a:p>
          <a:p>
            <a:pPr marL="1543050" lvl="2" indent="-457200"/>
            <a:r>
              <a:rPr lang="zh-CN" altLang="en-US" sz="2800" b="1"/>
              <a:t>现场调查人员进行奖惩的制度</a:t>
            </a:r>
          </a:p>
          <a:p>
            <a:pPr marL="1219200" lvl="1" indent="-533400"/>
            <a:r>
              <a:rPr lang="zh-CN" altLang="en-US" b="1"/>
              <a:t>调查资料的审核</a:t>
            </a:r>
          </a:p>
        </p:txBody>
      </p:sp>
    </p:spTree>
    <p:extLst>
      <p:ext uri="{BB962C8B-B14F-4D97-AF65-F5344CB8AC3E}">
        <p14:creationId xmlns:p14="http://schemas.microsoft.com/office/powerpoint/2010/main" val="1292018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668007" y="1083942"/>
            <a:ext cx="10896965" cy="4740275"/>
          </a:xfrm>
        </p:spPr>
        <p:txBody>
          <a:bodyPr>
            <a:normAutofit/>
          </a:bodyPr>
          <a:lstStyle/>
          <a:p>
            <a:r>
              <a:rPr lang="zh-CN" altLang="en-US" sz="3200" b="1" dirty="0"/>
              <a:t>研究目的</a:t>
            </a:r>
            <a:r>
              <a:rPr lang="zh-CN" altLang="en-US" sz="3200" b="1" dirty="0" smtClean="0"/>
              <a:t>：</a:t>
            </a:r>
            <a:r>
              <a:rPr lang="zh-CN" altLang="zh-CN" sz="3000" b="1" dirty="0" smtClean="0"/>
              <a:t>本</a:t>
            </a:r>
            <a:r>
              <a:rPr lang="zh-CN" altLang="zh-CN" sz="3000" b="1" dirty="0"/>
              <a:t>次调查希望了解居住在北京市的居民（</a:t>
            </a:r>
            <a:r>
              <a:rPr lang="en-US" altLang="zh-CN" sz="3000" b="1" dirty="0"/>
              <a:t>18</a:t>
            </a:r>
            <a:r>
              <a:rPr lang="zh-CN" altLang="zh-CN" sz="3000" b="1" dirty="0"/>
              <a:t>周岁以上）对</a:t>
            </a:r>
            <a:r>
              <a:rPr lang="zh-CN" altLang="zh-CN" sz="3000" b="1" dirty="0">
                <a:solidFill>
                  <a:srgbClr val="FF0000"/>
                </a:solidFill>
              </a:rPr>
              <a:t>绿色出行的选择与偏好</a:t>
            </a:r>
            <a:r>
              <a:rPr lang="zh-CN" altLang="zh-CN" sz="3000" b="1" dirty="0" smtClean="0"/>
              <a:t>，</a:t>
            </a:r>
            <a:r>
              <a:rPr lang="zh-CN" altLang="en-US" sz="3000" b="1" dirty="0" smtClean="0"/>
              <a:t>通过北京市居民</a:t>
            </a:r>
            <a:r>
              <a:rPr lang="zh-CN" altLang="zh-CN" sz="3000" b="1" dirty="0"/>
              <a:t>绿色出行的选择与</a:t>
            </a:r>
            <a:r>
              <a:rPr lang="zh-CN" altLang="zh-CN" sz="3000" b="1" dirty="0" smtClean="0"/>
              <a:t>偏好</a:t>
            </a:r>
            <a:r>
              <a:rPr lang="zh-CN" altLang="en-US" sz="3000" b="1" dirty="0" smtClean="0"/>
              <a:t>的分析</a:t>
            </a:r>
            <a:r>
              <a:rPr lang="zh-CN" altLang="zh-CN" sz="3000" b="1" dirty="0" smtClean="0"/>
              <a:t>对</a:t>
            </a:r>
            <a:r>
              <a:rPr lang="zh-CN" altLang="zh-CN" sz="3000" b="1" dirty="0"/>
              <a:t>北京城市交通出行提出改善建议提供重要</a:t>
            </a:r>
            <a:r>
              <a:rPr lang="zh-CN" altLang="zh-CN" sz="3000" b="1" dirty="0" smtClean="0"/>
              <a:t>参考</a:t>
            </a:r>
            <a:r>
              <a:rPr lang="zh-CN" altLang="en-US" sz="3000" b="1" dirty="0" smtClean="0"/>
              <a:t>。</a:t>
            </a:r>
            <a:endParaRPr lang="zh-CN" altLang="zh-CN" sz="3000" b="1" dirty="0"/>
          </a:p>
          <a:p>
            <a:pPr marL="0" indent="0">
              <a:buNone/>
            </a:pPr>
            <a:endParaRPr lang="en-US" altLang="zh-CN" b="1" dirty="0" smtClean="0">
              <a:solidFill>
                <a:srgbClr val="002060"/>
              </a:solidFill>
            </a:endParaRPr>
          </a:p>
          <a:p>
            <a:pPr marL="0" indent="0">
              <a:buNone/>
            </a:pPr>
            <a:r>
              <a:rPr lang="zh-CN" altLang="en-US" b="1" dirty="0">
                <a:solidFill>
                  <a:srgbClr val="002060"/>
                </a:solidFill>
              </a:rPr>
              <a:t>绿色出行</a:t>
            </a:r>
            <a:r>
              <a:rPr lang="zh-CN" altLang="en-US" b="1" dirty="0"/>
              <a:t>就是采用对环境影响最小的出行方式。既节约能源、提高能效、减少污染、又益于健康、兼顾效率的出行方式。多乘坐公共汽车、地铁等公共交通工具</a:t>
            </a:r>
            <a:r>
              <a:rPr lang="zh-CN" altLang="en-US" b="1" dirty="0" smtClean="0"/>
              <a:t>，或者</a:t>
            </a:r>
            <a:r>
              <a:rPr lang="zh-CN" altLang="en-US" b="1" dirty="0"/>
              <a:t>步行、骑自行车等。只要是能降低自己出行中的能耗和污染，就叫做绿色出行、低碳出行、文明出行等。</a:t>
            </a:r>
            <a:endParaRPr lang="en-US" altLang="zh-CN" b="1" dirty="0" smtClean="0"/>
          </a:p>
          <a:p>
            <a:pPr marL="0" indent="0">
              <a:buNone/>
            </a:pPr>
            <a:endParaRPr lang="zh-CN" altLang="zh-CN" dirty="0"/>
          </a:p>
          <a:p>
            <a:pPr marL="0" indent="0">
              <a:buNone/>
            </a:pPr>
            <a:endParaRPr lang="en-US" altLang="zh-CN" b="1" dirty="0">
              <a:solidFill>
                <a:srgbClr val="002060"/>
              </a:solidFill>
            </a:endParaRPr>
          </a:p>
          <a:p>
            <a:pPr marL="0" indent="0">
              <a:buNone/>
            </a:pPr>
            <a:endParaRPr lang="en-US" altLang="zh-CN" b="1" dirty="0" smtClean="0">
              <a:solidFill>
                <a:srgbClr val="002060"/>
              </a:solidFill>
            </a:endParaRPr>
          </a:p>
          <a:p>
            <a:endParaRPr lang="en-US" altLang="zh-CN" sz="3200" b="1" dirty="0">
              <a:solidFill>
                <a:srgbClr val="002060"/>
              </a:solidFill>
              <a:latin typeface="宋体" panose="02010600030101010101" pitchFamily="2" charset="-122"/>
            </a:endParaRPr>
          </a:p>
        </p:txBody>
      </p:sp>
      <p:sp>
        <p:nvSpPr>
          <p:cNvPr id="4" name="文本框 3"/>
          <p:cNvSpPr txBox="1"/>
          <p:nvPr/>
        </p:nvSpPr>
        <p:spPr>
          <a:xfrm>
            <a:off x="547488" y="195942"/>
            <a:ext cx="10788383" cy="1077218"/>
          </a:xfrm>
          <a:prstGeom prst="rect">
            <a:avLst/>
          </a:prstGeom>
          <a:noFill/>
        </p:spPr>
        <p:txBody>
          <a:bodyPr wrap="square" rtlCol="0">
            <a:spAutoFit/>
          </a:bodyPr>
          <a:lstStyle/>
          <a:p>
            <a:pPr algn="ctr"/>
            <a:r>
              <a:rPr lang="zh-CN" altLang="en-US" sz="3200" b="1" dirty="0" smtClean="0"/>
              <a:t>案例</a:t>
            </a:r>
            <a:r>
              <a:rPr lang="en-US" altLang="zh-CN" sz="3200" b="1" dirty="0" smtClean="0"/>
              <a:t>1</a:t>
            </a:r>
            <a:r>
              <a:rPr lang="zh-CN" altLang="en-US" sz="3200" b="1" dirty="0"/>
              <a:t>：城市绿色出行选择与</a:t>
            </a:r>
            <a:r>
              <a:rPr lang="zh-CN" altLang="en-US" sz="3200" b="1" dirty="0" smtClean="0"/>
              <a:t>偏好抽样调查</a:t>
            </a:r>
            <a:r>
              <a:rPr lang="zh-CN" altLang="en-US" sz="3200" b="1" dirty="0"/>
              <a:t>问卷</a:t>
            </a:r>
          </a:p>
          <a:p>
            <a:pPr algn="ctr"/>
            <a:endParaRPr lang="zh-CN" altLang="en-US" sz="3200" b="1" dirty="0"/>
          </a:p>
        </p:txBody>
      </p:sp>
    </p:spTree>
    <p:extLst>
      <p:ext uri="{BB962C8B-B14F-4D97-AF65-F5344CB8AC3E}">
        <p14:creationId xmlns:p14="http://schemas.microsoft.com/office/powerpoint/2010/main" val="1476444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668007" y="1366330"/>
            <a:ext cx="10896965" cy="4740275"/>
          </a:xfrm>
        </p:spPr>
        <p:txBody>
          <a:bodyPr>
            <a:normAutofit/>
          </a:bodyPr>
          <a:lstStyle/>
          <a:p>
            <a:r>
              <a:rPr lang="zh-CN" altLang="en-US" sz="3200" b="1" dirty="0"/>
              <a:t>研究目的</a:t>
            </a:r>
            <a:r>
              <a:rPr lang="zh-CN" altLang="en-US" sz="3200" b="1" dirty="0" smtClean="0"/>
              <a:t>：估算宁波北仑区森林公园的价值</a:t>
            </a:r>
            <a:endParaRPr lang="zh-CN" altLang="zh-CN" dirty="0"/>
          </a:p>
          <a:p>
            <a:pPr marL="0" indent="0">
              <a:buNone/>
            </a:pPr>
            <a:endParaRPr lang="en-US" altLang="zh-CN" b="1" dirty="0">
              <a:solidFill>
                <a:srgbClr val="002060"/>
              </a:solidFill>
            </a:endParaRPr>
          </a:p>
          <a:p>
            <a:pPr marL="0" indent="0">
              <a:buNone/>
            </a:pPr>
            <a:endParaRPr lang="en-US" altLang="zh-CN" b="1" dirty="0" smtClean="0">
              <a:solidFill>
                <a:srgbClr val="002060"/>
              </a:solidFill>
            </a:endParaRPr>
          </a:p>
          <a:p>
            <a:endParaRPr lang="en-US" altLang="zh-CN" sz="3200" b="1" dirty="0">
              <a:solidFill>
                <a:srgbClr val="002060"/>
              </a:solidFill>
              <a:latin typeface="宋体" panose="02010600030101010101" pitchFamily="2" charset="-122"/>
            </a:endParaRPr>
          </a:p>
        </p:txBody>
      </p:sp>
      <p:sp>
        <p:nvSpPr>
          <p:cNvPr id="4" name="文本框 3"/>
          <p:cNvSpPr txBox="1"/>
          <p:nvPr/>
        </p:nvSpPr>
        <p:spPr>
          <a:xfrm>
            <a:off x="547488" y="195942"/>
            <a:ext cx="10788383" cy="584775"/>
          </a:xfrm>
          <a:prstGeom prst="rect">
            <a:avLst/>
          </a:prstGeom>
          <a:noFill/>
        </p:spPr>
        <p:txBody>
          <a:bodyPr wrap="square" rtlCol="0">
            <a:spAutoFit/>
          </a:bodyPr>
          <a:lstStyle/>
          <a:p>
            <a:pPr algn="ctr"/>
            <a:r>
              <a:rPr lang="zh-CN" altLang="en-US" sz="3200" b="1" dirty="0" smtClean="0"/>
              <a:t>案例</a:t>
            </a:r>
            <a:r>
              <a:rPr lang="en-US" altLang="zh-CN" sz="3200" b="1" dirty="0" smtClean="0"/>
              <a:t>2</a:t>
            </a:r>
            <a:r>
              <a:rPr lang="zh-CN" altLang="en-US" sz="3200" b="1" dirty="0"/>
              <a:t>：北仑区森林公园</a:t>
            </a:r>
            <a:r>
              <a:rPr lang="en-US" altLang="zh-CN" sz="3200" b="1" dirty="0"/>
              <a:t>-</a:t>
            </a:r>
            <a:r>
              <a:rPr lang="zh-CN" altLang="en-US" sz="3200" b="1" dirty="0"/>
              <a:t>湿地公园旅游成本调查问卷</a:t>
            </a:r>
          </a:p>
        </p:txBody>
      </p:sp>
    </p:spTree>
    <p:extLst>
      <p:ext uri="{BB962C8B-B14F-4D97-AF65-F5344CB8AC3E}">
        <p14:creationId xmlns:p14="http://schemas.microsoft.com/office/powerpoint/2010/main" val="2156114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771102" y="780718"/>
            <a:ext cx="11062310" cy="5660423"/>
          </a:xfrm>
        </p:spPr>
        <p:txBody>
          <a:bodyPr>
            <a:normAutofit/>
          </a:bodyPr>
          <a:lstStyle/>
          <a:p>
            <a:pPr algn="just"/>
            <a:r>
              <a:rPr lang="zh-CN" altLang="en-US" b="1" dirty="0" smtClean="0"/>
              <a:t>网约</a:t>
            </a:r>
            <a:r>
              <a:rPr lang="zh-CN" altLang="en-US" b="1" dirty="0"/>
              <a:t>车：网约车是网络预约出租汽车的简称。在构建多样化服务体系方面，出租车将分为巡游出租汽车和网络预约出租汽车</a:t>
            </a:r>
            <a:r>
              <a:rPr lang="zh-CN" altLang="en-US" b="1" dirty="0" smtClean="0"/>
              <a:t>。</a:t>
            </a:r>
            <a:endParaRPr lang="en-US" altLang="zh-CN" b="1" dirty="0" smtClean="0"/>
          </a:p>
          <a:p>
            <a:r>
              <a:rPr lang="zh-CN" altLang="en-US" b="1" dirty="0" smtClean="0"/>
              <a:t>网约车</a:t>
            </a:r>
            <a:r>
              <a:rPr lang="zh-CN" altLang="en-US" b="1" dirty="0"/>
              <a:t>种</a:t>
            </a:r>
            <a:r>
              <a:rPr lang="zh-CN" altLang="en-US" b="1" dirty="0" smtClean="0"/>
              <a:t>类：</a:t>
            </a:r>
            <a:r>
              <a:rPr lang="zh-CN" altLang="en-US" b="1" dirty="0"/>
              <a:t>传统</a:t>
            </a:r>
            <a:r>
              <a:rPr lang="zh-CN" altLang="en-US" b="1" dirty="0" smtClean="0"/>
              <a:t>出租车，快车，专车</a:t>
            </a:r>
            <a:endParaRPr lang="en-US" altLang="zh-CN" b="1" dirty="0" smtClean="0"/>
          </a:p>
          <a:p>
            <a:pPr marL="0" indent="0">
              <a:buNone/>
            </a:pPr>
            <a:endParaRPr lang="en-US" altLang="zh-CN" b="1" dirty="0" smtClean="0">
              <a:solidFill>
                <a:srgbClr val="002060"/>
              </a:solidFill>
            </a:endParaRPr>
          </a:p>
          <a:p>
            <a:pPr marL="0" indent="0">
              <a:buNone/>
            </a:pPr>
            <a:r>
              <a:rPr lang="zh-CN" altLang="en-US" sz="3200" b="1" dirty="0">
                <a:solidFill>
                  <a:srgbClr val="7030A0"/>
                </a:solidFill>
              </a:rPr>
              <a:t>研究目的</a:t>
            </a:r>
            <a:r>
              <a:rPr lang="zh-CN" altLang="en-US" sz="3200" b="1" dirty="0" smtClean="0">
                <a:solidFill>
                  <a:srgbClr val="7030A0"/>
                </a:solidFill>
              </a:rPr>
              <a:t>：分析网约车合法化带来的影响</a:t>
            </a:r>
            <a:endParaRPr lang="en-US" altLang="zh-CN" sz="3200" b="1" dirty="0" smtClean="0">
              <a:solidFill>
                <a:srgbClr val="7030A0"/>
              </a:solidFill>
            </a:endParaRPr>
          </a:p>
          <a:p>
            <a:endParaRPr lang="en-US" altLang="zh-CN" b="1" dirty="0" smtClean="0">
              <a:solidFill>
                <a:srgbClr val="002060"/>
              </a:solidFill>
            </a:endParaRPr>
          </a:p>
          <a:p>
            <a:r>
              <a:rPr lang="en-US" altLang="zh-CN" b="1" dirty="0" smtClean="0"/>
              <a:t>1</a:t>
            </a:r>
            <a:r>
              <a:rPr lang="zh-CN" altLang="en-US" b="1" dirty="0" smtClean="0"/>
              <a:t>、乘客</a:t>
            </a:r>
            <a:r>
              <a:rPr lang="zh-CN" altLang="en-US" b="1" dirty="0"/>
              <a:t>、传统出租车司机、网约车司机对出租车改革</a:t>
            </a:r>
            <a:r>
              <a:rPr lang="zh-CN" altLang="en-US" b="1" dirty="0" smtClean="0"/>
              <a:t>新政了解</a:t>
            </a:r>
            <a:r>
              <a:rPr lang="zh-CN" altLang="en-US" b="1" dirty="0"/>
              <a:t>程度。</a:t>
            </a:r>
          </a:p>
          <a:p>
            <a:r>
              <a:rPr lang="en-US" altLang="zh-CN" b="1" dirty="0"/>
              <a:t>2</a:t>
            </a:r>
            <a:r>
              <a:rPr lang="zh-CN" altLang="en-US" b="1" dirty="0" smtClean="0"/>
              <a:t>、乘客网约车利用状况以及评价</a:t>
            </a:r>
            <a:endParaRPr lang="en-US" altLang="zh-CN" b="1" dirty="0" smtClean="0"/>
          </a:p>
          <a:p>
            <a:pPr marL="0" indent="0">
              <a:buNone/>
            </a:pPr>
            <a:r>
              <a:rPr lang="en-US" altLang="zh-CN" b="1" dirty="0"/>
              <a:t> </a:t>
            </a:r>
            <a:r>
              <a:rPr lang="en-US" altLang="zh-CN" b="1" dirty="0" smtClean="0"/>
              <a:t> </a:t>
            </a:r>
            <a:r>
              <a:rPr lang="zh-CN" altLang="en-US" b="1" dirty="0" smtClean="0"/>
              <a:t>（评价：如打车更加方便、节约打车时间、服务态度提升等）</a:t>
            </a:r>
            <a:endParaRPr lang="en-US" altLang="zh-CN" b="1" dirty="0" smtClean="0"/>
          </a:p>
          <a:p>
            <a:r>
              <a:rPr lang="en-US" altLang="zh-CN" b="1" dirty="0" smtClean="0"/>
              <a:t>3</a:t>
            </a:r>
            <a:r>
              <a:rPr lang="zh-CN" altLang="en-US" b="1" dirty="0"/>
              <a:t>、网约车合法后</a:t>
            </a:r>
            <a:r>
              <a:rPr lang="zh-CN" altLang="en-US" b="1" dirty="0" smtClean="0"/>
              <a:t>公众关心</a:t>
            </a:r>
            <a:r>
              <a:rPr lang="zh-CN" altLang="en-US" b="1" dirty="0"/>
              <a:t>的问题</a:t>
            </a:r>
            <a:r>
              <a:rPr lang="zh-CN" altLang="en-US" b="1" dirty="0" smtClean="0"/>
              <a:t>。</a:t>
            </a:r>
            <a:endParaRPr lang="en-US" altLang="zh-CN" b="1" dirty="0" smtClean="0"/>
          </a:p>
          <a:p>
            <a:pPr marL="0" indent="0">
              <a:buNone/>
            </a:pPr>
            <a:r>
              <a:rPr lang="zh-CN" altLang="en-US" b="1" dirty="0" smtClean="0">
                <a:latin typeface="宋体" panose="02010600030101010101" pitchFamily="2" charset="-122"/>
              </a:rPr>
              <a:t>（关心的问题：解决拥堵问题？是否安全？等）</a:t>
            </a:r>
            <a:endParaRPr lang="zh-CN" altLang="en-US" b="1" dirty="0">
              <a:latin typeface="宋体" panose="02010600030101010101" pitchFamily="2" charset="-122"/>
            </a:endParaRPr>
          </a:p>
          <a:p>
            <a:endParaRPr lang="en-US" altLang="zh-CN" sz="3200" b="1" dirty="0">
              <a:solidFill>
                <a:srgbClr val="002060"/>
              </a:solidFill>
              <a:latin typeface="宋体" panose="02010600030101010101" pitchFamily="2" charset="-122"/>
            </a:endParaRPr>
          </a:p>
        </p:txBody>
      </p:sp>
      <p:sp>
        <p:nvSpPr>
          <p:cNvPr id="4" name="文本框 3"/>
          <p:cNvSpPr txBox="1"/>
          <p:nvPr/>
        </p:nvSpPr>
        <p:spPr>
          <a:xfrm>
            <a:off x="4931229" y="195943"/>
            <a:ext cx="2079171" cy="584775"/>
          </a:xfrm>
          <a:prstGeom prst="rect">
            <a:avLst/>
          </a:prstGeom>
          <a:noFill/>
        </p:spPr>
        <p:txBody>
          <a:bodyPr wrap="square" rtlCol="0">
            <a:spAutoFit/>
          </a:bodyPr>
          <a:lstStyle/>
          <a:p>
            <a:r>
              <a:rPr lang="zh-CN" altLang="en-US" sz="3200" dirty="0" smtClean="0"/>
              <a:t>练习题</a:t>
            </a:r>
            <a:r>
              <a:rPr lang="en-US" altLang="zh-CN" sz="3200" dirty="0" smtClean="0"/>
              <a:t>1</a:t>
            </a:r>
            <a:r>
              <a:rPr lang="zh-CN" altLang="en-US" sz="3200" dirty="0" smtClean="0"/>
              <a:t> </a:t>
            </a:r>
            <a:endParaRPr lang="zh-CN" altLang="en-US" sz="3200" dirty="0"/>
          </a:p>
        </p:txBody>
      </p:sp>
    </p:spTree>
    <p:extLst>
      <p:ext uri="{BB962C8B-B14F-4D97-AF65-F5344CB8AC3E}">
        <p14:creationId xmlns:p14="http://schemas.microsoft.com/office/powerpoint/2010/main" val="1484344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771102" y="780718"/>
            <a:ext cx="11062310" cy="5660423"/>
          </a:xfrm>
        </p:spPr>
        <p:txBody>
          <a:bodyPr>
            <a:normAutofit/>
          </a:bodyPr>
          <a:lstStyle/>
          <a:p>
            <a:pPr algn="just"/>
            <a:r>
              <a:rPr lang="zh-CN" altLang="en-US" sz="2400" b="1" dirty="0" smtClean="0"/>
              <a:t>共享单车</a:t>
            </a:r>
            <a:r>
              <a:rPr lang="zh-CN" altLang="en-US" sz="2400" b="1" dirty="0"/>
              <a:t>：共享单车是指企业在校园、地铁站点、公交站点、居民区、商业区、公共服务区等提供自行车单车共享服务，是一种分时租赁模式。共享单车是一种新型共享经济。</a:t>
            </a:r>
            <a:endParaRPr lang="en-US" altLang="zh-CN" sz="2400" b="1" dirty="0" smtClean="0">
              <a:solidFill>
                <a:srgbClr val="002060"/>
              </a:solidFill>
            </a:endParaRPr>
          </a:p>
          <a:p>
            <a:pPr marL="0" indent="0">
              <a:buNone/>
            </a:pPr>
            <a:endParaRPr lang="en-US" altLang="zh-CN" sz="2400" b="1" dirty="0" smtClean="0"/>
          </a:p>
          <a:p>
            <a:pPr marL="0" indent="0">
              <a:buNone/>
            </a:pPr>
            <a:r>
              <a:rPr lang="zh-CN" altLang="en-US" sz="2400" b="1" dirty="0"/>
              <a:t>这</a:t>
            </a:r>
            <a:r>
              <a:rPr lang="en-US" altLang="zh-CN" sz="2400" b="1" dirty="0"/>
              <a:t>25</a:t>
            </a:r>
            <a:r>
              <a:rPr lang="zh-CN" altLang="en-US" sz="2400" b="1" dirty="0"/>
              <a:t>个品牌包括：摩拜单车、永安行、小鸣单车、小蓝单车、智享单车、北京公共自行车、骑点、奇奇出行、</a:t>
            </a:r>
            <a:r>
              <a:rPr lang="en-US" altLang="zh-CN" sz="2400" b="1" dirty="0" err="1"/>
              <a:t>CCbike</a:t>
            </a:r>
            <a:r>
              <a:rPr lang="zh-CN" altLang="en-US" sz="2400" b="1" dirty="0"/>
              <a:t>、</a:t>
            </a:r>
            <a:r>
              <a:rPr lang="en-US" altLang="zh-CN" sz="2400" b="1" dirty="0"/>
              <a:t>7</a:t>
            </a:r>
            <a:r>
              <a:rPr lang="zh-CN" altLang="en-US" sz="2400" b="1" dirty="0"/>
              <a:t>号电单车、黑鸟单车、</a:t>
            </a:r>
            <a:r>
              <a:rPr lang="en-US" altLang="zh-CN" sz="2400" b="1" dirty="0" err="1"/>
              <a:t>hellobike</a:t>
            </a:r>
            <a:r>
              <a:rPr lang="zh-CN" altLang="en-US" sz="2400" b="1" dirty="0"/>
              <a:t>、酷骑单车、</a:t>
            </a:r>
            <a:r>
              <a:rPr lang="en-US" altLang="zh-CN" sz="2400" b="1" dirty="0"/>
              <a:t>1</a:t>
            </a:r>
            <a:r>
              <a:rPr lang="zh-CN" altLang="en-US" sz="2400" b="1" dirty="0"/>
              <a:t>步单车、由你单车、踏踏、</a:t>
            </a:r>
            <a:r>
              <a:rPr lang="en-US" altLang="zh-CN" sz="2400" b="1" dirty="0" err="1"/>
              <a:t>Funbike</a:t>
            </a:r>
            <a:r>
              <a:rPr lang="zh-CN" altLang="en-US" sz="2400" b="1" dirty="0"/>
              <a:t>单车、悠悠单车、骑呗、熊猫单车、云单车、</a:t>
            </a:r>
            <a:r>
              <a:rPr lang="en-US" altLang="zh-CN" sz="2400" b="1" dirty="0" err="1"/>
              <a:t>ofo</a:t>
            </a:r>
            <a:r>
              <a:rPr lang="zh-CN" altLang="en-US" sz="2400" b="1" dirty="0"/>
              <a:t>小黄车、优拜单车、电电</a:t>
            </a:r>
            <a:r>
              <a:rPr lang="en-US" altLang="zh-CN" sz="2400" b="1" dirty="0"/>
              <a:t>Go</a:t>
            </a:r>
            <a:r>
              <a:rPr lang="zh-CN" altLang="en-US" sz="2400" b="1" dirty="0"/>
              <a:t>单车、小鹿单车、小白单车、快兔出行</a:t>
            </a:r>
            <a:r>
              <a:rPr lang="zh-CN" altLang="en-US" sz="2400" b="1" dirty="0" smtClean="0"/>
              <a:t>、</a:t>
            </a:r>
            <a:r>
              <a:rPr lang="en-US" altLang="zh-CN" sz="2400" b="1" dirty="0" smtClean="0"/>
              <a:t>  </a:t>
            </a:r>
            <a:r>
              <a:rPr lang="zh-CN" altLang="en-US" sz="2400" b="1" dirty="0"/>
              <a:t>绿游共享单车</a:t>
            </a:r>
            <a:r>
              <a:rPr lang="en-US" altLang="zh-CN" sz="2400" b="1" dirty="0" err="1" smtClean="0"/>
              <a:t>GreenBike</a:t>
            </a:r>
            <a:r>
              <a:rPr lang="zh-CN" altLang="en-US" sz="2400" b="1" dirty="0" smtClean="0"/>
              <a:t>。</a:t>
            </a:r>
            <a:endParaRPr lang="en-US" altLang="zh-CN" sz="2400" b="1" dirty="0"/>
          </a:p>
          <a:p>
            <a:pPr marL="0" indent="0">
              <a:buNone/>
            </a:pPr>
            <a:r>
              <a:rPr lang="zh-CN" altLang="en-US" sz="2400" b="1" dirty="0"/>
              <a:t>此外，还有悟空单车（已倒闭）、</a:t>
            </a:r>
            <a:r>
              <a:rPr lang="en-US" altLang="zh-CN" sz="2400" b="1" dirty="0"/>
              <a:t>3Vbike</a:t>
            </a:r>
            <a:r>
              <a:rPr lang="zh-CN" altLang="en-US" sz="2400" b="1" dirty="0"/>
              <a:t>单车（已倒闭）、町町单车（已倒闭）、闪电单车、</a:t>
            </a:r>
            <a:r>
              <a:rPr lang="en-US" altLang="zh-CN" sz="2400" b="1" dirty="0" err="1" smtClean="0"/>
              <a:t>Ddbike</a:t>
            </a:r>
            <a:r>
              <a:rPr lang="zh-CN" altLang="en-US" sz="2400" b="1" dirty="0" smtClean="0"/>
              <a:t>。</a:t>
            </a:r>
            <a:endParaRPr lang="en-US" altLang="zh-CN" sz="2400" b="1" dirty="0"/>
          </a:p>
          <a:p>
            <a:endParaRPr lang="en-US" altLang="zh-CN" sz="2400" b="1" dirty="0">
              <a:solidFill>
                <a:srgbClr val="002060"/>
              </a:solidFill>
              <a:latin typeface="宋体" panose="02010600030101010101" pitchFamily="2" charset="-122"/>
            </a:endParaRPr>
          </a:p>
        </p:txBody>
      </p:sp>
      <p:sp>
        <p:nvSpPr>
          <p:cNvPr id="4" name="文本框 3"/>
          <p:cNvSpPr txBox="1"/>
          <p:nvPr/>
        </p:nvSpPr>
        <p:spPr>
          <a:xfrm>
            <a:off x="4931229" y="195943"/>
            <a:ext cx="2079171" cy="584775"/>
          </a:xfrm>
          <a:prstGeom prst="rect">
            <a:avLst/>
          </a:prstGeom>
          <a:noFill/>
        </p:spPr>
        <p:txBody>
          <a:bodyPr wrap="square" rtlCol="0">
            <a:spAutoFit/>
          </a:bodyPr>
          <a:lstStyle/>
          <a:p>
            <a:r>
              <a:rPr lang="zh-CN" altLang="en-US" sz="3200" dirty="0" smtClean="0"/>
              <a:t>练习题</a:t>
            </a:r>
            <a:r>
              <a:rPr lang="en-US" altLang="zh-CN" sz="3200" dirty="0" smtClean="0"/>
              <a:t>2</a:t>
            </a:r>
            <a:r>
              <a:rPr lang="zh-CN" altLang="en-US" sz="3200" dirty="0" smtClean="0"/>
              <a:t> </a:t>
            </a:r>
            <a:endParaRPr lang="zh-CN" altLang="en-US" sz="3200" dirty="0"/>
          </a:p>
        </p:txBody>
      </p:sp>
      <p:sp>
        <p:nvSpPr>
          <p:cNvPr id="5" name="Rectangle 3"/>
          <p:cNvSpPr txBox="1">
            <a:spLocks noChangeArrowheads="1"/>
          </p:cNvSpPr>
          <p:nvPr/>
        </p:nvSpPr>
        <p:spPr>
          <a:xfrm>
            <a:off x="716750" y="5693318"/>
            <a:ext cx="11062310" cy="5660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3600" b="1" dirty="0" smtClean="0">
                <a:solidFill>
                  <a:srgbClr val="7030A0"/>
                </a:solidFill>
              </a:rPr>
              <a:t>研究目的：分析共享单车行业现状及问题</a:t>
            </a:r>
            <a:endParaRPr lang="en-US" altLang="zh-CN" sz="3600" b="1" dirty="0" smtClean="0">
              <a:solidFill>
                <a:srgbClr val="7030A0"/>
              </a:solidFill>
            </a:endParaRPr>
          </a:p>
          <a:p>
            <a:endParaRPr lang="en-US" altLang="zh-CN" b="1" dirty="0" smtClean="0">
              <a:solidFill>
                <a:srgbClr val="002060"/>
              </a:solidFill>
            </a:endParaRPr>
          </a:p>
        </p:txBody>
      </p:sp>
    </p:spTree>
    <p:extLst>
      <p:ext uri="{BB962C8B-B14F-4D97-AF65-F5344CB8AC3E}">
        <p14:creationId xmlns:p14="http://schemas.microsoft.com/office/powerpoint/2010/main" val="623342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24000" y="0"/>
            <a:ext cx="6121400" cy="1219200"/>
          </a:xfrm>
        </p:spPr>
        <p:txBody>
          <a:bodyPr/>
          <a:lstStyle/>
          <a:p>
            <a:r>
              <a:rPr lang="zh-CN" altLang="en-US" b="1">
                <a:latin typeface="黑体" panose="02010609060101010101" pitchFamily="49" charset="-122"/>
                <a:ea typeface="黑体" panose="02010609060101010101" pitchFamily="49" charset="-122"/>
              </a:rPr>
              <a:t>统计调查的基本原则</a:t>
            </a:r>
          </a:p>
        </p:txBody>
      </p:sp>
      <p:sp>
        <p:nvSpPr>
          <p:cNvPr id="70659" name="Rectangle 3"/>
          <p:cNvSpPr>
            <a:spLocks noGrp="1" noChangeArrowheads="1"/>
          </p:cNvSpPr>
          <p:nvPr>
            <p:ph type="body" idx="1"/>
          </p:nvPr>
        </p:nvSpPr>
        <p:spPr>
          <a:xfrm>
            <a:off x="1053192" y="1478637"/>
            <a:ext cx="9701893" cy="3657600"/>
          </a:xfrm>
        </p:spPr>
        <p:txBody>
          <a:bodyPr>
            <a:normAutofit/>
          </a:bodyPr>
          <a:lstStyle/>
          <a:p>
            <a:pPr>
              <a:lnSpc>
                <a:spcPct val="200000"/>
              </a:lnSpc>
            </a:pPr>
            <a:r>
              <a:rPr lang="zh-CN" altLang="en-US" sz="3600" b="1" dirty="0">
                <a:latin typeface="黑体" panose="02010609060101010101" pitchFamily="49" charset="-122"/>
                <a:ea typeface="黑体" panose="02010609060101010101" pitchFamily="49" charset="-122"/>
              </a:rPr>
              <a:t>要实事求是，如实反映情况（准确性原则）</a:t>
            </a:r>
          </a:p>
          <a:p>
            <a:pPr>
              <a:lnSpc>
                <a:spcPct val="200000"/>
              </a:lnSpc>
            </a:pPr>
            <a:r>
              <a:rPr lang="zh-CN" altLang="en-US" sz="3600" b="1" dirty="0">
                <a:latin typeface="黑体" panose="02010609060101010101" pitchFamily="49" charset="-122"/>
                <a:ea typeface="黑体" panose="02010609060101010101" pitchFamily="49" charset="-122"/>
              </a:rPr>
              <a:t>要及时反映，及时预报（及时性原则）</a:t>
            </a:r>
          </a:p>
          <a:p>
            <a:pPr>
              <a:lnSpc>
                <a:spcPct val="200000"/>
              </a:lnSpc>
            </a:pPr>
            <a:r>
              <a:rPr lang="zh-CN" altLang="en-US" sz="3600" b="1" dirty="0">
                <a:latin typeface="黑体" panose="02010609060101010101" pitchFamily="49" charset="-122"/>
                <a:ea typeface="黑体" panose="02010609060101010101" pitchFamily="49" charset="-122"/>
              </a:rPr>
              <a:t>要数字与情况相结合（完整性原则）</a:t>
            </a:r>
          </a:p>
        </p:txBody>
      </p:sp>
    </p:spTree>
    <p:extLst>
      <p:ext uri="{BB962C8B-B14F-4D97-AF65-F5344CB8AC3E}">
        <p14:creationId xmlns:p14="http://schemas.microsoft.com/office/powerpoint/2010/main" val="1466541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0" y="0"/>
            <a:ext cx="7772400" cy="1219200"/>
          </a:xfrm>
        </p:spPr>
        <p:txBody>
          <a:bodyPr/>
          <a:lstStyle/>
          <a:p>
            <a:r>
              <a:rPr lang="zh-CN" altLang="en-US" sz="3200" b="1"/>
              <a:t>人有多大胆，地有多大产</a:t>
            </a:r>
            <a:br>
              <a:rPr lang="zh-CN" altLang="en-US" sz="3200" b="1"/>
            </a:br>
            <a:r>
              <a:rPr lang="zh-CN" altLang="en-US" sz="3200" b="1"/>
              <a:t>－－统计数据的真实性</a:t>
            </a:r>
          </a:p>
        </p:txBody>
      </p:sp>
      <p:sp>
        <p:nvSpPr>
          <p:cNvPr id="46083" name="Rectangle 3"/>
          <p:cNvSpPr>
            <a:spLocks noGrp="1" noChangeArrowheads="1"/>
          </p:cNvSpPr>
          <p:nvPr>
            <p:ph type="body" idx="1"/>
          </p:nvPr>
        </p:nvSpPr>
        <p:spPr>
          <a:xfrm>
            <a:off x="2279650" y="1628776"/>
            <a:ext cx="3168650" cy="4454525"/>
          </a:xfrm>
        </p:spPr>
        <p:txBody>
          <a:bodyPr/>
          <a:lstStyle/>
          <a:p>
            <a:endParaRPr lang="zh-CN" altLang="zh-CN"/>
          </a:p>
        </p:txBody>
      </p:sp>
      <p:sp>
        <p:nvSpPr>
          <p:cNvPr id="46085" name="Rectangle 5"/>
          <p:cNvSpPr>
            <a:spLocks noChangeArrowheads="1"/>
          </p:cNvSpPr>
          <p:nvPr/>
        </p:nvSpPr>
        <p:spPr bwMode="auto">
          <a:xfrm>
            <a:off x="1524001" y="-2465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6084" name="Object 4"/>
          <p:cNvGraphicFramePr>
            <a:graphicFrameLocks noChangeAspect="1"/>
          </p:cNvGraphicFramePr>
          <p:nvPr/>
        </p:nvGraphicFramePr>
        <p:xfrm>
          <a:off x="1524000" y="1196976"/>
          <a:ext cx="4648200" cy="5661025"/>
        </p:xfrm>
        <a:graphic>
          <a:graphicData uri="http://schemas.openxmlformats.org/presentationml/2006/ole">
            <mc:AlternateContent xmlns:mc="http://schemas.openxmlformats.org/markup-compatibility/2006">
              <mc:Choice xmlns:v="urn:schemas-microsoft-com:vml" Requires="v">
                <p:oleObj spid="_x0000_s1064" name="位图图像" r:id="rId3" imgW="2409524" imgH="3610479" progId="Paint.Picture">
                  <p:embed/>
                </p:oleObj>
              </mc:Choice>
              <mc:Fallback>
                <p:oleObj name="位图图像" r:id="rId3" imgW="2409524" imgH="361047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196976"/>
                        <a:ext cx="4648200" cy="566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7" name="AutoShape 7"/>
          <p:cNvSpPr>
            <a:spLocks noChangeArrowheads="1"/>
          </p:cNvSpPr>
          <p:nvPr/>
        </p:nvSpPr>
        <p:spPr bwMode="auto">
          <a:xfrm>
            <a:off x="6383339" y="2708276"/>
            <a:ext cx="4067175" cy="2951163"/>
          </a:xfrm>
          <a:prstGeom prst="wedgeRoundRectCallout">
            <a:avLst>
              <a:gd name="adj1" fmla="val -73264"/>
              <a:gd name="adj2" fmla="val 81736"/>
              <a:gd name="adj3" fmla="val 16667"/>
            </a:avLst>
          </a:prstGeom>
          <a:solidFill>
            <a:schemeClr val="accent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r>
              <a:rPr lang="en-US" altLang="zh-CN" sz="2000" b="1">
                <a:solidFill>
                  <a:schemeClr val="bg2"/>
                </a:solidFill>
                <a:latin typeface="黑体" panose="02010609060101010101" pitchFamily="49" charset="-122"/>
                <a:ea typeface="黑体" panose="02010609060101010101" pitchFamily="49" charset="-122"/>
              </a:rPr>
              <a:t>1958</a:t>
            </a:r>
            <a:r>
              <a:rPr lang="zh-CN" altLang="en-US" sz="2000" b="1">
                <a:solidFill>
                  <a:schemeClr val="bg2"/>
                </a:solidFill>
                <a:latin typeface="黑体" panose="02010609060101010101" pitchFamily="49" charset="-122"/>
                <a:ea typeface="黑体" panose="02010609060101010101" pitchFamily="49" charset="-122"/>
              </a:rPr>
              <a:t>年</a:t>
            </a:r>
            <a:r>
              <a:rPr lang="en-US" altLang="zh-CN" sz="2000" b="1">
                <a:solidFill>
                  <a:schemeClr val="bg2"/>
                </a:solidFill>
                <a:latin typeface="黑体" panose="02010609060101010101" pitchFamily="49" charset="-122"/>
                <a:ea typeface="黑体" panose="02010609060101010101" pitchFamily="49" charset="-122"/>
              </a:rPr>
              <a:t>9</a:t>
            </a:r>
            <a:r>
              <a:rPr lang="zh-CN" altLang="en-US" sz="2000" b="1">
                <a:solidFill>
                  <a:schemeClr val="bg2"/>
                </a:solidFill>
                <a:latin typeface="黑体" panose="02010609060101010101" pitchFamily="49" charset="-122"/>
                <a:ea typeface="黑体" panose="02010609060101010101" pitchFamily="49" charset="-122"/>
              </a:rPr>
              <a:t>月，天津市新立村人民公社把</a:t>
            </a:r>
            <a:r>
              <a:rPr lang="en-US" altLang="zh-CN" sz="2000" b="1">
                <a:solidFill>
                  <a:schemeClr val="bg2"/>
                </a:solidFill>
                <a:latin typeface="黑体" panose="02010609060101010101" pitchFamily="49" charset="-122"/>
                <a:ea typeface="黑体" panose="02010609060101010101" pitchFamily="49" charset="-122"/>
              </a:rPr>
              <a:t>40</a:t>
            </a:r>
            <a:r>
              <a:rPr lang="zh-CN" altLang="en-US" sz="2000" b="1">
                <a:solidFill>
                  <a:schemeClr val="bg2"/>
                </a:solidFill>
                <a:latin typeface="黑体" panose="02010609060101010101" pitchFamily="49" charset="-122"/>
                <a:ea typeface="黑体" panose="02010609060101010101" pitchFamily="49" charset="-122"/>
              </a:rPr>
              <a:t>亩稻谷移到</a:t>
            </a:r>
            <a:r>
              <a:rPr lang="en-US" altLang="zh-CN" sz="2000" b="1">
                <a:solidFill>
                  <a:schemeClr val="bg2"/>
                </a:solidFill>
                <a:latin typeface="黑体" panose="02010609060101010101" pitchFamily="49" charset="-122"/>
                <a:ea typeface="黑体" panose="02010609060101010101" pitchFamily="49" charset="-122"/>
              </a:rPr>
              <a:t>1.04</a:t>
            </a:r>
            <a:r>
              <a:rPr lang="zh-CN" altLang="en-US" sz="2000" b="1">
                <a:solidFill>
                  <a:schemeClr val="bg2"/>
                </a:solidFill>
                <a:latin typeface="黑体" panose="02010609060101010101" pitchFamily="49" charset="-122"/>
                <a:ea typeface="黑体" panose="02010609060101010101" pitchFamily="49" charset="-122"/>
              </a:rPr>
              <a:t>亩地中，谎报亩产已达到</a:t>
            </a:r>
            <a:r>
              <a:rPr lang="en-US" altLang="zh-CN" sz="2000" b="1">
                <a:solidFill>
                  <a:schemeClr val="bg2"/>
                </a:solidFill>
                <a:latin typeface="黑体" panose="02010609060101010101" pitchFamily="49" charset="-122"/>
                <a:ea typeface="黑体" panose="02010609060101010101" pitchFamily="49" charset="-122"/>
              </a:rPr>
              <a:t>12</a:t>
            </a:r>
            <a:r>
              <a:rPr lang="zh-CN" altLang="en-US" sz="2000" b="1">
                <a:solidFill>
                  <a:schemeClr val="bg2"/>
                </a:solidFill>
                <a:latin typeface="黑体" panose="02010609060101010101" pitchFamily="49" charset="-122"/>
                <a:ea typeface="黑体" panose="02010609060101010101" pitchFamily="49" charset="-122"/>
              </a:rPr>
              <a:t>万斤，并称稻子上可以坐人，让人参观。这是登上稻子垛坐在上面的女社员，其喜笑颜开的表情让人不可思议。 </a:t>
            </a:r>
            <a:r>
              <a:rPr lang="zh-CN" altLang="en-US" sz="2000">
                <a:solidFill>
                  <a:schemeClr val="bg2"/>
                </a:solidFill>
                <a:latin typeface="黑体" panose="02010609060101010101" pitchFamily="49" charset="-122"/>
                <a:ea typeface="黑体" panose="02010609060101010101" pitchFamily="49" charset="-122"/>
              </a:rPr>
              <a:t>               </a:t>
            </a:r>
            <a:r>
              <a:rPr lang="zh-CN" altLang="en-US" sz="2000" b="1">
                <a:solidFill>
                  <a:schemeClr val="bg2"/>
                </a:solidFill>
                <a:latin typeface="黑体" panose="02010609060101010101" pitchFamily="49" charset="-122"/>
                <a:ea typeface="黑体" panose="02010609060101010101" pitchFamily="49" charset="-122"/>
              </a:rPr>
              <a:t> </a:t>
            </a:r>
          </a:p>
          <a:p>
            <a:pPr algn="l"/>
            <a:r>
              <a:rPr lang="zh-CN" altLang="en-US" sz="2000" b="1">
                <a:solidFill>
                  <a:schemeClr val="bg2"/>
                </a:solidFill>
                <a:latin typeface="黑体" panose="02010609060101010101" pitchFamily="49" charset="-122"/>
                <a:ea typeface="黑体" panose="02010609060101010101" pitchFamily="49" charset="-122"/>
              </a:rPr>
              <a:t>           叶盘祺摄</a:t>
            </a:r>
          </a:p>
          <a:p>
            <a:endParaRPr lang="en-US" altLang="zh-CN" sz="2000">
              <a:solidFill>
                <a:schemeClr val="bg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13146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524000" y="0"/>
            <a:ext cx="70929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lvl1pPr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4400" b="1">
                <a:solidFill>
                  <a:schemeClr val="tx2"/>
                </a:solidFill>
                <a:effectLst>
                  <a:outerShdw blurRad="38100" dist="38100" dir="2700000" algn="tl">
                    <a:srgbClr val="000000"/>
                  </a:outerShdw>
                </a:effectLst>
                <a:ea typeface="黑体" panose="02010609060101010101" pitchFamily="49" charset="-122"/>
              </a:rPr>
              <a:t>第二节    统计调查方式</a:t>
            </a:r>
          </a:p>
        </p:txBody>
      </p:sp>
      <p:sp>
        <p:nvSpPr>
          <p:cNvPr id="55299" name="AutoShape 3"/>
          <p:cNvSpPr>
            <a:spLocks noChangeArrowheads="1"/>
          </p:cNvSpPr>
          <p:nvPr/>
        </p:nvSpPr>
        <p:spPr bwMode="auto">
          <a:xfrm>
            <a:off x="3657600" y="1981200"/>
            <a:ext cx="3754438" cy="838200"/>
          </a:xfrm>
          <a:prstGeom prst="roundRect">
            <a:avLst>
              <a:gd name="adj" fmla="val 16667"/>
            </a:avLst>
          </a:prstGeom>
          <a:solidFill>
            <a:srgbClr val="FFCC99"/>
          </a:solidFill>
          <a:ln>
            <a:noFill/>
          </a:ln>
          <a:effectLst/>
          <a:scene3d>
            <a:camera prst="legacyObliqueTopRight"/>
            <a:lightRig rig="legacyFlat2" dir="t"/>
          </a:scene3d>
          <a:sp3d extrusionH="430200" prstMaterial="legacyMatte">
            <a:bevelT w="13500" h="13500" prst="angle"/>
            <a:bevelB w="13500" h="13500" prst="angle"/>
            <a:extrusionClr>
              <a:srgbClr val="FFCC99"/>
            </a:extrusionClr>
            <a:contourClr>
              <a:srgbClr val="FFCC99"/>
            </a:contourClr>
          </a:sp3d>
          <a:extLst>
            <a:ext uri="{91240B29-F687-4F45-9708-019B960494DF}">
              <a14:hiddenLine xmlns:a14="http://schemas.microsoft.com/office/drawing/2010/main" w="9525">
                <a:no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flatTx/>
          </a:bodyPr>
          <a:lstStyle>
            <a:lvl1pPr marL="571500" indent="-571500" algn="l">
              <a:defRPr kumimoji="1" sz="2400">
                <a:solidFill>
                  <a:schemeClr val="tx1"/>
                </a:solidFill>
                <a:latin typeface="Times New Roman" panose="02020603050405020304" pitchFamily="18" charset="0"/>
                <a:ea typeface="宋体" panose="02010600030101010101" pitchFamily="2" charset="-122"/>
              </a:defRPr>
            </a:lvl1pPr>
            <a:lvl2pPr marL="971550" indent="-285750" algn="l">
              <a:defRPr kumimoji="1" sz="2400">
                <a:solidFill>
                  <a:schemeClr val="tx1"/>
                </a:solidFill>
                <a:latin typeface="Times New Roman" panose="02020603050405020304" pitchFamily="18" charset="0"/>
                <a:ea typeface="宋体" panose="02010600030101010101" pitchFamily="2" charset="-122"/>
              </a:defRPr>
            </a:lvl2pPr>
            <a:lvl3pPr marL="1314450" indent="-228600" algn="l">
              <a:defRPr kumimoji="1" sz="2400">
                <a:solidFill>
                  <a:schemeClr val="tx1"/>
                </a:solidFill>
                <a:latin typeface="Times New Roman" panose="02020603050405020304" pitchFamily="18" charset="0"/>
                <a:ea typeface="宋体" panose="02010600030101010101" pitchFamily="2" charset="-122"/>
              </a:defRPr>
            </a:lvl3pPr>
            <a:lvl4pPr marL="1657350" indent="-228600" algn="l">
              <a:defRPr kumimoji="1" sz="2400">
                <a:solidFill>
                  <a:schemeClr val="tx1"/>
                </a:solidFill>
                <a:latin typeface="Times New Roman" panose="02020603050405020304" pitchFamily="18" charset="0"/>
                <a:ea typeface="宋体" panose="02010600030101010101" pitchFamily="2" charset="-122"/>
              </a:defRPr>
            </a:lvl4pPr>
            <a:lvl5pPr marL="2057400" indent="-228600" algn="l">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zh-CN" altLang="en-US" sz="3500" b="1">
                <a:solidFill>
                  <a:srgbClr val="FF0000"/>
                </a:solidFill>
                <a:effectLst>
                  <a:outerShdw blurRad="38100" dist="38100" dir="2700000" algn="tl">
                    <a:srgbClr val="000000"/>
                  </a:outerShdw>
                </a:effectLst>
                <a:ea typeface="黑体" panose="02010609060101010101" pitchFamily="49" charset="-122"/>
              </a:rPr>
              <a:t>统计调查方式</a:t>
            </a:r>
            <a:endParaRPr lang="zh-CN" altLang="en-US" sz="3500" b="1">
              <a:solidFill>
                <a:srgbClr val="FFFFFF"/>
              </a:solidFill>
              <a:effectLst>
                <a:outerShdw blurRad="38100" dist="38100" dir="2700000" algn="tl">
                  <a:srgbClr val="000000"/>
                </a:outerShdw>
              </a:effectLst>
            </a:endParaRPr>
          </a:p>
        </p:txBody>
      </p:sp>
      <p:sp>
        <p:nvSpPr>
          <p:cNvPr id="55300" name="Text Box 4"/>
          <p:cNvSpPr txBox="1">
            <a:spLocks noChangeArrowheads="1"/>
          </p:cNvSpPr>
          <p:nvPr/>
        </p:nvSpPr>
        <p:spPr bwMode="auto">
          <a:xfrm>
            <a:off x="2590800" y="4038600"/>
            <a:ext cx="762000" cy="1676400"/>
          </a:xfrm>
          <a:prstGeom prst="rect">
            <a:avLst/>
          </a:prstGeom>
          <a:solidFill>
            <a:srgbClr val="0FFFE8"/>
          </a:solidFill>
          <a:ln w="9525">
            <a:miter lim="800000"/>
            <a:headEnd/>
            <a:tailEnd/>
          </a:ln>
          <a:scene3d>
            <a:camera prst="legacyObliqueTopRight"/>
            <a:lightRig rig="legacyFlat2" dir="t"/>
          </a:scene3d>
          <a:sp3d extrusionH="430200" prstMaterial="legacyMatte">
            <a:bevelT w="13500" h="13500" prst="angle"/>
            <a:bevelB w="13500" h="13500" prst="angle"/>
            <a:extrusionClr>
              <a:srgbClr val="0FFFE8"/>
            </a:extrusionClr>
            <a:contourClr>
              <a:srgbClr val="0FFFE8"/>
            </a:contourClr>
          </a:sp3d>
        </p:spPr>
        <p:txBody>
          <a:bodyPr>
            <a:flatTx/>
          </a:bodyPr>
          <a:lstStyle/>
          <a:p>
            <a:r>
              <a:rPr lang="zh-CN" altLang="en-US" sz="2800" b="1">
                <a:solidFill>
                  <a:schemeClr val="bg2"/>
                </a:solidFill>
                <a:effectLst>
                  <a:outerShdw blurRad="38100" dist="38100" dir="2700000" algn="tl">
                    <a:srgbClr val="FFFFFF"/>
                  </a:outerShdw>
                </a:effectLst>
                <a:ea typeface="黑体" panose="02010609060101010101" pitchFamily="49" charset="-122"/>
              </a:rPr>
              <a:t>普</a:t>
            </a:r>
          </a:p>
          <a:p>
            <a:endParaRPr lang="zh-CN" altLang="en-US" sz="2800" b="1">
              <a:solidFill>
                <a:schemeClr val="bg2"/>
              </a:solidFill>
              <a:effectLst>
                <a:outerShdw blurRad="38100" dist="38100" dir="2700000" algn="tl">
                  <a:srgbClr val="FFFFFF"/>
                </a:outerShdw>
              </a:effectLst>
              <a:ea typeface="黑体" panose="02010609060101010101" pitchFamily="49" charset="-122"/>
            </a:endParaRPr>
          </a:p>
          <a:p>
            <a:endParaRPr lang="zh-CN" altLang="en-US" sz="1500" b="1">
              <a:solidFill>
                <a:schemeClr val="bg2"/>
              </a:solidFill>
              <a:effectLst>
                <a:outerShdw blurRad="38100" dist="38100" dir="2700000" algn="tl">
                  <a:srgbClr val="FFFFFF"/>
                </a:outerShdw>
              </a:effectLst>
              <a:ea typeface="黑体" panose="02010609060101010101" pitchFamily="49" charset="-122"/>
            </a:endParaRPr>
          </a:p>
          <a:p>
            <a:endParaRPr lang="zh-CN" altLang="en-US" sz="100" b="1">
              <a:solidFill>
                <a:schemeClr val="bg2"/>
              </a:solidFill>
              <a:effectLst>
                <a:outerShdw blurRad="38100" dist="38100" dir="2700000" algn="tl">
                  <a:srgbClr val="FFFFFF"/>
                </a:outerShdw>
              </a:effectLst>
              <a:ea typeface="黑体" panose="02010609060101010101" pitchFamily="49" charset="-122"/>
            </a:endParaRPr>
          </a:p>
          <a:p>
            <a:r>
              <a:rPr lang="zh-CN" altLang="en-US" sz="2800" b="1">
                <a:solidFill>
                  <a:schemeClr val="bg2"/>
                </a:solidFill>
                <a:effectLst>
                  <a:outerShdw blurRad="38100" dist="38100" dir="2700000" algn="tl">
                    <a:srgbClr val="FFFFFF"/>
                  </a:outerShdw>
                </a:effectLst>
                <a:ea typeface="黑体" panose="02010609060101010101" pitchFamily="49" charset="-122"/>
              </a:rPr>
              <a:t>查</a:t>
            </a:r>
            <a:endParaRPr lang="zh-CN" altLang="en-US" b="1">
              <a:solidFill>
                <a:schemeClr val="bg2"/>
              </a:solidFill>
              <a:effectLst>
                <a:outerShdw blurRad="38100" dist="38100" dir="2700000" algn="tl">
                  <a:srgbClr val="FFFFFF"/>
                </a:outerShdw>
              </a:effectLst>
            </a:endParaRPr>
          </a:p>
        </p:txBody>
      </p:sp>
      <p:sp>
        <p:nvSpPr>
          <p:cNvPr id="55301" name="Text Box 5"/>
          <p:cNvSpPr txBox="1">
            <a:spLocks noChangeArrowheads="1"/>
          </p:cNvSpPr>
          <p:nvPr/>
        </p:nvSpPr>
        <p:spPr bwMode="auto">
          <a:xfrm>
            <a:off x="5105400" y="3810000"/>
            <a:ext cx="762000" cy="1752600"/>
          </a:xfrm>
          <a:prstGeom prst="rect">
            <a:avLst/>
          </a:prstGeom>
          <a:solidFill>
            <a:srgbClr val="0FFFE8"/>
          </a:solidFill>
          <a:ln w="9525">
            <a:miter lim="800000"/>
            <a:headEnd/>
            <a:tailEnd/>
          </a:ln>
          <a:scene3d>
            <a:camera prst="legacyObliqueTopRight"/>
            <a:lightRig rig="legacyFlat2" dir="t"/>
          </a:scene3d>
          <a:sp3d extrusionH="430200" prstMaterial="legacyMatte">
            <a:bevelT w="13500" h="13500" prst="angle"/>
            <a:bevelB w="13500" h="13500" prst="angle"/>
            <a:extrusionClr>
              <a:srgbClr val="0FFFE8"/>
            </a:extrusionClr>
            <a:contourClr>
              <a:srgbClr val="0FFFE8"/>
            </a:contourClr>
          </a:sp3d>
        </p:spPr>
        <p:txBody>
          <a:bodyPr>
            <a:flatTx/>
          </a:bodyPr>
          <a:lstStyle/>
          <a:p>
            <a:r>
              <a:rPr lang="zh-CN" altLang="en-US" sz="2800" b="1">
                <a:solidFill>
                  <a:schemeClr val="bg2"/>
                </a:solidFill>
                <a:effectLst>
                  <a:outerShdw blurRad="38100" dist="38100" dir="2700000" algn="tl">
                    <a:srgbClr val="FFFFFF"/>
                  </a:outerShdw>
                </a:effectLst>
                <a:ea typeface="黑体" panose="02010609060101010101" pitchFamily="49" charset="-122"/>
              </a:rPr>
              <a:t>抽样调查</a:t>
            </a:r>
            <a:endParaRPr lang="zh-CN" altLang="en-US" b="1">
              <a:solidFill>
                <a:schemeClr val="bg2"/>
              </a:solidFill>
            </a:endParaRPr>
          </a:p>
        </p:txBody>
      </p:sp>
      <p:sp>
        <p:nvSpPr>
          <p:cNvPr id="55302" name="Text Box 6"/>
          <p:cNvSpPr txBox="1">
            <a:spLocks noChangeArrowheads="1"/>
          </p:cNvSpPr>
          <p:nvPr/>
        </p:nvSpPr>
        <p:spPr bwMode="auto">
          <a:xfrm>
            <a:off x="7848600" y="4038600"/>
            <a:ext cx="762000" cy="1752600"/>
          </a:xfrm>
          <a:prstGeom prst="rect">
            <a:avLst/>
          </a:prstGeom>
          <a:solidFill>
            <a:srgbClr val="0FFFE8"/>
          </a:solidFill>
          <a:ln w="9525">
            <a:miter lim="800000"/>
            <a:headEnd/>
            <a:tailEnd/>
          </a:ln>
          <a:scene3d>
            <a:camera prst="legacyObliqueTopRight"/>
            <a:lightRig rig="legacyFlat2" dir="t"/>
          </a:scene3d>
          <a:sp3d extrusionH="430200" prstMaterial="legacyMatte">
            <a:bevelT w="13500" h="13500" prst="angle"/>
            <a:bevelB w="13500" h="13500" prst="angle"/>
            <a:extrusionClr>
              <a:srgbClr val="0FFFE8"/>
            </a:extrusionClr>
            <a:contourClr>
              <a:srgbClr val="0FFFE8"/>
            </a:contourClr>
          </a:sp3d>
        </p:spPr>
        <p:txBody>
          <a:bodyPr>
            <a:flatTx/>
          </a:bodyPr>
          <a:lstStyle/>
          <a:p>
            <a:r>
              <a:rPr lang="zh-CN" altLang="en-US" sz="2800" b="1">
                <a:solidFill>
                  <a:schemeClr val="bg2"/>
                </a:solidFill>
                <a:effectLst>
                  <a:outerShdw blurRad="38100" dist="38100" dir="2700000" algn="tl">
                    <a:srgbClr val="FFFFFF"/>
                  </a:outerShdw>
                </a:effectLst>
                <a:ea typeface="黑体" panose="02010609060101010101" pitchFamily="49" charset="-122"/>
              </a:rPr>
              <a:t>统计报表</a:t>
            </a:r>
            <a:endParaRPr lang="zh-CN" altLang="en-US" b="1">
              <a:solidFill>
                <a:schemeClr val="bg2"/>
              </a:solidFill>
            </a:endParaRPr>
          </a:p>
        </p:txBody>
      </p:sp>
      <p:grpSp>
        <p:nvGrpSpPr>
          <p:cNvPr id="55303" name="Group 7"/>
          <p:cNvGrpSpPr>
            <a:grpSpLocks/>
          </p:cNvGrpSpPr>
          <p:nvPr/>
        </p:nvGrpSpPr>
        <p:grpSpPr bwMode="auto">
          <a:xfrm>
            <a:off x="2895600" y="2819400"/>
            <a:ext cx="5257800" cy="1295400"/>
            <a:chOff x="864" y="1776"/>
            <a:chExt cx="3312" cy="816"/>
          </a:xfrm>
        </p:grpSpPr>
        <p:grpSp>
          <p:nvGrpSpPr>
            <p:cNvPr id="55304" name="Group 8"/>
            <p:cNvGrpSpPr>
              <a:grpSpLocks/>
            </p:cNvGrpSpPr>
            <p:nvPr/>
          </p:nvGrpSpPr>
          <p:grpSpPr bwMode="auto">
            <a:xfrm>
              <a:off x="864" y="1776"/>
              <a:ext cx="3312" cy="816"/>
              <a:chOff x="864" y="1776"/>
              <a:chExt cx="3312" cy="816"/>
            </a:xfrm>
          </p:grpSpPr>
          <p:sp>
            <p:nvSpPr>
              <p:cNvPr id="55305" name="Line 9"/>
              <p:cNvSpPr>
                <a:spLocks noChangeShapeType="1"/>
              </p:cNvSpPr>
              <p:nvPr/>
            </p:nvSpPr>
            <p:spPr bwMode="auto">
              <a:xfrm>
                <a:off x="2544" y="1776"/>
                <a:ext cx="0" cy="236"/>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06" name="Line 10"/>
              <p:cNvSpPr>
                <a:spLocks noChangeShapeType="1"/>
              </p:cNvSpPr>
              <p:nvPr/>
            </p:nvSpPr>
            <p:spPr bwMode="auto">
              <a:xfrm>
                <a:off x="864" y="2016"/>
                <a:ext cx="1680"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07" name="Line 11"/>
              <p:cNvSpPr>
                <a:spLocks noChangeShapeType="1"/>
              </p:cNvSpPr>
              <p:nvPr/>
            </p:nvSpPr>
            <p:spPr bwMode="auto">
              <a:xfrm>
                <a:off x="864" y="2064"/>
                <a:ext cx="0" cy="528"/>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08" name="Line 12"/>
              <p:cNvSpPr>
                <a:spLocks noChangeShapeType="1"/>
              </p:cNvSpPr>
              <p:nvPr/>
            </p:nvSpPr>
            <p:spPr bwMode="auto">
              <a:xfrm>
                <a:off x="2544" y="1872"/>
                <a:ext cx="0" cy="528"/>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09" name="Line 13"/>
              <p:cNvSpPr>
                <a:spLocks noChangeShapeType="1"/>
              </p:cNvSpPr>
              <p:nvPr/>
            </p:nvSpPr>
            <p:spPr bwMode="auto">
              <a:xfrm>
                <a:off x="4176" y="1968"/>
                <a:ext cx="0" cy="528"/>
              </a:xfrm>
              <a:prstGeom prst="line">
                <a:avLst/>
              </a:prstGeom>
              <a:noFill/>
              <a:ln w="28575">
                <a:solidFill>
                  <a:schemeClr val="tx1"/>
                </a:solidFill>
                <a:round/>
                <a:headE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55310" name="Line 14"/>
            <p:cNvSpPr>
              <a:spLocks noChangeShapeType="1"/>
            </p:cNvSpPr>
            <p:nvPr/>
          </p:nvSpPr>
          <p:spPr bwMode="auto">
            <a:xfrm>
              <a:off x="2544" y="2016"/>
              <a:ext cx="1632" cy="0"/>
            </a:xfrm>
            <a:prstGeom prst="line">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5311" name="Group 15"/>
          <p:cNvGrpSpPr>
            <a:grpSpLocks/>
          </p:cNvGrpSpPr>
          <p:nvPr/>
        </p:nvGrpSpPr>
        <p:grpSpPr bwMode="auto">
          <a:xfrm>
            <a:off x="3429000" y="5638800"/>
            <a:ext cx="4343400" cy="1219200"/>
            <a:chOff x="1200" y="3552"/>
            <a:chExt cx="2736" cy="768"/>
          </a:xfrm>
        </p:grpSpPr>
        <p:sp>
          <p:nvSpPr>
            <p:cNvPr id="55312" name="Line 16"/>
            <p:cNvSpPr>
              <a:spLocks noChangeShapeType="1"/>
            </p:cNvSpPr>
            <p:nvPr/>
          </p:nvSpPr>
          <p:spPr bwMode="auto">
            <a:xfrm>
              <a:off x="2496" y="3552"/>
              <a:ext cx="0" cy="96"/>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3" name="Line 17"/>
            <p:cNvSpPr>
              <a:spLocks noChangeShapeType="1"/>
            </p:cNvSpPr>
            <p:nvPr/>
          </p:nvSpPr>
          <p:spPr bwMode="auto">
            <a:xfrm>
              <a:off x="1872" y="3648"/>
              <a:ext cx="1152"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4" name="Line 18"/>
            <p:cNvSpPr>
              <a:spLocks noChangeShapeType="1"/>
            </p:cNvSpPr>
            <p:nvPr/>
          </p:nvSpPr>
          <p:spPr bwMode="auto">
            <a:xfrm>
              <a:off x="1872" y="3648"/>
              <a:ext cx="0" cy="192"/>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5" name="Line 19"/>
            <p:cNvSpPr>
              <a:spLocks noChangeShapeType="1"/>
            </p:cNvSpPr>
            <p:nvPr/>
          </p:nvSpPr>
          <p:spPr bwMode="auto">
            <a:xfrm>
              <a:off x="3024" y="3648"/>
              <a:ext cx="0" cy="192"/>
            </a:xfrm>
            <a:prstGeom prst="line">
              <a:avLst/>
            </a:prstGeom>
            <a:noFill/>
            <a:ln w="12700"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316" name="Group 20"/>
            <p:cNvGrpSpPr>
              <a:grpSpLocks/>
            </p:cNvGrpSpPr>
            <p:nvPr/>
          </p:nvGrpSpPr>
          <p:grpSpPr bwMode="auto">
            <a:xfrm>
              <a:off x="1200" y="3888"/>
              <a:ext cx="2736" cy="432"/>
              <a:chOff x="1200" y="3888"/>
              <a:chExt cx="2736" cy="432"/>
            </a:xfrm>
          </p:grpSpPr>
          <p:sp>
            <p:nvSpPr>
              <p:cNvPr id="55317" name="Rectangle 21"/>
              <p:cNvSpPr>
                <a:spLocks noChangeArrowheads="1"/>
              </p:cNvSpPr>
              <p:nvPr/>
            </p:nvSpPr>
            <p:spPr bwMode="auto">
              <a:xfrm>
                <a:off x="1200" y="3888"/>
                <a:ext cx="1152" cy="432"/>
              </a:xfrm>
              <a:prstGeom prst="rect">
                <a:avLst/>
              </a:prstGeom>
              <a:solidFill>
                <a:srgbClr val="17FFFF"/>
              </a:solidFill>
              <a:ln>
                <a:noFill/>
              </a:ln>
              <a:effectLst/>
              <a:scene3d>
                <a:camera prst="legacyPerspectiveTopRight"/>
                <a:lightRig rig="legacyFlat3" dir="b"/>
              </a:scene3d>
              <a:sp3d extrusionH="887400" prstMaterial="legacyMatte">
                <a:bevelT w="13500" h="13500" prst="angle"/>
                <a:bevelB w="13500" h="13500" prst="angle"/>
                <a:extrusionClr>
                  <a:srgbClr val="17FFFF"/>
                </a:extrusionClr>
                <a:contourClr>
                  <a:srgbClr val="17FFFF"/>
                </a:contourClr>
              </a:sp3d>
              <a:extLst>
                <a:ext uri="{91240B29-F687-4F45-9708-019B960494DF}">
                  <a14:hiddenLine xmlns:a14="http://schemas.microsoft.com/office/drawing/2010/main" w="12700" cap="sq">
                    <a:noFill/>
                    <a:miter lim="800000"/>
                    <a:headEnd/>
                    <a:tailEnd/>
                  </a14:hiddenLine>
                </a:ext>
                <a:ext uri="{AF507438-7753-43E0-B8FC-AC1667EBCBE1}">
                  <a14:hiddenEffects xmlns:a14="http://schemas.microsoft.com/office/drawing/2010/main">
                    <a:effectLst>
                      <a:outerShdw sy="50000" kx="2453608" rotWithShape="0">
                        <a:srgbClr val="808080"/>
                      </a:outerShdw>
                    </a:effectLst>
                  </a14:hiddenEffects>
                </a:ext>
              </a:extLst>
            </p:spPr>
            <p:txBody>
              <a:bodyPr wrap="none" anchor="ctr">
                <a:flatTx/>
              </a:bodyPr>
              <a:lstStyle/>
              <a:p>
                <a:r>
                  <a:rPr lang="zh-CN" altLang="en-US" sz="2800" b="1">
                    <a:solidFill>
                      <a:schemeClr val="bg2"/>
                    </a:solidFill>
                    <a:effectLst>
                      <a:outerShdw blurRad="38100" dist="38100" dir="2700000" algn="tl">
                        <a:srgbClr val="FFFFFF"/>
                      </a:outerShdw>
                    </a:effectLst>
                    <a:ea typeface="黑体" panose="02010609060101010101" pitchFamily="49" charset="-122"/>
                  </a:rPr>
                  <a:t>随机抽样</a:t>
                </a:r>
              </a:p>
            </p:txBody>
          </p:sp>
          <p:sp>
            <p:nvSpPr>
              <p:cNvPr id="55318" name="Rectangle 22"/>
              <p:cNvSpPr>
                <a:spLocks noChangeArrowheads="1"/>
              </p:cNvSpPr>
              <p:nvPr/>
            </p:nvSpPr>
            <p:spPr bwMode="auto">
              <a:xfrm>
                <a:off x="2784" y="3888"/>
                <a:ext cx="1152" cy="432"/>
              </a:xfrm>
              <a:prstGeom prst="rect">
                <a:avLst/>
              </a:prstGeom>
              <a:solidFill>
                <a:srgbClr val="17FFFF"/>
              </a:solidFill>
              <a:ln>
                <a:noFill/>
              </a:ln>
              <a:effectLst/>
              <a:scene3d>
                <a:camera prst="legacyPerspectiveTopRight"/>
                <a:lightRig rig="legacyFlat3" dir="b"/>
              </a:scene3d>
              <a:sp3d extrusionH="887400" prstMaterial="legacyMatte">
                <a:bevelT w="13500" h="13500" prst="angle"/>
                <a:bevelB w="13500" h="13500" prst="angle"/>
                <a:extrusionClr>
                  <a:srgbClr val="17FFFF"/>
                </a:extrusionClr>
                <a:contourClr>
                  <a:srgbClr val="17FFFF"/>
                </a:contourClr>
              </a:sp3d>
              <a:extLst>
                <a:ext uri="{91240B29-F687-4F45-9708-019B960494DF}">
                  <a14:hiddenLine xmlns:a14="http://schemas.microsoft.com/office/drawing/2010/main" w="12700" cap="sq">
                    <a:noFill/>
                    <a:miter lim="800000"/>
                    <a:headEnd/>
                    <a:tailEnd/>
                  </a14:hiddenLine>
                </a:ext>
                <a:ext uri="{AF507438-7753-43E0-B8FC-AC1667EBCBE1}">
                  <a14:hiddenEffects xmlns:a14="http://schemas.microsoft.com/office/drawing/2010/main">
                    <a:effectLst>
                      <a:outerShdw sy="50000" kx="2453608" rotWithShape="0">
                        <a:srgbClr val="808080"/>
                      </a:outerShdw>
                    </a:effectLst>
                  </a14:hiddenEffects>
                </a:ext>
              </a:extLst>
            </p:spPr>
            <p:txBody>
              <a:bodyPr wrap="none" anchor="ctr">
                <a:flatTx/>
              </a:bodyPr>
              <a:lstStyle/>
              <a:p>
                <a:r>
                  <a:rPr lang="zh-CN" altLang="en-US" sz="2800" b="1">
                    <a:solidFill>
                      <a:schemeClr val="bg2"/>
                    </a:solidFill>
                    <a:effectLst>
                      <a:outerShdw blurRad="38100" dist="38100" dir="2700000" algn="tl">
                        <a:srgbClr val="FFFFFF"/>
                      </a:outerShdw>
                    </a:effectLst>
                    <a:ea typeface="黑体" panose="02010609060101010101" pitchFamily="49" charset="-122"/>
                  </a:rPr>
                  <a:t>非随机抽样</a:t>
                </a:r>
              </a:p>
            </p:txBody>
          </p:sp>
        </p:grpSp>
      </p:grpSp>
    </p:spTree>
    <p:extLst>
      <p:ext uri="{BB962C8B-B14F-4D97-AF65-F5344CB8AC3E}">
        <p14:creationId xmlns:p14="http://schemas.microsoft.com/office/powerpoint/2010/main" val="3541868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0" y="228600"/>
            <a:ext cx="7772400" cy="762000"/>
          </a:xfrm>
        </p:spPr>
        <p:txBody>
          <a:bodyPr/>
          <a:lstStyle/>
          <a:p>
            <a:pPr algn="l"/>
            <a:r>
              <a:rPr lang="zh-CN" altLang="en-US" b="1">
                <a:latin typeface="黑体" panose="02010609060101010101" pitchFamily="49" charset="-122"/>
                <a:ea typeface="黑体" panose="02010609060101010101" pitchFamily="49" charset="-122"/>
              </a:rPr>
              <a:t>（一）普查 </a:t>
            </a:r>
            <a:r>
              <a:rPr lang="en-US" altLang="zh-CN" sz="3600" b="1" i="1">
                <a:solidFill>
                  <a:srgbClr val="FF0000"/>
                </a:solidFill>
                <a:cs typeface="Arial" panose="020B0604020202020204" pitchFamily="34" charset="0"/>
              </a:rPr>
              <a:t>(census)</a:t>
            </a:r>
            <a:r>
              <a:rPr lang="en-US" altLang="zh-CN" sz="3600" b="1">
                <a:solidFill>
                  <a:schemeClr val="hlink"/>
                </a:solidFill>
              </a:rPr>
              <a:t> </a:t>
            </a:r>
          </a:p>
        </p:txBody>
      </p:sp>
      <p:sp>
        <p:nvSpPr>
          <p:cNvPr id="56323" name="Rectangle 3"/>
          <p:cNvSpPr>
            <a:spLocks noGrp="1" noChangeArrowheads="1"/>
          </p:cNvSpPr>
          <p:nvPr>
            <p:ph type="body" sz="half" idx="2"/>
          </p:nvPr>
        </p:nvSpPr>
        <p:spPr>
          <a:xfrm>
            <a:off x="1164772" y="1110342"/>
            <a:ext cx="8686800" cy="5377543"/>
          </a:xfrm>
        </p:spPr>
        <p:txBody>
          <a:bodyPr>
            <a:normAutofit fontScale="92500" lnSpcReduction="10000"/>
          </a:bodyPr>
          <a:lstStyle/>
          <a:p>
            <a:pPr>
              <a:lnSpc>
                <a:spcPct val="170000"/>
              </a:lnSpc>
            </a:pPr>
            <a:r>
              <a:rPr lang="zh-CN" altLang="en-US" b="1" dirty="0" smtClean="0">
                <a:ea typeface="黑体" panose="02010609060101010101" pitchFamily="49" charset="-122"/>
              </a:rPr>
              <a:t>普查：为</a:t>
            </a:r>
            <a:r>
              <a:rPr lang="zh-CN" altLang="en-US" b="1" dirty="0">
                <a:ea typeface="黑体" panose="02010609060101010101" pitchFamily="49" charset="-122"/>
              </a:rPr>
              <a:t>特定目的专门组织的</a:t>
            </a:r>
            <a:r>
              <a:rPr lang="zh-CN" altLang="en-US" b="1" dirty="0">
                <a:solidFill>
                  <a:srgbClr val="7030A0"/>
                </a:solidFill>
                <a:ea typeface="黑体" panose="02010609060101010101" pitchFamily="49" charset="-122"/>
              </a:rPr>
              <a:t>非经常性全面调查</a:t>
            </a:r>
          </a:p>
          <a:p>
            <a:pPr>
              <a:lnSpc>
                <a:spcPct val="170000"/>
              </a:lnSpc>
            </a:pPr>
            <a:r>
              <a:rPr lang="zh-CN" altLang="en-US" b="1" dirty="0">
                <a:ea typeface="黑体" panose="02010609060101010101" pitchFamily="49" charset="-122"/>
              </a:rPr>
              <a:t>通常是一次性或周期性的</a:t>
            </a:r>
          </a:p>
          <a:p>
            <a:pPr>
              <a:lnSpc>
                <a:spcPct val="170000"/>
              </a:lnSpc>
            </a:pPr>
            <a:r>
              <a:rPr lang="zh-CN" altLang="en-US" b="1" dirty="0">
                <a:ea typeface="黑体" panose="02010609060101010101" pitchFamily="49" charset="-122"/>
              </a:rPr>
              <a:t>一般需要规定统一的标准调查时间</a:t>
            </a:r>
          </a:p>
          <a:p>
            <a:pPr>
              <a:lnSpc>
                <a:spcPct val="170000"/>
              </a:lnSpc>
            </a:pPr>
            <a:r>
              <a:rPr lang="zh-CN" altLang="en-US" b="1" dirty="0">
                <a:ea typeface="黑体" panose="02010609060101010101" pitchFamily="49" charset="-122"/>
              </a:rPr>
              <a:t>数据的规范化程度较高</a:t>
            </a:r>
          </a:p>
          <a:p>
            <a:pPr>
              <a:lnSpc>
                <a:spcPct val="170000"/>
              </a:lnSpc>
            </a:pPr>
            <a:r>
              <a:rPr lang="zh-CN" altLang="en-US" b="1" dirty="0">
                <a:ea typeface="黑体" panose="02010609060101010101" pitchFamily="49" charset="-122"/>
              </a:rPr>
              <a:t>应用范围比较狭窄</a:t>
            </a:r>
          </a:p>
          <a:p>
            <a:pPr>
              <a:lnSpc>
                <a:spcPct val="170000"/>
              </a:lnSpc>
            </a:pPr>
            <a:r>
              <a:rPr lang="zh-CN" altLang="en-US" b="1" dirty="0">
                <a:latin typeface="黑体" panose="02010609060101010101" pitchFamily="49" charset="-122"/>
                <a:ea typeface="黑体" panose="02010609060101010101" pitchFamily="49" charset="-122"/>
              </a:rPr>
              <a:t>如：人口普查、经济普查、工业普查、第三产业普查、全国耕地普查等等</a:t>
            </a:r>
          </a:p>
        </p:txBody>
      </p:sp>
    </p:spTree>
    <p:extLst>
      <p:ext uri="{BB962C8B-B14F-4D97-AF65-F5344CB8AC3E}">
        <p14:creationId xmlns:p14="http://schemas.microsoft.com/office/powerpoint/2010/main" val="1030997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subTitle" idx="1"/>
          </p:nvPr>
        </p:nvSpPr>
        <p:spPr>
          <a:xfrm>
            <a:off x="3048000" y="2133600"/>
            <a:ext cx="6400800" cy="2514600"/>
          </a:xfrm>
        </p:spPr>
        <p:txBody>
          <a:bodyPr/>
          <a:lstStyle/>
          <a:p>
            <a:pPr algn="l"/>
            <a:endParaRPr lang="en-US" altLang="zh-CN" sz="4800" b="1" dirty="0">
              <a:latin typeface="黑体" panose="02010609060101010101" pitchFamily="49" charset="-122"/>
              <a:ea typeface="黑体" panose="02010609060101010101" pitchFamily="49" charset="-122"/>
            </a:endParaRPr>
          </a:p>
          <a:p>
            <a:pPr algn="l"/>
            <a:endParaRPr lang="en-US" altLang="zh-CN" sz="4800" b="1" dirty="0">
              <a:latin typeface="黑体" panose="02010609060101010101" pitchFamily="49" charset="-122"/>
              <a:ea typeface="黑体" panose="02010609060101010101" pitchFamily="49" charset="-122"/>
            </a:endParaRPr>
          </a:p>
        </p:txBody>
      </p:sp>
      <p:sp>
        <p:nvSpPr>
          <p:cNvPr id="57347" name="Rectangle 3"/>
          <p:cNvSpPr>
            <a:spLocks noChangeArrowheads="1"/>
          </p:cNvSpPr>
          <p:nvPr/>
        </p:nvSpPr>
        <p:spPr bwMode="auto">
          <a:xfrm>
            <a:off x="751113" y="471487"/>
            <a:ext cx="9481457" cy="602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50000"/>
              </a:spcBef>
              <a:buClr>
                <a:schemeClr val="tx2"/>
              </a:buClr>
              <a:buSzPct val="75000"/>
              <a:buFont typeface="Wingdings" panose="05000000000000000000" pitchFamily="2" charset="2"/>
              <a:buChar char="n"/>
            </a:pPr>
            <a:r>
              <a:rPr lang="zh-CN" altLang="en-US" sz="3600" b="1" dirty="0">
                <a:solidFill>
                  <a:srgbClr val="FF0000"/>
                </a:solidFill>
                <a:latin typeface="黑体" panose="02010609060101010101" pitchFamily="49" charset="-122"/>
                <a:ea typeface="黑体" panose="02010609060101010101" pitchFamily="49" charset="-122"/>
              </a:rPr>
              <a:t>我国历次人口普查资料</a:t>
            </a:r>
          </a:p>
          <a:p>
            <a:pPr marL="457200" indent="-457200">
              <a:lnSpc>
                <a:spcPct val="90000"/>
              </a:lnSpc>
              <a:spcBef>
                <a:spcPct val="50000"/>
              </a:spcBef>
              <a:buClr>
                <a:schemeClr val="tx2"/>
              </a:buClr>
              <a:buSzPct val="75000"/>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  普查年份     总人口（单位：万人）</a:t>
            </a:r>
          </a:p>
          <a:p>
            <a:pPr marL="457200" indent="-457200">
              <a:lnSpc>
                <a:spcPct val="90000"/>
              </a:lnSpc>
              <a:spcBef>
                <a:spcPct val="50000"/>
              </a:spcBef>
              <a:buClr>
                <a:schemeClr val="tx2"/>
              </a:buClr>
              <a:buSzPct val="75000"/>
              <a:buFont typeface="Arial" panose="020B0604020202020204" pitchFamily="34" charset="0"/>
              <a:buChar char="•"/>
            </a:pPr>
            <a:r>
              <a:rPr lang="en-US" altLang="zh-CN" sz="2800" b="1" dirty="0">
                <a:latin typeface="黑体" panose="02010609060101010101" pitchFamily="49" charset="-122"/>
                <a:ea typeface="黑体" panose="02010609060101010101" pitchFamily="49" charset="-122"/>
              </a:rPr>
              <a:t>1953                 59435</a:t>
            </a:r>
          </a:p>
          <a:p>
            <a:pPr marL="457200" indent="-457200">
              <a:lnSpc>
                <a:spcPct val="90000"/>
              </a:lnSpc>
              <a:spcBef>
                <a:spcPct val="50000"/>
              </a:spcBef>
              <a:buClr>
                <a:schemeClr val="tx2"/>
              </a:buClr>
              <a:buSzPct val="75000"/>
              <a:buFont typeface="Arial" panose="020B0604020202020204" pitchFamily="34" charset="0"/>
              <a:buChar char="•"/>
            </a:pPr>
            <a:r>
              <a:rPr lang="en-US" altLang="zh-CN" sz="2800" b="1" dirty="0">
                <a:latin typeface="黑体" panose="02010609060101010101" pitchFamily="49" charset="-122"/>
                <a:ea typeface="黑体" panose="02010609060101010101" pitchFamily="49" charset="-122"/>
              </a:rPr>
              <a:t>1964                 69458</a:t>
            </a:r>
          </a:p>
          <a:p>
            <a:pPr marL="457200" indent="-457200">
              <a:lnSpc>
                <a:spcPct val="90000"/>
              </a:lnSpc>
              <a:spcBef>
                <a:spcPct val="50000"/>
              </a:spcBef>
              <a:buClr>
                <a:schemeClr val="tx2"/>
              </a:buClr>
              <a:buSzPct val="75000"/>
              <a:buFont typeface="Arial" panose="020B0604020202020204" pitchFamily="34" charset="0"/>
              <a:buChar char="•"/>
            </a:pPr>
            <a:r>
              <a:rPr lang="en-US" altLang="zh-CN" sz="2800" b="1" dirty="0">
                <a:latin typeface="黑体" panose="02010609060101010101" pitchFamily="49" charset="-122"/>
                <a:ea typeface="黑体" panose="02010609060101010101" pitchFamily="49" charset="-122"/>
              </a:rPr>
              <a:t>1982                 100818</a:t>
            </a:r>
          </a:p>
          <a:p>
            <a:pPr marL="457200" indent="-457200">
              <a:lnSpc>
                <a:spcPct val="90000"/>
              </a:lnSpc>
              <a:spcBef>
                <a:spcPct val="50000"/>
              </a:spcBef>
              <a:buClr>
                <a:schemeClr val="tx2"/>
              </a:buClr>
              <a:buSzPct val="75000"/>
              <a:buFont typeface="Arial" panose="020B0604020202020204" pitchFamily="34" charset="0"/>
              <a:buChar char="•"/>
            </a:pPr>
            <a:r>
              <a:rPr lang="en-US" altLang="zh-CN" sz="2800" b="1" dirty="0">
                <a:latin typeface="黑体" panose="02010609060101010101" pitchFamily="49" charset="-122"/>
                <a:ea typeface="黑体" panose="02010609060101010101" pitchFamily="49" charset="-122"/>
              </a:rPr>
              <a:t>1990                 113368</a:t>
            </a:r>
          </a:p>
          <a:p>
            <a:pPr marL="457200" indent="-457200">
              <a:lnSpc>
                <a:spcPct val="90000"/>
              </a:lnSpc>
              <a:spcBef>
                <a:spcPct val="50000"/>
              </a:spcBef>
              <a:buClr>
                <a:schemeClr val="tx2"/>
              </a:buClr>
              <a:buSzPct val="75000"/>
              <a:buFont typeface="Arial" panose="020B0604020202020204" pitchFamily="34" charset="0"/>
              <a:buChar char="•"/>
            </a:pPr>
            <a:r>
              <a:rPr lang="en-US" altLang="zh-CN" sz="2800" b="1" dirty="0">
                <a:latin typeface="黑体" panose="02010609060101010101" pitchFamily="49" charset="-122"/>
                <a:ea typeface="黑体" panose="02010609060101010101" pitchFamily="49" charset="-122"/>
              </a:rPr>
              <a:t>2000                 </a:t>
            </a:r>
            <a:r>
              <a:rPr lang="en-US" altLang="zh-CN" sz="2800" b="1" dirty="0" smtClean="0">
                <a:latin typeface="黑体" panose="02010609060101010101" pitchFamily="49" charset="-122"/>
                <a:ea typeface="黑体" panose="02010609060101010101" pitchFamily="49" charset="-122"/>
              </a:rPr>
              <a:t>126583</a:t>
            </a:r>
          </a:p>
          <a:p>
            <a:pPr marL="457200" indent="-457200">
              <a:lnSpc>
                <a:spcPct val="90000"/>
              </a:lnSpc>
              <a:spcBef>
                <a:spcPct val="50000"/>
              </a:spcBef>
              <a:buClr>
                <a:schemeClr val="tx2"/>
              </a:buClr>
              <a:buSzPct val="75000"/>
              <a:buFont typeface="Arial" panose="020B0604020202020204" pitchFamily="34" charset="0"/>
              <a:buChar char="•"/>
            </a:pPr>
            <a:r>
              <a:rPr lang="en-US" altLang="zh-CN" sz="2800" b="1" dirty="0" smtClean="0">
                <a:latin typeface="黑体" panose="02010609060101010101" pitchFamily="49" charset="-122"/>
                <a:ea typeface="黑体" panose="02010609060101010101" pitchFamily="49" charset="-122"/>
              </a:rPr>
              <a:t>2005                 130756</a:t>
            </a:r>
          </a:p>
          <a:p>
            <a:pPr marL="457200" indent="-457200">
              <a:lnSpc>
                <a:spcPct val="90000"/>
              </a:lnSpc>
              <a:spcBef>
                <a:spcPct val="50000"/>
              </a:spcBef>
              <a:buClr>
                <a:schemeClr val="tx2"/>
              </a:buClr>
              <a:buSzPct val="75000"/>
              <a:buFont typeface="Arial" panose="020B0604020202020204" pitchFamily="34" charset="0"/>
              <a:buChar char="•"/>
            </a:pPr>
            <a:r>
              <a:rPr lang="en-US" altLang="zh-CN" sz="2800" b="1" dirty="0">
                <a:latin typeface="黑体" panose="02010609060101010101" pitchFamily="49" charset="-122"/>
                <a:ea typeface="黑体" panose="02010609060101010101" pitchFamily="49" charset="-122"/>
              </a:rPr>
              <a:t>2010                 </a:t>
            </a:r>
            <a:r>
              <a:rPr lang="en-US" altLang="zh-CN" sz="2800" b="1" dirty="0" smtClean="0">
                <a:latin typeface="黑体" panose="02010609060101010101" pitchFamily="49" charset="-122"/>
                <a:ea typeface="黑体" panose="02010609060101010101" pitchFamily="49" charset="-122"/>
              </a:rPr>
              <a:t>137053</a:t>
            </a:r>
          </a:p>
          <a:p>
            <a:pPr marL="457200" indent="-457200">
              <a:lnSpc>
                <a:spcPct val="90000"/>
              </a:lnSpc>
              <a:spcBef>
                <a:spcPct val="50000"/>
              </a:spcBef>
              <a:buClr>
                <a:schemeClr val="tx2"/>
              </a:buClr>
              <a:buSzPct val="75000"/>
              <a:buFont typeface="Arial" panose="020B0604020202020204" pitchFamily="34" charset="0"/>
              <a:buChar char="•"/>
            </a:pPr>
            <a:r>
              <a:rPr lang="en-US" altLang="zh-CN" sz="2800" b="1" dirty="0" smtClean="0">
                <a:latin typeface="黑体" panose="02010609060101010101" pitchFamily="49" charset="-122"/>
                <a:ea typeface="黑体" panose="02010609060101010101" pitchFamily="49" charset="-122"/>
              </a:rPr>
              <a:t>2015                 137462</a:t>
            </a:r>
            <a:endParaRPr lang="en-US" altLang="zh-CN"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19600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19741" y="1186542"/>
            <a:ext cx="11865429" cy="5029199"/>
          </a:xfrm>
        </p:spPr>
        <p:txBody>
          <a:bodyPr/>
          <a:lstStyle/>
          <a:p>
            <a:pPr algn="l"/>
            <a:r>
              <a:rPr lang="zh-CN" altLang="en-US" sz="2800" b="1" dirty="0">
                <a:latin typeface="黑体" panose="02010609060101010101" pitchFamily="49" charset="-122"/>
                <a:ea typeface="黑体" panose="02010609060101010101" pitchFamily="49" charset="-122"/>
              </a:rPr>
              <a:t>时间步骤：</a:t>
            </a:r>
            <a:r>
              <a:rPr lang="zh-CN" altLang="en-US" sz="3000" b="1" dirty="0">
                <a:latin typeface="黑体" panose="02010609060101010101" pitchFamily="49" charset="-122"/>
                <a:ea typeface="黑体" panose="02010609060101010101" pitchFamily="49" charset="-122"/>
              </a:rPr>
              <a:t/>
            </a:r>
            <a:br>
              <a:rPr lang="zh-CN" altLang="en-US" sz="3000" b="1" dirty="0">
                <a:latin typeface="黑体" panose="02010609060101010101" pitchFamily="49" charset="-122"/>
                <a:ea typeface="黑体" panose="02010609060101010101" pitchFamily="49" charset="-122"/>
              </a:rPr>
            </a:br>
            <a:r>
              <a:rPr lang="en-US" altLang="zh-CN" sz="3000" b="1" dirty="0">
                <a:latin typeface="黑体" panose="02010609060101010101" pitchFamily="49" charset="-122"/>
                <a:ea typeface="黑体" panose="02010609060101010101" pitchFamily="49" charset="-122"/>
              </a:rPr>
              <a:t>2004</a:t>
            </a:r>
            <a:r>
              <a:rPr lang="zh-CN" altLang="en-US" sz="3000" b="1" dirty="0">
                <a:latin typeface="黑体" panose="02010609060101010101" pitchFamily="49" charset="-122"/>
                <a:ea typeface="黑体" panose="02010609060101010101" pitchFamily="49" charset="-122"/>
              </a:rPr>
              <a:t>年</a:t>
            </a:r>
            <a:r>
              <a:rPr lang="en-US" altLang="zh-CN" sz="3000" b="1" dirty="0">
                <a:latin typeface="黑体" panose="02010609060101010101" pitchFamily="49" charset="-122"/>
                <a:ea typeface="黑体" panose="02010609060101010101" pitchFamily="49" charset="-122"/>
              </a:rPr>
              <a:t>12</a:t>
            </a:r>
            <a:r>
              <a:rPr lang="zh-CN" altLang="en-US" sz="3000" b="1" dirty="0">
                <a:latin typeface="黑体" panose="02010609060101010101" pitchFamily="49" charset="-122"/>
                <a:ea typeface="黑体" panose="02010609060101010101" pitchFamily="49" charset="-122"/>
              </a:rPr>
              <a:t>月底前准备；</a:t>
            </a:r>
            <a:br>
              <a:rPr lang="zh-CN" altLang="en-US" sz="3000" b="1" dirty="0">
                <a:latin typeface="黑体" panose="02010609060101010101" pitchFamily="49" charset="-122"/>
                <a:ea typeface="黑体" panose="02010609060101010101" pitchFamily="49" charset="-122"/>
              </a:rPr>
            </a:br>
            <a:r>
              <a:rPr lang="en-US" altLang="zh-CN" sz="3000" b="1" dirty="0">
                <a:latin typeface="黑体" panose="02010609060101010101" pitchFamily="49" charset="-122"/>
                <a:ea typeface="黑体" panose="02010609060101010101" pitchFamily="49" charset="-122"/>
              </a:rPr>
              <a:t>2005</a:t>
            </a:r>
            <a:r>
              <a:rPr lang="zh-CN" altLang="en-US" sz="3000" b="1" dirty="0">
                <a:latin typeface="黑体" panose="02010609060101010101" pitchFamily="49" charset="-122"/>
                <a:ea typeface="黑体" panose="02010609060101010101" pitchFamily="49" charset="-122"/>
              </a:rPr>
              <a:t>年</a:t>
            </a:r>
            <a:r>
              <a:rPr lang="en-US" altLang="zh-CN" sz="3000" b="1" dirty="0">
                <a:latin typeface="黑体" panose="02010609060101010101" pitchFamily="49" charset="-122"/>
                <a:ea typeface="黑体" panose="02010609060101010101" pitchFamily="49" charset="-122"/>
              </a:rPr>
              <a:t>1</a:t>
            </a:r>
            <a:r>
              <a:rPr lang="zh-CN" altLang="en-US" sz="3000" b="1" dirty="0">
                <a:latin typeface="黑体" panose="02010609060101010101" pitchFamily="49" charset="-122"/>
                <a:ea typeface="黑体" panose="02010609060101010101" pitchFamily="49" charset="-122"/>
              </a:rPr>
              <a:t>月至</a:t>
            </a:r>
            <a:r>
              <a:rPr lang="en-US" altLang="zh-CN" sz="3000" b="1" dirty="0">
                <a:latin typeface="黑体" panose="02010609060101010101" pitchFamily="49" charset="-122"/>
                <a:ea typeface="黑体" panose="02010609060101010101" pitchFamily="49" charset="-122"/>
              </a:rPr>
              <a:t>5</a:t>
            </a:r>
            <a:r>
              <a:rPr lang="zh-CN" altLang="en-US" sz="3000" b="1" dirty="0">
                <a:latin typeface="黑体" panose="02010609060101010101" pitchFamily="49" charset="-122"/>
                <a:ea typeface="黑体" panose="02010609060101010101" pitchFamily="49" charset="-122"/>
              </a:rPr>
              <a:t>月填报；</a:t>
            </a:r>
            <a:br>
              <a:rPr lang="zh-CN" altLang="en-US" sz="3000" b="1" dirty="0">
                <a:latin typeface="黑体" panose="02010609060101010101" pitchFamily="49" charset="-122"/>
                <a:ea typeface="黑体" panose="02010609060101010101" pitchFamily="49" charset="-122"/>
              </a:rPr>
            </a:br>
            <a:r>
              <a:rPr lang="zh-CN" altLang="en-US" sz="3000" b="1" dirty="0">
                <a:latin typeface="黑体" panose="02010609060101010101" pitchFamily="49" charset="-122"/>
                <a:ea typeface="黑体" panose="02010609060101010101" pitchFamily="49" charset="-122"/>
              </a:rPr>
              <a:t>     </a:t>
            </a:r>
            <a:r>
              <a:rPr lang="en-US" altLang="zh-CN" sz="3000" b="1" dirty="0">
                <a:latin typeface="黑体" panose="02010609060101010101" pitchFamily="49" charset="-122"/>
                <a:ea typeface="黑体" panose="02010609060101010101" pitchFamily="49" charset="-122"/>
              </a:rPr>
              <a:t>2</a:t>
            </a:r>
            <a:r>
              <a:rPr lang="zh-CN" altLang="en-US" sz="3000" b="1" dirty="0">
                <a:latin typeface="黑体" panose="02010609060101010101" pitchFamily="49" charset="-122"/>
                <a:ea typeface="黑体" panose="02010609060101010101" pitchFamily="49" charset="-122"/>
              </a:rPr>
              <a:t>月至</a:t>
            </a:r>
            <a:r>
              <a:rPr lang="en-US" altLang="zh-CN" sz="3000" b="1" dirty="0">
                <a:latin typeface="黑体" panose="02010609060101010101" pitchFamily="49" charset="-122"/>
                <a:ea typeface="黑体" panose="02010609060101010101" pitchFamily="49" charset="-122"/>
              </a:rPr>
              <a:t>8</a:t>
            </a:r>
            <a:r>
              <a:rPr lang="zh-CN" altLang="en-US" sz="3000" b="1" dirty="0">
                <a:latin typeface="黑体" panose="02010609060101010101" pitchFamily="49" charset="-122"/>
                <a:ea typeface="黑体" panose="02010609060101010101" pitchFamily="49" charset="-122"/>
              </a:rPr>
              <a:t>月数据处理和上报；</a:t>
            </a:r>
            <a:br>
              <a:rPr lang="zh-CN" altLang="en-US" sz="3000" b="1" dirty="0">
                <a:latin typeface="黑体" panose="02010609060101010101" pitchFamily="49" charset="-122"/>
                <a:ea typeface="黑体" panose="02010609060101010101" pitchFamily="49" charset="-122"/>
              </a:rPr>
            </a:br>
            <a:r>
              <a:rPr lang="zh-CN" altLang="en-US" sz="3000" b="1" dirty="0">
                <a:latin typeface="黑体" panose="02010609060101010101" pitchFamily="49" charset="-122"/>
                <a:ea typeface="黑体" panose="02010609060101010101" pitchFamily="49" charset="-122"/>
              </a:rPr>
              <a:t>     </a:t>
            </a:r>
            <a:r>
              <a:rPr lang="en-US" altLang="zh-CN" sz="3000" b="1" dirty="0">
                <a:latin typeface="黑体" panose="02010609060101010101" pitchFamily="49" charset="-122"/>
                <a:ea typeface="黑体" panose="02010609060101010101" pitchFamily="49" charset="-122"/>
              </a:rPr>
              <a:t>9</a:t>
            </a:r>
            <a:r>
              <a:rPr lang="zh-CN" altLang="en-US" sz="3000" b="1" dirty="0">
                <a:latin typeface="黑体" panose="02010609060101010101" pitchFamily="49" charset="-122"/>
                <a:ea typeface="黑体" panose="02010609060101010101" pitchFamily="49" charset="-122"/>
              </a:rPr>
              <a:t>月至年底数据评估和发布；</a:t>
            </a:r>
            <a:br>
              <a:rPr lang="zh-CN" altLang="en-US" sz="3000" b="1" dirty="0">
                <a:latin typeface="黑体" panose="02010609060101010101" pitchFamily="49" charset="-122"/>
                <a:ea typeface="黑体" panose="02010609060101010101" pitchFamily="49" charset="-122"/>
              </a:rPr>
            </a:br>
            <a:r>
              <a:rPr lang="zh-CN" altLang="en-US" sz="3000" b="1" dirty="0">
                <a:latin typeface="黑体" panose="02010609060101010101" pitchFamily="49" charset="-122"/>
                <a:ea typeface="黑体" panose="02010609060101010101" pitchFamily="49" charset="-122"/>
              </a:rPr>
              <a:t>     </a:t>
            </a:r>
            <a:r>
              <a:rPr lang="en-US" altLang="zh-CN" sz="3000" b="1" dirty="0">
                <a:latin typeface="黑体" panose="02010609060101010101" pitchFamily="49" charset="-122"/>
                <a:ea typeface="黑体" panose="02010609060101010101" pitchFamily="49" charset="-122"/>
              </a:rPr>
              <a:t>9</a:t>
            </a:r>
            <a:r>
              <a:rPr lang="zh-CN" altLang="en-US" sz="3000" b="1" dirty="0">
                <a:latin typeface="黑体" panose="02010609060101010101" pitchFamily="49" charset="-122"/>
                <a:ea typeface="黑体" panose="02010609060101010101" pitchFamily="49" charset="-122"/>
              </a:rPr>
              <a:t>月至</a:t>
            </a:r>
            <a:r>
              <a:rPr lang="en-US" altLang="zh-CN" sz="3000" b="1" dirty="0">
                <a:latin typeface="黑体" panose="02010609060101010101" pitchFamily="49" charset="-122"/>
                <a:ea typeface="黑体" panose="02010609060101010101" pitchFamily="49" charset="-122"/>
              </a:rPr>
              <a:t>2006</a:t>
            </a:r>
            <a:r>
              <a:rPr lang="zh-CN" altLang="en-US" sz="3000" b="1" dirty="0">
                <a:latin typeface="黑体" panose="02010609060101010101" pitchFamily="49" charset="-122"/>
                <a:ea typeface="黑体" panose="02010609060101010101" pitchFamily="49" charset="-122"/>
              </a:rPr>
              <a:t>年上半年为资料开发应用、</a:t>
            </a:r>
            <a:r>
              <a:rPr lang="zh-CN" altLang="en-US" sz="3000" b="1" dirty="0" smtClean="0">
                <a:latin typeface="黑体" panose="02010609060101010101" pitchFamily="49" charset="-122"/>
                <a:ea typeface="黑体" panose="02010609060101010101" pitchFamily="49" charset="-122"/>
              </a:rPr>
              <a:t>工作总结</a:t>
            </a:r>
            <a:r>
              <a:rPr lang="zh-CN" altLang="en-US" sz="3000" b="1" dirty="0">
                <a:latin typeface="黑体" panose="02010609060101010101" pitchFamily="49" charset="-122"/>
                <a:ea typeface="黑体" panose="02010609060101010101" pitchFamily="49" charset="-122"/>
              </a:rPr>
              <a:t>和评比表彰阶段</a:t>
            </a:r>
            <a:br>
              <a:rPr lang="zh-CN" altLang="en-US" sz="3000" b="1" dirty="0">
                <a:latin typeface="黑体" panose="02010609060101010101" pitchFamily="49" charset="-122"/>
                <a:ea typeface="黑体" panose="02010609060101010101" pitchFamily="49" charset="-122"/>
              </a:rPr>
            </a:br>
            <a:r>
              <a:rPr lang="en-US" altLang="zh-CN" sz="3000" b="1" dirty="0" smtClean="0">
                <a:latin typeface="黑体" panose="02010609060101010101" pitchFamily="49" charset="-122"/>
                <a:ea typeface="黑体" panose="02010609060101010101" pitchFamily="49" charset="-122"/>
              </a:rPr>
              <a:t/>
            </a:r>
            <a:br>
              <a:rPr lang="en-US" altLang="zh-CN" sz="3000" b="1" dirty="0" smtClean="0">
                <a:latin typeface="黑体" panose="02010609060101010101" pitchFamily="49" charset="-122"/>
                <a:ea typeface="黑体" panose="02010609060101010101" pitchFamily="49" charset="-122"/>
              </a:rPr>
            </a:br>
            <a:r>
              <a:rPr lang="zh-CN" altLang="en-US" sz="2800" b="1" dirty="0" smtClean="0">
                <a:latin typeface="黑体" panose="02010609060101010101" pitchFamily="49" charset="-122"/>
                <a:ea typeface="黑体" panose="02010609060101010101" pitchFamily="49" charset="-122"/>
              </a:rPr>
              <a:t>普查</a:t>
            </a:r>
            <a:r>
              <a:rPr lang="zh-CN" altLang="en-US" sz="2800" b="1" dirty="0">
                <a:latin typeface="黑体" panose="02010609060101010101" pitchFamily="49" charset="-122"/>
                <a:ea typeface="黑体" panose="02010609060101010101" pitchFamily="49" charset="-122"/>
              </a:rPr>
              <a:t>对象</a:t>
            </a:r>
            <a:r>
              <a:rPr lang="zh-CN" altLang="en-US" sz="3000" b="1" dirty="0">
                <a:latin typeface="黑体" panose="02010609060101010101" pitchFamily="49" charset="-122"/>
                <a:ea typeface="黑体" panose="02010609060101010101" pitchFamily="49" charset="-122"/>
              </a:rPr>
              <a:t>　经济普查的对象是中华人民共和国境内从事第二、第三产业活动的全部法人单位、产业活动单位和个体经营户</a:t>
            </a:r>
          </a:p>
        </p:txBody>
      </p:sp>
      <p:sp>
        <p:nvSpPr>
          <p:cNvPr id="58371" name="Text Box 3"/>
          <p:cNvSpPr txBox="1">
            <a:spLocks noChangeArrowheads="1"/>
          </p:cNvSpPr>
          <p:nvPr/>
        </p:nvSpPr>
        <p:spPr bwMode="auto">
          <a:xfrm>
            <a:off x="1524000" y="381000"/>
            <a:ext cx="5562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rgbClr val="FF0000"/>
                </a:solidFill>
                <a:effectLst>
                  <a:outerShdw blurRad="38100" dist="38100" dir="2700000" algn="tl">
                    <a:srgbClr val="000000"/>
                  </a:outerShdw>
                </a:effectLst>
              </a:rPr>
              <a:t>介绍第一次经济普查</a:t>
            </a:r>
          </a:p>
        </p:txBody>
      </p:sp>
    </p:spTree>
    <p:extLst>
      <p:ext uri="{BB962C8B-B14F-4D97-AF65-F5344CB8AC3E}">
        <p14:creationId xmlns:p14="http://schemas.microsoft.com/office/powerpoint/2010/main" val="2223640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2809</Words>
  <Application>Microsoft Office PowerPoint</Application>
  <PresentationFormat>宽屏</PresentationFormat>
  <Paragraphs>303</Paragraphs>
  <Slides>38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51" baseType="lpstr">
      <vt:lpstr>黑体</vt:lpstr>
      <vt:lpstr>华文行楷</vt:lpstr>
      <vt:lpstr>隶书</vt:lpstr>
      <vt:lpstr>宋体</vt:lpstr>
      <vt:lpstr>微软简秀圆</vt:lpstr>
      <vt:lpstr>微软简中圆</vt:lpstr>
      <vt:lpstr>Arial</vt:lpstr>
      <vt:lpstr>Calibri</vt:lpstr>
      <vt:lpstr>Calibri Light</vt:lpstr>
      <vt:lpstr>Times New Roman</vt:lpstr>
      <vt:lpstr>Wingdings</vt:lpstr>
      <vt:lpstr>Office 主题</vt:lpstr>
      <vt:lpstr>位图图像</vt:lpstr>
      <vt:lpstr>PowerPoint 演示文稿</vt:lpstr>
      <vt:lpstr>本章主要内容</vt:lpstr>
      <vt:lpstr>第一节 统计调查的概念和基本原则</vt:lpstr>
      <vt:lpstr>统计调查的基本原则</vt:lpstr>
      <vt:lpstr>人有多大胆，地有多大产 －－统计数据的真实性</vt:lpstr>
      <vt:lpstr>PowerPoint 演示文稿</vt:lpstr>
      <vt:lpstr>（一）普查 (census) </vt:lpstr>
      <vt:lpstr>PowerPoint 演示文稿</vt:lpstr>
      <vt:lpstr>时间步骤： 2004年12月底前准备； 2005年1月至5月填报；      2月至8月数据处理和上报；      9月至年底数据评估和发布；      9月至2006年上半年为资料开发应用、工作总结和评比表彰阶段  普查对象　经济普查的对象是中华人民共和国境内从事第二、第三产业活动的全部法人单位、产业活动单位和个体经营户</vt:lpstr>
      <vt:lpstr>（二）抽样调查（sampling survey）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统计资料搜集方法</vt:lpstr>
      <vt:lpstr>PowerPoint 演示文稿</vt:lpstr>
      <vt:lpstr>PowerPoint 演示文稿</vt:lpstr>
      <vt:lpstr>PowerPoint 演示文稿</vt:lpstr>
      <vt:lpstr>PowerPoint 演示文稿</vt:lpstr>
      <vt:lpstr>PowerPoint 演示文稿</vt:lpstr>
      <vt:lpstr>PowerPoint 演示文稿</vt:lpstr>
      <vt:lpstr>第四节  调查方案与问卷设计</vt:lpstr>
      <vt:lpstr>牙膏用户市场调查方案设计</vt:lpstr>
      <vt:lpstr>问卷设计</vt:lpstr>
      <vt:lpstr>牙膏调查问卷（部分）</vt:lpstr>
      <vt:lpstr>PowerPoint 演示文稿</vt:lpstr>
      <vt:lpstr>抽样误差（代表性误差）</vt:lpstr>
      <vt:lpstr>非抽样误差（工作误差）</vt:lpstr>
      <vt:lpstr>调查误差的控制</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Feng Xu</dc:creator>
  <cp:lastModifiedBy>Feng Xu</cp:lastModifiedBy>
  <cp:revision>29</cp:revision>
  <dcterms:created xsi:type="dcterms:W3CDTF">2016-09-08T10:01:47Z</dcterms:created>
  <dcterms:modified xsi:type="dcterms:W3CDTF">2019-09-05T02:41:30Z</dcterms:modified>
</cp:coreProperties>
</file>