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7" r:id="rId2"/>
    <p:sldId id="258" r:id="rId3"/>
    <p:sldId id="259" r:id="rId4"/>
    <p:sldId id="260" r:id="rId5"/>
    <p:sldId id="261" r:id="rId6"/>
    <p:sldId id="262" r:id="rId7"/>
    <p:sldId id="263" r:id="rId8"/>
    <p:sldId id="299"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8" r:id="rId37"/>
    <p:sldId id="300" r:id="rId38"/>
    <p:sldId id="292" r:id="rId39"/>
    <p:sldId id="293" r:id="rId40"/>
    <p:sldId id="294" r:id="rId41"/>
    <p:sldId id="295" r:id="rId42"/>
    <p:sldId id="296" r:id="rId43"/>
    <p:sldId id="297"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41331F-1E0A-4201-B001-75A132E1F09E}" type="datetimeFigureOut">
              <a:rPr lang="zh-CN" altLang="en-US" smtClean="0"/>
              <a:t>2019/9/5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E47F89-1ADF-4B11-A6D8-6B5A0A70A374}" type="slidenum">
              <a:rPr lang="zh-CN" altLang="en-US" smtClean="0"/>
              <a:t>‹#›</a:t>
            </a:fld>
            <a:endParaRPr lang="zh-CN" altLang="en-US"/>
          </a:p>
        </p:txBody>
      </p:sp>
    </p:spTree>
    <p:extLst>
      <p:ext uri="{BB962C8B-B14F-4D97-AF65-F5344CB8AC3E}">
        <p14:creationId xmlns:p14="http://schemas.microsoft.com/office/powerpoint/2010/main" val="2417621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9CCCB1-AD92-4FB9-AF3E-DD8B1B352588}" type="slidenum">
              <a:rPr lang="en-US" altLang="zh-CN"/>
              <a:pPr/>
              <a:t>6</a:t>
            </a:fld>
            <a:endParaRPr lang="en-US" altLang="zh-CN"/>
          </a:p>
        </p:txBody>
      </p:sp>
      <p:sp>
        <p:nvSpPr>
          <p:cNvPr id="66562" name="Rectangle 2"/>
          <p:cNvSpPr>
            <a:spLocks noGrp="1" noChangeArrowheads="1"/>
          </p:cNvSpPr>
          <p:nvPr>
            <p:ph type="body" idx="1"/>
          </p:nvPr>
        </p:nvSpPr>
        <p:spPr>
          <a:xfrm>
            <a:off x="914400" y="3276600"/>
            <a:ext cx="5029200" cy="5181600"/>
          </a:xfrm>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zh-CN" altLang="zh-CN"/>
          </a:p>
        </p:txBody>
      </p:sp>
      <p:sp>
        <p:nvSpPr>
          <p:cNvPr id="66563" name="Rectangle 3"/>
          <p:cNvSpPr>
            <a:spLocks noGrp="1" noRot="1" noChangeAspect="1" noChangeArrowheads="1" noTextEdit="1"/>
          </p:cNvSpPr>
          <p:nvPr>
            <p:ph type="sldImg"/>
          </p:nvPr>
        </p:nvSpPr>
        <p:spPr>
          <a:xfrm>
            <a:off x="1409700" y="692150"/>
            <a:ext cx="4038600" cy="2273300"/>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2879098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060CF7-EB21-41BB-BDDB-A04ADA3BBBDD}" type="slidenum">
              <a:rPr lang="en-US" altLang="zh-CN"/>
              <a:pPr/>
              <a:t>28</a:t>
            </a:fld>
            <a:endParaRPr lang="en-US" altLang="zh-CN"/>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val="4070521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CFA451-EAE2-454C-8E45-B44B0AA3C96A}" type="slidenum">
              <a:rPr lang="en-US" altLang="zh-CN"/>
              <a:pPr/>
              <a:t>29</a:t>
            </a:fld>
            <a:endParaRPr lang="en-US" altLang="zh-CN"/>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val="1584885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E8E912-40EB-4433-8199-F06EEC0123E3}" type="slidenum">
              <a:rPr lang="en-US" altLang="zh-CN"/>
              <a:pPr/>
              <a:t>30</a:t>
            </a:fld>
            <a:endParaRPr lang="en-US" altLang="zh-CN"/>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02174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4EFD596-FCE9-4BC2-ADAF-A46C863A2275}" type="datetimeFigureOut">
              <a:rPr lang="zh-CN" altLang="en-US" smtClean="0"/>
              <a:t>2019/9/5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1B9B9A-4B31-4694-8582-1986C518D4A7}" type="slidenum">
              <a:rPr lang="zh-CN" altLang="en-US" smtClean="0"/>
              <a:t>‹#›</a:t>
            </a:fld>
            <a:endParaRPr lang="zh-CN" altLang="en-US"/>
          </a:p>
        </p:txBody>
      </p:sp>
    </p:spTree>
    <p:extLst>
      <p:ext uri="{BB962C8B-B14F-4D97-AF65-F5344CB8AC3E}">
        <p14:creationId xmlns:p14="http://schemas.microsoft.com/office/powerpoint/2010/main" val="2709561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4EFD596-FCE9-4BC2-ADAF-A46C863A2275}" type="datetimeFigureOut">
              <a:rPr lang="zh-CN" altLang="en-US" smtClean="0"/>
              <a:t>2019/9/5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1B9B9A-4B31-4694-8582-1986C518D4A7}" type="slidenum">
              <a:rPr lang="zh-CN" altLang="en-US" smtClean="0"/>
              <a:t>‹#›</a:t>
            </a:fld>
            <a:endParaRPr lang="zh-CN" altLang="en-US"/>
          </a:p>
        </p:txBody>
      </p:sp>
    </p:spTree>
    <p:extLst>
      <p:ext uri="{BB962C8B-B14F-4D97-AF65-F5344CB8AC3E}">
        <p14:creationId xmlns:p14="http://schemas.microsoft.com/office/powerpoint/2010/main" val="3372671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4EFD596-FCE9-4BC2-ADAF-A46C863A2275}" type="datetimeFigureOut">
              <a:rPr lang="zh-CN" altLang="en-US" smtClean="0"/>
              <a:t>2019/9/5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1B9B9A-4B31-4694-8582-1986C518D4A7}" type="slidenum">
              <a:rPr lang="zh-CN" altLang="en-US" smtClean="0"/>
              <a:t>‹#›</a:t>
            </a:fld>
            <a:endParaRPr lang="zh-CN" altLang="en-US"/>
          </a:p>
        </p:txBody>
      </p:sp>
    </p:spTree>
    <p:extLst>
      <p:ext uri="{BB962C8B-B14F-4D97-AF65-F5344CB8AC3E}">
        <p14:creationId xmlns:p14="http://schemas.microsoft.com/office/powerpoint/2010/main" val="959336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17600" y="609600"/>
            <a:ext cx="101600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14400" y="1981200"/>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981200"/>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914400" y="6248400"/>
            <a:ext cx="2540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8400"/>
            <a:ext cx="38608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8737600" y="6248400"/>
            <a:ext cx="2540000" cy="457200"/>
          </a:xfrm>
        </p:spPr>
        <p:txBody>
          <a:bodyPr/>
          <a:lstStyle>
            <a:lvl1pPr>
              <a:defRPr/>
            </a:lvl1pPr>
          </a:lstStyle>
          <a:p>
            <a:fld id="{25BD663B-0B8E-496E-B9E5-599C1C8E03A6}" type="slidenum">
              <a:rPr lang="en-US" altLang="zh-CN"/>
              <a:pPr/>
              <a:t>‹#›</a:t>
            </a:fld>
            <a:endParaRPr lang="en-US" altLang="zh-CN"/>
          </a:p>
        </p:txBody>
      </p:sp>
    </p:spTree>
    <p:extLst>
      <p:ext uri="{BB962C8B-B14F-4D97-AF65-F5344CB8AC3E}">
        <p14:creationId xmlns:p14="http://schemas.microsoft.com/office/powerpoint/2010/main" val="484730970"/>
      </p:ext>
    </p:extLst>
  </p:cSld>
  <p:clrMapOvr>
    <a:masterClrMapping/>
  </p:clrMapOvr>
  <p:transition spd="slow">
    <p:pull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1117600" y="609600"/>
            <a:ext cx="101600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14400" y="1981200"/>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图表占位符 3"/>
          <p:cNvSpPr>
            <a:spLocks noGrp="1"/>
          </p:cNvSpPr>
          <p:nvPr>
            <p:ph type="chart" sz="half" idx="2"/>
          </p:nvPr>
        </p:nvSpPr>
        <p:spPr>
          <a:xfrm>
            <a:off x="6197600" y="1981200"/>
            <a:ext cx="5080000" cy="4114800"/>
          </a:xfrm>
        </p:spPr>
        <p:txBody>
          <a:bodyPr/>
          <a:lstStyle/>
          <a:p>
            <a:endParaRPr lang="zh-CN" altLang="en-US"/>
          </a:p>
        </p:txBody>
      </p:sp>
      <p:sp>
        <p:nvSpPr>
          <p:cNvPr id="5" name="日期占位符 4"/>
          <p:cNvSpPr>
            <a:spLocks noGrp="1"/>
          </p:cNvSpPr>
          <p:nvPr>
            <p:ph type="dt" sz="half" idx="10"/>
          </p:nvPr>
        </p:nvSpPr>
        <p:spPr>
          <a:xfrm>
            <a:off x="914400" y="6248400"/>
            <a:ext cx="2540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8400"/>
            <a:ext cx="38608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8737600" y="6248400"/>
            <a:ext cx="2540000" cy="457200"/>
          </a:xfrm>
        </p:spPr>
        <p:txBody>
          <a:bodyPr/>
          <a:lstStyle>
            <a:lvl1pPr>
              <a:defRPr/>
            </a:lvl1pPr>
          </a:lstStyle>
          <a:p>
            <a:fld id="{6A24BE0B-852D-44AC-9177-B21F4E7EC088}" type="slidenum">
              <a:rPr lang="en-US" altLang="zh-CN"/>
              <a:pPr/>
              <a:t>‹#›</a:t>
            </a:fld>
            <a:endParaRPr lang="en-US" altLang="zh-CN"/>
          </a:p>
        </p:txBody>
      </p:sp>
    </p:spTree>
    <p:extLst>
      <p:ext uri="{BB962C8B-B14F-4D97-AF65-F5344CB8AC3E}">
        <p14:creationId xmlns:p14="http://schemas.microsoft.com/office/powerpoint/2010/main" val="4152790808"/>
      </p:ext>
    </p:extLst>
  </p:cSld>
  <p:clrMapOvr>
    <a:masterClrMapping/>
  </p:clrMapOvr>
  <p:transition spd="slow">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4EFD596-FCE9-4BC2-ADAF-A46C863A2275}" type="datetimeFigureOut">
              <a:rPr lang="zh-CN" altLang="en-US" smtClean="0"/>
              <a:t>2019/9/5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1B9B9A-4B31-4694-8582-1986C518D4A7}" type="slidenum">
              <a:rPr lang="zh-CN" altLang="en-US" smtClean="0"/>
              <a:t>‹#›</a:t>
            </a:fld>
            <a:endParaRPr lang="zh-CN" altLang="en-US"/>
          </a:p>
        </p:txBody>
      </p:sp>
    </p:spTree>
    <p:extLst>
      <p:ext uri="{BB962C8B-B14F-4D97-AF65-F5344CB8AC3E}">
        <p14:creationId xmlns:p14="http://schemas.microsoft.com/office/powerpoint/2010/main" val="2938910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4EFD596-FCE9-4BC2-ADAF-A46C863A2275}" type="datetimeFigureOut">
              <a:rPr lang="zh-CN" altLang="en-US" smtClean="0"/>
              <a:t>2019/9/5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1B9B9A-4B31-4694-8582-1986C518D4A7}" type="slidenum">
              <a:rPr lang="zh-CN" altLang="en-US" smtClean="0"/>
              <a:t>‹#›</a:t>
            </a:fld>
            <a:endParaRPr lang="zh-CN" altLang="en-US"/>
          </a:p>
        </p:txBody>
      </p:sp>
    </p:spTree>
    <p:extLst>
      <p:ext uri="{BB962C8B-B14F-4D97-AF65-F5344CB8AC3E}">
        <p14:creationId xmlns:p14="http://schemas.microsoft.com/office/powerpoint/2010/main" val="3932635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4EFD596-FCE9-4BC2-ADAF-A46C863A2275}" type="datetimeFigureOut">
              <a:rPr lang="zh-CN" altLang="en-US" smtClean="0"/>
              <a:t>2019/9/5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1B9B9A-4B31-4694-8582-1986C518D4A7}" type="slidenum">
              <a:rPr lang="zh-CN" altLang="en-US" smtClean="0"/>
              <a:t>‹#›</a:t>
            </a:fld>
            <a:endParaRPr lang="zh-CN" altLang="en-US"/>
          </a:p>
        </p:txBody>
      </p:sp>
    </p:spTree>
    <p:extLst>
      <p:ext uri="{BB962C8B-B14F-4D97-AF65-F5344CB8AC3E}">
        <p14:creationId xmlns:p14="http://schemas.microsoft.com/office/powerpoint/2010/main" val="4064310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4EFD596-FCE9-4BC2-ADAF-A46C863A2275}" type="datetimeFigureOut">
              <a:rPr lang="zh-CN" altLang="en-US" smtClean="0"/>
              <a:t>2019/9/5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C1B9B9A-4B31-4694-8582-1986C518D4A7}" type="slidenum">
              <a:rPr lang="zh-CN" altLang="en-US" smtClean="0"/>
              <a:t>‹#›</a:t>
            </a:fld>
            <a:endParaRPr lang="zh-CN" altLang="en-US"/>
          </a:p>
        </p:txBody>
      </p:sp>
    </p:spTree>
    <p:extLst>
      <p:ext uri="{BB962C8B-B14F-4D97-AF65-F5344CB8AC3E}">
        <p14:creationId xmlns:p14="http://schemas.microsoft.com/office/powerpoint/2010/main" val="1817214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4EFD596-FCE9-4BC2-ADAF-A46C863A2275}" type="datetimeFigureOut">
              <a:rPr lang="zh-CN" altLang="en-US" smtClean="0"/>
              <a:t>2019/9/5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C1B9B9A-4B31-4694-8582-1986C518D4A7}" type="slidenum">
              <a:rPr lang="zh-CN" altLang="en-US" smtClean="0"/>
              <a:t>‹#›</a:t>
            </a:fld>
            <a:endParaRPr lang="zh-CN" altLang="en-US"/>
          </a:p>
        </p:txBody>
      </p:sp>
    </p:spTree>
    <p:extLst>
      <p:ext uri="{BB962C8B-B14F-4D97-AF65-F5344CB8AC3E}">
        <p14:creationId xmlns:p14="http://schemas.microsoft.com/office/powerpoint/2010/main" val="951123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4EFD596-FCE9-4BC2-ADAF-A46C863A2275}" type="datetimeFigureOut">
              <a:rPr lang="zh-CN" altLang="en-US" smtClean="0"/>
              <a:t>2019/9/5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C1B9B9A-4B31-4694-8582-1986C518D4A7}" type="slidenum">
              <a:rPr lang="zh-CN" altLang="en-US" smtClean="0"/>
              <a:t>‹#›</a:t>
            </a:fld>
            <a:endParaRPr lang="zh-CN" altLang="en-US"/>
          </a:p>
        </p:txBody>
      </p:sp>
    </p:spTree>
    <p:extLst>
      <p:ext uri="{BB962C8B-B14F-4D97-AF65-F5344CB8AC3E}">
        <p14:creationId xmlns:p14="http://schemas.microsoft.com/office/powerpoint/2010/main" val="4153213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4EFD596-FCE9-4BC2-ADAF-A46C863A2275}" type="datetimeFigureOut">
              <a:rPr lang="zh-CN" altLang="en-US" smtClean="0"/>
              <a:t>2019/9/5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1B9B9A-4B31-4694-8582-1986C518D4A7}" type="slidenum">
              <a:rPr lang="zh-CN" altLang="en-US" smtClean="0"/>
              <a:t>‹#›</a:t>
            </a:fld>
            <a:endParaRPr lang="zh-CN" altLang="en-US"/>
          </a:p>
        </p:txBody>
      </p:sp>
    </p:spTree>
    <p:extLst>
      <p:ext uri="{BB962C8B-B14F-4D97-AF65-F5344CB8AC3E}">
        <p14:creationId xmlns:p14="http://schemas.microsoft.com/office/powerpoint/2010/main" val="2092766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4EFD596-FCE9-4BC2-ADAF-A46C863A2275}" type="datetimeFigureOut">
              <a:rPr lang="zh-CN" altLang="en-US" smtClean="0"/>
              <a:t>2019/9/5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1B9B9A-4B31-4694-8582-1986C518D4A7}" type="slidenum">
              <a:rPr lang="zh-CN" altLang="en-US" smtClean="0"/>
              <a:t>‹#›</a:t>
            </a:fld>
            <a:endParaRPr lang="zh-CN" altLang="en-US"/>
          </a:p>
        </p:txBody>
      </p:sp>
    </p:spTree>
    <p:extLst>
      <p:ext uri="{BB962C8B-B14F-4D97-AF65-F5344CB8AC3E}">
        <p14:creationId xmlns:p14="http://schemas.microsoft.com/office/powerpoint/2010/main" val="4218037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EFD596-FCE9-4BC2-ADAF-A46C863A2275}" type="datetimeFigureOut">
              <a:rPr lang="zh-CN" altLang="en-US" smtClean="0"/>
              <a:t>2019/9/5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1B9B9A-4B31-4694-8582-1986C518D4A7}" type="slidenum">
              <a:rPr lang="zh-CN" altLang="en-US" smtClean="0"/>
              <a:t>‹#›</a:t>
            </a:fld>
            <a:endParaRPr lang="zh-CN" altLang="en-US"/>
          </a:p>
        </p:txBody>
      </p:sp>
    </p:spTree>
    <p:extLst>
      <p:ext uri="{BB962C8B-B14F-4D97-AF65-F5344CB8AC3E}">
        <p14:creationId xmlns:p14="http://schemas.microsoft.com/office/powerpoint/2010/main" val="1991199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emf"/><Relationship Id="rId5" Type="http://schemas.openxmlformats.org/officeDocument/2006/relationships/oleObject" Target="../embeddings/oleObject4.bin"/><Relationship Id="rId4" Type="http://schemas.openxmlformats.org/officeDocument/2006/relationships/image" Target="../media/image3.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6.emf"/><Relationship Id="rId5" Type="http://schemas.openxmlformats.org/officeDocument/2006/relationships/oleObject" Target="../embeddings/oleObject6.bin"/><Relationship Id="rId4" Type="http://schemas.openxmlformats.org/officeDocument/2006/relationships/image" Target="../media/image5.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image" Target="../media/image8.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title" idx="4294967295"/>
          </p:nvPr>
        </p:nvSpPr>
        <p:spPr>
          <a:xfrm>
            <a:off x="1979160" y="2700009"/>
            <a:ext cx="8382000" cy="1006475"/>
          </a:xfrm>
        </p:spPr>
        <p:txBody>
          <a:bodyPr/>
          <a:lstStyle/>
          <a:p>
            <a:r>
              <a:rPr lang="zh-CN" altLang="en-US" b="1" dirty="0">
                <a:solidFill>
                  <a:srgbClr val="020202"/>
                </a:solidFill>
                <a:latin typeface="黑体" panose="02010609060101010101" pitchFamily="49" charset="-122"/>
                <a:ea typeface="黑体" panose="02010609060101010101" pitchFamily="49" charset="-122"/>
              </a:rPr>
              <a:t>第三章  统计数据的整理与显示</a:t>
            </a:r>
          </a:p>
        </p:txBody>
      </p:sp>
    </p:spTree>
    <p:extLst>
      <p:ext uri="{BB962C8B-B14F-4D97-AF65-F5344CB8AC3E}">
        <p14:creationId xmlns:p14="http://schemas.microsoft.com/office/powerpoint/2010/main" val="17631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524001" y="404814"/>
            <a:ext cx="5076825" cy="606425"/>
          </a:xfrm>
          <a:solidFill>
            <a:srgbClr val="43FFCE"/>
          </a:solidFill>
        </p:spPr>
        <p:txBody>
          <a:bodyPr>
            <a:normAutofit fontScale="90000"/>
          </a:bodyPr>
          <a:lstStyle/>
          <a:p>
            <a:r>
              <a:rPr lang="zh-CN" altLang="en-US" sz="4000" b="1">
                <a:solidFill>
                  <a:srgbClr val="FF0000"/>
                </a:solidFill>
                <a:effectLst>
                  <a:outerShdw blurRad="38100" dist="38100" dir="2700000" algn="tl">
                    <a:srgbClr val="000000"/>
                  </a:outerShdw>
                </a:effectLst>
                <a:ea typeface="黑体" panose="02010609060101010101" pitchFamily="49" charset="-122"/>
              </a:rPr>
              <a:t>二、统计分组的作用</a:t>
            </a:r>
          </a:p>
        </p:txBody>
      </p:sp>
      <p:sp>
        <p:nvSpPr>
          <p:cNvPr id="68611" name="Rectangle 3"/>
          <p:cNvSpPr>
            <a:spLocks noGrp="1" noChangeArrowheads="1"/>
          </p:cNvSpPr>
          <p:nvPr>
            <p:ph type="body" idx="1"/>
          </p:nvPr>
        </p:nvSpPr>
        <p:spPr>
          <a:xfrm>
            <a:off x="1524001" y="2100943"/>
            <a:ext cx="7772400" cy="2667000"/>
          </a:xfrm>
        </p:spPr>
        <p:txBody>
          <a:bodyPr/>
          <a:lstStyle/>
          <a:p>
            <a:pPr marL="0" indent="0">
              <a:buNone/>
            </a:pPr>
            <a:r>
              <a:rPr lang="en-US" altLang="zh-CN" b="1" dirty="0" smtClean="0">
                <a:ea typeface="黑体" panose="02010609060101010101" pitchFamily="49" charset="-122"/>
              </a:rPr>
              <a:t>1</a:t>
            </a:r>
            <a:r>
              <a:rPr lang="zh-CN" altLang="en-US" b="1" dirty="0" smtClean="0">
                <a:ea typeface="黑体" panose="02010609060101010101" pitchFamily="49" charset="-122"/>
              </a:rPr>
              <a:t>、划分</a:t>
            </a:r>
            <a:r>
              <a:rPr lang="zh-CN" altLang="en-US" b="1" dirty="0">
                <a:ea typeface="黑体" panose="02010609060101010101" pitchFamily="49" charset="-122"/>
              </a:rPr>
              <a:t>社会经济现象的不同类型</a:t>
            </a:r>
          </a:p>
          <a:p>
            <a:pPr marL="0" indent="0">
              <a:buNone/>
            </a:pPr>
            <a:r>
              <a:rPr lang="en-US" altLang="zh-CN" b="1" dirty="0" smtClean="0">
                <a:ea typeface="黑体" panose="02010609060101010101" pitchFamily="49" charset="-122"/>
              </a:rPr>
              <a:t>2</a:t>
            </a:r>
            <a:r>
              <a:rPr lang="zh-CN" altLang="en-US" b="1" dirty="0" smtClean="0">
                <a:ea typeface="黑体" panose="02010609060101010101" pitchFamily="49" charset="-122"/>
              </a:rPr>
              <a:t>、揭示</a:t>
            </a:r>
            <a:r>
              <a:rPr lang="zh-CN" altLang="en-US" b="1" dirty="0">
                <a:ea typeface="黑体" panose="02010609060101010101" pitchFamily="49" charset="-122"/>
              </a:rPr>
              <a:t>社会现象的内部结构</a:t>
            </a:r>
          </a:p>
          <a:p>
            <a:pPr marL="0" indent="0">
              <a:buNone/>
            </a:pPr>
            <a:r>
              <a:rPr lang="en-US" altLang="zh-CN" b="1" dirty="0" smtClean="0">
                <a:ea typeface="黑体" panose="02010609060101010101" pitchFamily="49" charset="-122"/>
              </a:rPr>
              <a:t>3</a:t>
            </a:r>
            <a:r>
              <a:rPr lang="zh-CN" altLang="en-US" b="1" dirty="0" smtClean="0">
                <a:ea typeface="黑体" panose="02010609060101010101" pitchFamily="49" charset="-122"/>
              </a:rPr>
              <a:t>、分析</a:t>
            </a:r>
            <a:r>
              <a:rPr lang="zh-CN" altLang="en-US" b="1" dirty="0">
                <a:ea typeface="黑体" panose="02010609060101010101" pitchFamily="49" charset="-122"/>
              </a:rPr>
              <a:t>社会现象之间的依存关系</a:t>
            </a:r>
          </a:p>
        </p:txBody>
      </p:sp>
    </p:spTree>
    <p:extLst>
      <p:ext uri="{BB962C8B-B14F-4D97-AF65-F5344CB8AC3E}">
        <p14:creationId xmlns:p14="http://schemas.microsoft.com/office/powerpoint/2010/main" val="3176953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893763" y="322489"/>
            <a:ext cx="7978094" cy="1143000"/>
          </a:xfrm>
        </p:spPr>
        <p:txBody>
          <a:bodyPr/>
          <a:lstStyle/>
          <a:p>
            <a:r>
              <a:rPr lang="en-US" altLang="zh-CN" sz="3600" b="1" dirty="0" smtClean="0">
                <a:latin typeface="黑体" panose="02010609060101010101" pitchFamily="49" charset="-122"/>
                <a:ea typeface="黑体" panose="02010609060101010101" pitchFamily="49" charset="-122"/>
              </a:rPr>
              <a:t>1</a:t>
            </a:r>
            <a:r>
              <a:rPr lang="zh-CN" altLang="en-US" sz="3600" b="1" dirty="0" smtClean="0">
                <a:latin typeface="黑体" panose="02010609060101010101" pitchFamily="49" charset="-122"/>
                <a:ea typeface="黑体" panose="02010609060101010101" pitchFamily="49" charset="-122"/>
              </a:rPr>
              <a:t>、划分社会经济现象不同</a:t>
            </a:r>
            <a:r>
              <a:rPr lang="zh-CN" altLang="en-US" sz="3600" b="1" dirty="0">
                <a:latin typeface="黑体" panose="02010609060101010101" pitchFamily="49" charset="-122"/>
                <a:ea typeface="黑体" panose="02010609060101010101" pitchFamily="49" charset="-122"/>
              </a:rPr>
              <a:t>类型</a:t>
            </a:r>
          </a:p>
        </p:txBody>
      </p:sp>
      <p:graphicFrame>
        <p:nvGraphicFramePr>
          <p:cNvPr id="75795" name="Group 19"/>
          <p:cNvGraphicFramePr>
            <a:graphicFrameLocks noGrp="1"/>
          </p:cNvGraphicFramePr>
          <p:nvPr/>
        </p:nvGraphicFramePr>
        <p:xfrm>
          <a:off x="2855913" y="1916114"/>
          <a:ext cx="5256212" cy="4450334"/>
        </p:xfrm>
        <a:graphic>
          <a:graphicData uri="http://schemas.openxmlformats.org/drawingml/2006/table">
            <a:tbl>
              <a:tblPr/>
              <a:tblGrid>
                <a:gridCol w="2663825">
                  <a:extLst>
                    <a:ext uri="{9D8B030D-6E8A-4147-A177-3AD203B41FA5}">
                      <a16:colId xmlns:a16="http://schemas.microsoft.com/office/drawing/2014/main" val="20000"/>
                    </a:ext>
                  </a:extLst>
                </a:gridCol>
                <a:gridCol w="2592387">
                  <a:extLst>
                    <a:ext uri="{9D8B030D-6E8A-4147-A177-3AD203B41FA5}">
                      <a16:colId xmlns:a16="http://schemas.microsoft.com/office/drawing/2014/main" val="20001"/>
                    </a:ext>
                  </a:extLst>
                </a:gridCol>
              </a:tblGrid>
              <a:tr h="463550">
                <a:tc>
                  <a:txBody>
                    <a:bodyPr/>
                    <a:lstStyle>
                      <a:lvl1pPr algn="l">
                        <a:spcBef>
                          <a:spcPct val="20000"/>
                        </a:spcBef>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defRPr kumimoji="1">
                          <a:solidFill>
                            <a:schemeClr val="tx1"/>
                          </a:solidFill>
                          <a:latin typeface="Arial Narrow" panose="020B0606020202030204" pitchFamily="34" charset="0"/>
                          <a:ea typeface="宋体" panose="02010600030101010101" pitchFamily="2" charset="-122"/>
                        </a:defRPr>
                      </a:lvl4pPr>
                      <a:lvl5pPr algn="l">
                        <a:spcBef>
                          <a:spcPct val="20000"/>
                        </a:spcBef>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按商品分类分组</a:t>
                      </a:r>
                    </a:p>
                  </a:txBody>
                  <a:tcPr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defRPr kumimoji="1">
                          <a:solidFill>
                            <a:schemeClr val="tx1"/>
                          </a:solidFill>
                          <a:latin typeface="Arial Narrow" panose="020B0606020202030204" pitchFamily="34" charset="0"/>
                          <a:ea typeface="宋体" panose="02010600030101010101" pitchFamily="2" charset="-122"/>
                        </a:defRPr>
                      </a:lvl4pPr>
                      <a:lvl5pPr algn="l">
                        <a:spcBef>
                          <a:spcPct val="20000"/>
                        </a:spcBef>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构成</a:t>
                      </a:r>
                      <a:r>
                        <a:rPr kumimoji="1" lang="en-US" altLang="zh-CN" sz="24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a:t>
                      </a:r>
                    </a:p>
                  </a:txBody>
                  <a:tcPr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25825">
                <a:tc>
                  <a:txBody>
                    <a:bodyPr/>
                    <a:lstStyle>
                      <a:lvl1pPr algn="l">
                        <a:spcBef>
                          <a:spcPct val="20000"/>
                        </a:spcBef>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defRPr kumimoji="1">
                          <a:solidFill>
                            <a:schemeClr val="tx1"/>
                          </a:solidFill>
                          <a:latin typeface="Arial Narrow" panose="020B0606020202030204" pitchFamily="34" charset="0"/>
                          <a:ea typeface="宋体" panose="02010600030101010101" pitchFamily="2" charset="-122"/>
                        </a:defRPr>
                      </a:lvl4pPr>
                      <a:lvl5pPr algn="l">
                        <a:spcBef>
                          <a:spcPct val="20000"/>
                        </a:spcBef>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食品类</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衣着类</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家庭设备用品类</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文化娱乐用品类</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交通通讯类</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医疗保健类</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居住类</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杂项商品类</a:t>
                      </a:r>
                    </a:p>
                  </a:txBody>
                  <a:tcPr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defRPr kumimoji="1">
                          <a:solidFill>
                            <a:schemeClr val="tx1"/>
                          </a:solidFill>
                          <a:latin typeface="Arial Narrow" panose="020B0606020202030204" pitchFamily="34" charset="0"/>
                          <a:ea typeface="宋体" panose="02010600030101010101" pitchFamily="2" charset="-122"/>
                        </a:defRPr>
                      </a:lvl4pPr>
                      <a:lvl5pPr algn="l">
                        <a:spcBef>
                          <a:spcPct val="20000"/>
                        </a:spcBef>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40.6</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  4.7</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  7.5</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11.6</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10.8</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  4.7</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14.4</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  5.7</a:t>
                      </a:r>
                    </a:p>
                  </a:txBody>
                  <a:tcPr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2588">
                <a:tc>
                  <a:txBody>
                    <a:bodyPr/>
                    <a:lstStyle>
                      <a:lvl1pPr algn="l">
                        <a:spcBef>
                          <a:spcPct val="20000"/>
                        </a:spcBef>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defRPr kumimoji="1">
                          <a:solidFill>
                            <a:schemeClr val="tx1"/>
                          </a:solidFill>
                          <a:latin typeface="Arial Narrow" panose="020B0606020202030204" pitchFamily="34" charset="0"/>
                          <a:ea typeface="宋体" panose="02010600030101010101" pitchFamily="2" charset="-122"/>
                        </a:defRPr>
                      </a:lvl4pPr>
                      <a:lvl5pPr algn="l">
                        <a:spcBef>
                          <a:spcPct val="20000"/>
                        </a:spcBef>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合计</a:t>
                      </a:r>
                    </a:p>
                  </a:txBody>
                  <a:tcPr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defRPr kumimoji="1">
                          <a:solidFill>
                            <a:schemeClr val="tx1"/>
                          </a:solidFill>
                          <a:latin typeface="Arial Narrow" panose="020B0606020202030204" pitchFamily="34" charset="0"/>
                          <a:ea typeface="宋体" panose="02010600030101010101" pitchFamily="2" charset="-122"/>
                        </a:defRPr>
                      </a:lvl4pPr>
                      <a:lvl5pPr algn="l">
                        <a:spcBef>
                          <a:spcPct val="20000"/>
                        </a:spcBef>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100</a:t>
                      </a:r>
                    </a:p>
                  </a:txBody>
                  <a:tcPr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46865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859973" y="43543"/>
            <a:ext cx="7206342" cy="1143000"/>
          </a:xfrm>
        </p:spPr>
        <p:txBody>
          <a:bodyPr>
            <a:normAutofit/>
          </a:bodyPr>
          <a:lstStyle/>
          <a:p>
            <a:r>
              <a:rPr lang="en-US" altLang="zh-CN" sz="3600" b="1" dirty="0" smtClean="0">
                <a:latin typeface="黑体" panose="02010609060101010101" pitchFamily="49" charset="-122"/>
                <a:ea typeface="黑体" panose="02010609060101010101" pitchFamily="49" charset="-122"/>
              </a:rPr>
              <a:t>2</a:t>
            </a:r>
            <a:r>
              <a:rPr lang="zh-CN" altLang="en-US" sz="3600" b="1" dirty="0" smtClean="0">
                <a:latin typeface="黑体" panose="02010609060101010101" pitchFamily="49" charset="-122"/>
                <a:ea typeface="黑体" panose="02010609060101010101" pitchFamily="49" charset="-122"/>
              </a:rPr>
              <a:t>、揭示社会现象</a:t>
            </a:r>
            <a:r>
              <a:rPr lang="zh-CN" altLang="en-US" sz="3600" b="1" dirty="0">
                <a:latin typeface="黑体" panose="02010609060101010101" pitchFamily="49" charset="-122"/>
                <a:ea typeface="黑体" panose="02010609060101010101" pitchFamily="49" charset="-122"/>
              </a:rPr>
              <a:t>的内部结构</a:t>
            </a:r>
          </a:p>
        </p:txBody>
      </p:sp>
      <p:graphicFrame>
        <p:nvGraphicFramePr>
          <p:cNvPr id="76824" name="Group 24"/>
          <p:cNvGraphicFramePr>
            <a:graphicFrameLocks noGrp="1"/>
          </p:cNvGraphicFramePr>
          <p:nvPr/>
        </p:nvGraphicFramePr>
        <p:xfrm>
          <a:off x="1847850" y="2420938"/>
          <a:ext cx="8229600" cy="4113213"/>
        </p:xfrm>
        <a:graphic>
          <a:graphicData uri="http://schemas.openxmlformats.org/drawingml/2006/table">
            <a:tbl>
              <a:tblPr/>
              <a:tblGrid>
                <a:gridCol w="12192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539750">
                <a:tc>
                  <a:txBody>
                    <a:bodyPr/>
                    <a:lstStyle>
                      <a:lvl1pPr algn="l">
                        <a:spcBef>
                          <a:spcPct val="20000"/>
                        </a:spcBef>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defRPr kumimoji="1">
                          <a:solidFill>
                            <a:schemeClr val="tx1"/>
                          </a:solidFill>
                          <a:latin typeface="Arial Narrow" panose="020B0606020202030204" pitchFamily="34" charset="0"/>
                          <a:ea typeface="宋体" panose="02010600030101010101" pitchFamily="2" charset="-122"/>
                        </a:defRPr>
                      </a:lvl4pPr>
                      <a:lvl5pPr algn="l">
                        <a:spcBef>
                          <a:spcPct val="20000"/>
                        </a:spcBef>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rPr>
                        <a:t>年份</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lgn="l">
                        <a:spcBef>
                          <a:spcPct val="20000"/>
                        </a:spcBef>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defRPr kumimoji="1">
                          <a:solidFill>
                            <a:schemeClr val="tx1"/>
                          </a:solidFill>
                          <a:latin typeface="Arial Narrow" panose="020B0606020202030204" pitchFamily="34" charset="0"/>
                          <a:ea typeface="宋体" panose="02010600030101010101" pitchFamily="2" charset="-122"/>
                        </a:defRPr>
                      </a:lvl4pPr>
                      <a:lvl5pPr algn="l">
                        <a:spcBef>
                          <a:spcPct val="20000"/>
                        </a:spcBef>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rPr>
                        <a:t>农副产品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lgn="l">
                        <a:spcBef>
                          <a:spcPct val="20000"/>
                        </a:spcBef>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defRPr kumimoji="1">
                          <a:solidFill>
                            <a:schemeClr val="tx1"/>
                          </a:solidFill>
                          <a:latin typeface="Arial Narrow" panose="020B0606020202030204" pitchFamily="34" charset="0"/>
                          <a:ea typeface="宋体" panose="02010600030101010101" pitchFamily="2" charset="-122"/>
                        </a:defRPr>
                      </a:lvl4pPr>
                      <a:lvl5pPr algn="l">
                        <a:spcBef>
                          <a:spcPct val="20000"/>
                        </a:spcBef>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rPr>
                        <a:t>农副产品加工品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lgn="l">
                        <a:spcBef>
                          <a:spcPct val="20000"/>
                        </a:spcBef>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defRPr kumimoji="1">
                          <a:solidFill>
                            <a:schemeClr val="tx1"/>
                          </a:solidFill>
                          <a:latin typeface="Arial Narrow" panose="020B0606020202030204" pitchFamily="34" charset="0"/>
                          <a:ea typeface="宋体" panose="02010600030101010101" pitchFamily="2" charset="-122"/>
                        </a:defRPr>
                      </a:lvl4pPr>
                      <a:lvl5pPr algn="l">
                        <a:spcBef>
                          <a:spcPct val="20000"/>
                        </a:spcBef>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rPr>
                        <a:t>工矿产品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lgn="l">
                        <a:spcBef>
                          <a:spcPct val="20000"/>
                        </a:spcBef>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defRPr kumimoji="1">
                          <a:solidFill>
                            <a:schemeClr val="tx1"/>
                          </a:solidFill>
                          <a:latin typeface="Arial Narrow" panose="020B0606020202030204" pitchFamily="34" charset="0"/>
                          <a:ea typeface="宋体" panose="02010600030101010101" pitchFamily="2" charset="-122"/>
                        </a:defRPr>
                      </a:lvl4pPr>
                      <a:lvl5pPr algn="l">
                        <a:spcBef>
                          <a:spcPct val="20000"/>
                        </a:spcBef>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rPr>
                        <a:t>合计</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573463">
                <a:tc>
                  <a:txBody>
                    <a:bodyPr/>
                    <a:lstStyle>
                      <a:lvl1pPr algn="l">
                        <a:spcBef>
                          <a:spcPct val="20000"/>
                        </a:spcBef>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defRPr kumimoji="1">
                          <a:solidFill>
                            <a:schemeClr val="tx1"/>
                          </a:solidFill>
                          <a:latin typeface="Arial Narrow" panose="020B0606020202030204" pitchFamily="34" charset="0"/>
                          <a:ea typeface="宋体" panose="02010600030101010101" pitchFamily="2" charset="-122"/>
                        </a:defRPr>
                      </a:lvl4pPr>
                      <a:lvl5pPr algn="l">
                        <a:spcBef>
                          <a:spcPct val="20000"/>
                        </a:spcBef>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rPr>
                        <a:t>1950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rPr>
                        <a:t>1960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rPr>
                        <a:t>1970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rPr>
                        <a:t>1980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rPr>
                        <a:t>1985</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rPr>
                        <a:t>1990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rPr>
                        <a:t>1995</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rPr>
                        <a:t>1999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lgn="l">
                        <a:spcBef>
                          <a:spcPct val="20000"/>
                        </a:spcBef>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defRPr kumimoji="1">
                          <a:solidFill>
                            <a:schemeClr val="tx1"/>
                          </a:solidFill>
                          <a:latin typeface="Arial Narrow" panose="020B0606020202030204" pitchFamily="34" charset="0"/>
                          <a:ea typeface="宋体" panose="02010600030101010101" pitchFamily="2" charset="-122"/>
                        </a:defRPr>
                      </a:lvl4pPr>
                      <a:lvl5pPr algn="l">
                        <a:spcBef>
                          <a:spcPct val="20000"/>
                        </a:spcBef>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rPr>
                        <a:t>57.5</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rPr>
                        <a:t>31.0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rPr>
                        <a:t>36.7</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rPr>
                        <a:t>18.7</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rPr>
                        <a:t>17.5</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rPr>
                        <a:t>13.0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rPr>
                        <a:t>7.3</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rPr>
                        <a:t>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lgn="l">
                        <a:spcBef>
                          <a:spcPct val="20000"/>
                        </a:spcBef>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defRPr kumimoji="1">
                          <a:solidFill>
                            <a:schemeClr val="tx1"/>
                          </a:solidFill>
                          <a:latin typeface="Arial Narrow" panose="020B0606020202030204" pitchFamily="34" charset="0"/>
                          <a:ea typeface="宋体" panose="02010600030101010101" pitchFamily="2" charset="-122"/>
                        </a:defRPr>
                      </a:lvl4pPr>
                      <a:lvl5pPr algn="l">
                        <a:spcBef>
                          <a:spcPct val="20000"/>
                        </a:spcBef>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rPr>
                        <a:t>33.2</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rPr>
                        <a:t>42.3</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rPr>
                        <a:t>37.7</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rPr>
                        <a:t>29.5</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rPr>
                        <a:t>26.9</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rPr>
                        <a:t>29.2</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rPr>
                        <a:t>26.2</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rPr>
                        <a:t>25.1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lgn="l">
                        <a:spcBef>
                          <a:spcPct val="20000"/>
                        </a:spcBef>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defRPr kumimoji="1">
                          <a:solidFill>
                            <a:schemeClr val="tx1"/>
                          </a:solidFill>
                          <a:latin typeface="Arial Narrow" panose="020B0606020202030204" pitchFamily="34" charset="0"/>
                          <a:ea typeface="宋体" panose="02010600030101010101" pitchFamily="2" charset="-122"/>
                        </a:defRPr>
                      </a:lvl4pPr>
                      <a:lvl5pPr algn="l">
                        <a:spcBef>
                          <a:spcPct val="20000"/>
                        </a:spcBef>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rPr>
                        <a:t>9.3</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rPr>
                        <a:t>26.7</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rPr>
                        <a:t>25.6</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rPr>
                        <a:t>51.8</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rPr>
                        <a:t>55.6</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rPr>
                        <a:t>57.8</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rPr>
                        <a:t>66.5</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rPr>
                        <a:t>69.7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lgn="l">
                        <a:spcBef>
                          <a:spcPct val="20000"/>
                        </a:spcBef>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defRPr kumimoji="1">
                          <a:solidFill>
                            <a:schemeClr val="tx1"/>
                          </a:solidFill>
                          <a:latin typeface="Arial Narrow" panose="020B0606020202030204" pitchFamily="34" charset="0"/>
                          <a:ea typeface="宋体" panose="02010600030101010101" pitchFamily="2" charset="-122"/>
                        </a:defRPr>
                      </a:lvl4pPr>
                      <a:lvl5pPr algn="l">
                        <a:spcBef>
                          <a:spcPct val="20000"/>
                        </a:spcBef>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rPr>
                        <a:t>100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rPr>
                        <a:t>100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rPr>
                        <a:t>100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rPr>
                        <a:t>100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rPr>
                        <a:t>100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rPr>
                        <a:t>100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rPr>
                        <a:t>100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1"/>
                  </a:ext>
                </a:extLst>
              </a:tr>
            </a:tbl>
          </a:graphicData>
        </a:graphic>
      </p:graphicFrame>
      <p:sp>
        <p:nvSpPr>
          <p:cNvPr id="76823" name="Text Box 23"/>
          <p:cNvSpPr txBox="1">
            <a:spLocks noChangeArrowheads="1"/>
          </p:cNvSpPr>
          <p:nvPr/>
        </p:nvSpPr>
        <p:spPr bwMode="auto">
          <a:xfrm>
            <a:off x="4463144" y="1544184"/>
            <a:ext cx="5334000" cy="519112"/>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solidFill>
                  <a:srgbClr val="000000"/>
                </a:solidFill>
              </a:rPr>
              <a:t>我国出口商品构成</a:t>
            </a:r>
            <a:r>
              <a:rPr lang="en-US" altLang="zh-CN" sz="2800" dirty="0">
                <a:solidFill>
                  <a:srgbClr val="000000"/>
                </a:solidFill>
              </a:rPr>
              <a:t>(%)</a:t>
            </a:r>
          </a:p>
        </p:txBody>
      </p:sp>
    </p:spTree>
    <p:extLst>
      <p:ext uri="{BB962C8B-B14F-4D97-AF65-F5344CB8AC3E}">
        <p14:creationId xmlns:p14="http://schemas.microsoft.com/office/powerpoint/2010/main" val="1161388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143001" y="123599"/>
            <a:ext cx="7532913" cy="1143000"/>
          </a:xfrm>
        </p:spPr>
        <p:txBody>
          <a:bodyPr>
            <a:normAutofit/>
          </a:bodyPr>
          <a:lstStyle/>
          <a:p>
            <a:r>
              <a:rPr lang="en-US" altLang="zh-CN" sz="3600" b="1" dirty="0" smtClean="0">
                <a:latin typeface="黑体" panose="02010609060101010101" pitchFamily="49" charset="-122"/>
                <a:ea typeface="黑体" panose="02010609060101010101" pitchFamily="49" charset="-122"/>
              </a:rPr>
              <a:t>3</a:t>
            </a:r>
            <a:r>
              <a:rPr lang="zh-CN" altLang="en-US" sz="3600" b="1" dirty="0" smtClean="0">
                <a:latin typeface="黑体" panose="02010609060101010101" pitchFamily="49" charset="-122"/>
                <a:ea typeface="黑体" panose="02010609060101010101" pitchFamily="49" charset="-122"/>
              </a:rPr>
              <a:t>、划分</a:t>
            </a:r>
            <a:r>
              <a:rPr lang="zh-CN" altLang="en-US" sz="3600" b="1" dirty="0">
                <a:latin typeface="黑体" panose="02010609060101010101" pitchFamily="49" charset="-122"/>
                <a:ea typeface="黑体" panose="02010609060101010101" pitchFamily="49" charset="-122"/>
              </a:rPr>
              <a:t>社会现象的依存关系</a:t>
            </a:r>
          </a:p>
        </p:txBody>
      </p:sp>
      <p:graphicFrame>
        <p:nvGraphicFramePr>
          <p:cNvPr id="77841" name="Group 17"/>
          <p:cNvGraphicFramePr>
            <a:graphicFrameLocks noGrp="1"/>
          </p:cNvGraphicFramePr>
          <p:nvPr/>
        </p:nvGraphicFramePr>
        <p:xfrm>
          <a:off x="2057400" y="2205038"/>
          <a:ext cx="7772400" cy="3814763"/>
        </p:xfrm>
        <a:graphic>
          <a:graphicData uri="http://schemas.openxmlformats.org/drawingml/2006/table">
            <a:tbl>
              <a:tblPr/>
              <a:tblGrid>
                <a:gridCol w="35052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620713">
                <a:tc>
                  <a:txBody>
                    <a:bodyPr/>
                    <a:lstStyle>
                      <a:lvl1pPr algn="l">
                        <a:spcBef>
                          <a:spcPct val="20000"/>
                        </a:spcBef>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defRPr kumimoji="1">
                          <a:solidFill>
                            <a:schemeClr val="tx1"/>
                          </a:solidFill>
                          <a:latin typeface="Arial Narrow" panose="020B0606020202030204" pitchFamily="34" charset="0"/>
                          <a:ea typeface="宋体" panose="02010600030101010101" pitchFamily="2" charset="-122"/>
                        </a:defRPr>
                      </a:lvl4pPr>
                      <a:lvl5pPr algn="l">
                        <a:spcBef>
                          <a:spcPct val="20000"/>
                        </a:spcBef>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000000"/>
                          </a:solidFill>
                          <a:effectLst/>
                          <a:latin typeface="Arial Narrow" panose="020B0606020202030204" pitchFamily="34" charset="0"/>
                          <a:ea typeface="宋体" panose="02010600030101010101" pitchFamily="2" charset="-122"/>
                        </a:rPr>
                        <a:t>按商品销售额分组</a:t>
                      </a:r>
                      <a:r>
                        <a:rPr kumimoji="1" lang="en-US" altLang="zh-CN" sz="2400" b="1" i="0" u="none" strike="noStrike" cap="none" normalizeH="0" baseline="0" dirty="0" smtClean="0">
                          <a:ln>
                            <a:noFill/>
                          </a:ln>
                          <a:solidFill>
                            <a:srgbClr val="000000"/>
                          </a:solidFill>
                          <a:effectLst/>
                          <a:latin typeface="Arial Narrow" panose="020B0606020202030204" pitchFamily="34" charset="0"/>
                          <a:ea typeface="宋体" panose="02010600030101010101" pitchFamily="2" charset="-122"/>
                        </a:rPr>
                        <a:t>(</a:t>
                      </a:r>
                      <a:r>
                        <a:rPr kumimoji="1" lang="zh-CN" altLang="en-US" sz="2400" b="1" i="0" u="none" strike="noStrike" cap="none" normalizeH="0" baseline="0" dirty="0" smtClean="0">
                          <a:ln>
                            <a:noFill/>
                          </a:ln>
                          <a:solidFill>
                            <a:srgbClr val="000000"/>
                          </a:solidFill>
                          <a:effectLst/>
                          <a:latin typeface="Arial Narrow" panose="020B0606020202030204" pitchFamily="34" charset="0"/>
                          <a:ea typeface="宋体" panose="02010600030101010101" pitchFamily="2" charset="-122"/>
                        </a:rPr>
                        <a:t>万元</a:t>
                      </a:r>
                      <a:r>
                        <a:rPr kumimoji="1" lang="en-US" altLang="zh-CN" sz="2400" b="1" i="0" u="none" strike="noStrike" cap="none" normalizeH="0" baseline="0" dirty="0" smtClean="0">
                          <a:ln>
                            <a:noFill/>
                          </a:ln>
                          <a:solidFill>
                            <a:srgbClr val="000000"/>
                          </a:solidFill>
                          <a:effectLst/>
                          <a:latin typeface="Arial Narrow" panose="020B0606020202030204" pitchFamily="34"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defRPr kumimoji="1">
                          <a:solidFill>
                            <a:schemeClr val="tx1"/>
                          </a:solidFill>
                          <a:latin typeface="Arial Narrow" panose="020B0606020202030204" pitchFamily="34" charset="0"/>
                          <a:ea typeface="宋体" panose="02010600030101010101" pitchFamily="2" charset="-122"/>
                        </a:defRPr>
                      </a:lvl4pPr>
                      <a:lvl5pPr algn="l">
                        <a:spcBef>
                          <a:spcPct val="20000"/>
                        </a:spcBef>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商店数</a:t>
                      </a:r>
                      <a:r>
                        <a:rPr kumimoji="1" lang="en-US" altLang="zh-CN" sz="24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a:t>
                      </a:r>
                      <a:r>
                        <a:rPr kumimoji="1" lang="zh-CN" altLang="en-US" sz="24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个</a:t>
                      </a:r>
                      <a:r>
                        <a:rPr kumimoji="1" lang="en-US" altLang="zh-CN" sz="24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defRPr kumimoji="1">
                          <a:solidFill>
                            <a:schemeClr val="tx1"/>
                          </a:solidFill>
                          <a:latin typeface="Arial Narrow" panose="020B0606020202030204" pitchFamily="34" charset="0"/>
                          <a:ea typeface="宋体" panose="02010600030101010101" pitchFamily="2" charset="-122"/>
                        </a:defRPr>
                      </a:lvl4pPr>
                      <a:lvl5pPr algn="l">
                        <a:spcBef>
                          <a:spcPct val="20000"/>
                        </a:spcBef>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流通费用率</a:t>
                      </a:r>
                      <a:r>
                        <a:rPr kumimoji="1" lang="en-US" altLang="zh-CN" sz="24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194050">
                <a:tc>
                  <a:txBody>
                    <a:bodyPr/>
                    <a:lstStyle>
                      <a:lvl1pPr algn="l">
                        <a:spcBef>
                          <a:spcPct val="20000"/>
                        </a:spcBef>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defRPr kumimoji="1">
                          <a:solidFill>
                            <a:schemeClr val="tx1"/>
                          </a:solidFill>
                          <a:latin typeface="Arial Narrow" panose="020B0606020202030204" pitchFamily="34" charset="0"/>
                          <a:ea typeface="宋体" panose="02010600030101010101" pitchFamily="2" charset="-122"/>
                        </a:defRPr>
                      </a:lvl4pPr>
                      <a:lvl5pPr algn="l">
                        <a:spcBef>
                          <a:spcPct val="20000"/>
                        </a:spcBef>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000000"/>
                          </a:solidFill>
                          <a:effectLst/>
                          <a:latin typeface="Arial Narrow" panose="020B0606020202030204" pitchFamily="34" charset="0"/>
                          <a:ea typeface="宋体" panose="02010600030101010101" pitchFamily="2" charset="-122"/>
                        </a:rPr>
                        <a:t>100</a:t>
                      </a:r>
                      <a:r>
                        <a:rPr kumimoji="1" lang="zh-CN" altLang="en-US" sz="2400" b="1" i="0" u="none" strike="noStrike" cap="none" normalizeH="0" baseline="0" dirty="0" smtClean="0">
                          <a:ln>
                            <a:noFill/>
                          </a:ln>
                          <a:solidFill>
                            <a:srgbClr val="000000"/>
                          </a:solidFill>
                          <a:effectLst/>
                          <a:latin typeface="Arial Narrow" panose="020B0606020202030204" pitchFamily="34" charset="0"/>
                          <a:ea typeface="宋体" panose="02010600030101010101" pitchFamily="2" charset="-122"/>
                        </a:rPr>
                        <a:t>以下</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000000"/>
                          </a:solidFill>
                          <a:effectLst/>
                          <a:latin typeface="Arial Narrow" panose="020B0606020202030204" pitchFamily="34" charset="0"/>
                          <a:ea typeface="宋体" panose="02010600030101010101" pitchFamily="2" charset="-122"/>
                        </a:rPr>
                        <a:t>100</a:t>
                      </a:r>
                      <a:r>
                        <a:rPr kumimoji="1" lang="en-US" altLang="zh-CN" sz="2400" b="1" i="0" u="none" strike="noStrike" cap="none" normalizeH="0" baseline="0" dirty="0" smtClean="0">
                          <a:ln>
                            <a:noFill/>
                          </a:ln>
                          <a:solidFill>
                            <a:srgbClr val="000000"/>
                          </a:solidFill>
                          <a:effectLst/>
                          <a:latin typeface="Arial Narrow" panose="020B0606020202030204" pitchFamily="34" charset="0"/>
                          <a:ea typeface="宋体" panose="02010600030101010101" pitchFamily="2" charset="-122"/>
                          <a:sym typeface="Symbol" panose="05050102010706020507" pitchFamily="18" charset="2"/>
                        </a:rPr>
                        <a:t></a:t>
                      </a:r>
                      <a:r>
                        <a:rPr kumimoji="1" lang="en-US" altLang="zh-CN" sz="2400" b="1" i="0" u="none" strike="noStrike" cap="none" normalizeH="0" baseline="0" dirty="0" smtClean="0">
                          <a:ln>
                            <a:noFill/>
                          </a:ln>
                          <a:solidFill>
                            <a:srgbClr val="000000"/>
                          </a:solidFill>
                          <a:effectLst/>
                          <a:latin typeface="Arial Narrow" panose="020B0606020202030204" pitchFamily="34" charset="0"/>
                          <a:ea typeface="宋体" panose="02010600030101010101" pitchFamily="2" charset="-122"/>
                        </a:rPr>
                        <a:t>500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000000"/>
                          </a:solidFill>
                          <a:effectLst/>
                          <a:latin typeface="Arial Narrow" panose="020B0606020202030204" pitchFamily="34" charset="0"/>
                          <a:ea typeface="宋体" panose="02010600030101010101" pitchFamily="2" charset="-122"/>
                        </a:rPr>
                        <a:t>500 </a:t>
                      </a:r>
                      <a:r>
                        <a:rPr kumimoji="1" lang="en-US" altLang="zh-CN" sz="2400" b="1" i="0" u="none" strike="noStrike" cap="none" normalizeH="0" baseline="0" dirty="0" smtClean="0">
                          <a:ln>
                            <a:noFill/>
                          </a:ln>
                          <a:solidFill>
                            <a:srgbClr val="000000"/>
                          </a:solidFill>
                          <a:effectLst/>
                          <a:latin typeface="Arial Narrow" panose="020B0606020202030204" pitchFamily="34" charset="0"/>
                          <a:ea typeface="宋体" panose="02010600030101010101" pitchFamily="2" charset="-122"/>
                          <a:sym typeface="Symbol" panose="05050102010706020507" pitchFamily="18" charset="2"/>
                        </a:rPr>
                        <a:t></a:t>
                      </a:r>
                      <a:r>
                        <a:rPr kumimoji="1" lang="en-US" altLang="zh-CN" sz="2400" b="1" i="0" u="none" strike="noStrike" cap="none" normalizeH="0" baseline="0" dirty="0" smtClean="0">
                          <a:ln>
                            <a:noFill/>
                          </a:ln>
                          <a:solidFill>
                            <a:srgbClr val="000000"/>
                          </a:solidFill>
                          <a:effectLst/>
                          <a:latin typeface="Arial Narrow" panose="020B0606020202030204" pitchFamily="34" charset="0"/>
                          <a:ea typeface="宋体" panose="02010600030101010101" pitchFamily="2" charset="-122"/>
                        </a:rPr>
                        <a:t>1000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000000"/>
                          </a:solidFill>
                          <a:effectLst/>
                          <a:latin typeface="Arial Narrow" panose="020B0606020202030204" pitchFamily="34" charset="0"/>
                          <a:ea typeface="宋体" panose="02010600030101010101" pitchFamily="2" charset="-122"/>
                        </a:rPr>
                        <a:t>1000 </a:t>
                      </a:r>
                      <a:r>
                        <a:rPr kumimoji="1" lang="en-US" altLang="zh-CN" sz="2400" b="1" i="0" u="none" strike="noStrike" cap="none" normalizeH="0" baseline="0" dirty="0" smtClean="0">
                          <a:ln>
                            <a:noFill/>
                          </a:ln>
                          <a:solidFill>
                            <a:srgbClr val="000000"/>
                          </a:solidFill>
                          <a:effectLst/>
                          <a:latin typeface="Arial Narrow" panose="020B0606020202030204" pitchFamily="34" charset="0"/>
                          <a:ea typeface="宋体" panose="02010600030101010101" pitchFamily="2" charset="-122"/>
                          <a:sym typeface="Symbol" panose="05050102010706020507" pitchFamily="18" charset="2"/>
                        </a:rPr>
                        <a:t></a:t>
                      </a:r>
                      <a:r>
                        <a:rPr kumimoji="1" lang="en-US" altLang="zh-CN" sz="2400" b="1" i="0" u="none" strike="noStrike" cap="none" normalizeH="0" baseline="0" dirty="0" smtClean="0">
                          <a:ln>
                            <a:noFill/>
                          </a:ln>
                          <a:solidFill>
                            <a:srgbClr val="000000"/>
                          </a:solidFill>
                          <a:effectLst/>
                          <a:latin typeface="Arial Narrow" panose="020B0606020202030204" pitchFamily="34" charset="0"/>
                          <a:ea typeface="宋体" panose="02010600030101010101" pitchFamily="2" charset="-122"/>
                        </a:rPr>
                        <a:t>3000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000000"/>
                          </a:solidFill>
                          <a:effectLst/>
                          <a:latin typeface="Arial Narrow" panose="020B0606020202030204" pitchFamily="34" charset="0"/>
                          <a:ea typeface="宋体" panose="02010600030101010101" pitchFamily="2" charset="-122"/>
                        </a:rPr>
                        <a:t>3000 </a:t>
                      </a:r>
                      <a:r>
                        <a:rPr kumimoji="1" lang="en-US" altLang="zh-CN" sz="2400" b="1" i="0" u="none" strike="noStrike" cap="none" normalizeH="0" baseline="0" dirty="0" smtClean="0">
                          <a:ln>
                            <a:noFill/>
                          </a:ln>
                          <a:solidFill>
                            <a:srgbClr val="000000"/>
                          </a:solidFill>
                          <a:effectLst/>
                          <a:latin typeface="Arial Narrow" panose="020B0606020202030204" pitchFamily="34" charset="0"/>
                          <a:ea typeface="宋体" panose="02010600030101010101" pitchFamily="2" charset="-122"/>
                          <a:sym typeface="Symbol" panose="05050102010706020507" pitchFamily="18" charset="2"/>
                        </a:rPr>
                        <a:t></a:t>
                      </a:r>
                      <a:r>
                        <a:rPr kumimoji="1" lang="en-US" altLang="zh-CN" sz="2400" b="1" i="0" u="none" strike="noStrike" cap="none" normalizeH="0" baseline="0" dirty="0" smtClean="0">
                          <a:ln>
                            <a:noFill/>
                          </a:ln>
                          <a:solidFill>
                            <a:srgbClr val="000000"/>
                          </a:solidFill>
                          <a:effectLst/>
                          <a:latin typeface="Arial Narrow" panose="020B0606020202030204" pitchFamily="34" charset="0"/>
                          <a:ea typeface="宋体" panose="02010600030101010101" pitchFamily="2" charset="-122"/>
                        </a:rPr>
                        <a:t>5000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000000"/>
                          </a:solidFill>
                          <a:effectLst/>
                          <a:latin typeface="Arial Narrow" panose="020B0606020202030204" pitchFamily="34" charset="0"/>
                          <a:ea typeface="宋体" panose="02010600030101010101" pitchFamily="2" charset="-122"/>
                        </a:rPr>
                        <a:t>5000 </a:t>
                      </a:r>
                      <a:r>
                        <a:rPr kumimoji="1" lang="en-US" altLang="zh-CN" sz="2400" b="1" i="0" u="none" strike="noStrike" cap="none" normalizeH="0" baseline="0" dirty="0" smtClean="0">
                          <a:ln>
                            <a:noFill/>
                          </a:ln>
                          <a:solidFill>
                            <a:srgbClr val="000000"/>
                          </a:solidFill>
                          <a:effectLst/>
                          <a:latin typeface="Arial Narrow" panose="020B0606020202030204" pitchFamily="34" charset="0"/>
                          <a:ea typeface="宋体" panose="02010600030101010101" pitchFamily="2" charset="-122"/>
                          <a:sym typeface="Symbol" panose="05050102010706020507" pitchFamily="18" charset="2"/>
                        </a:rPr>
                        <a:t></a:t>
                      </a:r>
                      <a:r>
                        <a:rPr kumimoji="1" lang="en-US" altLang="zh-CN" sz="2400" b="1" i="0" u="none" strike="noStrike" cap="none" normalizeH="0" baseline="0" dirty="0" smtClean="0">
                          <a:ln>
                            <a:noFill/>
                          </a:ln>
                          <a:solidFill>
                            <a:srgbClr val="000000"/>
                          </a:solidFill>
                          <a:effectLst/>
                          <a:latin typeface="Arial Narrow" panose="020B0606020202030204" pitchFamily="34" charset="0"/>
                          <a:ea typeface="宋体" panose="02010600030101010101" pitchFamily="2" charset="-122"/>
                        </a:rPr>
                        <a:t>10000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000000"/>
                          </a:solidFill>
                          <a:effectLst/>
                          <a:latin typeface="Arial Narrow" panose="020B0606020202030204" pitchFamily="34" charset="0"/>
                          <a:ea typeface="宋体" panose="02010600030101010101" pitchFamily="2" charset="-122"/>
                        </a:rPr>
                        <a:t>10000</a:t>
                      </a:r>
                      <a:r>
                        <a:rPr kumimoji="1" lang="zh-CN" altLang="en-US" sz="2400" b="1" i="0" u="none" strike="noStrike" cap="none" normalizeH="0" baseline="0" dirty="0" smtClean="0">
                          <a:ln>
                            <a:noFill/>
                          </a:ln>
                          <a:solidFill>
                            <a:srgbClr val="000000"/>
                          </a:solidFill>
                          <a:effectLst/>
                          <a:latin typeface="Arial Narrow" panose="020B0606020202030204" pitchFamily="34" charset="0"/>
                          <a:ea typeface="宋体" panose="02010600030101010101" pitchFamily="2" charset="-122"/>
                        </a:rPr>
                        <a:t>以上</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defRPr kumimoji="1">
                          <a:solidFill>
                            <a:schemeClr val="tx1"/>
                          </a:solidFill>
                          <a:latin typeface="Arial Narrow" panose="020B0606020202030204" pitchFamily="34" charset="0"/>
                          <a:ea typeface="宋体" panose="02010600030101010101" pitchFamily="2" charset="-122"/>
                        </a:defRPr>
                      </a:lvl4pPr>
                      <a:lvl5pPr algn="l">
                        <a:spcBef>
                          <a:spcPct val="20000"/>
                        </a:spcBef>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25</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70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130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75</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40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18</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defRPr kumimoji="1">
                          <a:solidFill>
                            <a:schemeClr val="tx1"/>
                          </a:solidFill>
                          <a:latin typeface="Arial Narrow" panose="020B0606020202030204" pitchFamily="34" charset="0"/>
                          <a:ea typeface="宋体" panose="02010600030101010101" pitchFamily="2" charset="-122"/>
                        </a:defRPr>
                      </a:lvl4pPr>
                      <a:lvl5pPr algn="l">
                        <a:spcBef>
                          <a:spcPct val="20000"/>
                        </a:spcBef>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11.2</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10.6</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9.9</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8.7</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7.8</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7.0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6.3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2" name="文本框 1"/>
          <p:cNvSpPr txBox="1"/>
          <p:nvPr/>
        </p:nvSpPr>
        <p:spPr>
          <a:xfrm>
            <a:off x="3211286" y="1475086"/>
            <a:ext cx="5724644" cy="461665"/>
          </a:xfrm>
          <a:prstGeom prst="rect">
            <a:avLst/>
          </a:prstGeom>
          <a:noFill/>
        </p:spPr>
        <p:txBody>
          <a:bodyPr wrap="none" rtlCol="0">
            <a:spAutoFit/>
          </a:bodyPr>
          <a:lstStyle/>
          <a:p>
            <a:r>
              <a:rPr lang="zh-CN" altLang="en-US" sz="2400" b="1" dirty="0" smtClean="0"/>
              <a:t>某地百货行业零售商店的销售额与费用率</a:t>
            </a:r>
            <a:endParaRPr lang="zh-CN" altLang="en-US" sz="2400" b="1" dirty="0"/>
          </a:p>
        </p:txBody>
      </p:sp>
    </p:spTree>
    <p:extLst>
      <p:ext uri="{BB962C8B-B14F-4D97-AF65-F5344CB8AC3E}">
        <p14:creationId xmlns:p14="http://schemas.microsoft.com/office/powerpoint/2010/main" val="3168644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524000" y="333375"/>
            <a:ext cx="4859338" cy="750888"/>
          </a:xfrm>
          <a:solidFill>
            <a:srgbClr val="43FFCE"/>
          </a:solidFill>
        </p:spPr>
        <p:txBody>
          <a:bodyPr/>
          <a:lstStyle/>
          <a:p>
            <a:r>
              <a:rPr lang="zh-CN" altLang="en-US" sz="4000" b="1">
                <a:solidFill>
                  <a:srgbClr val="FF0000"/>
                </a:solidFill>
                <a:effectLst>
                  <a:outerShdw blurRad="38100" dist="38100" dir="2700000" algn="tl">
                    <a:srgbClr val="000000"/>
                  </a:outerShdw>
                </a:effectLst>
                <a:ea typeface="黑体" panose="02010609060101010101" pitchFamily="49" charset="-122"/>
              </a:rPr>
              <a:t>三、统计分组的种类</a:t>
            </a:r>
          </a:p>
        </p:txBody>
      </p:sp>
      <p:sp>
        <p:nvSpPr>
          <p:cNvPr id="69635" name="Rectangle 3"/>
          <p:cNvSpPr>
            <a:spLocks noGrp="1" noChangeArrowheads="1"/>
          </p:cNvSpPr>
          <p:nvPr>
            <p:ph type="body" idx="1"/>
          </p:nvPr>
        </p:nvSpPr>
        <p:spPr>
          <a:xfrm>
            <a:off x="311728" y="1666009"/>
            <a:ext cx="11617036" cy="4114800"/>
          </a:xfrm>
        </p:spPr>
        <p:txBody>
          <a:bodyPr/>
          <a:lstStyle/>
          <a:p>
            <a:r>
              <a:rPr lang="zh-CN" altLang="en-US" b="1" dirty="0">
                <a:solidFill>
                  <a:srgbClr val="FF0000"/>
                </a:solidFill>
                <a:ea typeface="黑体" panose="02010609060101010101" pitchFamily="49" charset="-122"/>
              </a:rPr>
              <a:t>按分组的作用或目的不同分为</a:t>
            </a:r>
            <a:r>
              <a:rPr lang="zh-CN" altLang="en-US" b="1" dirty="0">
                <a:ea typeface="黑体" panose="02010609060101010101" pitchFamily="49" charset="-122"/>
              </a:rPr>
              <a:t>：</a:t>
            </a:r>
            <a:r>
              <a:rPr lang="zh-CN" altLang="en-US" sz="3200" b="1" dirty="0">
                <a:ea typeface="黑体" panose="02010609060101010101" pitchFamily="49" charset="-122"/>
              </a:rPr>
              <a:t>类型分组、结构分组和分析分组</a:t>
            </a:r>
          </a:p>
          <a:p>
            <a:r>
              <a:rPr lang="zh-CN" altLang="en-US" b="1" dirty="0">
                <a:solidFill>
                  <a:srgbClr val="FF0000"/>
                </a:solidFill>
                <a:ea typeface="黑体" panose="02010609060101010101" pitchFamily="49" charset="-122"/>
              </a:rPr>
              <a:t>按分组标志多少，分为</a:t>
            </a:r>
            <a:r>
              <a:rPr lang="zh-CN" altLang="en-US" b="1" dirty="0">
                <a:ea typeface="黑体" panose="02010609060101010101" pitchFamily="49" charset="-122"/>
              </a:rPr>
              <a:t>：简单分组、复合分组和并列分组。</a:t>
            </a:r>
          </a:p>
          <a:p>
            <a:r>
              <a:rPr lang="zh-CN" altLang="en-US" b="1" dirty="0">
                <a:solidFill>
                  <a:srgbClr val="FF0000"/>
                </a:solidFill>
                <a:ea typeface="黑体" panose="02010609060101010101" pitchFamily="49" charset="-122"/>
              </a:rPr>
              <a:t>按分组标志的性质分为</a:t>
            </a:r>
            <a:r>
              <a:rPr lang="zh-CN" altLang="en-US" b="1" dirty="0">
                <a:ea typeface="黑体" panose="02010609060101010101" pitchFamily="49" charset="-122"/>
              </a:rPr>
              <a:t>品质分组和数量分组</a:t>
            </a:r>
          </a:p>
        </p:txBody>
      </p:sp>
    </p:spTree>
    <p:extLst>
      <p:ext uri="{BB962C8B-B14F-4D97-AF65-F5344CB8AC3E}">
        <p14:creationId xmlns:p14="http://schemas.microsoft.com/office/powerpoint/2010/main" val="2003895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524001" y="404814"/>
            <a:ext cx="5076825" cy="738187"/>
          </a:xfrm>
          <a:solidFill>
            <a:srgbClr val="00FFFF"/>
          </a:solidFill>
        </p:spPr>
        <p:txBody>
          <a:bodyPr/>
          <a:lstStyle/>
          <a:p>
            <a:r>
              <a:rPr lang="zh-CN" altLang="en-US" sz="3600" b="1">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四、分组标志的选择</a:t>
            </a:r>
          </a:p>
        </p:txBody>
      </p:sp>
      <p:sp>
        <p:nvSpPr>
          <p:cNvPr id="24579" name="Rectangle 3"/>
          <p:cNvSpPr>
            <a:spLocks noGrp="1" noChangeArrowheads="1"/>
          </p:cNvSpPr>
          <p:nvPr>
            <p:ph type="body" idx="1"/>
          </p:nvPr>
        </p:nvSpPr>
        <p:spPr>
          <a:xfrm>
            <a:off x="374073" y="1635559"/>
            <a:ext cx="11222182" cy="4114800"/>
          </a:xfrm>
        </p:spPr>
        <p:txBody>
          <a:bodyPr/>
          <a:lstStyle/>
          <a:p>
            <a:pPr>
              <a:buFontTx/>
              <a:buNone/>
            </a:pPr>
            <a:r>
              <a:rPr lang="en-US" altLang="zh-CN" b="1" dirty="0">
                <a:latin typeface="黑体" panose="02010609060101010101" pitchFamily="49" charset="-122"/>
                <a:ea typeface="黑体" panose="02010609060101010101" pitchFamily="49" charset="-122"/>
              </a:rPr>
              <a:t>1. </a:t>
            </a:r>
            <a:r>
              <a:rPr lang="zh-CN" altLang="en-US" b="1" dirty="0">
                <a:latin typeface="黑体" panose="02010609060101010101" pitchFamily="49" charset="-122"/>
                <a:ea typeface="黑体" panose="02010609060101010101" pitchFamily="49" charset="-122"/>
              </a:rPr>
              <a:t>分组标志：是指将总体划分为性质不同的组的标准或依据。</a:t>
            </a:r>
          </a:p>
          <a:p>
            <a:pPr>
              <a:buFontTx/>
              <a:buNone/>
            </a:pPr>
            <a:r>
              <a:rPr lang="en-US" altLang="zh-CN" b="1" dirty="0">
                <a:latin typeface="黑体" panose="02010609060101010101" pitchFamily="49" charset="-122"/>
                <a:ea typeface="黑体" panose="02010609060101010101" pitchFamily="49" charset="-122"/>
              </a:rPr>
              <a:t>2. </a:t>
            </a:r>
            <a:r>
              <a:rPr lang="zh-CN" altLang="en-US" b="1" dirty="0">
                <a:latin typeface="黑体" panose="02010609060101010101" pitchFamily="49" charset="-122"/>
                <a:ea typeface="黑体" panose="02010609060101010101" pitchFamily="49" charset="-122"/>
              </a:rPr>
              <a:t>分组标志选择的要求：</a:t>
            </a:r>
          </a:p>
          <a:p>
            <a:pPr lvl="1"/>
            <a:r>
              <a:rPr lang="zh-CN" altLang="en-US" b="1" dirty="0">
                <a:latin typeface="黑体" panose="02010609060101010101" pitchFamily="49" charset="-122"/>
                <a:ea typeface="黑体" panose="02010609060101010101" pitchFamily="49" charset="-122"/>
              </a:rPr>
              <a:t>要符合统计研究的目的和要求</a:t>
            </a:r>
          </a:p>
          <a:p>
            <a:pPr lvl="1"/>
            <a:r>
              <a:rPr lang="zh-CN" altLang="en-US" b="1" dirty="0">
                <a:latin typeface="黑体" panose="02010609060101010101" pitchFamily="49" charset="-122"/>
                <a:ea typeface="黑体" panose="02010609060101010101" pitchFamily="49" charset="-122"/>
              </a:rPr>
              <a:t>必须选择最主要的标志作为分组依据</a:t>
            </a:r>
          </a:p>
          <a:p>
            <a:pPr lvl="1"/>
            <a:r>
              <a:rPr lang="zh-CN" altLang="en-US" b="1" dirty="0">
                <a:latin typeface="黑体" panose="02010609060101010101" pitchFamily="49" charset="-122"/>
                <a:ea typeface="黑体" panose="02010609060101010101" pitchFamily="49" charset="-122"/>
              </a:rPr>
              <a:t>要考虑社会经济现象所处的具体历史条件</a:t>
            </a:r>
          </a:p>
        </p:txBody>
      </p:sp>
    </p:spTree>
    <p:extLst>
      <p:ext uri="{BB962C8B-B14F-4D97-AF65-F5344CB8AC3E}">
        <p14:creationId xmlns:p14="http://schemas.microsoft.com/office/powerpoint/2010/main" val="1795943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524001" y="260350"/>
            <a:ext cx="6227763" cy="738188"/>
          </a:xfrm>
          <a:solidFill>
            <a:srgbClr val="00FFFF"/>
          </a:solidFill>
        </p:spPr>
        <p:txBody>
          <a:bodyPr/>
          <a:lstStyle/>
          <a:p>
            <a:r>
              <a:rPr lang="zh-CN" altLang="en-US" sz="3200" b="1">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五、组数、组距、组限、组中值</a:t>
            </a:r>
          </a:p>
        </p:txBody>
      </p:sp>
      <p:sp>
        <p:nvSpPr>
          <p:cNvPr id="25603" name="Rectangle 3"/>
          <p:cNvSpPr>
            <a:spLocks noGrp="1" noChangeArrowheads="1"/>
          </p:cNvSpPr>
          <p:nvPr>
            <p:ph type="body" idx="1"/>
          </p:nvPr>
        </p:nvSpPr>
        <p:spPr>
          <a:xfrm>
            <a:off x="1066222" y="1655329"/>
            <a:ext cx="9584459" cy="4114800"/>
          </a:xfrm>
        </p:spPr>
        <p:txBody>
          <a:bodyPr/>
          <a:lstStyle/>
          <a:p>
            <a:r>
              <a:rPr lang="zh-CN" altLang="en-US" b="1" dirty="0">
                <a:latin typeface="黑体" panose="02010609060101010101" pitchFamily="49" charset="-122"/>
                <a:ea typeface="黑体" panose="02010609060101010101" pitchFamily="49" charset="-122"/>
              </a:rPr>
              <a:t>组数：即将总体分为几组。</a:t>
            </a:r>
          </a:p>
          <a:p>
            <a:r>
              <a:rPr lang="zh-CN" altLang="en-US" b="1" dirty="0">
                <a:latin typeface="黑体" panose="02010609060101010101" pitchFamily="49" charset="-122"/>
                <a:ea typeface="黑体" panose="02010609060101010101" pitchFamily="49" charset="-122"/>
              </a:rPr>
              <a:t>组数的确定分下面两种情况：</a:t>
            </a:r>
          </a:p>
          <a:p>
            <a:pPr>
              <a:buFontTx/>
              <a:buNone/>
            </a:pPr>
            <a:r>
              <a:rPr lang="zh-CN" altLang="en-US" b="1" dirty="0">
                <a:latin typeface="黑体" panose="02010609060101010101" pitchFamily="49" charset="-122"/>
                <a:ea typeface="黑体" panose="02010609060101010101" pitchFamily="49" charset="-122"/>
              </a:rPr>
              <a:t>（一）品质分组的组数</a:t>
            </a:r>
          </a:p>
          <a:p>
            <a:pPr>
              <a:buFontTx/>
              <a:buNone/>
            </a:pPr>
            <a:r>
              <a:rPr lang="zh-CN" altLang="en-US" b="1" dirty="0">
                <a:latin typeface="黑体" panose="02010609060101010101" pitchFamily="49" charset="-122"/>
                <a:ea typeface="黑体" panose="02010609060101010101" pitchFamily="49" charset="-122"/>
              </a:rPr>
              <a:t>  由两个因素决定：</a:t>
            </a:r>
          </a:p>
          <a:p>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、事物本身的属性</a:t>
            </a:r>
            <a:r>
              <a:rPr lang="zh-CN" altLang="en-US" b="1" dirty="0" smtClean="0">
                <a:latin typeface="黑体" panose="02010609060101010101" pitchFamily="49" charset="-122"/>
                <a:ea typeface="黑体" panose="02010609060101010101" pitchFamily="49" charset="-122"/>
              </a:rPr>
              <a:t>特征（如性别，行业类型）</a:t>
            </a:r>
            <a:endParaRPr lang="zh-CN" altLang="en-US" b="1" dirty="0">
              <a:latin typeface="黑体" panose="02010609060101010101" pitchFamily="49" charset="-122"/>
              <a:ea typeface="黑体" panose="02010609060101010101" pitchFamily="49" charset="-122"/>
            </a:endParaRPr>
          </a:p>
          <a:p>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、统计研究的要求</a:t>
            </a:r>
          </a:p>
        </p:txBody>
      </p:sp>
    </p:spTree>
    <p:extLst>
      <p:ext uri="{BB962C8B-B14F-4D97-AF65-F5344CB8AC3E}">
        <p14:creationId xmlns:p14="http://schemas.microsoft.com/office/powerpoint/2010/main" val="360521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524001" y="476251"/>
            <a:ext cx="6264275" cy="969963"/>
          </a:xfrm>
          <a:noFill/>
          <a:extLst>
            <a:ext uri="{909E8E84-426E-40DD-AFC4-6F175D3DCCD1}">
              <a14:hiddenFill xmlns:a14="http://schemas.microsoft.com/office/drawing/2010/main">
                <a:solidFill>
                  <a:srgbClr val="43FFCE"/>
                </a:solidFill>
              </a14:hiddenFill>
            </a:ext>
          </a:extLst>
        </p:spPr>
        <p:txBody>
          <a:bodyPr/>
          <a:lstStyle/>
          <a:p>
            <a:pPr marL="838200" indent="-838200"/>
            <a:r>
              <a:rPr lang="zh-CN" altLang="en-US" sz="3600" b="1" dirty="0">
                <a:solidFill>
                  <a:srgbClr val="FF0066"/>
                </a:solidFill>
                <a:effectLst>
                  <a:outerShdw blurRad="38100" dist="38100" dir="2700000" algn="tl">
                    <a:srgbClr val="000000"/>
                  </a:outerShdw>
                </a:effectLst>
                <a:latin typeface="黑体" panose="02010609060101010101" pitchFamily="49" charset="-122"/>
                <a:ea typeface="黑体" panose="02010609060101010101" pitchFamily="49" charset="-122"/>
              </a:rPr>
              <a:t>（二）数量分组的组数和组距 </a:t>
            </a:r>
            <a:br>
              <a:rPr lang="zh-CN" altLang="en-US" sz="3600" b="1" dirty="0">
                <a:solidFill>
                  <a:srgbClr val="FF0066"/>
                </a:solidFill>
                <a:effectLst>
                  <a:outerShdw blurRad="38100" dist="38100" dir="2700000" algn="tl">
                    <a:srgbClr val="000000"/>
                  </a:outerShdw>
                </a:effectLst>
                <a:latin typeface="黑体" panose="02010609060101010101" pitchFamily="49" charset="-122"/>
                <a:ea typeface="黑体" panose="02010609060101010101" pitchFamily="49" charset="-122"/>
              </a:rPr>
            </a:br>
            <a:endParaRPr lang="zh-CN" altLang="en-US" sz="2400" b="1" dirty="0">
              <a:solidFill>
                <a:srgbClr val="FF0066"/>
              </a:solidFill>
              <a:effectLst>
                <a:outerShdw blurRad="38100" dist="38100" dir="2700000" algn="tl">
                  <a:srgbClr val="000000"/>
                </a:outerShdw>
              </a:effectLst>
              <a:latin typeface="宋体" panose="02010600030101010101" pitchFamily="2" charset="-122"/>
            </a:endParaRPr>
          </a:p>
        </p:txBody>
      </p:sp>
      <p:sp>
        <p:nvSpPr>
          <p:cNvPr id="70659" name="Rectangle 3"/>
          <p:cNvSpPr>
            <a:spLocks noChangeArrowheads="1"/>
          </p:cNvSpPr>
          <p:nvPr/>
        </p:nvSpPr>
        <p:spPr bwMode="auto">
          <a:xfrm>
            <a:off x="2234767" y="1534248"/>
            <a:ext cx="5943600" cy="149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kumimoji="1" sz="2400">
                <a:solidFill>
                  <a:schemeClr val="tx1"/>
                </a:solidFill>
                <a:latin typeface="Times New Roman" panose="02020603050405020304" pitchFamily="18" charset="0"/>
                <a:ea typeface="宋体" panose="02010600030101010101" pitchFamily="2" charset="-122"/>
              </a:defRPr>
            </a:lvl1pPr>
            <a:lvl2pPr marL="914400" indent="-457200" algn="l">
              <a:defRPr kumimoji="1" sz="2400">
                <a:solidFill>
                  <a:schemeClr val="tx1"/>
                </a:solidFill>
                <a:latin typeface="Times New Roman" panose="02020603050405020304" pitchFamily="18" charset="0"/>
                <a:ea typeface="宋体" panose="02010600030101010101" pitchFamily="2" charset="-122"/>
              </a:defRPr>
            </a:lvl2pPr>
            <a:lvl3pPr marL="1371600" indent="-457200" algn="l">
              <a:defRPr kumimoji="1" sz="2400">
                <a:solidFill>
                  <a:schemeClr val="tx1"/>
                </a:solidFill>
                <a:latin typeface="Times New Roman" panose="02020603050405020304" pitchFamily="18" charset="0"/>
                <a:ea typeface="宋体" panose="02010600030101010101" pitchFamily="2" charset="-122"/>
              </a:defRPr>
            </a:lvl3pPr>
            <a:lvl4pPr marL="1828800" indent="-457200" algn="l">
              <a:defRPr kumimoji="1" sz="2400">
                <a:solidFill>
                  <a:schemeClr val="tx1"/>
                </a:solidFill>
                <a:latin typeface="Times New Roman" panose="02020603050405020304" pitchFamily="18" charset="0"/>
                <a:ea typeface="宋体" panose="02010600030101010101" pitchFamily="2" charset="-122"/>
              </a:defRPr>
            </a:lvl4pPr>
            <a:lvl5pPr marL="2286000" indent="-457200" algn="l">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组数由两个因素决定：</a:t>
            </a:r>
          </a:p>
          <a:p>
            <a:pPr lvl="1">
              <a:buFontTx/>
              <a:buChar char="•"/>
            </a:pPr>
            <a:r>
              <a:rPr lang="zh-CN" altLang="en-US" sz="2800" dirty="0">
                <a:latin typeface="黑体" panose="02010609060101010101" pitchFamily="49" charset="-122"/>
                <a:ea typeface="黑体" panose="02010609060101010101" pitchFamily="49" charset="-122"/>
              </a:rPr>
              <a:t>总体的全距</a:t>
            </a:r>
            <a:r>
              <a:rPr lang="en-US" altLang="zh-CN" sz="2800" dirty="0">
                <a:latin typeface="黑体" panose="02010609060101010101" pitchFamily="49" charset="-122"/>
                <a:ea typeface="黑体" panose="02010609060101010101" pitchFamily="49" charset="-122"/>
              </a:rPr>
              <a:t>R</a:t>
            </a:r>
          </a:p>
          <a:p>
            <a:pPr lvl="1">
              <a:buFontTx/>
              <a:buChar char="•"/>
            </a:pPr>
            <a:r>
              <a:rPr lang="zh-CN" altLang="en-US" sz="2800" dirty="0">
                <a:latin typeface="黑体" panose="02010609060101010101" pitchFamily="49" charset="-122"/>
                <a:ea typeface="黑体" panose="02010609060101010101" pitchFamily="49" charset="-122"/>
              </a:rPr>
              <a:t>组距</a:t>
            </a:r>
            <a:r>
              <a:rPr lang="en-US" altLang="zh-CN" sz="3200" dirty="0">
                <a:latin typeface="Tahoma" panose="020B0604030504040204" pitchFamily="34" charset="0"/>
              </a:rPr>
              <a:t>(</a:t>
            </a:r>
            <a:r>
              <a:rPr lang="en-US" altLang="zh-CN" sz="3200" dirty="0">
                <a:latin typeface="Tahoma" panose="020B0604030504040204" pitchFamily="34" charset="0"/>
                <a:cs typeface="Times New Roman" panose="02020603050405020304" pitchFamily="18" charset="0"/>
              </a:rPr>
              <a:t>class width)</a:t>
            </a:r>
            <a:r>
              <a:rPr lang="en-US" altLang="zh-CN" sz="3200" dirty="0">
                <a:latin typeface="Tahoma" panose="020B0604030504040204" pitchFamily="34" charset="0"/>
              </a:rPr>
              <a:t> </a:t>
            </a:r>
          </a:p>
        </p:txBody>
      </p:sp>
      <p:sp>
        <p:nvSpPr>
          <p:cNvPr id="70660" name="Rectangle 4"/>
          <p:cNvSpPr>
            <a:spLocks noGrp="1" noChangeArrowheads="1"/>
          </p:cNvSpPr>
          <p:nvPr>
            <p:ph type="body" idx="1"/>
          </p:nvPr>
        </p:nvSpPr>
        <p:spPr>
          <a:xfrm>
            <a:off x="1524001" y="3522519"/>
            <a:ext cx="7343775" cy="2232025"/>
          </a:xfrm>
          <a:ln w="57150">
            <a:solidFill>
              <a:srgbClr val="FFFF00"/>
            </a:solidFill>
            <a:miter lim="800000"/>
            <a:headEnd/>
            <a:tailEnd/>
          </a:ln>
        </p:spPr>
        <p:txBody>
          <a:bodyPr/>
          <a:lstStyle/>
          <a:p>
            <a:pPr>
              <a:buFontTx/>
              <a:buNone/>
            </a:pPr>
            <a:r>
              <a:rPr lang="zh-CN" altLang="en-US" b="1">
                <a:solidFill>
                  <a:srgbClr val="000000"/>
                </a:solidFill>
                <a:latin typeface="黑体" panose="02010609060101010101" pitchFamily="49" charset="-122"/>
                <a:ea typeface="黑体" panose="02010609060101010101" pitchFamily="49" charset="-122"/>
              </a:rPr>
              <a:t>全距</a:t>
            </a:r>
            <a:r>
              <a:rPr lang="en-US" altLang="zh-CN" b="1">
                <a:solidFill>
                  <a:srgbClr val="000000"/>
                </a:solidFill>
                <a:latin typeface="黑体" panose="02010609060101010101" pitchFamily="49" charset="-122"/>
                <a:ea typeface="黑体" panose="02010609060101010101" pitchFamily="49" charset="-122"/>
              </a:rPr>
              <a:t>R = </a:t>
            </a:r>
            <a:r>
              <a:rPr lang="zh-CN" altLang="en-US" b="1">
                <a:solidFill>
                  <a:srgbClr val="000000"/>
                </a:solidFill>
                <a:latin typeface="黑体" panose="02010609060101010101" pitchFamily="49" charset="-122"/>
                <a:ea typeface="黑体" panose="02010609060101010101" pitchFamily="49" charset="-122"/>
              </a:rPr>
              <a:t>最大标志值－最小标志值</a:t>
            </a:r>
          </a:p>
          <a:p>
            <a:pPr>
              <a:buFontTx/>
              <a:buNone/>
            </a:pPr>
            <a:r>
              <a:rPr lang="zh-CN" altLang="en-US" b="1">
                <a:solidFill>
                  <a:srgbClr val="000000"/>
                </a:solidFill>
                <a:latin typeface="黑体" panose="02010609060101010101" pitchFamily="49" charset="-122"/>
                <a:ea typeface="黑体" panose="02010609060101010101" pitchFamily="49" charset="-122"/>
              </a:rPr>
              <a:t>组距 </a:t>
            </a:r>
            <a:r>
              <a:rPr lang="en-US" altLang="zh-CN" b="1">
                <a:solidFill>
                  <a:srgbClr val="000000"/>
                </a:solidFill>
                <a:latin typeface="黑体" panose="02010609060101010101" pitchFamily="49" charset="-122"/>
                <a:ea typeface="黑体" panose="02010609060101010101" pitchFamily="49" charset="-122"/>
              </a:rPr>
              <a:t>= </a:t>
            </a:r>
            <a:r>
              <a:rPr lang="zh-CN" altLang="en-US" b="1">
                <a:solidFill>
                  <a:srgbClr val="000000"/>
                </a:solidFill>
                <a:latin typeface="黑体" panose="02010609060101010101" pitchFamily="49" charset="-122"/>
                <a:ea typeface="黑体" panose="02010609060101010101" pitchFamily="49" charset="-122"/>
              </a:rPr>
              <a:t>各组最大标志值（上限）－各组最</a:t>
            </a:r>
          </a:p>
          <a:p>
            <a:pPr>
              <a:buFontTx/>
              <a:buNone/>
            </a:pPr>
            <a:r>
              <a:rPr lang="zh-CN" altLang="en-US" b="1">
                <a:solidFill>
                  <a:srgbClr val="000000"/>
                </a:solidFill>
                <a:latin typeface="黑体" panose="02010609060101010101" pitchFamily="49" charset="-122"/>
                <a:ea typeface="黑体" panose="02010609060101010101" pitchFamily="49" charset="-122"/>
              </a:rPr>
              <a:t>         小标志值（下限）</a:t>
            </a:r>
          </a:p>
          <a:p>
            <a:pPr>
              <a:buFontTx/>
              <a:buNone/>
            </a:pPr>
            <a:r>
              <a:rPr lang="zh-CN" altLang="en-US" b="1">
                <a:solidFill>
                  <a:srgbClr val="000000"/>
                </a:solidFill>
                <a:latin typeface="黑体" panose="02010609060101010101" pitchFamily="49" charset="-122"/>
                <a:ea typeface="黑体" panose="02010609060101010101" pitchFamily="49" charset="-122"/>
              </a:rPr>
              <a:t>在等距分组的条件下</a:t>
            </a:r>
            <a:r>
              <a:rPr lang="en-US" altLang="zh-CN" b="1">
                <a:solidFill>
                  <a:srgbClr val="000000"/>
                </a:solidFill>
                <a:latin typeface="黑体" panose="02010609060101010101" pitchFamily="49" charset="-122"/>
                <a:ea typeface="黑体" panose="02010609060101010101" pitchFamily="49" charset="-122"/>
              </a:rPr>
              <a:t>,</a:t>
            </a:r>
            <a:r>
              <a:rPr lang="zh-CN" altLang="en-US" b="1">
                <a:solidFill>
                  <a:srgbClr val="000000"/>
                </a:solidFill>
                <a:latin typeface="黑体" panose="02010609060101010101" pitchFamily="49" charset="-122"/>
                <a:ea typeface="黑体" panose="02010609060101010101" pitchFamily="49" charset="-122"/>
              </a:rPr>
              <a:t>组数等于全距除以组距</a:t>
            </a:r>
          </a:p>
        </p:txBody>
      </p:sp>
    </p:spTree>
    <p:extLst>
      <p:ext uri="{BB962C8B-B14F-4D97-AF65-F5344CB8AC3E}">
        <p14:creationId xmlns:p14="http://schemas.microsoft.com/office/powerpoint/2010/main" val="1772917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1027"/>
          <p:cNvSpPr>
            <a:spLocks noGrp="1" noChangeArrowheads="1"/>
          </p:cNvSpPr>
          <p:nvPr>
            <p:ph type="body" sz="half" idx="1"/>
          </p:nvPr>
        </p:nvSpPr>
        <p:spPr>
          <a:xfrm>
            <a:off x="1524000" y="549275"/>
            <a:ext cx="7918450" cy="579438"/>
          </a:xfrm>
        </p:spPr>
        <p:txBody>
          <a:bodyPr/>
          <a:lstStyle/>
          <a:p>
            <a:pPr>
              <a:buFontTx/>
              <a:buNone/>
            </a:pPr>
            <a:r>
              <a:rPr lang="en-US" altLang="zh-CN" b="1">
                <a:solidFill>
                  <a:srgbClr val="FAFA2C"/>
                </a:solidFill>
                <a:effectLst>
                  <a:outerShdw blurRad="38100" dist="38100" dir="2700000" algn="tl">
                    <a:srgbClr val="000000"/>
                  </a:outerShdw>
                </a:effectLst>
                <a:latin typeface="黑体" panose="02010609060101010101" pitchFamily="49" charset="-122"/>
                <a:ea typeface="黑体" panose="02010609060101010101" pitchFamily="49" charset="-122"/>
              </a:rPr>
              <a:t>2.</a:t>
            </a:r>
            <a:r>
              <a:rPr lang="zh-CN" altLang="en-US" b="1">
                <a:solidFill>
                  <a:srgbClr val="FAFA2C"/>
                </a:solidFill>
                <a:effectLst>
                  <a:outerShdw blurRad="38100" dist="38100" dir="2700000" algn="tl">
                    <a:srgbClr val="000000"/>
                  </a:outerShdw>
                </a:effectLst>
                <a:latin typeface="黑体" panose="02010609060101010101" pitchFamily="49" charset="-122"/>
                <a:ea typeface="黑体" panose="02010609060101010101" pitchFamily="49" charset="-122"/>
              </a:rPr>
              <a:t>组数、组距确定的斯特杰斯经验公式</a:t>
            </a:r>
            <a:r>
              <a:rPr lang="zh-CN" altLang="en-US" b="1">
                <a:solidFill>
                  <a:srgbClr val="000000"/>
                </a:solidFill>
                <a:effectLst>
                  <a:outerShdw blurRad="38100" dist="38100" dir="2700000" algn="tl">
                    <a:srgbClr val="FFFFFF"/>
                  </a:outerShdw>
                </a:effectLst>
                <a:latin typeface="黑体" panose="02010609060101010101" pitchFamily="49" charset="-122"/>
                <a:ea typeface="黑体" panose="02010609060101010101" pitchFamily="49" charset="-122"/>
              </a:rPr>
              <a:t>       </a:t>
            </a:r>
            <a:endParaRPr lang="zh-CN" altLang="en-US" b="1">
              <a:solidFill>
                <a:srgbClr val="000000"/>
              </a:solidFill>
              <a:effectLst>
                <a:outerShdw blurRad="38100" dist="38100" dir="2700000" algn="tl">
                  <a:srgbClr val="FFFFFF"/>
                </a:outerShdw>
              </a:effectLst>
            </a:endParaRPr>
          </a:p>
        </p:txBody>
      </p:sp>
      <p:graphicFrame>
        <p:nvGraphicFramePr>
          <p:cNvPr id="44037" name="Object 1029"/>
          <p:cNvGraphicFramePr>
            <a:graphicFrameLocks noChangeAspect="1"/>
          </p:cNvGraphicFramePr>
          <p:nvPr>
            <p:extLst>
              <p:ext uri="{D42A27DB-BD31-4B8C-83A1-F6EECF244321}">
                <p14:modId xmlns:p14="http://schemas.microsoft.com/office/powerpoint/2010/main" val="1897910849"/>
              </p:ext>
            </p:extLst>
          </p:nvPr>
        </p:nvGraphicFramePr>
        <p:xfrm>
          <a:off x="2063750" y="1419947"/>
          <a:ext cx="6335712" cy="2087562"/>
        </p:xfrm>
        <a:graphic>
          <a:graphicData uri="http://schemas.openxmlformats.org/presentationml/2006/ole">
            <mc:AlternateContent xmlns:mc="http://schemas.openxmlformats.org/markup-compatibility/2006">
              <mc:Choice xmlns:v="urn:schemas-microsoft-com:vml" Requires="v">
                <p:oleObj spid="_x0000_s1051" name="公式" r:id="rId3" imgW="3060700" imgH="1092200" progId="Equation.3">
                  <p:embed/>
                </p:oleObj>
              </mc:Choice>
              <mc:Fallback>
                <p:oleObj name="公式" r:id="rId3" imgW="3060700" imgH="1092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3750" y="1419947"/>
                        <a:ext cx="6335712" cy="2087562"/>
                      </a:xfrm>
                      <a:prstGeom prst="rect">
                        <a:avLst/>
                      </a:prstGeom>
                      <a:solidFill>
                        <a:srgbClr val="800000"/>
                      </a:solidFill>
                      <a:ln w="76200" cmpd="tri">
                        <a:solidFill>
                          <a:srgbClr val="800000"/>
                        </a:solidFill>
                        <a:miter lim="800000"/>
                        <a:headEnd/>
                        <a:tailEnd/>
                      </a:ln>
                      <a:effectLst>
                        <a:outerShdw dist="107763" dir="2700000" algn="ctr" rotWithShape="0">
                          <a:srgbClr val="808080">
                            <a:alpha val="50000"/>
                          </a:srgbClr>
                        </a:outerShdw>
                      </a:effectLst>
                    </p:spPr>
                  </p:pic>
                </p:oleObj>
              </mc:Fallback>
            </mc:AlternateContent>
          </a:graphicData>
        </a:graphic>
      </p:graphicFrame>
      <p:graphicFrame>
        <p:nvGraphicFramePr>
          <p:cNvPr id="44137" name="Group 1129"/>
          <p:cNvGraphicFramePr>
            <a:graphicFrameLocks noGrp="1"/>
          </p:cNvGraphicFramePr>
          <p:nvPr>
            <p:ph type="tbl" idx="1"/>
            <p:extLst>
              <p:ext uri="{D42A27DB-BD31-4B8C-83A1-F6EECF244321}">
                <p14:modId xmlns:p14="http://schemas.microsoft.com/office/powerpoint/2010/main" val="1072714361"/>
              </p:ext>
            </p:extLst>
          </p:nvPr>
        </p:nvGraphicFramePr>
        <p:xfrm>
          <a:off x="1305214" y="4157519"/>
          <a:ext cx="7416800" cy="960438"/>
        </p:xfrm>
        <a:graphic>
          <a:graphicData uri="http://schemas.openxmlformats.org/drawingml/2006/table">
            <a:tbl>
              <a:tblPr/>
              <a:tblGrid>
                <a:gridCol w="515938">
                  <a:extLst>
                    <a:ext uri="{9D8B030D-6E8A-4147-A177-3AD203B41FA5}">
                      <a16:colId xmlns:a16="http://schemas.microsoft.com/office/drawing/2014/main" val="20000"/>
                    </a:ext>
                  </a:extLst>
                </a:gridCol>
                <a:gridCol w="966787">
                  <a:extLst>
                    <a:ext uri="{9D8B030D-6E8A-4147-A177-3AD203B41FA5}">
                      <a16:colId xmlns:a16="http://schemas.microsoft.com/office/drawing/2014/main" val="20001"/>
                    </a:ext>
                  </a:extLst>
                </a:gridCol>
                <a:gridCol w="968375">
                  <a:extLst>
                    <a:ext uri="{9D8B030D-6E8A-4147-A177-3AD203B41FA5}">
                      <a16:colId xmlns:a16="http://schemas.microsoft.com/office/drawing/2014/main" val="20002"/>
                    </a:ext>
                  </a:extLst>
                </a:gridCol>
                <a:gridCol w="966788">
                  <a:extLst>
                    <a:ext uri="{9D8B030D-6E8A-4147-A177-3AD203B41FA5}">
                      <a16:colId xmlns:a16="http://schemas.microsoft.com/office/drawing/2014/main" val="20003"/>
                    </a:ext>
                  </a:extLst>
                </a:gridCol>
                <a:gridCol w="1106487">
                  <a:extLst>
                    <a:ext uri="{9D8B030D-6E8A-4147-A177-3AD203B41FA5}">
                      <a16:colId xmlns:a16="http://schemas.microsoft.com/office/drawing/2014/main" val="20004"/>
                    </a:ext>
                  </a:extLst>
                </a:gridCol>
                <a:gridCol w="1479550">
                  <a:extLst>
                    <a:ext uri="{9D8B030D-6E8A-4147-A177-3AD203B41FA5}">
                      <a16:colId xmlns:a16="http://schemas.microsoft.com/office/drawing/2014/main" val="20005"/>
                    </a:ext>
                  </a:extLst>
                </a:gridCol>
                <a:gridCol w="1412875">
                  <a:extLst>
                    <a:ext uri="{9D8B030D-6E8A-4147-A177-3AD203B41FA5}">
                      <a16:colId xmlns:a16="http://schemas.microsoft.com/office/drawing/2014/main" val="20006"/>
                    </a:ext>
                  </a:extLst>
                </a:gridCol>
              </a:tblGrid>
              <a:tr h="503238">
                <a:tc>
                  <a:txBody>
                    <a:bodyPr/>
                    <a:lstStyle>
                      <a:lvl1pPr algn="l">
                        <a:spcBef>
                          <a:spcPct val="20000"/>
                        </a:spcBef>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defRPr kumimoji="1">
                          <a:solidFill>
                            <a:schemeClr val="tx1"/>
                          </a:solidFill>
                          <a:latin typeface="Arial Narrow" panose="020B0606020202030204" pitchFamily="34" charset="0"/>
                          <a:ea typeface="宋体" panose="02010600030101010101" pitchFamily="2" charset="-122"/>
                        </a:defRPr>
                      </a:lvl4pPr>
                      <a:lvl5pPr algn="l">
                        <a:spcBef>
                          <a:spcPct val="20000"/>
                        </a:spcBef>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000000"/>
                          </a:solidFill>
                          <a:effectLst/>
                          <a:latin typeface="Arial Narrow" panose="020B0606020202030204" pitchFamily="34" charset="0"/>
                          <a:ea typeface="宋体" panose="02010600030101010101" pitchFamily="2" charset="-122"/>
                        </a:rPr>
                        <a:t>N</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defRPr kumimoji="1">
                          <a:solidFill>
                            <a:schemeClr val="tx1"/>
                          </a:solidFill>
                          <a:latin typeface="Arial Narrow" panose="020B0606020202030204" pitchFamily="34" charset="0"/>
                          <a:ea typeface="宋体" panose="02010600030101010101" pitchFamily="2" charset="-122"/>
                        </a:defRPr>
                      </a:lvl4pPr>
                      <a:lvl5pPr algn="l">
                        <a:spcBef>
                          <a:spcPct val="20000"/>
                        </a:spcBef>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15-24</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defRPr kumimoji="1">
                          <a:solidFill>
                            <a:schemeClr val="tx1"/>
                          </a:solidFill>
                          <a:latin typeface="Arial Narrow" panose="020B0606020202030204" pitchFamily="34" charset="0"/>
                          <a:ea typeface="宋体" panose="02010600030101010101" pitchFamily="2" charset="-122"/>
                        </a:defRPr>
                      </a:lvl4pPr>
                      <a:lvl5pPr algn="l">
                        <a:spcBef>
                          <a:spcPct val="20000"/>
                        </a:spcBef>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25-44</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defRPr kumimoji="1">
                          <a:solidFill>
                            <a:schemeClr val="tx1"/>
                          </a:solidFill>
                          <a:latin typeface="Arial Narrow" panose="020B0606020202030204" pitchFamily="34" charset="0"/>
                          <a:ea typeface="宋体" panose="02010600030101010101" pitchFamily="2" charset="-122"/>
                        </a:defRPr>
                      </a:lvl4pPr>
                      <a:lvl5pPr algn="l">
                        <a:spcBef>
                          <a:spcPct val="20000"/>
                        </a:spcBef>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45-89</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defRPr kumimoji="1">
                          <a:solidFill>
                            <a:schemeClr val="tx1"/>
                          </a:solidFill>
                          <a:latin typeface="Arial Narrow" panose="020B0606020202030204" pitchFamily="34" charset="0"/>
                          <a:ea typeface="宋体" panose="02010600030101010101" pitchFamily="2" charset="-122"/>
                        </a:defRPr>
                      </a:lvl4pPr>
                      <a:lvl5pPr algn="l">
                        <a:spcBef>
                          <a:spcPct val="20000"/>
                        </a:spcBef>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000000"/>
                          </a:solidFill>
                          <a:effectLst/>
                          <a:latin typeface="Arial Narrow" panose="020B0606020202030204" pitchFamily="34" charset="0"/>
                          <a:ea typeface="宋体" panose="02010600030101010101" pitchFamily="2" charset="-122"/>
                        </a:rPr>
                        <a:t>90-179</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defRPr kumimoji="1">
                          <a:solidFill>
                            <a:schemeClr val="tx1"/>
                          </a:solidFill>
                          <a:latin typeface="Arial Narrow" panose="020B0606020202030204" pitchFamily="34" charset="0"/>
                          <a:ea typeface="宋体" panose="02010600030101010101" pitchFamily="2" charset="-122"/>
                        </a:defRPr>
                      </a:lvl4pPr>
                      <a:lvl5pPr algn="l">
                        <a:spcBef>
                          <a:spcPct val="20000"/>
                        </a:spcBef>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180-359</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defRPr kumimoji="1">
                          <a:solidFill>
                            <a:schemeClr val="tx1"/>
                          </a:solidFill>
                          <a:latin typeface="Arial Narrow" panose="020B0606020202030204" pitchFamily="34" charset="0"/>
                          <a:ea typeface="宋体" panose="02010600030101010101" pitchFamily="2" charset="-122"/>
                        </a:defRPr>
                      </a:lvl4pPr>
                      <a:lvl5pPr algn="l">
                        <a:spcBef>
                          <a:spcPct val="20000"/>
                        </a:spcBef>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360-719</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lvl1pPr algn="l">
                        <a:spcBef>
                          <a:spcPct val="20000"/>
                        </a:spcBef>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defRPr kumimoji="1">
                          <a:solidFill>
                            <a:schemeClr val="tx1"/>
                          </a:solidFill>
                          <a:latin typeface="Arial Narrow" panose="020B0606020202030204" pitchFamily="34" charset="0"/>
                          <a:ea typeface="宋体" panose="02010600030101010101" pitchFamily="2" charset="-122"/>
                        </a:defRPr>
                      </a:lvl4pPr>
                      <a:lvl5pPr algn="l">
                        <a:spcBef>
                          <a:spcPct val="20000"/>
                        </a:spcBef>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n</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defRPr kumimoji="1">
                          <a:solidFill>
                            <a:schemeClr val="tx1"/>
                          </a:solidFill>
                          <a:latin typeface="Arial Narrow" panose="020B0606020202030204" pitchFamily="34" charset="0"/>
                          <a:ea typeface="宋体" panose="02010600030101010101" pitchFamily="2" charset="-122"/>
                        </a:defRPr>
                      </a:lvl4pPr>
                      <a:lvl5pPr algn="l">
                        <a:spcBef>
                          <a:spcPct val="20000"/>
                        </a:spcBef>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5</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defRPr kumimoji="1">
                          <a:solidFill>
                            <a:schemeClr val="tx1"/>
                          </a:solidFill>
                          <a:latin typeface="Arial Narrow" panose="020B0606020202030204" pitchFamily="34" charset="0"/>
                          <a:ea typeface="宋体" panose="02010600030101010101" pitchFamily="2" charset="-122"/>
                        </a:defRPr>
                      </a:lvl4pPr>
                      <a:lvl5pPr algn="l">
                        <a:spcBef>
                          <a:spcPct val="20000"/>
                        </a:spcBef>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000000"/>
                          </a:solidFill>
                          <a:effectLst/>
                          <a:latin typeface="Arial Narrow" panose="020B0606020202030204" pitchFamily="34" charset="0"/>
                          <a:ea typeface="宋体" panose="02010600030101010101" pitchFamily="2" charset="-122"/>
                        </a:rPr>
                        <a:t>6</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defRPr kumimoji="1">
                          <a:solidFill>
                            <a:schemeClr val="tx1"/>
                          </a:solidFill>
                          <a:latin typeface="Arial Narrow" panose="020B0606020202030204" pitchFamily="34" charset="0"/>
                          <a:ea typeface="宋体" panose="02010600030101010101" pitchFamily="2" charset="-122"/>
                        </a:defRPr>
                      </a:lvl4pPr>
                      <a:lvl5pPr algn="l">
                        <a:spcBef>
                          <a:spcPct val="20000"/>
                        </a:spcBef>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7</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defRPr kumimoji="1">
                          <a:solidFill>
                            <a:schemeClr val="tx1"/>
                          </a:solidFill>
                          <a:latin typeface="Arial Narrow" panose="020B0606020202030204" pitchFamily="34" charset="0"/>
                          <a:ea typeface="宋体" panose="02010600030101010101" pitchFamily="2" charset="-122"/>
                        </a:defRPr>
                      </a:lvl4pPr>
                      <a:lvl5pPr algn="l">
                        <a:spcBef>
                          <a:spcPct val="20000"/>
                        </a:spcBef>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8</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defRPr kumimoji="1">
                          <a:solidFill>
                            <a:schemeClr val="tx1"/>
                          </a:solidFill>
                          <a:latin typeface="Arial Narrow" panose="020B0606020202030204" pitchFamily="34" charset="0"/>
                          <a:ea typeface="宋体" panose="02010600030101010101" pitchFamily="2" charset="-122"/>
                        </a:defRPr>
                      </a:lvl4pPr>
                      <a:lvl5pPr algn="l">
                        <a:spcBef>
                          <a:spcPct val="20000"/>
                        </a:spcBef>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9</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defRPr kumimoji="1">
                          <a:solidFill>
                            <a:schemeClr val="tx1"/>
                          </a:solidFill>
                          <a:latin typeface="Arial Narrow" panose="020B0606020202030204" pitchFamily="34" charset="0"/>
                          <a:ea typeface="宋体" panose="02010600030101010101" pitchFamily="2" charset="-122"/>
                        </a:defRPr>
                      </a:lvl4pPr>
                      <a:lvl5pPr algn="l">
                        <a:spcBef>
                          <a:spcPct val="20000"/>
                        </a:spcBef>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000000"/>
                          </a:solidFill>
                          <a:effectLst/>
                          <a:latin typeface="Arial Narrow" panose="020B0606020202030204" pitchFamily="34" charset="0"/>
                          <a:ea typeface="宋体" panose="02010600030101010101" pitchFamily="2" charset="-122"/>
                        </a:rPr>
                        <a:t>10</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4136" name="Rectangle 1128"/>
          <p:cNvSpPr>
            <a:spLocks noChangeArrowheads="1"/>
          </p:cNvSpPr>
          <p:nvPr/>
        </p:nvSpPr>
        <p:spPr bwMode="auto">
          <a:xfrm>
            <a:off x="1524000" y="5530129"/>
            <a:ext cx="77724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pPr>
            <a:r>
              <a:rPr lang="zh-CN" altLang="en-US" i="1" dirty="0">
                <a:latin typeface="黑体" panose="02010609060101010101" pitchFamily="49" charset="-122"/>
                <a:ea typeface="黑体" panose="02010609060101010101" pitchFamily="49" charset="-122"/>
              </a:rPr>
              <a:t>适用条件：</a:t>
            </a:r>
          </a:p>
          <a:p>
            <a:pPr>
              <a:lnSpc>
                <a:spcPct val="90000"/>
              </a:lnSpc>
              <a:spcBef>
                <a:spcPct val="20000"/>
              </a:spcBef>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近似正态分布    </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现象特性适合等距分组</a:t>
            </a:r>
          </a:p>
        </p:txBody>
      </p:sp>
    </p:spTree>
    <p:extLst>
      <p:ext uri="{BB962C8B-B14F-4D97-AF65-F5344CB8AC3E}">
        <p14:creationId xmlns:p14="http://schemas.microsoft.com/office/powerpoint/2010/main" val="2161356673"/>
      </p:ext>
    </p:extLst>
  </p:cSld>
  <p:clrMapOvr>
    <a:masterClrMapping/>
  </p:clrMapOvr>
  <p:transition spd="slow">
    <p:pull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524000" y="1236890"/>
            <a:ext cx="7705725" cy="1943100"/>
          </a:xfrm>
          <a:ln w="57150" cmpd="thinThick">
            <a:solidFill>
              <a:srgbClr val="00FFFF"/>
            </a:solidFill>
            <a:miter lim="800000"/>
            <a:headEnd/>
            <a:tailEnd/>
          </a:ln>
        </p:spPr>
        <p:txBody>
          <a:bodyPr/>
          <a:lstStyle/>
          <a:p>
            <a:r>
              <a:rPr lang="zh-CN" altLang="en-US" sz="2600" b="1">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rPr>
              <a:t>组限：</a:t>
            </a:r>
            <a:r>
              <a:rPr lang="zh-CN" altLang="en-US" sz="2600" b="1">
                <a:solidFill>
                  <a:srgbClr val="000000"/>
                </a:solidFill>
                <a:latin typeface="黑体" panose="02010609060101010101" pitchFamily="49" charset="-122"/>
                <a:ea typeface="黑体" panose="02010609060101010101" pitchFamily="49" charset="-122"/>
              </a:rPr>
              <a:t>指每组两端数值。分为上限和下限。</a:t>
            </a:r>
            <a:r>
              <a:rPr lang="zh-CN" altLang="en-US" sz="2600" b="1">
                <a:solidFill>
                  <a:srgbClr val="FFFFFF"/>
                </a:solidFill>
                <a:effectLst>
                  <a:outerShdw blurRad="38100" dist="38100" dir="2700000" algn="tl">
                    <a:srgbClr val="000000"/>
                  </a:outerShdw>
                </a:effectLst>
                <a:latin typeface="黑体" panose="02010609060101010101" pitchFamily="49" charset="-122"/>
                <a:ea typeface="黑体" panose="02010609060101010101" pitchFamily="49" charset="-122"/>
              </a:rPr>
              <a:t/>
            </a:r>
            <a:br>
              <a:rPr lang="zh-CN" altLang="en-US" sz="2600" b="1">
                <a:solidFill>
                  <a:srgbClr val="FFFFFF"/>
                </a:solidFill>
                <a:effectLst>
                  <a:outerShdw blurRad="38100" dist="38100" dir="2700000" algn="tl">
                    <a:srgbClr val="000000"/>
                  </a:outerShdw>
                </a:effectLst>
                <a:latin typeface="黑体" panose="02010609060101010101" pitchFamily="49" charset="-122"/>
                <a:ea typeface="黑体" panose="02010609060101010101" pitchFamily="49" charset="-122"/>
              </a:rPr>
            </a:br>
            <a:r>
              <a:rPr lang="zh-CN" altLang="en-US" sz="2600" b="1">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rPr>
              <a:t>上限：</a:t>
            </a:r>
            <a:r>
              <a:rPr lang="zh-CN" altLang="en-US" sz="2600" b="1">
                <a:solidFill>
                  <a:srgbClr val="000000"/>
                </a:solidFill>
                <a:latin typeface="黑体" panose="02010609060101010101" pitchFamily="49" charset="-122"/>
                <a:ea typeface="黑体" panose="02010609060101010101" pitchFamily="49" charset="-122"/>
              </a:rPr>
              <a:t>每组的终点数值（最大值）。</a:t>
            </a:r>
            <a:br>
              <a:rPr lang="zh-CN" altLang="en-US" sz="2600" b="1">
                <a:solidFill>
                  <a:srgbClr val="000000"/>
                </a:solidFill>
                <a:latin typeface="黑体" panose="02010609060101010101" pitchFamily="49" charset="-122"/>
                <a:ea typeface="黑体" panose="02010609060101010101" pitchFamily="49" charset="-122"/>
              </a:rPr>
            </a:br>
            <a:r>
              <a:rPr lang="zh-CN" altLang="en-US" sz="2600" b="1">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rPr>
              <a:t>下限：</a:t>
            </a:r>
            <a:r>
              <a:rPr lang="zh-CN" altLang="en-US" sz="2600" b="1">
                <a:solidFill>
                  <a:srgbClr val="000000"/>
                </a:solidFill>
                <a:latin typeface="黑体" panose="02010609060101010101" pitchFamily="49" charset="-122"/>
                <a:ea typeface="黑体" panose="02010609060101010101" pitchFamily="49" charset="-122"/>
              </a:rPr>
              <a:t>每组的起点数值（最小值）。</a:t>
            </a:r>
            <a:r>
              <a:rPr lang="zh-CN" altLang="en-US" sz="2600" b="1">
                <a:solidFill>
                  <a:srgbClr val="FFFFFF"/>
                </a:solidFill>
                <a:effectLst>
                  <a:outerShdw blurRad="38100" dist="38100" dir="2700000" algn="tl">
                    <a:srgbClr val="000000"/>
                  </a:outerShdw>
                </a:effectLst>
                <a:latin typeface="黑体" panose="02010609060101010101" pitchFamily="49" charset="-122"/>
                <a:ea typeface="黑体" panose="02010609060101010101" pitchFamily="49" charset="-122"/>
              </a:rPr>
              <a:t/>
            </a:r>
            <a:br>
              <a:rPr lang="zh-CN" altLang="en-US" sz="2600" b="1">
                <a:solidFill>
                  <a:srgbClr val="FFFFFF"/>
                </a:solidFill>
                <a:effectLst>
                  <a:outerShdw blurRad="38100" dist="38100" dir="2700000" algn="tl">
                    <a:srgbClr val="000000"/>
                  </a:outerShdw>
                </a:effectLst>
                <a:latin typeface="黑体" panose="02010609060101010101" pitchFamily="49" charset="-122"/>
                <a:ea typeface="黑体" panose="02010609060101010101" pitchFamily="49" charset="-122"/>
              </a:rPr>
            </a:br>
            <a:r>
              <a:rPr lang="zh-CN" altLang="en-US" sz="2600" b="1">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rPr>
              <a:t>组限的形式</a:t>
            </a:r>
            <a:r>
              <a:rPr lang="en-US" altLang="zh-CN" sz="2600" b="1">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rPr>
              <a:t>:</a:t>
            </a:r>
            <a:r>
              <a:rPr lang="zh-CN" altLang="en-US" sz="2600" b="1">
                <a:solidFill>
                  <a:srgbClr val="000000"/>
                </a:solidFill>
                <a:latin typeface="黑体" panose="02010609060101010101" pitchFamily="49" charset="-122"/>
                <a:ea typeface="黑体" panose="02010609060101010101" pitchFamily="49" charset="-122"/>
              </a:rPr>
              <a:t>与变量的特点有关</a:t>
            </a:r>
            <a:r>
              <a:rPr lang="en-US" altLang="zh-CN" sz="2600" b="1">
                <a:solidFill>
                  <a:srgbClr val="000000"/>
                </a:solidFill>
                <a:latin typeface="黑体" panose="02010609060101010101" pitchFamily="49" charset="-122"/>
                <a:ea typeface="黑体" panose="02010609060101010101" pitchFamily="49" charset="-122"/>
              </a:rPr>
              <a:t>,</a:t>
            </a:r>
            <a:r>
              <a:rPr lang="zh-CN" altLang="en-US" sz="2600" b="1">
                <a:solidFill>
                  <a:srgbClr val="000000"/>
                </a:solidFill>
                <a:latin typeface="黑体" panose="02010609060101010101" pitchFamily="49" charset="-122"/>
                <a:ea typeface="黑体" panose="02010609060101010101" pitchFamily="49" charset="-122"/>
              </a:rPr>
              <a:t>重合式和不重合式</a:t>
            </a:r>
          </a:p>
        </p:txBody>
      </p:sp>
      <p:sp>
        <p:nvSpPr>
          <p:cNvPr id="72707" name="Rectangle 3"/>
          <p:cNvSpPr>
            <a:spLocks noGrp="1" noChangeArrowheads="1"/>
          </p:cNvSpPr>
          <p:nvPr>
            <p:ph type="body" sz="half" idx="1"/>
          </p:nvPr>
        </p:nvSpPr>
        <p:spPr>
          <a:xfrm>
            <a:off x="1208313" y="3473905"/>
            <a:ext cx="10493829" cy="3079750"/>
          </a:xfrm>
        </p:spPr>
        <p:txBody>
          <a:bodyPr>
            <a:normAutofit lnSpcReduction="10000"/>
          </a:bodyPr>
          <a:lstStyle/>
          <a:p>
            <a:pPr>
              <a:buFontTx/>
              <a:buNone/>
            </a:pPr>
            <a:r>
              <a:rPr lang="en-US" altLang="zh-CN" dirty="0">
                <a:effectLst>
                  <a:outerShdw blurRad="38100" dist="38100" dir="2700000" algn="tl">
                    <a:srgbClr val="000000"/>
                  </a:outerShdw>
                </a:effectLst>
                <a:latin typeface="黑体" panose="02010609060101010101" pitchFamily="49" charset="-122"/>
                <a:ea typeface="黑体" panose="02010609060101010101" pitchFamily="49" charset="-122"/>
              </a:rPr>
              <a:t>1</a:t>
            </a:r>
            <a:r>
              <a:rPr lang="zh-CN" altLang="en-US" dirty="0">
                <a:effectLst>
                  <a:outerShdw blurRad="38100" dist="38100" dir="2700000" algn="tl">
                    <a:srgbClr val="000000"/>
                  </a:outerShdw>
                </a:effectLst>
                <a:latin typeface="黑体" panose="02010609060101010101" pitchFamily="49" charset="-122"/>
                <a:ea typeface="黑体" panose="02010609060101010101" pitchFamily="49" charset="-122"/>
              </a:rPr>
              <a:t>、重合式：</a:t>
            </a:r>
          </a:p>
          <a:p>
            <a:r>
              <a:rPr lang="zh-CN" altLang="en-US" sz="2400" dirty="0">
                <a:latin typeface="黑体" panose="02010609060101010101" pitchFamily="49" charset="-122"/>
                <a:ea typeface="黑体" panose="02010609060101010101" pitchFamily="49" charset="-122"/>
              </a:rPr>
              <a:t>指相邻两组中，前一组的上限和后一组的下限数值重合。</a:t>
            </a:r>
          </a:p>
          <a:p>
            <a:r>
              <a:rPr lang="zh-CN" altLang="en-US" sz="2400" dirty="0">
                <a:latin typeface="黑体" panose="02010609060101010101" pitchFamily="49" charset="-122"/>
                <a:ea typeface="黑体" panose="02010609060101010101" pitchFamily="49" charset="-122"/>
              </a:rPr>
              <a:t>一般用于连续型变量。</a:t>
            </a:r>
          </a:p>
          <a:p>
            <a:r>
              <a:rPr lang="zh-CN" altLang="en-US" sz="2400" dirty="0">
                <a:latin typeface="黑体" panose="02010609060101010101" pitchFamily="49" charset="-122"/>
                <a:ea typeface="黑体" panose="02010609060101010101" pitchFamily="49" charset="-122"/>
              </a:rPr>
              <a:t>组距</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上限－下限</a:t>
            </a:r>
          </a:p>
          <a:p>
            <a:r>
              <a:rPr lang="zh-CN" altLang="en-US" sz="2400" dirty="0">
                <a:latin typeface="黑体" panose="02010609060101010101" pitchFamily="49" charset="-122"/>
                <a:ea typeface="黑体" panose="02010609060101010101" pitchFamily="49" charset="-122"/>
              </a:rPr>
              <a:t>例如：身高</a:t>
            </a:r>
            <a:r>
              <a:rPr lang="en-US" altLang="zh-CN" sz="2400" dirty="0">
                <a:latin typeface="黑体" panose="02010609060101010101" pitchFamily="49" charset="-122"/>
                <a:ea typeface="黑体" panose="02010609060101010101" pitchFamily="49" charset="-122"/>
              </a:rPr>
              <a:t>1.60m</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1.70m</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1.70</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1.80m</a:t>
            </a: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1.80</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1.90m</a:t>
            </a:r>
            <a:r>
              <a:rPr lang="en-US" altLang="zh-CN" sz="2400" dirty="0">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所谓重合只是形式上相重</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实际上两组没重合</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一般采用</a:t>
            </a:r>
            <a:r>
              <a:rPr lang="zh-CN" altLang="en-US" sz="2400" dirty="0">
                <a:effectLst>
                  <a:outerShdw blurRad="38100" dist="38100" dir="2700000" algn="tl">
                    <a:srgbClr val="000000"/>
                  </a:outerShdw>
                </a:effectLst>
                <a:ea typeface="黑体" panose="02010609060101010101" pitchFamily="49" charset="-122"/>
              </a:rPr>
              <a:t>“</a:t>
            </a:r>
            <a:r>
              <a:rPr lang="zh-CN" altLang="en-US" sz="2400" dirty="0">
                <a:effectLst>
                  <a:outerShdw blurRad="38100" dist="38100" dir="2700000" algn="tl">
                    <a:srgbClr val="000000"/>
                  </a:outerShdw>
                </a:effectLst>
                <a:latin typeface="黑体" panose="02010609060101010101" pitchFamily="49" charset="-122"/>
                <a:ea typeface="黑体" panose="02010609060101010101" pitchFamily="49" charset="-122"/>
              </a:rPr>
              <a:t>含下限不含上限</a:t>
            </a:r>
            <a:r>
              <a:rPr lang="zh-CN" altLang="en-US" sz="2400" dirty="0">
                <a:effectLst>
                  <a:outerShdw blurRad="38100" dist="38100" dir="2700000" algn="tl">
                    <a:srgbClr val="000000"/>
                  </a:outerShdw>
                </a:effectLst>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原则处理</a:t>
            </a:r>
          </a:p>
        </p:txBody>
      </p:sp>
      <p:sp>
        <p:nvSpPr>
          <p:cNvPr id="72708" name="Rectangle 4"/>
          <p:cNvSpPr>
            <a:spLocks noChangeArrowheads="1"/>
          </p:cNvSpPr>
          <p:nvPr/>
        </p:nvSpPr>
        <p:spPr bwMode="auto">
          <a:xfrm>
            <a:off x="1524001" y="333375"/>
            <a:ext cx="2627313" cy="609600"/>
          </a:xfrm>
          <a:prstGeom prst="rect">
            <a:avLst/>
          </a:prstGeom>
          <a:solidFill>
            <a:srgbClr val="43FFC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4000">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组   限</a:t>
            </a:r>
          </a:p>
        </p:txBody>
      </p:sp>
    </p:spTree>
    <p:extLst>
      <p:ext uri="{BB962C8B-B14F-4D97-AF65-F5344CB8AC3E}">
        <p14:creationId xmlns:p14="http://schemas.microsoft.com/office/powerpoint/2010/main" val="1607913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ctrTitle"/>
          </p:nvPr>
        </p:nvSpPr>
        <p:spPr>
          <a:xfrm>
            <a:off x="1703388" y="188913"/>
            <a:ext cx="7943850" cy="1143000"/>
          </a:xfrm>
        </p:spPr>
        <p:txBody>
          <a:bodyPr/>
          <a:lstStyle/>
          <a:p>
            <a:r>
              <a:rPr lang="zh-CN" altLang="en-US" sz="4000" b="1">
                <a:solidFill>
                  <a:srgbClr val="FAFA2C"/>
                </a:solidFill>
                <a:effectLst>
                  <a:outerShdw blurRad="38100" dist="38100" dir="2700000" algn="tl">
                    <a:srgbClr val="000000"/>
                  </a:outerShdw>
                </a:effectLst>
                <a:latin typeface="黑体" panose="02010609060101010101" pitchFamily="49" charset="-122"/>
                <a:ea typeface="黑体" panose="02010609060101010101" pitchFamily="49" charset="-122"/>
              </a:rPr>
              <a:t>第一节 统计整理的意义和程序</a:t>
            </a:r>
          </a:p>
        </p:txBody>
      </p:sp>
      <p:sp>
        <p:nvSpPr>
          <p:cNvPr id="60419" name="Rectangle 3"/>
          <p:cNvSpPr>
            <a:spLocks noGrp="1" noChangeArrowheads="1"/>
          </p:cNvSpPr>
          <p:nvPr>
            <p:ph type="subTitle" idx="1"/>
          </p:nvPr>
        </p:nvSpPr>
        <p:spPr>
          <a:xfrm>
            <a:off x="2351089" y="2205039"/>
            <a:ext cx="5608637" cy="2232025"/>
          </a:xfrm>
        </p:spPr>
        <p:txBody>
          <a:bodyPr/>
          <a:lstStyle/>
          <a:p>
            <a:r>
              <a:rPr lang="zh-CN" altLang="en-US" sz="3600" b="1">
                <a:solidFill>
                  <a:srgbClr val="020202"/>
                </a:solidFill>
                <a:latin typeface="黑体" panose="02010609060101010101" pitchFamily="49" charset="-122"/>
                <a:ea typeface="黑体" panose="02010609060101010101" pitchFamily="49" charset="-122"/>
              </a:rPr>
              <a:t>一、统计整理的意义</a:t>
            </a:r>
          </a:p>
          <a:p>
            <a:endParaRPr lang="zh-CN" altLang="en-US" sz="3600" b="1">
              <a:solidFill>
                <a:srgbClr val="020202"/>
              </a:solidFill>
              <a:latin typeface="黑体" panose="02010609060101010101" pitchFamily="49" charset="-122"/>
              <a:ea typeface="黑体" panose="02010609060101010101" pitchFamily="49" charset="-122"/>
            </a:endParaRPr>
          </a:p>
          <a:p>
            <a:r>
              <a:rPr lang="zh-CN" altLang="en-US" sz="3600" b="1">
                <a:solidFill>
                  <a:srgbClr val="020202"/>
                </a:solidFill>
                <a:latin typeface="黑体" panose="02010609060101010101" pitchFamily="49" charset="-122"/>
                <a:ea typeface="黑体" panose="02010609060101010101" pitchFamily="49" charset="-122"/>
              </a:rPr>
              <a:t>二、统计整理的程序</a:t>
            </a:r>
          </a:p>
        </p:txBody>
      </p:sp>
      <p:sp>
        <p:nvSpPr>
          <p:cNvPr id="2" name="矩形 1"/>
          <p:cNvSpPr/>
          <p:nvPr/>
        </p:nvSpPr>
        <p:spPr>
          <a:xfrm>
            <a:off x="528977" y="5182967"/>
            <a:ext cx="11184051" cy="523220"/>
          </a:xfrm>
          <a:prstGeom prst="rect">
            <a:avLst/>
          </a:prstGeom>
        </p:spPr>
        <p:txBody>
          <a:bodyPr wrap="square">
            <a:spAutoFit/>
          </a:bodyPr>
          <a:lstStyle/>
          <a:p>
            <a:r>
              <a:rPr lang="zh-CN" altLang="en-US" sz="2800" dirty="0" smtClean="0">
                <a:latin typeface="Times New Roman" panose="02020603050405020304" pitchFamily="18" charset="0"/>
                <a:ea typeface="隶书" panose="02010509060101010101" pitchFamily="49" charset="-122"/>
              </a:rPr>
              <a:t>统计整理是承上启下的过程，是统计调查的继续也是统计分析的基础</a:t>
            </a:r>
            <a:endParaRPr lang="zh-CN" altLang="en-US" sz="2800" dirty="0"/>
          </a:p>
        </p:txBody>
      </p:sp>
    </p:spTree>
    <p:extLst>
      <p:ext uri="{BB962C8B-B14F-4D97-AF65-F5344CB8AC3E}">
        <p14:creationId xmlns:p14="http://schemas.microsoft.com/office/powerpoint/2010/main" val="3952172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ChangeArrowheads="1"/>
          </p:cNvSpPr>
          <p:nvPr/>
        </p:nvSpPr>
        <p:spPr bwMode="auto">
          <a:xfrm>
            <a:off x="743630" y="679904"/>
            <a:ext cx="10914969" cy="3652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2800" dirty="0">
                <a:latin typeface="黑体" panose="02010609060101010101" pitchFamily="49" charset="-122"/>
                <a:ea typeface="黑体" panose="02010609060101010101" pitchFamily="49" charset="-122"/>
              </a:rPr>
              <a:t>2</a:t>
            </a:r>
            <a:r>
              <a:rPr lang="zh-CN" altLang="en-US" sz="2800" dirty="0">
                <a:latin typeface="黑体" panose="02010609060101010101" pitchFamily="49" charset="-122"/>
                <a:ea typeface="黑体" panose="02010609060101010101" pitchFamily="49" charset="-122"/>
              </a:rPr>
              <a:t>、不重合式</a:t>
            </a:r>
          </a:p>
          <a:p>
            <a:pPr>
              <a:spcBef>
                <a:spcPct val="20000"/>
              </a:spcBef>
              <a:buClr>
                <a:srgbClr val="FF0000"/>
              </a:buClr>
              <a:buSzPct val="60000"/>
              <a:buFont typeface="Wingdings" panose="05000000000000000000" pitchFamily="2" charset="2"/>
              <a:buChar char="n"/>
            </a:pPr>
            <a:r>
              <a:rPr lang="zh-CN" altLang="en-US" dirty="0">
                <a:latin typeface="黑体" panose="02010609060101010101" pitchFamily="49" charset="-122"/>
                <a:ea typeface="黑体" panose="02010609060101010101" pitchFamily="49" charset="-122"/>
              </a:rPr>
              <a:t>指前一组的上限与后一组的下限，两值紧密相连而不相重复。</a:t>
            </a:r>
          </a:p>
          <a:p>
            <a:pPr>
              <a:spcBef>
                <a:spcPct val="20000"/>
              </a:spcBef>
              <a:buClr>
                <a:srgbClr val="FF0000"/>
              </a:buClr>
              <a:buSzPct val="60000"/>
              <a:buFont typeface="Wingdings" panose="05000000000000000000" pitchFamily="2" charset="2"/>
              <a:buChar char="n"/>
            </a:pPr>
            <a:r>
              <a:rPr lang="zh-CN" altLang="en-US" dirty="0">
                <a:latin typeface="黑体" panose="02010609060101010101" pitchFamily="49" charset="-122"/>
                <a:ea typeface="黑体" panose="02010609060101010101" pitchFamily="49" charset="-122"/>
              </a:rPr>
              <a:t>一般用于离散型变量。</a:t>
            </a:r>
          </a:p>
          <a:p>
            <a:pPr>
              <a:spcBef>
                <a:spcPct val="20000"/>
              </a:spcBef>
              <a:buClr>
                <a:srgbClr val="FF0000"/>
              </a:buClr>
              <a:buSzPct val="60000"/>
              <a:buFont typeface="Wingdings" panose="05000000000000000000" pitchFamily="2" charset="2"/>
              <a:buChar char="n"/>
            </a:pPr>
            <a:r>
              <a:rPr lang="zh-CN" altLang="en-US" dirty="0">
                <a:latin typeface="黑体" panose="02010609060101010101" pitchFamily="49" charset="-122"/>
                <a:ea typeface="黑体" panose="02010609060101010101" pitchFamily="49" charset="-122"/>
              </a:rPr>
              <a:t>组距</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下组下限－本组下限</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本组上限－前组上限</a:t>
            </a:r>
          </a:p>
          <a:p>
            <a:pPr>
              <a:spcBef>
                <a:spcPct val="20000"/>
              </a:spcBef>
              <a:buClr>
                <a:srgbClr val="FF0000"/>
              </a:buClr>
              <a:buSzPct val="60000"/>
              <a:buFont typeface="Wingdings" panose="05000000000000000000" pitchFamily="2" charset="2"/>
              <a:buChar char="n"/>
            </a:pPr>
            <a:r>
              <a:rPr lang="zh-CN" altLang="en-US" dirty="0">
                <a:latin typeface="黑体" panose="02010609060101010101" pitchFamily="49" charset="-122"/>
                <a:ea typeface="黑体" panose="02010609060101010101" pitchFamily="49" charset="-122"/>
              </a:rPr>
              <a:t>例：人口普查时，按照家庭人口数分组：</a:t>
            </a:r>
            <a:r>
              <a:rPr lang="en-US" altLang="zh-CN" dirty="0">
                <a:latin typeface="黑体" panose="02010609060101010101" pitchFamily="49" charset="-122"/>
                <a:ea typeface="黑体" panose="02010609060101010101" pitchFamily="49" charset="-122"/>
              </a:rPr>
              <a:t>1-2</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3-4</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5-6</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7</a:t>
            </a:r>
            <a:r>
              <a:rPr lang="zh-CN" altLang="en-US" dirty="0">
                <a:latin typeface="黑体" panose="02010609060101010101" pitchFamily="49" charset="-122"/>
                <a:ea typeface="黑体" panose="02010609060101010101" pitchFamily="49" charset="-122"/>
              </a:rPr>
              <a:t>和</a:t>
            </a:r>
            <a:r>
              <a:rPr lang="en-US" altLang="zh-CN" dirty="0">
                <a:latin typeface="黑体" panose="02010609060101010101" pitchFamily="49" charset="-122"/>
                <a:ea typeface="黑体" panose="02010609060101010101" pitchFamily="49" charset="-122"/>
              </a:rPr>
              <a:t>7</a:t>
            </a:r>
            <a:r>
              <a:rPr lang="zh-CN" altLang="en-US" dirty="0">
                <a:latin typeface="黑体" panose="02010609060101010101" pitchFamily="49" charset="-122"/>
                <a:ea typeface="黑体" panose="02010609060101010101" pitchFamily="49" charset="-122"/>
              </a:rPr>
              <a:t>以上</a:t>
            </a:r>
          </a:p>
        </p:txBody>
      </p:sp>
    </p:spTree>
    <p:extLst>
      <p:ext uri="{BB962C8B-B14F-4D97-AF65-F5344CB8AC3E}">
        <p14:creationId xmlns:p14="http://schemas.microsoft.com/office/powerpoint/2010/main" val="3453954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524000" y="260350"/>
            <a:ext cx="2971800" cy="769938"/>
          </a:xfrm>
          <a:solidFill>
            <a:srgbClr val="43FFCE"/>
          </a:solidFill>
        </p:spPr>
        <p:txBody>
          <a:bodyPr/>
          <a:lstStyle/>
          <a:p>
            <a:r>
              <a:rPr lang="zh-CN" altLang="en-US" sz="4000" b="1">
                <a:solidFill>
                  <a:srgbClr val="FF0000"/>
                </a:solidFill>
                <a:effectLst>
                  <a:outerShdw blurRad="38100" dist="38100" dir="2700000" algn="tl">
                    <a:srgbClr val="000000"/>
                  </a:outerShdw>
                </a:effectLst>
                <a:ea typeface="黑体" panose="02010609060101010101" pitchFamily="49" charset="-122"/>
              </a:rPr>
              <a:t>组   中  值</a:t>
            </a:r>
          </a:p>
        </p:txBody>
      </p:sp>
      <p:sp>
        <p:nvSpPr>
          <p:cNvPr id="74755" name="Rectangle 3"/>
          <p:cNvSpPr>
            <a:spLocks noGrp="1" noChangeArrowheads="1"/>
          </p:cNvSpPr>
          <p:nvPr>
            <p:ph type="body" idx="1"/>
          </p:nvPr>
        </p:nvSpPr>
        <p:spPr>
          <a:xfrm>
            <a:off x="859972" y="1339623"/>
            <a:ext cx="10570028" cy="5105400"/>
          </a:xfrm>
          <a:noFill/>
          <a:ln/>
        </p:spPr>
        <p:txBody>
          <a:bodyPr/>
          <a:lstStyle/>
          <a:p>
            <a:pPr>
              <a:lnSpc>
                <a:spcPct val="90000"/>
              </a:lnSpc>
            </a:pPr>
            <a:r>
              <a:rPr lang="zh-CN" altLang="en-US" sz="2400" b="1" dirty="0">
                <a:latin typeface="黑体" panose="02010609060101010101" pitchFamily="49" charset="-122"/>
                <a:ea typeface="黑体" panose="02010609060101010101" pitchFamily="49" charset="-122"/>
              </a:rPr>
              <a:t>组中值：各组上下限的中点值，代表组内各标志值的一般水平。</a:t>
            </a:r>
          </a:p>
          <a:p>
            <a:pPr>
              <a:lnSpc>
                <a:spcPct val="90000"/>
              </a:lnSpc>
            </a:pPr>
            <a:r>
              <a:rPr lang="zh-CN" altLang="en-US" sz="2400" b="1" dirty="0">
                <a:latin typeface="黑体" panose="02010609060101010101" pitchFamily="49" charset="-122"/>
                <a:ea typeface="黑体" panose="02010609060101010101" pitchFamily="49" charset="-122"/>
              </a:rPr>
              <a:t>重合式组限时：</a:t>
            </a:r>
          </a:p>
          <a:p>
            <a:pPr lvl="1">
              <a:lnSpc>
                <a:spcPct val="90000"/>
              </a:lnSpc>
            </a:pPr>
            <a:r>
              <a:rPr lang="zh-CN" altLang="en-US" b="1" dirty="0">
                <a:latin typeface="黑体" panose="02010609060101010101" pitchFamily="49" charset="-122"/>
                <a:ea typeface="黑体" panose="02010609060101010101" pitchFamily="49" charset="-122"/>
              </a:rPr>
              <a:t>组  距</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上限－下限</a:t>
            </a:r>
          </a:p>
          <a:p>
            <a:pPr lvl="1">
              <a:lnSpc>
                <a:spcPct val="90000"/>
              </a:lnSpc>
            </a:pPr>
            <a:r>
              <a:rPr lang="zh-CN" altLang="en-US" b="1" dirty="0">
                <a:latin typeface="黑体" panose="02010609060101010101" pitchFamily="49" charset="-122"/>
                <a:ea typeface="黑体" panose="02010609060101010101" pitchFamily="49" charset="-122"/>
              </a:rPr>
              <a:t>组中值</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（上限＋下限）</a:t>
            </a:r>
            <a:r>
              <a:rPr lang="en-US" altLang="zh-CN" b="1" dirty="0">
                <a:latin typeface="黑体" panose="02010609060101010101" pitchFamily="49" charset="-122"/>
                <a:ea typeface="黑体" panose="02010609060101010101" pitchFamily="49" charset="-122"/>
              </a:rPr>
              <a:t>÷2</a:t>
            </a:r>
          </a:p>
          <a:p>
            <a:pPr>
              <a:lnSpc>
                <a:spcPct val="90000"/>
              </a:lnSpc>
              <a:buFontTx/>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下限＋组距</a:t>
            </a:r>
            <a:r>
              <a:rPr lang="en-US" altLang="zh-CN" sz="2400" b="1" dirty="0">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上限－组距</a:t>
            </a:r>
            <a:r>
              <a:rPr lang="en-US" altLang="zh-CN" sz="2400" b="1" dirty="0">
                <a:latin typeface="黑体" panose="02010609060101010101" pitchFamily="49" charset="-122"/>
                <a:ea typeface="黑体" panose="02010609060101010101" pitchFamily="49" charset="-122"/>
              </a:rPr>
              <a:t>/2 </a:t>
            </a:r>
          </a:p>
          <a:p>
            <a:pPr>
              <a:lnSpc>
                <a:spcPct val="90000"/>
              </a:lnSpc>
            </a:pPr>
            <a:r>
              <a:rPr lang="zh-CN" altLang="en-US" sz="2400" b="1" dirty="0">
                <a:latin typeface="黑体" panose="02010609060101010101" pitchFamily="49" charset="-122"/>
                <a:ea typeface="黑体" panose="02010609060101010101" pitchFamily="49" charset="-122"/>
              </a:rPr>
              <a:t>不重合式组限时：</a:t>
            </a:r>
          </a:p>
          <a:p>
            <a:pPr lvl="1">
              <a:lnSpc>
                <a:spcPct val="90000"/>
              </a:lnSpc>
            </a:pPr>
            <a:r>
              <a:rPr lang="zh-CN" altLang="en-US" b="1" dirty="0">
                <a:latin typeface="黑体" panose="02010609060101010101" pitchFamily="49" charset="-122"/>
                <a:ea typeface="黑体" panose="02010609060101010101" pitchFamily="49" charset="-122"/>
              </a:rPr>
              <a:t>组  距</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下组下限－本组下限</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本组上限－前组上限</a:t>
            </a:r>
          </a:p>
          <a:p>
            <a:pPr lvl="1">
              <a:lnSpc>
                <a:spcPct val="90000"/>
              </a:lnSpc>
            </a:pPr>
            <a:r>
              <a:rPr lang="zh-CN" altLang="en-US" b="1" dirty="0">
                <a:latin typeface="黑体" panose="02010609060101010101" pitchFamily="49" charset="-122"/>
                <a:ea typeface="黑体" panose="02010609060101010101" pitchFamily="49" charset="-122"/>
              </a:rPr>
              <a:t>组中值</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本组下限＋下一组下限</a:t>
            </a:r>
            <a:r>
              <a:rPr lang="en-US" altLang="zh-CN" b="1" dirty="0">
                <a:latin typeface="黑体" panose="02010609060101010101" pitchFamily="49" charset="-122"/>
                <a:ea typeface="黑体" panose="02010609060101010101" pitchFamily="49" charset="-122"/>
              </a:rPr>
              <a:t>) ÷2</a:t>
            </a:r>
          </a:p>
          <a:p>
            <a:pPr>
              <a:lnSpc>
                <a:spcPct val="90000"/>
              </a:lnSpc>
              <a:buFontTx/>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本组下限＋组距</a:t>
            </a:r>
            <a:r>
              <a:rPr lang="en-US" altLang="zh-CN" sz="2400" b="1" dirty="0">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下组下限－组距</a:t>
            </a:r>
            <a:r>
              <a:rPr lang="en-US" altLang="zh-CN" sz="2400" b="1" dirty="0">
                <a:latin typeface="黑体" panose="02010609060101010101" pitchFamily="49" charset="-122"/>
                <a:ea typeface="黑体" panose="02010609060101010101" pitchFamily="49" charset="-122"/>
              </a:rPr>
              <a:t>/2 </a:t>
            </a:r>
          </a:p>
          <a:p>
            <a:pPr>
              <a:lnSpc>
                <a:spcPct val="90000"/>
              </a:lnSpc>
            </a:pPr>
            <a:r>
              <a:rPr lang="zh-CN" altLang="en-US" sz="2400" b="1" dirty="0">
                <a:latin typeface="黑体" panose="02010609060101010101" pitchFamily="49" charset="-122"/>
                <a:ea typeface="黑体" panose="02010609060101010101" pitchFamily="49" charset="-122"/>
              </a:rPr>
              <a:t>组距式分组中：</a:t>
            </a:r>
          </a:p>
          <a:p>
            <a:pPr lvl="1">
              <a:lnSpc>
                <a:spcPct val="90000"/>
              </a:lnSpc>
            </a:pPr>
            <a:r>
              <a:rPr lang="zh-CN" altLang="en-US" b="1" dirty="0">
                <a:latin typeface="黑体" panose="02010609060101010101" pitchFamily="49" charset="-122"/>
                <a:ea typeface="黑体" panose="02010609060101010101" pitchFamily="49" charset="-122"/>
              </a:rPr>
              <a:t>第一组开口（多少以下），组中值＝上限－相邻组组距</a:t>
            </a:r>
            <a:r>
              <a:rPr lang="en-US" altLang="zh-CN" b="1" dirty="0">
                <a:latin typeface="黑体" panose="02010609060101010101" pitchFamily="49" charset="-122"/>
                <a:ea typeface="黑体" panose="02010609060101010101" pitchFamily="49" charset="-122"/>
              </a:rPr>
              <a:t>/2</a:t>
            </a:r>
          </a:p>
          <a:p>
            <a:pPr lvl="1">
              <a:lnSpc>
                <a:spcPct val="90000"/>
              </a:lnSpc>
            </a:pPr>
            <a:r>
              <a:rPr lang="zh-CN" altLang="en-US" b="1" dirty="0">
                <a:latin typeface="黑体" panose="02010609060101010101" pitchFamily="49" charset="-122"/>
                <a:ea typeface="黑体" panose="02010609060101010101" pitchFamily="49" charset="-122"/>
              </a:rPr>
              <a:t>最后一组开口（多少以上），组中值＝下限</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相邻组组距</a:t>
            </a:r>
            <a:r>
              <a:rPr lang="en-US" altLang="zh-CN" b="1" dirty="0">
                <a:latin typeface="黑体" panose="02010609060101010101" pitchFamily="49" charset="-122"/>
                <a:ea typeface="黑体" panose="02010609060101010101" pitchFamily="49" charset="-122"/>
              </a:rPr>
              <a:t>/2</a:t>
            </a:r>
          </a:p>
        </p:txBody>
      </p:sp>
    </p:spTree>
    <p:extLst>
      <p:ext uri="{BB962C8B-B14F-4D97-AF65-F5344CB8AC3E}">
        <p14:creationId xmlns:p14="http://schemas.microsoft.com/office/powerpoint/2010/main" val="1254411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type="title"/>
          </p:nvPr>
        </p:nvSpPr>
        <p:spPr>
          <a:xfrm>
            <a:off x="933449" y="118836"/>
            <a:ext cx="4752975" cy="1143000"/>
          </a:xfrm>
        </p:spPr>
        <p:txBody>
          <a:bodyPr/>
          <a:lstStyle/>
          <a:p>
            <a:r>
              <a:rPr lang="zh-CN" altLang="en-US" sz="4000" b="1">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rPr>
              <a:t>第四节   统计汇总</a:t>
            </a:r>
          </a:p>
        </p:txBody>
      </p:sp>
      <p:sp>
        <p:nvSpPr>
          <p:cNvPr id="101378" name="Rectangle 2"/>
          <p:cNvSpPr>
            <a:spLocks noGrp="1" noChangeArrowheads="1"/>
          </p:cNvSpPr>
          <p:nvPr>
            <p:ph type="body" idx="1"/>
          </p:nvPr>
        </p:nvSpPr>
        <p:spPr>
          <a:xfrm>
            <a:off x="933449" y="1566409"/>
            <a:ext cx="10692493" cy="4572000"/>
          </a:xfrm>
        </p:spPr>
        <p:txBody>
          <a:bodyPr>
            <a:normAutofit lnSpcReduction="10000"/>
          </a:bodyPr>
          <a:lstStyle/>
          <a:p>
            <a:pPr>
              <a:lnSpc>
                <a:spcPct val="90000"/>
              </a:lnSpc>
              <a:buFontTx/>
              <a:buNone/>
            </a:pPr>
            <a:r>
              <a:rPr lang="zh-CN" altLang="en-US" b="1" dirty="0">
                <a:latin typeface="黑体" panose="02010609060101010101" pitchFamily="49" charset="-122"/>
                <a:ea typeface="黑体" panose="02010609060101010101" pitchFamily="49" charset="-122"/>
              </a:rPr>
              <a:t>一、统计汇总：</a:t>
            </a:r>
            <a:r>
              <a:rPr lang="zh-CN" altLang="en-US" sz="2600" b="1" dirty="0">
                <a:latin typeface="黑体" panose="02010609060101010101" pitchFamily="49" charset="-122"/>
                <a:ea typeface="黑体" panose="02010609060101010101" pitchFamily="49" charset="-122"/>
              </a:rPr>
              <a:t>即在统计分组的基础上，将统计资料归并到各组中去，并计算各组和总体的合计数（包括单位总数和标志总量）的工作过程。</a:t>
            </a:r>
          </a:p>
          <a:p>
            <a:pPr>
              <a:lnSpc>
                <a:spcPct val="90000"/>
              </a:lnSpc>
              <a:buFontTx/>
              <a:buNone/>
            </a:pPr>
            <a:r>
              <a:rPr lang="zh-CN" altLang="en-US" b="1" dirty="0">
                <a:latin typeface="黑体" panose="02010609060101010101" pitchFamily="49" charset="-122"/>
                <a:ea typeface="黑体" panose="02010609060101010101" pitchFamily="49" charset="-122"/>
              </a:rPr>
              <a:t>二、统计汇总的形式：</a:t>
            </a:r>
          </a:p>
          <a:p>
            <a:pPr>
              <a:lnSpc>
                <a:spcPct val="90000"/>
              </a:lnSpc>
            </a:pPr>
            <a:r>
              <a:rPr lang="en-US" altLang="zh-CN" sz="2600" b="1" dirty="0">
                <a:latin typeface="黑体" panose="02010609060101010101" pitchFamily="49" charset="-122"/>
                <a:ea typeface="黑体" panose="02010609060101010101" pitchFamily="49" charset="-122"/>
              </a:rPr>
              <a:t>1</a:t>
            </a:r>
            <a:r>
              <a:rPr lang="zh-CN" altLang="en-US" sz="2600" b="1" dirty="0">
                <a:latin typeface="黑体" panose="02010609060101010101" pitchFamily="49" charset="-122"/>
                <a:ea typeface="黑体" panose="02010609060101010101" pitchFamily="49" charset="-122"/>
              </a:rPr>
              <a:t>、逐级汇总</a:t>
            </a:r>
          </a:p>
          <a:p>
            <a:pPr>
              <a:lnSpc>
                <a:spcPct val="90000"/>
              </a:lnSpc>
            </a:pPr>
            <a:r>
              <a:rPr lang="en-US" altLang="zh-CN" sz="2600" b="1" dirty="0">
                <a:latin typeface="黑体" panose="02010609060101010101" pitchFamily="49" charset="-122"/>
                <a:ea typeface="黑体" panose="02010609060101010101" pitchFamily="49" charset="-122"/>
              </a:rPr>
              <a:t>2</a:t>
            </a:r>
            <a:r>
              <a:rPr lang="zh-CN" altLang="en-US" sz="2600" b="1" dirty="0">
                <a:latin typeface="黑体" panose="02010609060101010101" pitchFamily="49" charset="-122"/>
                <a:ea typeface="黑体" panose="02010609060101010101" pitchFamily="49" charset="-122"/>
              </a:rPr>
              <a:t>、集中汇总</a:t>
            </a:r>
          </a:p>
          <a:p>
            <a:pPr>
              <a:lnSpc>
                <a:spcPct val="90000"/>
              </a:lnSpc>
            </a:pPr>
            <a:r>
              <a:rPr lang="en-US" altLang="zh-CN" sz="2600" b="1" dirty="0">
                <a:latin typeface="黑体" panose="02010609060101010101" pitchFamily="49" charset="-122"/>
                <a:ea typeface="黑体" panose="02010609060101010101" pitchFamily="49" charset="-122"/>
              </a:rPr>
              <a:t>3</a:t>
            </a:r>
            <a:r>
              <a:rPr lang="zh-CN" altLang="en-US" sz="2600" b="1" dirty="0">
                <a:latin typeface="黑体" panose="02010609060101010101" pitchFamily="49" charset="-122"/>
                <a:ea typeface="黑体" panose="02010609060101010101" pitchFamily="49" charset="-122"/>
              </a:rPr>
              <a:t>、汇审汇编</a:t>
            </a:r>
          </a:p>
          <a:p>
            <a:pPr>
              <a:lnSpc>
                <a:spcPct val="90000"/>
              </a:lnSpc>
            </a:pPr>
            <a:r>
              <a:rPr lang="en-US" altLang="zh-CN" sz="2600" b="1" dirty="0">
                <a:latin typeface="黑体" panose="02010609060101010101" pitchFamily="49" charset="-122"/>
                <a:ea typeface="黑体" panose="02010609060101010101" pitchFamily="49" charset="-122"/>
              </a:rPr>
              <a:t>4</a:t>
            </a:r>
            <a:r>
              <a:rPr lang="zh-CN" altLang="en-US" sz="2600" b="1" dirty="0">
                <a:latin typeface="黑体" panose="02010609060101010101" pitchFamily="49" charset="-122"/>
                <a:ea typeface="黑体" panose="02010609060101010101" pitchFamily="49" charset="-122"/>
              </a:rPr>
              <a:t>、综合汇总</a:t>
            </a:r>
          </a:p>
          <a:p>
            <a:pPr>
              <a:lnSpc>
                <a:spcPct val="90000"/>
              </a:lnSpc>
              <a:buFontTx/>
              <a:buNone/>
            </a:pPr>
            <a:r>
              <a:rPr lang="zh-CN" altLang="en-US" b="1" dirty="0">
                <a:latin typeface="黑体" panose="02010609060101010101" pitchFamily="49" charset="-122"/>
                <a:ea typeface="黑体" panose="02010609060101010101" pitchFamily="49" charset="-122"/>
              </a:rPr>
              <a:t>三、统计汇总的技术</a:t>
            </a:r>
          </a:p>
          <a:p>
            <a:pPr>
              <a:lnSpc>
                <a:spcPct val="90000"/>
              </a:lnSpc>
            </a:pPr>
            <a:r>
              <a:rPr lang="en-US" altLang="zh-CN" sz="2600" b="1" dirty="0">
                <a:latin typeface="黑体" panose="02010609060101010101" pitchFamily="49" charset="-122"/>
                <a:ea typeface="黑体" panose="02010609060101010101" pitchFamily="49" charset="-122"/>
              </a:rPr>
              <a:t>1</a:t>
            </a:r>
            <a:r>
              <a:rPr lang="zh-CN" altLang="en-US" sz="2600" b="1" dirty="0">
                <a:latin typeface="黑体" panose="02010609060101010101" pitchFamily="49" charset="-122"/>
                <a:ea typeface="黑体" panose="02010609060101010101" pitchFamily="49" charset="-122"/>
              </a:rPr>
              <a:t>、手工汇总</a:t>
            </a:r>
          </a:p>
          <a:p>
            <a:pPr>
              <a:lnSpc>
                <a:spcPct val="90000"/>
              </a:lnSpc>
            </a:pPr>
            <a:r>
              <a:rPr lang="en-US" altLang="zh-CN" sz="2600" b="1" dirty="0">
                <a:latin typeface="黑体" panose="02010609060101010101" pitchFamily="49" charset="-122"/>
                <a:ea typeface="黑体" panose="02010609060101010101" pitchFamily="49" charset="-122"/>
              </a:rPr>
              <a:t>2</a:t>
            </a:r>
            <a:r>
              <a:rPr lang="zh-CN" altLang="en-US" sz="2600" b="1" dirty="0">
                <a:latin typeface="黑体" panose="02010609060101010101" pitchFamily="49" charset="-122"/>
                <a:ea typeface="黑体" panose="02010609060101010101" pitchFamily="49" charset="-122"/>
              </a:rPr>
              <a:t>、电子计算机汇总</a:t>
            </a:r>
          </a:p>
        </p:txBody>
      </p:sp>
    </p:spTree>
    <p:extLst>
      <p:ext uri="{BB962C8B-B14F-4D97-AF65-F5344CB8AC3E}">
        <p14:creationId xmlns:p14="http://schemas.microsoft.com/office/powerpoint/2010/main" val="375450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774825" y="188913"/>
            <a:ext cx="5543550" cy="1143000"/>
          </a:xfrm>
        </p:spPr>
        <p:txBody>
          <a:bodyPr/>
          <a:lstStyle/>
          <a:p>
            <a:r>
              <a:rPr lang="zh-CN" altLang="en-US" sz="4000" b="1">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rPr>
              <a:t>第五节   分布数列</a:t>
            </a:r>
          </a:p>
        </p:txBody>
      </p:sp>
      <p:sp>
        <p:nvSpPr>
          <p:cNvPr id="30723" name="Rectangle 3"/>
          <p:cNvSpPr>
            <a:spLocks noGrp="1" noChangeArrowheads="1"/>
          </p:cNvSpPr>
          <p:nvPr>
            <p:ph type="body" idx="1"/>
          </p:nvPr>
        </p:nvSpPr>
        <p:spPr>
          <a:xfrm>
            <a:off x="1055913" y="1709058"/>
            <a:ext cx="10167257" cy="4114800"/>
          </a:xfrm>
        </p:spPr>
        <p:txBody>
          <a:bodyPr/>
          <a:lstStyle/>
          <a:p>
            <a:pPr>
              <a:lnSpc>
                <a:spcPct val="130000"/>
              </a:lnSpc>
            </a:pPr>
            <a:r>
              <a:rPr lang="zh-CN" altLang="en-US" b="1" dirty="0">
                <a:effectLst>
                  <a:outerShdw blurRad="38100" dist="38100" dir="2700000" algn="tl">
                    <a:srgbClr val="000000"/>
                  </a:outerShdw>
                </a:effectLst>
                <a:latin typeface="黑体" panose="02010609060101010101" pitchFamily="49" charset="-122"/>
                <a:ea typeface="黑体" panose="02010609060101010101" pitchFamily="49" charset="-122"/>
              </a:rPr>
              <a:t>分布数列</a:t>
            </a:r>
            <a:r>
              <a:rPr lang="en-US" altLang="zh-CN" b="1" dirty="0">
                <a:effectLst>
                  <a:outerShdw blurRad="38100" dist="38100" dir="2700000" algn="tl">
                    <a:srgbClr val="000000"/>
                  </a:outerShdw>
                </a:effectLst>
                <a:ea typeface="黑体" panose="02010609060101010101" pitchFamily="49" charset="-122"/>
              </a:rPr>
              <a:t>——</a:t>
            </a:r>
            <a:r>
              <a:rPr lang="zh-CN" altLang="en-US" b="1" dirty="0">
                <a:latin typeface="黑体" panose="02010609060101010101" pitchFamily="49" charset="-122"/>
                <a:ea typeface="黑体" panose="02010609060101010101" pitchFamily="49" charset="-122"/>
              </a:rPr>
              <a:t>也称次数分布或次数分配，指反映总体单位在各组分布状况的一系列数字。</a:t>
            </a:r>
          </a:p>
          <a:p>
            <a:pPr>
              <a:lnSpc>
                <a:spcPct val="130000"/>
              </a:lnSpc>
            </a:pPr>
            <a:r>
              <a:rPr lang="zh-CN" altLang="en-US" b="1" dirty="0">
                <a:effectLst>
                  <a:outerShdw blurRad="38100" dist="38100" dir="2700000" algn="tl">
                    <a:srgbClr val="000000"/>
                  </a:outerShdw>
                </a:effectLst>
                <a:latin typeface="黑体" panose="02010609060101010101" pitchFamily="49" charset="-122"/>
                <a:ea typeface="黑体" panose="02010609060101010101" pitchFamily="49" charset="-122"/>
              </a:rPr>
              <a:t>分布数列组成要素：</a:t>
            </a:r>
          </a:p>
          <a:p>
            <a:pPr>
              <a:lnSpc>
                <a:spcPct val="130000"/>
              </a:lnSpc>
            </a:pP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、组的名称</a:t>
            </a:r>
          </a:p>
          <a:p>
            <a:pPr>
              <a:lnSpc>
                <a:spcPct val="130000"/>
              </a:lnSpc>
            </a:pP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、各组次数（也称频数）或频率</a:t>
            </a:r>
          </a:p>
        </p:txBody>
      </p:sp>
    </p:spTree>
    <p:extLst>
      <p:ext uri="{BB962C8B-B14F-4D97-AF65-F5344CB8AC3E}">
        <p14:creationId xmlns:p14="http://schemas.microsoft.com/office/powerpoint/2010/main" val="139676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1524000" y="381000"/>
            <a:ext cx="3962400" cy="609600"/>
          </a:xfrm>
          <a:solidFill>
            <a:srgbClr val="43FFCE"/>
          </a:solidFill>
        </p:spPr>
        <p:txBody>
          <a:bodyPr>
            <a:normAutofit fontScale="90000"/>
          </a:bodyPr>
          <a:lstStyle/>
          <a:p>
            <a:r>
              <a:rPr lang="zh-CN" altLang="en-US" sz="4000" b="1">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分布数列的分类</a:t>
            </a:r>
          </a:p>
        </p:txBody>
      </p:sp>
      <p:sp>
        <p:nvSpPr>
          <p:cNvPr id="79875" name="Rectangle 3"/>
          <p:cNvSpPr>
            <a:spLocks noGrp="1" noChangeArrowheads="1"/>
          </p:cNvSpPr>
          <p:nvPr>
            <p:ph type="body" idx="1"/>
          </p:nvPr>
        </p:nvSpPr>
        <p:spPr>
          <a:xfrm>
            <a:off x="1908403" y="1767571"/>
            <a:ext cx="8424862" cy="4895850"/>
          </a:xfrm>
        </p:spPr>
        <p:txBody>
          <a:bodyPr>
            <a:normAutofit fontScale="92500" lnSpcReduction="20000"/>
          </a:bodyPr>
          <a:lstStyle/>
          <a:p>
            <a:pPr>
              <a:lnSpc>
                <a:spcPct val="90000"/>
              </a:lnSpc>
              <a:buFontTx/>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按分组标志    品质数列</a:t>
            </a:r>
          </a:p>
          <a:p>
            <a:pPr>
              <a:lnSpc>
                <a:spcPct val="90000"/>
              </a:lnSpc>
              <a:buFontTx/>
              <a:buNone/>
            </a:pPr>
            <a:r>
              <a:rPr lang="zh-CN" altLang="en-US" sz="2400" b="1" dirty="0">
                <a:latin typeface="黑体" panose="02010609060101010101" pitchFamily="49" charset="-122"/>
                <a:ea typeface="黑体" panose="02010609060101010101" pitchFamily="49" charset="-122"/>
              </a:rPr>
              <a:t>                   变量数列</a:t>
            </a:r>
          </a:p>
          <a:p>
            <a:pPr>
              <a:lnSpc>
                <a:spcPct val="90000"/>
              </a:lnSpc>
              <a:buFontTx/>
              <a:buNone/>
            </a:pPr>
            <a:r>
              <a:rPr lang="zh-CN" altLang="en-US" sz="2400" b="1" dirty="0">
                <a:latin typeface="黑体" panose="02010609060101010101" pitchFamily="49" charset="-122"/>
                <a:ea typeface="黑体" panose="02010609060101010101" pitchFamily="49" charset="-122"/>
              </a:rPr>
              <a:t>分</a:t>
            </a:r>
          </a:p>
          <a:p>
            <a:pPr>
              <a:lnSpc>
                <a:spcPct val="90000"/>
              </a:lnSpc>
              <a:buFontTx/>
              <a:buNone/>
            </a:pPr>
            <a:r>
              <a:rPr lang="zh-CN" altLang="en-US" sz="2400" b="1" dirty="0">
                <a:latin typeface="黑体" panose="02010609060101010101" pitchFamily="49" charset="-122"/>
                <a:ea typeface="黑体" panose="02010609060101010101" pitchFamily="49" charset="-122"/>
              </a:rPr>
              <a:t>布                 钟形分布数列  正态分布</a:t>
            </a:r>
          </a:p>
          <a:p>
            <a:pPr>
              <a:lnSpc>
                <a:spcPct val="90000"/>
              </a:lnSpc>
              <a:buFontTx/>
              <a:buNone/>
            </a:pPr>
            <a:r>
              <a:rPr lang="zh-CN" altLang="en-US" sz="2400" b="1" dirty="0">
                <a:latin typeface="黑体" panose="02010609060101010101" pitchFamily="49" charset="-122"/>
                <a:ea typeface="黑体" panose="02010609060101010101" pitchFamily="49" charset="-122"/>
              </a:rPr>
              <a:t>数                               偏态分布 左偏分布</a:t>
            </a:r>
          </a:p>
          <a:p>
            <a:pPr>
              <a:lnSpc>
                <a:spcPct val="90000"/>
              </a:lnSpc>
              <a:buFontTx/>
              <a:buNone/>
            </a:pPr>
            <a:r>
              <a:rPr lang="zh-CN" altLang="en-US" sz="2400" b="1" dirty="0">
                <a:latin typeface="黑体" panose="02010609060101010101" pitchFamily="49" charset="-122"/>
                <a:ea typeface="黑体" panose="02010609060101010101" pitchFamily="49" charset="-122"/>
              </a:rPr>
              <a:t>列  按次数分布特征                        右偏分布</a:t>
            </a:r>
          </a:p>
          <a:p>
            <a:pPr>
              <a:lnSpc>
                <a:spcPct val="90000"/>
              </a:lnSpc>
              <a:buFont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U</a:t>
            </a:r>
            <a:r>
              <a:rPr lang="zh-CN" altLang="en-US" sz="2400" b="1" dirty="0">
                <a:latin typeface="黑体" panose="02010609060101010101" pitchFamily="49" charset="-122"/>
                <a:ea typeface="黑体" panose="02010609060101010101" pitchFamily="49" charset="-122"/>
              </a:rPr>
              <a:t>形分布数列 </a:t>
            </a:r>
          </a:p>
          <a:p>
            <a:pPr>
              <a:lnSpc>
                <a:spcPct val="90000"/>
              </a:lnSpc>
              <a:buFont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J</a:t>
            </a:r>
            <a:r>
              <a:rPr lang="zh-CN" altLang="en-US" sz="2400" b="1" dirty="0">
                <a:latin typeface="黑体" panose="02010609060101010101" pitchFamily="49" charset="-122"/>
                <a:ea typeface="黑体" panose="02010609060101010101" pitchFamily="49" charset="-122"/>
              </a:rPr>
              <a:t>形分布数列    </a:t>
            </a:r>
            <a:r>
              <a:rPr lang="en-US" altLang="zh-CN" sz="2400" b="1" dirty="0">
                <a:latin typeface="黑体" panose="02010609060101010101" pitchFamily="49" charset="-122"/>
                <a:ea typeface="黑体" panose="02010609060101010101" pitchFamily="49" charset="-122"/>
              </a:rPr>
              <a:t>J</a:t>
            </a:r>
            <a:r>
              <a:rPr lang="zh-CN" altLang="en-US" sz="2400" b="1" dirty="0">
                <a:latin typeface="黑体" panose="02010609060101010101" pitchFamily="49" charset="-122"/>
                <a:ea typeface="黑体" panose="02010609060101010101" pitchFamily="49" charset="-122"/>
              </a:rPr>
              <a:t>形</a:t>
            </a:r>
          </a:p>
          <a:p>
            <a:pPr>
              <a:lnSpc>
                <a:spcPct val="90000"/>
              </a:lnSpc>
              <a:buFontTx/>
              <a:buNone/>
            </a:pPr>
            <a:r>
              <a:rPr lang="zh-CN" altLang="en-US" sz="2400" b="1" dirty="0">
                <a:latin typeface="黑体" panose="02010609060101010101" pitchFamily="49" charset="-122"/>
                <a:ea typeface="黑体" panose="02010609060101010101" pitchFamily="49" charset="-122"/>
              </a:rPr>
              <a:t>                                  倒</a:t>
            </a:r>
            <a:r>
              <a:rPr lang="en-US" altLang="zh-CN" sz="2400" b="1" dirty="0">
                <a:latin typeface="黑体" panose="02010609060101010101" pitchFamily="49" charset="-122"/>
                <a:ea typeface="黑体" panose="02010609060101010101" pitchFamily="49" charset="-122"/>
              </a:rPr>
              <a:t>J</a:t>
            </a:r>
            <a:r>
              <a:rPr lang="zh-CN" altLang="en-US" sz="2400" b="1" dirty="0">
                <a:latin typeface="黑体" panose="02010609060101010101" pitchFamily="49" charset="-122"/>
                <a:ea typeface="黑体" panose="02010609060101010101" pitchFamily="49" charset="-122"/>
              </a:rPr>
              <a:t>形</a:t>
            </a:r>
          </a:p>
          <a:p>
            <a:pPr>
              <a:lnSpc>
                <a:spcPct val="90000"/>
              </a:lnSpc>
              <a:buFontTx/>
              <a:buNone/>
            </a:pPr>
            <a:r>
              <a:rPr lang="zh-CN" altLang="en-US" sz="2400" b="1" dirty="0">
                <a:latin typeface="黑体" panose="02010609060101010101" pitchFamily="49" charset="-122"/>
                <a:ea typeface="黑体" panose="02010609060101010101" pitchFamily="49" charset="-122"/>
              </a:rPr>
              <a:t>    按分组形式   单项式数列</a:t>
            </a:r>
          </a:p>
          <a:p>
            <a:pPr>
              <a:lnSpc>
                <a:spcPct val="90000"/>
              </a:lnSpc>
              <a:buFontTx/>
              <a:buNone/>
            </a:pPr>
            <a:r>
              <a:rPr lang="zh-CN" altLang="en-US" sz="2400" b="1" dirty="0">
                <a:latin typeface="黑体" panose="02010609060101010101" pitchFamily="49" charset="-122"/>
                <a:ea typeface="黑体" panose="02010609060101010101" pitchFamily="49" charset="-122"/>
              </a:rPr>
              <a:t>                 组距式数列   等距数列</a:t>
            </a:r>
          </a:p>
          <a:p>
            <a:pPr>
              <a:lnSpc>
                <a:spcPct val="90000"/>
              </a:lnSpc>
              <a:buFontTx/>
              <a:buNone/>
            </a:pPr>
            <a:r>
              <a:rPr lang="zh-CN" altLang="en-US" sz="2400" b="1" dirty="0">
                <a:latin typeface="黑体" panose="02010609060101010101" pitchFamily="49" charset="-122"/>
                <a:ea typeface="黑体" panose="02010609060101010101" pitchFamily="49" charset="-122"/>
              </a:rPr>
              <a:t>                              异距数列</a:t>
            </a:r>
          </a:p>
          <a:p>
            <a:pPr>
              <a:lnSpc>
                <a:spcPct val="90000"/>
              </a:lnSpc>
            </a:pPr>
            <a:r>
              <a:rPr lang="zh-CN" altLang="en-US" sz="2400" b="1" dirty="0">
                <a:latin typeface="黑体" panose="02010609060101010101" pitchFamily="49" charset="-122"/>
                <a:ea typeface="黑体" panose="02010609060101010101" pitchFamily="49" charset="-122"/>
              </a:rPr>
              <a:t>       </a:t>
            </a:r>
          </a:p>
          <a:p>
            <a:pPr>
              <a:lnSpc>
                <a:spcPct val="90000"/>
              </a:lnSpc>
            </a:pPr>
            <a:endParaRPr lang="en-US" altLang="zh-CN" sz="2400" b="1" dirty="0">
              <a:latin typeface="黑体" panose="02010609060101010101" pitchFamily="49" charset="-122"/>
              <a:ea typeface="黑体" panose="02010609060101010101" pitchFamily="49" charset="-122"/>
            </a:endParaRPr>
          </a:p>
        </p:txBody>
      </p:sp>
      <p:grpSp>
        <p:nvGrpSpPr>
          <p:cNvPr id="79906" name="Group 34"/>
          <p:cNvGrpSpPr>
            <a:grpSpLocks/>
          </p:cNvGrpSpPr>
          <p:nvPr/>
        </p:nvGrpSpPr>
        <p:grpSpPr bwMode="auto">
          <a:xfrm>
            <a:off x="2055473" y="1515157"/>
            <a:ext cx="6056312" cy="4719637"/>
            <a:chOff x="567" y="1071"/>
            <a:chExt cx="3815" cy="2973"/>
          </a:xfrm>
        </p:grpSpPr>
        <p:sp>
          <p:nvSpPr>
            <p:cNvPr id="79898" name="AutoShape 26"/>
            <p:cNvSpPr>
              <a:spLocks/>
            </p:cNvSpPr>
            <p:nvPr/>
          </p:nvSpPr>
          <p:spPr bwMode="auto">
            <a:xfrm>
              <a:off x="1837" y="1071"/>
              <a:ext cx="144" cy="432"/>
            </a:xfrm>
            <a:prstGeom prst="leftBrace">
              <a:avLst>
                <a:gd name="adj1" fmla="val 25000"/>
                <a:gd name="adj2" fmla="val 50000"/>
              </a:avLst>
            </a:prstGeom>
            <a:noFill/>
            <a:ln w="38100">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99" name="AutoShape 27"/>
            <p:cNvSpPr>
              <a:spLocks/>
            </p:cNvSpPr>
            <p:nvPr/>
          </p:nvSpPr>
          <p:spPr bwMode="auto">
            <a:xfrm>
              <a:off x="2018" y="1888"/>
              <a:ext cx="144" cy="1200"/>
            </a:xfrm>
            <a:prstGeom prst="leftBrace">
              <a:avLst>
                <a:gd name="adj1" fmla="val 69444"/>
                <a:gd name="adj2" fmla="val 50000"/>
              </a:avLst>
            </a:prstGeom>
            <a:noFill/>
            <a:ln w="38100">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00" name="AutoShape 28"/>
            <p:cNvSpPr>
              <a:spLocks/>
            </p:cNvSpPr>
            <p:nvPr/>
          </p:nvSpPr>
          <p:spPr bwMode="auto">
            <a:xfrm>
              <a:off x="3360" y="1872"/>
              <a:ext cx="96" cy="432"/>
            </a:xfrm>
            <a:prstGeom prst="leftBrace">
              <a:avLst>
                <a:gd name="adj1" fmla="val 37500"/>
                <a:gd name="adj2" fmla="val 50000"/>
              </a:avLst>
            </a:prstGeom>
            <a:noFill/>
            <a:ln w="38100">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01" name="AutoShape 29"/>
            <p:cNvSpPr>
              <a:spLocks/>
            </p:cNvSpPr>
            <p:nvPr/>
          </p:nvSpPr>
          <p:spPr bwMode="auto">
            <a:xfrm>
              <a:off x="1746" y="3385"/>
              <a:ext cx="144" cy="432"/>
            </a:xfrm>
            <a:prstGeom prst="leftBrace">
              <a:avLst>
                <a:gd name="adj1" fmla="val 25000"/>
                <a:gd name="adj2" fmla="val 50000"/>
              </a:avLst>
            </a:prstGeom>
            <a:noFill/>
            <a:ln w="38100">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02" name="AutoShape 30"/>
            <p:cNvSpPr>
              <a:spLocks/>
            </p:cNvSpPr>
            <p:nvPr/>
          </p:nvSpPr>
          <p:spPr bwMode="auto">
            <a:xfrm>
              <a:off x="567" y="1162"/>
              <a:ext cx="136" cy="2404"/>
            </a:xfrm>
            <a:prstGeom prst="leftBrace">
              <a:avLst>
                <a:gd name="adj1" fmla="val 147304"/>
                <a:gd name="adj2" fmla="val 50000"/>
              </a:avLst>
            </a:prstGeom>
            <a:noFill/>
            <a:ln w="38100">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03" name="AutoShape 31"/>
            <p:cNvSpPr>
              <a:spLocks/>
            </p:cNvSpPr>
            <p:nvPr/>
          </p:nvSpPr>
          <p:spPr bwMode="auto">
            <a:xfrm>
              <a:off x="3061" y="3612"/>
              <a:ext cx="96" cy="432"/>
            </a:xfrm>
            <a:prstGeom prst="leftBrace">
              <a:avLst>
                <a:gd name="adj1" fmla="val 37500"/>
                <a:gd name="adj2" fmla="val 50000"/>
              </a:avLst>
            </a:prstGeom>
            <a:noFill/>
            <a:ln w="38100">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04" name="AutoShape 32"/>
            <p:cNvSpPr>
              <a:spLocks/>
            </p:cNvSpPr>
            <p:nvPr/>
          </p:nvSpPr>
          <p:spPr bwMode="auto">
            <a:xfrm>
              <a:off x="3334" y="2840"/>
              <a:ext cx="192" cy="432"/>
            </a:xfrm>
            <a:prstGeom prst="leftBrace">
              <a:avLst>
                <a:gd name="adj1" fmla="val 18750"/>
                <a:gd name="adj2" fmla="val 50000"/>
              </a:avLst>
            </a:prstGeom>
            <a:noFill/>
            <a:ln w="38100">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05" name="AutoShape 33"/>
            <p:cNvSpPr>
              <a:spLocks/>
            </p:cNvSpPr>
            <p:nvPr/>
          </p:nvSpPr>
          <p:spPr bwMode="auto">
            <a:xfrm>
              <a:off x="4286" y="2115"/>
              <a:ext cx="96" cy="432"/>
            </a:xfrm>
            <a:prstGeom prst="leftBrace">
              <a:avLst>
                <a:gd name="adj1" fmla="val 37500"/>
                <a:gd name="adj2" fmla="val 50000"/>
              </a:avLst>
            </a:prstGeom>
            <a:noFill/>
            <a:ln w="38100">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559949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527958" y="463551"/>
            <a:ext cx="8639175" cy="609600"/>
          </a:xfrm>
        </p:spPr>
        <p:txBody>
          <a:bodyPr/>
          <a:lstStyle/>
          <a:p>
            <a:r>
              <a:rPr lang="zh-CN" altLang="en-US" sz="3200" b="1" dirty="0">
                <a:ea typeface="黑体" panose="02010609060101010101" pitchFamily="49" charset="-122"/>
              </a:rPr>
              <a:t>按分组标志不同分为品质数列和变量数列</a:t>
            </a:r>
          </a:p>
        </p:txBody>
      </p:sp>
      <p:sp>
        <p:nvSpPr>
          <p:cNvPr id="80899" name="Rectangle 3"/>
          <p:cNvSpPr>
            <a:spLocks noGrp="1" noChangeArrowheads="1"/>
          </p:cNvSpPr>
          <p:nvPr>
            <p:ph type="body" idx="1"/>
          </p:nvPr>
        </p:nvSpPr>
        <p:spPr>
          <a:xfrm>
            <a:off x="1524000" y="1773238"/>
            <a:ext cx="8534400" cy="609600"/>
          </a:xfrm>
        </p:spPr>
        <p:txBody>
          <a:bodyPr/>
          <a:lstStyle/>
          <a:p>
            <a:r>
              <a:rPr lang="en-US" altLang="zh-CN" b="1">
                <a:solidFill>
                  <a:srgbClr val="000000"/>
                </a:solidFill>
                <a:latin typeface="黑体" panose="02010609060101010101" pitchFamily="49" charset="-122"/>
                <a:ea typeface="黑体" panose="02010609060101010101" pitchFamily="49" charset="-122"/>
              </a:rPr>
              <a:t>1.</a:t>
            </a:r>
            <a:r>
              <a:rPr lang="zh-CN" altLang="en-US" b="1">
                <a:solidFill>
                  <a:srgbClr val="000000"/>
                </a:solidFill>
                <a:latin typeface="黑体" panose="02010609060101010101" pitchFamily="49" charset="-122"/>
                <a:ea typeface="黑体" panose="02010609060101010101" pitchFamily="49" charset="-122"/>
              </a:rPr>
              <a:t>品质分布数列例：</a:t>
            </a:r>
          </a:p>
          <a:p>
            <a:endParaRPr lang="en-US" altLang="zh-CN" b="1">
              <a:solidFill>
                <a:srgbClr val="000000"/>
              </a:solidFill>
              <a:latin typeface="黑体" panose="02010609060101010101" pitchFamily="49" charset="-122"/>
              <a:ea typeface="黑体" panose="02010609060101010101" pitchFamily="49" charset="-122"/>
            </a:endParaRPr>
          </a:p>
        </p:txBody>
      </p:sp>
      <p:sp>
        <p:nvSpPr>
          <p:cNvPr id="80902" name="AutoShape 6"/>
          <p:cNvSpPr>
            <a:spLocks/>
          </p:cNvSpPr>
          <p:nvPr/>
        </p:nvSpPr>
        <p:spPr bwMode="auto">
          <a:xfrm>
            <a:off x="1919288" y="3860800"/>
            <a:ext cx="76200" cy="76200"/>
          </a:xfrm>
          <a:prstGeom prst="leftBrace">
            <a:avLst>
              <a:gd name="adj1" fmla="val 8333"/>
              <a:gd name="adj2" fmla="val 5000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0928" name="Group 32"/>
          <p:cNvGrpSpPr>
            <a:grpSpLocks/>
          </p:cNvGrpSpPr>
          <p:nvPr/>
        </p:nvGrpSpPr>
        <p:grpSpPr bwMode="auto">
          <a:xfrm>
            <a:off x="2376489" y="2565400"/>
            <a:ext cx="7596187" cy="3817938"/>
            <a:chOff x="537" y="1616"/>
            <a:chExt cx="4785" cy="2405"/>
          </a:xfrm>
        </p:grpSpPr>
        <p:sp>
          <p:nvSpPr>
            <p:cNvPr id="80901" name="AutoShape 5"/>
            <p:cNvSpPr>
              <a:spLocks noChangeArrowheads="1"/>
            </p:cNvSpPr>
            <p:nvPr/>
          </p:nvSpPr>
          <p:spPr bwMode="auto">
            <a:xfrm>
              <a:off x="537" y="2480"/>
              <a:ext cx="48" cy="48"/>
            </a:xfrm>
            <a:prstGeom prst="downArrow">
              <a:avLst>
                <a:gd name="adj1" fmla="val 50000"/>
                <a:gd name="adj2" fmla="val 2500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03" name="AutoShape 7"/>
            <p:cNvSpPr>
              <a:spLocks noChangeArrowheads="1"/>
            </p:cNvSpPr>
            <p:nvPr/>
          </p:nvSpPr>
          <p:spPr bwMode="auto">
            <a:xfrm>
              <a:off x="1429" y="3022"/>
              <a:ext cx="408" cy="432"/>
            </a:xfrm>
            <a:prstGeom prst="downArrow">
              <a:avLst>
                <a:gd name="adj1" fmla="val 50000"/>
                <a:gd name="adj2" fmla="val 26471"/>
              </a:avLst>
            </a:prstGeom>
            <a:solidFill>
              <a:srgbClr val="FFFF00"/>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04" name="AutoShape 8"/>
            <p:cNvSpPr>
              <a:spLocks noChangeArrowheads="1"/>
            </p:cNvSpPr>
            <p:nvPr/>
          </p:nvSpPr>
          <p:spPr bwMode="auto">
            <a:xfrm>
              <a:off x="2653" y="3067"/>
              <a:ext cx="437" cy="384"/>
            </a:xfrm>
            <a:prstGeom prst="downArrow">
              <a:avLst>
                <a:gd name="adj1" fmla="val 50000"/>
                <a:gd name="adj2" fmla="val 25000"/>
              </a:avLst>
            </a:prstGeom>
            <a:solidFill>
              <a:srgbClr val="FFFF00"/>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05" name="AutoShape 9"/>
            <p:cNvSpPr>
              <a:spLocks noChangeArrowheads="1"/>
            </p:cNvSpPr>
            <p:nvPr/>
          </p:nvSpPr>
          <p:spPr bwMode="auto">
            <a:xfrm>
              <a:off x="3787" y="3067"/>
              <a:ext cx="408" cy="432"/>
            </a:xfrm>
            <a:prstGeom prst="downArrow">
              <a:avLst>
                <a:gd name="adj1" fmla="val 50000"/>
                <a:gd name="adj2" fmla="val 26471"/>
              </a:avLst>
            </a:prstGeom>
            <a:solidFill>
              <a:srgbClr val="FFFF00"/>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06" name="Text Box 10"/>
            <p:cNvSpPr txBox="1">
              <a:spLocks noChangeArrowheads="1"/>
            </p:cNvSpPr>
            <p:nvPr/>
          </p:nvSpPr>
          <p:spPr bwMode="auto">
            <a:xfrm>
              <a:off x="839" y="3249"/>
              <a:ext cx="1305" cy="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230000"/>
                </a:lnSpc>
              </a:pPr>
              <a:r>
                <a:rPr lang="zh-CN" altLang="en-US" sz="2800">
                  <a:solidFill>
                    <a:schemeClr val="tx2"/>
                  </a:solidFill>
                  <a:latin typeface="Times New Roman" panose="02020603050405020304" pitchFamily="18" charset="0"/>
                  <a:ea typeface="黑体" panose="02010609060101010101" pitchFamily="49" charset="-122"/>
                </a:rPr>
                <a:t>各组名称</a:t>
              </a:r>
            </a:p>
          </p:txBody>
        </p:sp>
        <p:sp>
          <p:nvSpPr>
            <p:cNvPr id="80907" name="Text Box 11"/>
            <p:cNvSpPr txBox="1">
              <a:spLocks noChangeArrowheads="1"/>
            </p:cNvSpPr>
            <p:nvPr/>
          </p:nvSpPr>
          <p:spPr bwMode="auto">
            <a:xfrm>
              <a:off x="1973" y="3339"/>
              <a:ext cx="1954" cy="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230000"/>
                </a:lnSpc>
                <a:spcBef>
                  <a:spcPct val="50000"/>
                </a:spcBef>
              </a:pPr>
              <a:r>
                <a:rPr lang="zh-CN" altLang="en-US" sz="2800">
                  <a:solidFill>
                    <a:schemeClr val="tx2"/>
                  </a:solidFill>
                  <a:latin typeface="Times New Roman" panose="02020603050405020304" pitchFamily="18" charset="0"/>
                  <a:ea typeface="黑体" panose="02010609060101010101" pitchFamily="49" charset="-122"/>
                </a:rPr>
                <a:t>次数（频数）</a:t>
              </a:r>
            </a:p>
          </p:txBody>
        </p:sp>
        <p:sp>
          <p:nvSpPr>
            <p:cNvPr id="80908" name="Text Box 12"/>
            <p:cNvSpPr txBox="1">
              <a:spLocks noChangeArrowheads="1"/>
            </p:cNvSpPr>
            <p:nvPr/>
          </p:nvSpPr>
          <p:spPr bwMode="auto">
            <a:xfrm>
              <a:off x="3229" y="3344"/>
              <a:ext cx="2093" cy="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230000"/>
                </a:lnSpc>
                <a:spcBef>
                  <a:spcPct val="50000"/>
                </a:spcBef>
              </a:pPr>
              <a:r>
                <a:rPr lang="en-US" altLang="zh-CN" sz="2800">
                  <a:solidFill>
                    <a:schemeClr val="tx2"/>
                  </a:solidFill>
                  <a:latin typeface="Times New Roman" panose="02020603050405020304" pitchFamily="18" charset="0"/>
                  <a:ea typeface="黑体" panose="02010609060101010101" pitchFamily="49" charset="-122"/>
                </a:rPr>
                <a:t>      </a:t>
              </a:r>
              <a:r>
                <a:rPr lang="zh-CN" altLang="en-US" sz="2800">
                  <a:solidFill>
                    <a:schemeClr val="tx2"/>
                  </a:solidFill>
                  <a:latin typeface="Times New Roman" panose="02020603050405020304" pitchFamily="18" charset="0"/>
                  <a:ea typeface="黑体" panose="02010609060101010101" pitchFamily="49" charset="-122"/>
                </a:rPr>
                <a:t>频率</a:t>
              </a:r>
            </a:p>
          </p:txBody>
        </p:sp>
        <p:sp>
          <p:nvSpPr>
            <p:cNvPr id="80909" name="Rectangle 13"/>
            <p:cNvSpPr>
              <a:spLocks noChangeArrowheads="1"/>
            </p:cNvSpPr>
            <p:nvPr/>
          </p:nvSpPr>
          <p:spPr bwMode="auto">
            <a:xfrm>
              <a:off x="3513" y="2591"/>
              <a:ext cx="1152" cy="326"/>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buChar char="–"/>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buChar char="•"/>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buChar char="–"/>
                <a:defRPr kumimoji="1">
                  <a:solidFill>
                    <a:schemeClr val="tx1"/>
                  </a:solidFill>
                  <a:latin typeface="Arial Narrow" panose="020B0606020202030204" pitchFamily="34" charset="0"/>
                  <a:ea typeface="宋体" panose="02010600030101010101" pitchFamily="2" charset="-122"/>
                </a:defRPr>
              </a:lvl4pPr>
              <a:lvl5pPr algn="l">
                <a:spcBef>
                  <a:spcPct val="20000"/>
                </a:spcBef>
                <a:buChar char="»"/>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9pPr>
            </a:lstStyle>
            <a:p>
              <a:pPr algn="ctr">
                <a:buFontTx/>
                <a:buNone/>
              </a:pPr>
              <a:r>
                <a:rPr lang="en-US" altLang="zh-CN" sz="2400">
                  <a:solidFill>
                    <a:srgbClr val="000000"/>
                  </a:solidFill>
                  <a:latin typeface="Times New Roman" panose="02020603050405020304" pitchFamily="18" charset="0"/>
                  <a:ea typeface="黑体" panose="02010609060101010101" pitchFamily="49" charset="-122"/>
                </a:rPr>
                <a:t>100</a:t>
              </a:r>
            </a:p>
          </p:txBody>
        </p:sp>
        <p:sp>
          <p:nvSpPr>
            <p:cNvPr id="80910" name="Rectangle 14"/>
            <p:cNvSpPr>
              <a:spLocks noChangeArrowheads="1"/>
            </p:cNvSpPr>
            <p:nvPr/>
          </p:nvSpPr>
          <p:spPr bwMode="auto">
            <a:xfrm>
              <a:off x="2505" y="2591"/>
              <a:ext cx="1008" cy="326"/>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buChar char="–"/>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buChar char="•"/>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buChar char="–"/>
                <a:defRPr kumimoji="1">
                  <a:solidFill>
                    <a:schemeClr val="tx1"/>
                  </a:solidFill>
                  <a:latin typeface="Arial Narrow" panose="020B0606020202030204" pitchFamily="34" charset="0"/>
                  <a:ea typeface="宋体" panose="02010600030101010101" pitchFamily="2" charset="-122"/>
                </a:defRPr>
              </a:lvl4pPr>
              <a:lvl5pPr algn="l">
                <a:spcBef>
                  <a:spcPct val="20000"/>
                </a:spcBef>
                <a:buChar char="»"/>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9pPr>
            </a:lstStyle>
            <a:p>
              <a:pPr algn="ctr">
                <a:buFontTx/>
                <a:buNone/>
              </a:pPr>
              <a:r>
                <a:rPr lang="en-US" altLang="zh-CN" sz="2400">
                  <a:solidFill>
                    <a:srgbClr val="000000"/>
                  </a:solidFill>
                  <a:latin typeface="Times New Roman" panose="02020603050405020304" pitchFamily="18" charset="0"/>
                  <a:ea typeface="黑体" panose="02010609060101010101" pitchFamily="49" charset="-122"/>
                </a:rPr>
                <a:t>1000</a:t>
              </a:r>
            </a:p>
          </p:txBody>
        </p:sp>
        <p:sp>
          <p:nvSpPr>
            <p:cNvPr id="80911" name="Rectangle 15"/>
            <p:cNvSpPr>
              <a:spLocks noChangeArrowheads="1"/>
            </p:cNvSpPr>
            <p:nvPr/>
          </p:nvSpPr>
          <p:spPr bwMode="auto">
            <a:xfrm>
              <a:off x="777" y="2591"/>
              <a:ext cx="1728" cy="326"/>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buChar char="–"/>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buChar char="•"/>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buChar char="–"/>
                <a:defRPr kumimoji="1">
                  <a:solidFill>
                    <a:schemeClr val="tx1"/>
                  </a:solidFill>
                  <a:latin typeface="Arial Narrow" panose="020B0606020202030204" pitchFamily="34" charset="0"/>
                  <a:ea typeface="宋体" panose="02010600030101010101" pitchFamily="2" charset="-122"/>
                </a:defRPr>
              </a:lvl4pPr>
              <a:lvl5pPr algn="l">
                <a:spcBef>
                  <a:spcPct val="20000"/>
                </a:spcBef>
                <a:buChar char="»"/>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9pPr>
            </a:lstStyle>
            <a:p>
              <a:pPr algn="ctr">
                <a:buFontTx/>
                <a:buNone/>
              </a:pPr>
              <a:r>
                <a:rPr lang="zh-CN" altLang="en-US" sz="2400">
                  <a:solidFill>
                    <a:srgbClr val="000000"/>
                  </a:solidFill>
                  <a:latin typeface="Times New Roman" panose="02020603050405020304" pitchFamily="18" charset="0"/>
                  <a:ea typeface="黑体" panose="02010609060101010101" pitchFamily="49" charset="-122"/>
                </a:rPr>
                <a:t>合计</a:t>
              </a:r>
            </a:p>
          </p:txBody>
        </p:sp>
        <p:sp>
          <p:nvSpPr>
            <p:cNvPr id="80912" name="Rectangle 16"/>
            <p:cNvSpPr>
              <a:spLocks noChangeArrowheads="1"/>
            </p:cNvSpPr>
            <p:nvPr/>
          </p:nvSpPr>
          <p:spPr bwMode="auto">
            <a:xfrm>
              <a:off x="3513" y="1942"/>
              <a:ext cx="1152" cy="649"/>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buChar char="–"/>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buChar char="•"/>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buChar char="–"/>
                <a:defRPr kumimoji="1">
                  <a:solidFill>
                    <a:schemeClr val="tx1"/>
                  </a:solidFill>
                  <a:latin typeface="Arial Narrow" panose="020B0606020202030204" pitchFamily="34" charset="0"/>
                  <a:ea typeface="宋体" panose="02010600030101010101" pitchFamily="2" charset="-122"/>
                </a:defRPr>
              </a:lvl4pPr>
              <a:lvl5pPr algn="l">
                <a:spcBef>
                  <a:spcPct val="20000"/>
                </a:spcBef>
                <a:buChar char="»"/>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9pPr>
            </a:lstStyle>
            <a:p>
              <a:pPr algn="ctr">
                <a:buFontTx/>
                <a:buNone/>
              </a:pPr>
              <a:r>
                <a:rPr lang="en-US" altLang="zh-CN" sz="2400">
                  <a:solidFill>
                    <a:srgbClr val="000000"/>
                  </a:solidFill>
                  <a:latin typeface="Times New Roman" panose="02020603050405020304" pitchFamily="18" charset="0"/>
                  <a:ea typeface="黑体" panose="02010609060101010101" pitchFamily="49" charset="-122"/>
                </a:rPr>
                <a:t>60</a:t>
              </a:r>
            </a:p>
            <a:p>
              <a:pPr algn="ctr">
                <a:buFontTx/>
                <a:buNone/>
              </a:pPr>
              <a:r>
                <a:rPr lang="en-US" altLang="zh-CN" sz="2400">
                  <a:solidFill>
                    <a:srgbClr val="000000"/>
                  </a:solidFill>
                  <a:latin typeface="Times New Roman" panose="02020603050405020304" pitchFamily="18" charset="0"/>
                  <a:ea typeface="黑体" panose="02010609060101010101" pitchFamily="49" charset="-122"/>
                </a:rPr>
                <a:t>40</a:t>
              </a:r>
            </a:p>
          </p:txBody>
        </p:sp>
        <p:sp>
          <p:nvSpPr>
            <p:cNvPr id="80913" name="Rectangle 17"/>
            <p:cNvSpPr>
              <a:spLocks noChangeArrowheads="1"/>
            </p:cNvSpPr>
            <p:nvPr/>
          </p:nvSpPr>
          <p:spPr bwMode="auto">
            <a:xfrm>
              <a:off x="2505" y="1942"/>
              <a:ext cx="1008" cy="649"/>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buChar char="–"/>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buChar char="•"/>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buChar char="–"/>
                <a:defRPr kumimoji="1">
                  <a:solidFill>
                    <a:schemeClr val="tx1"/>
                  </a:solidFill>
                  <a:latin typeface="Arial Narrow" panose="020B0606020202030204" pitchFamily="34" charset="0"/>
                  <a:ea typeface="宋体" panose="02010600030101010101" pitchFamily="2" charset="-122"/>
                </a:defRPr>
              </a:lvl4pPr>
              <a:lvl5pPr algn="l">
                <a:spcBef>
                  <a:spcPct val="20000"/>
                </a:spcBef>
                <a:buChar char="»"/>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9pPr>
            </a:lstStyle>
            <a:p>
              <a:pPr algn="ctr">
                <a:buFontTx/>
                <a:buNone/>
              </a:pPr>
              <a:r>
                <a:rPr lang="en-US" altLang="zh-CN" sz="2400">
                  <a:solidFill>
                    <a:srgbClr val="000000"/>
                  </a:solidFill>
                  <a:latin typeface="Times New Roman" panose="02020603050405020304" pitchFamily="18" charset="0"/>
                  <a:ea typeface="黑体" panose="02010609060101010101" pitchFamily="49" charset="-122"/>
                </a:rPr>
                <a:t>600</a:t>
              </a:r>
            </a:p>
            <a:p>
              <a:pPr algn="ctr">
                <a:buFontTx/>
                <a:buNone/>
              </a:pPr>
              <a:r>
                <a:rPr lang="en-US" altLang="zh-CN" sz="2400">
                  <a:solidFill>
                    <a:srgbClr val="000000"/>
                  </a:solidFill>
                  <a:latin typeface="Times New Roman" panose="02020603050405020304" pitchFamily="18" charset="0"/>
                  <a:ea typeface="黑体" panose="02010609060101010101" pitchFamily="49" charset="-122"/>
                </a:rPr>
                <a:t>400</a:t>
              </a:r>
            </a:p>
          </p:txBody>
        </p:sp>
        <p:sp>
          <p:nvSpPr>
            <p:cNvPr id="80914" name="Rectangle 18"/>
            <p:cNvSpPr>
              <a:spLocks noChangeArrowheads="1"/>
            </p:cNvSpPr>
            <p:nvPr/>
          </p:nvSpPr>
          <p:spPr bwMode="auto">
            <a:xfrm>
              <a:off x="777" y="1942"/>
              <a:ext cx="1728" cy="649"/>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buChar char="–"/>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buChar char="•"/>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buChar char="–"/>
                <a:defRPr kumimoji="1">
                  <a:solidFill>
                    <a:schemeClr val="tx1"/>
                  </a:solidFill>
                  <a:latin typeface="Arial Narrow" panose="020B0606020202030204" pitchFamily="34" charset="0"/>
                  <a:ea typeface="宋体" panose="02010600030101010101" pitchFamily="2" charset="-122"/>
                </a:defRPr>
              </a:lvl4pPr>
              <a:lvl5pPr algn="l">
                <a:spcBef>
                  <a:spcPct val="20000"/>
                </a:spcBef>
                <a:buChar char="»"/>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9pPr>
            </a:lstStyle>
            <a:p>
              <a:pPr algn="ctr">
                <a:buFontTx/>
                <a:buNone/>
              </a:pPr>
              <a:r>
                <a:rPr lang="zh-CN" altLang="en-US" sz="2400">
                  <a:solidFill>
                    <a:srgbClr val="000000"/>
                  </a:solidFill>
                  <a:latin typeface="Times New Roman" panose="02020603050405020304" pitchFamily="18" charset="0"/>
                  <a:ea typeface="黑体" panose="02010609060101010101" pitchFamily="49" charset="-122"/>
                </a:rPr>
                <a:t>男性</a:t>
              </a:r>
            </a:p>
            <a:p>
              <a:pPr algn="ctr">
                <a:buFontTx/>
                <a:buNone/>
              </a:pPr>
              <a:r>
                <a:rPr lang="zh-CN" altLang="en-US" sz="2400">
                  <a:solidFill>
                    <a:srgbClr val="000000"/>
                  </a:solidFill>
                  <a:latin typeface="Times New Roman" panose="02020603050405020304" pitchFamily="18" charset="0"/>
                  <a:ea typeface="黑体" panose="02010609060101010101" pitchFamily="49" charset="-122"/>
                </a:rPr>
                <a:t>女性</a:t>
              </a:r>
            </a:p>
          </p:txBody>
        </p:sp>
        <p:sp>
          <p:nvSpPr>
            <p:cNvPr id="80915" name="Rectangle 19"/>
            <p:cNvSpPr>
              <a:spLocks noChangeArrowheads="1"/>
            </p:cNvSpPr>
            <p:nvPr/>
          </p:nvSpPr>
          <p:spPr bwMode="auto">
            <a:xfrm>
              <a:off x="3513" y="1616"/>
              <a:ext cx="1152" cy="326"/>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buChar char="–"/>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buChar char="•"/>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buChar char="–"/>
                <a:defRPr kumimoji="1">
                  <a:solidFill>
                    <a:schemeClr val="tx1"/>
                  </a:solidFill>
                  <a:latin typeface="Arial Narrow" panose="020B0606020202030204" pitchFamily="34" charset="0"/>
                  <a:ea typeface="宋体" panose="02010600030101010101" pitchFamily="2" charset="-122"/>
                </a:defRPr>
              </a:lvl4pPr>
              <a:lvl5pPr algn="l">
                <a:spcBef>
                  <a:spcPct val="20000"/>
                </a:spcBef>
                <a:buChar char="»"/>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9pPr>
            </a:lstStyle>
            <a:p>
              <a:pPr algn="ctr">
                <a:buFontTx/>
                <a:buNone/>
              </a:pPr>
              <a:r>
                <a:rPr lang="zh-CN" altLang="en-US" sz="2400">
                  <a:solidFill>
                    <a:srgbClr val="000000"/>
                  </a:solidFill>
                  <a:latin typeface="Times New Roman" panose="02020603050405020304" pitchFamily="18" charset="0"/>
                  <a:ea typeface="黑体" panose="02010609060101010101" pitchFamily="49" charset="-122"/>
                </a:rPr>
                <a:t>所占％</a:t>
              </a:r>
            </a:p>
          </p:txBody>
        </p:sp>
        <p:sp>
          <p:nvSpPr>
            <p:cNvPr id="80916" name="Rectangle 20"/>
            <p:cNvSpPr>
              <a:spLocks noChangeArrowheads="1"/>
            </p:cNvSpPr>
            <p:nvPr/>
          </p:nvSpPr>
          <p:spPr bwMode="auto">
            <a:xfrm>
              <a:off x="2505" y="1616"/>
              <a:ext cx="1008" cy="326"/>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buChar char="–"/>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buChar char="•"/>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buChar char="–"/>
                <a:defRPr kumimoji="1">
                  <a:solidFill>
                    <a:schemeClr val="tx1"/>
                  </a:solidFill>
                  <a:latin typeface="Arial Narrow" panose="020B0606020202030204" pitchFamily="34" charset="0"/>
                  <a:ea typeface="宋体" panose="02010600030101010101" pitchFamily="2" charset="-122"/>
                </a:defRPr>
              </a:lvl4pPr>
              <a:lvl5pPr algn="l">
                <a:spcBef>
                  <a:spcPct val="20000"/>
                </a:spcBef>
                <a:buChar char="»"/>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9pPr>
            </a:lstStyle>
            <a:p>
              <a:pPr algn="ctr">
                <a:buFontTx/>
                <a:buNone/>
              </a:pPr>
              <a:r>
                <a:rPr lang="zh-CN" altLang="en-US" sz="2400">
                  <a:solidFill>
                    <a:srgbClr val="000000"/>
                  </a:solidFill>
                  <a:latin typeface="Times New Roman" panose="02020603050405020304" pitchFamily="18" charset="0"/>
                  <a:ea typeface="黑体" panose="02010609060101010101" pitchFamily="49" charset="-122"/>
                </a:rPr>
                <a:t>人数</a:t>
              </a:r>
            </a:p>
          </p:txBody>
        </p:sp>
        <p:sp>
          <p:nvSpPr>
            <p:cNvPr id="80917" name="Rectangle 21"/>
            <p:cNvSpPr>
              <a:spLocks noChangeArrowheads="1"/>
            </p:cNvSpPr>
            <p:nvPr/>
          </p:nvSpPr>
          <p:spPr bwMode="auto">
            <a:xfrm>
              <a:off x="777" y="1616"/>
              <a:ext cx="1728" cy="326"/>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buChar char="–"/>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buChar char="•"/>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buChar char="–"/>
                <a:defRPr kumimoji="1">
                  <a:solidFill>
                    <a:schemeClr val="tx1"/>
                  </a:solidFill>
                  <a:latin typeface="Arial Narrow" panose="020B0606020202030204" pitchFamily="34" charset="0"/>
                  <a:ea typeface="宋体" panose="02010600030101010101" pitchFamily="2" charset="-122"/>
                </a:defRPr>
              </a:lvl4pPr>
              <a:lvl5pPr algn="l">
                <a:spcBef>
                  <a:spcPct val="20000"/>
                </a:spcBef>
                <a:buChar char="»"/>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9pPr>
            </a:lstStyle>
            <a:p>
              <a:pPr algn="ctr">
                <a:buFontTx/>
                <a:buNone/>
              </a:pPr>
              <a:r>
                <a:rPr lang="zh-CN" altLang="en-US" sz="2400">
                  <a:solidFill>
                    <a:srgbClr val="000000"/>
                  </a:solidFill>
                  <a:latin typeface="Times New Roman" panose="02020603050405020304" pitchFamily="18" charset="0"/>
                  <a:ea typeface="黑体" panose="02010609060101010101" pitchFamily="49" charset="-122"/>
                </a:rPr>
                <a:t>按性别分组</a:t>
              </a:r>
            </a:p>
          </p:txBody>
        </p:sp>
        <p:sp>
          <p:nvSpPr>
            <p:cNvPr id="80918" name="Line 22"/>
            <p:cNvSpPr>
              <a:spLocks noChangeShapeType="1"/>
            </p:cNvSpPr>
            <p:nvPr/>
          </p:nvSpPr>
          <p:spPr bwMode="auto">
            <a:xfrm>
              <a:off x="777" y="1616"/>
              <a:ext cx="388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0919" name="Line 23"/>
            <p:cNvSpPr>
              <a:spLocks noChangeShapeType="1"/>
            </p:cNvSpPr>
            <p:nvPr/>
          </p:nvSpPr>
          <p:spPr bwMode="auto">
            <a:xfrm>
              <a:off x="777" y="1942"/>
              <a:ext cx="38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0920" name="Line 24"/>
            <p:cNvSpPr>
              <a:spLocks noChangeShapeType="1"/>
            </p:cNvSpPr>
            <p:nvPr/>
          </p:nvSpPr>
          <p:spPr bwMode="auto">
            <a:xfrm>
              <a:off x="777" y="2591"/>
              <a:ext cx="38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0921" name="Line 25"/>
            <p:cNvSpPr>
              <a:spLocks noChangeShapeType="1"/>
            </p:cNvSpPr>
            <p:nvPr/>
          </p:nvSpPr>
          <p:spPr bwMode="auto">
            <a:xfrm>
              <a:off x="777" y="2917"/>
              <a:ext cx="388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0922" name="Line 26"/>
            <p:cNvSpPr>
              <a:spLocks noChangeShapeType="1"/>
            </p:cNvSpPr>
            <p:nvPr/>
          </p:nvSpPr>
          <p:spPr bwMode="auto">
            <a:xfrm>
              <a:off x="2505" y="1616"/>
              <a:ext cx="0" cy="130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0923" name="Line 27"/>
            <p:cNvSpPr>
              <a:spLocks noChangeShapeType="1"/>
            </p:cNvSpPr>
            <p:nvPr/>
          </p:nvSpPr>
          <p:spPr bwMode="auto">
            <a:xfrm>
              <a:off x="3513" y="1616"/>
              <a:ext cx="0" cy="130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0924" name="Line 28"/>
            <p:cNvSpPr>
              <a:spLocks noChangeShapeType="1"/>
            </p:cNvSpPr>
            <p:nvPr/>
          </p:nvSpPr>
          <p:spPr bwMode="auto">
            <a:xfrm>
              <a:off x="4665" y="1616"/>
              <a:ext cx="0" cy="1301"/>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0925" name="Line 29"/>
            <p:cNvSpPr>
              <a:spLocks noChangeShapeType="1"/>
            </p:cNvSpPr>
            <p:nvPr/>
          </p:nvSpPr>
          <p:spPr bwMode="auto">
            <a:xfrm>
              <a:off x="777" y="1942"/>
              <a:ext cx="0" cy="6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0926" name="Line 30"/>
            <p:cNvSpPr>
              <a:spLocks noChangeShapeType="1"/>
            </p:cNvSpPr>
            <p:nvPr/>
          </p:nvSpPr>
          <p:spPr bwMode="auto">
            <a:xfrm>
              <a:off x="777" y="1616"/>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0927" name="Line 31"/>
            <p:cNvSpPr>
              <a:spLocks noChangeShapeType="1"/>
            </p:cNvSpPr>
            <p:nvPr/>
          </p:nvSpPr>
          <p:spPr bwMode="auto">
            <a:xfrm>
              <a:off x="777" y="2591"/>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Tree>
    <p:extLst>
      <p:ext uri="{BB962C8B-B14F-4D97-AF65-F5344CB8AC3E}">
        <p14:creationId xmlns:p14="http://schemas.microsoft.com/office/powerpoint/2010/main" val="2618860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776288" y="471566"/>
            <a:ext cx="8915400" cy="769938"/>
          </a:xfrm>
        </p:spPr>
        <p:txBody>
          <a:bodyPr>
            <a:normAutofit fontScale="90000"/>
          </a:bodyPr>
          <a:lstStyle/>
          <a:p>
            <a:r>
              <a:rPr lang="en-US" altLang="zh-CN" sz="3600" b="1" dirty="0">
                <a:latin typeface="黑体" panose="02010609060101010101" pitchFamily="49" charset="-122"/>
                <a:ea typeface="黑体" panose="02010609060101010101" pitchFamily="49" charset="-122"/>
              </a:rPr>
              <a:t>2.</a:t>
            </a:r>
            <a:r>
              <a:rPr lang="zh-CN" altLang="en-US" sz="3600" b="1" dirty="0">
                <a:latin typeface="黑体" panose="02010609060101010101" pitchFamily="49" charset="-122"/>
                <a:ea typeface="黑体" panose="02010609060101010101" pitchFamily="49" charset="-122"/>
              </a:rPr>
              <a:t>变量数列例：</a:t>
            </a:r>
            <a:br>
              <a:rPr lang="zh-CN" altLang="en-US" sz="3600" b="1" dirty="0">
                <a:latin typeface="黑体" panose="02010609060101010101" pitchFamily="49" charset="-122"/>
                <a:ea typeface="黑体" panose="02010609060101010101" pitchFamily="49" charset="-122"/>
              </a:rPr>
            </a:br>
            <a:endParaRPr lang="zh-CN" altLang="en-US" sz="3200" b="1" dirty="0">
              <a:latin typeface="黑体" panose="02010609060101010101" pitchFamily="49" charset="-122"/>
              <a:ea typeface="黑体" panose="02010609060101010101" pitchFamily="49" charset="-122"/>
            </a:endParaRPr>
          </a:p>
        </p:txBody>
      </p:sp>
      <p:grpSp>
        <p:nvGrpSpPr>
          <p:cNvPr id="81952" name="Group 32"/>
          <p:cNvGrpSpPr>
            <a:grpSpLocks/>
          </p:cNvGrpSpPr>
          <p:nvPr/>
        </p:nvGrpSpPr>
        <p:grpSpPr bwMode="auto">
          <a:xfrm>
            <a:off x="2581276" y="5516565"/>
            <a:ext cx="7966075" cy="1230313"/>
            <a:chOff x="666" y="3475"/>
            <a:chExt cx="5018" cy="775"/>
          </a:xfrm>
        </p:grpSpPr>
        <p:sp>
          <p:nvSpPr>
            <p:cNvPr id="81945" name="AutoShape 25"/>
            <p:cNvSpPr>
              <a:spLocks noChangeArrowheads="1"/>
            </p:cNvSpPr>
            <p:nvPr/>
          </p:nvSpPr>
          <p:spPr bwMode="auto">
            <a:xfrm>
              <a:off x="975" y="3475"/>
              <a:ext cx="432" cy="336"/>
            </a:xfrm>
            <a:prstGeom prst="downArrow">
              <a:avLst>
                <a:gd name="adj1" fmla="val 50000"/>
                <a:gd name="adj2" fmla="val 25000"/>
              </a:avLst>
            </a:prstGeom>
            <a:solidFill>
              <a:srgbClr val="00FF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46" name="AutoShape 26"/>
            <p:cNvSpPr>
              <a:spLocks noChangeArrowheads="1"/>
            </p:cNvSpPr>
            <p:nvPr/>
          </p:nvSpPr>
          <p:spPr bwMode="auto">
            <a:xfrm>
              <a:off x="2744" y="3475"/>
              <a:ext cx="432" cy="336"/>
            </a:xfrm>
            <a:prstGeom prst="downArrow">
              <a:avLst>
                <a:gd name="adj1" fmla="val 50000"/>
                <a:gd name="adj2" fmla="val 25000"/>
              </a:avLst>
            </a:prstGeom>
            <a:solidFill>
              <a:srgbClr val="00FF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47" name="AutoShape 27"/>
            <p:cNvSpPr>
              <a:spLocks noChangeArrowheads="1"/>
            </p:cNvSpPr>
            <p:nvPr/>
          </p:nvSpPr>
          <p:spPr bwMode="auto">
            <a:xfrm>
              <a:off x="4422" y="3475"/>
              <a:ext cx="432" cy="336"/>
            </a:xfrm>
            <a:prstGeom prst="downArrow">
              <a:avLst>
                <a:gd name="adj1" fmla="val 50000"/>
                <a:gd name="adj2" fmla="val 25000"/>
              </a:avLst>
            </a:prstGeom>
            <a:solidFill>
              <a:srgbClr val="00FF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48" name="Text Box 28"/>
            <p:cNvSpPr txBox="1">
              <a:spLocks noChangeArrowheads="1"/>
            </p:cNvSpPr>
            <p:nvPr/>
          </p:nvSpPr>
          <p:spPr bwMode="auto">
            <a:xfrm>
              <a:off x="666" y="3657"/>
              <a:ext cx="1248" cy="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230000"/>
                </a:lnSpc>
              </a:pPr>
              <a:r>
                <a:rPr lang="zh-CN" altLang="en-US" sz="2400" dirty="0">
                  <a:solidFill>
                    <a:schemeClr val="tx2"/>
                  </a:solidFill>
                  <a:latin typeface="Times New Roman" panose="02020603050405020304" pitchFamily="18" charset="0"/>
                  <a:ea typeface="黑体" panose="02010609060101010101" pitchFamily="49" charset="-122"/>
                </a:rPr>
                <a:t>各组名称</a:t>
              </a:r>
            </a:p>
          </p:txBody>
        </p:sp>
        <p:sp>
          <p:nvSpPr>
            <p:cNvPr id="81949" name="Text Box 29"/>
            <p:cNvSpPr txBox="1">
              <a:spLocks noChangeArrowheads="1"/>
            </p:cNvSpPr>
            <p:nvPr/>
          </p:nvSpPr>
          <p:spPr bwMode="auto">
            <a:xfrm>
              <a:off x="2337" y="3627"/>
              <a:ext cx="1869" cy="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230000"/>
                </a:lnSpc>
                <a:spcBef>
                  <a:spcPct val="50000"/>
                </a:spcBef>
              </a:pPr>
              <a:r>
                <a:rPr lang="zh-CN" altLang="en-US" sz="2400" dirty="0">
                  <a:solidFill>
                    <a:schemeClr val="tx2"/>
                  </a:solidFill>
                  <a:latin typeface="Times New Roman" panose="02020603050405020304" pitchFamily="18" charset="0"/>
                  <a:ea typeface="黑体" panose="02010609060101010101" pitchFamily="49" charset="-122"/>
                </a:rPr>
                <a:t>次数（频数）</a:t>
              </a:r>
            </a:p>
          </p:txBody>
        </p:sp>
        <p:sp>
          <p:nvSpPr>
            <p:cNvPr id="81950" name="Text Box 30"/>
            <p:cNvSpPr txBox="1">
              <a:spLocks noChangeArrowheads="1"/>
            </p:cNvSpPr>
            <p:nvPr/>
          </p:nvSpPr>
          <p:spPr bwMode="auto">
            <a:xfrm>
              <a:off x="4384" y="3597"/>
              <a:ext cx="1300" cy="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230000"/>
                </a:lnSpc>
                <a:spcBef>
                  <a:spcPct val="50000"/>
                </a:spcBef>
              </a:pPr>
              <a:r>
                <a:rPr lang="zh-CN" altLang="en-US" sz="2400" dirty="0">
                  <a:solidFill>
                    <a:schemeClr val="tx2"/>
                  </a:solidFill>
                  <a:latin typeface="Times New Roman" panose="02020603050405020304" pitchFamily="18" charset="0"/>
                  <a:ea typeface="黑体" panose="02010609060101010101" pitchFamily="49" charset="-122"/>
                </a:rPr>
                <a:t>频率</a:t>
              </a:r>
            </a:p>
          </p:txBody>
        </p:sp>
      </p:grpSp>
      <p:grpSp>
        <p:nvGrpSpPr>
          <p:cNvPr id="81953" name="Group 33"/>
          <p:cNvGrpSpPr>
            <a:grpSpLocks/>
          </p:cNvGrpSpPr>
          <p:nvPr/>
        </p:nvGrpSpPr>
        <p:grpSpPr bwMode="auto">
          <a:xfrm>
            <a:off x="1919288" y="1844676"/>
            <a:ext cx="7772400" cy="3484563"/>
            <a:chOff x="249" y="799"/>
            <a:chExt cx="4896" cy="2603"/>
          </a:xfrm>
        </p:grpSpPr>
        <p:sp>
          <p:nvSpPr>
            <p:cNvPr id="81954" name="Rectangle 34"/>
            <p:cNvSpPr>
              <a:spLocks noChangeArrowheads="1"/>
            </p:cNvSpPr>
            <p:nvPr/>
          </p:nvSpPr>
          <p:spPr bwMode="auto">
            <a:xfrm>
              <a:off x="3897" y="3076"/>
              <a:ext cx="124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buChar char="–"/>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buChar char="•"/>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buChar char="–"/>
                <a:defRPr kumimoji="1">
                  <a:solidFill>
                    <a:schemeClr val="tx1"/>
                  </a:solidFill>
                  <a:latin typeface="Arial Narrow" panose="020B0606020202030204" pitchFamily="34" charset="0"/>
                  <a:ea typeface="宋体" panose="02010600030101010101" pitchFamily="2" charset="-122"/>
                </a:defRPr>
              </a:lvl4pPr>
              <a:lvl5pPr algn="l">
                <a:spcBef>
                  <a:spcPct val="20000"/>
                </a:spcBef>
                <a:buChar char="»"/>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9pPr>
            </a:lstStyle>
            <a:p>
              <a:pPr algn="ctr">
                <a:buFontTx/>
                <a:buNone/>
              </a:pPr>
              <a:r>
                <a:rPr lang="en-US" altLang="zh-CN" sz="2400">
                  <a:solidFill>
                    <a:srgbClr val="000000"/>
                  </a:solidFill>
                  <a:latin typeface="Times New Roman" panose="02020603050405020304" pitchFamily="18" charset="0"/>
                </a:rPr>
                <a:t>100</a:t>
              </a:r>
            </a:p>
          </p:txBody>
        </p:sp>
        <p:sp>
          <p:nvSpPr>
            <p:cNvPr id="81955" name="Rectangle 35"/>
            <p:cNvSpPr>
              <a:spLocks noChangeArrowheads="1"/>
            </p:cNvSpPr>
            <p:nvPr/>
          </p:nvSpPr>
          <p:spPr bwMode="auto">
            <a:xfrm>
              <a:off x="2313" y="3076"/>
              <a:ext cx="158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buChar char="–"/>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buChar char="•"/>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buChar char="–"/>
                <a:defRPr kumimoji="1">
                  <a:solidFill>
                    <a:schemeClr val="tx1"/>
                  </a:solidFill>
                  <a:latin typeface="Arial Narrow" panose="020B0606020202030204" pitchFamily="34" charset="0"/>
                  <a:ea typeface="宋体" panose="02010600030101010101" pitchFamily="2" charset="-122"/>
                </a:defRPr>
              </a:lvl4pPr>
              <a:lvl5pPr algn="l">
                <a:spcBef>
                  <a:spcPct val="20000"/>
                </a:spcBef>
                <a:buChar char="»"/>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9pPr>
            </a:lstStyle>
            <a:p>
              <a:pPr algn="ctr">
                <a:buFontTx/>
                <a:buNone/>
              </a:pPr>
              <a:r>
                <a:rPr lang="en-US" altLang="zh-CN" sz="2400">
                  <a:solidFill>
                    <a:srgbClr val="000000"/>
                  </a:solidFill>
                  <a:latin typeface="Times New Roman" panose="02020603050405020304" pitchFamily="18" charset="0"/>
                </a:rPr>
                <a:t>1000</a:t>
              </a:r>
            </a:p>
          </p:txBody>
        </p:sp>
        <p:sp>
          <p:nvSpPr>
            <p:cNvPr id="81956" name="Rectangle 36"/>
            <p:cNvSpPr>
              <a:spLocks noChangeArrowheads="1"/>
            </p:cNvSpPr>
            <p:nvPr/>
          </p:nvSpPr>
          <p:spPr bwMode="auto">
            <a:xfrm>
              <a:off x="345" y="3076"/>
              <a:ext cx="196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buChar char="–"/>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buChar char="•"/>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buChar char="–"/>
                <a:defRPr kumimoji="1">
                  <a:solidFill>
                    <a:schemeClr val="tx1"/>
                  </a:solidFill>
                  <a:latin typeface="Arial Narrow" panose="020B0606020202030204" pitchFamily="34" charset="0"/>
                  <a:ea typeface="宋体" panose="02010600030101010101" pitchFamily="2" charset="-122"/>
                </a:defRPr>
              </a:lvl4pPr>
              <a:lvl5pPr algn="l">
                <a:spcBef>
                  <a:spcPct val="20000"/>
                </a:spcBef>
                <a:buChar char="»"/>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9pPr>
            </a:lstStyle>
            <a:p>
              <a:pPr algn="ctr">
                <a:buFontTx/>
                <a:buNone/>
              </a:pPr>
              <a:r>
                <a:rPr lang="zh-CN" altLang="en-US" sz="2400">
                  <a:solidFill>
                    <a:srgbClr val="000000"/>
                  </a:solidFill>
                  <a:latin typeface="Times New Roman" panose="02020603050405020304" pitchFamily="18" charset="0"/>
                </a:rPr>
                <a:t>合计</a:t>
              </a:r>
            </a:p>
          </p:txBody>
        </p:sp>
        <p:sp>
          <p:nvSpPr>
            <p:cNvPr id="81957" name="Rectangle 37"/>
            <p:cNvSpPr>
              <a:spLocks noChangeArrowheads="1"/>
            </p:cNvSpPr>
            <p:nvPr/>
          </p:nvSpPr>
          <p:spPr bwMode="auto">
            <a:xfrm>
              <a:off x="3897" y="1135"/>
              <a:ext cx="1248" cy="1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buChar char="–"/>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buChar char="•"/>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buChar char="–"/>
                <a:defRPr kumimoji="1">
                  <a:solidFill>
                    <a:schemeClr val="tx1"/>
                  </a:solidFill>
                  <a:latin typeface="Arial Narrow" panose="020B0606020202030204" pitchFamily="34" charset="0"/>
                  <a:ea typeface="宋体" panose="02010600030101010101" pitchFamily="2" charset="-122"/>
                </a:defRPr>
              </a:lvl4pPr>
              <a:lvl5pPr algn="l">
                <a:spcBef>
                  <a:spcPct val="20000"/>
                </a:spcBef>
                <a:buChar char="»"/>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9pPr>
            </a:lstStyle>
            <a:p>
              <a:pPr algn="ctr">
                <a:buFontTx/>
                <a:buNone/>
              </a:pPr>
              <a:r>
                <a:rPr lang="en-US" altLang="zh-CN" sz="2400">
                  <a:solidFill>
                    <a:srgbClr val="000000"/>
                  </a:solidFill>
                  <a:latin typeface="Times New Roman" panose="02020603050405020304" pitchFamily="18" charset="0"/>
                </a:rPr>
                <a:t>8</a:t>
              </a:r>
            </a:p>
            <a:p>
              <a:pPr algn="ctr">
                <a:buFontTx/>
                <a:buNone/>
              </a:pPr>
              <a:r>
                <a:rPr lang="en-US" altLang="zh-CN" sz="2400">
                  <a:solidFill>
                    <a:srgbClr val="000000"/>
                  </a:solidFill>
                  <a:latin typeface="Times New Roman" panose="02020603050405020304" pitchFamily="18" charset="0"/>
                </a:rPr>
                <a:t>15</a:t>
              </a:r>
            </a:p>
            <a:p>
              <a:pPr algn="ctr">
                <a:buFontTx/>
                <a:buNone/>
              </a:pPr>
              <a:r>
                <a:rPr lang="en-US" altLang="zh-CN" sz="2400">
                  <a:solidFill>
                    <a:srgbClr val="000000"/>
                  </a:solidFill>
                  <a:latin typeface="Times New Roman" panose="02020603050405020304" pitchFamily="18" charset="0"/>
                </a:rPr>
                <a:t>23</a:t>
              </a:r>
            </a:p>
            <a:p>
              <a:pPr algn="ctr">
                <a:buFontTx/>
                <a:buNone/>
              </a:pPr>
              <a:r>
                <a:rPr lang="en-US" altLang="zh-CN" sz="2400">
                  <a:solidFill>
                    <a:srgbClr val="000000"/>
                  </a:solidFill>
                  <a:latin typeface="Times New Roman" panose="02020603050405020304" pitchFamily="18" charset="0"/>
                </a:rPr>
                <a:t>34</a:t>
              </a:r>
            </a:p>
            <a:p>
              <a:pPr algn="ctr">
                <a:buFontTx/>
                <a:buNone/>
              </a:pPr>
              <a:r>
                <a:rPr lang="en-US" altLang="zh-CN" sz="2400">
                  <a:solidFill>
                    <a:srgbClr val="000000"/>
                  </a:solidFill>
                  <a:latin typeface="Times New Roman" panose="02020603050405020304" pitchFamily="18" charset="0"/>
                </a:rPr>
                <a:t>15</a:t>
              </a:r>
            </a:p>
            <a:p>
              <a:pPr algn="ctr">
                <a:buFontTx/>
                <a:buNone/>
              </a:pPr>
              <a:r>
                <a:rPr lang="en-US" altLang="zh-CN" sz="2400">
                  <a:solidFill>
                    <a:srgbClr val="000000"/>
                  </a:solidFill>
                  <a:latin typeface="Times New Roman" panose="02020603050405020304" pitchFamily="18" charset="0"/>
                </a:rPr>
                <a:t>5</a:t>
              </a:r>
            </a:p>
          </p:txBody>
        </p:sp>
        <p:sp>
          <p:nvSpPr>
            <p:cNvPr id="81958" name="Rectangle 38"/>
            <p:cNvSpPr>
              <a:spLocks noChangeArrowheads="1"/>
            </p:cNvSpPr>
            <p:nvPr/>
          </p:nvSpPr>
          <p:spPr bwMode="auto">
            <a:xfrm>
              <a:off x="2313" y="1135"/>
              <a:ext cx="1584" cy="1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buChar char="–"/>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buChar char="•"/>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buChar char="–"/>
                <a:defRPr kumimoji="1">
                  <a:solidFill>
                    <a:schemeClr val="tx1"/>
                  </a:solidFill>
                  <a:latin typeface="Arial Narrow" panose="020B0606020202030204" pitchFamily="34" charset="0"/>
                  <a:ea typeface="宋体" panose="02010600030101010101" pitchFamily="2" charset="-122"/>
                </a:defRPr>
              </a:lvl4pPr>
              <a:lvl5pPr algn="l">
                <a:spcBef>
                  <a:spcPct val="20000"/>
                </a:spcBef>
                <a:buChar char="»"/>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9pPr>
            </a:lstStyle>
            <a:p>
              <a:pPr algn="ctr">
                <a:buFontTx/>
                <a:buNone/>
              </a:pPr>
              <a:r>
                <a:rPr lang="en-US" altLang="zh-CN" sz="2400">
                  <a:solidFill>
                    <a:srgbClr val="000000"/>
                  </a:solidFill>
                  <a:latin typeface="Times New Roman" panose="02020603050405020304" pitchFamily="18" charset="0"/>
                </a:rPr>
                <a:t>80</a:t>
              </a:r>
            </a:p>
            <a:p>
              <a:pPr algn="ctr">
                <a:buFontTx/>
                <a:buNone/>
              </a:pPr>
              <a:r>
                <a:rPr lang="en-US" altLang="zh-CN" sz="2400">
                  <a:solidFill>
                    <a:srgbClr val="000000"/>
                  </a:solidFill>
                  <a:latin typeface="Times New Roman" panose="02020603050405020304" pitchFamily="18" charset="0"/>
                </a:rPr>
                <a:t>150</a:t>
              </a:r>
            </a:p>
            <a:p>
              <a:pPr algn="ctr">
                <a:buFontTx/>
                <a:buNone/>
              </a:pPr>
              <a:r>
                <a:rPr lang="en-US" altLang="zh-CN" sz="2400">
                  <a:solidFill>
                    <a:srgbClr val="000000"/>
                  </a:solidFill>
                  <a:latin typeface="Times New Roman" panose="02020603050405020304" pitchFamily="18" charset="0"/>
                </a:rPr>
                <a:t>230</a:t>
              </a:r>
            </a:p>
            <a:p>
              <a:pPr algn="ctr">
                <a:buFontTx/>
                <a:buNone/>
              </a:pPr>
              <a:r>
                <a:rPr lang="en-US" altLang="zh-CN" sz="2400">
                  <a:solidFill>
                    <a:srgbClr val="000000"/>
                  </a:solidFill>
                  <a:latin typeface="Times New Roman" panose="02020603050405020304" pitchFamily="18" charset="0"/>
                </a:rPr>
                <a:t>340</a:t>
              </a:r>
            </a:p>
            <a:p>
              <a:pPr algn="ctr">
                <a:buFontTx/>
                <a:buNone/>
              </a:pPr>
              <a:r>
                <a:rPr lang="en-US" altLang="zh-CN" sz="2400">
                  <a:solidFill>
                    <a:srgbClr val="000000"/>
                  </a:solidFill>
                  <a:latin typeface="Times New Roman" panose="02020603050405020304" pitchFamily="18" charset="0"/>
                </a:rPr>
                <a:t>150</a:t>
              </a:r>
            </a:p>
            <a:p>
              <a:pPr algn="ctr">
                <a:buFontTx/>
                <a:buNone/>
              </a:pPr>
              <a:r>
                <a:rPr lang="en-US" altLang="zh-CN" sz="2400">
                  <a:solidFill>
                    <a:srgbClr val="000000"/>
                  </a:solidFill>
                  <a:latin typeface="Times New Roman" panose="02020603050405020304" pitchFamily="18" charset="0"/>
                </a:rPr>
                <a:t>50</a:t>
              </a:r>
            </a:p>
          </p:txBody>
        </p:sp>
        <p:sp>
          <p:nvSpPr>
            <p:cNvPr id="81959" name="Rectangle 39"/>
            <p:cNvSpPr>
              <a:spLocks noChangeArrowheads="1"/>
            </p:cNvSpPr>
            <p:nvPr/>
          </p:nvSpPr>
          <p:spPr bwMode="auto">
            <a:xfrm>
              <a:off x="345" y="1135"/>
              <a:ext cx="1968" cy="1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buChar char="–"/>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buChar char="•"/>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buChar char="–"/>
                <a:defRPr kumimoji="1">
                  <a:solidFill>
                    <a:schemeClr val="tx1"/>
                  </a:solidFill>
                  <a:latin typeface="Arial Narrow" panose="020B0606020202030204" pitchFamily="34" charset="0"/>
                  <a:ea typeface="宋体" panose="02010600030101010101" pitchFamily="2" charset="-122"/>
                </a:defRPr>
              </a:lvl4pPr>
              <a:lvl5pPr algn="l">
                <a:spcBef>
                  <a:spcPct val="20000"/>
                </a:spcBef>
                <a:buChar char="»"/>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9pPr>
            </a:lstStyle>
            <a:p>
              <a:pPr algn="ctr">
                <a:buFontTx/>
                <a:buNone/>
              </a:pPr>
              <a:r>
                <a:rPr lang="en-US" altLang="zh-CN" sz="2400">
                  <a:solidFill>
                    <a:srgbClr val="000000"/>
                  </a:solidFill>
                  <a:latin typeface="Times New Roman" panose="02020603050405020304" pitchFamily="18" charset="0"/>
                </a:rPr>
                <a:t>1000</a:t>
              </a:r>
              <a:r>
                <a:rPr lang="zh-CN" altLang="en-US" sz="2400">
                  <a:solidFill>
                    <a:srgbClr val="000000"/>
                  </a:solidFill>
                  <a:latin typeface="Times New Roman" panose="02020603050405020304" pitchFamily="18" charset="0"/>
                </a:rPr>
                <a:t>元以下</a:t>
              </a:r>
            </a:p>
            <a:p>
              <a:pPr algn="ctr">
                <a:buFontTx/>
                <a:buNone/>
              </a:pPr>
              <a:r>
                <a:rPr lang="en-US" altLang="zh-CN" sz="2400">
                  <a:solidFill>
                    <a:srgbClr val="000000"/>
                  </a:solidFill>
                  <a:latin typeface="Times New Roman" panose="02020603050405020304" pitchFamily="18" charset="0"/>
                </a:rPr>
                <a:t>1000-1500</a:t>
              </a:r>
            </a:p>
            <a:p>
              <a:pPr algn="ctr">
                <a:buFontTx/>
                <a:buNone/>
              </a:pPr>
              <a:r>
                <a:rPr lang="en-US" altLang="zh-CN" sz="2400">
                  <a:solidFill>
                    <a:srgbClr val="000000"/>
                  </a:solidFill>
                  <a:latin typeface="Times New Roman" panose="02020603050405020304" pitchFamily="18" charset="0"/>
                </a:rPr>
                <a:t>1500-2000</a:t>
              </a:r>
            </a:p>
            <a:p>
              <a:pPr algn="ctr">
                <a:buFontTx/>
                <a:buNone/>
              </a:pPr>
              <a:r>
                <a:rPr lang="en-US" altLang="zh-CN" sz="2400">
                  <a:solidFill>
                    <a:srgbClr val="000000"/>
                  </a:solidFill>
                  <a:latin typeface="Times New Roman" panose="02020603050405020304" pitchFamily="18" charset="0"/>
                </a:rPr>
                <a:t>2000-2500</a:t>
              </a:r>
            </a:p>
            <a:p>
              <a:pPr algn="ctr">
                <a:buFontTx/>
                <a:buNone/>
              </a:pPr>
              <a:r>
                <a:rPr lang="en-US" altLang="zh-CN" sz="2400">
                  <a:solidFill>
                    <a:srgbClr val="000000"/>
                  </a:solidFill>
                  <a:latin typeface="Times New Roman" panose="02020603050405020304" pitchFamily="18" charset="0"/>
                </a:rPr>
                <a:t>2500-3000</a:t>
              </a:r>
            </a:p>
            <a:p>
              <a:pPr algn="ctr">
                <a:buFontTx/>
                <a:buNone/>
              </a:pPr>
              <a:r>
                <a:rPr lang="en-US" altLang="zh-CN" sz="2400">
                  <a:solidFill>
                    <a:srgbClr val="000000"/>
                  </a:solidFill>
                  <a:latin typeface="Times New Roman" panose="02020603050405020304" pitchFamily="18" charset="0"/>
                </a:rPr>
                <a:t>3000</a:t>
              </a:r>
              <a:r>
                <a:rPr lang="zh-CN" altLang="en-US" sz="2400">
                  <a:solidFill>
                    <a:srgbClr val="000000"/>
                  </a:solidFill>
                  <a:latin typeface="Times New Roman" panose="02020603050405020304" pitchFamily="18" charset="0"/>
                </a:rPr>
                <a:t>元以上</a:t>
              </a:r>
            </a:p>
          </p:txBody>
        </p:sp>
        <p:sp>
          <p:nvSpPr>
            <p:cNvPr id="81960" name="Rectangle 40"/>
            <p:cNvSpPr>
              <a:spLocks noChangeArrowheads="1"/>
            </p:cNvSpPr>
            <p:nvPr/>
          </p:nvSpPr>
          <p:spPr bwMode="auto">
            <a:xfrm>
              <a:off x="3897" y="799"/>
              <a:ext cx="124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buChar char="–"/>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buChar char="•"/>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buChar char="–"/>
                <a:defRPr kumimoji="1">
                  <a:solidFill>
                    <a:schemeClr val="tx1"/>
                  </a:solidFill>
                  <a:latin typeface="Arial Narrow" panose="020B0606020202030204" pitchFamily="34" charset="0"/>
                  <a:ea typeface="宋体" panose="02010600030101010101" pitchFamily="2" charset="-122"/>
                </a:defRPr>
              </a:lvl4pPr>
              <a:lvl5pPr algn="l">
                <a:spcBef>
                  <a:spcPct val="20000"/>
                </a:spcBef>
                <a:buChar char="»"/>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9pPr>
            </a:lstStyle>
            <a:p>
              <a:pPr algn="ctr">
                <a:buFontTx/>
                <a:buNone/>
              </a:pPr>
              <a:r>
                <a:rPr lang="zh-CN" altLang="en-US" sz="2400">
                  <a:solidFill>
                    <a:srgbClr val="000000"/>
                  </a:solidFill>
                  <a:latin typeface="Times New Roman" panose="02020603050405020304" pitchFamily="18" charset="0"/>
                </a:rPr>
                <a:t>所占（％）</a:t>
              </a:r>
            </a:p>
          </p:txBody>
        </p:sp>
        <p:sp>
          <p:nvSpPr>
            <p:cNvPr id="81961" name="Rectangle 41"/>
            <p:cNvSpPr>
              <a:spLocks noChangeArrowheads="1"/>
            </p:cNvSpPr>
            <p:nvPr/>
          </p:nvSpPr>
          <p:spPr bwMode="auto">
            <a:xfrm>
              <a:off x="2313" y="799"/>
              <a:ext cx="158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buChar char="–"/>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buChar char="•"/>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buChar char="–"/>
                <a:defRPr kumimoji="1">
                  <a:solidFill>
                    <a:schemeClr val="tx1"/>
                  </a:solidFill>
                  <a:latin typeface="Arial Narrow" panose="020B0606020202030204" pitchFamily="34" charset="0"/>
                  <a:ea typeface="宋体" panose="02010600030101010101" pitchFamily="2" charset="-122"/>
                </a:defRPr>
              </a:lvl4pPr>
              <a:lvl5pPr algn="l">
                <a:spcBef>
                  <a:spcPct val="20000"/>
                </a:spcBef>
                <a:buChar char="»"/>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9pPr>
            </a:lstStyle>
            <a:p>
              <a:pPr algn="ctr">
                <a:buFontTx/>
                <a:buNone/>
              </a:pPr>
              <a:r>
                <a:rPr lang="zh-CN" altLang="en-US" sz="2400">
                  <a:solidFill>
                    <a:srgbClr val="000000"/>
                  </a:solidFill>
                  <a:latin typeface="Times New Roman" panose="02020603050405020304" pitchFamily="18" charset="0"/>
                </a:rPr>
                <a:t>人数（人）</a:t>
              </a:r>
            </a:p>
          </p:txBody>
        </p:sp>
        <p:sp>
          <p:nvSpPr>
            <p:cNvPr id="81962" name="Rectangle 42"/>
            <p:cNvSpPr>
              <a:spLocks noChangeArrowheads="1"/>
            </p:cNvSpPr>
            <p:nvPr/>
          </p:nvSpPr>
          <p:spPr bwMode="auto">
            <a:xfrm>
              <a:off x="345" y="799"/>
              <a:ext cx="196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buChar char="–"/>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buChar char="•"/>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buChar char="–"/>
                <a:defRPr kumimoji="1">
                  <a:solidFill>
                    <a:schemeClr val="tx1"/>
                  </a:solidFill>
                  <a:latin typeface="Arial Narrow" panose="020B0606020202030204" pitchFamily="34" charset="0"/>
                  <a:ea typeface="宋体" panose="02010600030101010101" pitchFamily="2" charset="-122"/>
                </a:defRPr>
              </a:lvl4pPr>
              <a:lvl5pPr algn="l">
                <a:spcBef>
                  <a:spcPct val="20000"/>
                </a:spcBef>
                <a:buChar char="»"/>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buChar char="»"/>
                <a:defRPr kumimoji="1">
                  <a:solidFill>
                    <a:schemeClr val="tx1"/>
                  </a:solidFill>
                  <a:latin typeface="Arial Narrow" panose="020B0606020202030204" pitchFamily="34" charset="0"/>
                  <a:ea typeface="宋体" panose="02010600030101010101" pitchFamily="2" charset="-122"/>
                </a:defRPr>
              </a:lvl9pPr>
            </a:lstStyle>
            <a:p>
              <a:pPr algn="ctr">
                <a:buFontTx/>
                <a:buNone/>
              </a:pPr>
              <a:r>
                <a:rPr lang="zh-CN" altLang="en-US" sz="2400">
                  <a:solidFill>
                    <a:srgbClr val="000000"/>
                  </a:solidFill>
                  <a:latin typeface="Times New Roman" panose="02020603050405020304" pitchFamily="18" charset="0"/>
                </a:rPr>
                <a:t>按月工资收入分组</a:t>
              </a:r>
            </a:p>
          </p:txBody>
        </p:sp>
        <p:sp>
          <p:nvSpPr>
            <p:cNvPr id="81963" name="Line 43"/>
            <p:cNvSpPr>
              <a:spLocks noChangeShapeType="1"/>
            </p:cNvSpPr>
            <p:nvPr/>
          </p:nvSpPr>
          <p:spPr bwMode="auto">
            <a:xfrm>
              <a:off x="345" y="799"/>
              <a:ext cx="480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1964" name="Line 44"/>
            <p:cNvSpPr>
              <a:spLocks noChangeShapeType="1"/>
            </p:cNvSpPr>
            <p:nvPr/>
          </p:nvSpPr>
          <p:spPr bwMode="auto">
            <a:xfrm>
              <a:off x="345" y="1135"/>
              <a:ext cx="4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1965" name="Line 45"/>
            <p:cNvSpPr>
              <a:spLocks noChangeShapeType="1"/>
            </p:cNvSpPr>
            <p:nvPr/>
          </p:nvSpPr>
          <p:spPr bwMode="auto">
            <a:xfrm>
              <a:off x="345" y="3076"/>
              <a:ext cx="4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1966" name="Line 46"/>
            <p:cNvSpPr>
              <a:spLocks noChangeShapeType="1"/>
            </p:cNvSpPr>
            <p:nvPr/>
          </p:nvSpPr>
          <p:spPr bwMode="auto">
            <a:xfrm>
              <a:off x="345" y="3402"/>
              <a:ext cx="480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1967" name="Line 47"/>
            <p:cNvSpPr>
              <a:spLocks noChangeShapeType="1"/>
            </p:cNvSpPr>
            <p:nvPr/>
          </p:nvSpPr>
          <p:spPr bwMode="auto">
            <a:xfrm>
              <a:off x="2313" y="799"/>
              <a:ext cx="0" cy="260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1968" name="Line 48"/>
            <p:cNvSpPr>
              <a:spLocks noChangeShapeType="1"/>
            </p:cNvSpPr>
            <p:nvPr/>
          </p:nvSpPr>
          <p:spPr bwMode="auto">
            <a:xfrm>
              <a:off x="3897" y="799"/>
              <a:ext cx="0" cy="260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1969" name="AutoShape 49"/>
            <p:cNvSpPr>
              <a:spLocks noChangeArrowheads="1"/>
            </p:cNvSpPr>
            <p:nvPr/>
          </p:nvSpPr>
          <p:spPr bwMode="auto">
            <a:xfrm>
              <a:off x="537" y="2479"/>
              <a:ext cx="48" cy="48"/>
            </a:xfrm>
            <a:prstGeom prst="downArrow">
              <a:avLst>
                <a:gd name="adj1" fmla="val 50000"/>
                <a:gd name="adj2" fmla="val 2500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70" name="AutoShape 50"/>
            <p:cNvSpPr>
              <a:spLocks/>
            </p:cNvSpPr>
            <p:nvPr/>
          </p:nvSpPr>
          <p:spPr bwMode="auto">
            <a:xfrm>
              <a:off x="249" y="2431"/>
              <a:ext cx="48" cy="48"/>
            </a:xfrm>
            <a:prstGeom prst="leftBrace">
              <a:avLst>
                <a:gd name="adj1" fmla="val 8333"/>
                <a:gd name="adj2" fmla="val 5000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905827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729344" y="304800"/>
            <a:ext cx="8943975" cy="685800"/>
          </a:xfrm>
        </p:spPr>
        <p:txBody>
          <a:bodyPr/>
          <a:lstStyle/>
          <a:p>
            <a:r>
              <a:rPr lang="zh-CN" altLang="en-US" sz="2800" dirty="0">
                <a:ea typeface="黑体" panose="02010609060101010101" pitchFamily="49" charset="-122"/>
              </a:rPr>
              <a:t>按照分组形式不同分为单项式数列和组距式数列</a:t>
            </a:r>
          </a:p>
        </p:txBody>
      </p:sp>
      <p:sp>
        <p:nvSpPr>
          <p:cNvPr id="82947" name="Rectangle 3"/>
          <p:cNvSpPr>
            <a:spLocks noGrp="1" noChangeArrowheads="1"/>
          </p:cNvSpPr>
          <p:nvPr>
            <p:ph type="body" idx="1"/>
          </p:nvPr>
        </p:nvSpPr>
        <p:spPr>
          <a:xfrm>
            <a:off x="958172" y="1504270"/>
            <a:ext cx="8490628" cy="4114800"/>
          </a:xfrm>
        </p:spPr>
        <p:txBody>
          <a:bodyPr/>
          <a:lstStyle/>
          <a:p>
            <a:endParaRPr lang="en-US" altLang="zh-CN" b="1" dirty="0">
              <a:ea typeface="黑体" panose="02010609060101010101" pitchFamily="49" charset="-122"/>
            </a:endParaRPr>
          </a:p>
          <a:p>
            <a:pPr>
              <a:buFontTx/>
              <a:buNone/>
            </a:pPr>
            <a:r>
              <a:rPr lang="zh-CN" altLang="en-US" b="1" dirty="0">
                <a:ea typeface="黑体" panose="02010609060101010101" pitchFamily="49" charset="-122"/>
              </a:rPr>
              <a:t>（</a:t>
            </a:r>
            <a:r>
              <a:rPr lang="en-US" altLang="zh-CN" b="1" dirty="0">
                <a:ea typeface="黑体" panose="02010609060101010101" pitchFamily="49" charset="-122"/>
              </a:rPr>
              <a:t>1</a:t>
            </a:r>
            <a:r>
              <a:rPr lang="zh-CN" altLang="en-US" b="1" dirty="0">
                <a:ea typeface="黑体" panose="02010609060101010101" pitchFamily="49" charset="-122"/>
              </a:rPr>
              <a:t>）单项式数列：各组由一个具体的变量值（单项）来表示的数列。</a:t>
            </a:r>
          </a:p>
          <a:p>
            <a:r>
              <a:rPr lang="zh-CN" altLang="en-US" b="1" dirty="0">
                <a:ea typeface="黑体" panose="02010609060101010101" pitchFamily="49" charset="-122"/>
              </a:rPr>
              <a:t>单项式分组一般适用于离散型变量且变量变动范围不大的场合。</a:t>
            </a:r>
          </a:p>
        </p:txBody>
      </p:sp>
    </p:spTree>
    <p:extLst>
      <p:ext uri="{BB962C8B-B14F-4D97-AF65-F5344CB8AC3E}">
        <p14:creationId xmlns:p14="http://schemas.microsoft.com/office/powerpoint/2010/main" val="569650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970" name="Group 2"/>
          <p:cNvGrpSpPr>
            <a:grpSpLocks/>
          </p:cNvGrpSpPr>
          <p:nvPr/>
        </p:nvGrpSpPr>
        <p:grpSpPr bwMode="auto">
          <a:xfrm>
            <a:off x="1992314" y="1844676"/>
            <a:ext cx="5972175" cy="1744663"/>
            <a:chOff x="288" y="1459"/>
            <a:chExt cx="3762" cy="1055"/>
          </a:xfrm>
        </p:grpSpPr>
        <p:sp>
          <p:nvSpPr>
            <p:cNvPr id="83971" name="Text Box 3"/>
            <p:cNvSpPr txBox="1">
              <a:spLocks noChangeArrowheads="1"/>
            </p:cNvSpPr>
            <p:nvPr/>
          </p:nvSpPr>
          <p:spPr bwMode="auto">
            <a:xfrm>
              <a:off x="642" y="1794"/>
              <a:ext cx="3408" cy="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3600" dirty="0">
                  <a:solidFill>
                    <a:srgbClr val="00FFFF"/>
                  </a:solidFill>
                  <a:effectLst>
                    <a:outerShdw blurRad="38100" dist="38100" dir="2700000" algn="tl">
                      <a:srgbClr val="000000"/>
                    </a:outerShdw>
                  </a:effectLst>
                  <a:latin typeface="Times New Roman" panose="02020603050405020304" pitchFamily="18" charset="0"/>
                  <a:ea typeface="楷体_GB2312" pitchFamily="49" charset="-122"/>
                </a:rPr>
                <a:t>变量是离散变量</a:t>
              </a:r>
            </a:p>
            <a:p>
              <a:pPr algn="l"/>
              <a:r>
                <a:rPr lang="zh-CN" altLang="en-US" sz="3600" dirty="0">
                  <a:solidFill>
                    <a:srgbClr val="00FFFF"/>
                  </a:solidFill>
                  <a:effectLst>
                    <a:outerShdw blurRad="38100" dist="38100" dir="2700000" algn="tl">
                      <a:srgbClr val="000000"/>
                    </a:outerShdw>
                  </a:effectLst>
                  <a:latin typeface="Times New Roman" panose="02020603050405020304" pitchFamily="18" charset="0"/>
                  <a:ea typeface="楷体_GB2312" pitchFamily="49" charset="-122"/>
                </a:rPr>
                <a:t>变量的不同取值个数较少</a:t>
              </a:r>
            </a:p>
          </p:txBody>
        </p:sp>
        <p:sp>
          <p:nvSpPr>
            <p:cNvPr id="83972" name="AutoShape 4"/>
            <p:cNvSpPr>
              <a:spLocks/>
            </p:cNvSpPr>
            <p:nvPr/>
          </p:nvSpPr>
          <p:spPr bwMode="auto">
            <a:xfrm>
              <a:off x="594" y="1920"/>
              <a:ext cx="96" cy="528"/>
            </a:xfrm>
            <a:prstGeom prst="leftBrace">
              <a:avLst>
                <a:gd name="adj1" fmla="val 45833"/>
                <a:gd name="adj2" fmla="val 50000"/>
              </a:avLst>
            </a:prstGeom>
            <a:noFill/>
            <a:ln w="28575">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3" name="Rectangle 5"/>
            <p:cNvSpPr>
              <a:spLocks noChangeArrowheads="1"/>
            </p:cNvSpPr>
            <p:nvPr/>
          </p:nvSpPr>
          <p:spPr bwMode="auto">
            <a:xfrm>
              <a:off x="288" y="1459"/>
              <a:ext cx="1236"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200" i="1">
                  <a:solidFill>
                    <a:srgbClr val="FF0066"/>
                  </a:solidFill>
                  <a:effectLst>
                    <a:outerShdw blurRad="38100" dist="38100" dir="2700000" algn="tl">
                      <a:srgbClr val="000000"/>
                    </a:outerShdw>
                  </a:effectLst>
                  <a:latin typeface="Times New Roman" panose="02020603050405020304" pitchFamily="18" charset="0"/>
                </a:rPr>
                <a:t>编制条件</a:t>
              </a:r>
              <a:r>
                <a:rPr lang="en-US" altLang="zh-CN" sz="3200" i="1">
                  <a:solidFill>
                    <a:srgbClr val="FF0066"/>
                  </a:solidFill>
                  <a:effectLst>
                    <a:outerShdw blurRad="38100" dist="38100" dir="2700000" algn="tl">
                      <a:srgbClr val="000000"/>
                    </a:outerShdw>
                  </a:effectLst>
                  <a:latin typeface="Times New Roman" panose="02020603050405020304" pitchFamily="18" charset="0"/>
                </a:rPr>
                <a:t>:</a:t>
              </a:r>
            </a:p>
          </p:txBody>
        </p:sp>
      </p:grpSp>
      <p:sp>
        <p:nvSpPr>
          <p:cNvPr id="83974" name="Text Box 6"/>
          <p:cNvSpPr txBox="1">
            <a:spLocks noChangeArrowheads="1"/>
          </p:cNvSpPr>
          <p:nvPr/>
        </p:nvSpPr>
        <p:spPr bwMode="auto">
          <a:xfrm>
            <a:off x="1205593" y="3949050"/>
            <a:ext cx="9712778" cy="1858970"/>
          </a:xfrm>
          <a:prstGeom prst="rect">
            <a:avLst/>
          </a:prstGeom>
          <a:noFill/>
          <a:ln w="19050">
            <a:solidFill>
              <a:srgbClr val="FF00FF"/>
            </a:solidFill>
            <a:miter lim="800000"/>
            <a:headEnd/>
            <a:tailEnd/>
          </a:ln>
          <a:effectLst/>
          <a:extLst/>
        </p:spPr>
        <p:txBody>
          <a:bodyPr wrap="square">
            <a:spAutoFit/>
          </a:bodyPr>
          <a:lstStyle/>
          <a:p>
            <a:pPr algn="l">
              <a:spcBef>
                <a:spcPct val="10000"/>
              </a:spcBef>
            </a:pPr>
            <a:r>
              <a:rPr lang="en-US" altLang="zh-CN" sz="2800" dirty="0">
                <a:solidFill>
                  <a:srgbClr val="000000"/>
                </a:solidFill>
                <a:effectLst>
                  <a:outerShdw blurRad="38100" dist="38100" dir="2700000" algn="tl">
                    <a:srgbClr val="FFFFFF"/>
                  </a:outerShdw>
                </a:effectLst>
                <a:latin typeface="Times New Roman" panose="02020603050405020304" pitchFamily="18" charset="0"/>
              </a:rPr>
              <a:t>【</a:t>
            </a:r>
            <a:r>
              <a:rPr lang="zh-CN" altLang="en-US" sz="2800" dirty="0">
                <a:solidFill>
                  <a:srgbClr val="000000"/>
                </a:solidFill>
                <a:effectLst>
                  <a:outerShdw blurRad="38100" dist="38100" dir="2700000" algn="tl">
                    <a:srgbClr val="FFFFFF"/>
                  </a:outerShdw>
                </a:effectLst>
                <a:latin typeface="Times New Roman" panose="02020603050405020304" pitchFamily="18" charset="0"/>
              </a:rPr>
              <a:t>例</a:t>
            </a:r>
            <a:r>
              <a:rPr lang="en-US" altLang="zh-CN" sz="2800" dirty="0">
                <a:solidFill>
                  <a:srgbClr val="000000"/>
                </a:solidFill>
                <a:effectLst>
                  <a:outerShdw blurRad="38100" dist="38100" dir="2700000" algn="tl">
                    <a:srgbClr val="FFFFFF"/>
                  </a:outerShdw>
                </a:effectLst>
                <a:latin typeface="Times New Roman" panose="02020603050405020304" pitchFamily="18" charset="0"/>
              </a:rPr>
              <a:t>】</a:t>
            </a:r>
            <a:r>
              <a:rPr lang="zh-CN" altLang="en-US" sz="2800" dirty="0">
                <a:solidFill>
                  <a:srgbClr val="000000"/>
                </a:solidFill>
                <a:latin typeface="Times New Roman" panose="02020603050405020304" pitchFamily="18" charset="0"/>
              </a:rPr>
              <a:t>己知某车间有</a:t>
            </a:r>
            <a:r>
              <a:rPr lang="en-US" altLang="zh-CN" sz="2800" dirty="0">
                <a:solidFill>
                  <a:srgbClr val="000000"/>
                </a:solidFill>
                <a:latin typeface="Times New Roman" panose="02020603050405020304" pitchFamily="18" charset="0"/>
              </a:rPr>
              <a:t>24</a:t>
            </a:r>
            <a:r>
              <a:rPr lang="zh-CN" altLang="en-US" sz="2800" dirty="0">
                <a:solidFill>
                  <a:srgbClr val="000000"/>
                </a:solidFill>
                <a:latin typeface="Times New Roman" panose="02020603050405020304" pitchFamily="18" charset="0"/>
              </a:rPr>
              <a:t>名工人，他们的日产量（件）分别是：</a:t>
            </a:r>
            <a:r>
              <a:rPr lang="en-US" altLang="zh-CN" sz="2800" dirty="0">
                <a:solidFill>
                  <a:srgbClr val="000000"/>
                </a:solidFill>
                <a:latin typeface="Times New Roman" panose="02020603050405020304" pitchFamily="18" charset="0"/>
              </a:rPr>
              <a:t>20</a:t>
            </a:r>
            <a:r>
              <a:rPr lang="zh-CN" altLang="en-US" sz="2800" dirty="0">
                <a:solidFill>
                  <a:srgbClr val="000000"/>
                </a:solidFill>
                <a:latin typeface="Times New Roman" panose="02020603050405020304" pitchFamily="18" charset="0"/>
              </a:rPr>
              <a:t>，</a:t>
            </a:r>
            <a:r>
              <a:rPr lang="en-US" altLang="zh-CN" sz="2800" dirty="0">
                <a:solidFill>
                  <a:srgbClr val="000000"/>
                </a:solidFill>
                <a:latin typeface="Times New Roman" panose="02020603050405020304" pitchFamily="18" charset="0"/>
              </a:rPr>
              <a:t>23</a:t>
            </a:r>
            <a:r>
              <a:rPr lang="zh-CN" altLang="en-US" sz="2800" dirty="0">
                <a:solidFill>
                  <a:srgbClr val="000000"/>
                </a:solidFill>
                <a:latin typeface="Times New Roman" panose="02020603050405020304" pitchFamily="18" charset="0"/>
              </a:rPr>
              <a:t>，</a:t>
            </a:r>
            <a:r>
              <a:rPr lang="en-US" altLang="zh-CN" sz="2800" dirty="0">
                <a:solidFill>
                  <a:srgbClr val="000000"/>
                </a:solidFill>
                <a:latin typeface="Times New Roman" panose="02020603050405020304" pitchFamily="18" charset="0"/>
              </a:rPr>
              <a:t>20</a:t>
            </a:r>
            <a:r>
              <a:rPr lang="zh-CN" altLang="en-US" sz="2800" dirty="0">
                <a:solidFill>
                  <a:srgbClr val="000000"/>
                </a:solidFill>
                <a:latin typeface="Times New Roman" panose="02020603050405020304" pitchFamily="18" charset="0"/>
              </a:rPr>
              <a:t>，</a:t>
            </a:r>
            <a:r>
              <a:rPr lang="en-US" altLang="zh-CN" sz="2800" dirty="0">
                <a:solidFill>
                  <a:srgbClr val="000000"/>
                </a:solidFill>
                <a:latin typeface="Times New Roman" panose="02020603050405020304" pitchFamily="18" charset="0"/>
              </a:rPr>
              <a:t>24</a:t>
            </a:r>
            <a:r>
              <a:rPr lang="zh-CN" altLang="en-US" sz="2800" dirty="0">
                <a:solidFill>
                  <a:srgbClr val="000000"/>
                </a:solidFill>
                <a:latin typeface="Times New Roman" panose="02020603050405020304" pitchFamily="18" charset="0"/>
              </a:rPr>
              <a:t>，</a:t>
            </a:r>
            <a:r>
              <a:rPr lang="en-US" altLang="zh-CN" sz="2800" dirty="0">
                <a:solidFill>
                  <a:srgbClr val="000000"/>
                </a:solidFill>
                <a:latin typeface="Times New Roman" panose="02020603050405020304" pitchFamily="18" charset="0"/>
              </a:rPr>
              <a:t>23</a:t>
            </a:r>
            <a:r>
              <a:rPr lang="zh-CN" altLang="en-US" sz="2800" dirty="0">
                <a:solidFill>
                  <a:srgbClr val="000000"/>
                </a:solidFill>
                <a:latin typeface="Times New Roman" panose="02020603050405020304" pitchFamily="18" charset="0"/>
              </a:rPr>
              <a:t>，</a:t>
            </a:r>
            <a:r>
              <a:rPr lang="en-US" altLang="zh-CN" sz="2800" dirty="0">
                <a:solidFill>
                  <a:srgbClr val="000000"/>
                </a:solidFill>
                <a:latin typeface="Times New Roman" panose="02020603050405020304" pitchFamily="18" charset="0"/>
              </a:rPr>
              <a:t>21</a:t>
            </a:r>
            <a:r>
              <a:rPr lang="zh-CN" altLang="en-US" sz="2800" dirty="0">
                <a:solidFill>
                  <a:srgbClr val="000000"/>
                </a:solidFill>
                <a:latin typeface="Times New Roman" panose="02020603050405020304" pitchFamily="18" charset="0"/>
              </a:rPr>
              <a:t>，</a:t>
            </a:r>
            <a:r>
              <a:rPr lang="en-US" altLang="zh-CN" sz="2800" dirty="0">
                <a:solidFill>
                  <a:srgbClr val="000000"/>
                </a:solidFill>
                <a:latin typeface="Times New Roman" panose="02020603050405020304" pitchFamily="18" charset="0"/>
              </a:rPr>
              <a:t>22</a:t>
            </a:r>
            <a:r>
              <a:rPr lang="zh-CN" altLang="en-US" sz="2800" dirty="0">
                <a:solidFill>
                  <a:srgbClr val="000000"/>
                </a:solidFill>
                <a:latin typeface="Times New Roman" panose="02020603050405020304" pitchFamily="18" charset="0"/>
              </a:rPr>
              <a:t>，</a:t>
            </a:r>
            <a:r>
              <a:rPr lang="en-US" altLang="zh-CN" sz="2800" dirty="0">
                <a:solidFill>
                  <a:srgbClr val="000000"/>
                </a:solidFill>
                <a:latin typeface="Times New Roman" panose="02020603050405020304" pitchFamily="18" charset="0"/>
              </a:rPr>
              <a:t>25</a:t>
            </a:r>
            <a:r>
              <a:rPr lang="zh-CN" altLang="en-US" sz="2800" dirty="0">
                <a:solidFill>
                  <a:srgbClr val="000000"/>
                </a:solidFill>
                <a:latin typeface="Times New Roman" panose="02020603050405020304" pitchFamily="18" charset="0"/>
              </a:rPr>
              <a:t>，</a:t>
            </a:r>
            <a:r>
              <a:rPr lang="en-US" altLang="zh-CN" sz="2800" dirty="0">
                <a:solidFill>
                  <a:srgbClr val="000000"/>
                </a:solidFill>
                <a:latin typeface="Times New Roman" panose="02020603050405020304" pitchFamily="18" charset="0"/>
              </a:rPr>
              <a:t>26</a:t>
            </a:r>
            <a:r>
              <a:rPr lang="zh-CN" altLang="en-US" sz="2800" dirty="0">
                <a:solidFill>
                  <a:srgbClr val="000000"/>
                </a:solidFill>
                <a:latin typeface="Times New Roman" panose="02020603050405020304" pitchFamily="18" charset="0"/>
              </a:rPr>
              <a:t>，</a:t>
            </a:r>
            <a:r>
              <a:rPr lang="en-US" altLang="zh-CN" sz="2800" dirty="0">
                <a:solidFill>
                  <a:srgbClr val="000000"/>
                </a:solidFill>
                <a:latin typeface="Times New Roman" panose="02020603050405020304" pitchFamily="18" charset="0"/>
              </a:rPr>
              <a:t>20</a:t>
            </a:r>
            <a:r>
              <a:rPr lang="zh-CN" altLang="en-US" sz="2800" dirty="0">
                <a:solidFill>
                  <a:srgbClr val="000000"/>
                </a:solidFill>
                <a:latin typeface="Times New Roman" panose="02020603050405020304" pitchFamily="18" charset="0"/>
              </a:rPr>
              <a:t>，</a:t>
            </a:r>
            <a:r>
              <a:rPr lang="en-US" altLang="zh-CN" sz="2800" dirty="0">
                <a:solidFill>
                  <a:srgbClr val="000000"/>
                </a:solidFill>
                <a:latin typeface="Times New Roman" panose="02020603050405020304" pitchFamily="18" charset="0"/>
              </a:rPr>
              <a:t>21</a:t>
            </a:r>
            <a:r>
              <a:rPr lang="zh-CN" altLang="en-US" sz="2800" dirty="0">
                <a:solidFill>
                  <a:srgbClr val="000000"/>
                </a:solidFill>
                <a:latin typeface="Times New Roman" panose="02020603050405020304" pitchFamily="18" charset="0"/>
              </a:rPr>
              <a:t>，</a:t>
            </a:r>
            <a:r>
              <a:rPr lang="en-US" altLang="zh-CN" sz="2800" dirty="0">
                <a:solidFill>
                  <a:srgbClr val="000000"/>
                </a:solidFill>
                <a:latin typeface="Times New Roman" panose="02020603050405020304" pitchFamily="18" charset="0"/>
              </a:rPr>
              <a:t>21</a:t>
            </a:r>
            <a:r>
              <a:rPr lang="zh-CN" altLang="en-US" sz="2800" dirty="0">
                <a:solidFill>
                  <a:srgbClr val="000000"/>
                </a:solidFill>
                <a:latin typeface="Times New Roman" panose="02020603050405020304" pitchFamily="18" charset="0"/>
              </a:rPr>
              <a:t>，</a:t>
            </a:r>
            <a:r>
              <a:rPr lang="en-US" altLang="zh-CN" sz="2800" dirty="0">
                <a:solidFill>
                  <a:srgbClr val="000000"/>
                </a:solidFill>
                <a:latin typeface="Times New Roman" panose="02020603050405020304" pitchFamily="18" charset="0"/>
              </a:rPr>
              <a:t>22</a:t>
            </a:r>
            <a:r>
              <a:rPr lang="zh-CN" altLang="en-US" sz="2800" dirty="0">
                <a:solidFill>
                  <a:srgbClr val="000000"/>
                </a:solidFill>
                <a:latin typeface="Times New Roman" panose="02020603050405020304" pitchFamily="18" charset="0"/>
              </a:rPr>
              <a:t>，</a:t>
            </a:r>
            <a:r>
              <a:rPr lang="en-US" altLang="zh-CN" sz="2800" dirty="0">
                <a:solidFill>
                  <a:srgbClr val="000000"/>
                </a:solidFill>
                <a:latin typeface="Times New Roman" panose="02020603050405020304" pitchFamily="18" charset="0"/>
              </a:rPr>
              <a:t>22</a:t>
            </a:r>
            <a:r>
              <a:rPr lang="zh-CN" altLang="en-US" sz="2800" dirty="0">
                <a:solidFill>
                  <a:srgbClr val="000000"/>
                </a:solidFill>
                <a:latin typeface="Times New Roman" panose="02020603050405020304" pitchFamily="18" charset="0"/>
              </a:rPr>
              <a:t>，</a:t>
            </a:r>
            <a:r>
              <a:rPr lang="en-US" altLang="zh-CN" sz="2800" dirty="0">
                <a:solidFill>
                  <a:srgbClr val="000000"/>
                </a:solidFill>
                <a:latin typeface="Times New Roman" panose="02020603050405020304" pitchFamily="18" charset="0"/>
              </a:rPr>
              <a:t>23</a:t>
            </a:r>
            <a:r>
              <a:rPr lang="zh-CN" altLang="en-US" sz="2800" dirty="0">
                <a:solidFill>
                  <a:srgbClr val="000000"/>
                </a:solidFill>
                <a:latin typeface="Times New Roman" panose="02020603050405020304" pitchFamily="18" charset="0"/>
              </a:rPr>
              <a:t>，</a:t>
            </a:r>
            <a:r>
              <a:rPr lang="en-US" altLang="zh-CN" sz="2800" dirty="0">
                <a:solidFill>
                  <a:srgbClr val="000000"/>
                </a:solidFill>
                <a:latin typeface="Times New Roman" panose="02020603050405020304" pitchFamily="18" charset="0"/>
              </a:rPr>
              <a:t>22</a:t>
            </a:r>
            <a:r>
              <a:rPr lang="zh-CN" altLang="en-US" sz="2800" dirty="0">
                <a:solidFill>
                  <a:srgbClr val="000000"/>
                </a:solidFill>
                <a:latin typeface="Times New Roman" panose="02020603050405020304" pitchFamily="18" charset="0"/>
              </a:rPr>
              <a:t>，</a:t>
            </a:r>
            <a:r>
              <a:rPr lang="en-US" altLang="zh-CN" sz="2800" dirty="0">
                <a:solidFill>
                  <a:srgbClr val="000000"/>
                </a:solidFill>
                <a:latin typeface="Times New Roman" panose="02020603050405020304" pitchFamily="18" charset="0"/>
              </a:rPr>
              <a:t>22</a:t>
            </a:r>
            <a:r>
              <a:rPr lang="zh-CN" altLang="en-US" sz="2800" dirty="0">
                <a:solidFill>
                  <a:srgbClr val="000000"/>
                </a:solidFill>
                <a:latin typeface="Times New Roman" panose="02020603050405020304" pitchFamily="18" charset="0"/>
              </a:rPr>
              <a:t>，</a:t>
            </a:r>
            <a:r>
              <a:rPr lang="en-US" altLang="zh-CN" sz="2800" dirty="0">
                <a:solidFill>
                  <a:srgbClr val="000000"/>
                </a:solidFill>
                <a:latin typeface="Times New Roman" panose="02020603050405020304" pitchFamily="18" charset="0"/>
              </a:rPr>
              <a:t>24</a:t>
            </a:r>
            <a:r>
              <a:rPr lang="zh-CN" altLang="en-US" sz="2800" dirty="0">
                <a:solidFill>
                  <a:srgbClr val="000000"/>
                </a:solidFill>
                <a:latin typeface="Times New Roman" panose="02020603050405020304" pitchFamily="18" charset="0"/>
              </a:rPr>
              <a:t>，</a:t>
            </a:r>
            <a:r>
              <a:rPr lang="en-US" altLang="zh-CN" sz="2800" dirty="0">
                <a:solidFill>
                  <a:srgbClr val="000000"/>
                </a:solidFill>
                <a:latin typeface="Times New Roman" panose="02020603050405020304" pitchFamily="18" charset="0"/>
              </a:rPr>
              <a:t>25</a:t>
            </a:r>
            <a:r>
              <a:rPr lang="zh-CN" altLang="en-US" sz="2800" dirty="0">
                <a:solidFill>
                  <a:srgbClr val="000000"/>
                </a:solidFill>
                <a:latin typeface="Times New Roman" panose="02020603050405020304" pitchFamily="18" charset="0"/>
              </a:rPr>
              <a:t>，</a:t>
            </a:r>
            <a:r>
              <a:rPr lang="en-US" altLang="zh-CN" sz="2800" dirty="0">
                <a:solidFill>
                  <a:srgbClr val="000000"/>
                </a:solidFill>
                <a:latin typeface="Times New Roman" panose="02020603050405020304" pitchFamily="18" charset="0"/>
              </a:rPr>
              <a:t>21</a:t>
            </a:r>
            <a:r>
              <a:rPr lang="zh-CN" altLang="en-US" sz="2800" dirty="0">
                <a:solidFill>
                  <a:srgbClr val="000000"/>
                </a:solidFill>
                <a:latin typeface="Times New Roman" panose="02020603050405020304" pitchFamily="18" charset="0"/>
              </a:rPr>
              <a:t>，</a:t>
            </a:r>
            <a:r>
              <a:rPr lang="en-US" altLang="zh-CN" sz="2800" dirty="0">
                <a:solidFill>
                  <a:srgbClr val="000000"/>
                </a:solidFill>
                <a:latin typeface="Times New Roman" panose="02020603050405020304" pitchFamily="18" charset="0"/>
              </a:rPr>
              <a:t>22</a:t>
            </a:r>
            <a:r>
              <a:rPr lang="zh-CN" altLang="en-US" sz="2800" dirty="0">
                <a:solidFill>
                  <a:srgbClr val="000000"/>
                </a:solidFill>
                <a:latin typeface="Times New Roman" panose="02020603050405020304" pitchFamily="18" charset="0"/>
              </a:rPr>
              <a:t>，</a:t>
            </a:r>
            <a:r>
              <a:rPr lang="en-US" altLang="zh-CN" sz="2800" dirty="0">
                <a:solidFill>
                  <a:srgbClr val="000000"/>
                </a:solidFill>
                <a:latin typeface="Times New Roman" panose="02020603050405020304" pitchFamily="18" charset="0"/>
              </a:rPr>
              <a:t>21</a:t>
            </a:r>
            <a:r>
              <a:rPr lang="zh-CN" altLang="en-US" sz="2800" dirty="0">
                <a:solidFill>
                  <a:srgbClr val="000000"/>
                </a:solidFill>
                <a:latin typeface="Times New Roman" panose="02020603050405020304" pitchFamily="18" charset="0"/>
              </a:rPr>
              <a:t>，</a:t>
            </a:r>
            <a:r>
              <a:rPr lang="en-US" altLang="zh-CN" sz="2800" dirty="0">
                <a:solidFill>
                  <a:srgbClr val="000000"/>
                </a:solidFill>
                <a:latin typeface="Times New Roman" panose="02020603050405020304" pitchFamily="18" charset="0"/>
              </a:rPr>
              <a:t>24</a:t>
            </a:r>
            <a:r>
              <a:rPr lang="zh-CN" altLang="en-US" sz="2800" dirty="0">
                <a:solidFill>
                  <a:srgbClr val="000000"/>
                </a:solidFill>
                <a:latin typeface="Times New Roman" panose="02020603050405020304" pitchFamily="18" charset="0"/>
              </a:rPr>
              <a:t>，</a:t>
            </a:r>
            <a:r>
              <a:rPr lang="en-US" altLang="zh-CN" sz="2800" dirty="0">
                <a:solidFill>
                  <a:srgbClr val="000000"/>
                </a:solidFill>
                <a:latin typeface="Times New Roman" panose="02020603050405020304" pitchFamily="18" charset="0"/>
              </a:rPr>
              <a:t>23</a:t>
            </a:r>
            <a:r>
              <a:rPr lang="en-US" altLang="zh-CN" sz="2800" dirty="0" smtClean="0">
                <a:solidFill>
                  <a:srgbClr val="000000"/>
                </a:solidFill>
                <a:latin typeface="Times New Roman" panose="02020603050405020304" pitchFamily="18" charset="0"/>
              </a:rPr>
              <a:t>.</a:t>
            </a:r>
          </a:p>
          <a:p>
            <a:pPr algn="l">
              <a:spcBef>
                <a:spcPct val="10000"/>
              </a:spcBef>
            </a:pPr>
            <a:r>
              <a:rPr lang="zh-CN" altLang="en-US" sz="2800" dirty="0" smtClean="0">
                <a:solidFill>
                  <a:srgbClr val="000000"/>
                </a:solidFill>
                <a:latin typeface="Times New Roman" panose="02020603050405020304" pitchFamily="18" charset="0"/>
              </a:rPr>
              <a:t>要求</a:t>
            </a:r>
            <a:r>
              <a:rPr lang="zh-CN" altLang="en-US" sz="2800" dirty="0">
                <a:solidFill>
                  <a:srgbClr val="000000"/>
                </a:solidFill>
                <a:latin typeface="Times New Roman" panose="02020603050405020304" pitchFamily="18" charset="0"/>
              </a:rPr>
              <a:t>根据以上资料编制变量数列。</a:t>
            </a:r>
          </a:p>
        </p:txBody>
      </p:sp>
      <p:sp>
        <p:nvSpPr>
          <p:cNvPr id="83978" name="Text Box 10"/>
          <p:cNvSpPr txBox="1">
            <a:spLocks noChangeArrowheads="1"/>
          </p:cNvSpPr>
          <p:nvPr/>
        </p:nvSpPr>
        <p:spPr bwMode="auto">
          <a:xfrm>
            <a:off x="722314" y="487970"/>
            <a:ext cx="3816350" cy="641350"/>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3600" b="1" dirty="0">
                <a:latin typeface="Arial" panose="020B0604020202020204" pitchFamily="34" charset="0"/>
                <a:ea typeface="楷体_GB2312" pitchFamily="49" charset="-122"/>
              </a:rPr>
              <a:t>单项分组举例</a:t>
            </a:r>
          </a:p>
        </p:txBody>
      </p:sp>
    </p:spTree>
    <p:extLst>
      <p:ext uri="{BB962C8B-B14F-4D97-AF65-F5344CB8AC3E}">
        <p14:creationId xmlns:p14="http://schemas.microsoft.com/office/powerpoint/2010/main" val="314065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35" name="Group 19"/>
          <p:cNvGraphicFramePr>
            <a:graphicFrameLocks noGrp="1"/>
          </p:cNvGraphicFramePr>
          <p:nvPr/>
        </p:nvGraphicFramePr>
        <p:xfrm>
          <a:off x="2590800" y="1700213"/>
          <a:ext cx="6324600" cy="4303776"/>
        </p:xfrm>
        <a:graphic>
          <a:graphicData uri="http://schemas.openxmlformats.org/drawingml/2006/table">
            <a:tbl>
              <a:tblPr/>
              <a:tblGrid>
                <a:gridCol w="3178175">
                  <a:extLst>
                    <a:ext uri="{9D8B030D-6E8A-4147-A177-3AD203B41FA5}">
                      <a16:colId xmlns:a16="http://schemas.microsoft.com/office/drawing/2014/main" val="20000"/>
                    </a:ext>
                  </a:extLst>
                </a:gridCol>
                <a:gridCol w="3146425">
                  <a:extLst>
                    <a:ext uri="{9D8B030D-6E8A-4147-A177-3AD203B41FA5}">
                      <a16:colId xmlns:a16="http://schemas.microsoft.com/office/drawing/2014/main" val="20001"/>
                    </a:ext>
                  </a:extLst>
                </a:gridCol>
              </a:tblGrid>
              <a:tr h="436563">
                <a:tc>
                  <a:txBody>
                    <a:bodyPr/>
                    <a:lstStyle>
                      <a:lvl1pPr algn="l">
                        <a:spcBef>
                          <a:spcPct val="20000"/>
                        </a:spcBef>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defRPr kumimoji="1">
                          <a:solidFill>
                            <a:schemeClr val="tx1"/>
                          </a:solidFill>
                          <a:latin typeface="Arial Narrow" panose="020B0606020202030204" pitchFamily="34" charset="0"/>
                          <a:ea typeface="宋体" panose="02010600030101010101" pitchFamily="2" charset="-122"/>
                        </a:defRPr>
                      </a:lvl4pPr>
                      <a:lvl5pPr algn="l">
                        <a:spcBef>
                          <a:spcPct val="20000"/>
                        </a:spcBef>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
                        </a:spcBef>
                        <a:spcAft>
                          <a:spcPct val="0"/>
                        </a:spcAft>
                        <a:buClrTx/>
                        <a:buSzTx/>
                        <a:buFontTx/>
                        <a:buNone/>
                        <a:tabLst/>
                      </a:pPr>
                      <a:r>
                        <a:rPr kumimoji="1" lang="zh-CN" altLang="en-US" sz="28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日产量（件）</a:t>
                      </a:r>
                      <a:r>
                        <a:rPr kumimoji="1" lang="en-US" altLang="zh-CN" sz="2800" b="1" i="1"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X</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defRPr kumimoji="1">
                          <a:solidFill>
                            <a:schemeClr val="tx1"/>
                          </a:solidFill>
                          <a:latin typeface="Arial Narrow" panose="020B0606020202030204" pitchFamily="34" charset="0"/>
                          <a:ea typeface="宋体" panose="02010600030101010101" pitchFamily="2" charset="-122"/>
                        </a:defRPr>
                      </a:lvl4pPr>
                      <a:lvl5pPr algn="l">
                        <a:spcBef>
                          <a:spcPct val="20000"/>
                        </a:spcBef>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
                        </a:spcBef>
                        <a:spcAft>
                          <a:spcPct val="0"/>
                        </a:spcAft>
                        <a:buClrTx/>
                        <a:buSzTx/>
                        <a:buFontTx/>
                        <a:buNone/>
                        <a:tabLst/>
                      </a:pPr>
                      <a:r>
                        <a:rPr kumimoji="1" lang="zh-CN" altLang="en-US" sz="28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工人数（人</a:t>
                      </a:r>
                      <a:r>
                        <a:rPr kumimoji="1" lang="en-US" altLang="zh-CN" sz="28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  </a:t>
                      </a:r>
                      <a:r>
                        <a:rPr kumimoji="1" lang="en-US" altLang="zh-CN" sz="3200" b="1" i="1"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01975">
                <a:tc>
                  <a:txBody>
                    <a:bodyPr/>
                    <a:lstStyle>
                      <a:lvl1pPr algn="l">
                        <a:spcBef>
                          <a:spcPct val="20000"/>
                        </a:spcBef>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defRPr kumimoji="1">
                          <a:solidFill>
                            <a:schemeClr val="tx1"/>
                          </a:solidFill>
                          <a:latin typeface="Arial Narrow" panose="020B0606020202030204" pitchFamily="34" charset="0"/>
                          <a:ea typeface="宋体" panose="02010600030101010101" pitchFamily="2" charset="-122"/>
                        </a:defRPr>
                      </a:lvl4pPr>
                      <a:lvl5pPr algn="l">
                        <a:spcBef>
                          <a:spcPct val="20000"/>
                        </a:spcBef>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
                        </a:spcBef>
                        <a:spcAft>
                          <a:spcPct val="0"/>
                        </a:spcAft>
                        <a:buClrTx/>
                        <a:buSzTx/>
                        <a:buFontTx/>
                        <a:buNone/>
                        <a:tabLst/>
                      </a:pPr>
                      <a:r>
                        <a:rPr kumimoji="1" lang="en-US" altLang="zh-CN" sz="28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20</a:t>
                      </a:r>
                    </a:p>
                    <a:p>
                      <a:pPr marL="0" marR="0" lvl="0" indent="0" algn="ctr" defTabSz="914400" rtl="0" eaLnBrk="1" fontAlgn="base" latinLnBrk="0" hangingPunct="1">
                        <a:lnSpc>
                          <a:spcPct val="100000"/>
                        </a:lnSpc>
                        <a:spcBef>
                          <a:spcPct val="5000"/>
                        </a:spcBef>
                        <a:spcAft>
                          <a:spcPct val="0"/>
                        </a:spcAft>
                        <a:buClrTx/>
                        <a:buSzTx/>
                        <a:buFontTx/>
                        <a:buNone/>
                        <a:tabLst/>
                      </a:pPr>
                      <a:r>
                        <a:rPr kumimoji="1" lang="en-US" altLang="zh-CN" sz="28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21</a:t>
                      </a:r>
                    </a:p>
                    <a:p>
                      <a:pPr marL="0" marR="0" lvl="0" indent="0" algn="ctr" defTabSz="914400" rtl="0" eaLnBrk="1" fontAlgn="base" latinLnBrk="0" hangingPunct="1">
                        <a:lnSpc>
                          <a:spcPct val="100000"/>
                        </a:lnSpc>
                        <a:spcBef>
                          <a:spcPct val="5000"/>
                        </a:spcBef>
                        <a:spcAft>
                          <a:spcPct val="0"/>
                        </a:spcAft>
                        <a:buClrTx/>
                        <a:buSzTx/>
                        <a:buFontTx/>
                        <a:buNone/>
                        <a:tabLst/>
                      </a:pPr>
                      <a:r>
                        <a:rPr kumimoji="1" lang="en-US" altLang="zh-CN" sz="28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22</a:t>
                      </a:r>
                    </a:p>
                    <a:p>
                      <a:pPr marL="0" marR="0" lvl="0" indent="0" algn="ctr" defTabSz="914400" rtl="0" eaLnBrk="1" fontAlgn="base" latinLnBrk="0" hangingPunct="1">
                        <a:lnSpc>
                          <a:spcPct val="100000"/>
                        </a:lnSpc>
                        <a:spcBef>
                          <a:spcPct val="5000"/>
                        </a:spcBef>
                        <a:spcAft>
                          <a:spcPct val="0"/>
                        </a:spcAft>
                        <a:buClrTx/>
                        <a:buSzTx/>
                        <a:buFontTx/>
                        <a:buNone/>
                        <a:tabLst/>
                      </a:pPr>
                      <a:r>
                        <a:rPr kumimoji="1" lang="en-US" altLang="zh-CN" sz="28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23</a:t>
                      </a:r>
                    </a:p>
                    <a:p>
                      <a:pPr marL="0" marR="0" lvl="0" indent="0" algn="ctr" defTabSz="914400" rtl="0" eaLnBrk="1" fontAlgn="base" latinLnBrk="0" hangingPunct="1">
                        <a:lnSpc>
                          <a:spcPct val="100000"/>
                        </a:lnSpc>
                        <a:spcBef>
                          <a:spcPct val="5000"/>
                        </a:spcBef>
                        <a:spcAft>
                          <a:spcPct val="0"/>
                        </a:spcAft>
                        <a:buClrTx/>
                        <a:buSzTx/>
                        <a:buFontTx/>
                        <a:buNone/>
                        <a:tabLst/>
                      </a:pPr>
                      <a:r>
                        <a:rPr kumimoji="1" lang="en-US" altLang="zh-CN" sz="28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24</a:t>
                      </a:r>
                    </a:p>
                    <a:p>
                      <a:pPr marL="0" marR="0" lvl="0" indent="0" algn="ctr" defTabSz="914400" rtl="0" eaLnBrk="1" fontAlgn="base" latinLnBrk="0" hangingPunct="1">
                        <a:lnSpc>
                          <a:spcPct val="100000"/>
                        </a:lnSpc>
                        <a:spcBef>
                          <a:spcPct val="5000"/>
                        </a:spcBef>
                        <a:spcAft>
                          <a:spcPct val="0"/>
                        </a:spcAft>
                        <a:buClrTx/>
                        <a:buSzTx/>
                        <a:buFontTx/>
                        <a:buNone/>
                        <a:tabLst/>
                      </a:pPr>
                      <a:r>
                        <a:rPr kumimoji="1" lang="en-US" altLang="zh-CN" sz="28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25</a:t>
                      </a:r>
                    </a:p>
                    <a:p>
                      <a:pPr marL="0" marR="0" lvl="0" indent="0" algn="ctr" defTabSz="914400" rtl="0" eaLnBrk="1" fontAlgn="base" latinLnBrk="0" hangingPunct="1">
                        <a:lnSpc>
                          <a:spcPct val="100000"/>
                        </a:lnSpc>
                        <a:spcBef>
                          <a:spcPct val="5000"/>
                        </a:spcBef>
                        <a:spcAft>
                          <a:spcPct val="0"/>
                        </a:spcAft>
                        <a:buClrTx/>
                        <a:buSzTx/>
                        <a:buFontTx/>
                        <a:buNone/>
                        <a:tabLst/>
                      </a:pPr>
                      <a:r>
                        <a:rPr kumimoji="1" lang="en-US" altLang="zh-CN" sz="28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26</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defRPr kumimoji="1">
                          <a:solidFill>
                            <a:schemeClr val="tx1"/>
                          </a:solidFill>
                          <a:latin typeface="Arial Narrow" panose="020B0606020202030204" pitchFamily="34" charset="0"/>
                          <a:ea typeface="宋体" panose="02010600030101010101" pitchFamily="2" charset="-122"/>
                        </a:defRPr>
                      </a:lvl4pPr>
                      <a:lvl5pPr algn="l">
                        <a:spcBef>
                          <a:spcPct val="20000"/>
                        </a:spcBef>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
                        </a:spcBef>
                        <a:spcAft>
                          <a:spcPct val="0"/>
                        </a:spcAft>
                        <a:buClrTx/>
                        <a:buSzTx/>
                        <a:buFontTx/>
                        <a:buNone/>
                        <a:tabLst/>
                      </a:pPr>
                      <a:r>
                        <a:rPr kumimoji="1" lang="en-US" altLang="zh-CN" sz="28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3</a:t>
                      </a:r>
                    </a:p>
                    <a:p>
                      <a:pPr marL="0" marR="0" lvl="0" indent="0" algn="ctr" defTabSz="914400" rtl="0" eaLnBrk="1" fontAlgn="base" latinLnBrk="0" hangingPunct="1">
                        <a:lnSpc>
                          <a:spcPct val="100000"/>
                        </a:lnSpc>
                        <a:spcBef>
                          <a:spcPct val="5000"/>
                        </a:spcBef>
                        <a:spcAft>
                          <a:spcPct val="0"/>
                        </a:spcAft>
                        <a:buClrTx/>
                        <a:buSzTx/>
                        <a:buFontTx/>
                        <a:buNone/>
                        <a:tabLst/>
                      </a:pPr>
                      <a:r>
                        <a:rPr kumimoji="1" lang="en-US" altLang="zh-CN" sz="28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5</a:t>
                      </a:r>
                    </a:p>
                    <a:p>
                      <a:pPr marL="0" marR="0" lvl="0" indent="0" algn="ctr" defTabSz="914400" rtl="0" eaLnBrk="1" fontAlgn="base" latinLnBrk="0" hangingPunct="1">
                        <a:lnSpc>
                          <a:spcPct val="100000"/>
                        </a:lnSpc>
                        <a:spcBef>
                          <a:spcPct val="5000"/>
                        </a:spcBef>
                        <a:spcAft>
                          <a:spcPct val="0"/>
                        </a:spcAft>
                        <a:buClrTx/>
                        <a:buSzTx/>
                        <a:buFontTx/>
                        <a:buNone/>
                        <a:tabLst/>
                      </a:pPr>
                      <a:r>
                        <a:rPr kumimoji="1" lang="en-US" altLang="zh-CN" sz="28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6</a:t>
                      </a:r>
                    </a:p>
                    <a:p>
                      <a:pPr marL="0" marR="0" lvl="0" indent="0" algn="ctr" defTabSz="914400" rtl="0" eaLnBrk="1" fontAlgn="base" latinLnBrk="0" hangingPunct="1">
                        <a:lnSpc>
                          <a:spcPct val="100000"/>
                        </a:lnSpc>
                        <a:spcBef>
                          <a:spcPct val="5000"/>
                        </a:spcBef>
                        <a:spcAft>
                          <a:spcPct val="0"/>
                        </a:spcAft>
                        <a:buClrTx/>
                        <a:buSzTx/>
                        <a:buFontTx/>
                        <a:buNone/>
                        <a:tabLst/>
                      </a:pPr>
                      <a:r>
                        <a:rPr kumimoji="1" lang="en-US" altLang="zh-CN" sz="28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4</a:t>
                      </a:r>
                    </a:p>
                    <a:p>
                      <a:pPr marL="0" marR="0" lvl="0" indent="0" algn="ctr" defTabSz="914400" rtl="0" eaLnBrk="1" fontAlgn="base" latinLnBrk="0" hangingPunct="1">
                        <a:lnSpc>
                          <a:spcPct val="100000"/>
                        </a:lnSpc>
                        <a:spcBef>
                          <a:spcPct val="5000"/>
                        </a:spcBef>
                        <a:spcAft>
                          <a:spcPct val="0"/>
                        </a:spcAft>
                        <a:buClrTx/>
                        <a:buSzTx/>
                        <a:buFontTx/>
                        <a:buNone/>
                        <a:tabLst/>
                      </a:pPr>
                      <a:r>
                        <a:rPr kumimoji="1" lang="en-US" altLang="zh-CN" sz="28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3</a:t>
                      </a:r>
                    </a:p>
                    <a:p>
                      <a:pPr marL="0" marR="0" lvl="0" indent="0" algn="ctr" defTabSz="914400" rtl="0" eaLnBrk="1" fontAlgn="base" latinLnBrk="0" hangingPunct="1">
                        <a:lnSpc>
                          <a:spcPct val="100000"/>
                        </a:lnSpc>
                        <a:spcBef>
                          <a:spcPct val="5000"/>
                        </a:spcBef>
                        <a:spcAft>
                          <a:spcPct val="0"/>
                        </a:spcAft>
                        <a:buClrTx/>
                        <a:buSzTx/>
                        <a:buFontTx/>
                        <a:buNone/>
                        <a:tabLst/>
                      </a:pPr>
                      <a:r>
                        <a:rPr kumimoji="1" lang="en-US" altLang="zh-CN" sz="28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2</a:t>
                      </a:r>
                    </a:p>
                    <a:p>
                      <a:pPr marL="0" marR="0" lvl="0" indent="0" algn="ctr" defTabSz="914400" rtl="0" eaLnBrk="1" fontAlgn="base" latinLnBrk="0" hangingPunct="1">
                        <a:lnSpc>
                          <a:spcPct val="100000"/>
                        </a:lnSpc>
                        <a:spcBef>
                          <a:spcPct val="5000"/>
                        </a:spcBef>
                        <a:spcAft>
                          <a:spcPct val="0"/>
                        </a:spcAft>
                        <a:buClrTx/>
                        <a:buSzTx/>
                        <a:buFontTx/>
                        <a:buNone/>
                        <a:tabLst/>
                      </a:pPr>
                      <a:r>
                        <a:rPr kumimoji="1" lang="en-US" altLang="zh-CN" sz="28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5775">
                <a:tc>
                  <a:txBody>
                    <a:bodyPr/>
                    <a:lstStyle>
                      <a:lvl1pPr algn="l">
                        <a:spcBef>
                          <a:spcPct val="20000"/>
                        </a:spcBef>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defRPr kumimoji="1">
                          <a:solidFill>
                            <a:schemeClr val="tx1"/>
                          </a:solidFill>
                          <a:latin typeface="Arial Narrow" panose="020B0606020202030204" pitchFamily="34" charset="0"/>
                          <a:ea typeface="宋体" panose="02010600030101010101" pitchFamily="2" charset="-122"/>
                        </a:defRPr>
                      </a:lvl4pPr>
                      <a:lvl5pPr algn="l">
                        <a:spcBef>
                          <a:spcPct val="20000"/>
                        </a:spcBef>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
                        </a:spcBef>
                        <a:spcAft>
                          <a:spcPct val="0"/>
                        </a:spcAft>
                        <a:buClrTx/>
                        <a:buSzTx/>
                        <a:buFontTx/>
                        <a:buNone/>
                        <a:tabLst/>
                      </a:pPr>
                      <a:r>
                        <a:rPr kumimoji="1" lang="zh-CN" altLang="en-US" sz="28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合计</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defRPr kumimoji="1">
                          <a:solidFill>
                            <a:schemeClr val="tx1"/>
                          </a:solidFill>
                          <a:latin typeface="Arial Narrow" panose="020B0606020202030204" pitchFamily="34" charset="0"/>
                          <a:ea typeface="宋体" panose="02010600030101010101" pitchFamily="2" charset="-122"/>
                        </a:defRPr>
                      </a:lvl4pPr>
                      <a:lvl5pPr algn="l">
                        <a:spcBef>
                          <a:spcPct val="20000"/>
                        </a:spcBef>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
                        </a:spcBef>
                        <a:spcAft>
                          <a:spcPct val="0"/>
                        </a:spcAft>
                        <a:buClrTx/>
                        <a:buSzTx/>
                        <a:buFontTx/>
                        <a:buNone/>
                        <a:tabLst/>
                      </a:pPr>
                      <a:r>
                        <a:rPr kumimoji="1" lang="en-US" altLang="zh-CN" sz="2800" b="1" i="0" u="none" strike="noStrike" cap="none" normalizeH="0" baseline="0" smtClean="0">
                          <a:ln>
                            <a:noFill/>
                          </a:ln>
                          <a:solidFill>
                            <a:srgbClr val="000000"/>
                          </a:solidFill>
                          <a:effectLst/>
                          <a:latin typeface="Arial Narrow" panose="020B0606020202030204" pitchFamily="34" charset="0"/>
                          <a:ea typeface="宋体" panose="02010600030101010101" pitchFamily="2" charset="-122"/>
                        </a:rPr>
                        <a:t>24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6034" name="Rectangle 18"/>
          <p:cNvSpPr>
            <a:spLocks noChangeArrowheads="1"/>
          </p:cNvSpPr>
          <p:nvPr/>
        </p:nvSpPr>
        <p:spPr bwMode="auto">
          <a:xfrm>
            <a:off x="1703388" y="549275"/>
            <a:ext cx="330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3200" i="1">
                <a:solidFill>
                  <a:srgbClr val="FF0066"/>
                </a:solidFill>
                <a:latin typeface="Times New Roman" panose="02020603050405020304" pitchFamily="18" charset="0"/>
              </a:rPr>
              <a:t>编制结果如下：</a:t>
            </a:r>
          </a:p>
        </p:txBody>
      </p:sp>
    </p:spTree>
    <p:extLst>
      <p:ext uri="{BB962C8B-B14F-4D97-AF65-F5344CB8AC3E}">
        <p14:creationId xmlns:p14="http://schemas.microsoft.com/office/powerpoint/2010/main" val="13778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ctrTitle" idx="4294967295"/>
          </p:nvPr>
        </p:nvSpPr>
        <p:spPr>
          <a:xfrm>
            <a:off x="972228" y="400730"/>
            <a:ext cx="7772400" cy="2286000"/>
          </a:xfrm>
        </p:spPr>
        <p:txBody>
          <a:bodyPr/>
          <a:lstStyle/>
          <a:p>
            <a:r>
              <a:rPr lang="zh-CN" altLang="en-US" sz="3200" b="1" dirty="0">
                <a:solidFill>
                  <a:srgbClr val="00FFFF"/>
                </a:solidFill>
                <a:effectLst>
                  <a:outerShdw blurRad="38100" dist="38100" dir="2700000" algn="tl">
                    <a:srgbClr val="000000"/>
                  </a:outerShdw>
                </a:effectLst>
                <a:latin typeface="宋体" panose="02010600030101010101" pitchFamily="2" charset="-122"/>
              </a:rPr>
              <a:t>统计整理：</a:t>
            </a:r>
            <a:r>
              <a:rPr lang="zh-CN" altLang="en-US" sz="3200" b="1" dirty="0">
                <a:solidFill>
                  <a:srgbClr val="FFFFFF"/>
                </a:solidFill>
                <a:latin typeface="宋体" panose="02010600030101010101" pitchFamily="2" charset="-122"/>
              </a:rPr>
              <a:t>根据统计研究的目的，对调查所得原始材料进行科学分组与汇总和对以往的材料进行再加工。</a:t>
            </a:r>
          </a:p>
        </p:txBody>
      </p:sp>
      <p:sp>
        <p:nvSpPr>
          <p:cNvPr id="61443" name="Text Box 3"/>
          <p:cNvSpPr txBox="1">
            <a:spLocks noChangeArrowheads="1"/>
          </p:cNvSpPr>
          <p:nvPr/>
        </p:nvSpPr>
        <p:spPr bwMode="auto">
          <a:xfrm>
            <a:off x="6091536" y="4724400"/>
            <a:ext cx="461665" cy="914400"/>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endParaRPr lang="zh-CN" altLang="zh-CN"/>
          </a:p>
        </p:txBody>
      </p:sp>
      <p:sp>
        <p:nvSpPr>
          <p:cNvPr id="61445" name="Text Box 5"/>
          <p:cNvSpPr txBox="1">
            <a:spLocks noChangeArrowheads="1"/>
          </p:cNvSpPr>
          <p:nvPr/>
        </p:nvSpPr>
        <p:spPr bwMode="auto">
          <a:xfrm>
            <a:off x="848555" y="2663590"/>
            <a:ext cx="1079522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3200" dirty="0">
                <a:solidFill>
                  <a:srgbClr val="00FFFF"/>
                </a:solidFill>
                <a:effectLst>
                  <a:outerShdw blurRad="38100" dist="38100" dir="2700000" algn="tl">
                    <a:srgbClr val="000000"/>
                  </a:outerShdw>
                </a:effectLst>
                <a:latin typeface="宋体" panose="02010600030101010101" pitchFamily="2" charset="-122"/>
              </a:rPr>
              <a:t>统计整理的意义</a:t>
            </a:r>
            <a:r>
              <a:rPr lang="en-US" altLang="zh-CN" sz="3200" dirty="0">
                <a:solidFill>
                  <a:srgbClr val="00FFFF"/>
                </a:solidFill>
                <a:effectLst>
                  <a:outerShdw blurRad="38100" dist="38100" dir="2700000" algn="tl">
                    <a:srgbClr val="000000"/>
                  </a:outerShdw>
                </a:effectLst>
                <a:latin typeface="宋体" panose="02010600030101010101" pitchFamily="2" charset="-122"/>
              </a:rPr>
              <a:t>:</a:t>
            </a:r>
            <a:r>
              <a:rPr lang="zh-CN" altLang="en-US" sz="3200" dirty="0">
                <a:latin typeface="宋体" panose="02010600030101010101" pitchFamily="2" charset="-122"/>
              </a:rPr>
              <a:t>是统计调查的继续，是统计分析的基础。</a:t>
            </a:r>
          </a:p>
        </p:txBody>
      </p:sp>
      <p:sp>
        <p:nvSpPr>
          <p:cNvPr id="2" name="矩形 1"/>
          <p:cNvSpPr/>
          <p:nvPr/>
        </p:nvSpPr>
        <p:spPr>
          <a:xfrm>
            <a:off x="648591" y="4933927"/>
            <a:ext cx="10802957" cy="646331"/>
          </a:xfrm>
          <a:prstGeom prst="rect">
            <a:avLst/>
          </a:prstGeom>
        </p:spPr>
        <p:txBody>
          <a:bodyPr wrap="none">
            <a:spAutoFit/>
          </a:bodyPr>
          <a:lstStyle/>
          <a:p>
            <a:r>
              <a:rPr lang="zh-CN" altLang="en-US" sz="3600" dirty="0" smtClean="0">
                <a:solidFill>
                  <a:srgbClr val="FF0000"/>
                </a:solidFill>
                <a:ea typeface="隶书" panose="02010509060101010101" pitchFamily="49" charset="-122"/>
              </a:rPr>
              <a:t>统计整理最后的结果就是形成各种统计表格和统计图</a:t>
            </a:r>
            <a:endParaRPr lang="zh-CN" altLang="en-US" sz="3600" dirty="0">
              <a:solidFill>
                <a:srgbClr val="FF0000"/>
              </a:solidFill>
              <a:ea typeface="隶书" panose="02010509060101010101" pitchFamily="49" charset="-122"/>
            </a:endParaRPr>
          </a:p>
        </p:txBody>
      </p:sp>
    </p:spTree>
    <p:extLst>
      <p:ext uri="{BB962C8B-B14F-4D97-AF65-F5344CB8AC3E}">
        <p14:creationId xmlns:p14="http://schemas.microsoft.com/office/powerpoint/2010/main" val="2148286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body" idx="1"/>
          </p:nvPr>
        </p:nvSpPr>
        <p:spPr>
          <a:xfrm>
            <a:off x="1289731" y="779236"/>
            <a:ext cx="10042298" cy="5327650"/>
          </a:xfrm>
        </p:spPr>
        <p:txBody>
          <a:bodyPr/>
          <a:lstStyle/>
          <a:p>
            <a:pPr>
              <a:lnSpc>
                <a:spcPct val="120000"/>
              </a:lnSpc>
              <a:buFontTx/>
              <a:buNone/>
            </a:pP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）组距式分组：组距式分组是以变量值变动的一定范围（区间）作为一组，区间的距离就是组距。这样的分组所形成的变量分配数列叫组距式变量数列，简称组距数列。</a:t>
            </a:r>
          </a:p>
          <a:p>
            <a:pPr>
              <a:lnSpc>
                <a:spcPct val="120000"/>
              </a:lnSpc>
              <a:buFontTx/>
              <a:buNone/>
            </a:pPr>
            <a:r>
              <a:rPr lang="zh-CN" altLang="en-US" b="1" dirty="0">
                <a:latin typeface="黑体" panose="02010609060101010101" pitchFamily="49" charset="-122"/>
                <a:ea typeface="黑体" panose="02010609060101010101" pitchFamily="49" charset="-122"/>
              </a:rPr>
              <a:t>  每一组变量值中，其最小值称为下限，最大值称为上限。对于连续型变量或者变动范围较大的离散型变量，适宜采用组距式分组。</a:t>
            </a:r>
          </a:p>
          <a:p>
            <a:pPr lvl="1"/>
            <a:r>
              <a:rPr lang="zh-CN" altLang="en-US" b="1" dirty="0">
                <a:effectLst>
                  <a:outerShdw blurRad="38100" dist="38100" dir="2700000" algn="tl">
                    <a:srgbClr val="000000"/>
                  </a:outerShdw>
                </a:effectLst>
                <a:ea typeface="黑体" panose="02010609060101010101" pitchFamily="49" charset="-122"/>
              </a:rPr>
              <a:t>等距数列</a:t>
            </a:r>
          </a:p>
          <a:p>
            <a:pPr lvl="1"/>
            <a:r>
              <a:rPr lang="zh-CN" altLang="en-US" b="1" dirty="0">
                <a:effectLst>
                  <a:outerShdw blurRad="38100" dist="38100" dir="2700000" algn="tl">
                    <a:srgbClr val="000000"/>
                  </a:outerShdw>
                </a:effectLst>
                <a:ea typeface="黑体" panose="02010609060101010101" pitchFamily="49" charset="-122"/>
              </a:rPr>
              <a:t>不等距数列</a:t>
            </a:r>
          </a:p>
          <a:p>
            <a:pPr>
              <a:lnSpc>
                <a:spcPct val="120000"/>
              </a:lnSpc>
              <a:buFontTx/>
              <a:buNone/>
            </a:pPr>
            <a:endParaRPr lang="en-US" altLang="zh-CN" b="1" dirty="0">
              <a:effectLst>
                <a:outerShdw blurRad="38100" dist="38100" dir="2700000" algn="tl">
                  <a:srgbClr val="000000"/>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87122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524001" y="228600"/>
            <a:ext cx="8562975" cy="1143000"/>
          </a:xfrm>
        </p:spPr>
        <p:txBody>
          <a:bodyPr/>
          <a:lstStyle/>
          <a:p>
            <a:r>
              <a:rPr lang="zh-CN" altLang="en-US" sz="2800" b="1">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rPr>
              <a:t>按次数分布不同分为钟型分布数列</a:t>
            </a:r>
            <a:br>
              <a:rPr lang="zh-CN" altLang="en-US" sz="2800" b="1">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rPr>
            </a:br>
            <a:r>
              <a:rPr lang="en-US" altLang="zh-CN" sz="2800" b="1">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rPr>
              <a:t>U</a:t>
            </a:r>
            <a:r>
              <a:rPr lang="zh-CN" altLang="en-US" sz="2800" b="1">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rPr>
              <a:t>型分布数列、</a:t>
            </a:r>
            <a:r>
              <a:rPr lang="en-US" altLang="zh-CN" sz="2800" b="1">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rPr>
              <a:t>J</a:t>
            </a:r>
            <a:r>
              <a:rPr lang="zh-CN" altLang="en-US" sz="2800" b="1">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rPr>
              <a:t>型分布数列</a:t>
            </a:r>
          </a:p>
        </p:txBody>
      </p:sp>
      <p:sp>
        <p:nvSpPr>
          <p:cNvPr id="92163" name="Text Box 3"/>
          <p:cNvSpPr txBox="1">
            <a:spLocks noChangeArrowheads="1"/>
          </p:cNvSpPr>
          <p:nvPr/>
        </p:nvSpPr>
        <p:spPr bwMode="auto">
          <a:xfrm>
            <a:off x="1752600" y="1905001"/>
            <a:ext cx="1970088" cy="519113"/>
          </a:xfrm>
          <a:prstGeom prst="rect">
            <a:avLst/>
          </a:prstGeom>
          <a:noFill/>
          <a:ln>
            <a:noFill/>
          </a:ln>
          <a:effectLst/>
          <a:extLst>
            <a:ext uri="{909E8E84-426E-40DD-AFC4-6F175D3DCCD1}">
              <a14:hiddenFill xmlns:a14="http://schemas.microsoft.com/office/drawing/2010/main">
                <a:solidFill>
                  <a:srgbClr val="CBCBC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p>
            <a:pPr algn="l" eaLnBrk="0" hangingPunct="0"/>
            <a:r>
              <a:rPr lang="zh-CN" altLang="en-US" sz="2800" i="1">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钟型分布：</a:t>
            </a:r>
          </a:p>
        </p:txBody>
      </p:sp>
      <p:sp>
        <p:nvSpPr>
          <p:cNvPr id="92164" name="Text Box 4"/>
          <p:cNvSpPr txBox="1">
            <a:spLocks noChangeArrowheads="1"/>
          </p:cNvSpPr>
          <p:nvPr/>
        </p:nvSpPr>
        <p:spPr bwMode="auto">
          <a:xfrm>
            <a:off x="3863975" y="1773239"/>
            <a:ext cx="6173788" cy="1200329"/>
          </a:xfrm>
          <a:prstGeom prst="rect">
            <a:avLst/>
          </a:prstGeom>
          <a:noFill/>
          <a:ln>
            <a:noFill/>
          </a:ln>
          <a:effectLst/>
          <a:extLst>
            <a:ext uri="{909E8E84-426E-40DD-AFC4-6F175D3DCCD1}">
              <a14:hiddenFill xmlns:a14="http://schemas.microsoft.com/office/drawing/2010/main">
                <a:solidFill>
                  <a:srgbClr val="CBCBC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pPr algn="l" eaLnBrk="0" hangingPunct="0"/>
            <a:r>
              <a:rPr lang="zh-CN" altLang="en-US" sz="2400">
                <a:solidFill>
                  <a:srgbClr val="000000"/>
                </a:solidFill>
                <a:latin typeface="黑体" panose="02010609060101010101" pitchFamily="49" charset="-122"/>
                <a:ea typeface="黑体" panose="02010609060101010101" pitchFamily="49" charset="-122"/>
              </a:rPr>
              <a:t>特征是</a:t>
            </a:r>
            <a:r>
              <a:rPr lang="zh-CN" altLang="en-US" sz="2400">
                <a:solidFill>
                  <a:srgbClr val="000000"/>
                </a:solidFill>
                <a:latin typeface="Times New Roman" panose="02020603050405020304" pitchFamily="18" charset="0"/>
                <a:ea typeface="黑体" panose="02010609060101010101" pitchFamily="49" charset="-122"/>
              </a:rPr>
              <a:t>“</a:t>
            </a:r>
            <a:r>
              <a:rPr lang="zh-CN" altLang="en-US" sz="2400">
                <a:solidFill>
                  <a:srgbClr val="000000"/>
                </a:solidFill>
                <a:latin typeface="黑体" panose="02010609060101010101" pitchFamily="49" charset="-122"/>
                <a:ea typeface="黑体" panose="02010609060101010101" pitchFamily="49" charset="-122"/>
              </a:rPr>
              <a:t>两头小，中间大</a:t>
            </a:r>
            <a:r>
              <a:rPr lang="zh-CN" altLang="en-US" sz="2400">
                <a:solidFill>
                  <a:srgbClr val="000000"/>
                </a:solidFill>
                <a:latin typeface="Times New Roman" panose="02020603050405020304" pitchFamily="18" charset="0"/>
                <a:ea typeface="黑体" panose="02010609060101010101" pitchFamily="49" charset="-122"/>
              </a:rPr>
              <a:t>”</a:t>
            </a:r>
            <a:r>
              <a:rPr lang="zh-CN" altLang="en-US" sz="2400">
                <a:solidFill>
                  <a:srgbClr val="000000"/>
                </a:solidFill>
                <a:latin typeface="黑体" panose="02010609060101010101" pitchFamily="49" charset="-122"/>
                <a:ea typeface="黑体" panose="02010609060101010101" pitchFamily="49" charset="-122"/>
              </a:rPr>
              <a:t>，即靠近中间的变量值分布的次数多，靠近两端的变量值分布的次数少，其形状宛如一口古钟。 </a:t>
            </a:r>
          </a:p>
        </p:txBody>
      </p:sp>
      <p:sp>
        <p:nvSpPr>
          <p:cNvPr id="92165" name="Text Box 5"/>
          <p:cNvSpPr txBox="1">
            <a:spLocks noChangeArrowheads="1"/>
          </p:cNvSpPr>
          <p:nvPr/>
        </p:nvSpPr>
        <p:spPr bwMode="auto">
          <a:xfrm>
            <a:off x="1828800" y="3581401"/>
            <a:ext cx="1792288" cy="519113"/>
          </a:xfrm>
          <a:prstGeom prst="rect">
            <a:avLst/>
          </a:prstGeom>
          <a:noFill/>
          <a:ln>
            <a:noFill/>
          </a:ln>
          <a:effectLst/>
          <a:extLst>
            <a:ext uri="{909E8E84-426E-40DD-AFC4-6F175D3DCCD1}">
              <a14:hiddenFill xmlns:a14="http://schemas.microsoft.com/office/drawing/2010/main">
                <a:solidFill>
                  <a:srgbClr val="CBCBC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p>
            <a:pPr algn="l" eaLnBrk="0" hangingPunct="0"/>
            <a:r>
              <a:rPr lang="en-US" altLang="zh-CN" sz="2800" i="1">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U</a:t>
            </a:r>
            <a:r>
              <a:rPr lang="zh-CN" altLang="en-US" sz="2800" i="1">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型分布：</a:t>
            </a:r>
          </a:p>
        </p:txBody>
      </p:sp>
      <p:sp>
        <p:nvSpPr>
          <p:cNvPr id="92166" name="Text Box 6"/>
          <p:cNvSpPr txBox="1">
            <a:spLocks noChangeArrowheads="1"/>
          </p:cNvSpPr>
          <p:nvPr/>
        </p:nvSpPr>
        <p:spPr bwMode="auto">
          <a:xfrm>
            <a:off x="3886200" y="3305176"/>
            <a:ext cx="6097588" cy="1200329"/>
          </a:xfrm>
          <a:prstGeom prst="rect">
            <a:avLst/>
          </a:prstGeom>
          <a:noFill/>
          <a:ln>
            <a:noFill/>
          </a:ln>
          <a:effectLst/>
          <a:extLst>
            <a:ext uri="{909E8E84-426E-40DD-AFC4-6F175D3DCCD1}">
              <a14:hiddenFill xmlns:a14="http://schemas.microsoft.com/office/drawing/2010/main">
                <a:solidFill>
                  <a:srgbClr val="CBCBC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pPr algn="l" eaLnBrk="0" hangingPunct="0"/>
            <a:r>
              <a:rPr lang="zh-CN" altLang="en-US" sz="2400">
                <a:solidFill>
                  <a:srgbClr val="000000"/>
                </a:solidFill>
                <a:latin typeface="黑体" panose="02010609060101010101" pitchFamily="49" charset="-122"/>
                <a:ea typeface="黑体" panose="02010609060101010101" pitchFamily="49" charset="-122"/>
              </a:rPr>
              <a:t>特征是靠近中间的变量值分布的次数少， </a:t>
            </a:r>
          </a:p>
          <a:p>
            <a:pPr algn="l" eaLnBrk="0" hangingPunct="0"/>
            <a:r>
              <a:rPr lang="zh-CN" altLang="en-US" sz="2400">
                <a:solidFill>
                  <a:srgbClr val="000000"/>
                </a:solidFill>
                <a:latin typeface="黑体" panose="02010609060101010101" pitchFamily="49" charset="-122"/>
                <a:ea typeface="黑体" panose="02010609060101010101" pitchFamily="49" charset="-122"/>
              </a:rPr>
              <a:t>靠近两端的变量值分布的次数多，其形状 </a:t>
            </a:r>
          </a:p>
          <a:p>
            <a:pPr algn="l" eaLnBrk="0" hangingPunct="0"/>
            <a:r>
              <a:rPr lang="zh-CN" altLang="en-US" sz="2400">
                <a:solidFill>
                  <a:srgbClr val="000000"/>
                </a:solidFill>
                <a:latin typeface="黑体" panose="02010609060101010101" pitchFamily="49" charset="-122"/>
                <a:ea typeface="黑体" panose="02010609060101010101" pitchFamily="49" charset="-122"/>
              </a:rPr>
              <a:t>宛如英文字母</a:t>
            </a:r>
            <a:r>
              <a:rPr lang="en-US" altLang="zh-CN" sz="2400">
                <a:solidFill>
                  <a:srgbClr val="000000"/>
                </a:solidFill>
                <a:latin typeface="黑体" panose="02010609060101010101" pitchFamily="49" charset="-122"/>
                <a:ea typeface="黑体" panose="02010609060101010101" pitchFamily="49" charset="-122"/>
              </a:rPr>
              <a:t>U</a:t>
            </a:r>
            <a:r>
              <a:rPr lang="zh-CN" altLang="en-US" sz="2400">
                <a:solidFill>
                  <a:srgbClr val="000000"/>
                </a:solidFill>
                <a:latin typeface="黑体" panose="02010609060101010101" pitchFamily="49" charset="-122"/>
                <a:ea typeface="黑体" panose="02010609060101010101" pitchFamily="49" charset="-122"/>
              </a:rPr>
              <a:t>。如：人口死亡率。</a:t>
            </a:r>
          </a:p>
        </p:txBody>
      </p:sp>
      <p:sp>
        <p:nvSpPr>
          <p:cNvPr id="92167" name="Text Box 7"/>
          <p:cNvSpPr txBox="1">
            <a:spLocks noChangeArrowheads="1"/>
          </p:cNvSpPr>
          <p:nvPr/>
        </p:nvSpPr>
        <p:spPr bwMode="auto">
          <a:xfrm>
            <a:off x="1828800" y="5105401"/>
            <a:ext cx="1792288" cy="519113"/>
          </a:xfrm>
          <a:prstGeom prst="rect">
            <a:avLst/>
          </a:prstGeom>
          <a:noFill/>
          <a:ln>
            <a:noFill/>
          </a:ln>
          <a:effectLst/>
          <a:extLst>
            <a:ext uri="{909E8E84-426E-40DD-AFC4-6F175D3DCCD1}">
              <a14:hiddenFill xmlns:a14="http://schemas.microsoft.com/office/drawing/2010/main">
                <a:solidFill>
                  <a:srgbClr val="CBCBC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p>
            <a:pPr algn="l" eaLnBrk="0" hangingPunct="0"/>
            <a:r>
              <a:rPr lang="en-US" altLang="zh-CN" sz="2800" i="1">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J</a:t>
            </a:r>
            <a:r>
              <a:rPr lang="zh-CN" altLang="en-US" sz="2800" i="1">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型分布：</a:t>
            </a:r>
          </a:p>
        </p:txBody>
      </p:sp>
      <p:sp>
        <p:nvSpPr>
          <p:cNvPr id="92168" name="Text Box 8"/>
          <p:cNvSpPr txBox="1">
            <a:spLocks noChangeArrowheads="1"/>
          </p:cNvSpPr>
          <p:nvPr/>
        </p:nvSpPr>
        <p:spPr bwMode="auto">
          <a:xfrm>
            <a:off x="3935413" y="4941889"/>
            <a:ext cx="6265862" cy="1200329"/>
          </a:xfrm>
          <a:prstGeom prst="rect">
            <a:avLst/>
          </a:prstGeom>
          <a:noFill/>
          <a:ln>
            <a:noFill/>
          </a:ln>
          <a:effectLst/>
          <a:extLst>
            <a:ext uri="{909E8E84-426E-40DD-AFC4-6F175D3DCCD1}">
              <a14:hiddenFill xmlns:a14="http://schemas.microsoft.com/office/drawing/2010/main">
                <a:solidFill>
                  <a:srgbClr val="CBCBC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pPr algn="l" eaLnBrk="0" hangingPunct="0"/>
            <a:r>
              <a:rPr lang="zh-CN" altLang="en-US" sz="2400">
                <a:solidFill>
                  <a:srgbClr val="000000"/>
                </a:solidFill>
                <a:latin typeface="黑体" panose="02010609060101010101" pitchFamily="49" charset="-122"/>
                <a:ea typeface="黑体" panose="02010609060101010101" pitchFamily="49" charset="-122"/>
              </a:rPr>
              <a:t>特征是次数随着变量值的增大而增多或随变量值的增大而减少，其形状宛如英文大写字母</a:t>
            </a:r>
            <a:r>
              <a:rPr lang="en-US" altLang="zh-CN" sz="2400">
                <a:solidFill>
                  <a:srgbClr val="000000"/>
                </a:solidFill>
                <a:latin typeface="黑体" panose="02010609060101010101" pitchFamily="49" charset="-122"/>
                <a:ea typeface="黑体" panose="02010609060101010101" pitchFamily="49" charset="-122"/>
              </a:rPr>
              <a:t>J</a:t>
            </a:r>
          </a:p>
        </p:txBody>
      </p:sp>
    </p:spTree>
    <p:extLst>
      <p:ext uri="{BB962C8B-B14F-4D97-AF65-F5344CB8AC3E}">
        <p14:creationId xmlns:p14="http://schemas.microsoft.com/office/powerpoint/2010/main" val="2072386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1524000" y="260350"/>
            <a:ext cx="5003800" cy="577850"/>
          </a:xfrm>
          <a:solidFill>
            <a:srgbClr val="43FFCE"/>
          </a:solidFill>
        </p:spPr>
        <p:txBody>
          <a:bodyPr>
            <a:normAutofit fontScale="90000"/>
          </a:bodyPr>
          <a:lstStyle/>
          <a:p>
            <a:r>
              <a:rPr lang="zh-CN" altLang="en-US" sz="4000" b="1">
                <a:solidFill>
                  <a:srgbClr val="FF0000"/>
                </a:solidFill>
                <a:latin typeface="黑体" panose="02010609060101010101" pitchFamily="49" charset="-122"/>
                <a:ea typeface="黑体" panose="02010609060101010101" pitchFamily="49" charset="-122"/>
              </a:rPr>
              <a:t>简单分布数列的编制</a:t>
            </a:r>
          </a:p>
        </p:txBody>
      </p:sp>
      <p:sp>
        <p:nvSpPr>
          <p:cNvPr id="93187" name="Text Box 3"/>
          <p:cNvSpPr txBox="1">
            <a:spLocks noChangeArrowheads="1"/>
          </p:cNvSpPr>
          <p:nvPr/>
        </p:nvSpPr>
        <p:spPr bwMode="auto">
          <a:xfrm>
            <a:off x="1524000" y="1700214"/>
            <a:ext cx="4876800" cy="579437"/>
          </a:xfrm>
          <a:prstGeom prst="rect">
            <a:avLst/>
          </a:prstGeom>
          <a:noFill/>
          <a:ln>
            <a:noFill/>
          </a:ln>
          <a:effectLst/>
          <a:extLst>
            <a:ext uri="{909E8E84-426E-40DD-AFC4-6F175D3DCCD1}">
              <a14:hiddenFill xmlns:a14="http://schemas.microsoft.com/office/drawing/2010/main">
                <a:solidFill>
                  <a:srgbClr val="CBCBC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p>
            <a:pPr algn="l" eaLnBrk="0" hangingPunct="0"/>
            <a:r>
              <a:rPr lang="en-US" altLang="zh-CN" sz="3200">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rPr>
              <a:t>1</a:t>
            </a:r>
            <a:r>
              <a:rPr lang="zh-CN" altLang="en-US" sz="3200">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rPr>
              <a:t>、品质分布数列的编制：</a:t>
            </a:r>
          </a:p>
        </p:txBody>
      </p:sp>
      <p:sp>
        <p:nvSpPr>
          <p:cNvPr id="93188" name="Text Box 4"/>
          <p:cNvSpPr txBox="1">
            <a:spLocks noChangeArrowheads="1"/>
          </p:cNvSpPr>
          <p:nvPr/>
        </p:nvSpPr>
        <p:spPr bwMode="auto">
          <a:xfrm>
            <a:off x="1774825" y="2349501"/>
            <a:ext cx="8229600" cy="885825"/>
          </a:xfrm>
          <a:prstGeom prst="rect">
            <a:avLst/>
          </a:prstGeom>
          <a:noFill/>
          <a:ln>
            <a:noFill/>
          </a:ln>
          <a:effectLst/>
          <a:extLst>
            <a:ext uri="{909E8E84-426E-40DD-AFC4-6F175D3DCCD1}">
              <a14:hiddenFill xmlns:a14="http://schemas.microsoft.com/office/drawing/2010/main">
                <a:solidFill>
                  <a:srgbClr val="CBCBC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pPr algn="l" eaLnBrk="0" hangingPunct="0"/>
            <a:r>
              <a:rPr lang="zh-CN" altLang="en-US" sz="2600">
                <a:solidFill>
                  <a:srgbClr val="00FFFF"/>
                </a:solidFill>
                <a:effectLst>
                  <a:outerShdw blurRad="38100" dist="38100" dir="2700000" algn="tl">
                    <a:srgbClr val="000000"/>
                  </a:outerShdw>
                </a:effectLst>
                <a:latin typeface="黑体" panose="02010609060101010101" pitchFamily="49" charset="-122"/>
                <a:ea typeface="黑体" panose="02010609060101010101" pitchFamily="49" charset="-122"/>
              </a:rPr>
              <a:t>方法：只需将品质标志的表现一一排列出来，然后汇总出每一种标志表现出现的次数即可。如下例：</a:t>
            </a:r>
          </a:p>
        </p:txBody>
      </p:sp>
      <p:graphicFrame>
        <p:nvGraphicFramePr>
          <p:cNvPr id="93211" name="Group 27"/>
          <p:cNvGraphicFramePr>
            <a:graphicFrameLocks noGrp="1"/>
          </p:cNvGraphicFramePr>
          <p:nvPr/>
        </p:nvGraphicFramePr>
        <p:xfrm>
          <a:off x="2208213" y="3429000"/>
          <a:ext cx="7010400" cy="2909888"/>
        </p:xfrm>
        <a:graphic>
          <a:graphicData uri="http://schemas.openxmlformats.org/drawingml/2006/table">
            <a:tbl>
              <a:tblPr/>
              <a:tblGrid>
                <a:gridCol w="2336800">
                  <a:extLst>
                    <a:ext uri="{9D8B030D-6E8A-4147-A177-3AD203B41FA5}">
                      <a16:colId xmlns:a16="http://schemas.microsoft.com/office/drawing/2014/main" val="20000"/>
                    </a:ext>
                  </a:extLst>
                </a:gridCol>
                <a:gridCol w="2482850">
                  <a:extLst>
                    <a:ext uri="{9D8B030D-6E8A-4147-A177-3AD203B41FA5}">
                      <a16:colId xmlns:a16="http://schemas.microsoft.com/office/drawing/2014/main" val="20001"/>
                    </a:ext>
                  </a:extLst>
                </a:gridCol>
                <a:gridCol w="2190750">
                  <a:extLst>
                    <a:ext uri="{9D8B030D-6E8A-4147-A177-3AD203B41FA5}">
                      <a16:colId xmlns:a16="http://schemas.microsoft.com/office/drawing/2014/main" val="20002"/>
                    </a:ext>
                  </a:extLst>
                </a:gridCol>
              </a:tblGrid>
              <a:tr h="503238">
                <a:tc>
                  <a:txBody>
                    <a:bodyPr/>
                    <a:lstStyle>
                      <a:lvl1pPr algn="l">
                        <a:spcBef>
                          <a:spcPct val="20000"/>
                        </a:spcBef>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defRPr kumimoji="1">
                          <a:solidFill>
                            <a:schemeClr val="tx1"/>
                          </a:solidFill>
                          <a:latin typeface="Arial Narrow" panose="020B0606020202030204" pitchFamily="34" charset="0"/>
                          <a:ea typeface="宋体" panose="02010600030101010101" pitchFamily="2" charset="-122"/>
                        </a:defRPr>
                      </a:lvl4pPr>
                      <a:lvl5pPr algn="l">
                        <a:spcBef>
                          <a:spcPct val="20000"/>
                        </a:spcBef>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  </a:t>
                      </a:r>
                      <a:r>
                        <a:rPr kumimoji="1" lang="zh-CN" altLang="en-US" sz="24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经济类型</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defRPr kumimoji="1">
                          <a:solidFill>
                            <a:schemeClr val="tx1"/>
                          </a:solidFill>
                          <a:latin typeface="Arial Narrow" panose="020B0606020202030204" pitchFamily="34" charset="0"/>
                          <a:ea typeface="宋体" panose="02010600030101010101" pitchFamily="2" charset="-122"/>
                        </a:defRPr>
                      </a:lvl4pPr>
                      <a:lvl5pPr algn="l">
                        <a:spcBef>
                          <a:spcPct val="20000"/>
                        </a:spcBef>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企业数（个）</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defRPr kumimoji="1">
                          <a:solidFill>
                            <a:schemeClr val="tx1"/>
                          </a:solidFill>
                          <a:latin typeface="Arial Narrow" panose="020B0606020202030204" pitchFamily="34" charset="0"/>
                          <a:ea typeface="宋体" panose="02010600030101010101" pitchFamily="2" charset="-122"/>
                        </a:defRPr>
                      </a:lvl4pPr>
                      <a:lvl5pPr algn="l">
                        <a:spcBef>
                          <a:spcPct val="20000"/>
                        </a:spcBef>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  </a:t>
                      </a:r>
                      <a:r>
                        <a:rPr kumimoji="1" lang="zh-CN" altLang="en-US" sz="24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比重（</a:t>
                      </a:r>
                      <a:r>
                        <a:rPr kumimoji="1" lang="en-US" altLang="zh-CN" sz="24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a:t>
                      </a:r>
                      <a:r>
                        <a:rPr kumimoji="1" lang="zh-CN" altLang="en-US" sz="24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73250">
                <a:tc>
                  <a:txBody>
                    <a:bodyPr/>
                    <a:lstStyle>
                      <a:lvl1pPr algn="l">
                        <a:spcBef>
                          <a:spcPct val="20000"/>
                        </a:spcBef>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defRPr kumimoji="1">
                          <a:solidFill>
                            <a:schemeClr val="tx1"/>
                          </a:solidFill>
                          <a:latin typeface="Arial Narrow" panose="020B0606020202030204" pitchFamily="34" charset="0"/>
                          <a:ea typeface="宋体" panose="02010600030101010101" pitchFamily="2" charset="-122"/>
                        </a:defRPr>
                      </a:lvl4pPr>
                      <a:lvl5pPr algn="l">
                        <a:spcBef>
                          <a:spcPct val="20000"/>
                        </a:spcBef>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国有企业 </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股份制企业 </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合资企业 </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独资企业</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defRPr kumimoji="1">
                          <a:solidFill>
                            <a:schemeClr val="tx1"/>
                          </a:solidFill>
                          <a:latin typeface="Arial Narrow" panose="020B0606020202030204" pitchFamily="34" charset="0"/>
                          <a:ea typeface="宋体" panose="02010600030101010101" pitchFamily="2" charset="-122"/>
                        </a:defRPr>
                      </a:lvl4pPr>
                      <a:lvl5pPr algn="l">
                        <a:spcBef>
                          <a:spcPct val="20000"/>
                        </a:spcBef>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    100 </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    80 </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    50 </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    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defRPr kumimoji="1">
                          <a:solidFill>
                            <a:schemeClr val="tx1"/>
                          </a:solidFill>
                          <a:latin typeface="Arial Narrow" panose="020B0606020202030204" pitchFamily="34" charset="0"/>
                          <a:ea typeface="宋体" panose="02010600030101010101" pitchFamily="2" charset="-122"/>
                        </a:defRPr>
                      </a:lvl4pPr>
                      <a:lvl5pPr algn="l">
                        <a:spcBef>
                          <a:spcPct val="20000"/>
                        </a:spcBef>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     40 </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     32 </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     20 </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      8</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lvl1pPr algn="l">
                        <a:spcBef>
                          <a:spcPct val="20000"/>
                        </a:spcBef>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defRPr kumimoji="1">
                          <a:solidFill>
                            <a:schemeClr val="tx1"/>
                          </a:solidFill>
                          <a:latin typeface="Arial Narrow" panose="020B0606020202030204" pitchFamily="34" charset="0"/>
                          <a:ea typeface="宋体" panose="02010600030101010101" pitchFamily="2" charset="-122"/>
                        </a:defRPr>
                      </a:lvl4pPr>
                      <a:lvl5pPr algn="l">
                        <a:spcBef>
                          <a:spcPct val="20000"/>
                        </a:spcBef>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    </a:t>
                      </a:r>
                      <a:r>
                        <a:rPr kumimoji="1" lang="zh-CN" altLang="en-US" sz="24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合    计</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defRPr kumimoji="1">
                          <a:solidFill>
                            <a:schemeClr val="tx1"/>
                          </a:solidFill>
                          <a:latin typeface="Arial Narrow" panose="020B0606020202030204" pitchFamily="34" charset="0"/>
                          <a:ea typeface="宋体" panose="02010600030101010101" pitchFamily="2" charset="-122"/>
                        </a:defRPr>
                      </a:lvl4pPr>
                      <a:lvl5pPr algn="l">
                        <a:spcBef>
                          <a:spcPct val="20000"/>
                        </a:spcBef>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       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Arial Narrow" panose="020B0606020202030204" pitchFamily="34" charset="0"/>
                          <a:ea typeface="宋体" panose="02010600030101010101" pitchFamily="2" charset="-122"/>
                        </a:defRPr>
                      </a:lvl1pPr>
                      <a:lvl2pPr algn="l">
                        <a:spcBef>
                          <a:spcPct val="20000"/>
                        </a:spcBef>
                        <a:defRPr kumimoji="1" sz="2400">
                          <a:solidFill>
                            <a:schemeClr val="tx1"/>
                          </a:solidFill>
                          <a:latin typeface="Arial Narrow" panose="020B0606020202030204" pitchFamily="34" charset="0"/>
                          <a:ea typeface="宋体" panose="02010600030101010101" pitchFamily="2" charset="-122"/>
                        </a:defRPr>
                      </a:lvl2pPr>
                      <a:lvl3pPr algn="l">
                        <a:spcBef>
                          <a:spcPct val="20000"/>
                        </a:spcBef>
                        <a:defRPr kumimoji="1" sz="2000">
                          <a:solidFill>
                            <a:schemeClr val="tx1"/>
                          </a:solidFill>
                          <a:latin typeface="Arial Narrow" panose="020B0606020202030204" pitchFamily="34" charset="0"/>
                          <a:ea typeface="宋体" panose="02010600030101010101" pitchFamily="2" charset="-122"/>
                        </a:defRPr>
                      </a:lvl3pPr>
                      <a:lvl4pPr algn="l">
                        <a:spcBef>
                          <a:spcPct val="20000"/>
                        </a:spcBef>
                        <a:defRPr kumimoji="1">
                          <a:solidFill>
                            <a:schemeClr val="tx1"/>
                          </a:solidFill>
                          <a:latin typeface="Arial Narrow" panose="020B0606020202030204" pitchFamily="34" charset="0"/>
                          <a:ea typeface="宋体" panose="02010600030101010101" pitchFamily="2" charset="-122"/>
                        </a:defRPr>
                      </a:lvl4pPr>
                      <a:lvl5pPr algn="l">
                        <a:spcBef>
                          <a:spcPct val="20000"/>
                        </a:spcBef>
                        <a:defRPr kumimoji="1">
                          <a:solidFill>
                            <a:schemeClr val="tx1"/>
                          </a:solidFill>
                          <a:latin typeface="Arial Narrow" panose="020B0606020202030204" pitchFamily="34" charset="0"/>
                          <a:ea typeface="宋体" panose="02010600030101010101" pitchFamily="2" charset="-122"/>
                        </a:defRPr>
                      </a:lvl5pPr>
                      <a:lvl6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6pPr>
                      <a:lvl7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7pPr>
                      <a:lvl8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8pPr>
                      <a:lvl9pPr fontAlgn="base">
                        <a:spcBef>
                          <a:spcPct val="20000"/>
                        </a:spcBef>
                        <a:spcAft>
                          <a:spcPct val="0"/>
                        </a:spcAft>
                        <a:defRPr kumimoji="1">
                          <a:solidFill>
                            <a:schemeClr val="tx1"/>
                          </a:solidFill>
                          <a:latin typeface="Arial Narrow" panose="020B0606020202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       100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44850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1393825" y="2778125"/>
            <a:ext cx="9480550" cy="369332"/>
          </a:xfrm>
          <a:prstGeom prst="rect">
            <a:avLst/>
          </a:prstGeom>
          <a:noFill/>
          <a:ln>
            <a:noFill/>
          </a:ln>
          <a:extLst>
            <a:ext uri="{909E8E84-426E-40DD-AFC4-6F175D3DCCD1}">
              <a14:hiddenFill xmlns:a14="http://schemas.microsoft.com/office/drawing/2010/main">
                <a:solidFill>
                  <a:srgbClr val="CBCBCB"/>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endParaRPr lang="zh-CN" altLang="en-US"/>
          </a:p>
        </p:txBody>
      </p:sp>
      <p:sp>
        <p:nvSpPr>
          <p:cNvPr id="94211" name="Text Box 3"/>
          <p:cNvSpPr txBox="1">
            <a:spLocks noChangeArrowheads="1"/>
          </p:cNvSpPr>
          <p:nvPr/>
        </p:nvSpPr>
        <p:spPr bwMode="auto">
          <a:xfrm>
            <a:off x="1524000" y="528639"/>
            <a:ext cx="4876800" cy="579437"/>
          </a:xfrm>
          <a:prstGeom prst="rect">
            <a:avLst/>
          </a:prstGeom>
          <a:noFill/>
          <a:ln>
            <a:noFill/>
          </a:ln>
          <a:extLst>
            <a:ext uri="{909E8E84-426E-40DD-AFC4-6F175D3DCCD1}">
              <a14:hiddenFill xmlns:a14="http://schemas.microsoft.com/office/drawing/2010/main">
                <a:solidFill>
                  <a:srgbClr val="CBCBCB"/>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lang="en-US" altLang="zh-CN" sz="3200">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rPr>
              <a:t>2</a:t>
            </a:r>
            <a:r>
              <a:rPr lang="zh-CN" altLang="en-US" sz="3200">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rPr>
              <a:t>、变量分布数列的编制：</a:t>
            </a:r>
          </a:p>
        </p:txBody>
      </p:sp>
      <p:sp>
        <p:nvSpPr>
          <p:cNvPr id="94212" name="Text Box 4"/>
          <p:cNvSpPr txBox="1">
            <a:spLocks noChangeArrowheads="1"/>
          </p:cNvSpPr>
          <p:nvPr/>
        </p:nvSpPr>
        <p:spPr bwMode="auto">
          <a:xfrm>
            <a:off x="1774826" y="1857375"/>
            <a:ext cx="6005513" cy="457200"/>
          </a:xfrm>
          <a:prstGeom prst="rect">
            <a:avLst/>
          </a:prstGeom>
          <a:noFill/>
          <a:ln>
            <a:noFill/>
          </a:ln>
          <a:extLst>
            <a:ext uri="{909E8E84-426E-40DD-AFC4-6F175D3DCCD1}">
              <a14:hiddenFill xmlns:a14="http://schemas.microsoft.com/office/drawing/2010/main">
                <a:solidFill>
                  <a:srgbClr val="CBCBCB"/>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lang="zh-CN" altLang="en-US" sz="2400">
                <a:solidFill>
                  <a:srgbClr val="000000"/>
                </a:solidFill>
                <a:latin typeface="黑体" panose="02010609060101010101" pitchFamily="49" charset="-122"/>
                <a:ea typeface="黑体" panose="02010609060101010101" pitchFamily="49" charset="-122"/>
              </a:rPr>
              <a:t>第一步：将原始资料按数值大小依次排列。</a:t>
            </a:r>
          </a:p>
        </p:txBody>
      </p:sp>
      <p:sp>
        <p:nvSpPr>
          <p:cNvPr id="94213" name="Text Box 5"/>
          <p:cNvSpPr txBox="1">
            <a:spLocks noChangeArrowheads="1"/>
          </p:cNvSpPr>
          <p:nvPr/>
        </p:nvSpPr>
        <p:spPr bwMode="auto">
          <a:xfrm>
            <a:off x="1774825" y="2466975"/>
            <a:ext cx="9069388" cy="457200"/>
          </a:xfrm>
          <a:prstGeom prst="rect">
            <a:avLst/>
          </a:prstGeom>
          <a:noFill/>
          <a:ln>
            <a:noFill/>
          </a:ln>
          <a:extLst>
            <a:ext uri="{909E8E84-426E-40DD-AFC4-6F175D3DCCD1}">
              <a14:hiddenFill xmlns:a14="http://schemas.microsoft.com/office/drawing/2010/main">
                <a:solidFill>
                  <a:srgbClr val="CBCBCB"/>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lang="zh-CN" altLang="en-US" sz="2400">
                <a:solidFill>
                  <a:srgbClr val="000000"/>
                </a:solidFill>
                <a:latin typeface="黑体" panose="02010609060101010101" pitchFamily="49" charset="-122"/>
                <a:ea typeface="黑体" panose="02010609060101010101" pitchFamily="49" charset="-122"/>
              </a:rPr>
              <a:t>第二步：确定变量的类型和分组方法（单变量分组或组距分组）。</a:t>
            </a:r>
          </a:p>
        </p:txBody>
      </p:sp>
      <p:sp>
        <p:nvSpPr>
          <p:cNvPr id="94214" name="Text Box 6"/>
          <p:cNvSpPr txBox="1">
            <a:spLocks noChangeArrowheads="1"/>
          </p:cNvSpPr>
          <p:nvPr/>
        </p:nvSpPr>
        <p:spPr bwMode="auto">
          <a:xfrm>
            <a:off x="1317625" y="3055939"/>
            <a:ext cx="9110186" cy="1200329"/>
          </a:xfrm>
          <a:prstGeom prst="rect">
            <a:avLst/>
          </a:prstGeom>
          <a:noFill/>
          <a:ln>
            <a:noFill/>
          </a:ln>
          <a:extLst>
            <a:ext uri="{909E8E84-426E-40DD-AFC4-6F175D3DCCD1}">
              <a14:hiddenFill xmlns:a14="http://schemas.microsoft.com/office/drawing/2010/main">
                <a:solidFill>
                  <a:srgbClr val="CBCBCB"/>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lvl="1" algn="l" eaLnBrk="0" hangingPunct="0"/>
            <a:r>
              <a:rPr lang="zh-CN" altLang="en-US" sz="2400">
                <a:solidFill>
                  <a:srgbClr val="000000"/>
                </a:solidFill>
                <a:latin typeface="黑体" panose="02010609060101010101" pitchFamily="49" charset="-122"/>
                <a:ea typeface="黑体" panose="02010609060101010101" pitchFamily="49" charset="-122"/>
              </a:rPr>
              <a:t>第三步：确定组数和组距。当组数确定后，组距可计算得到： </a:t>
            </a:r>
          </a:p>
          <a:p>
            <a:pPr lvl="1" algn="l" eaLnBrk="0" hangingPunct="0"/>
            <a:r>
              <a:rPr lang="zh-CN" altLang="en-US" sz="2400">
                <a:solidFill>
                  <a:srgbClr val="000000"/>
                </a:solidFill>
                <a:latin typeface="黑体" panose="02010609060101010101" pitchFamily="49" charset="-122"/>
                <a:ea typeface="黑体" panose="02010609060101010101" pitchFamily="49" charset="-122"/>
              </a:rPr>
              <a:t>                组距</a:t>
            </a:r>
            <a:r>
              <a:rPr lang="en-US" altLang="zh-CN" sz="2400">
                <a:solidFill>
                  <a:srgbClr val="000000"/>
                </a:solidFill>
                <a:latin typeface="黑体" panose="02010609060101010101" pitchFamily="49" charset="-122"/>
                <a:ea typeface="黑体" panose="02010609060101010101" pitchFamily="49" charset="-122"/>
              </a:rPr>
              <a:t>=</a:t>
            </a:r>
            <a:r>
              <a:rPr lang="zh-CN" altLang="en-US" sz="2400">
                <a:solidFill>
                  <a:srgbClr val="000000"/>
                </a:solidFill>
                <a:latin typeface="黑体" panose="02010609060101010101" pitchFamily="49" charset="-122"/>
                <a:ea typeface="黑体" panose="02010609060101010101" pitchFamily="49" charset="-122"/>
              </a:rPr>
              <a:t>全距</a:t>
            </a:r>
            <a:r>
              <a:rPr lang="en-US" altLang="zh-CN" sz="2400">
                <a:solidFill>
                  <a:srgbClr val="000000"/>
                </a:solidFill>
                <a:latin typeface="黑体" panose="02010609060101010101" pitchFamily="49" charset="-122"/>
                <a:ea typeface="黑体" panose="02010609060101010101" pitchFamily="49" charset="-122"/>
              </a:rPr>
              <a:t>/</a:t>
            </a:r>
            <a:r>
              <a:rPr lang="zh-CN" altLang="en-US" sz="2400">
                <a:solidFill>
                  <a:srgbClr val="000000"/>
                </a:solidFill>
                <a:latin typeface="黑体" panose="02010609060101010101" pitchFamily="49" charset="-122"/>
                <a:ea typeface="黑体" panose="02010609060101010101" pitchFamily="49" charset="-122"/>
              </a:rPr>
              <a:t>组数 </a:t>
            </a:r>
          </a:p>
          <a:p>
            <a:pPr lvl="1" algn="l" eaLnBrk="0" hangingPunct="0"/>
            <a:r>
              <a:rPr lang="zh-CN" altLang="en-US" sz="2400">
                <a:solidFill>
                  <a:srgbClr val="000000"/>
                </a:solidFill>
                <a:latin typeface="黑体" panose="02010609060101010101" pitchFamily="49" charset="-122"/>
                <a:ea typeface="黑体" panose="02010609060101010101" pitchFamily="49" charset="-122"/>
              </a:rPr>
              <a:t>                全距</a:t>
            </a:r>
            <a:r>
              <a:rPr lang="en-US" altLang="zh-CN" sz="2400">
                <a:solidFill>
                  <a:srgbClr val="000000"/>
                </a:solidFill>
                <a:latin typeface="黑体" panose="02010609060101010101" pitchFamily="49" charset="-122"/>
                <a:ea typeface="黑体" panose="02010609060101010101" pitchFamily="49" charset="-122"/>
              </a:rPr>
              <a:t>=</a:t>
            </a:r>
            <a:r>
              <a:rPr lang="zh-CN" altLang="en-US" sz="2400">
                <a:solidFill>
                  <a:srgbClr val="000000"/>
                </a:solidFill>
                <a:latin typeface="黑体" panose="02010609060101010101" pitchFamily="49" charset="-122"/>
                <a:ea typeface="黑体" panose="02010609060101010101" pitchFamily="49" charset="-122"/>
              </a:rPr>
              <a:t>最大变量值</a:t>
            </a:r>
            <a:r>
              <a:rPr lang="en-US" altLang="zh-CN" sz="2400">
                <a:solidFill>
                  <a:srgbClr val="000000"/>
                </a:solidFill>
                <a:latin typeface="Times New Roman" panose="02020603050405020304" pitchFamily="18" charset="0"/>
                <a:ea typeface="黑体" panose="02010609060101010101" pitchFamily="49" charset="-122"/>
              </a:rPr>
              <a:t>—</a:t>
            </a:r>
            <a:r>
              <a:rPr lang="zh-CN" altLang="en-US" sz="2400">
                <a:solidFill>
                  <a:srgbClr val="000000"/>
                </a:solidFill>
                <a:latin typeface="黑体" panose="02010609060101010101" pitchFamily="49" charset="-122"/>
                <a:ea typeface="黑体" panose="02010609060101010101" pitchFamily="49" charset="-122"/>
              </a:rPr>
              <a:t>最小变量值。</a:t>
            </a:r>
          </a:p>
        </p:txBody>
      </p:sp>
      <p:sp>
        <p:nvSpPr>
          <p:cNvPr id="94215" name="Text Box 7"/>
          <p:cNvSpPr txBox="1">
            <a:spLocks noChangeArrowheads="1"/>
          </p:cNvSpPr>
          <p:nvPr/>
        </p:nvSpPr>
        <p:spPr bwMode="auto">
          <a:xfrm>
            <a:off x="1317626" y="4351339"/>
            <a:ext cx="9417963" cy="830997"/>
          </a:xfrm>
          <a:prstGeom prst="rect">
            <a:avLst/>
          </a:prstGeom>
          <a:noFill/>
          <a:ln>
            <a:noFill/>
          </a:ln>
          <a:extLst>
            <a:ext uri="{909E8E84-426E-40DD-AFC4-6F175D3DCCD1}">
              <a14:hiddenFill xmlns:a14="http://schemas.microsoft.com/office/drawing/2010/main">
                <a:solidFill>
                  <a:srgbClr val="CBCBCB"/>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lvl="1" algn="l" eaLnBrk="0" hangingPunct="0"/>
            <a:r>
              <a:rPr lang="zh-CN" altLang="en-US" sz="2400">
                <a:solidFill>
                  <a:srgbClr val="000000"/>
                </a:solidFill>
                <a:latin typeface="黑体" panose="02010609060101010101" pitchFamily="49" charset="-122"/>
                <a:ea typeface="黑体" panose="02010609060101010101" pitchFamily="49" charset="-122"/>
              </a:rPr>
              <a:t>第四步：确定组限。（第一组的下限要小于或等于最小变量值， </a:t>
            </a:r>
          </a:p>
          <a:p>
            <a:pPr lvl="1" algn="l" eaLnBrk="0" hangingPunct="0"/>
            <a:r>
              <a:rPr lang="zh-CN" altLang="en-US" sz="2400">
                <a:solidFill>
                  <a:srgbClr val="000000"/>
                </a:solidFill>
                <a:latin typeface="黑体" panose="02010609060101010101" pitchFamily="49" charset="-122"/>
                <a:ea typeface="黑体" panose="02010609060101010101" pitchFamily="49" charset="-122"/>
              </a:rPr>
              <a:t>                最后一组的上限要大于最大变量值。）</a:t>
            </a:r>
          </a:p>
        </p:txBody>
      </p:sp>
      <p:sp>
        <p:nvSpPr>
          <p:cNvPr id="94216" name="Text Box 8"/>
          <p:cNvSpPr txBox="1">
            <a:spLocks noChangeArrowheads="1"/>
          </p:cNvSpPr>
          <p:nvPr/>
        </p:nvSpPr>
        <p:spPr bwMode="auto">
          <a:xfrm>
            <a:off x="1774825" y="5297489"/>
            <a:ext cx="8802410" cy="830997"/>
          </a:xfrm>
          <a:prstGeom prst="rect">
            <a:avLst/>
          </a:prstGeom>
          <a:noFill/>
          <a:ln>
            <a:noFill/>
          </a:ln>
          <a:extLst>
            <a:ext uri="{909E8E84-426E-40DD-AFC4-6F175D3DCCD1}">
              <a14:hiddenFill xmlns:a14="http://schemas.microsoft.com/office/drawing/2010/main">
                <a:solidFill>
                  <a:srgbClr val="CBCBCB"/>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eaLnBrk="0" hangingPunct="0"/>
            <a:r>
              <a:rPr lang="zh-CN" altLang="en-US" sz="2400">
                <a:solidFill>
                  <a:srgbClr val="000000"/>
                </a:solidFill>
                <a:latin typeface="黑体" panose="02010609060101010101" pitchFamily="49" charset="-122"/>
                <a:ea typeface="黑体" panose="02010609060101010101" pitchFamily="49" charset="-122"/>
              </a:rPr>
              <a:t>第五步：汇总出各组的单位数（注意：离散型变量各组单位 </a:t>
            </a:r>
          </a:p>
          <a:p>
            <a:pPr algn="l"/>
            <a:r>
              <a:rPr lang="zh-CN" altLang="en-US" sz="2400">
                <a:solidFill>
                  <a:srgbClr val="000000"/>
                </a:solidFill>
                <a:latin typeface="黑体" panose="02010609060101010101" pitchFamily="49" charset="-122"/>
                <a:ea typeface="黑体" panose="02010609060101010101" pitchFamily="49" charset="-122"/>
              </a:rPr>
              <a:t>                数的汇总方法），计算频率，并编制统计表。</a:t>
            </a:r>
          </a:p>
        </p:txBody>
      </p:sp>
      <p:sp>
        <p:nvSpPr>
          <p:cNvPr id="94217" name="Text Box 9"/>
          <p:cNvSpPr txBox="1">
            <a:spLocks noChangeArrowheads="1"/>
          </p:cNvSpPr>
          <p:nvPr/>
        </p:nvSpPr>
        <p:spPr bwMode="auto">
          <a:xfrm>
            <a:off x="1524000" y="1196975"/>
            <a:ext cx="1714500" cy="579438"/>
          </a:xfrm>
          <a:prstGeom prst="rect">
            <a:avLst/>
          </a:prstGeom>
          <a:noFill/>
          <a:ln>
            <a:noFill/>
          </a:ln>
          <a:effectLst/>
          <a:extLst>
            <a:ext uri="{909E8E84-426E-40DD-AFC4-6F175D3DCCD1}">
              <a14:hiddenFill xmlns:a14="http://schemas.microsoft.com/office/drawing/2010/main">
                <a:solidFill>
                  <a:srgbClr val="CBCBC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p>
            <a:pPr algn="l" eaLnBrk="0" hangingPunct="0"/>
            <a:r>
              <a:rPr lang="zh-CN" altLang="en-US" sz="3200">
                <a:solidFill>
                  <a:srgbClr val="00FFFF"/>
                </a:solidFill>
                <a:effectLst>
                  <a:outerShdw blurRad="38100" dist="38100" dir="2700000" algn="tl">
                    <a:srgbClr val="000000"/>
                  </a:outerShdw>
                </a:effectLst>
                <a:latin typeface="Times New Roman" panose="02020603050405020304" pitchFamily="18" charset="0"/>
                <a:ea typeface="黑体" panose="02010609060101010101" pitchFamily="49" charset="-122"/>
              </a:rPr>
              <a:t>步骤为</a:t>
            </a:r>
            <a:r>
              <a:rPr lang="zh-CN" altLang="en-US" sz="2400">
                <a:solidFill>
                  <a:srgbClr val="00FFFF"/>
                </a:solidFill>
                <a:effectLst>
                  <a:outerShdw blurRad="38100" dist="38100" dir="2700000" algn="tl">
                    <a:srgbClr val="000000"/>
                  </a:outerShdw>
                </a:effectLst>
                <a:latin typeface="Times New Roman" panose="02020603050405020304" pitchFamily="18" charset="0"/>
                <a:ea typeface="黑体" panose="02010609060101010101" pitchFamily="49" charset="-122"/>
              </a:rPr>
              <a:t>：</a:t>
            </a:r>
          </a:p>
        </p:txBody>
      </p:sp>
    </p:spTree>
    <p:extLst>
      <p:ext uri="{BB962C8B-B14F-4D97-AF65-F5344CB8AC3E}">
        <p14:creationId xmlns:p14="http://schemas.microsoft.com/office/powerpoint/2010/main" val="2726436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1524001" y="304801"/>
            <a:ext cx="5364163" cy="677863"/>
          </a:xfrm>
          <a:solidFill>
            <a:srgbClr val="43FFCE"/>
          </a:solidFill>
        </p:spPr>
        <p:txBody>
          <a:bodyPr/>
          <a:lstStyle/>
          <a:p>
            <a:r>
              <a:rPr lang="zh-CN" altLang="en-US" sz="4000" b="1">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简单次数分布图的编制</a:t>
            </a:r>
          </a:p>
        </p:txBody>
      </p:sp>
      <p:sp>
        <p:nvSpPr>
          <p:cNvPr id="95235" name="Rectangle 3"/>
          <p:cNvSpPr>
            <a:spLocks noGrp="1" noChangeArrowheads="1"/>
          </p:cNvSpPr>
          <p:nvPr>
            <p:ph type="body" sz="half" idx="1"/>
          </p:nvPr>
        </p:nvSpPr>
        <p:spPr>
          <a:xfrm>
            <a:off x="1132569" y="1621971"/>
            <a:ext cx="8139113" cy="4114800"/>
          </a:xfrm>
          <a:noFill/>
          <a:ln/>
        </p:spPr>
        <p:txBody>
          <a:bodyPr/>
          <a:lstStyle/>
          <a:p>
            <a:pPr>
              <a:buFontTx/>
              <a:buNone/>
            </a:pP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、单项式数列次数分布图</a:t>
            </a:r>
          </a:p>
          <a:p>
            <a:pPr>
              <a:buFontTx/>
              <a:buNone/>
            </a:pPr>
            <a:r>
              <a:rPr lang="zh-CN" altLang="en-US" b="1" dirty="0">
                <a:latin typeface="黑体" panose="02010609060101010101" pitchFamily="49" charset="-122"/>
                <a:ea typeface="黑体" panose="02010609060101010101" pitchFamily="49" charset="-122"/>
              </a:rPr>
              <a:t>   以变量为横轴，以次数为纵轴，绘制曲线图。</a:t>
            </a:r>
          </a:p>
          <a:p>
            <a:pPr>
              <a:buFontTx/>
              <a:buNone/>
            </a:pP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、组距式数列次数分布图</a:t>
            </a:r>
          </a:p>
          <a:p>
            <a:pPr>
              <a:buFontTx/>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）等距数列</a:t>
            </a:r>
          </a:p>
          <a:p>
            <a:pPr>
              <a:buFontTx/>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）不等距数列（换算成标准组距次数）</a:t>
            </a:r>
          </a:p>
          <a:p>
            <a:endParaRPr lang="en-US" altLang="zh-CN"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44482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body" sz="half" idx="1"/>
          </p:nvPr>
        </p:nvSpPr>
        <p:spPr>
          <a:xfrm>
            <a:off x="1524000" y="1557338"/>
            <a:ext cx="8763000" cy="2895600"/>
          </a:xfrm>
        </p:spPr>
        <p:txBody>
          <a:bodyPr/>
          <a:lstStyle/>
          <a:p>
            <a:r>
              <a:rPr lang="zh-CN" altLang="en-US" b="1" dirty="0">
                <a:latin typeface="黑体" panose="02010609060101010101" pitchFamily="49" charset="-122"/>
                <a:ea typeface="黑体" panose="02010609060101010101" pitchFamily="49" charset="-122"/>
              </a:rPr>
              <a:t>累计次数分布表的编制</a:t>
            </a:r>
          </a:p>
          <a:p>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、以下累计：即从低组到高组累计，表示该组上限以下的次数（频率）有多少。（向上累计）</a:t>
            </a:r>
          </a:p>
          <a:p>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、以上累计：即从高组到低组累计，表示该组下限以上的次数（频率）有多少。（向下累计）</a:t>
            </a:r>
          </a:p>
        </p:txBody>
      </p:sp>
      <p:sp>
        <p:nvSpPr>
          <p:cNvPr id="96259" name="Rectangle 3"/>
          <p:cNvSpPr>
            <a:spLocks noGrp="1" noChangeArrowheads="1"/>
          </p:cNvSpPr>
          <p:nvPr>
            <p:ph type="body" sz="half" idx="2"/>
          </p:nvPr>
        </p:nvSpPr>
        <p:spPr>
          <a:xfrm>
            <a:off x="1524000" y="4076700"/>
            <a:ext cx="8229600" cy="2286000"/>
          </a:xfrm>
        </p:spPr>
        <p:txBody>
          <a:bodyPr/>
          <a:lstStyle/>
          <a:p>
            <a:r>
              <a:rPr lang="zh-CN" altLang="en-US" b="1" dirty="0">
                <a:latin typeface="黑体" panose="02010609060101010101" pitchFamily="49" charset="-122"/>
                <a:ea typeface="黑体" panose="02010609060101010101" pitchFamily="49" charset="-122"/>
              </a:rPr>
              <a:t>累计次数分布图的编制</a:t>
            </a:r>
          </a:p>
          <a:p>
            <a:r>
              <a:rPr lang="zh-CN" altLang="en-US" b="1" dirty="0">
                <a:latin typeface="黑体" panose="02010609060101010101" pitchFamily="49" charset="-122"/>
                <a:ea typeface="黑体" panose="02010609060101010101" pitchFamily="49" charset="-122"/>
              </a:rPr>
              <a:t>编制方法：以变量为横轴，累计次数和累计频率为纵轴，绘制累计次数分布表。</a:t>
            </a:r>
          </a:p>
          <a:p>
            <a:endParaRPr lang="en-US" altLang="zh-CN" b="1" dirty="0">
              <a:latin typeface="黑体" panose="02010609060101010101" pitchFamily="49" charset="-122"/>
              <a:ea typeface="黑体" panose="02010609060101010101" pitchFamily="49" charset="-122"/>
            </a:endParaRPr>
          </a:p>
        </p:txBody>
      </p:sp>
      <p:sp>
        <p:nvSpPr>
          <p:cNvPr id="96260" name="Text Box 4"/>
          <p:cNvSpPr txBox="1">
            <a:spLocks noChangeArrowheads="1"/>
          </p:cNvSpPr>
          <p:nvPr/>
        </p:nvSpPr>
        <p:spPr bwMode="auto">
          <a:xfrm>
            <a:off x="1524000" y="404813"/>
            <a:ext cx="3048000" cy="641350"/>
          </a:xfrm>
          <a:prstGeom prst="rect">
            <a:avLst/>
          </a:prstGeom>
          <a:solidFill>
            <a:srgbClr val="43FFC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3600">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累计次数分布</a:t>
            </a:r>
          </a:p>
        </p:txBody>
      </p:sp>
    </p:spTree>
    <p:extLst>
      <p:ext uri="{BB962C8B-B14F-4D97-AF65-F5344CB8AC3E}">
        <p14:creationId xmlns:p14="http://schemas.microsoft.com/office/powerpoint/2010/main" val="1482002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07573" y="4127975"/>
            <a:ext cx="11003973" cy="1938992"/>
          </a:xfrm>
          <a:prstGeom prst="rect">
            <a:avLst/>
          </a:prstGeom>
        </p:spPr>
        <p:txBody>
          <a:bodyPr wrap="square">
            <a:spAutoFit/>
          </a:bodyPr>
          <a:lstStyle/>
          <a:p>
            <a:r>
              <a:rPr lang="en-US" altLang="zh-CN" sz="2400" dirty="0"/>
              <a:t>1465	1760	1985	2270	2980	1375	1735	1940	2220	2670</a:t>
            </a:r>
          </a:p>
          <a:p>
            <a:r>
              <a:rPr lang="en-US" altLang="zh-CN" sz="2400" dirty="0"/>
              <a:t>1405	1755	1965	2240	2820	1295	1645	1880	2110	2550</a:t>
            </a:r>
          </a:p>
          <a:p>
            <a:r>
              <a:rPr lang="en-US" altLang="zh-CN" sz="2400" dirty="0"/>
              <a:t>1355	1710	1910	2190	2600	1265	1625	1865	2095	2520</a:t>
            </a:r>
          </a:p>
          <a:p>
            <a:r>
              <a:rPr lang="en-US" altLang="zh-CN" sz="2400" dirty="0"/>
              <a:t>1225	1605	1845	2040	2430	1175	1595	1835	2030	2370</a:t>
            </a:r>
          </a:p>
          <a:p>
            <a:r>
              <a:rPr lang="en-US" altLang="zh-CN" sz="2400" dirty="0"/>
              <a:t>1000	1535	1810	2010	2290	1125	1575	1815	2030	2320</a:t>
            </a:r>
          </a:p>
        </p:txBody>
      </p:sp>
      <p:sp>
        <p:nvSpPr>
          <p:cNvPr id="3" name="文本框 2"/>
          <p:cNvSpPr txBox="1"/>
          <p:nvPr/>
        </p:nvSpPr>
        <p:spPr>
          <a:xfrm>
            <a:off x="96981" y="1610592"/>
            <a:ext cx="11291455" cy="2246769"/>
          </a:xfrm>
          <a:prstGeom prst="rect">
            <a:avLst/>
          </a:prstGeom>
          <a:noFill/>
        </p:spPr>
        <p:txBody>
          <a:bodyPr wrap="square" rtlCol="0">
            <a:spAutoFit/>
          </a:bodyPr>
          <a:lstStyle/>
          <a:p>
            <a:pPr marL="514350" indent="-514350">
              <a:buFont typeface="+mj-lt"/>
              <a:buAutoNum type="arabicPeriod"/>
            </a:pPr>
            <a:r>
              <a:rPr lang="zh-CN" altLang="en-US" sz="2800" dirty="0" smtClean="0"/>
              <a:t>分别根据组距</a:t>
            </a:r>
            <a:r>
              <a:rPr lang="en-US" altLang="zh-CN" sz="2800" dirty="0" smtClean="0"/>
              <a:t>100</a:t>
            </a:r>
            <a:r>
              <a:rPr lang="zh-CN" altLang="en-US" sz="2800" dirty="0" smtClean="0"/>
              <a:t>元、</a:t>
            </a:r>
            <a:r>
              <a:rPr lang="en-US" altLang="zh-CN" sz="2800" dirty="0" smtClean="0"/>
              <a:t>200</a:t>
            </a:r>
            <a:r>
              <a:rPr lang="zh-CN" altLang="en-US" sz="2800" dirty="0" smtClean="0"/>
              <a:t>元、</a:t>
            </a:r>
            <a:r>
              <a:rPr lang="en-US" altLang="zh-CN" sz="2800" dirty="0" smtClean="0"/>
              <a:t>300</a:t>
            </a:r>
            <a:r>
              <a:rPr lang="zh-CN" altLang="en-US" sz="2800" dirty="0" smtClean="0"/>
              <a:t>元编制分布数列，并比较按哪种组距分组的分布数列更为合适。</a:t>
            </a:r>
            <a:endParaRPr lang="en-US" altLang="zh-CN" sz="2800" dirty="0" smtClean="0"/>
          </a:p>
          <a:p>
            <a:pPr marL="514350" indent="-514350">
              <a:buFont typeface="+mj-lt"/>
              <a:buAutoNum type="arabicPeriod"/>
            </a:pPr>
            <a:r>
              <a:rPr lang="zh-CN" altLang="en-US" sz="2800" dirty="0" smtClean="0"/>
              <a:t>按你认为最合适的分布数列，计算相应的组中值、频率和累计次数，并绘制简单单次数分布图</a:t>
            </a:r>
            <a:endParaRPr lang="en-US" altLang="zh-CN" sz="2800" dirty="0" smtClean="0"/>
          </a:p>
          <a:p>
            <a:endParaRPr lang="zh-CN" altLang="en-US" sz="2800" dirty="0"/>
          </a:p>
        </p:txBody>
      </p:sp>
      <p:sp>
        <p:nvSpPr>
          <p:cNvPr id="4" name="文本框 3"/>
          <p:cNvSpPr txBox="1"/>
          <p:nvPr/>
        </p:nvSpPr>
        <p:spPr>
          <a:xfrm>
            <a:off x="5112328" y="540328"/>
            <a:ext cx="1449436" cy="523220"/>
          </a:xfrm>
          <a:prstGeom prst="rect">
            <a:avLst/>
          </a:prstGeom>
          <a:noFill/>
        </p:spPr>
        <p:txBody>
          <a:bodyPr wrap="none" rtlCol="0">
            <a:spAutoFit/>
          </a:bodyPr>
          <a:lstStyle/>
          <a:p>
            <a:r>
              <a:rPr lang="zh-CN" altLang="en-US" sz="2800" b="1" dirty="0" smtClean="0"/>
              <a:t>练习题</a:t>
            </a:r>
            <a:r>
              <a:rPr lang="en-US" altLang="zh-CN" sz="2800" b="1" dirty="0" smtClean="0"/>
              <a:t>1</a:t>
            </a:r>
            <a:endParaRPr lang="zh-CN" altLang="en-US" sz="2800" b="1" dirty="0"/>
          </a:p>
        </p:txBody>
      </p:sp>
    </p:spTree>
    <p:extLst>
      <p:ext uri="{BB962C8B-B14F-4D97-AF65-F5344CB8AC3E}">
        <p14:creationId xmlns:p14="http://schemas.microsoft.com/office/powerpoint/2010/main" val="21979325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4153088141"/>
              </p:ext>
            </p:extLst>
          </p:nvPr>
        </p:nvGraphicFramePr>
        <p:xfrm>
          <a:off x="231742" y="1115707"/>
          <a:ext cx="4794250" cy="5029200"/>
        </p:xfrm>
        <a:graphic>
          <a:graphicData uri="http://schemas.openxmlformats.org/drawingml/2006/table">
            <a:tbl>
              <a:tblPr>
                <a:tableStyleId>{5C22544A-7EE6-4342-B048-85BDC9FD1C3A}</a:tableStyleId>
              </a:tblPr>
              <a:tblGrid>
                <a:gridCol w="1162050">
                  <a:extLst>
                    <a:ext uri="{9D8B030D-6E8A-4147-A177-3AD203B41FA5}">
                      <a16:colId xmlns:a16="http://schemas.microsoft.com/office/drawing/2014/main" val="20000"/>
                    </a:ext>
                  </a:extLst>
                </a:gridCol>
                <a:gridCol w="654050">
                  <a:extLst>
                    <a:ext uri="{9D8B030D-6E8A-4147-A177-3AD203B41FA5}">
                      <a16:colId xmlns:a16="http://schemas.microsoft.com/office/drawing/2014/main" val="20001"/>
                    </a:ext>
                  </a:extLst>
                </a:gridCol>
                <a:gridCol w="654050">
                  <a:extLst>
                    <a:ext uri="{9D8B030D-6E8A-4147-A177-3AD203B41FA5}">
                      <a16:colId xmlns:a16="http://schemas.microsoft.com/office/drawing/2014/main" val="20002"/>
                    </a:ext>
                  </a:extLst>
                </a:gridCol>
                <a:gridCol w="1162050">
                  <a:extLst>
                    <a:ext uri="{9D8B030D-6E8A-4147-A177-3AD203B41FA5}">
                      <a16:colId xmlns:a16="http://schemas.microsoft.com/office/drawing/2014/main" val="20003"/>
                    </a:ext>
                  </a:extLst>
                </a:gridCol>
                <a:gridCol w="1162050">
                  <a:extLst>
                    <a:ext uri="{9D8B030D-6E8A-4147-A177-3AD203B41FA5}">
                      <a16:colId xmlns:a16="http://schemas.microsoft.com/office/drawing/2014/main" val="20004"/>
                    </a:ext>
                  </a:extLst>
                </a:gridCol>
              </a:tblGrid>
              <a:tr h="171450">
                <a:tc>
                  <a:txBody>
                    <a:bodyPr/>
                    <a:lstStyle/>
                    <a:p>
                      <a:pPr algn="ctr" fontAlgn="ctr"/>
                      <a:r>
                        <a:rPr lang="zh-CN" altLang="en-US" sz="2000" u="none" strike="noStrike" dirty="0">
                          <a:effectLst/>
                        </a:rPr>
                        <a:t>工人编号</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2000" u="none" strike="noStrike">
                          <a:effectLst/>
                        </a:rPr>
                        <a:t>性别</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2000" u="none" strike="noStrike">
                          <a:effectLst/>
                        </a:rPr>
                        <a:t>年龄</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2000" u="none" strike="noStrike">
                          <a:effectLst/>
                        </a:rPr>
                        <a:t>文化程度</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2000" u="none" strike="noStrike">
                          <a:effectLst/>
                        </a:rPr>
                        <a:t>技术级别</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10000"/>
                  </a:ext>
                </a:extLst>
              </a:tr>
              <a:tr h="171450">
                <a:tc>
                  <a:txBody>
                    <a:bodyPr/>
                    <a:lstStyle/>
                    <a:p>
                      <a:pPr algn="ctr" fontAlgn="ctr"/>
                      <a:r>
                        <a:rPr lang="en-US" altLang="zh-CN" sz="2000" u="none" strike="noStrike">
                          <a:effectLst/>
                        </a:rPr>
                        <a:t>1</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2000" u="none" strike="noStrike">
                          <a:effectLst/>
                        </a:rPr>
                        <a:t>男</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000" u="none" strike="noStrike">
                          <a:effectLst/>
                        </a:rPr>
                        <a:t>52</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2000" u="none" strike="noStrike">
                          <a:effectLst/>
                        </a:rPr>
                        <a:t>文盲</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000" u="none" strike="noStrike">
                          <a:effectLst/>
                        </a:rPr>
                        <a:t>6</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10001"/>
                  </a:ext>
                </a:extLst>
              </a:tr>
              <a:tr h="171450">
                <a:tc>
                  <a:txBody>
                    <a:bodyPr/>
                    <a:lstStyle/>
                    <a:p>
                      <a:pPr algn="ctr" fontAlgn="ctr"/>
                      <a:r>
                        <a:rPr lang="en-US" altLang="zh-CN" sz="2000" u="none" strike="noStrike">
                          <a:effectLst/>
                        </a:rPr>
                        <a:t>2</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2000" u="none" strike="noStrike">
                          <a:effectLst/>
                        </a:rPr>
                        <a:t>男</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000" u="none" strike="noStrike" dirty="0">
                          <a:effectLst/>
                        </a:rPr>
                        <a:t>30</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2000" u="none" strike="noStrike">
                          <a:effectLst/>
                        </a:rPr>
                        <a:t>初中</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000" u="none" strike="noStrike">
                          <a:effectLst/>
                        </a:rPr>
                        <a:t>3</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10002"/>
                  </a:ext>
                </a:extLst>
              </a:tr>
              <a:tr h="171450">
                <a:tc>
                  <a:txBody>
                    <a:bodyPr/>
                    <a:lstStyle/>
                    <a:p>
                      <a:pPr algn="ctr" fontAlgn="ctr"/>
                      <a:r>
                        <a:rPr lang="en-US" altLang="zh-CN" sz="2000" u="none" strike="noStrike">
                          <a:effectLst/>
                        </a:rPr>
                        <a:t>3</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2000" u="none" strike="noStrike">
                          <a:effectLst/>
                        </a:rPr>
                        <a:t>男</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000" u="none" strike="noStrike">
                          <a:effectLst/>
                        </a:rPr>
                        <a:t>19</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2000" u="none" strike="noStrike">
                          <a:effectLst/>
                        </a:rPr>
                        <a:t>初中</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000" u="none" strike="noStrike">
                          <a:effectLst/>
                        </a:rPr>
                        <a:t>2</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10003"/>
                  </a:ext>
                </a:extLst>
              </a:tr>
              <a:tr h="171450">
                <a:tc>
                  <a:txBody>
                    <a:bodyPr/>
                    <a:lstStyle/>
                    <a:p>
                      <a:pPr algn="ctr" fontAlgn="ctr"/>
                      <a:r>
                        <a:rPr lang="en-US" altLang="zh-CN" sz="2000" u="none" strike="noStrike">
                          <a:effectLst/>
                        </a:rPr>
                        <a:t>4</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2000" u="none" strike="noStrike">
                          <a:effectLst/>
                        </a:rPr>
                        <a:t>男</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000" u="none" strike="noStrike">
                          <a:effectLst/>
                        </a:rPr>
                        <a:t>46</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2000" u="none" strike="noStrike">
                          <a:effectLst/>
                        </a:rPr>
                        <a:t>高中</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000" u="none" strike="noStrike">
                          <a:effectLst/>
                        </a:rPr>
                        <a:t>4</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10004"/>
                  </a:ext>
                </a:extLst>
              </a:tr>
              <a:tr h="171450">
                <a:tc>
                  <a:txBody>
                    <a:bodyPr/>
                    <a:lstStyle/>
                    <a:p>
                      <a:pPr algn="ctr" fontAlgn="ctr"/>
                      <a:r>
                        <a:rPr lang="en-US" altLang="zh-CN" sz="2000" u="none" strike="noStrike">
                          <a:effectLst/>
                        </a:rPr>
                        <a:t>5</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2000" u="none" strike="noStrike">
                          <a:effectLst/>
                        </a:rPr>
                        <a:t>女</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000" u="none" strike="noStrike">
                          <a:effectLst/>
                        </a:rPr>
                        <a:t>47</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2000" u="none" strike="noStrike">
                          <a:effectLst/>
                        </a:rPr>
                        <a:t>小学</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000" u="none" strike="noStrike">
                          <a:effectLst/>
                        </a:rPr>
                        <a:t>4</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10005"/>
                  </a:ext>
                </a:extLst>
              </a:tr>
              <a:tr h="171450">
                <a:tc>
                  <a:txBody>
                    <a:bodyPr/>
                    <a:lstStyle/>
                    <a:p>
                      <a:pPr algn="ctr" fontAlgn="ctr"/>
                      <a:r>
                        <a:rPr lang="en-US" altLang="zh-CN" sz="2000" u="none" strike="noStrike">
                          <a:effectLst/>
                        </a:rPr>
                        <a:t>6</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2000" u="none" strike="noStrike">
                          <a:effectLst/>
                        </a:rPr>
                        <a:t>男</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000" u="none" strike="noStrike">
                          <a:effectLst/>
                        </a:rPr>
                        <a:t>34</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2000" u="none" strike="noStrike">
                          <a:effectLst/>
                        </a:rPr>
                        <a:t>小学</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000" u="none" strike="noStrike">
                          <a:effectLst/>
                        </a:rPr>
                        <a:t>2</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10006"/>
                  </a:ext>
                </a:extLst>
              </a:tr>
              <a:tr h="171450">
                <a:tc>
                  <a:txBody>
                    <a:bodyPr/>
                    <a:lstStyle/>
                    <a:p>
                      <a:pPr algn="ctr" fontAlgn="ctr"/>
                      <a:r>
                        <a:rPr lang="en-US" altLang="zh-CN" sz="2000" u="none" strike="noStrike">
                          <a:effectLst/>
                        </a:rPr>
                        <a:t>7</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2000" u="none" strike="noStrike">
                          <a:effectLst/>
                        </a:rPr>
                        <a:t>女</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000" u="none" strike="noStrike">
                          <a:effectLst/>
                        </a:rPr>
                        <a:t>22</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2000" u="none" strike="noStrike">
                          <a:effectLst/>
                        </a:rPr>
                        <a:t>初中</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000" u="none" strike="noStrike">
                          <a:effectLst/>
                        </a:rPr>
                        <a:t>3</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10007"/>
                  </a:ext>
                </a:extLst>
              </a:tr>
              <a:tr h="171450">
                <a:tc>
                  <a:txBody>
                    <a:bodyPr/>
                    <a:lstStyle/>
                    <a:p>
                      <a:pPr algn="ctr" fontAlgn="ctr"/>
                      <a:r>
                        <a:rPr lang="en-US" altLang="zh-CN" sz="2000" u="none" strike="noStrike">
                          <a:effectLst/>
                        </a:rPr>
                        <a:t>8</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2000" u="none" strike="noStrike">
                          <a:effectLst/>
                        </a:rPr>
                        <a:t>男</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000" u="none" strike="noStrike">
                          <a:effectLst/>
                        </a:rPr>
                        <a:t>31</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2000" u="none" strike="noStrike">
                          <a:effectLst/>
                        </a:rPr>
                        <a:t>高中</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000" u="none" strike="noStrike">
                          <a:effectLst/>
                        </a:rPr>
                        <a:t>5</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10008"/>
                  </a:ext>
                </a:extLst>
              </a:tr>
              <a:tr h="171450">
                <a:tc>
                  <a:txBody>
                    <a:bodyPr/>
                    <a:lstStyle/>
                    <a:p>
                      <a:pPr algn="ctr" fontAlgn="ctr"/>
                      <a:r>
                        <a:rPr lang="en-US" altLang="zh-CN" sz="2000" u="none" strike="noStrike">
                          <a:effectLst/>
                        </a:rPr>
                        <a:t>9</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2000" u="none" strike="noStrike">
                          <a:effectLst/>
                        </a:rPr>
                        <a:t>男</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000" u="none" strike="noStrike">
                          <a:effectLst/>
                        </a:rPr>
                        <a:t>55</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2000" u="none" strike="noStrike">
                          <a:effectLst/>
                        </a:rPr>
                        <a:t>高中</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000" u="none" strike="noStrike">
                          <a:effectLst/>
                        </a:rPr>
                        <a:t>3</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10009"/>
                  </a:ext>
                </a:extLst>
              </a:tr>
              <a:tr h="171450">
                <a:tc>
                  <a:txBody>
                    <a:bodyPr/>
                    <a:lstStyle/>
                    <a:p>
                      <a:pPr algn="ctr" fontAlgn="ctr"/>
                      <a:r>
                        <a:rPr lang="en-US" altLang="zh-CN" sz="2000" u="none" strike="noStrike">
                          <a:effectLst/>
                        </a:rPr>
                        <a:t>10</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2000" u="none" strike="noStrike">
                          <a:effectLst/>
                        </a:rPr>
                        <a:t>男</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000" u="none" strike="noStrike">
                          <a:effectLst/>
                        </a:rPr>
                        <a:t>32</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2000" u="none" strike="noStrike">
                          <a:effectLst/>
                        </a:rPr>
                        <a:t>初中</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000" u="none" strike="noStrike">
                          <a:effectLst/>
                        </a:rPr>
                        <a:t>5</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10010"/>
                  </a:ext>
                </a:extLst>
              </a:tr>
              <a:tr h="171450">
                <a:tc>
                  <a:txBody>
                    <a:bodyPr/>
                    <a:lstStyle/>
                    <a:p>
                      <a:pPr algn="ctr" fontAlgn="ctr"/>
                      <a:r>
                        <a:rPr lang="en-US" altLang="zh-CN" sz="2000" u="none" strike="noStrike">
                          <a:effectLst/>
                        </a:rPr>
                        <a:t>11</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2000" u="none" strike="noStrike">
                          <a:effectLst/>
                        </a:rPr>
                        <a:t>女</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000" u="none" strike="noStrike">
                          <a:effectLst/>
                        </a:rPr>
                        <a:t>49</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2000" u="none" strike="noStrike">
                          <a:effectLst/>
                        </a:rPr>
                        <a:t>中专</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000" u="none" strike="noStrike">
                          <a:effectLst/>
                        </a:rPr>
                        <a:t>4</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10011"/>
                  </a:ext>
                </a:extLst>
              </a:tr>
              <a:tr h="171450">
                <a:tc>
                  <a:txBody>
                    <a:bodyPr/>
                    <a:lstStyle/>
                    <a:p>
                      <a:pPr algn="ctr" fontAlgn="ctr"/>
                      <a:r>
                        <a:rPr lang="en-US" altLang="zh-CN" sz="2000" u="none" strike="noStrike">
                          <a:effectLst/>
                        </a:rPr>
                        <a:t>12</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2000" u="none" strike="noStrike">
                          <a:effectLst/>
                        </a:rPr>
                        <a:t>男</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000" u="none" strike="noStrike">
                          <a:effectLst/>
                        </a:rPr>
                        <a:t>34</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2000" u="none" strike="noStrike">
                          <a:effectLst/>
                        </a:rPr>
                        <a:t>初中</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000" u="none" strike="noStrike">
                          <a:effectLst/>
                        </a:rPr>
                        <a:t>4</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10012"/>
                  </a:ext>
                </a:extLst>
              </a:tr>
              <a:tr h="171450">
                <a:tc>
                  <a:txBody>
                    <a:bodyPr/>
                    <a:lstStyle/>
                    <a:p>
                      <a:pPr algn="ctr" fontAlgn="ctr"/>
                      <a:r>
                        <a:rPr lang="en-US" altLang="zh-CN" sz="2000" u="none" strike="noStrike">
                          <a:effectLst/>
                        </a:rPr>
                        <a:t>13</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2000" u="none" strike="noStrike">
                          <a:effectLst/>
                        </a:rPr>
                        <a:t>男</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000" u="none" strike="noStrike">
                          <a:effectLst/>
                        </a:rPr>
                        <a:t>34</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2000" u="none" strike="noStrike">
                          <a:effectLst/>
                        </a:rPr>
                        <a:t>初中</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000" u="none" strike="noStrike">
                          <a:effectLst/>
                        </a:rPr>
                        <a:t>4</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10013"/>
                  </a:ext>
                </a:extLst>
              </a:tr>
              <a:tr h="171450">
                <a:tc>
                  <a:txBody>
                    <a:bodyPr/>
                    <a:lstStyle/>
                    <a:p>
                      <a:pPr algn="ctr" fontAlgn="ctr"/>
                      <a:r>
                        <a:rPr lang="en-US" altLang="zh-CN" sz="2000" u="none" strike="noStrike">
                          <a:effectLst/>
                        </a:rPr>
                        <a:t>14</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2000" u="none" strike="noStrike">
                          <a:effectLst/>
                        </a:rPr>
                        <a:t>男</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000" u="none" strike="noStrike">
                          <a:effectLst/>
                        </a:rPr>
                        <a:t>61</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2000" u="none" strike="noStrike">
                          <a:effectLst/>
                        </a:rPr>
                        <a:t>中技</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000" u="none" strike="noStrike">
                          <a:effectLst/>
                        </a:rPr>
                        <a:t>7</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10014"/>
                  </a:ext>
                </a:extLst>
              </a:tr>
              <a:tr h="171450">
                <a:tc>
                  <a:txBody>
                    <a:bodyPr/>
                    <a:lstStyle/>
                    <a:p>
                      <a:pPr algn="ctr" fontAlgn="ctr"/>
                      <a:r>
                        <a:rPr lang="en-US" altLang="zh-CN" sz="2000" u="none" strike="noStrike">
                          <a:effectLst/>
                        </a:rPr>
                        <a:t>15</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2000" u="none" strike="noStrike" dirty="0">
                          <a:effectLst/>
                        </a:rPr>
                        <a:t>男</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000" u="none" strike="noStrike">
                          <a:effectLst/>
                        </a:rPr>
                        <a:t>36</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2000" u="none" strike="noStrike">
                          <a:effectLst/>
                        </a:rPr>
                        <a:t>初中</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000" u="none" strike="noStrike" dirty="0">
                          <a:effectLst/>
                        </a:rPr>
                        <a:t>4</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10015"/>
                  </a:ext>
                </a:extLst>
              </a:tr>
            </a:tbl>
          </a:graphicData>
        </a:graphic>
      </p:graphicFrame>
      <p:sp>
        <p:nvSpPr>
          <p:cNvPr id="3" name="文本框 2"/>
          <p:cNvSpPr txBox="1"/>
          <p:nvPr/>
        </p:nvSpPr>
        <p:spPr>
          <a:xfrm>
            <a:off x="1620982" y="353292"/>
            <a:ext cx="1449436" cy="523220"/>
          </a:xfrm>
          <a:prstGeom prst="rect">
            <a:avLst/>
          </a:prstGeom>
          <a:noFill/>
        </p:spPr>
        <p:txBody>
          <a:bodyPr wrap="none" rtlCol="0">
            <a:spAutoFit/>
          </a:bodyPr>
          <a:lstStyle/>
          <a:p>
            <a:r>
              <a:rPr lang="zh-CN" altLang="en-US" sz="2800" b="1" dirty="0" smtClean="0"/>
              <a:t>练习题</a:t>
            </a:r>
            <a:r>
              <a:rPr lang="en-US" altLang="zh-CN" sz="2800" b="1" dirty="0"/>
              <a:t>2</a:t>
            </a:r>
            <a:endParaRPr lang="zh-CN" altLang="en-US" sz="2800" b="1" dirty="0"/>
          </a:p>
        </p:txBody>
      </p:sp>
      <p:sp>
        <p:nvSpPr>
          <p:cNvPr id="4" name="文本框 3"/>
          <p:cNvSpPr txBox="1"/>
          <p:nvPr/>
        </p:nvSpPr>
        <p:spPr>
          <a:xfrm>
            <a:off x="5025992" y="1078023"/>
            <a:ext cx="7209025" cy="1323439"/>
          </a:xfrm>
          <a:prstGeom prst="rect">
            <a:avLst/>
          </a:prstGeom>
          <a:noFill/>
        </p:spPr>
        <p:txBody>
          <a:bodyPr wrap="none" rtlCol="0">
            <a:spAutoFit/>
          </a:bodyPr>
          <a:lstStyle/>
          <a:p>
            <a:r>
              <a:rPr lang="zh-CN" altLang="en-US" sz="2000" dirty="0" smtClean="0"/>
              <a:t>要求：</a:t>
            </a:r>
            <a:endParaRPr lang="en-US" altLang="zh-CN" sz="2000" dirty="0" smtClean="0"/>
          </a:p>
          <a:p>
            <a:pPr marL="342900" indent="-342900">
              <a:buAutoNum type="arabicPeriod"/>
            </a:pPr>
            <a:r>
              <a:rPr lang="zh-CN" altLang="en-US" sz="2000" dirty="0" smtClean="0"/>
              <a:t>按性别和文化程度分别编制品质数列</a:t>
            </a:r>
            <a:endParaRPr lang="en-US" altLang="zh-CN" sz="2000" dirty="0" smtClean="0"/>
          </a:p>
          <a:p>
            <a:pPr marL="342900" indent="-342900">
              <a:buAutoNum type="arabicPeriod"/>
            </a:pPr>
            <a:r>
              <a:rPr lang="zh-CN" altLang="en-US" sz="2000" dirty="0" smtClean="0"/>
              <a:t>按技术级别编制单项式数列</a:t>
            </a:r>
            <a:endParaRPr lang="en-US" altLang="zh-CN" sz="2000" dirty="0" smtClean="0"/>
          </a:p>
          <a:p>
            <a:pPr marL="342900" indent="-342900">
              <a:buAutoNum type="arabicPeriod"/>
            </a:pPr>
            <a:r>
              <a:rPr lang="zh-CN" altLang="en-US" sz="2000" dirty="0" smtClean="0"/>
              <a:t>以</a:t>
            </a:r>
            <a:r>
              <a:rPr lang="en-US" altLang="zh-CN" sz="2000" dirty="0" smtClean="0"/>
              <a:t>10</a:t>
            </a:r>
            <a:r>
              <a:rPr lang="zh-CN" altLang="en-US" sz="2000" dirty="0" smtClean="0"/>
              <a:t>岁为组距编制组距式数列，</a:t>
            </a:r>
            <a:r>
              <a:rPr lang="en-US" altLang="zh-CN" sz="2000" dirty="0" smtClean="0"/>
              <a:t>20</a:t>
            </a:r>
            <a:r>
              <a:rPr lang="zh-CN" altLang="en-US" sz="2000" dirty="0" smtClean="0"/>
              <a:t>岁以下、</a:t>
            </a:r>
            <a:r>
              <a:rPr lang="en-US" altLang="zh-CN" sz="2000" dirty="0" smtClean="0"/>
              <a:t>60</a:t>
            </a:r>
            <a:r>
              <a:rPr lang="zh-CN" altLang="en-US" sz="2000" dirty="0" smtClean="0"/>
              <a:t>岁以上各一组</a:t>
            </a:r>
            <a:endParaRPr lang="zh-CN" altLang="en-US" sz="2000" dirty="0"/>
          </a:p>
        </p:txBody>
      </p:sp>
    </p:spTree>
    <p:extLst>
      <p:ext uri="{BB962C8B-B14F-4D97-AF65-F5344CB8AC3E}">
        <p14:creationId xmlns:p14="http://schemas.microsoft.com/office/powerpoint/2010/main" val="19186363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063751" y="260350"/>
            <a:ext cx="5724525" cy="914400"/>
          </a:xfrm>
        </p:spPr>
        <p:txBody>
          <a:bodyPr/>
          <a:lstStyle/>
          <a:p>
            <a:r>
              <a:rPr lang="zh-CN" altLang="en-US" sz="3600" b="1" dirty="0">
                <a:latin typeface="黑体" panose="02010609060101010101" pitchFamily="49" charset="-122"/>
                <a:ea typeface="黑体" panose="02010609060101010101" pitchFamily="49" charset="-122"/>
              </a:rPr>
              <a:t>第六节  统计资料的显示</a:t>
            </a:r>
          </a:p>
        </p:txBody>
      </p:sp>
      <p:sp>
        <p:nvSpPr>
          <p:cNvPr id="35843" name="Rectangle 3"/>
          <p:cNvSpPr>
            <a:spLocks noGrp="1" noChangeArrowheads="1"/>
          </p:cNvSpPr>
          <p:nvPr>
            <p:ph type="body" sz="half" idx="1"/>
          </p:nvPr>
        </p:nvSpPr>
        <p:spPr>
          <a:xfrm>
            <a:off x="1524000" y="1676400"/>
            <a:ext cx="3810000" cy="4495800"/>
          </a:xfrm>
        </p:spPr>
        <p:txBody>
          <a:bodyPr>
            <a:normAutofit lnSpcReduction="10000"/>
          </a:bodyPr>
          <a:lstStyle/>
          <a:p>
            <a:pPr>
              <a:lnSpc>
                <a:spcPct val="90000"/>
              </a:lnSpc>
            </a:pPr>
            <a:r>
              <a:rPr lang="zh-CN" altLang="en-US" sz="2400" b="1" dirty="0">
                <a:latin typeface="黑体" panose="02010609060101010101" pitchFamily="49" charset="-122"/>
                <a:ea typeface="黑体" panose="02010609060101010101" pitchFamily="49" charset="-122"/>
              </a:rPr>
              <a:t>统计表是集中而有序地表现统计资料的表格。</a:t>
            </a:r>
          </a:p>
          <a:p>
            <a:pPr>
              <a:lnSpc>
                <a:spcPct val="90000"/>
              </a:lnSpc>
            </a:pPr>
            <a:r>
              <a:rPr lang="zh-CN" altLang="en-US" sz="2400" b="1" dirty="0">
                <a:latin typeface="黑体" panose="02010609060101010101" pitchFamily="49" charset="-122"/>
                <a:ea typeface="黑体" panose="02010609060101010101" pitchFamily="49" charset="-122"/>
              </a:rPr>
              <a:t>统计表的结构</a:t>
            </a:r>
          </a:p>
          <a:p>
            <a:pPr>
              <a:lnSpc>
                <a:spcPct val="90000"/>
              </a:lnSpc>
            </a:pP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从形式（组成因素）：横行、纵栏、标题、标目、数字资料</a:t>
            </a:r>
          </a:p>
          <a:p>
            <a:pPr>
              <a:lnSpc>
                <a:spcPct val="90000"/>
              </a:lnSpc>
            </a:pPr>
            <a:r>
              <a:rPr lang="en-US" altLang="zh-CN" sz="2400" b="1" dirty="0">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从内容：主词、宾词</a:t>
            </a:r>
          </a:p>
          <a:p>
            <a:pPr>
              <a:lnSpc>
                <a:spcPct val="90000"/>
              </a:lnSpc>
            </a:pPr>
            <a:r>
              <a:rPr lang="zh-CN" altLang="en-US" sz="2400" b="1" dirty="0">
                <a:latin typeface="黑体" panose="02010609060101010101" pitchFamily="49" charset="-122"/>
                <a:ea typeface="黑体" panose="02010609060101010101" pitchFamily="49" charset="-122"/>
              </a:rPr>
              <a:t>统计表的种类</a:t>
            </a:r>
          </a:p>
          <a:p>
            <a:pPr>
              <a:lnSpc>
                <a:spcPct val="90000"/>
              </a:lnSpc>
            </a:pP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按用途分：①调查表②汇总表③分析表</a:t>
            </a:r>
          </a:p>
          <a:p>
            <a:pPr>
              <a:lnSpc>
                <a:spcPct val="90000"/>
              </a:lnSpc>
            </a:pPr>
            <a:r>
              <a:rPr lang="en-US" altLang="zh-CN" sz="2400" b="1" dirty="0">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按主词的分组情况分①简单表②分组表③复合表</a:t>
            </a:r>
          </a:p>
        </p:txBody>
      </p:sp>
      <p:sp>
        <p:nvSpPr>
          <p:cNvPr id="35844" name="Rectangle 4"/>
          <p:cNvSpPr>
            <a:spLocks noGrp="1" noChangeArrowheads="1"/>
          </p:cNvSpPr>
          <p:nvPr>
            <p:ph type="body" sz="half" idx="2"/>
          </p:nvPr>
        </p:nvSpPr>
        <p:spPr>
          <a:xfrm>
            <a:off x="5867400" y="1600201"/>
            <a:ext cx="4800600" cy="5013325"/>
          </a:xfrm>
        </p:spPr>
        <p:txBody>
          <a:bodyPr>
            <a:normAutofit lnSpcReduction="10000"/>
          </a:bodyPr>
          <a:lstStyle/>
          <a:p>
            <a:pPr>
              <a:lnSpc>
                <a:spcPct val="90000"/>
              </a:lnSpc>
            </a:pPr>
            <a:r>
              <a:rPr lang="zh-CN" altLang="en-US" sz="2400" b="1">
                <a:latin typeface="黑体" panose="02010609060101010101" pitchFamily="49" charset="-122"/>
                <a:ea typeface="黑体" panose="02010609060101010101" pitchFamily="49" charset="-122"/>
              </a:rPr>
              <a:t>宾词指标设计</a:t>
            </a:r>
          </a:p>
          <a:p>
            <a:pPr>
              <a:lnSpc>
                <a:spcPct val="90000"/>
              </a:lnSpc>
            </a:pPr>
            <a:r>
              <a:rPr lang="en-US" altLang="zh-CN" sz="2400" b="1">
                <a:latin typeface="黑体" panose="02010609060101010101" pitchFamily="49" charset="-122"/>
                <a:ea typeface="黑体" panose="02010609060101010101" pitchFamily="49" charset="-122"/>
              </a:rPr>
              <a:t>1.</a:t>
            </a:r>
            <a:r>
              <a:rPr lang="zh-CN" altLang="en-US" sz="2400" b="1">
                <a:latin typeface="黑体" panose="02010609060101010101" pitchFamily="49" charset="-122"/>
                <a:ea typeface="黑体" panose="02010609060101010101" pitchFamily="49" charset="-122"/>
              </a:rPr>
              <a:t>平行设计；</a:t>
            </a:r>
            <a:r>
              <a:rPr lang="en-US" altLang="zh-CN" sz="2400" b="1">
                <a:latin typeface="黑体" panose="02010609060101010101" pitchFamily="49" charset="-122"/>
                <a:ea typeface="黑体" panose="02010609060101010101" pitchFamily="49" charset="-122"/>
              </a:rPr>
              <a:t>2.</a:t>
            </a:r>
            <a:r>
              <a:rPr lang="zh-CN" altLang="en-US" sz="2400" b="1">
                <a:latin typeface="黑体" panose="02010609060101010101" pitchFamily="49" charset="-122"/>
                <a:ea typeface="黑体" panose="02010609060101010101" pitchFamily="49" charset="-122"/>
              </a:rPr>
              <a:t>层叠设计</a:t>
            </a:r>
          </a:p>
          <a:p>
            <a:pPr>
              <a:lnSpc>
                <a:spcPct val="90000"/>
              </a:lnSpc>
            </a:pPr>
            <a:r>
              <a:rPr lang="zh-CN" altLang="en-US" sz="2400" b="1">
                <a:latin typeface="黑体" panose="02010609060101010101" pitchFamily="49" charset="-122"/>
                <a:ea typeface="黑体" panose="02010609060101010101" pitchFamily="49" charset="-122"/>
              </a:rPr>
              <a:t>制表规则</a:t>
            </a:r>
          </a:p>
          <a:p>
            <a:pPr>
              <a:lnSpc>
                <a:spcPct val="90000"/>
              </a:lnSpc>
            </a:pPr>
            <a:r>
              <a:rPr lang="en-US" altLang="zh-CN" sz="2400" b="1">
                <a:latin typeface="黑体" panose="02010609060101010101" pitchFamily="49" charset="-122"/>
                <a:ea typeface="黑体" panose="02010609060101010101" pitchFamily="49" charset="-122"/>
              </a:rPr>
              <a:t>1.</a:t>
            </a:r>
            <a:r>
              <a:rPr lang="zh-CN" altLang="en-US" sz="2400" b="1">
                <a:latin typeface="黑体" panose="02010609060101010101" pitchFamily="49" charset="-122"/>
                <a:ea typeface="黑体" panose="02010609060101010101" pitchFamily="49" charset="-122"/>
              </a:rPr>
              <a:t>标题醒目准确</a:t>
            </a:r>
          </a:p>
          <a:p>
            <a:pPr>
              <a:lnSpc>
                <a:spcPct val="90000"/>
              </a:lnSpc>
            </a:pPr>
            <a:r>
              <a:rPr lang="en-US" altLang="zh-CN" sz="2400" b="1">
                <a:latin typeface="黑体" panose="02010609060101010101" pitchFamily="49" charset="-122"/>
                <a:ea typeface="黑体" panose="02010609060101010101" pitchFamily="49" charset="-122"/>
              </a:rPr>
              <a:t>2.</a:t>
            </a:r>
            <a:r>
              <a:rPr lang="zh-CN" altLang="en-US" sz="2400" b="1">
                <a:latin typeface="黑体" panose="02010609060101010101" pitchFamily="49" charset="-122"/>
                <a:ea typeface="黑体" panose="02010609060101010101" pitchFamily="49" charset="-122"/>
              </a:rPr>
              <a:t>内容简明扼要</a:t>
            </a:r>
          </a:p>
          <a:p>
            <a:pPr>
              <a:lnSpc>
                <a:spcPct val="90000"/>
              </a:lnSpc>
            </a:pPr>
            <a:r>
              <a:rPr lang="en-US" altLang="zh-CN" sz="2400" b="1">
                <a:latin typeface="黑体" panose="02010609060101010101" pitchFamily="49" charset="-122"/>
                <a:ea typeface="黑体" panose="02010609060101010101" pitchFamily="49" charset="-122"/>
              </a:rPr>
              <a:t>3.</a:t>
            </a:r>
            <a:r>
              <a:rPr lang="zh-CN" altLang="en-US" sz="2400" b="1">
                <a:latin typeface="黑体" panose="02010609060101010101" pitchFamily="49" charset="-122"/>
                <a:ea typeface="黑体" panose="02010609060101010101" pitchFamily="49" charset="-122"/>
              </a:rPr>
              <a:t>项目排列有序</a:t>
            </a:r>
          </a:p>
          <a:p>
            <a:pPr>
              <a:lnSpc>
                <a:spcPct val="90000"/>
              </a:lnSpc>
            </a:pPr>
            <a:r>
              <a:rPr lang="en-US" altLang="zh-CN" sz="2400" b="1">
                <a:latin typeface="黑体" panose="02010609060101010101" pitchFamily="49" charset="-122"/>
                <a:ea typeface="黑体" panose="02010609060101010101" pitchFamily="49" charset="-122"/>
              </a:rPr>
              <a:t>4.</a:t>
            </a:r>
            <a:r>
              <a:rPr lang="zh-CN" altLang="en-US" sz="2400" b="1">
                <a:latin typeface="黑体" panose="02010609060101010101" pitchFamily="49" charset="-122"/>
                <a:ea typeface="黑体" panose="02010609060101010101" pitchFamily="49" charset="-122"/>
              </a:rPr>
              <a:t>字迹清楚规范（数字按个位数上下对齐，无数填</a:t>
            </a:r>
            <a:r>
              <a:rPr lang="en-US" altLang="zh-CN" sz="2400" b="1">
                <a:ea typeface="黑体" panose="02010609060101010101" pitchFamily="49" charset="-122"/>
              </a:rPr>
              <a:t>—</a:t>
            </a:r>
            <a:r>
              <a:rPr lang="zh-CN" altLang="en-US" sz="2400" b="1">
                <a:latin typeface="黑体" panose="02010609060101010101" pitchFamily="49" charset="-122"/>
                <a:ea typeface="黑体" panose="02010609060101010101" pitchFamily="49" charset="-122"/>
              </a:rPr>
              <a:t>号，缺报填</a:t>
            </a:r>
            <a:r>
              <a:rPr lang="en-US" altLang="zh-CN" sz="2400" b="1">
                <a:ea typeface="黑体" panose="02010609060101010101" pitchFamily="49" charset="-122"/>
              </a:rPr>
              <a:t>…</a:t>
            </a:r>
            <a:r>
              <a:rPr lang="zh-CN" altLang="en-US" sz="2400" b="1">
                <a:latin typeface="黑体" panose="02010609060101010101" pitchFamily="49" charset="-122"/>
                <a:ea typeface="黑体" panose="02010609060101010101" pitchFamily="49" charset="-122"/>
              </a:rPr>
              <a:t>号）</a:t>
            </a:r>
          </a:p>
          <a:p>
            <a:pPr>
              <a:lnSpc>
                <a:spcPct val="90000"/>
              </a:lnSpc>
            </a:pPr>
            <a:r>
              <a:rPr lang="en-US" altLang="zh-CN" sz="2400" b="1">
                <a:latin typeface="黑体" panose="02010609060101010101" pitchFamily="49" charset="-122"/>
                <a:ea typeface="黑体" panose="02010609060101010101" pitchFamily="49" charset="-122"/>
              </a:rPr>
              <a:t>5.</a:t>
            </a:r>
            <a:r>
              <a:rPr lang="zh-CN" altLang="en-US" sz="2400" b="1">
                <a:latin typeface="黑体" panose="02010609060101010101" pitchFamily="49" charset="-122"/>
                <a:ea typeface="黑体" panose="02010609060101010101" pitchFamily="49" charset="-122"/>
              </a:rPr>
              <a:t>各栏应加编号</a:t>
            </a:r>
          </a:p>
          <a:p>
            <a:pPr>
              <a:lnSpc>
                <a:spcPct val="90000"/>
              </a:lnSpc>
            </a:pPr>
            <a:r>
              <a:rPr lang="en-US" altLang="zh-CN" sz="2400" b="1">
                <a:latin typeface="黑体" panose="02010609060101010101" pitchFamily="49" charset="-122"/>
                <a:ea typeface="黑体" panose="02010609060101010101" pitchFamily="49" charset="-122"/>
              </a:rPr>
              <a:t>6.</a:t>
            </a:r>
            <a:r>
              <a:rPr lang="zh-CN" altLang="en-US" sz="2400" b="1">
                <a:latin typeface="黑体" panose="02010609060101010101" pitchFamily="49" charset="-122"/>
                <a:ea typeface="黑体" panose="02010609060101010101" pitchFamily="49" charset="-122"/>
              </a:rPr>
              <a:t>规格合乎要求（上下粗线，左右开口，栏间划线，行间空白）</a:t>
            </a:r>
          </a:p>
        </p:txBody>
      </p:sp>
    </p:spTree>
    <p:extLst>
      <p:ext uri="{BB962C8B-B14F-4D97-AF65-F5344CB8AC3E}">
        <p14:creationId xmlns:p14="http://schemas.microsoft.com/office/powerpoint/2010/main" val="2949867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774825" y="476250"/>
            <a:ext cx="1905000" cy="666750"/>
          </a:xfrm>
          <a:solidFill>
            <a:srgbClr val="00FFFF"/>
          </a:solidFill>
        </p:spPr>
        <p:txBody>
          <a:bodyPr/>
          <a:lstStyle/>
          <a:p>
            <a:r>
              <a:rPr lang="zh-CN" altLang="en-US" sz="3600" b="1">
                <a:solidFill>
                  <a:srgbClr val="FF0000"/>
                </a:solidFill>
                <a:latin typeface="黑体" panose="02010609060101010101" pitchFamily="49" charset="-122"/>
                <a:ea typeface="黑体" panose="02010609060101010101" pitchFamily="49" charset="-122"/>
              </a:rPr>
              <a:t>统计图</a:t>
            </a:r>
          </a:p>
        </p:txBody>
      </p:sp>
      <p:sp>
        <p:nvSpPr>
          <p:cNvPr id="51203" name="Rectangle 3"/>
          <p:cNvSpPr>
            <a:spLocks noGrp="1" noChangeArrowheads="1"/>
          </p:cNvSpPr>
          <p:nvPr>
            <p:ph type="body" idx="1"/>
          </p:nvPr>
        </p:nvSpPr>
        <p:spPr>
          <a:xfrm>
            <a:off x="1981200" y="1752600"/>
            <a:ext cx="7772400" cy="5105400"/>
          </a:xfrm>
        </p:spPr>
        <p:txBody>
          <a:bodyPr/>
          <a:lstStyle/>
          <a:p>
            <a:r>
              <a:rPr lang="zh-CN" altLang="en-US" b="1">
                <a:latin typeface="黑体" panose="02010609060101010101" pitchFamily="49" charset="-122"/>
                <a:ea typeface="黑体" panose="02010609060101010101" pitchFamily="49" charset="-122"/>
              </a:rPr>
              <a:t>统计图：是具体显示统计资料的图形。</a:t>
            </a:r>
          </a:p>
          <a:p>
            <a:r>
              <a:rPr lang="en-US" altLang="zh-CN" b="1">
                <a:latin typeface="黑体" panose="02010609060101010101" pitchFamily="49" charset="-122"/>
                <a:ea typeface="黑体" panose="02010609060101010101" pitchFamily="49" charset="-122"/>
              </a:rPr>
              <a:t>1</a:t>
            </a:r>
            <a:r>
              <a:rPr lang="zh-CN" altLang="en-US" b="1">
                <a:latin typeface="黑体" panose="02010609060101010101" pitchFamily="49" charset="-122"/>
                <a:ea typeface="黑体" panose="02010609060101010101" pitchFamily="49" charset="-122"/>
              </a:rPr>
              <a:t>、直方图（粉红色是累计曲线图）</a:t>
            </a:r>
          </a:p>
          <a:p>
            <a:r>
              <a:rPr lang="zh-CN" altLang="en-US" b="1">
                <a:latin typeface="黑体" panose="02010609060101010101" pitchFamily="49" charset="-122"/>
                <a:ea typeface="黑体" panose="02010609060101010101" pitchFamily="49" charset="-122"/>
              </a:rPr>
              <a:t>                        </a:t>
            </a:r>
          </a:p>
        </p:txBody>
      </p:sp>
      <p:graphicFrame>
        <p:nvGraphicFramePr>
          <p:cNvPr id="51205" name="Object 5"/>
          <p:cNvGraphicFramePr>
            <a:graphicFrameLocks noChangeAspect="1"/>
          </p:cNvGraphicFramePr>
          <p:nvPr/>
        </p:nvGraphicFramePr>
        <p:xfrm>
          <a:off x="3505200" y="2971800"/>
          <a:ext cx="5791200" cy="3625850"/>
        </p:xfrm>
        <a:graphic>
          <a:graphicData uri="http://schemas.openxmlformats.org/presentationml/2006/ole">
            <mc:AlternateContent xmlns:mc="http://schemas.openxmlformats.org/markup-compatibility/2006">
              <mc:Choice xmlns:v="urn:schemas-microsoft-com:vml" Requires="v">
                <p:oleObj spid="_x0000_s2074" name="Chart" r:id="rId3" imgW="3645720" imgH="2271960" progId="Excel.Chart.8">
                  <p:embed/>
                </p:oleObj>
              </mc:Choice>
              <mc:Fallback>
                <p:oleObj name="Chart" r:id="rId3" imgW="3645720" imgH="2271960" progId="Excel.Char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971800"/>
                        <a:ext cx="5791200" cy="3625850"/>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32771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42257" y="457200"/>
            <a:ext cx="3759200" cy="685800"/>
          </a:xfrm>
          <a:solidFill>
            <a:srgbClr val="FFFF66"/>
          </a:solidFill>
        </p:spPr>
        <p:txBody>
          <a:bodyPr/>
          <a:lstStyle/>
          <a:p>
            <a:r>
              <a:rPr lang="zh-CN" altLang="en-US" sz="4000" b="1" dirty="0">
                <a:solidFill>
                  <a:schemeClr val="hlink"/>
                </a:solidFill>
                <a:effectLst>
                  <a:outerShdw blurRad="38100" dist="38100" dir="2700000" algn="tl">
                    <a:srgbClr val="000000"/>
                  </a:outerShdw>
                </a:effectLst>
                <a:latin typeface="黑体" panose="02010609060101010101" pitchFamily="49" charset="-122"/>
                <a:ea typeface="黑体" panose="02010609060101010101" pitchFamily="49" charset="-122"/>
              </a:rPr>
              <a:t>统计整理的程序</a:t>
            </a:r>
          </a:p>
        </p:txBody>
      </p:sp>
      <p:sp>
        <p:nvSpPr>
          <p:cNvPr id="62467" name="Rectangle 3"/>
          <p:cNvSpPr>
            <a:spLocks noGrp="1" noChangeArrowheads="1"/>
          </p:cNvSpPr>
          <p:nvPr>
            <p:ph type="body" idx="1"/>
          </p:nvPr>
        </p:nvSpPr>
        <p:spPr>
          <a:xfrm>
            <a:off x="587827" y="1412188"/>
            <a:ext cx="11179629" cy="4114800"/>
          </a:xfrm>
        </p:spPr>
        <p:txBody>
          <a:bodyPr/>
          <a:lstStyle/>
          <a:p>
            <a:endParaRPr lang="en-US" altLang="zh-CN" b="1" dirty="0">
              <a:solidFill>
                <a:srgbClr val="020202"/>
              </a:solidFill>
              <a:latin typeface="黑体" panose="02010609060101010101" pitchFamily="49" charset="-122"/>
              <a:ea typeface="黑体" panose="02010609060101010101" pitchFamily="49" charset="-122"/>
            </a:endParaRPr>
          </a:p>
          <a:p>
            <a:pPr>
              <a:buClr>
                <a:srgbClr val="FFFF00"/>
              </a:buClr>
              <a:buSzPct val="75000"/>
              <a:buFont typeface="Wingdings" panose="05000000000000000000" pitchFamily="2" charset="2"/>
              <a:buChar char="u"/>
            </a:pPr>
            <a:r>
              <a:rPr lang="en-US" altLang="zh-CN" sz="3200" b="1" dirty="0">
                <a:solidFill>
                  <a:srgbClr val="020202"/>
                </a:solidFill>
                <a:latin typeface="黑体" panose="02010609060101010101" pitchFamily="49" charset="-122"/>
                <a:ea typeface="黑体" panose="02010609060101010101" pitchFamily="49" charset="-122"/>
              </a:rPr>
              <a:t> </a:t>
            </a:r>
            <a:r>
              <a:rPr lang="zh-CN" altLang="en-US" sz="3200" b="1" dirty="0">
                <a:solidFill>
                  <a:srgbClr val="020202"/>
                </a:solidFill>
                <a:latin typeface="黑体" panose="02010609060101010101" pitchFamily="49" charset="-122"/>
                <a:ea typeface="黑体" panose="02010609060101010101" pitchFamily="49" charset="-122"/>
              </a:rPr>
              <a:t>对搜集到的资料进行全面的审核</a:t>
            </a:r>
            <a:r>
              <a:rPr lang="en-US" altLang="zh-CN" sz="3200" b="1" dirty="0">
                <a:solidFill>
                  <a:srgbClr val="020202"/>
                </a:solidFill>
                <a:latin typeface="黑体" panose="02010609060101010101" pitchFamily="49" charset="-122"/>
                <a:ea typeface="黑体" panose="02010609060101010101" pitchFamily="49" charset="-122"/>
              </a:rPr>
              <a:t>,</a:t>
            </a:r>
            <a:r>
              <a:rPr lang="zh-CN" altLang="en-US" sz="3200" b="1" dirty="0">
                <a:solidFill>
                  <a:srgbClr val="020202"/>
                </a:solidFill>
                <a:latin typeface="黑体" panose="02010609060101010101" pitchFamily="49" charset="-122"/>
                <a:ea typeface="黑体" panose="02010609060101010101" pitchFamily="49" charset="-122"/>
              </a:rPr>
              <a:t>确保符合研究目的要求和准确无误</a:t>
            </a:r>
          </a:p>
          <a:p>
            <a:pPr>
              <a:buClr>
                <a:srgbClr val="FFFF00"/>
              </a:buClr>
              <a:buSzPct val="75000"/>
              <a:buFont typeface="Wingdings" panose="05000000000000000000" pitchFamily="2" charset="2"/>
              <a:buChar char="u"/>
            </a:pPr>
            <a:r>
              <a:rPr lang="zh-CN" altLang="en-US" sz="3200" b="1" dirty="0">
                <a:solidFill>
                  <a:srgbClr val="020202"/>
                </a:solidFill>
                <a:latin typeface="黑体" panose="02010609060101010101" pitchFamily="49" charset="-122"/>
                <a:ea typeface="黑体" panose="02010609060101010101" pitchFamily="49" charset="-122"/>
              </a:rPr>
              <a:t> 选择整理的指标，并进行划类分组</a:t>
            </a:r>
          </a:p>
          <a:p>
            <a:pPr>
              <a:buClr>
                <a:srgbClr val="FFFF00"/>
              </a:buClr>
              <a:buSzPct val="75000"/>
              <a:buFont typeface="Wingdings" panose="05000000000000000000" pitchFamily="2" charset="2"/>
              <a:buChar char="u"/>
            </a:pPr>
            <a:r>
              <a:rPr lang="zh-CN" altLang="en-US" sz="3200" b="1" dirty="0">
                <a:solidFill>
                  <a:srgbClr val="020202"/>
                </a:solidFill>
                <a:latin typeface="黑体" panose="02010609060101010101" pitchFamily="49" charset="-122"/>
                <a:ea typeface="黑体" panose="02010609060101010101" pitchFamily="49" charset="-122"/>
              </a:rPr>
              <a:t> 将分组资料进行汇总</a:t>
            </a:r>
          </a:p>
          <a:p>
            <a:pPr>
              <a:buClr>
                <a:srgbClr val="FFFF00"/>
              </a:buClr>
              <a:buSzPct val="75000"/>
              <a:buFont typeface="Wingdings" panose="05000000000000000000" pitchFamily="2" charset="2"/>
              <a:buChar char="u"/>
            </a:pPr>
            <a:r>
              <a:rPr lang="zh-CN" altLang="en-US" sz="3200" b="1" dirty="0">
                <a:solidFill>
                  <a:srgbClr val="020202"/>
                </a:solidFill>
                <a:latin typeface="黑体" panose="02010609060101010101" pitchFamily="49" charset="-122"/>
                <a:ea typeface="黑体" panose="02010609060101010101" pitchFamily="49" charset="-122"/>
              </a:rPr>
              <a:t> 编制统计表和统计图</a:t>
            </a:r>
          </a:p>
        </p:txBody>
      </p:sp>
    </p:spTree>
    <p:extLst>
      <p:ext uri="{BB962C8B-B14F-4D97-AF65-F5344CB8AC3E}">
        <p14:creationId xmlns:p14="http://schemas.microsoft.com/office/powerpoint/2010/main" val="3343975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body" idx="1"/>
          </p:nvPr>
        </p:nvSpPr>
        <p:spPr>
          <a:xfrm>
            <a:off x="1981200" y="1752600"/>
            <a:ext cx="7772400" cy="5105400"/>
          </a:xfrm>
        </p:spPr>
        <p:txBody>
          <a:bodyPr/>
          <a:lstStyle/>
          <a:p>
            <a:r>
              <a:rPr lang="en-US" altLang="zh-CN" b="1">
                <a:solidFill>
                  <a:srgbClr val="FAFA2C"/>
                </a:solidFill>
                <a:latin typeface="黑体" panose="02010609060101010101" pitchFamily="49" charset="-122"/>
                <a:ea typeface="黑体" panose="02010609060101010101" pitchFamily="49" charset="-122"/>
              </a:rPr>
              <a:t>2</a:t>
            </a:r>
            <a:r>
              <a:rPr lang="zh-CN" altLang="en-US" b="1">
                <a:solidFill>
                  <a:srgbClr val="FAFA2C"/>
                </a:solidFill>
                <a:latin typeface="黑体" panose="02010609060101010101" pitchFamily="49" charset="-122"/>
                <a:ea typeface="黑体" panose="02010609060101010101" pitchFamily="49" charset="-122"/>
              </a:rPr>
              <a:t>、折线图</a:t>
            </a:r>
          </a:p>
          <a:p>
            <a:r>
              <a:rPr lang="zh-CN" altLang="en-US" b="1">
                <a:solidFill>
                  <a:srgbClr val="FFFFFF"/>
                </a:solidFill>
                <a:latin typeface="黑体" panose="02010609060101010101" pitchFamily="49" charset="-122"/>
                <a:ea typeface="黑体" panose="02010609060101010101" pitchFamily="49" charset="-122"/>
              </a:rPr>
              <a:t>                        </a:t>
            </a:r>
          </a:p>
        </p:txBody>
      </p:sp>
      <p:graphicFrame>
        <p:nvGraphicFramePr>
          <p:cNvPr id="52228" name="Object 4"/>
          <p:cNvGraphicFramePr>
            <a:graphicFrameLocks noChangeAspect="1"/>
          </p:cNvGraphicFramePr>
          <p:nvPr/>
        </p:nvGraphicFramePr>
        <p:xfrm>
          <a:off x="1847850" y="2781300"/>
          <a:ext cx="3962400" cy="2643188"/>
        </p:xfrm>
        <a:graphic>
          <a:graphicData uri="http://schemas.openxmlformats.org/presentationml/2006/ole">
            <mc:AlternateContent xmlns:mc="http://schemas.openxmlformats.org/markup-compatibility/2006">
              <mc:Choice xmlns:v="urn:schemas-microsoft-com:vml" Requires="v">
                <p:oleObj spid="_x0000_s3120" name="Chart" r:id="rId3" imgW="6096000" imgH="4067215" progId="MSGraph.Chart.8">
                  <p:embed followColorScheme="full"/>
                </p:oleObj>
              </mc:Choice>
              <mc:Fallback>
                <p:oleObj name="Chart" r:id="rId3" imgW="6096000" imgH="4067215" progId="MSGraph.Chart.8">
                  <p:embed followColorScheme="full"/>
                  <p:pic>
                    <p:nvPicPr>
                      <p:cNvPr id="0" name=""/>
                      <p:cNvPicPr>
                        <a:picLocks noChangeAspect="1" noChangeArrowheads="1"/>
                      </p:cNvPicPr>
                      <p:nvPr/>
                    </p:nvPicPr>
                    <p:blipFill>
                      <a:blip r:embed="rId4"/>
                      <a:srcRect/>
                      <a:stretch>
                        <a:fillRect/>
                      </a:stretch>
                    </p:blipFill>
                    <p:spPr bwMode="auto">
                      <a:xfrm>
                        <a:off x="1847850" y="2781300"/>
                        <a:ext cx="3962400" cy="2643188"/>
                      </a:xfrm>
                      <a:prstGeom prst="rect">
                        <a:avLst/>
                      </a:prstGeom>
                      <a:solidFill>
                        <a:schemeClr val="tx2"/>
                      </a:solidFill>
                    </p:spPr>
                  </p:pic>
                </p:oleObj>
              </mc:Fallback>
            </mc:AlternateContent>
          </a:graphicData>
        </a:graphic>
      </p:graphicFrame>
      <p:graphicFrame>
        <p:nvGraphicFramePr>
          <p:cNvPr id="52229" name="Object 5"/>
          <p:cNvGraphicFramePr>
            <a:graphicFrameLocks noChangeAspect="1"/>
          </p:cNvGraphicFramePr>
          <p:nvPr/>
        </p:nvGraphicFramePr>
        <p:xfrm>
          <a:off x="6527800" y="2708276"/>
          <a:ext cx="3767138" cy="2716213"/>
        </p:xfrm>
        <a:graphic>
          <a:graphicData uri="http://schemas.openxmlformats.org/presentationml/2006/ole">
            <mc:AlternateContent xmlns:mc="http://schemas.openxmlformats.org/markup-compatibility/2006">
              <mc:Choice xmlns:v="urn:schemas-microsoft-com:vml" Requires="v">
                <p:oleObj spid="_x0000_s3121" name="Chart" r:id="rId5" imgW="6096000" imgH="4067215" progId="MSGraph.Chart.8">
                  <p:embed followColorScheme="full"/>
                </p:oleObj>
              </mc:Choice>
              <mc:Fallback>
                <p:oleObj name="Chart" r:id="rId5" imgW="6096000" imgH="4067215" progId="MSGraph.Chart.8">
                  <p:embed followColorScheme="full"/>
                  <p:pic>
                    <p:nvPicPr>
                      <p:cNvPr id="0" name=""/>
                      <p:cNvPicPr>
                        <a:picLocks noChangeAspect="1" noChangeArrowheads="1"/>
                      </p:cNvPicPr>
                      <p:nvPr/>
                    </p:nvPicPr>
                    <p:blipFill>
                      <a:blip r:embed="rId6"/>
                      <a:srcRect/>
                      <a:stretch>
                        <a:fillRect/>
                      </a:stretch>
                    </p:blipFill>
                    <p:spPr bwMode="auto">
                      <a:xfrm>
                        <a:off x="6527800" y="2708276"/>
                        <a:ext cx="3767138" cy="2716213"/>
                      </a:xfrm>
                      <a:prstGeom prst="rect">
                        <a:avLst/>
                      </a:prstGeom>
                      <a:solidFill>
                        <a:schemeClr val="tx2"/>
                      </a:solidFill>
                    </p:spPr>
                  </p:pic>
                </p:oleObj>
              </mc:Fallback>
            </mc:AlternateContent>
          </a:graphicData>
        </a:graphic>
      </p:graphicFrame>
      <p:sp>
        <p:nvSpPr>
          <p:cNvPr id="52232" name="Rectangle 8"/>
          <p:cNvSpPr>
            <a:spLocks noGrp="1" noChangeArrowheads="1"/>
          </p:cNvSpPr>
          <p:nvPr>
            <p:ph type="title"/>
          </p:nvPr>
        </p:nvSpPr>
        <p:spPr>
          <a:xfrm>
            <a:off x="1703388" y="188914"/>
            <a:ext cx="1905000" cy="809625"/>
          </a:xfrm>
          <a:solidFill>
            <a:srgbClr val="00FFFF"/>
          </a:solidFill>
          <a:ln/>
        </p:spPr>
        <p:txBody>
          <a:bodyPr/>
          <a:lstStyle/>
          <a:p>
            <a:r>
              <a:rPr lang="zh-CN" altLang="en-US" sz="3600" b="1">
                <a:solidFill>
                  <a:srgbClr val="FF0000"/>
                </a:solidFill>
                <a:latin typeface="黑体" panose="02010609060101010101" pitchFamily="49" charset="-122"/>
                <a:ea typeface="黑体" panose="02010609060101010101" pitchFamily="49" charset="-122"/>
              </a:rPr>
              <a:t>统计图</a:t>
            </a:r>
          </a:p>
        </p:txBody>
      </p:sp>
    </p:spTree>
    <p:extLst>
      <p:ext uri="{BB962C8B-B14F-4D97-AF65-F5344CB8AC3E}">
        <p14:creationId xmlns:p14="http://schemas.microsoft.com/office/powerpoint/2010/main" val="4250526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body" idx="1"/>
          </p:nvPr>
        </p:nvSpPr>
        <p:spPr>
          <a:xfrm>
            <a:off x="1981200" y="1752600"/>
            <a:ext cx="7772400" cy="5105400"/>
          </a:xfrm>
        </p:spPr>
        <p:txBody>
          <a:bodyPr/>
          <a:lstStyle/>
          <a:p>
            <a:r>
              <a:rPr lang="en-US" altLang="zh-CN" b="1">
                <a:solidFill>
                  <a:srgbClr val="FAFA2C"/>
                </a:solidFill>
                <a:latin typeface="黑体" panose="02010609060101010101" pitchFamily="49" charset="-122"/>
                <a:ea typeface="黑体" panose="02010609060101010101" pitchFamily="49" charset="-122"/>
              </a:rPr>
              <a:t>3</a:t>
            </a:r>
            <a:r>
              <a:rPr lang="zh-CN" altLang="en-US" b="1">
                <a:solidFill>
                  <a:srgbClr val="FAFA2C"/>
                </a:solidFill>
                <a:latin typeface="黑体" panose="02010609060101010101" pitchFamily="49" charset="-122"/>
                <a:ea typeface="黑体" panose="02010609060101010101" pitchFamily="49" charset="-122"/>
              </a:rPr>
              <a:t>、饼形图</a:t>
            </a:r>
          </a:p>
          <a:p>
            <a:pPr>
              <a:buFontTx/>
              <a:buNone/>
            </a:pPr>
            <a:endParaRPr lang="en-US" altLang="zh-CN" b="1">
              <a:solidFill>
                <a:srgbClr val="FAFA2C"/>
              </a:solidFill>
              <a:latin typeface="黑体" panose="02010609060101010101" pitchFamily="49" charset="-122"/>
              <a:ea typeface="黑体" panose="02010609060101010101" pitchFamily="49" charset="-122"/>
            </a:endParaRPr>
          </a:p>
        </p:txBody>
      </p:sp>
      <p:graphicFrame>
        <p:nvGraphicFramePr>
          <p:cNvPr id="53252" name="Object 4"/>
          <p:cNvGraphicFramePr>
            <a:graphicFrameLocks noChangeAspect="1"/>
          </p:cNvGraphicFramePr>
          <p:nvPr/>
        </p:nvGraphicFramePr>
        <p:xfrm>
          <a:off x="1905001" y="2924175"/>
          <a:ext cx="3903663" cy="2736850"/>
        </p:xfrm>
        <a:graphic>
          <a:graphicData uri="http://schemas.openxmlformats.org/presentationml/2006/ole">
            <mc:AlternateContent xmlns:mc="http://schemas.openxmlformats.org/markup-compatibility/2006">
              <mc:Choice xmlns:v="urn:schemas-microsoft-com:vml" Requires="v">
                <p:oleObj spid="_x0000_s4144" name="Chart" r:id="rId3" imgW="6096000" imgH="4067215" progId="MSGraph.Chart.8">
                  <p:embed followColorScheme="full"/>
                </p:oleObj>
              </mc:Choice>
              <mc:Fallback>
                <p:oleObj name="Chart" r:id="rId3" imgW="6096000" imgH="4067215" progId="MSGraph.Chart.8">
                  <p:embed followColorScheme="full"/>
                  <p:pic>
                    <p:nvPicPr>
                      <p:cNvPr id="0" name=""/>
                      <p:cNvPicPr>
                        <a:picLocks noChangeAspect="1" noChangeArrowheads="1"/>
                      </p:cNvPicPr>
                      <p:nvPr/>
                    </p:nvPicPr>
                    <p:blipFill>
                      <a:blip r:embed="rId4"/>
                      <a:srcRect/>
                      <a:stretch>
                        <a:fillRect/>
                      </a:stretch>
                    </p:blipFill>
                    <p:spPr bwMode="auto">
                      <a:xfrm>
                        <a:off x="1905001" y="2924175"/>
                        <a:ext cx="3903663" cy="2736850"/>
                      </a:xfrm>
                      <a:prstGeom prst="rect">
                        <a:avLst/>
                      </a:prstGeom>
                      <a:solidFill>
                        <a:srgbClr val="FFFF99"/>
                      </a:solidFill>
                    </p:spPr>
                  </p:pic>
                </p:oleObj>
              </mc:Fallback>
            </mc:AlternateContent>
          </a:graphicData>
        </a:graphic>
      </p:graphicFrame>
      <p:graphicFrame>
        <p:nvGraphicFramePr>
          <p:cNvPr id="53253" name="Object 5"/>
          <p:cNvGraphicFramePr>
            <a:graphicFrameLocks noChangeAspect="1"/>
          </p:cNvGraphicFramePr>
          <p:nvPr/>
        </p:nvGraphicFramePr>
        <p:xfrm>
          <a:off x="6324600" y="2924175"/>
          <a:ext cx="4038600" cy="2736850"/>
        </p:xfrm>
        <a:graphic>
          <a:graphicData uri="http://schemas.openxmlformats.org/presentationml/2006/ole">
            <mc:AlternateContent xmlns:mc="http://schemas.openxmlformats.org/markup-compatibility/2006">
              <mc:Choice xmlns:v="urn:schemas-microsoft-com:vml" Requires="v">
                <p:oleObj spid="_x0000_s4145" name="Chart" r:id="rId5" imgW="6096000" imgH="4067215" progId="MSGraph.Chart.8">
                  <p:embed followColorScheme="full"/>
                </p:oleObj>
              </mc:Choice>
              <mc:Fallback>
                <p:oleObj name="Chart" r:id="rId5" imgW="6096000" imgH="4067215" progId="MSGraph.Chart.8">
                  <p:embed followColorScheme="full"/>
                  <p:pic>
                    <p:nvPicPr>
                      <p:cNvPr id="0" name=""/>
                      <p:cNvPicPr>
                        <a:picLocks noChangeAspect="1" noChangeArrowheads="1"/>
                      </p:cNvPicPr>
                      <p:nvPr/>
                    </p:nvPicPr>
                    <p:blipFill>
                      <a:blip r:embed="rId6"/>
                      <a:srcRect/>
                      <a:stretch>
                        <a:fillRect/>
                      </a:stretch>
                    </p:blipFill>
                    <p:spPr bwMode="auto">
                      <a:xfrm>
                        <a:off x="6324600" y="2924175"/>
                        <a:ext cx="4038600" cy="2736850"/>
                      </a:xfrm>
                      <a:prstGeom prst="rect">
                        <a:avLst/>
                      </a:prstGeom>
                      <a:solidFill>
                        <a:srgbClr val="FFFF99"/>
                      </a:solidFill>
                    </p:spPr>
                  </p:pic>
                </p:oleObj>
              </mc:Fallback>
            </mc:AlternateContent>
          </a:graphicData>
        </a:graphic>
      </p:graphicFrame>
      <p:sp>
        <p:nvSpPr>
          <p:cNvPr id="53258" name="Rectangle 10"/>
          <p:cNvSpPr>
            <a:spLocks noGrp="1" noChangeArrowheads="1"/>
          </p:cNvSpPr>
          <p:nvPr>
            <p:ph type="title"/>
          </p:nvPr>
        </p:nvSpPr>
        <p:spPr>
          <a:xfrm>
            <a:off x="1703388" y="188914"/>
            <a:ext cx="1905000" cy="809625"/>
          </a:xfrm>
          <a:solidFill>
            <a:srgbClr val="00FFFF"/>
          </a:solidFill>
          <a:ln/>
        </p:spPr>
        <p:txBody>
          <a:bodyPr/>
          <a:lstStyle/>
          <a:p>
            <a:r>
              <a:rPr lang="zh-CN" altLang="en-US" sz="4000" b="1">
                <a:solidFill>
                  <a:srgbClr val="FF0000"/>
                </a:solidFill>
                <a:effectLst>
                  <a:outerShdw blurRad="38100" dist="38100" dir="2700000" algn="tl">
                    <a:srgbClr val="000000"/>
                  </a:outerShdw>
                </a:effectLst>
              </a:rPr>
              <a:t>统计图</a:t>
            </a:r>
          </a:p>
        </p:txBody>
      </p:sp>
    </p:spTree>
    <p:extLst>
      <p:ext uri="{BB962C8B-B14F-4D97-AF65-F5344CB8AC3E}">
        <p14:creationId xmlns:p14="http://schemas.microsoft.com/office/powerpoint/2010/main" val="1633433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Rectangle 4"/>
          <p:cNvSpPr>
            <a:spLocks noGrp="1" noChangeArrowheads="1"/>
          </p:cNvSpPr>
          <p:nvPr>
            <p:ph type="body" idx="1"/>
          </p:nvPr>
        </p:nvSpPr>
        <p:spPr>
          <a:xfrm>
            <a:off x="1919288" y="1752600"/>
            <a:ext cx="7772400" cy="5105400"/>
          </a:xfrm>
        </p:spPr>
        <p:txBody>
          <a:bodyPr/>
          <a:lstStyle/>
          <a:p>
            <a:r>
              <a:rPr lang="en-US" altLang="zh-CN" b="1">
                <a:solidFill>
                  <a:srgbClr val="FAFA2C"/>
                </a:solidFill>
                <a:latin typeface="黑体" panose="02010609060101010101" pitchFamily="49" charset="-122"/>
                <a:ea typeface="黑体" panose="02010609060101010101" pitchFamily="49" charset="-122"/>
              </a:rPr>
              <a:t>4</a:t>
            </a:r>
            <a:r>
              <a:rPr lang="zh-CN" altLang="en-US" b="1">
                <a:solidFill>
                  <a:srgbClr val="FAFA2C"/>
                </a:solidFill>
                <a:latin typeface="黑体" panose="02010609060101010101" pitchFamily="49" charset="-122"/>
                <a:ea typeface="黑体" panose="02010609060101010101" pitchFamily="49" charset="-122"/>
              </a:rPr>
              <a:t>、柱形图</a:t>
            </a:r>
          </a:p>
        </p:txBody>
      </p:sp>
      <p:graphicFrame>
        <p:nvGraphicFramePr>
          <p:cNvPr id="100355" name="Object 3"/>
          <p:cNvGraphicFramePr>
            <a:graphicFrameLocks noChangeAspect="1"/>
          </p:cNvGraphicFramePr>
          <p:nvPr/>
        </p:nvGraphicFramePr>
        <p:xfrm>
          <a:off x="2895600" y="2286001"/>
          <a:ext cx="6172200" cy="4117975"/>
        </p:xfrm>
        <a:graphic>
          <a:graphicData uri="http://schemas.openxmlformats.org/presentationml/2006/ole">
            <mc:AlternateContent xmlns:mc="http://schemas.openxmlformats.org/markup-compatibility/2006">
              <mc:Choice xmlns:v="urn:schemas-microsoft-com:vml" Requires="v">
                <p:oleObj spid="_x0000_s5145" name="Chart" r:id="rId3" imgW="6096000" imgH="4067215" progId="MSGraph.Chart.8">
                  <p:embed followColorScheme="full"/>
                </p:oleObj>
              </mc:Choice>
              <mc:Fallback>
                <p:oleObj name="Chart" r:id="rId3" imgW="6096000" imgH="4067215" progId="MSGraph.Chart.8">
                  <p:embed followColorScheme="full"/>
                  <p:pic>
                    <p:nvPicPr>
                      <p:cNvPr id="0" name=""/>
                      <p:cNvPicPr>
                        <a:picLocks noChangeAspect="1" noChangeArrowheads="1"/>
                      </p:cNvPicPr>
                      <p:nvPr/>
                    </p:nvPicPr>
                    <p:blipFill>
                      <a:blip r:embed="rId4"/>
                      <a:srcRect/>
                      <a:stretch>
                        <a:fillRect/>
                      </a:stretch>
                    </p:blipFill>
                    <p:spPr bwMode="auto">
                      <a:xfrm>
                        <a:off x="2895600" y="2286001"/>
                        <a:ext cx="6172200" cy="4117975"/>
                      </a:xfrm>
                      <a:prstGeom prst="rect">
                        <a:avLst/>
                      </a:prstGeom>
                      <a:solidFill>
                        <a:srgbClr val="FFFF99"/>
                      </a:solidFill>
                    </p:spPr>
                  </p:pic>
                </p:oleObj>
              </mc:Fallback>
            </mc:AlternateContent>
          </a:graphicData>
        </a:graphic>
      </p:graphicFrame>
      <p:sp>
        <p:nvSpPr>
          <p:cNvPr id="100354" name="Rectangle 2"/>
          <p:cNvSpPr>
            <a:spLocks noChangeArrowheads="1"/>
          </p:cNvSpPr>
          <p:nvPr/>
        </p:nvSpPr>
        <p:spPr bwMode="auto">
          <a:xfrm>
            <a:off x="1703388" y="333375"/>
            <a:ext cx="1905000" cy="666750"/>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3600">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统计图</a:t>
            </a:r>
          </a:p>
        </p:txBody>
      </p:sp>
    </p:spTree>
    <p:extLst>
      <p:ext uri="{BB962C8B-B14F-4D97-AF65-F5344CB8AC3E}">
        <p14:creationId xmlns:p14="http://schemas.microsoft.com/office/powerpoint/2010/main" val="12879965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body" sz="half" idx="1"/>
          </p:nvPr>
        </p:nvSpPr>
        <p:spPr>
          <a:xfrm>
            <a:off x="752476" y="1480457"/>
            <a:ext cx="5080000" cy="4114800"/>
          </a:xfrm>
        </p:spPr>
        <p:txBody>
          <a:bodyPr/>
          <a:lstStyle/>
          <a:p>
            <a:r>
              <a:rPr lang="en-US" altLang="zh-CN" b="1" dirty="0">
                <a:latin typeface="黑体" panose="02010609060101010101" pitchFamily="49" charset="-122"/>
                <a:ea typeface="黑体" panose="02010609060101010101" pitchFamily="49" charset="-122"/>
              </a:rPr>
              <a:t>5</a:t>
            </a:r>
            <a:r>
              <a:rPr lang="zh-CN" altLang="en-US" b="1" dirty="0">
                <a:latin typeface="黑体" panose="02010609060101010101" pitchFamily="49" charset="-122"/>
                <a:ea typeface="黑体" panose="02010609060101010101" pitchFamily="49" charset="-122"/>
              </a:rPr>
              <a:t>、散点图</a:t>
            </a:r>
          </a:p>
        </p:txBody>
      </p:sp>
      <p:sp>
        <p:nvSpPr>
          <p:cNvPr id="55302" name="Rectangle 6"/>
          <p:cNvSpPr>
            <a:spLocks noChangeArrowheads="1"/>
          </p:cNvSpPr>
          <p:nvPr/>
        </p:nvSpPr>
        <p:spPr bwMode="auto">
          <a:xfrm>
            <a:off x="1703388" y="476250"/>
            <a:ext cx="1905000" cy="738188"/>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3600">
                <a:solidFill>
                  <a:srgbClr val="FF0000"/>
                </a:solidFill>
                <a:latin typeface="黑体" panose="02010609060101010101" pitchFamily="49" charset="-122"/>
                <a:ea typeface="黑体" panose="02010609060101010101" pitchFamily="49" charset="-122"/>
              </a:rPr>
              <a:t>统计图</a:t>
            </a:r>
          </a:p>
        </p:txBody>
      </p:sp>
      <p:graphicFrame>
        <p:nvGraphicFramePr>
          <p:cNvPr id="55304" name="Object 8"/>
          <p:cNvGraphicFramePr>
            <a:graphicFrameLocks noGrp="1" noChangeAspect="1"/>
          </p:cNvGraphicFramePr>
          <p:nvPr>
            <p:ph sz="half" idx="2"/>
            <p:extLst>
              <p:ext uri="{D42A27DB-BD31-4B8C-83A1-F6EECF244321}">
                <p14:modId xmlns:p14="http://schemas.microsoft.com/office/powerpoint/2010/main" val="4051859187"/>
              </p:ext>
            </p:extLst>
          </p:nvPr>
        </p:nvGraphicFramePr>
        <p:xfrm>
          <a:off x="3292476" y="2636838"/>
          <a:ext cx="6119813" cy="3816350"/>
        </p:xfrm>
        <a:graphic>
          <a:graphicData uri="http://schemas.openxmlformats.org/presentationml/2006/ole">
            <mc:AlternateContent xmlns:mc="http://schemas.openxmlformats.org/markup-compatibility/2006">
              <mc:Choice xmlns:v="urn:schemas-microsoft-com:vml" Requires="v">
                <p:oleObj spid="_x0000_s6169" name="图表" r:id="rId3" imgW="6096000" imgH="4067215" progId="MSGraph.Chart.8">
                  <p:embed followColorScheme="full"/>
                </p:oleObj>
              </mc:Choice>
              <mc:Fallback>
                <p:oleObj name="图表" r:id="rId3" imgW="6096000" imgH="4067215" progId="MSGraph.Chart.8">
                  <p:embed followColorScheme="full"/>
                  <p:pic>
                    <p:nvPicPr>
                      <p:cNvPr id="0" name=""/>
                      <p:cNvPicPr>
                        <a:picLocks noChangeAspect="1" noChangeArrowheads="1"/>
                      </p:cNvPicPr>
                      <p:nvPr/>
                    </p:nvPicPr>
                    <p:blipFill>
                      <a:blip r:embed="rId4"/>
                      <a:srcRect/>
                      <a:stretch>
                        <a:fillRect/>
                      </a:stretch>
                    </p:blipFill>
                    <p:spPr bwMode="auto">
                      <a:xfrm>
                        <a:off x="3292476" y="2636838"/>
                        <a:ext cx="6119813" cy="3816350"/>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95300623"/>
      </p:ext>
    </p:extLst>
  </p:cSld>
  <p:clrMapOvr>
    <a:masterClrMapping/>
  </p:clrMapOvr>
  <p:transition spd="slow">
    <p:pull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703388" y="177222"/>
            <a:ext cx="6877050" cy="1143000"/>
          </a:xfrm>
        </p:spPr>
        <p:txBody>
          <a:bodyPr/>
          <a:lstStyle/>
          <a:p>
            <a:r>
              <a:rPr lang="zh-CN" altLang="en-US" sz="4000" b="1" dirty="0">
                <a:solidFill>
                  <a:srgbClr val="FF0000"/>
                </a:solidFill>
                <a:latin typeface="黑体" panose="02010609060101010101" pitchFamily="49" charset="-122"/>
                <a:ea typeface="黑体" panose="02010609060101010101" pitchFamily="49" charset="-122"/>
              </a:rPr>
              <a:t>第二节   统计资料的审核</a:t>
            </a:r>
          </a:p>
        </p:txBody>
      </p:sp>
      <p:sp>
        <p:nvSpPr>
          <p:cNvPr id="2" name="矩形 1"/>
          <p:cNvSpPr/>
          <p:nvPr/>
        </p:nvSpPr>
        <p:spPr>
          <a:xfrm>
            <a:off x="1153886" y="1467895"/>
            <a:ext cx="9818914" cy="2289858"/>
          </a:xfrm>
          <a:prstGeom prst="rect">
            <a:avLst/>
          </a:prstGeom>
        </p:spPr>
        <p:txBody>
          <a:bodyPr wrap="square">
            <a:spAutoFit/>
          </a:bodyPr>
          <a:lstStyle/>
          <a:p>
            <a:pPr algn="just">
              <a:lnSpc>
                <a:spcPct val="90000"/>
              </a:lnSpc>
              <a:spcBef>
                <a:spcPct val="24000"/>
              </a:spcBef>
            </a:pPr>
            <a:r>
              <a:rPr lang="en-US" altLang="zh-CN" sz="2800" dirty="0" smtClean="0">
                <a:effectLst>
                  <a:outerShdw blurRad="38100" dist="38100" dir="2700000" algn="tl">
                    <a:srgbClr val="000000"/>
                  </a:outerShdw>
                </a:effectLst>
                <a:latin typeface="黑体" panose="02010609060101010101" pitchFamily="49" charset="-122"/>
                <a:ea typeface="黑体" panose="02010609060101010101" pitchFamily="49" charset="-122"/>
              </a:rPr>
              <a:t>(</a:t>
            </a:r>
            <a:r>
              <a:rPr lang="zh-CN" altLang="en-US" sz="2800" dirty="0" smtClean="0">
                <a:effectLst>
                  <a:outerShdw blurRad="38100" dist="38100" dir="2700000" algn="tl">
                    <a:srgbClr val="000000"/>
                  </a:outerShdw>
                </a:effectLst>
                <a:latin typeface="黑体" panose="02010609060101010101" pitchFamily="49" charset="-122"/>
                <a:ea typeface="黑体" panose="02010609060101010101" pitchFamily="49" charset="-122"/>
              </a:rPr>
              <a:t>一</a:t>
            </a:r>
            <a:r>
              <a:rPr lang="en-US" altLang="zh-CN" sz="2800" dirty="0" smtClean="0">
                <a:effectLst>
                  <a:outerShdw blurRad="38100" dist="38100" dir="2700000" algn="tl">
                    <a:srgbClr val="000000"/>
                  </a:outerShdw>
                </a:effectLst>
                <a:latin typeface="黑体" panose="02010609060101010101" pitchFamily="49" charset="-122"/>
                <a:ea typeface="黑体" panose="02010609060101010101" pitchFamily="49" charset="-122"/>
              </a:rPr>
              <a:t>)</a:t>
            </a:r>
            <a:r>
              <a:rPr lang="zh-CN" altLang="en-US" sz="2800" dirty="0" smtClean="0">
                <a:effectLst>
                  <a:outerShdw blurRad="38100" dist="38100" dir="2700000" algn="tl">
                    <a:srgbClr val="000000"/>
                  </a:outerShdw>
                </a:effectLst>
                <a:latin typeface="黑体" panose="02010609060101010101" pitchFamily="49" charset="-122"/>
                <a:ea typeface="黑体" panose="02010609060101010101" pitchFamily="49" charset="-122"/>
              </a:rPr>
              <a:t>审查资料的完整性和及时性</a:t>
            </a:r>
            <a:endParaRPr lang="en-US" altLang="zh-CN" sz="2800" dirty="0" smtClean="0">
              <a:effectLst>
                <a:outerShdw blurRad="38100" dist="38100" dir="2700000" algn="tl">
                  <a:srgbClr val="000000"/>
                </a:outerShdw>
              </a:effectLst>
              <a:latin typeface="黑体" panose="02010609060101010101" pitchFamily="49" charset="-122"/>
              <a:ea typeface="黑体" panose="02010609060101010101" pitchFamily="49" charset="-122"/>
            </a:endParaRPr>
          </a:p>
          <a:p>
            <a:pPr>
              <a:spcBef>
                <a:spcPct val="20000"/>
              </a:spcBef>
            </a:pPr>
            <a:endParaRPr lang="zh-CN" altLang="en-US" sz="2800" b="1" dirty="0" smtClean="0">
              <a:latin typeface="宋体" panose="02010600030101010101" pitchFamily="2" charset="-122"/>
            </a:endParaRPr>
          </a:p>
          <a:p>
            <a:pPr indent="-457200">
              <a:buFontTx/>
              <a:buChar char="•"/>
            </a:pPr>
            <a:r>
              <a:rPr lang="zh-CN" altLang="en-US" sz="2800" dirty="0" smtClean="0">
                <a:latin typeface="宋体" panose="02010600030101010101" pitchFamily="2" charset="-122"/>
              </a:rPr>
              <a:t>完整性</a:t>
            </a:r>
            <a:r>
              <a:rPr lang="zh-CN" altLang="en-US" sz="2800" dirty="0">
                <a:latin typeface="宋体" panose="02010600030101010101" pitchFamily="2" charset="-122"/>
              </a:rPr>
              <a:t>：</a:t>
            </a:r>
            <a:r>
              <a:rPr lang="zh-CN" altLang="en-US" sz="2800" dirty="0" smtClean="0">
                <a:latin typeface="宋体" panose="02010600030101010101" pitchFamily="2" charset="-122"/>
              </a:rPr>
              <a:t>检查</a:t>
            </a:r>
            <a:r>
              <a:rPr lang="zh-CN" altLang="en-US" sz="2800" dirty="0">
                <a:latin typeface="宋体" panose="02010600030101010101" pitchFamily="2" charset="-122"/>
              </a:rPr>
              <a:t>应调查的单位或个体是否有</a:t>
            </a:r>
            <a:r>
              <a:rPr lang="zh-CN" altLang="en-US" sz="2800" dirty="0" smtClean="0">
                <a:latin typeface="宋体" panose="02010600030101010101" pitchFamily="2" charset="-122"/>
              </a:rPr>
              <a:t>遗漏，所有</a:t>
            </a:r>
            <a:r>
              <a:rPr lang="zh-CN" altLang="en-US" sz="2800" dirty="0">
                <a:latin typeface="宋体" panose="02010600030101010101" pitchFamily="2" charset="-122"/>
              </a:rPr>
              <a:t>的调查项目或指标是否填写齐全</a:t>
            </a:r>
          </a:p>
          <a:p>
            <a:pPr indent="-457200">
              <a:buFontTx/>
              <a:buChar char="•"/>
            </a:pPr>
            <a:r>
              <a:rPr lang="zh-CN" altLang="en-US" sz="2800" dirty="0">
                <a:latin typeface="宋体" panose="02010600030101010101" pitchFamily="2" charset="-122"/>
              </a:rPr>
              <a:t>及时性：检查填报单位是否按时报送了有关</a:t>
            </a:r>
          </a:p>
        </p:txBody>
      </p:sp>
      <p:sp>
        <p:nvSpPr>
          <p:cNvPr id="3" name="矩形 2"/>
          <p:cNvSpPr/>
          <p:nvPr/>
        </p:nvSpPr>
        <p:spPr>
          <a:xfrm>
            <a:off x="990599" y="3899886"/>
            <a:ext cx="10570028" cy="2677656"/>
          </a:xfrm>
          <a:prstGeom prst="rect">
            <a:avLst/>
          </a:prstGeom>
        </p:spPr>
        <p:txBody>
          <a:bodyPr wrap="square">
            <a:spAutoFit/>
          </a:bodyPr>
          <a:lstStyle/>
          <a:p>
            <a:pPr marL="0" lvl="1"/>
            <a:r>
              <a:rPr lang="zh-CN" altLang="en-US" sz="2800" dirty="0">
                <a:effectLst>
                  <a:outerShdw blurRad="38100" dist="38100" dir="2700000" algn="tl">
                    <a:srgbClr val="000000"/>
                  </a:outerShdw>
                </a:effectLst>
                <a:latin typeface="黑体" panose="02010609060101010101" pitchFamily="49" charset="-122"/>
                <a:ea typeface="黑体" panose="02010609060101010101" pitchFamily="49" charset="-122"/>
              </a:rPr>
              <a:t>（二）审查资料的正确性</a:t>
            </a:r>
            <a:endParaRPr lang="en-US" altLang="zh-CN" sz="2800" dirty="0">
              <a:effectLst>
                <a:outerShdw blurRad="38100" dist="38100" dir="2700000" algn="tl">
                  <a:srgbClr val="000000"/>
                </a:outerShdw>
              </a:effectLst>
              <a:latin typeface="黑体" panose="02010609060101010101" pitchFamily="49" charset="-122"/>
              <a:ea typeface="黑体" panose="02010609060101010101" pitchFamily="49" charset="-122"/>
            </a:endParaRPr>
          </a:p>
          <a:p>
            <a:pPr marL="0" lvl="1"/>
            <a:endParaRPr lang="zh-CN" altLang="en-US" sz="2800" dirty="0">
              <a:effectLst>
                <a:outerShdw blurRad="38100" dist="38100" dir="2700000" algn="tl">
                  <a:srgbClr val="000000"/>
                </a:outerShdw>
              </a:effectLst>
              <a:latin typeface="黑体" panose="02010609060101010101" pitchFamily="49" charset="-122"/>
              <a:ea typeface="黑体" panose="02010609060101010101" pitchFamily="49" charset="-122"/>
            </a:endParaRPr>
          </a:p>
          <a:p>
            <a:pPr indent="-457200">
              <a:buFontTx/>
              <a:buChar char="•"/>
            </a:pPr>
            <a:r>
              <a:rPr lang="zh-CN" altLang="en-US" sz="2800" dirty="0" smtClean="0">
                <a:latin typeface="宋体" panose="02010600030101010101" pitchFamily="2" charset="-122"/>
              </a:rPr>
              <a:t>数据</a:t>
            </a:r>
            <a:r>
              <a:rPr lang="zh-CN" altLang="en-US" sz="2800" dirty="0">
                <a:latin typeface="宋体" panose="02010600030101010101" pitchFamily="2" charset="-122"/>
              </a:rPr>
              <a:t>是否真实反映客观实际情况</a:t>
            </a:r>
          </a:p>
          <a:p>
            <a:pPr indent="-457200">
              <a:buFontTx/>
              <a:buChar char="•"/>
            </a:pPr>
            <a:r>
              <a:rPr lang="zh-CN" altLang="en-US" sz="2800" dirty="0" smtClean="0">
                <a:latin typeface="宋体" panose="02010600030101010101" pitchFamily="2" charset="-122"/>
              </a:rPr>
              <a:t>内容</a:t>
            </a:r>
            <a:r>
              <a:rPr lang="zh-CN" altLang="en-US" sz="2800" dirty="0">
                <a:latin typeface="宋体" panose="02010600030101010101" pitchFamily="2" charset="-122"/>
              </a:rPr>
              <a:t>是否符合实际 </a:t>
            </a:r>
          </a:p>
          <a:p>
            <a:pPr indent="-457200">
              <a:buFontTx/>
              <a:buChar char="•"/>
            </a:pPr>
            <a:r>
              <a:rPr lang="zh-CN" altLang="en-US" sz="2800" dirty="0" smtClean="0">
                <a:latin typeface="宋体" panose="02010600030101010101" pitchFamily="2" charset="-122"/>
              </a:rPr>
              <a:t>数据</a:t>
            </a:r>
            <a:r>
              <a:rPr lang="zh-CN" altLang="en-US" sz="2800" dirty="0">
                <a:latin typeface="宋体" panose="02010600030101010101" pitchFamily="2" charset="-122"/>
              </a:rPr>
              <a:t>是否有错误</a:t>
            </a:r>
          </a:p>
          <a:p>
            <a:pPr indent="-457200">
              <a:buFontTx/>
              <a:buChar char="•"/>
            </a:pPr>
            <a:r>
              <a:rPr lang="zh-CN" altLang="en-US" sz="2800" dirty="0" smtClean="0">
                <a:latin typeface="宋体" panose="02010600030101010101" pitchFamily="2" charset="-122"/>
              </a:rPr>
              <a:t>计算</a:t>
            </a:r>
            <a:r>
              <a:rPr lang="zh-CN" altLang="en-US" sz="2800" dirty="0">
                <a:latin typeface="宋体" panose="02010600030101010101" pitchFamily="2" charset="-122"/>
              </a:rPr>
              <a:t>是否正确等</a:t>
            </a:r>
          </a:p>
        </p:txBody>
      </p:sp>
    </p:spTree>
    <p:extLst>
      <p:ext uri="{BB962C8B-B14F-4D97-AF65-F5344CB8AC3E}">
        <p14:creationId xmlns:p14="http://schemas.microsoft.com/office/powerpoint/2010/main" val="2010151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xfrm>
            <a:off x="691016" y="594633"/>
            <a:ext cx="10978469" cy="5762624"/>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marL="609600" indent="-609600" algn="just">
              <a:spcBef>
                <a:spcPct val="24000"/>
              </a:spcBef>
              <a:buNone/>
            </a:pPr>
            <a:r>
              <a:rPr lang="en-US" altLang="zh-CN" dirty="0">
                <a:effectLst>
                  <a:outerShdw blurRad="38100" dist="38100" dir="2700000" algn="tl">
                    <a:srgbClr val="000000"/>
                  </a:outerShdw>
                </a:effectLst>
                <a:latin typeface="黑体" panose="02010609060101010101" pitchFamily="49" charset="-122"/>
                <a:ea typeface="黑体" panose="02010609060101010101" pitchFamily="49" charset="-122"/>
              </a:rPr>
              <a:t>(</a:t>
            </a:r>
            <a:r>
              <a:rPr lang="zh-CN" altLang="en-US" dirty="0">
                <a:effectLst>
                  <a:outerShdw blurRad="38100" dist="38100" dir="2700000" algn="tl">
                    <a:srgbClr val="000000"/>
                  </a:outerShdw>
                </a:effectLst>
                <a:latin typeface="黑体" panose="02010609060101010101" pitchFamily="49" charset="-122"/>
                <a:ea typeface="黑体" panose="02010609060101010101" pitchFamily="49" charset="-122"/>
              </a:rPr>
              <a:t>三</a:t>
            </a:r>
            <a:r>
              <a:rPr lang="en-US" altLang="zh-CN" dirty="0" smtClean="0">
                <a:effectLst>
                  <a:outerShdw blurRad="38100" dist="38100" dir="2700000" algn="tl">
                    <a:srgbClr val="000000"/>
                  </a:outerShdw>
                </a:effectLst>
                <a:latin typeface="黑体" panose="02010609060101010101" pitchFamily="49" charset="-122"/>
                <a:ea typeface="黑体" panose="02010609060101010101" pitchFamily="49" charset="-122"/>
              </a:rPr>
              <a:t>)</a:t>
            </a:r>
            <a:r>
              <a:rPr lang="zh-CN" altLang="en-US" dirty="0" smtClean="0">
                <a:effectLst>
                  <a:outerShdw blurRad="38100" dist="38100" dir="2700000" algn="tl">
                    <a:srgbClr val="000000"/>
                  </a:outerShdw>
                </a:effectLst>
                <a:latin typeface="黑体" panose="02010609060101010101" pitchFamily="49" charset="-122"/>
                <a:ea typeface="黑体" panose="02010609060101010101" pitchFamily="49" charset="-122"/>
              </a:rPr>
              <a:t>历史</a:t>
            </a:r>
            <a:r>
              <a:rPr lang="zh-CN" altLang="en-US" dirty="0">
                <a:effectLst>
                  <a:outerShdw blurRad="38100" dist="38100" dir="2700000" algn="tl">
                    <a:srgbClr val="000000"/>
                  </a:outerShdw>
                </a:effectLst>
                <a:latin typeface="黑体" panose="02010609060101010101" pitchFamily="49" charset="-122"/>
                <a:ea typeface="黑体" panose="02010609060101010101" pitchFamily="49" charset="-122"/>
              </a:rPr>
              <a:t>资料的审核</a:t>
            </a:r>
          </a:p>
          <a:p>
            <a:pPr marL="609600" indent="-609600" algn="just">
              <a:spcBef>
                <a:spcPct val="30000"/>
              </a:spcBef>
            </a:pPr>
            <a:r>
              <a:rPr lang="zh-CN" altLang="en-US" sz="3200" dirty="0">
                <a:latin typeface="+mn-ea"/>
              </a:rPr>
              <a:t>应审查资料的可靠性程度</a:t>
            </a:r>
            <a:r>
              <a:rPr lang="en-US" altLang="zh-CN" sz="3200" dirty="0">
                <a:latin typeface="+mn-ea"/>
              </a:rPr>
              <a:t>,</a:t>
            </a:r>
            <a:r>
              <a:rPr lang="zh-CN" altLang="en-US" sz="3200" dirty="0">
                <a:latin typeface="+mn-ea"/>
              </a:rPr>
              <a:t>指标含义</a:t>
            </a:r>
            <a:r>
              <a:rPr lang="en-US" altLang="zh-CN" sz="3200" dirty="0">
                <a:latin typeface="+mn-ea"/>
              </a:rPr>
              <a:t>,</a:t>
            </a:r>
            <a:r>
              <a:rPr lang="zh-CN" altLang="en-US" sz="3200" dirty="0">
                <a:latin typeface="+mn-ea"/>
              </a:rPr>
              <a:t>所属时间</a:t>
            </a:r>
            <a:r>
              <a:rPr lang="en-US" altLang="zh-CN" sz="3200" dirty="0">
                <a:latin typeface="+mn-ea"/>
              </a:rPr>
              <a:t>,</a:t>
            </a:r>
            <a:r>
              <a:rPr lang="zh-CN" altLang="en-US" sz="3200" dirty="0">
                <a:latin typeface="+mn-ea"/>
              </a:rPr>
              <a:t>计算方法等</a:t>
            </a:r>
            <a:r>
              <a:rPr lang="en-US" altLang="zh-CN" sz="3200" dirty="0">
                <a:latin typeface="+mn-ea"/>
              </a:rPr>
              <a:t>,</a:t>
            </a:r>
            <a:r>
              <a:rPr lang="zh-CN" altLang="en-US" sz="3200" dirty="0">
                <a:latin typeface="+mn-ea"/>
              </a:rPr>
              <a:t>对不能满足现在要求，有缺漏或有疑问的资料，要进行有科学依据的推算，弥补和订正。</a:t>
            </a:r>
            <a:endParaRPr lang="zh-CN" altLang="en-US" dirty="0">
              <a:latin typeface="+mn-ea"/>
            </a:endParaRPr>
          </a:p>
          <a:p>
            <a:pPr marL="609600" indent="-609600" algn="just">
              <a:spcBef>
                <a:spcPct val="24000"/>
              </a:spcBef>
              <a:buNone/>
            </a:pPr>
            <a:endParaRPr lang="zh-CN" altLang="en-US" sz="2000" dirty="0">
              <a:latin typeface="黑体" panose="02010609060101010101" pitchFamily="49" charset="-122"/>
              <a:ea typeface="黑体" panose="02010609060101010101" pitchFamily="49" charset="-122"/>
            </a:endParaRPr>
          </a:p>
          <a:p>
            <a:pPr marL="609600" indent="-609600" algn="just">
              <a:spcBef>
                <a:spcPct val="24000"/>
              </a:spcBef>
              <a:buNone/>
            </a:pPr>
            <a:r>
              <a:rPr lang="en-US" altLang="zh-CN" sz="2000" dirty="0">
                <a:effectLst>
                  <a:outerShdw blurRad="38100" dist="38100" dir="2700000" algn="tl">
                    <a:srgbClr val="000000"/>
                  </a:outerShdw>
                </a:effectLst>
                <a:latin typeface="黑体" panose="02010609060101010101" pitchFamily="49" charset="-122"/>
                <a:ea typeface="黑体" panose="02010609060101010101" pitchFamily="49" charset="-122"/>
              </a:rPr>
              <a:t>(</a:t>
            </a:r>
            <a:r>
              <a:rPr lang="zh-CN" altLang="en-US" dirty="0">
                <a:effectLst>
                  <a:outerShdw blurRad="38100" dist="38100" dir="2700000" algn="tl">
                    <a:srgbClr val="000000"/>
                  </a:outerShdw>
                </a:effectLst>
                <a:latin typeface="黑体" panose="02010609060101010101" pitchFamily="49" charset="-122"/>
                <a:ea typeface="黑体" panose="02010609060101010101" pitchFamily="49" charset="-122"/>
              </a:rPr>
              <a:t>四</a:t>
            </a:r>
            <a:r>
              <a:rPr lang="en-US" altLang="zh-CN" dirty="0">
                <a:effectLst>
                  <a:outerShdw blurRad="38100" dist="38100" dir="2700000" algn="tl">
                    <a:srgbClr val="000000"/>
                  </a:outerShdw>
                </a:effectLst>
                <a:latin typeface="黑体" panose="02010609060101010101" pitchFamily="49" charset="-122"/>
                <a:ea typeface="黑体" panose="02010609060101010101" pitchFamily="49" charset="-122"/>
              </a:rPr>
              <a:t>)</a:t>
            </a:r>
            <a:r>
              <a:rPr lang="zh-CN" altLang="en-US" dirty="0">
                <a:effectLst>
                  <a:outerShdw blurRad="38100" dist="38100" dir="2700000" algn="tl">
                    <a:srgbClr val="000000"/>
                  </a:outerShdw>
                </a:effectLst>
                <a:latin typeface="黑体" panose="02010609060101010101" pitchFamily="49" charset="-122"/>
                <a:ea typeface="黑体" panose="02010609060101010101" pitchFamily="49" charset="-122"/>
              </a:rPr>
              <a:t>资料审核后的订正</a:t>
            </a:r>
          </a:p>
          <a:p>
            <a:pPr marL="609600" indent="-609600" algn="just"/>
            <a:r>
              <a:rPr lang="zh-CN" altLang="en-US" b="1" dirty="0">
                <a:latin typeface="+mn-ea"/>
              </a:rPr>
              <a:t>对可以肯定的一般错误，代为更正，并通知原报单位。</a:t>
            </a:r>
          </a:p>
          <a:p>
            <a:pPr marL="609600" indent="-609600"/>
            <a:r>
              <a:rPr lang="zh-CN" altLang="en-US" b="1" dirty="0">
                <a:latin typeface="+mn-ea"/>
              </a:rPr>
              <a:t>对可疑数据或无法代为更正的错误，要求原单位复查更正</a:t>
            </a:r>
          </a:p>
          <a:p>
            <a:pPr marL="609600" indent="-609600"/>
            <a:r>
              <a:rPr lang="zh-CN" altLang="en-US" b="1" dirty="0">
                <a:latin typeface="+mn-ea"/>
              </a:rPr>
              <a:t>如果所发现错误在其他上报单位也可能发生时，应通知其他单位。</a:t>
            </a:r>
          </a:p>
          <a:p>
            <a:pPr marL="609600" indent="-609600"/>
            <a:r>
              <a:rPr lang="zh-CN" altLang="en-US" b="1" dirty="0">
                <a:latin typeface="+mn-ea"/>
              </a:rPr>
              <a:t>对严重错误，应发还重填，并查明错误原因。</a:t>
            </a:r>
          </a:p>
        </p:txBody>
      </p:sp>
    </p:spTree>
    <p:extLst>
      <p:ext uri="{BB962C8B-B14F-4D97-AF65-F5344CB8AC3E}">
        <p14:creationId xmlns:p14="http://schemas.microsoft.com/office/powerpoint/2010/main" val="4159875430"/>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261507" y="195943"/>
            <a:ext cx="7620000" cy="1143000"/>
          </a:xfrm>
        </p:spPr>
        <p:txBody>
          <a:bodyPr/>
          <a:lstStyle/>
          <a:p>
            <a:r>
              <a:rPr lang="zh-CN" altLang="en-US" b="1">
                <a:latin typeface="黑体" panose="02010609060101010101" pitchFamily="49" charset="-122"/>
                <a:ea typeface="黑体" panose="02010609060101010101" pitchFamily="49" charset="-122"/>
              </a:rPr>
              <a:t>第三节    统计分组</a:t>
            </a:r>
          </a:p>
        </p:txBody>
      </p:sp>
      <p:sp>
        <p:nvSpPr>
          <p:cNvPr id="17411" name="Rectangle 3"/>
          <p:cNvSpPr>
            <a:spLocks noGrp="1" noChangeArrowheads="1"/>
          </p:cNvSpPr>
          <p:nvPr>
            <p:ph type="body" idx="1"/>
          </p:nvPr>
        </p:nvSpPr>
        <p:spPr>
          <a:xfrm>
            <a:off x="1887764" y="2215924"/>
            <a:ext cx="7772400" cy="4114800"/>
          </a:xfrm>
        </p:spPr>
        <p:txBody>
          <a:bodyPr/>
          <a:lstStyle/>
          <a:p>
            <a:r>
              <a:rPr lang="zh-CN" altLang="en-US" b="1" dirty="0">
                <a:latin typeface="黑体" panose="02010609060101010101" pitchFamily="49" charset="-122"/>
                <a:ea typeface="黑体" panose="02010609060101010101" pitchFamily="49" charset="-122"/>
              </a:rPr>
              <a:t>一、统计分组的含义</a:t>
            </a:r>
          </a:p>
          <a:p>
            <a:r>
              <a:rPr lang="zh-CN" altLang="en-US" b="1" dirty="0">
                <a:latin typeface="黑体" panose="02010609060101010101" pitchFamily="49" charset="-122"/>
                <a:ea typeface="黑体" panose="02010609060101010101" pitchFamily="49" charset="-122"/>
              </a:rPr>
              <a:t>二、统计分组的作用</a:t>
            </a:r>
          </a:p>
          <a:p>
            <a:r>
              <a:rPr lang="zh-CN" altLang="en-US" b="1" dirty="0">
                <a:latin typeface="黑体" panose="02010609060101010101" pitchFamily="49" charset="-122"/>
                <a:ea typeface="黑体" panose="02010609060101010101" pitchFamily="49" charset="-122"/>
              </a:rPr>
              <a:t>三、统计分组的种类</a:t>
            </a:r>
          </a:p>
          <a:p>
            <a:r>
              <a:rPr lang="zh-CN" altLang="en-US" b="1" dirty="0">
                <a:latin typeface="黑体" panose="02010609060101010101" pitchFamily="49" charset="-122"/>
                <a:ea typeface="黑体" panose="02010609060101010101" pitchFamily="49" charset="-122"/>
              </a:rPr>
              <a:t>四、分组标志的选择</a:t>
            </a:r>
          </a:p>
          <a:p>
            <a:r>
              <a:rPr lang="zh-CN" altLang="en-US" b="1" dirty="0">
                <a:latin typeface="黑体" panose="02010609060101010101" pitchFamily="49" charset="-122"/>
                <a:ea typeface="黑体" panose="02010609060101010101" pitchFamily="49" charset="-122"/>
              </a:rPr>
              <a:t>五、组数、组距、组限、组中值</a:t>
            </a:r>
          </a:p>
        </p:txBody>
      </p:sp>
    </p:spTree>
    <p:extLst>
      <p:ext uri="{BB962C8B-B14F-4D97-AF65-F5344CB8AC3E}">
        <p14:creationId xmlns:p14="http://schemas.microsoft.com/office/powerpoint/2010/main" val="2782701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BUCT</a:t>
            </a:r>
            <a:r>
              <a:rPr lang="zh-CN" altLang="en-US" dirty="0" smtClean="0"/>
              <a:t>大学生</a:t>
            </a:r>
            <a:r>
              <a:rPr lang="zh-CN" altLang="en-US" dirty="0" smtClean="0"/>
              <a:t>每个月</a:t>
            </a:r>
            <a:r>
              <a:rPr lang="zh-CN" altLang="en-US" dirty="0"/>
              <a:t>平均</a:t>
            </a:r>
            <a:r>
              <a:rPr lang="zh-CN" altLang="en-US" dirty="0" smtClean="0"/>
              <a:t>生活费</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259853712"/>
              </p:ext>
            </p:extLst>
          </p:nvPr>
        </p:nvGraphicFramePr>
        <p:xfrm>
          <a:off x="609595" y="2129371"/>
          <a:ext cx="10851577" cy="4416900"/>
        </p:xfrm>
        <a:graphic>
          <a:graphicData uri="http://schemas.openxmlformats.org/drawingml/2006/table">
            <a:tbl>
              <a:tblPr>
                <a:tableStyleId>{5C22544A-7EE6-4342-B048-85BDC9FD1C3A}</a:tableStyleId>
              </a:tblPr>
              <a:tblGrid>
                <a:gridCol w="1356447">
                  <a:extLst>
                    <a:ext uri="{9D8B030D-6E8A-4147-A177-3AD203B41FA5}">
                      <a16:colId xmlns:a16="http://schemas.microsoft.com/office/drawing/2014/main" val="20000"/>
                    </a:ext>
                  </a:extLst>
                </a:gridCol>
                <a:gridCol w="1162669">
                  <a:extLst>
                    <a:ext uri="{9D8B030D-6E8A-4147-A177-3AD203B41FA5}">
                      <a16:colId xmlns:a16="http://schemas.microsoft.com/office/drawing/2014/main" val="20001"/>
                    </a:ext>
                  </a:extLst>
                </a:gridCol>
                <a:gridCol w="1356447">
                  <a:extLst>
                    <a:ext uri="{9D8B030D-6E8A-4147-A177-3AD203B41FA5}">
                      <a16:colId xmlns:a16="http://schemas.microsoft.com/office/drawing/2014/main" val="20002"/>
                    </a:ext>
                  </a:extLst>
                </a:gridCol>
                <a:gridCol w="1162669">
                  <a:extLst>
                    <a:ext uri="{9D8B030D-6E8A-4147-A177-3AD203B41FA5}">
                      <a16:colId xmlns:a16="http://schemas.microsoft.com/office/drawing/2014/main" val="20003"/>
                    </a:ext>
                  </a:extLst>
                </a:gridCol>
                <a:gridCol w="1162669">
                  <a:extLst>
                    <a:ext uri="{9D8B030D-6E8A-4147-A177-3AD203B41FA5}">
                      <a16:colId xmlns:a16="http://schemas.microsoft.com/office/drawing/2014/main" val="20004"/>
                    </a:ext>
                  </a:extLst>
                </a:gridCol>
                <a:gridCol w="1162669">
                  <a:extLst>
                    <a:ext uri="{9D8B030D-6E8A-4147-A177-3AD203B41FA5}">
                      <a16:colId xmlns:a16="http://schemas.microsoft.com/office/drawing/2014/main" val="20005"/>
                    </a:ext>
                  </a:extLst>
                </a:gridCol>
                <a:gridCol w="1162669">
                  <a:extLst>
                    <a:ext uri="{9D8B030D-6E8A-4147-A177-3AD203B41FA5}">
                      <a16:colId xmlns:a16="http://schemas.microsoft.com/office/drawing/2014/main" val="20006"/>
                    </a:ext>
                  </a:extLst>
                </a:gridCol>
                <a:gridCol w="1162669">
                  <a:extLst>
                    <a:ext uri="{9D8B030D-6E8A-4147-A177-3AD203B41FA5}">
                      <a16:colId xmlns:a16="http://schemas.microsoft.com/office/drawing/2014/main" val="20007"/>
                    </a:ext>
                  </a:extLst>
                </a:gridCol>
                <a:gridCol w="1162669">
                  <a:extLst>
                    <a:ext uri="{9D8B030D-6E8A-4147-A177-3AD203B41FA5}">
                      <a16:colId xmlns:a16="http://schemas.microsoft.com/office/drawing/2014/main" val="20008"/>
                    </a:ext>
                  </a:extLst>
                </a:gridCol>
              </a:tblGrid>
              <a:tr h="736150">
                <a:tc>
                  <a:txBody>
                    <a:bodyPr/>
                    <a:lstStyle/>
                    <a:p>
                      <a:pPr algn="r" fontAlgn="ctr"/>
                      <a:r>
                        <a:rPr lang="en-US" altLang="zh-CN" sz="2400" u="none" strike="noStrike">
                          <a:effectLst/>
                        </a:rPr>
                        <a:t>1160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2400" u="none" strike="noStrike">
                          <a:effectLst/>
                        </a:rPr>
                        <a:t>1360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2400" u="none" strike="noStrike">
                          <a:effectLst/>
                        </a:rPr>
                        <a:t>1580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2400" u="none" strike="noStrike">
                          <a:effectLst/>
                        </a:rPr>
                        <a:t>1770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2400" u="none" strike="noStrike">
                          <a:effectLst/>
                        </a:rPr>
                        <a:t>2380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2400" u="none" strike="noStrike">
                          <a:effectLst/>
                        </a:rPr>
                        <a:t>1070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2400" u="none" strike="noStrike">
                          <a:effectLst/>
                        </a:rPr>
                        <a:t>1540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2400" u="none" strike="noStrike">
                          <a:effectLst/>
                        </a:rPr>
                        <a:t>1720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2400" u="none" strike="noStrike">
                          <a:effectLst/>
                        </a:rPr>
                        <a:t>1970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10000"/>
                  </a:ext>
                </a:extLst>
              </a:tr>
              <a:tr h="736150">
                <a:tc>
                  <a:txBody>
                    <a:bodyPr/>
                    <a:lstStyle/>
                    <a:p>
                      <a:pPr algn="r" fontAlgn="ctr"/>
                      <a:r>
                        <a:rPr lang="en-US" altLang="zh-CN" sz="2400" u="none" strike="noStrike">
                          <a:effectLst/>
                        </a:rPr>
                        <a:t>1100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2400" u="none" strike="noStrike">
                          <a:effectLst/>
                        </a:rPr>
                        <a:t>1350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2400" u="none" strike="noStrike">
                          <a:effectLst/>
                        </a:rPr>
                        <a:t>1460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2400" u="none" strike="noStrike">
                          <a:effectLst/>
                        </a:rPr>
                        <a:t>1940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2400" u="none" strike="noStrike">
                          <a:effectLst/>
                        </a:rPr>
                        <a:t>920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2400" u="none" strike="noStrike">
                          <a:effectLst/>
                        </a:rPr>
                        <a:t>2300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2400" u="none" strike="noStrike">
                          <a:effectLst/>
                        </a:rPr>
                        <a:t>1240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2400" u="none" strike="noStrike">
                          <a:effectLst/>
                        </a:rPr>
                        <a:t>1580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2400" u="none" strike="noStrike">
                          <a:effectLst/>
                        </a:rPr>
                        <a:t>1710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10001"/>
                  </a:ext>
                </a:extLst>
              </a:tr>
              <a:tr h="736150">
                <a:tc>
                  <a:txBody>
                    <a:bodyPr/>
                    <a:lstStyle/>
                    <a:p>
                      <a:pPr algn="r" fontAlgn="ctr"/>
                      <a:r>
                        <a:rPr lang="en-US" altLang="zh-CN" sz="2400" u="none" strike="noStrike">
                          <a:effectLst/>
                        </a:rPr>
                        <a:t>1420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2400" u="none" strike="noStrike">
                          <a:effectLst/>
                        </a:rPr>
                        <a:t>1050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2400" u="none" strike="noStrike">
                          <a:effectLst/>
                        </a:rPr>
                        <a:t>1310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2400" u="none" strike="noStrike">
                          <a:effectLst/>
                        </a:rPr>
                        <a:t>1670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2400" u="none" strike="noStrike">
                          <a:effectLst/>
                        </a:rPr>
                        <a:t>2080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2400" u="none" strike="noStrike">
                          <a:effectLst/>
                        </a:rPr>
                        <a:t>1400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2400" u="none" strike="noStrike">
                          <a:effectLst/>
                        </a:rPr>
                        <a:t>1280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2400" u="none" strike="noStrike">
                          <a:effectLst/>
                        </a:rPr>
                        <a:t>1390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2400" u="none" strike="noStrike">
                          <a:effectLst/>
                        </a:rPr>
                        <a:t>1550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10002"/>
                  </a:ext>
                </a:extLst>
              </a:tr>
              <a:tr h="736150">
                <a:tc>
                  <a:txBody>
                    <a:bodyPr/>
                    <a:lstStyle/>
                    <a:p>
                      <a:pPr algn="r" fontAlgn="ctr"/>
                      <a:r>
                        <a:rPr lang="en-US" altLang="zh-CN" sz="2400" u="none" strike="noStrike">
                          <a:effectLst/>
                        </a:rPr>
                        <a:t>840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2400" u="none" strike="noStrike">
                          <a:effectLst/>
                        </a:rPr>
                        <a:t>1120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2400" u="none" strike="noStrike">
                          <a:effectLst/>
                        </a:rPr>
                        <a:t>1540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2400" u="none" strike="noStrike">
                          <a:effectLst/>
                        </a:rPr>
                        <a:t>1650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2400" u="none" strike="noStrike">
                          <a:effectLst/>
                        </a:rPr>
                        <a:t>1500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2400" u="none" strike="noStrike">
                          <a:effectLst/>
                        </a:rPr>
                        <a:t>1120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2400" u="none" strike="noStrike">
                          <a:effectLst/>
                        </a:rPr>
                        <a:t>1330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2400" u="none" strike="noStrike">
                          <a:effectLst/>
                        </a:rPr>
                        <a:t>1730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2400" u="none" strike="noStrike">
                          <a:effectLst/>
                        </a:rPr>
                        <a:t>1870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10003"/>
                  </a:ext>
                </a:extLst>
              </a:tr>
              <a:tr h="736150">
                <a:tc>
                  <a:txBody>
                    <a:bodyPr/>
                    <a:lstStyle/>
                    <a:p>
                      <a:pPr algn="r" fontAlgn="ctr"/>
                      <a:r>
                        <a:rPr lang="en-US" altLang="zh-CN" sz="2400" u="none" strike="noStrike">
                          <a:effectLst/>
                        </a:rPr>
                        <a:t>1080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2400" u="none" strike="noStrike">
                          <a:effectLst/>
                        </a:rPr>
                        <a:t>810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2400" u="none" strike="noStrike">
                          <a:effectLst/>
                        </a:rPr>
                        <a:t>1350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2400" u="none" strike="noStrike">
                          <a:effectLst/>
                        </a:rPr>
                        <a:t>1590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2400" u="none" strike="noStrike">
                          <a:effectLst/>
                        </a:rPr>
                        <a:t>1880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2400" u="none" strike="noStrike">
                          <a:effectLst/>
                        </a:rPr>
                        <a:t>1460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2400" u="none" strike="noStrike">
                          <a:effectLst/>
                        </a:rPr>
                        <a:t>1200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2400" u="none" strike="noStrike">
                          <a:effectLst/>
                        </a:rPr>
                        <a:t>1490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2400" u="none" strike="noStrike">
                          <a:effectLst/>
                        </a:rPr>
                        <a:t>1630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10004"/>
                  </a:ext>
                </a:extLst>
              </a:tr>
              <a:tr h="736150">
                <a:tc>
                  <a:txBody>
                    <a:bodyPr/>
                    <a:lstStyle/>
                    <a:p>
                      <a:pPr algn="r" fontAlgn="ctr"/>
                      <a:r>
                        <a:rPr lang="en-US" altLang="zh-CN" sz="2400" u="none" strike="noStrike">
                          <a:effectLst/>
                        </a:rPr>
                        <a:t>990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2400" u="none" strike="noStrike">
                          <a:effectLst/>
                        </a:rPr>
                        <a:t>1860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2400" u="none" strike="noStrike">
                          <a:effectLst/>
                        </a:rPr>
                        <a:t>1570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2400" u="none" strike="noStrike">
                          <a:effectLst/>
                        </a:rPr>
                        <a:t>2120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2400" u="none" strike="noStrike">
                          <a:effectLst/>
                        </a:rPr>
                        <a:t>1300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2400" u="none" strike="noStrike">
                          <a:effectLst/>
                        </a:rPr>
                        <a:t>1750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2400" u="none" strike="noStrike">
                          <a:effectLst/>
                        </a:rPr>
                        <a:t>2060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2400" u="none" strike="noStrike">
                          <a:effectLst/>
                        </a:rPr>
                        <a:t>870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2400" u="none" strike="noStrike" dirty="0">
                          <a:effectLst/>
                        </a:rPr>
                        <a:t>1840</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988506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703388" y="333375"/>
            <a:ext cx="5256212" cy="762000"/>
          </a:xfrm>
          <a:solidFill>
            <a:srgbClr val="43FFCE"/>
          </a:solidFill>
        </p:spPr>
        <p:txBody>
          <a:bodyPr/>
          <a:lstStyle/>
          <a:p>
            <a:r>
              <a:rPr lang="zh-CN" altLang="en-US" b="1">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一、统计分组的含义</a:t>
            </a:r>
          </a:p>
        </p:txBody>
      </p:sp>
      <p:sp>
        <p:nvSpPr>
          <p:cNvPr id="67587" name="Rectangle 3"/>
          <p:cNvSpPr>
            <a:spLocks noGrp="1" noChangeArrowheads="1"/>
          </p:cNvSpPr>
          <p:nvPr>
            <p:ph type="body" idx="1"/>
          </p:nvPr>
        </p:nvSpPr>
        <p:spPr>
          <a:xfrm>
            <a:off x="1023257" y="1817914"/>
            <a:ext cx="10384972" cy="4114800"/>
          </a:xfrm>
        </p:spPr>
        <p:txBody>
          <a:bodyPr/>
          <a:lstStyle/>
          <a:p>
            <a:r>
              <a:rPr lang="zh-CN" altLang="en-US" sz="3600" b="1" dirty="0">
                <a:latin typeface="黑体" panose="02010609060101010101" pitchFamily="49" charset="-122"/>
                <a:ea typeface="黑体" panose="02010609060101010101" pitchFamily="49" charset="-122"/>
              </a:rPr>
              <a:t>统计分组</a:t>
            </a:r>
            <a:r>
              <a:rPr lang="zh-CN" altLang="en-US" b="1"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指根据社会经济现象的特点和统计研究的任务，按某个标志（或几个标志）把总体分成若干部分的科学分类</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lvl="1">
              <a:buFont typeface="Wingdings" panose="05000000000000000000" pitchFamily="2" charset="2"/>
              <a:buChar char="Ø"/>
            </a:pPr>
            <a:r>
              <a:rPr lang="en-US" altLang="zh-CN" sz="2800" dirty="0">
                <a:solidFill>
                  <a:srgbClr val="FF0000"/>
                </a:solidFill>
                <a:latin typeface="黑体" panose="02010609060101010101" pitchFamily="49" charset="-122"/>
                <a:ea typeface="黑体" panose="02010609060101010101" pitchFamily="49" charset="-122"/>
              </a:rPr>
              <a:t> </a:t>
            </a:r>
            <a:r>
              <a:rPr lang="zh-CN" altLang="en-US" sz="2800" dirty="0" smtClean="0">
                <a:solidFill>
                  <a:srgbClr val="FF0000"/>
                </a:solidFill>
                <a:latin typeface="黑体" panose="02010609060101010101" pitchFamily="49" charset="-122"/>
                <a:ea typeface="黑体" panose="02010609060101010101" pitchFamily="49" charset="-122"/>
              </a:rPr>
              <a:t>没有</a:t>
            </a:r>
            <a:r>
              <a:rPr lang="zh-CN" altLang="en-US" sz="2800" dirty="0">
                <a:solidFill>
                  <a:srgbClr val="FF0000"/>
                </a:solidFill>
                <a:latin typeface="黑体" panose="02010609060101010101" pitchFamily="49" charset="-122"/>
                <a:ea typeface="黑体" panose="02010609060101010101" pitchFamily="49" charset="-122"/>
              </a:rPr>
              <a:t>统计分组就没有科学的</a:t>
            </a:r>
            <a:r>
              <a:rPr lang="zh-CN" altLang="en-US" sz="2800" dirty="0" smtClean="0">
                <a:solidFill>
                  <a:srgbClr val="FF0000"/>
                </a:solidFill>
                <a:latin typeface="黑体" panose="02010609060101010101" pitchFamily="49" charset="-122"/>
                <a:ea typeface="黑体" panose="02010609060101010101" pitchFamily="49" charset="-122"/>
              </a:rPr>
              <a:t>统计</a:t>
            </a:r>
            <a:endParaRPr lang="zh-CN" altLang="en-US" sz="2800" dirty="0">
              <a:solidFill>
                <a:srgbClr val="FF0000"/>
              </a:solidFill>
              <a:latin typeface="黑体" panose="02010609060101010101" pitchFamily="49" charset="-122"/>
              <a:ea typeface="黑体" panose="02010609060101010101" pitchFamily="49" charset="-122"/>
            </a:endParaRPr>
          </a:p>
          <a:p>
            <a:r>
              <a:rPr lang="zh-CN" altLang="en-US" sz="3600" b="1" dirty="0">
                <a:latin typeface="黑体" panose="02010609060101010101" pitchFamily="49" charset="-122"/>
                <a:ea typeface="黑体" panose="02010609060101010101" pitchFamily="49" charset="-122"/>
              </a:rPr>
              <a:t>统计分组的关键</a:t>
            </a:r>
            <a:r>
              <a:rPr lang="zh-CN" altLang="en-US" b="1" dirty="0">
                <a:latin typeface="黑体" panose="02010609060101010101" pitchFamily="49" charset="-122"/>
                <a:ea typeface="黑体" panose="02010609060101010101" pitchFamily="49" charset="-122"/>
              </a:rPr>
              <a:t>：</a:t>
            </a:r>
          </a:p>
          <a:p>
            <a:pPr>
              <a:buFontTx/>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、选择分组标志：使组间差异大，组内差异小</a:t>
            </a:r>
          </a:p>
          <a:p>
            <a:pPr>
              <a:buFontTx/>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、划分各组</a:t>
            </a:r>
            <a:r>
              <a:rPr lang="zh-CN" altLang="en-US" dirty="0" smtClean="0">
                <a:latin typeface="黑体" panose="02010609060101010101" pitchFamily="49" charset="-122"/>
                <a:ea typeface="黑体" panose="02010609060101010101" pitchFamily="49" charset="-122"/>
              </a:rPr>
              <a:t>界限</a:t>
            </a:r>
            <a:endParaRPr lang="zh-CN" altLang="en-US" dirty="0">
              <a:latin typeface="黑体" panose="02010609060101010101" pitchFamily="49" charset="-122"/>
              <a:ea typeface="黑体" panose="02010609060101010101" pitchFamily="49" charset="-122"/>
            </a:endParaRPr>
          </a:p>
          <a:p>
            <a:pPr>
              <a:buFontTx/>
              <a:buNone/>
            </a:pPr>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64488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1381</TotalTime>
  <Words>2745</Words>
  <Application>Microsoft Office PowerPoint</Application>
  <PresentationFormat>宽屏</PresentationFormat>
  <Paragraphs>554</Paragraphs>
  <Slides>43</Slides>
  <Notes>4</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43</vt:i4>
      </vt:variant>
    </vt:vector>
  </HeadingPairs>
  <TitlesOfParts>
    <vt:vector size="59" baseType="lpstr">
      <vt:lpstr>黑体</vt:lpstr>
      <vt:lpstr>楷体_GB2312</vt:lpstr>
      <vt:lpstr>隶书</vt:lpstr>
      <vt:lpstr>宋体</vt:lpstr>
      <vt:lpstr>Arial</vt:lpstr>
      <vt:lpstr>Arial Narrow</vt:lpstr>
      <vt:lpstr>Calibri</vt:lpstr>
      <vt:lpstr>Calibri Light</vt:lpstr>
      <vt:lpstr>Symbol</vt:lpstr>
      <vt:lpstr>Tahoma</vt:lpstr>
      <vt:lpstr>Times New Roman</vt:lpstr>
      <vt:lpstr>Wingdings</vt:lpstr>
      <vt:lpstr>Office 主题</vt:lpstr>
      <vt:lpstr>公式</vt:lpstr>
      <vt:lpstr>Chart</vt:lpstr>
      <vt:lpstr>图表</vt:lpstr>
      <vt:lpstr>第三章  统计数据的整理与显示</vt:lpstr>
      <vt:lpstr>第一节 统计整理的意义和程序</vt:lpstr>
      <vt:lpstr>统计整理：根据统计研究的目的，对调查所得原始材料进行科学分组与汇总和对以往的材料进行再加工。</vt:lpstr>
      <vt:lpstr>统计整理的程序</vt:lpstr>
      <vt:lpstr>第二节   统计资料的审核</vt:lpstr>
      <vt:lpstr>PowerPoint 演示文稿</vt:lpstr>
      <vt:lpstr>第三节    统计分组</vt:lpstr>
      <vt:lpstr>BUCT大学生每个月平均生活费</vt:lpstr>
      <vt:lpstr>一、统计分组的含义</vt:lpstr>
      <vt:lpstr>二、统计分组的作用</vt:lpstr>
      <vt:lpstr>1、划分社会经济现象不同类型</vt:lpstr>
      <vt:lpstr>2、揭示社会现象的内部结构</vt:lpstr>
      <vt:lpstr>3、划分社会现象的依存关系</vt:lpstr>
      <vt:lpstr>三、统计分组的种类</vt:lpstr>
      <vt:lpstr>四、分组标志的选择</vt:lpstr>
      <vt:lpstr>五、组数、组距、组限、组中值</vt:lpstr>
      <vt:lpstr>（二）数量分组的组数和组距  </vt:lpstr>
      <vt:lpstr>PowerPoint 演示文稿</vt:lpstr>
      <vt:lpstr>组限：指每组两端数值。分为上限和下限。 上限：每组的终点数值（最大值）。 下限：每组的起点数值（最小值）。 组限的形式:与变量的特点有关,重合式和不重合式</vt:lpstr>
      <vt:lpstr>PowerPoint 演示文稿</vt:lpstr>
      <vt:lpstr>组   中  值</vt:lpstr>
      <vt:lpstr>第四节   统计汇总</vt:lpstr>
      <vt:lpstr>第五节   分布数列</vt:lpstr>
      <vt:lpstr>分布数列的分类</vt:lpstr>
      <vt:lpstr>按分组标志不同分为品质数列和变量数列</vt:lpstr>
      <vt:lpstr>2.变量数列例： </vt:lpstr>
      <vt:lpstr>按照分组形式不同分为单项式数列和组距式数列</vt:lpstr>
      <vt:lpstr>PowerPoint 演示文稿</vt:lpstr>
      <vt:lpstr>PowerPoint 演示文稿</vt:lpstr>
      <vt:lpstr>PowerPoint 演示文稿</vt:lpstr>
      <vt:lpstr>按次数分布不同分为钟型分布数列 U型分布数列、J型分布数列</vt:lpstr>
      <vt:lpstr>简单分布数列的编制</vt:lpstr>
      <vt:lpstr>PowerPoint 演示文稿</vt:lpstr>
      <vt:lpstr>简单次数分布图的编制</vt:lpstr>
      <vt:lpstr>PowerPoint 演示文稿</vt:lpstr>
      <vt:lpstr>PowerPoint 演示文稿</vt:lpstr>
      <vt:lpstr>PowerPoint 演示文稿</vt:lpstr>
      <vt:lpstr>第六节  统计资料的显示</vt:lpstr>
      <vt:lpstr>统计图</vt:lpstr>
      <vt:lpstr>统计图</vt:lpstr>
      <vt:lpstr>统计图</vt:lpstr>
      <vt:lpstr>PowerPoint 演示文稿</vt:lpstr>
      <vt:lpstr>PowerPoint 演示文稿</vt:lpstr>
    </vt:vector>
  </TitlesOfParts>
  <Company>Lenovo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统计数据的整理与显示</dc:title>
  <dc:creator>Feng Xu</dc:creator>
  <cp:lastModifiedBy>Feng Xu</cp:lastModifiedBy>
  <cp:revision>27</cp:revision>
  <dcterms:created xsi:type="dcterms:W3CDTF">2016-09-20T07:21:47Z</dcterms:created>
  <dcterms:modified xsi:type="dcterms:W3CDTF">2019-09-05T02:42:16Z</dcterms:modified>
</cp:coreProperties>
</file>