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7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8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2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9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69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0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0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2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82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6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E76A0-B795-48EB-959F-9FE10C0820C4}" type="datetimeFigureOut">
              <a:rPr lang="zh-CN" altLang="en-US" smtClean="0"/>
              <a:t>2017/9/20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AB56B-FD57-420B-8509-F4B7D8D95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12" y="1268760"/>
            <a:ext cx="8928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r>
              <a:rPr lang="zh-CN" altLang="en-US" sz="3200" dirty="0" smtClean="0"/>
              <a:t>问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：查出每门课的最高分和最低分、以及平均分</a:t>
            </a:r>
            <a:endParaRPr lang="en-US" altLang="zh-CN" sz="3200" dirty="0" smtClean="0"/>
          </a:p>
          <a:p>
            <a:r>
              <a:rPr lang="zh-CN" altLang="en-US" sz="3200" dirty="0" smtClean="0"/>
              <a:t>问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：按四门课总成绩进行排序</a:t>
            </a:r>
            <a:endParaRPr lang="en-US" altLang="zh-CN" sz="3200" dirty="0" smtClean="0"/>
          </a:p>
          <a:p>
            <a:r>
              <a:rPr lang="zh-CN" altLang="en-US" sz="3200" dirty="0" smtClean="0"/>
              <a:t>问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：用图表示每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分为</a:t>
            </a:r>
            <a:r>
              <a:rPr lang="zh-CN" altLang="en-US" sz="3200" dirty="0"/>
              <a:t>组距</a:t>
            </a:r>
            <a:r>
              <a:rPr lang="zh-CN" altLang="en-US" sz="3200" dirty="0" smtClean="0"/>
              <a:t>的学生数分布情况</a:t>
            </a:r>
            <a:endParaRPr lang="en-US" altLang="zh-CN" sz="3200" dirty="0" smtClean="0"/>
          </a:p>
          <a:p>
            <a:r>
              <a:rPr lang="zh-CN" altLang="en-US" sz="3200" dirty="0" smtClean="0"/>
              <a:t>问</a:t>
            </a:r>
            <a:r>
              <a:rPr lang="en-US" altLang="zh-CN" sz="3200" dirty="0"/>
              <a:t>4</a:t>
            </a:r>
            <a:r>
              <a:rPr lang="zh-CN" altLang="en-US" sz="3200" dirty="0" smtClean="0"/>
              <a:t>：计算每门课</a:t>
            </a:r>
            <a:r>
              <a:rPr lang="en-US" altLang="zh-CN" sz="3200" dirty="0" smtClean="0"/>
              <a:t>90</a:t>
            </a:r>
            <a:r>
              <a:rPr lang="zh-CN" altLang="en-US" sz="3200" dirty="0" smtClean="0"/>
              <a:t>分以上（包括</a:t>
            </a:r>
            <a:r>
              <a:rPr lang="en-US" altLang="zh-CN" sz="3200" dirty="0" smtClean="0"/>
              <a:t>90</a:t>
            </a:r>
            <a:r>
              <a:rPr lang="zh-CN" altLang="en-US" sz="3200" dirty="0" smtClean="0"/>
              <a:t>分）的学生数量，并用柱状图来表示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9478" y="446159"/>
            <a:ext cx="8039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 smtClean="0"/>
              <a:t>习题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</a:t>
            </a:r>
            <a:r>
              <a:rPr lang="zh-CN" altLang="en-US" sz="3600" dirty="0">
                <a:solidFill>
                  <a:prstClr val="black"/>
                </a:solidFill>
              </a:rPr>
              <a:t>表</a:t>
            </a:r>
            <a:r>
              <a:rPr lang="en-US" altLang="zh-CN" sz="3600" dirty="0">
                <a:solidFill>
                  <a:prstClr val="black"/>
                </a:solidFill>
              </a:rPr>
              <a:t>1</a:t>
            </a:r>
            <a:r>
              <a:rPr lang="zh-CN" altLang="en-US" sz="3600" dirty="0">
                <a:solidFill>
                  <a:prstClr val="black"/>
                </a:solidFill>
              </a:rPr>
              <a:t>是某班学生的各门课成绩</a:t>
            </a:r>
            <a:r>
              <a:rPr lang="zh-CN" altLang="en-US" sz="3600" dirty="0" smtClean="0">
                <a:solidFill>
                  <a:prstClr val="black"/>
                </a:solidFill>
              </a:rPr>
              <a:t>。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84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12" y="1268760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r>
              <a:rPr lang="zh-CN" altLang="en-US" sz="3200" dirty="0" smtClean="0"/>
              <a:t>问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：完成总销售额和排名</a:t>
            </a:r>
            <a:endParaRPr lang="en-US" altLang="zh-CN" sz="3200" dirty="0" smtClean="0"/>
          </a:p>
          <a:p>
            <a:r>
              <a:rPr lang="zh-CN" altLang="en-US" sz="3200" dirty="0" smtClean="0"/>
              <a:t>问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：依据合理的组距，计算各组人数</a:t>
            </a:r>
            <a:endParaRPr lang="en-US" altLang="zh-CN" sz="3200" dirty="0" smtClean="0"/>
          </a:p>
          <a:p>
            <a:r>
              <a:rPr lang="zh-CN" altLang="en-US" sz="3200" dirty="0" smtClean="0"/>
              <a:t>问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：用图表示每个月的总销售额</a:t>
            </a:r>
            <a:endParaRPr lang="en-US" altLang="zh-C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9478" y="446159"/>
            <a:ext cx="665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 smtClean="0"/>
              <a:t>习题</a:t>
            </a:r>
            <a:r>
              <a:rPr lang="en-US" altLang="zh-CN" sz="3600" dirty="0"/>
              <a:t>2</a:t>
            </a:r>
            <a:r>
              <a:rPr lang="zh-CN" altLang="en-US" sz="3600" dirty="0" smtClean="0"/>
              <a:t>：</a:t>
            </a:r>
            <a:r>
              <a:rPr lang="zh-CN" altLang="en-US" sz="3600" dirty="0" smtClean="0">
                <a:solidFill>
                  <a:prstClr val="black"/>
                </a:solidFill>
              </a:rPr>
              <a:t>表</a:t>
            </a:r>
            <a:r>
              <a:rPr lang="en-US" altLang="zh-CN" sz="3600" dirty="0" smtClean="0">
                <a:solidFill>
                  <a:prstClr val="black"/>
                </a:solidFill>
              </a:rPr>
              <a:t>2</a:t>
            </a:r>
            <a:r>
              <a:rPr lang="zh-CN" altLang="en-US" sz="3600" dirty="0" smtClean="0">
                <a:solidFill>
                  <a:prstClr val="black"/>
                </a:solidFill>
              </a:rPr>
              <a:t>是某公司销售统计表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212" y="1268760"/>
            <a:ext cx="89289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/>
          </a:p>
          <a:p>
            <a:r>
              <a:rPr lang="zh-CN" altLang="en-US" sz="3200" dirty="0" smtClean="0"/>
              <a:t>问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：通过计算</a:t>
            </a:r>
            <a:r>
              <a:rPr lang="zh-CN" altLang="en-US" sz="3200" dirty="0"/>
              <a:t>每年</a:t>
            </a:r>
            <a:r>
              <a:rPr lang="zh-CN" altLang="en-US" sz="3200" dirty="0" smtClean="0"/>
              <a:t>增长率，用图表示中国人口变化情况</a:t>
            </a:r>
            <a:endParaRPr lang="en-US" altLang="zh-CN" sz="3200" dirty="0" smtClean="0"/>
          </a:p>
          <a:p>
            <a:r>
              <a:rPr lang="zh-CN" altLang="en-US" sz="3200" dirty="0" smtClean="0"/>
              <a:t>问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：依据</a:t>
            </a:r>
            <a:r>
              <a:rPr lang="zh-CN" altLang="en-US" sz="3200" dirty="0"/>
              <a:t>合理的组距</a:t>
            </a:r>
            <a:r>
              <a:rPr lang="zh-CN" altLang="en-US" sz="3200" dirty="0" smtClean="0"/>
              <a:t>，对各省进行分类</a:t>
            </a:r>
            <a:endParaRPr lang="en-US" altLang="zh-C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9478" y="446159"/>
            <a:ext cx="866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3600" dirty="0" smtClean="0"/>
              <a:t>习题</a:t>
            </a:r>
            <a:r>
              <a:rPr lang="en-US" altLang="zh-CN" sz="3600" dirty="0" smtClean="0"/>
              <a:t>3</a:t>
            </a:r>
            <a:r>
              <a:rPr lang="zh-CN" altLang="en-US" sz="3600" dirty="0" smtClean="0"/>
              <a:t>：</a:t>
            </a:r>
            <a:r>
              <a:rPr lang="zh-CN" altLang="en-US" sz="3600" dirty="0" smtClean="0">
                <a:solidFill>
                  <a:prstClr val="black"/>
                </a:solidFill>
              </a:rPr>
              <a:t>表</a:t>
            </a:r>
            <a:r>
              <a:rPr lang="en-US" altLang="zh-CN" sz="3600" dirty="0">
                <a:solidFill>
                  <a:prstClr val="black"/>
                </a:solidFill>
              </a:rPr>
              <a:t>3</a:t>
            </a:r>
            <a:r>
              <a:rPr lang="zh-CN" altLang="en-US" sz="3600" dirty="0" smtClean="0">
                <a:solidFill>
                  <a:prstClr val="black"/>
                </a:solidFill>
              </a:rPr>
              <a:t>是</a:t>
            </a:r>
            <a:r>
              <a:rPr lang="en-US" altLang="zh-CN" sz="3600" dirty="0" smtClean="0">
                <a:solidFill>
                  <a:prstClr val="black"/>
                </a:solidFill>
              </a:rPr>
              <a:t>1990-2010</a:t>
            </a:r>
            <a:r>
              <a:rPr lang="zh-CN" altLang="en-US" sz="3600" dirty="0" smtClean="0">
                <a:solidFill>
                  <a:prstClr val="black"/>
                </a:solidFill>
              </a:rPr>
              <a:t>各省人口变化情况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7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628800"/>
            <a:ext cx="8856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 smtClean="0"/>
              <a:t>根据某厂工人计件月工资和加工定额的资料</a:t>
            </a:r>
            <a:r>
              <a:rPr lang="zh-CN" altLang="en-US" sz="3200" dirty="0" smtClean="0"/>
              <a:t>，按</a:t>
            </a:r>
            <a:r>
              <a:rPr lang="zh-CN" altLang="en-US" sz="3200" dirty="0" smtClean="0"/>
              <a:t>完成加工定额（</a:t>
            </a:r>
            <a:r>
              <a:rPr lang="en-US" altLang="zh-CN" sz="3200" dirty="0" smtClean="0"/>
              <a:t>%</a:t>
            </a:r>
            <a:r>
              <a:rPr lang="zh-CN" altLang="en-US" sz="3200" dirty="0" smtClean="0"/>
              <a:t>），以组距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20</a:t>
            </a:r>
            <a:r>
              <a:rPr lang="en-US" altLang="zh-CN" sz="3200" dirty="0" smtClean="0"/>
              <a:t>%</a:t>
            </a:r>
            <a:r>
              <a:rPr lang="zh-CN" altLang="en-US" sz="3200" dirty="0" smtClean="0"/>
              <a:t>编制等距数列，计算各组工人数</a:t>
            </a:r>
            <a:r>
              <a:rPr lang="zh-CN" altLang="en-US" sz="3200" dirty="0" smtClean="0"/>
              <a:t>、工资</a:t>
            </a:r>
            <a:r>
              <a:rPr lang="zh-CN" altLang="en-US" sz="3200" dirty="0" smtClean="0"/>
              <a:t>总和和平均工资，分析工人完成</a:t>
            </a:r>
            <a:r>
              <a:rPr lang="zh-CN" altLang="en-US" sz="3200" dirty="0" smtClean="0"/>
              <a:t>加工定额</a:t>
            </a:r>
            <a:r>
              <a:rPr lang="zh-CN" altLang="en-US" sz="3200" dirty="0" smtClean="0"/>
              <a:t>和计件工资之间的相互关系。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9478" y="446159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习题</a:t>
            </a:r>
            <a:r>
              <a:rPr lang="en-US" altLang="zh-CN" sz="3600" dirty="0"/>
              <a:t>4</a:t>
            </a:r>
            <a:r>
              <a:rPr lang="zh-CN" altLang="en-US" sz="3600" dirty="0" smtClean="0"/>
              <a:t>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817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628800"/>
            <a:ext cx="88569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）按性别和文化程度分别编制品质数列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）按技术级别编制单项式数列</a:t>
            </a:r>
            <a:endParaRPr lang="en-US" altLang="zh-CN" sz="3200" dirty="0" smtClean="0"/>
          </a:p>
          <a:p>
            <a:pPr algn="just"/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）以</a:t>
            </a:r>
            <a:r>
              <a:rPr lang="en-US" altLang="zh-CN" sz="3200" dirty="0" smtClean="0"/>
              <a:t>10</a:t>
            </a:r>
            <a:r>
              <a:rPr lang="zh-CN" altLang="en-US" sz="3200" dirty="0" smtClean="0"/>
              <a:t>岁为组距编制组距式数列，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岁以下、</a:t>
            </a:r>
            <a:r>
              <a:rPr lang="en-US" altLang="zh-CN" sz="3200" dirty="0" smtClean="0"/>
              <a:t>60</a:t>
            </a:r>
            <a:r>
              <a:rPr lang="zh-CN" altLang="en-US" sz="3200" dirty="0" smtClean="0"/>
              <a:t>岁以上各为一组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9478" y="446159"/>
            <a:ext cx="180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习题</a:t>
            </a:r>
            <a:r>
              <a:rPr lang="en-US" altLang="zh-CN" sz="3600" dirty="0" smtClean="0"/>
              <a:t>5</a:t>
            </a:r>
            <a:r>
              <a:rPr lang="zh-CN" altLang="en-US" sz="3600" dirty="0" smtClean="0"/>
              <a:t>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2205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264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相楠</dc:creator>
  <cp:lastModifiedBy>相楠</cp:lastModifiedBy>
  <cp:revision>13</cp:revision>
  <dcterms:created xsi:type="dcterms:W3CDTF">2017-09-20T06:18:54Z</dcterms:created>
  <dcterms:modified xsi:type="dcterms:W3CDTF">2017-09-20T13:50:05Z</dcterms:modified>
</cp:coreProperties>
</file>