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356" r:id="rId16"/>
    <p:sldId id="272" r:id="rId17"/>
    <p:sldId id="357" r:id="rId18"/>
    <p:sldId id="358" r:id="rId19"/>
    <p:sldId id="274" r:id="rId20"/>
    <p:sldId id="275" r:id="rId21"/>
    <p:sldId id="276" r:id="rId22"/>
    <p:sldId id="277" r:id="rId23"/>
    <p:sldId id="278" r:id="rId24"/>
    <p:sldId id="279" r:id="rId25"/>
    <p:sldId id="280" r:id="rId26"/>
    <p:sldId id="281" r:id="rId27"/>
    <p:sldId id="282" r:id="rId28"/>
    <p:sldId id="283" r:id="rId29"/>
    <p:sldId id="359" r:id="rId30"/>
    <p:sldId id="360" r:id="rId31"/>
    <p:sldId id="284" r:id="rId32"/>
    <p:sldId id="361" r:id="rId33"/>
    <p:sldId id="285" r:id="rId34"/>
    <p:sldId id="286" r:id="rId35"/>
    <p:sldId id="362" r:id="rId36"/>
    <p:sldId id="287" r:id="rId37"/>
    <p:sldId id="288" r:id="rId38"/>
    <p:sldId id="289" r:id="rId39"/>
    <p:sldId id="363" r:id="rId40"/>
    <p:sldId id="290" r:id="rId41"/>
    <p:sldId id="291" r:id="rId42"/>
    <p:sldId id="364" r:id="rId43"/>
    <p:sldId id="292" r:id="rId44"/>
    <p:sldId id="293" r:id="rId45"/>
    <p:sldId id="294" r:id="rId46"/>
    <p:sldId id="365" r:id="rId47"/>
    <p:sldId id="366" r:id="rId48"/>
    <p:sldId id="367"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7" autoAdjust="0"/>
    <p:restoredTop sz="94660"/>
  </p:normalViewPr>
  <p:slideViewPr>
    <p:cSldViewPr snapToGrid="0">
      <p:cViewPr varScale="1">
        <p:scale>
          <a:sx n="71" d="100"/>
          <a:sy n="71" d="100"/>
        </p:scale>
        <p:origin x="-91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6305E9-EE27-49E4-BB95-C9C00CAF3C14}" type="datetimeFigureOut">
              <a:rPr lang="zh-CN" altLang="en-US" smtClean="0"/>
              <a:t>2017/9/25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AD5D38-EA56-41E0-8D7A-ED3095AC0E9F}" type="slidenum">
              <a:rPr lang="zh-CN" altLang="en-US" smtClean="0"/>
              <a:t>‹#›</a:t>
            </a:fld>
            <a:endParaRPr lang="zh-CN" altLang="en-US"/>
          </a:p>
        </p:txBody>
      </p:sp>
    </p:spTree>
    <p:extLst>
      <p:ext uri="{BB962C8B-B14F-4D97-AF65-F5344CB8AC3E}">
        <p14:creationId xmlns:p14="http://schemas.microsoft.com/office/powerpoint/2010/main" val="2195508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BC08888-C7F3-486A-BAF7-60FD61C9AEA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316143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C08888-C7F3-486A-BAF7-60FD61C9AEA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303351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C08888-C7F3-486A-BAF7-60FD61C9AEA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4200822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34433" y="188913"/>
            <a:ext cx="10972800" cy="8556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4417" y="1628776"/>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212417" y="1628776"/>
            <a:ext cx="53848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a:xfrm>
            <a:off x="7920567" y="6381750"/>
            <a:ext cx="3860800" cy="476250"/>
          </a:xfrm>
        </p:spPr>
        <p:txBody>
          <a:bodyPr/>
          <a:lstStyle>
            <a:lvl1pPr>
              <a:defRPr/>
            </a:lvl1pPr>
          </a:lstStyle>
          <a:p>
            <a:r>
              <a:rPr lang="zh-CN" altLang="en-US"/>
              <a:t>暨南大学统计学系</a:t>
            </a:r>
          </a:p>
        </p:txBody>
      </p:sp>
    </p:spTree>
    <p:extLst>
      <p:ext uri="{BB962C8B-B14F-4D97-AF65-F5344CB8AC3E}">
        <p14:creationId xmlns:p14="http://schemas.microsoft.com/office/powerpoint/2010/main" val="1915819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BC08888-C7F3-486A-BAF7-60FD61C9AEA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1478361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BC08888-C7F3-486A-BAF7-60FD61C9AEA0}"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162013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BC08888-C7F3-486A-BAF7-60FD61C9AEA0}"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306765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BC08888-C7F3-486A-BAF7-60FD61C9AEA0}" type="datetimeFigureOut">
              <a:rPr lang="zh-CN" altLang="en-US" smtClean="0"/>
              <a:t>2017/9/25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88289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BC08888-C7F3-486A-BAF7-60FD61C9AEA0}" type="datetimeFigureOut">
              <a:rPr lang="zh-CN" altLang="en-US" smtClean="0"/>
              <a:t>2017/9/25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62211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C08888-C7F3-486A-BAF7-60FD61C9AEA0}" type="datetimeFigureOut">
              <a:rPr lang="zh-CN" altLang="en-US" smtClean="0"/>
              <a:t>2017/9/25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2033295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C08888-C7F3-486A-BAF7-60FD61C9AEA0}"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2329269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BC08888-C7F3-486A-BAF7-60FD61C9AEA0}"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208866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C08888-C7F3-486A-BAF7-60FD61C9AEA0}" type="datetimeFigureOut">
              <a:rPr lang="zh-CN" altLang="en-US" smtClean="0"/>
              <a:t>2017/9/25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F18AA-09C9-44A2-8B59-0E28E14937BF}" type="slidenum">
              <a:rPr lang="zh-CN" altLang="en-US" smtClean="0"/>
              <a:t>‹#›</a:t>
            </a:fld>
            <a:endParaRPr lang="zh-CN" altLang="en-US"/>
          </a:p>
        </p:txBody>
      </p:sp>
    </p:spTree>
    <p:extLst>
      <p:ext uri="{BB962C8B-B14F-4D97-AF65-F5344CB8AC3E}">
        <p14:creationId xmlns:p14="http://schemas.microsoft.com/office/powerpoint/2010/main" val="4034428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hyperlink" Target="file:///C:\Program%20Files\Microsoft%20Office\Office\EXCEL.EXE" TargetMode="Externa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386013" y="2243139"/>
            <a:ext cx="7772400" cy="1470025"/>
          </a:xfrm>
        </p:spPr>
        <p:txBody>
          <a:bodyPr anchor="ctr">
            <a:normAutofit/>
          </a:bodyPr>
          <a:lstStyle/>
          <a:p>
            <a:pPr algn="l"/>
            <a:r>
              <a:rPr lang="zh-CN" altLang="en-US" sz="4400" b="1" dirty="0" smtClean="0"/>
              <a:t>第四章 总量指标和相对</a:t>
            </a:r>
            <a:r>
              <a:rPr lang="zh-CN" altLang="en-US" sz="4400" b="1" dirty="0"/>
              <a:t>指标</a:t>
            </a:r>
          </a:p>
        </p:txBody>
      </p:sp>
    </p:spTree>
    <p:extLst>
      <p:ext uri="{BB962C8B-B14F-4D97-AF65-F5344CB8AC3E}">
        <p14:creationId xmlns:p14="http://schemas.microsoft.com/office/powerpoint/2010/main" val="22556807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descr="BL0010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9650" y="1341439"/>
            <a:ext cx="1606550" cy="1887537"/>
          </a:xfrm>
          <a:prstGeom prst="rect">
            <a:avLst/>
          </a:prstGeom>
          <a:noFill/>
          <a:extLst>
            <a:ext uri="{909E8E84-426E-40DD-AFC4-6F175D3DCCD1}">
              <a14:hiddenFill xmlns:a14="http://schemas.microsoft.com/office/drawing/2010/main">
                <a:solidFill>
                  <a:srgbClr val="FFFFFF"/>
                </a:solidFill>
              </a14:hiddenFill>
            </a:ext>
          </a:extLst>
        </p:spPr>
      </p:pic>
      <p:pic>
        <p:nvPicPr>
          <p:cNvPr id="165891" name="Picture 3" descr="BL00105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3962400"/>
            <a:ext cx="1606550" cy="1887538"/>
          </a:xfrm>
          <a:prstGeom prst="rect">
            <a:avLst/>
          </a:prstGeom>
          <a:noFill/>
          <a:extLst>
            <a:ext uri="{909E8E84-426E-40DD-AFC4-6F175D3DCCD1}">
              <a14:hiddenFill xmlns:a14="http://schemas.microsoft.com/office/drawing/2010/main">
                <a:solidFill>
                  <a:srgbClr val="FFFFFF"/>
                </a:solidFill>
              </a14:hiddenFill>
            </a:ext>
          </a:extLst>
        </p:spPr>
      </p:pic>
      <p:sp>
        <p:nvSpPr>
          <p:cNvPr id="165893" name="Text Box 5"/>
          <p:cNvSpPr txBox="1">
            <a:spLocks noChangeArrowheads="1"/>
          </p:cNvSpPr>
          <p:nvPr/>
        </p:nvSpPr>
        <p:spPr bwMode="auto">
          <a:xfrm>
            <a:off x="2424113" y="314166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ahoma" panose="020B0604030504040204" pitchFamily="34" charset="0"/>
                <a:ea typeface="楷体_GB2312" pitchFamily="49" charset="-122"/>
              </a:rPr>
              <a:t>甲企业</a:t>
            </a:r>
          </a:p>
        </p:txBody>
      </p:sp>
      <p:sp>
        <p:nvSpPr>
          <p:cNvPr id="165894" name="Text Box 6"/>
          <p:cNvSpPr txBox="1">
            <a:spLocks noChangeArrowheads="1"/>
          </p:cNvSpPr>
          <p:nvPr/>
        </p:nvSpPr>
        <p:spPr bwMode="auto">
          <a:xfrm>
            <a:off x="2495550" y="58054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effectLst>
                  <a:outerShdw blurRad="38100" dist="38100" dir="2700000" algn="tl">
                    <a:srgbClr val="C0C0C0"/>
                  </a:outerShdw>
                </a:effectLst>
                <a:latin typeface="Tahoma" panose="020B0604030504040204" pitchFamily="34" charset="0"/>
                <a:ea typeface="楷体_GB2312" pitchFamily="49" charset="-122"/>
              </a:rPr>
              <a:t>乙企业</a:t>
            </a:r>
          </a:p>
        </p:txBody>
      </p:sp>
      <p:sp>
        <p:nvSpPr>
          <p:cNvPr id="165904" name="Text Box 16"/>
          <p:cNvSpPr txBox="1">
            <a:spLocks noChangeArrowheads="1"/>
          </p:cNvSpPr>
          <p:nvPr/>
        </p:nvSpPr>
        <p:spPr bwMode="auto">
          <a:xfrm>
            <a:off x="3968750" y="407196"/>
            <a:ext cx="4679950" cy="5794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dirty="0">
                <a:latin typeface="Tahoma" panose="020B0604030504040204" pitchFamily="34" charset="0"/>
                <a:ea typeface="楷体_GB2312" pitchFamily="49" charset="-122"/>
              </a:rPr>
              <a:t>当比较两厂经济效益时</a:t>
            </a:r>
          </a:p>
        </p:txBody>
      </p:sp>
      <p:grpSp>
        <p:nvGrpSpPr>
          <p:cNvPr id="165908" name="Group 20"/>
          <p:cNvGrpSpPr>
            <a:grpSpLocks/>
          </p:cNvGrpSpPr>
          <p:nvPr/>
        </p:nvGrpSpPr>
        <p:grpSpPr bwMode="auto">
          <a:xfrm>
            <a:off x="4800600" y="2205039"/>
            <a:ext cx="5651500" cy="3049587"/>
            <a:chOff x="2200" y="1117"/>
            <a:chExt cx="3560" cy="1921"/>
          </a:xfrm>
        </p:grpSpPr>
        <p:sp>
          <p:nvSpPr>
            <p:cNvPr id="165895" name="Text Box 7"/>
            <p:cNvSpPr txBox="1">
              <a:spLocks noChangeArrowheads="1"/>
            </p:cNvSpPr>
            <p:nvPr/>
          </p:nvSpPr>
          <p:spPr bwMode="auto">
            <a:xfrm>
              <a:off x="2200" y="1117"/>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ahoma" panose="020B0604030504040204" pitchFamily="34" charset="0"/>
                  <a:ea typeface="楷体_GB2312" pitchFamily="49" charset="-122"/>
                </a:rPr>
                <a:t>利润总额</a:t>
              </a:r>
            </a:p>
          </p:txBody>
        </p:sp>
        <p:sp>
          <p:nvSpPr>
            <p:cNvPr id="165896" name="Text Box 8"/>
            <p:cNvSpPr txBox="1">
              <a:spLocks noChangeArrowheads="1"/>
            </p:cNvSpPr>
            <p:nvPr/>
          </p:nvSpPr>
          <p:spPr bwMode="auto">
            <a:xfrm>
              <a:off x="3470" y="1162"/>
              <a:ext cx="9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ahoma" panose="020B0604030504040204" pitchFamily="34" charset="0"/>
                  <a:ea typeface="楷体_GB2312" pitchFamily="49" charset="-122"/>
                </a:rPr>
                <a:t>资金占用</a:t>
              </a:r>
            </a:p>
          </p:txBody>
        </p:sp>
        <p:sp>
          <p:nvSpPr>
            <p:cNvPr id="165897" name="Text Box 9"/>
            <p:cNvSpPr txBox="1">
              <a:spLocks noChangeArrowheads="1"/>
            </p:cNvSpPr>
            <p:nvPr/>
          </p:nvSpPr>
          <p:spPr bwMode="auto">
            <a:xfrm>
              <a:off x="4476" y="1117"/>
              <a:ext cx="12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a:latin typeface="Tahoma" panose="020B0604030504040204" pitchFamily="34" charset="0"/>
                  <a:ea typeface="楷体_GB2312" pitchFamily="49" charset="-122"/>
                </a:rPr>
                <a:t>资金利润率</a:t>
              </a:r>
            </a:p>
          </p:txBody>
        </p:sp>
        <p:sp>
          <p:nvSpPr>
            <p:cNvPr id="165898" name="Text Box 10"/>
            <p:cNvSpPr txBox="1">
              <a:spLocks noChangeArrowheads="1"/>
            </p:cNvSpPr>
            <p:nvPr/>
          </p:nvSpPr>
          <p:spPr bwMode="auto">
            <a:xfrm>
              <a:off x="2245" y="1616"/>
              <a:ext cx="10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dirty="0">
                  <a:latin typeface="Tahoma" panose="020B0604030504040204" pitchFamily="34" charset="0"/>
                  <a:ea typeface="楷体_GB2312" pitchFamily="49" charset="-122"/>
                </a:rPr>
                <a:t>500</a:t>
              </a:r>
              <a:r>
                <a:rPr kumimoji="1" lang="zh-CN" altLang="en-US" sz="2400" b="1" dirty="0">
                  <a:latin typeface="Tahoma" panose="020B0604030504040204" pitchFamily="34" charset="0"/>
                  <a:ea typeface="楷体_GB2312" pitchFamily="49" charset="-122"/>
                </a:rPr>
                <a:t>万元 </a:t>
              </a:r>
            </a:p>
          </p:txBody>
        </p:sp>
        <p:sp>
          <p:nvSpPr>
            <p:cNvPr id="165899" name="Text Box 11"/>
            <p:cNvSpPr txBox="1">
              <a:spLocks noChangeArrowheads="1"/>
            </p:cNvSpPr>
            <p:nvPr/>
          </p:nvSpPr>
          <p:spPr bwMode="auto">
            <a:xfrm>
              <a:off x="2245" y="2704"/>
              <a:ext cx="12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ahoma" panose="020B0604030504040204" pitchFamily="34" charset="0"/>
                  <a:ea typeface="楷体_GB2312" pitchFamily="49" charset="-122"/>
                </a:rPr>
                <a:t>5000</a:t>
              </a:r>
              <a:r>
                <a:rPr kumimoji="1" lang="zh-CN" altLang="en-US" sz="2400" b="1">
                  <a:latin typeface="Tahoma" panose="020B0604030504040204" pitchFamily="34" charset="0"/>
                  <a:ea typeface="楷体_GB2312" pitchFamily="49" charset="-122"/>
                </a:rPr>
                <a:t>万元 </a:t>
              </a:r>
            </a:p>
          </p:txBody>
        </p:sp>
        <p:sp>
          <p:nvSpPr>
            <p:cNvPr id="165900" name="Text Box 12"/>
            <p:cNvSpPr txBox="1">
              <a:spLocks noChangeArrowheads="1"/>
            </p:cNvSpPr>
            <p:nvPr/>
          </p:nvSpPr>
          <p:spPr bwMode="auto">
            <a:xfrm>
              <a:off x="3424" y="1570"/>
              <a:ext cx="1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ahoma" panose="020B0604030504040204" pitchFamily="34" charset="0"/>
                  <a:ea typeface="楷体_GB2312" pitchFamily="49" charset="-122"/>
                </a:rPr>
                <a:t>3000</a:t>
              </a:r>
              <a:r>
                <a:rPr kumimoji="1" lang="zh-CN" altLang="en-US" sz="2400" b="1">
                  <a:latin typeface="Tahoma" panose="020B0604030504040204" pitchFamily="34" charset="0"/>
                  <a:ea typeface="楷体_GB2312" pitchFamily="49" charset="-122"/>
                </a:rPr>
                <a:t>万元</a:t>
              </a:r>
            </a:p>
          </p:txBody>
        </p:sp>
        <p:sp>
          <p:nvSpPr>
            <p:cNvPr id="165901" name="Text Box 13"/>
            <p:cNvSpPr txBox="1">
              <a:spLocks noChangeArrowheads="1"/>
            </p:cNvSpPr>
            <p:nvPr/>
          </p:nvSpPr>
          <p:spPr bwMode="auto">
            <a:xfrm>
              <a:off x="3424" y="2750"/>
              <a:ext cx="1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ahoma" panose="020B0604030504040204" pitchFamily="34" charset="0"/>
                  <a:ea typeface="楷体_GB2312" pitchFamily="49" charset="-122"/>
                </a:rPr>
                <a:t>40000</a:t>
              </a:r>
              <a:r>
                <a:rPr kumimoji="1" lang="zh-CN" altLang="en-US" sz="2400" b="1">
                  <a:latin typeface="Tahoma" panose="020B0604030504040204" pitchFamily="34" charset="0"/>
                  <a:ea typeface="楷体_GB2312" pitchFamily="49" charset="-122"/>
                </a:rPr>
                <a:t>万元</a:t>
              </a:r>
            </a:p>
          </p:txBody>
        </p:sp>
        <p:sp>
          <p:nvSpPr>
            <p:cNvPr id="165902" name="Text Box 14"/>
            <p:cNvSpPr txBox="1">
              <a:spLocks noChangeArrowheads="1"/>
            </p:cNvSpPr>
            <p:nvPr/>
          </p:nvSpPr>
          <p:spPr bwMode="auto">
            <a:xfrm>
              <a:off x="4721" y="1525"/>
              <a:ext cx="10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ahoma" panose="020B0604030504040204" pitchFamily="34" charset="0"/>
                  <a:ea typeface="楷体_GB2312" pitchFamily="49" charset="-122"/>
                </a:rPr>
                <a:t>16.7%</a:t>
              </a:r>
            </a:p>
          </p:txBody>
        </p:sp>
        <p:sp>
          <p:nvSpPr>
            <p:cNvPr id="165903" name="Text Box 15"/>
            <p:cNvSpPr txBox="1">
              <a:spLocks noChangeArrowheads="1"/>
            </p:cNvSpPr>
            <p:nvPr/>
          </p:nvSpPr>
          <p:spPr bwMode="auto">
            <a:xfrm>
              <a:off x="4721" y="2750"/>
              <a:ext cx="10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2400" b="1">
                  <a:latin typeface="Tahoma" panose="020B0604030504040204" pitchFamily="34" charset="0"/>
                  <a:ea typeface="楷体_GB2312" pitchFamily="49" charset="-122"/>
                </a:rPr>
                <a:t>12.5%</a:t>
              </a:r>
            </a:p>
          </p:txBody>
        </p:sp>
      </p:grpSp>
      <p:pic>
        <p:nvPicPr>
          <p:cNvPr id="2" name="图片 1"/>
          <p:cNvPicPr>
            <a:picLocks noChangeAspect="1"/>
          </p:cNvPicPr>
          <p:nvPr/>
        </p:nvPicPr>
        <p:blipFill>
          <a:blip r:embed="rId3"/>
          <a:stretch>
            <a:fillRect/>
          </a:stretch>
        </p:blipFill>
        <p:spPr>
          <a:xfrm>
            <a:off x="4717297" y="3659595"/>
            <a:ext cx="1719221" cy="859611"/>
          </a:xfrm>
          <a:prstGeom prst="rect">
            <a:avLst/>
          </a:prstGeom>
        </p:spPr>
      </p:pic>
      <p:pic>
        <p:nvPicPr>
          <p:cNvPr id="3" name="图片 2"/>
          <p:cNvPicPr>
            <a:picLocks noChangeAspect="1"/>
          </p:cNvPicPr>
          <p:nvPr/>
        </p:nvPicPr>
        <p:blipFill>
          <a:blip r:embed="rId4"/>
          <a:stretch>
            <a:fillRect/>
          </a:stretch>
        </p:blipFill>
        <p:spPr>
          <a:xfrm>
            <a:off x="6641081" y="3677058"/>
            <a:ext cx="1719221" cy="859611"/>
          </a:xfrm>
          <a:prstGeom prst="rect">
            <a:avLst/>
          </a:prstGeom>
        </p:spPr>
      </p:pic>
      <p:pic>
        <p:nvPicPr>
          <p:cNvPr id="4" name="图片 3"/>
          <p:cNvPicPr>
            <a:picLocks noChangeAspect="1"/>
          </p:cNvPicPr>
          <p:nvPr/>
        </p:nvPicPr>
        <p:blipFill>
          <a:blip r:embed="rId5"/>
          <a:stretch>
            <a:fillRect/>
          </a:stretch>
        </p:blipFill>
        <p:spPr>
          <a:xfrm>
            <a:off x="8673680" y="3670756"/>
            <a:ext cx="1310754" cy="859611"/>
          </a:xfrm>
          <a:prstGeom prst="rect">
            <a:avLst/>
          </a:prstGeom>
        </p:spPr>
      </p:pic>
    </p:spTree>
    <p:extLst>
      <p:ext uri="{BB962C8B-B14F-4D97-AF65-F5344CB8AC3E}">
        <p14:creationId xmlns:p14="http://schemas.microsoft.com/office/powerpoint/2010/main" val="15063287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type="body" sz="half" idx="1"/>
          </p:nvPr>
        </p:nvSpPr>
        <p:spPr>
          <a:xfrm>
            <a:off x="250371" y="1700213"/>
            <a:ext cx="11636829" cy="3484562"/>
          </a:xfrm>
        </p:spPr>
        <p:txBody>
          <a:bodyPr/>
          <a:lstStyle/>
          <a:p>
            <a:pPr>
              <a:spcBef>
                <a:spcPct val="30000"/>
              </a:spcBef>
            </a:pPr>
            <a:r>
              <a:rPr lang="zh-CN" altLang="en-US" dirty="0">
                <a:latin typeface="宋体" panose="02010600030101010101" pitchFamily="2" charset="-122"/>
              </a:rPr>
              <a:t>无名数</a:t>
            </a:r>
            <a:r>
              <a:rPr lang="en-US" altLang="zh-CN" dirty="0">
                <a:latin typeface="宋体" panose="02010600030101010101" pitchFamily="2" charset="-122"/>
              </a:rPr>
              <a:t>:</a:t>
            </a:r>
            <a:r>
              <a:rPr lang="zh-CN" altLang="en-US" dirty="0">
                <a:latin typeface="宋体" panose="02010600030101010101" pitchFamily="2" charset="-122"/>
              </a:rPr>
              <a:t>是一种抽象化的数值</a:t>
            </a:r>
            <a:r>
              <a:rPr lang="en-US" altLang="zh-CN" dirty="0">
                <a:latin typeface="宋体" panose="02010600030101010101" pitchFamily="2" charset="-122"/>
              </a:rPr>
              <a:t>.</a:t>
            </a:r>
            <a:r>
              <a:rPr lang="zh-CN" altLang="en-US" dirty="0">
                <a:latin typeface="宋体" panose="02010600030101010101" pitchFamily="2" charset="-122"/>
              </a:rPr>
              <a:t>通常表示为成数</a:t>
            </a:r>
            <a:r>
              <a:rPr lang="en-US" altLang="zh-CN" dirty="0">
                <a:latin typeface="宋体" panose="02010600030101010101" pitchFamily="2" charset="-122"/>
              </a:rPr>
              <a:t>,</a:t>
            </a:r>
            <a:r>
              <a:rPr lang="zh-CN" altLang="en-US" dirty="0">
                <a:latin typeface="宋体" panose="02010600030101010101" pitchFamily="2" charset="-122"/>
              </a:rPr>
              <a:t>系数</a:t>
            </a:r>
            <a:r>
              <a:rPr lang="en-US" altLang="zh-CN" dirty="0">
                <a:latin typeface="宋体" panose="02010600030101010101" pitchFamily="2" charset="-122"/>
              </a:rPr>
              <a:t>,</a:t>
            </a:r>
            <a:r>
              <a:rPr lang="zh-CN" altLang="en-US" dirty="0">
                <a:latin typeface="宋体" panose="02010600030101010101" pitchFamily="2" charset="-122"/>
              </a:rPr>
              <a:t>倍数</a:t>
            </a:r>
            <a:r>
              <a:rPr lang="en-US" altLang="zh-CN" dirty="0">
                <a:latin typeface="宋体" panose="02010600030101010101" pitchFamily="2" charset="-122"/>
              </a:rPr>
              <a:t>,</a:t>
            </a:r>
            <a:r>
              <a:rPr lang="zh-CN" altLang="en-US" dirty="0">
                <a:latin typeface="宋体" panose="02010600030101010101" pitchFamily="2" charset="-122"/>
              </a:rPr>
              <a:t>百分数</a:t>
            </a:r>
            <a:r>
              <a:rPr lang="en-US" altLang="zh-CN" dirty="0">
                <a:latin typeface="宋体" panose="02010600030101010101" pitchFamily="2" charset="-122"/>
              </a:rPr>
              <a:t>,</a:t>
            </a:r>
            <a:r>
              <a:rPr lang="zh-CN" altLang="en-US" dirty="0">
                <a:latin typeface="宋体" panose="02010600030101010101" pitchFamily="2" charset="-122"/>
              </a:rPr>
              <a:t>千分数等</a:t>
            </a:r>
            <a:r>
              <a:rPr lang="en-US" altLang="zh-CN" dirty="0">
                <a:latin typeface="宋体" panose="02010600030101010101" pitchFamily="2" charset="-122"/>
              </a:rPr>
              <a:t>.</a:t>
            </a:r>
            <a:r>
              <a:rPr kumimoji="1" lang="zh-CN" altLang="en-US" dirty="0"/>
              <a:t>对比双方为同类事物，性质、形态、计量单位相同</a:t>
            </a:r>
            <a:endParaRPr lang="zh-CN" altLang="en-US" dirty="0">
              <a:latin typeface="宋体" panose="02010600030101010101" pitchFamily="2" charset="-122"/>
            </a:endParaRPr>
          </a:p>
          <a:p>
            <a:pPr>
              <a:spcBef>
                <a:spcPct val="30000"/>
              </a:spcBef>
            </a:pPr>
            <a:r>
              <a:rPr lang="zh-CN" altLang="en-US" dirty="0">
                <a:latin typeface="宋体" panose="02010600030101010101" pitchFamily="2" charset="-122"/>
              </a:rPr>
              <a:t>有名数</a:t>
            </a:r>
            <a:r>
              <a:rPr lang="en-US" altLang="zh-CN" dirty="0">
                <a:latin typeface="宋体" panose="02010600030101010101" pitchFamily="2" charset="-122"/>
              </a:rPr>
              <a:t>:</a:t>
            </a:r>
            <a:r>
              <a:rPr lang="zh-CN" altLang="en-US" dirty="0">
                <a:latin typeface="宋体" panose="02010600030101010101" pitchFamily="2" charset="-122"/>
              </a:rPr>
              <a:t>是指有具体内容的计量单位的数值</a:t>
            </a:r>
            <a:r>
              <a:rPr lang="en-US" altLang="zh-CN" dirty="0">
                <a:latin typeface="宋体" panose="02010600030101010101" pitchFamily="2" charset="-122"/>
              </a:rPr>
              <a:t>.</a:t>
            </a:r>
            <a:r>
              <a:rPr lang="zh-CN" altLang="en-US" dirty="0">
                <a:latin typeface="宋体" panose="02010600030101010101" pitchFamily="2" charset="-122"/>
              </a:rPr>
              <a:t>它有单名数和复名数之分</a:t>
            </a:r>
            <a:r>
              <a:rPr lang="en-US" altLang="zh-CN" dirty="0">
                <a:latin typeface="宋体" panose="02010600030101010101" pitchFamily="2" charset="-122"/>
              </a:rPr>
              <a:t>.</a:t>
            </a:r>
            <a:r>
              <a:rPr kumimoji="1" lang="zh-CN" altLang="en-US" dirty="0"/>
              <a:t>对比双方非同类事物，不存在可比性</a:t>
            </a:r>
          </a:p>
          <a:p>
            <a:pPr>
              <a:spcBef>
                <a:spcPct val="30000"/>
              </a:spcBef>
            </a:pPr>
            <a:endParaRPr kumimoji="1" lang="en-US" altLang="zh-CN" dirty="0"/>
          </a:p>
        </p:txBody>
      </p:sp>
      <p:graphicFrame>
        <p:nvGraphicFramePr>
          <p:cNvPr id="166916" name="Object 4"/>
          <p:cNvGraphicFramePr>
            <a:graphicFrameLocks noGrp="1" noChangeAspect="1"/>
          </p:cNvGraphicFramePr>
          <p:nvPr>
            <p:ph sz="half" idx="2"/>
            <p:extLst>
              <p:ext uri="{D42A27DB-BD31-4B8C-83A1-F6EECF244321}">
                <p14:modId xmlns:p14="http://schemas.microsoft.com/office/powerpoint/2010/main" val="2073475585"/>
              </p:ext>
            </p:extLst>
          </p:nvPr>
        </p:nvGraphicFramePr>
        <p:xfrm>
          <a:off x="3000376" y="4868864"/>
          <a:ext cx="5616575" cy="879475"/>
        </p:xfrm>
        <a:graphic>
          <a:graphicData uri="http://schemas.openxmlformats.org/presentationml/2006/ole">
            <mc:AlternateContent xmlns:mc="http://schemas.openxmlformats.org/markup-compatibility/2006">
              <mc:Choice xmlns:v="urn:schemas-microsoft-com:vml" Requires="v">
                <p:oleObj spid="_x0000_s1072" name="Equation" r:id="rId3" imgW="2692400" imgH="419100" progId="Equation.DSMT4">
                  <p:embed/>
                </p:oleObj>
              </mc:Choice>
              <mc:Fallback>
                <p:oleObj name="Equation" r:id="rId3" imgW="2692400" imgH="419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00376" y="4868864"/>
                        <a:ext cx="5616575" cy="879475"/>
                      </a:xfrm>
                      <a:prstGeom prst="rect">
                        <a:avLst/>
                      </a:prstGeom>
                      <a:solidFill>
                        <a:srgbClr val="FFFF66"/>
                      </a:solidFill>
                      <a:ln>
                        <a:noFill/>
                      </a:ln>
                      <a:effectLst/>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19" name="Rectangle 7"/>
          <p:cNvSpPr>
            <a:spLocks noChangeArrowheads="1"/>
          </p:cNvSpPr>
          <p:nvPr/>
        </p:nvSpPr>
        <p:spPr bwMode="auto">
          <a:xfrm>
            <a:off x="1774826" y="549275"/>
            <a:ext cx="50768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en-US" altLang="zh-CN" sz="3600" b="1" dirty="0">
                <a:effectLst>
                  <a:outerShdw blurRad="38100" dist="38100" dir="2700000" algn="tl">
                    <a:srgbClr val="C0C0C0"/>
                  </a:outerShdw>
                </a:effectLst>
              </a:rPr>
              <a:t>(</a:t>
            </a:r>
            <a:r>
              <a:rPr lang="zh-CN" altLang="en-US" sz="3600" b="1" dirty="0">
                <a:effectLst>
                  <a:outerShdw blurRad="38100" dist="38100" dir="2700000" algn="tl">
                    <a:srgbClr val="C0C0C0"/>
                  </a:outerShdw>
                </a:effectLst>
              </a:rPr>
              <a:t>三</a:t>
            </a:r>
            <a:r>
              <a:rPr lang="en-US" altLang="zh-CN" sz="3600" b="1" dirty="0">
                <a:effectLst>
                  <a:outerShdw blurRad="38100" dist="38100" dir="2700000" algn="tl">
                    <a:srgbClr val="C0C0C0"/>
                  </a:outerShdw>
                </a:effectLst>
              </a:rPr>
              <a:t>)</a:t>
            </a:r>
            <a:r>
              <a:rPr lang="zh-CN" altLang="en-US" sz="3600" b="1" dirty="0">
                <a:effectLst>
                  <a:outerShdw blurRad="38100" dist="38100" dir="2700000" algn="tl">
                    <a:srgbClr val="C0C0C0"/>
                  </a:outerShdw>
                </a:effectLst>
              </a:rPr>
              <a:t>相对指标的表现形式</a:t>
            </a:r>
          </a:p>
        </p:txBody>
      </p:sp>
    </p:spTree>
    <p:extLst>
      <p:ext uri="{BB962C8B-B14F-4D97-AF65-F5344CB8AC3E}">
        <p14:creationId xmlns:p14="http://schemas.microsoft.com/office/powerpoint/2010/main" val="280946488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type="body" idx="1"/>
          </p:nvPr>
        </p:nvSpPr>
        <p:spPr>
          <a:xfrm>
            <a:off x="1992313" y="1844676"/>
            <a:ext cx="8229600" cy="4525963"/>
          </a:xfrm>
        </p:spPr>
        <p:txBody>
          <a:bodyPr/>
          <a:lstStyle/>
          <a:p>
            <a:r>
              <a:rPr kumimoji="1" lang="zh-CN" altLang="en-US" dirty="0">
                <a:latin typeface="黑体" panose="02010609060101010101" pitchFamily="49" charset="-122"/>
                <a:ea typeface="黑体" panose="02010609060101010101" pitchFamily="49" charset="-122"/>
              </a:rPr>
              <a:t>（一）计划完成相对数 </a:t>
            </a:r>
          </a:p>
          <a:p>
            <a:r>
              <a:rPr kumimoji="1" lang="zh-CN" altLang="en-US" dirty="0">
                <a:latin typeface="黑体" panose="02010609060101010101" pitchFamily="49" charset="-122"/>
                <a:ea typeface="黑体" panose="02010609060101010101" pitchFamily="49" charset="-122"/>
              </a:rPr>
              <a:t>（二）结构相对数 </a:t>
            </a:r>
          </a:p>
          <a:p>
            <a:r>
              <a:rPr kumimoji="1" lang="zh-CN" altLang="en-US" dirty="0">
                <a:latin typeface="黑体" panose="02010609060101010101" pitchFamily="49" charset="-122"/>
                <a:ea typeface="黑体" panose="02010609060101010101" pitchFamily="49" charset="-122"/>
              </a:rPr>
              <a:t>（三）比例相对数 </a:t>
            </a:r>
          </a:p>
          <a:p>
            <a:r>
              <a:rPr kumimoji="1" lang="zh-CN" altLang="en-US" dirty="0">
                <a:latin typeface="黑体" panose="02010609060101010101" pitchFamily="49" charset="-122"/>
                <a:ea typeface="黑体" panose="02010609060101010101" pitchFamily="49" charset="-122"/>
              </a:rPr>
              <a:t>（四）比较相对数 </a:t>
            </a:r>
          </a:p>
          <a:p>
            <a:r>
              <a:rPr kumimoji="1" lang="zh-CN" altLang="en-US" dirty="0">
                <a:latin typeface="黑体" panose="02010609060101010101" pitchFamily="49" charset="-122"/>
                <a:ea typeface="黑体" panose="02010609060101010101" pitchFamily="49" charset="-122"/>
              </a:rPr>
              <a:t>（五）动态相对数 </a:t>
            </a:r>
          </a:p>
          <a:p>
            <a:r>
              <a:rPr kumimoji="1" lang="zh-CN" altLang="en-US" dirty="0">
                <a:latin typeface="黑体" panose="02010609060101010101" pitchFamily="49" charset="-122"/>
                <a:ea typeface="黑体" panose="02010609060101010101" pitchFamily="49" charset="-122"/>
              </a:rPr>
              <a:t>（六）强度相对数</a:t>
            </a:r>
          </a:p>
        </p:txBody>
      </p:sp>
      <p:sp>
        <p:nvSpPr>
          <p:cNvPr id="167941" name="Rectangle 5"/>
          <p:cNvSpPr>
            <a:spLocks noChangeArrowheads="1"/>
          </p:cNvSpPr>
          <p:nvPr/>
        </p:nvSpPr>
        <p:spPr bwMode="auto">
          <a:xfrm>
            <a:off x="1524000" y="423864"/>
            <a:ext cx="4770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kumimoji="1" lang="zh-CN" altLang="en-US" sz="4000" b="1">
                <a:ea typeface="黑体" panose="02010609060101010101" pitchFamily="49" charset="-122"/>
              </a:rPr>
              <a:t>二、相对指标的种类</a:t>
            </a:r>
          </a:p>
        </p:txBody>
      </p:sp>
    </p:spTree>
    <p:extLst>
      <p:ext uri="{BB962C8B-B14F-4D97-AF65-F5344CB8AC3E}">
        <p14:creationId xmlns:p14="http://schemas.microsoft.com/office/powerpoint/2010/main" val="363476588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7" name="Rectangle 7"/>
          <p:cNvSpPr>
            <a:spLocks noChangeArrowheads="1"/>
          </p:cNvSpPr>
          <p:nvPr/>
        </p:nvSpPr>
        <p:spPr bwMode="auto">
          <a:xfrm>
            <a:off x="1847850" y="404814"/>
            <a:ext cx="41592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pPr>
            <a:r>
              <a:rPr lang="en-US" altLang="zh-CN" sz="3600" b="1"/>
              <a:t>(</a:t>
            </a:r>
            <a:r>
              <a:rPr lang="zh-CN" altLang="en-US" sz="3600" b="1"/>
              <a:t>一</a:t>
            </a:r>
            <a:r>
              <a:rPr lang="en-US" altLang="zh-CN" sz="3600" b="1"/>
              <a:t>)</a:t>
            </a:r>
            <a:r>
              <a:rPr lang="zh-CN" altLang="en-US" sz="3600" b="1"/>
              <a:t>计划完成相对数</a:t>
            </a:r>
          </a:p>
        </p:txBody>
      </p:sp>
      <p:sp>
        <p:nvSpPr>
          <p:cNvPr id="168968" name="Rectangle 8"/>
          <p:cNvSpPr>
            <a:spLocks noGrp="1" noChangeArrowheads="1"/>
          </p:cNvSpPr>
          <p:nvPr>
            <p:ph sz="half" idx="2"/>
          </p:nvPr>
        </p:nvSpPr>
        <p:spPr>
          <a:xfrm>
            <a:off x="1524001" y="1628776"/>
            <a:ext cx="8785225" cy="4525963"/>
          </a:xfrm>
        </p:spPr>
        <p:txBody>
          <a:bodyPr/>
          <a:lstStyle/>
          <a:p>
            <a:pPr>
              <a:lnSpc>
                <a:spcPct val="180000"/>
              </a:lnSpc>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）计划完成相对数也称计划完成百分比，它是将某一时期的实际完成数与同期计划数进行对比，一般用百分数表示。</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）基本计算公式为：</a:t>
            </a:r>
            <a:br>
              <a:rPr lang="zh-CN" altLang="en-US" dirty="0">
                <a:latin typeface="黑体" panose="02010609060101010101" pitchFamily="49" charset="-122"/>
                <a:ea typeface="黑体" panose="02010609060101010101" pitchFamily="49" charset="-122"/>
              </a:rPr>
            </a:br>
            <a:r>
              <a:rPr lang="zh-CN" altLang="en-US" sz="2600" dirty="0">
                <a:latin typeface="黑体" panose="02010609060101010101" pitchFamily="49" charset="-122"/>
                <a:ea typeface="黑体" panose="02010609060101010101" pitchFamily="49" charset="-122"/>
              </a:rPr>
              <a:t>计划完成相对数＝（实际完成数</a:t>
            </a:r>
            <a:r>
              <a:rPr lang="en-US" altLang="zh-CN" sz="2600" dirty="0">
                <a:latin typeface="黑体" panose="02010609060101010101" pitchFamily="49" charset="-122"/>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同期计划数）</a:t>
            </a:r>
            <a:r>
              <a:rPr lang="en-US" altLang="zh-CN" sz="2600" dirty="0">
                <a:latin typeface="Times New Roman" panose="02020603050405020304" pitchFamily="18" charset="0"/>
                <a:ea typeface="黑体" panose="02010609060101010101" pitchFamily="49" charset="-122"/>
              </a:rPr>
              <a:t>×100</a:t>
            </a:r>
            <a:r>
              <a:rPr lang="zh-CN" altLang="en-US" sz="2600" dirty="0">
                <a:latin typeface="Times New Roman" panose="02020603050405020304" pitchFamily="18" charset="0"/>
                <a:ea typeface="黑体" panose="02010609060101010101" pitchFamily="49" charset="-122"/>
              </a:rPr>
              <a:t>％</a:t>
            </a:r>
          </a:p>
          <a:p>
            <a:endParaRPr lang="en-US" altLang="zh-CN" sz="2600" dirty="0"/>
          </a:p>
        </p:txBody>
      </p:sp>
    </p:spTree>
    <p:extLst>
      <p:ext uri="{BB962C8B-B14F-4D97-AF65-F5344CB8AC3E}">
        <p14:creationId xmlns:p14="http://schemas.microsoft.com/office/powerpoint/2010/main" val="52053038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577396" y="249238"/>
            <a:ext cx="11179175" cy="3048000"/>
          </a:xfrm>
        </p:spPr>
        <p:txBody>
          <a:bodyPr>
            <a:normAutofit fontScale="90000"/>
          </a:bodyPr>
          <a:lstStyle/>
          <a:p>
            <a:pPr algn="l">
              <a:lnSpc>
                <a:spcPct val="150000"/>
              </a:lnSpc>
            </a:pPr>
            <a:r>
              <a:rPr lang="en-US" altLang="zh-CN" sz="2800" b="1" dirty="0"/>
              <a:t/>
            </a:r>
            <a:br>
              <a:rPr lang="en-US" altLang="zh-CN" sz="2800" b="1" dirty="0"/>
            </a:br>
            <a:r>
              <a:rPr lang="en-US" altLang="zh-CN" sz="2800" b="1" dirty="0">
                <a:latin typeface="黑体" panose="02010609060101010101" pitchFamily="49" charset="-122"/>
              </a:rPr>
              <a:t>〔</a:t>
            </a:r>
            <a:r>
              <a:rPr lang="zh-CN" altLang="en-US" sz="2800" b="1" dirty="0">
                <a:latin typeface="黑体" panose="02010609060101010101" pitchFamily="49" charset="-122"/>
              </a:rPr>
              <a:t>例</a:t>
            </a:r>
            <a:r>
              <a:rPr lang="en-US" altLang="zh-CN" sz="2800" b="1" dirty="0">
                <a:latin typeface="黑体" panose="02010609060101010101" pitchFamily="49" charset="-122"/>
              </a:rPr>
              <a:t>1〕 </a:t>
            </a:r>
            <a:r>
              <a:rPr lang="zh-CN" altLang="en-US" sz="2800" b="1" dirty="0">
                <a:latin typeface="黑体" panose="02010609060101010101" pitchFamily="49" charset="-122"/>
              </a:rPr>
              <a:t>某公司</a:t>
            </a:r>
            <a:r>
              <a:rPr lang="en-US" altLang="zh-CN" sz="2800" b="1" dirty="0" smtClean="0">
                <a:latin typeface="黑体" panose="02010609060101010101" pitchFamily="49" charset="-122"/>
              </a:rPr>
              <a:t>2015</a:t>
            </a:r>
            <a:r>
              <a:rPr lang="zh-CN" altLang="en-US" sz="2800" b="1" dirty="0" smtClean="0">
                <a:latin typeface="黑体" panose="02010609060101010101" pitchFamily="49" charset="-122"/>
              </a:rPr>
              <a:t>年</a:t>
            </a:r>
            <a:r>
              <a:rPr lang="zh-CN" altLang="en-US" sz="2800" b="1" dirty="0">
                <a:latin typeface="黑体" panose="02010609060101010101" pitchFamily="49" charset="-122"/>
              </a:rPr>
              <a:t>计划销售某种产品</a:t>
            </a:r>
            <a:r>
              <a:rPr lang="en-US" altLang="zh-CN" sz="2800" b="1" dirty="0">
                <a:latin typeface="黑体" panose="02010609060101010101" pitchFamily="49" charset="-122"/>
              </a:rPr>
              <a:t>30</a:t>
            </a:r>
            <a:r>
              <a:rPr lang="zh-CN" altLang="en-US" sz="2800" b="1" dirty="0">
                <a:latin typeface="黑体" panose="02010609060101010101" pitchFamily="49" charset="-122"/>
              </a:rPr>
              <a:t>万件，实际销售</a:t>
            </a:r>
            <a:r>
              <a:rPr lang="en-US" altLang="zh-CN" sz="2800" b="1" dirty="0">
                <a:latin typeface="黑体" panose="02010609060101010101" pitchFamily="49" charset="-122"/>
              </a:rPr>
              <a:t>32</a:t>
            </a:r>
            <a:r>
              <a:rPr lang="zh-CN" altLang="en-US" sz="2800" b="1" dirty="0">
                <a:latin typeface="黑体" panose="02010609060101010101" pitchFamily="49" charset="-122"/>
              </a:rPr>
              <a:t>万件。则</a:t>
            </a:r>
            <a:r>
              <a:rPr lang="en-US" altLang="zh-CN" sz="2800" b="1" dirty="0">
                <a:latin typeface="黑体" panose="02010609060101010101" pitchFamily="49" charset="-122"/>
              </a:rPr>
              <a:t>:</a:t>
            </a:r>
            <a:br>
              <a:rPr lang="en-US" altLang="zh-CN" sz="2800" b="1" dirty="0">
                <a:latin typeface="黑体" panose="02010609060101010101" pitchFamily="49" charset="-122"/>
              </a:rPr>
            </a:br>
            <a:r>
              <a:rPr lang="zh-CN" altLang="en-US" sz="2800" b="1" dirty="0">
                <a:latin typeface="黑体" panose="02010609060101010101" pitchFamily="49" charset="-122"/>
              </a:rPr>
              <a:t>该公司</a:t>
            </a:r>
            <a:r>
              <a:rPr lang="en-US" altLang="zh-CN" sz="2800" b="1" dirty="0" smtClean="0">
                <a:latin typeface="黑体" panose="02010609060101010101" pitchFamily="49" charset="-122"/>
              </a:rPr>
              <a:t>2015</a:t>
            </a:r>
            <a:r>
              <a:rPr lang="zh-CN" altLang="en-US" sz="2800" b="1" dirty="0" smtClean="0">
                <a:latin typeface="黑体" panose="02010609060101010101" pitchFamily="49" charset="-122"/>
              </a:rPr>
              <a:t>年</a:t>
            </a:r>
            <a:r>
              <a:rPr lang="zh-CN" altLang="en-US" sz="2800" b="1" dirty="0">
                <a:latin typeface="黑体" panose="02010609060101010101" pitchFamily="49" charset="-122"/>
              </a:rPr>
              <a:t>销售</a:t>
            </a:r>
            <a:r>
              <a:rPr lang="zh-CN" altLang="en-US" sz="2800" b="1" dirty="0">
                <a:solidFill>
                  <a:schemeClr val="folHlink"/>
                </a:solidFill>
                <a:latin typeface="黑体" panose="02010609060101010101" pitchFamily="49" charset="-122"/>
              </a:rPr>
              <a:t>计划完成相对数</a:t>
            </a:r>
            <a:r>
              <a:rPr lang="zh-CN" altLang="en-US" sz="2800" b="1" dirty="0">
                <a:latin typeface="黑体" panose="02010609060101010101" pitchFamily="49" charset="-122"/>
              </a:rPr>
              <a:t>＝</a:t>
            </a:r>
            <a:r>
              <a:rPr lang="en-US" altLang="zh-CN" sz="2800" b="1" dirty="0">
                <a:latin typeface="黑体" panose="02010609060101010101" pitchFamily="49" charset="-122"/>
              </a:rPr>
              <a:t>32/30=106.7</a:t>
            </a:r>
            <a:r>
              <a:rPr lang="zh-CN" altLang="en-US" sz="2800" b="1" dirty="0">
                <a:latin typeface="黑体" panose="02010609060101010101" pitchFamily="49" charset="-122"/>
              </a:rPr>
              <a:t>％，超额</a:t>
            </a:r>
            <a:r>
              <a:rPr lang="en-US" altLang="zh-CN" sz="2800" b="1" dirty="0">
                <a:latin typeface="黑体" panose="02010609060101010101" pitchFamily="49" charset="-122"/>
              </a:rPr>
              <a:t>6</a:t>
            </a:r>
            <a:r>
              <a:rPr lang="zh-CN" altLang="en-US" sz="2800" b="1" dirty="0">
                <a:latin typeface="黑体" panose="02010609060101010101" pitchFamily="49" charset="-122"/>
              </a:rPr>
              <a:t>．</a:t>
            </a:r>
            <a:r>
              <a:rPr lang="en-US" altLang="zh-CN" sz="2800" b="1" dirty="0">
                <a:latin typeface="黑体" panose="02010609060101010101" pitchFamily="49" charset="-122"/>
              </a:rPr>
              <a:t>7</a:t>
            </a:r>
            <a:r>
              <a:rPr lang="zh-CN" altLang="en-US" sz="2800" b="1" dirty="0">
                <a:latin typeface="黑体" panose="02010609060101010101" pitchFamily="49" charset="-122"/>
              </a:rPr>
              <a:t>％完成计划。</a:t>
            </a:r>
          </a:p>
        </p:txBody>
      </p:sp>
      <p:sp>
        <p:nvSpPr>
          <p:cNvPr id="4" name="Rectangle 2"/>
          <p:cNvSpPr txBox="1">
            <a:spLocks noChangeArrowheads="1"/>
          </p:cNvSpPr>
          <p:nvPr/>
        </p:nvSpPr>
        <p:spPr>
          <a:xfrm>
            <a:off x="490310" y="2654980"/>
            <a:ext cx="11179175" cy="30480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altLang="zh-CN" sz="2800" b="1" dirty="0" smtClean="0"/>
              <a:t/>
            </a:r>
            <a:br>
              <a:rPr lang="en-US" altLang="zh-CN" sz="2800" b="1" dirty="0" smtClean="0"/>
            </a:br>
            <a:r>
              <a:rPr lang="en-US" altLang="zh-CN" sz="2800" b="1" dirty="0" smtClean="0">
                <a:latin typeface="黑体" panose="02010609060101010101" pitchFamily="49" charset="-122"/>
              </a:rPr>
              <a:t>〔</a:t>
            </a:r>
            <a:r>
              <a:rPr lang="zh-CN" altLang="en-US" sz="2800" b="1" dirty="0" smtClean="0">
                <a:latin typeface="黑体" panose="02010609060101010101" pitchFamily="49" charset="-122"/>
              </a:rPr>
              <a:t>例</a:t>
            </a:r>
            <a:r>
              <a:rPr lang="en-US" altLang="zh-CN" sz="2800" b="1" dirty="0">
                <a:latin typeface="黑体" panose="02010609060101010101" pitchFamily="49" charset="-122"/>
              </a:rPr>
              <a:t>2</a:t>
            </a:r>
            <a:r>
              <a:rPr lang="en-US" altLang="zh-CN" sz="2800" b="1" dirty="0" smtClean="0">
                <a:latin typeface="黑体" panose="02010609060101010101" pitchFamily="49" charset="-122"/>
              </a:rPr>
              <a:t>〕 </a:t>
            </a:r>
            <a:r>
              <a:rPr lang="zh-CN" altLang="en-US" sz="2800" b="1" dirty="0" smtClean="0">
                <a:latin typeface="黑体" panose="02010609060101010101" pitchFamily="49" charset="-122"/>
              </a:rPr>
              <a:t>某公司</a:t>
            </a:r>
            <a:r>
              <a:rPr lang="en-US" altLang="zh-CN" sz="2800" b="1" dirty="0" smtClean="0">
                <a:latin typeface="黑体" panose="02010609060101010101" pitchFamily="49" charset="-122"/>
              </a:rPr>
              <a:t>2015</a:t>
            </a:r>
            <a:r>
              <a:rPr lang="zh-CN" altLang="en-US" sz="2800" b="1" dirty="0" smtClean="0">
                <a:latin typeface="黑体" panose="02010609060101010101" pitchFamily="49" charset="-122"/>
              </a:rPr>
              <a:t>年计划</a:t>
            </a:r>
            <a:r>
              <a:rPr lang="en-US" altLang="zh-CN" sz="2800" b="1" dirty="0" smtClean="0">
                <a:latin typeface="黑体" panose="02010609060101010101" pitchFamily="49" charset="-122"/>
              </a:rPr>
              <a:t>A</a:t>
            </a:r>
            <a:r>
              <a:rPr lang="zh-CN" altLang="en-US" sz="2800" b="1" dirty="0" smtClean="0">
                <a:latin typeface="黑体" panose="02010609060101010101" pitchFamily="49" charset="-122"/>
              </a:rPr>
              <a:t>产品平均单位成本为每件为</a:t>
            </a:r>
            <a:r>
              <a:rPr lang="en-US" altLang="zh-CN" sz="2800" b="1" dirty="0" smtClean="0">
                <a:latin typeface="黑体" panose="02010609060101010101" pitchFamily="49" charset="-122"/>
              </a:rPr>
              <a:t>365</a:t>
            </a:r>
            <a:r>
              <a:rPr lang="zh-CN" altLang="en-US" sz="2800" b="1" dirty="0" smtClean="0">
                <a:latin typeface="黑体" panose="02010609060101010101" pitchFamily="49" charset="-122"/>
              </a:rPr>
              <a:t>元，实际平均单位成本为</a:t>
            </a:r>
            <a:r>
              <a:rPr lang="en-US" altLang="zh-CN" sz="2800" b="1" dirty="0" smtClean="0">
                <a:latin typeface="黑体" panose="02010609060101010101" pitchFamily="49" charset="-122"/>
              </a:rPr>
              <a:t>350</a:t>
            </a:r>
            <a:r>
              <a:rPr lang="zh-CN" altLang="en-US" sz="2800" b="1" dirty="0" smtClean="0">
                <a:latin typeface="黑体" panose="02010609060101010101" pitchFamily="49" charset="-122"/>
              </a:rPr>
              <a:t>元。则</a:t>
            </a:r>
            <a:r>
              <a:rPr lang="en-US" altLang="zh-CN" sz="2800" b="1" dirty="0" smtClean="0">
                <a:latin typeface="黑体" panose="02010609060101010101" pitchFamily="49" charset="-122"/>
              </a:rPr>
              <a:t>:</a:t>
            </a:r>
            <a:br>
              <a:rPr lang="en-US" altLang="zh-CN" sz="2800" b="1" dirty="0" smtClean="0">
                <a:latin typeface="黑体" panose="02010609060101010101" pitchFamily="49" charset="-122"/>
              </a:rPr>
            </a:br>
            <a:r>
              <a:rPr lang="zh-CN" altLang="en-US" sz="2800" b="1" dirty="0" smtClean="0">
                <a:latin typeface="黑体" panose="02010609060101010101" pitchFamily="49" charset="-122"/>
              </a:rPr>
              <a:t>该公司</a:t>
            </a:r>
            <a:r>
              <a:rPr lang="en-US" altLang="zh-CN" sz="2800" b="1" dirty="0" smtClean="0">
                <a:latin typeface="黑体" panose="02010609060101010101" pitchFamily="49" charset="-122"/>
              </a:rPr>
              <a:t>2015</a:t>
            </a:r>
            <a:r>
              <a:rPr lang="zh-CN" altLang="en-US" sz="2800" b="1" dirty="0" smtClean="0">
                <a:latin typeface="黑体" panose="02010609060101010101" pitchFamily="49" charset="-122"/>
              </a:rPr>
              <a:t>年</a:t>
            </a:r>
            <a:r>
              <a:rPr lang="en-US" altLang="zh-CN" sz="2800" b="1" dirty="0" smtClean="0">
                <a:latin typeface="黑体" panose="02010609060101010101" pitchFamily="49" charset="-122"/>
              </a:rPr>
              <a:t>A</a:t>
            </a:r>
            <a:r>
              <a:rPr lang="zh-CN" altLang="en-US" sz="2800" b="1" dirty="0" smtClean="0">
                <a:latin typeface="黑体" panose="02010609060101010101" pitchFamily="49" charset="-122"/>
              </a:rPr>
              <a:t>产品</a:t>
            </a:r>
            <a:r>
              <a:rPr lang="zh-CN" altLang="en-US" sz="2800" b="1" dirty="0" smtClean="0">
                <a:solidFill>
                  <a:schemeClr val="folHlink"/>
                </a:solidFill>
                <a:latin typeface="黑体" panose="02010609060101010101" pitchFamily="49" charset="-122"/>
              </a:rPr>
              <a:t>计划完成相对数</a:t>
            </a:r>
            <a:r>
              <a:rPr lang="zh-CN" altLang="en-US" sz="2800" b="1" dirty="0" smtClean="0">
                <a:latin typeface="黑体" panose="02010609060101010101" pitchFamily="49" charset="-122"/>
              </a:rPr>
              <a:t>＝</a:t>
            </a:r>
            <a:r>
              <a:rPr lang="en-US" altLang="zh-CN" sz="2800" b="1" dirty="0" smtClean="0">
                <a:latin typeface="黑体" panose="02010609060101010101" pitchFamily="49" charset="-122"/>
              </a:rPr>
              <a:t>365/350=95.89</a:t>
            </a:r>
            <a:r>
              <a:rPr lang="zh-CN" altLang="en-US" sz="2800" b="1" dirty="0" smtClean="0">
                <a:latin typeface="黑体" panose="02010609060101010101" pitchFamily="49" charset="-122"/>
              </a:rPr>
              <a:t>％，超额</a:t>
            </a:r>
            <a:r>
              <a:rPr lang="en-US" altLang="zh-CN" sz="2800" b="1" dirty="0" smtClean="0">
                <a:latin typeface="黑体" panose="02010609060101010101" pitchFamily="49" charset="-122"/>
              </a:rPr>
              <a:t>-4.11</a:t>
            </a:r>
            <a:r>
              <a:rPr lang="zh-CN" altLang="en-US" sz="2800" b="1" dirty="0" smtClean="0">
                <a:latin typeface="黑体" panose="02010609060101010101" pitchFamily="49" charset="-122"/>
              </a:rPr>
              <a:t>％完成计划。</a:t>
            </a:r>
            <a:endParaRPr lang="zh-CN" altLang="en-US" sz="2800" b="1" dirty="0">
              <a:latin typeface="黑体" panose="02010609060101010101" pitchFamily="49" charset="-122"/>
            </a:endParaRPr>
          </a:p>
        </p:txBody>
      </p:sp>
    </p:spTree>
    <p:extLst>
      <p:ext uri="{BB962C8B-B14F-4D97-AF65-F5344CB8AC3E}">
        <p14:creationId xmlns:p14="http://schemas.microsoft.com/office/powerpoint/2010/main" val="112983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4028" y="824140"/>
            <a:ext cx="10515600" cy="4351338"/>
          </a:xfrm>
        </p:spPr>
        <p:txBody>
          <a:bodyPr/>
          <a:lstStyle/>
          <a:p>
            <a:r>
              <a:rPr lang="zh-CN" altLang="en-US" dirty="0" smtClean="0"/>
              <a:t>评价一项指标是否完成了计划，完成的程度如何，要具体情况具体分析，要根据指标的性质不同分别加以确定。对于计划数以最低限额提出的反映收益、产出的指标，如产品产量、产值、销售额、利润等，其计划完成相对数越大，表示计划完成程度越高；</a:t>
            </a:r>
            <a:endParaRPr lang="en-US" altLang="zh-CN" dirty="0" smtClean="0"/>
          </a:p>
          <a:p>
            <a:endParaRPr lang="en-US" altLang="zh-CN" dirty="0"/>
          </a:p>
          <a:p>
            <a:r>
              <a:rPr lang="zh-CN" altLang="en-US" dirty="0" smtClean="0"/>
              <a:t>对于计划数以最高限额提出的反映成本、消耗的指标，如单位产品成本，商品流通费用等，其计划完成相对数越小，表示计划完成程度越高。</a:t>
            </a:r>
            <a:endParaRPr lang="zh-CN" altLang="en-US" dirty="0"/>
          </a:p>
        </p:txBody>
      </p:sp>
    </p:spTree>
    <p:extLst>
      <p:ext uri="{BB962C8B-B14F-4D97-AF65-F5344CB8AC3E}">
        <p14:creationId xmlns:p14="http://schemas.microsoft.com/office/powerpoint/2010/main" val="30084832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813707" y="1360714"/>
            <a:ext cx="11040835" cy="5181600"/>
          </a:xfrm>
        </p:spPr>
        <p:txBody>
          <a:bodyPr/>
          <a:lstStyle/>
          <a:p>
            <a:pPr algn="l"/>
            <a:r>
              <a:rPr lang="en-US" altLang="zh-CN" sz="2400" b="1" dirty="0">
                <a:solidFill>
                  <a:srgbClr val="C00000"/>
                </a:solidFill>
                <a:latin typeface="黑体" panose="02010609060101010101" pitchFamily="49" charset="-122"/>
              </a:rPr>
              <a:t>A.</a:t>
            </a:r>
            <a:r>
              <a:rPr lang="zh-CN" altLang="en-US" sz="2400" b="1" dirty="0">
                <a:solidFill>
                  <a:srgbClr val="C00000"/>
                </a:solidFill>
                <a:latin typeface="黑体" panose="02010609060101010101" pitchFamily="49" charset="-122"/>
              </a:rPr>
              <a:t>计划数为绝对数</a:t>
            </a:r>
            <a:r>
              <a:rPr lang="zh-CN" altLang="en-US" sz="2400" b="1" dirty="0">
                <a:latin typeface="黑体" panose="02010609060101010101" pitchFamily="49" charset="-122"/>
              </a:rPr>
              <a:t/>
            </a:r>
            <a:br>
              <a:rPr lang="zh-CN" altLang="en-US" sz="2400" b="1" dirty="0">
                <a:latin typeface="黑体" panose="02010609060101010101" pitchFamily="49" charset="-122"/>
              </a:rPr>
            </a:br>
            <a:r>
              <a:rPr lang="zh-CN" altLang="en-US" sz="2400" b="1" dirty="0">
                <a:latin typeface="黑体" panose="02010609060101010101" pitchFamily="49" charset="-122"/>
              </a:rPr>
              <a:t>计划完成相对数＝（实际完成数</a:t>
            </a:r>
            <a:r>
              <a:rPr lang="en-US" altLang="zh-CN" sz="2400" b="1" dirty="0">
                <a:latin typeface="黑体" panose="02010609060101010101" pitchFamily="49" charset="-122"/>
              </a:rPr>
              <a:t>÷</a:t>
            </a:r>
            <a:r>
              <a:rPr lang="zh-CN" altLang="en-US" sz="2400" b="1" dirty="0">
                <a:latin typeface="黑体" panose="02010609060101010101" pitchFamily="49" charset="-122"/>
              </a:rPr>
              <a:t>同期计划数）</a:t>
            </a:r>
            <a:r>
              <a:rPr lang="en-US" altLang="zh-CN" sz="2400" b="1" dirty="0">
                <a:latin typeface="黑体" panose="02010609060101010101" pitchFamily="49" charset="-122"/>
              </a:rPr>
              <a:t>×100</a:t>
            </a:r>
            <a:r>
              <a:rPr lang="zh-CN" altLang="en-US" sz="2400" b="1" dirty="0">
                <a:latin typeface="黑体" panose="02010609060101010101" pitchFamily="49" charset="-122"/>
              </a:rPr>
              <a:t>％ </a:t>
            </a:r>
            <a:br>
              <a:rPr lang="zh-CN" altLang="en-US" sz="2400" b="1" dirty="0">
                <a:latin typeface="黑体" panose="02010609060101010101" pitchFamily="49" charset="-122"/>
              </a:rPr>
            </a:br>
            <a:r>
              <a:rPr lang="zh-CN" altLang="en-US" sz="2400" b="1" dirty="0">
                <a:latin typeface="黑体" panose="02010609060101010101" pitchFamily="49" charset="-122"/>
              </a:rPr>
              <a:t>适用于研究分析社会经济现象的规模或水平的计划完成程度</a:t>
            </a:r>
            <a:r>
              <a:rPr lang="zh-CN" altLang="en-US" sz="2400" b="1" dirty="0" smtClean="0">
                <a:latin typeface="黑体" panose="02010609060101010101" pitchFamily="49" charset="-122"/>
              </a:rPr>
              <a:t>。</a:t>
            </a:r>
            <a:r>
              <a:rPr lang="en-US" altLang="zh-CN" sz="2400" b="1" dirty="0" smtClean="0">
                <a:latin typeface="黑体" panose="02010609060101010101" pitchFamily="49" charset="-122"/>
              </a:rPr>
              <a:t/>
            </a:r>
            <a:br>
              <a:rPr lang="en-US" altLang="zh-CN" sz="2400" b="1" dirty="0" smtClean="0">
                <a:latin typeface="黑体" panose="02010609060101010101" pitchFamily="49" charset="-122"/>
              </a:rPr>
            </a:br>
            <a:r>
              <a:rPr lang="zh-CN" altLang="en-US" sz="2400" b="1" dirty="0">
                <a:latin typeface="黑体" panose="02010609060101010101" pitchFamily="49" charset="-122"/>
              </a:rPr>
              <a:t/>
            </a:r>
            <a:br>
              <a:rPr lang="zh-CN" altLang="en-US" sz="2400" b="1" dirty="0">
                <a:latin typeface="黑体" panose="02010609060101010101" pitchFamily="49" charset="-122"/>
              </a:rPr>
            </a:br>
            <a:r>
              <a:rPr lang="en-US" altLang="zh-CN" sz="2400" b="1" dirty="0">
                <a:solidFill>
                  <a:srgbClr val="C00000"/>
                </a:solidFill>
                <a:latin typeface="黑体" panose="02010609060101010101" pitchFamily="49" charset="-122"/>
              </a:rPr>
              <a:t>B.</a:t>
            </a:r>
            <a:r>
              <a:rPr lang="zh-CN" altLang="en-US" sz="2400" b="1" dirty="0">
                <a:solidFill>
                  <a:srgbClr val="C00000"/>
                </a:solidFill>
                <a:latin typeface="黑体" panose="02010609060101010101" pitchFamily="49" charset="-122"/>
              </a:rPr>
              <a:t>计划数为平均数</a:t>
            </a:r>
            <a:r>
              <a:rPr lang="zh-CN" altLang="en-US" sz="2400" b="1" dirty="0">
                <a:latin typeface="黑体" panose="02010609060101010101" pitchFamily="49" charset="-122"/>
              </a:rPr>
              <a:t/>
            </a:r>
            <a:br>
              <a:rPr lang="zh-CN" altLang="en-US" sz="2400" b="1" dirty="0">
                <a:latin typeface="黑体" panose="02010609060101010101" pitchFamily="49" charset="-122"/>
              </a:rPr>
            </a:br>
            <a:r>
              <a:rPr lang="zh-CN" altLang="en-US" sz="2400" b="1" dirty="0">
                <a:latin typeface="黑体" panose="02010609060101010101" pitchFamily="49" charset="-122"/>
              </a:rPr>
              <a:t>计划完成相对数＝（实际平均水平</a:t>
            </a:r>
            <a:r>
              <a:rPr lang="en-US" altLang="zh-CN" sz="2400" b="1" dirty="0">
                <a:latin typeface="黑体" panose="02010609060101010101" pitchFamily="49" charset="-122"/>
              </a:rPr>
              <a:t>÷</a:t>
            </a:r>
            <a:r>
              <a:rPr lang="zh-CN" altLang="en-US" sz="2400" b="1" dirty="0">
                <a:latin typeface="黑体" panose="02010609060101010101" pitchFamily="49" charset="-122"/>
              </a:rPr>
              <a:t>计划平均水平）</a:t>
            </a:r>
            <a:r>
              <a:rPr lang="en-US" altLang="zh-CN" sz="2400" b="1" dirty="0">
                <a:latin typeface="黑体" panose="02010609060101010101" pitchFamily="49" charset="-122"/>
              </a:rPr>
              <a:t>×100</a:t>
            </a:r>
            <a:r>
              <a:rPr lang="zh-CN" altLang="en-US" sz="2400" b="1" dirty="0">
                <a:latin typeface="黑体" panose="02010609060101010101" pitchFamily="49" charset="-122"/>
              </a:rPr>
              <a:t>％</a:t>
            </a:r>
            <a:br>
              <a:rPr lang="zh-CN" altLang="en-US" sz="2400" b="1" dirty="0">
                <a:latin typeface="黑体" panose="02010609060101010101" pitchFamily="49" charset="-122"/>
              </a:rPr>
            </a:br>
            <a:r>
              <a:rPr lang="zh-CN" altLang="en-US" sz="2400" b="1" dirty="0">
                <a:latin typeface="黑体" panose="02010609060101010101" pitchFamily="49" charset="-122"/>
              </a:rPr>
              <a:t>   适用于计划任务用平均数来表示的情形，例如：劳动生产力、单位产品成本、单位产品原材料消耗量等</a:t>
            </a:r>
            <a:r>
              <a:rPr lang="zh-CN" altLang="en-US" sz="2400" b="1" dirty="0" smtClean="0">
                <a:latin typeface="黑体" panose="02010609060101010101" pitchFamily="49" charset="-122"/>
              </a:rPr>
              <a:t>。</a:t>
            </a:r>
            <a:r>
              <a:rPr lang="en-US" altLang="zh-CN" sz="2400" b="1" dirty="0" smtClean="0">
                <a:latin typeface="黑体" panose="02010609060101010101" pitchFamily="49" charset="-122"/>
              </a:rPr>
              <a:t/>
            </a:r>
            <a:br>
              <a:rPr lang="en-US" altLang="zh-CN" sz="2400" b="1" dirty="0" smtClean="0">
                <a:latin typeface="黑体" panose="02010609060101010101" pitchFamily="49" charset="-122"/>
              </a:rPr>
            </a:br>
            <a:r>
              <a:rPr lang="zh-CN" altLang="en-US" sz="2400" b="1" dirty="0">
                <a:latin typeface="黑体" panose="02010609060101010101" pitchFamily="49" charset="-122"/>
              </a:rPr>
              <a:t/>
            </a:r>
            <a:br>
              <a:rPr lang="zh-CN" altLang="en-US" sz="2400" b="1" dirty="0">
                <a:latin typeface="黑体" panose="02010609060101010101" pitchFamily="49" charset="-122"/>
              </a:rPr>
            </a:br>
            <a:r>
              <a:rPr lang="en-US" altLang="zh-CN" sz="2400" b="1" dirty="0">
                <a:solidFill>
                  <a:srgbClr val="C00000"/>
                </a:solidFill>
                <a:latin typeface="黑体" panose="02010609060101010101" pitchFamily="49" charset="-122"/>
              </a:rPr>
              <a:t>C.</a:t>
            </a:r>
            <a:r>
              <a:rPr lang="zh-CN" altLang="en-US" sz="2400" b="1" dirty="0">
                <a:solidFill>
                  <a:srgbClr val="C00000"/>
                </a:solidFill>
                <a:latin typeface="黑体" panose="02010609060101010101" pitchFamily="49" charset="-122"/>
              </a:rPr>
              <a:t>计划数为相对数</a:t>
            </a:r>
            <a:r>
              <a:rPr lang="zh-CN" altLang="en-US" sz="2400" b="1" dirty="0">
                <a:latin typeface="黑体" panose="02010609060101010101" pitchFamily="49" charset="-122"/>
              </a:rPr>
              <a:t/>
            </a:r>
            <a:br>
              <a:rPr lang="zh-CN" altLang="en-US" sz="2400" b="1" dirty="0">
                <a:latin typeface="黑体" panose="02010609060101010101" pitchFamily="49" charset="-122"/>
              </a:rPr>
            </a:br>
            <a:r>
              <a:rPr lang="zh-CN" altLang="en-US" sz="2400" b="1" dirty="0">
                <a:latin typeface="黑体" panose="02010609060101010101" pitchFamily="49" charset="-122"/>
              </a:rPr>
              <a:t>计划完成相对数＝</a:t>
            </a:r>
            <a:r>
              <a:rPr lang="en-US" altLang="zh-CN" sz="2400" b="1" dirty="0">
                <a:latin typeface="黑体" panose="02010609060101010101" pitchFamily="49" charset="-122"/>
              </a:rPr>
              <a:t>〔</a:t>
            </a:r>
            <a:r>
              <a:rPr lang="zh-CN" altLang="en-US" sz="2400" b="1" dirty="0">
                <a:latin typeface="黑体" panose="02010609060101010101" pitchFamily="49" charset="-122"/>
              </a:rPr>
              <a:t>实际完成数（％）</a:t>
            </a:r>
            <a:r>
              <a:rPr lang="en-US" altLang="zh-CN" sz="2400" b="1" dirty="0">
                <a:latin typeface="黑体" panose="02010609060101010101" pitchFamily="49" charset="-122"/>
              </a:rPr>
              <a:t>÷</a:t>
            </a:r>
            <a:r>
              <a:rPr lang="zh-CN" altLang="en-US" sz="2400" b="1" dirty="0">
                <a:latin typeface="黑体" panose="02010609060101010101" pitchFamily="49" charset="-122"/>
              </a:rPr>
              <a:t>计划完成数（％）</a:t>
            </a:r>
            <a:r>
              <a:rPr lang="en-US" altLang="zh-CN" sz="2400" b="1" dirty="0">
                <a:latin typeface="黑体" panose="02010609060101010101" pitchFamily="49" charset="-122"/>
              </a:rPr>
              <a:t>〕×100</a:t>
            </a:r>
            <a:r>
              <a:rPr lang="zh-CN" altLang="en-US" sz="2400" b="1" dirty="0">
                <a:latin typeface="黑体" panose="02010609060101010101" pitchFamily="49" charset="-122"/>
              </a:rPr>
              <a:t>％</a:t>
            </a:r>
            <a:br>
              <a:rPr lang="zh-CN" altLang="en-US" sz="2400" b="1" dirty="0">
                <a:latin typeface="黑体" panose="02010609060101010101" pitchFamily="49" charset="-122"/>
              </a:rPr>
            </a:br>
            <a:r>
              <a:rPr lang="zh-CN" altLang="en-US" sz="2400" b="1" dirty="0">
                <a:latin typeface="黑体" panose="02010609060101010101" pitchFamily="49" charset="-122"/>
              </a:rPr>
              <a:t>适用于当计划任务是用计划提高的百分数或计划降低的百分数规定的时候。如劳动生产率计划提高百分数、产品的成本降低率、流通费用降低率。</a:t>
            </a:r>
          </a:p>
        </p:txBody>
      </p:sp>
      <p:sp>
        <p:nvSpPr>
          <p:cNvPr id="201731" name="Text Box 3"/>
          <p:cNvSpPr txBox="1">
            <a:spLocks noChangeArrowheads="1"/>
          </p:cNvSpPr>
          <p:nvPr/>
        </p:nvSpPr>
        <p:spPr bwMode="auto">
          <a:xfrm>
            <a:off x="1164772" y="404159"/>
            <a:ext cx="6705600" cy="82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80000"/>
              </a:lnSpc>
              <a:spcBef>
                <a:spcPct val="50000"/>
              </a:spcBef>
            </a:pPr>
            <a:r>
              <a:rPr kumimoji="1" lang="zh-CN" altLang="en-US" sz="3200" b="1">
                <a:effectLst>
                  <a:outerShdw blurRad="38100" dist="38100" dir="2700000" algn="tl">
                    <a:srgbClr val="C0C0C0"/>
                  </a:outerShdw>
                </a:effectLst>
                <a:latin typeface="黑体" panose="02010609060101010101" pitchFamily="49" charset="-122"/>
                <a:ea typeface="黑体" panose="02010609060101010101" pitchFamily="49" charset="-122"/>
              </a:rPr>
              <a:t>（</a:t>
            </a:r>
            <a:r>
              <a:rPr kumimoji="1" lang="en-US" altLang="zh-CN" sz="3200" b="1">
                <a:effectLst>
                  <a:outerShdw blurRad="38100" dist="38100" dir="2700000" algn="tl">
                    <a:srgbClr val="C0C0C0"/>
                  </a:outerShdw>
                </a:effectLst>
                <a:latin typeface="黑体" panose="02010609060101010101" pitchFamily="49" charset="-122"/>
                <a:ea typeface="黑体" panose="02010609060101010101" pitchFamily="49" charset="-122"/>
              </a:rPr>
              <a:t>3</a:t>
            </a:r>
            <a:r>
              <a:rPr kumimoji="1" lang="zh-CN" altLang="en-US" sz="3200" b="1">
                <a:effectLst>
                  <a:outerShdw blurRad="38100" dist="38100" dir="2700000" algn="tl">
                    <a:srgbClr val="C0C0C0"/>
                  </a:outerShdw>
                </a:effectLst>
                <a:latin typeface="黑体" panose="02010609060101010101" pitchFamily="49" charset="-122"/>
                <a:ea typeface="黑体" panose="02010609060101010101" pitchFamily="49" charset="-122"/>
              </a:rPr>
              <a:t>）计划完成相对数的派生公式</a:t>
            </a:r>
          </a:p>
        </p:txBody>
      </p:sp>
    </p:spTree>
    <p:extLst>
      <p:ext uri="{BB962C8B-B14F-4D97-AF65-F5344CB8AC3E}">
        <p14:creationId xmlns:p14="http://schemas.microsoft.com/office/powerpoint/2010/main" val="434612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1340" y="440577"/>
            <a:ext cx="11465859" cy="5597151"/>
          </a:xfrm>
        </p:spPr>
        <p:txBody>
          <a:bodyPr>
            <a:normAutofit lnSpcReduction="10000"/>
          </a:bodyPr>
          <a:lstStyle/>
          <a:p>
            <a:r>
              <a:rPr lang="en-US" altLang="zh-CN" b="1" dirty="0">
                <a:solidFill>
                  <a:srgbClr val="C00000"/>
                </a:solidFill>
                <a:latin typeface="黑体" panose="02010609060101010101" pitchFamily="49" charset="-122"/>
              </a:rPr>
              <a:t>C.</a:t>
            </a:r>
            <a:r>
              <a:rPr lang="zh-CN" altLang="en-US" b="1" dirty="0">
                <a:solidFill>
                  <a:srgbClr val="C00000"/>
                </a:solidFill>
                <a:latin typeface="黑体" panose="02010609060101010101" pitchFamily="49" charset="-122"/>
              </a:rPr>
              <a:t>计划数为相对数</a:t>
            </a:r>
            <a:r>
              <a:rPr lang="zh-CN" altLang="en-US" b="1" dirty="0">
                <a:latin typeface="黑体" panose="02010609060101010101" pitchFamily="49" charset="-122"/>
              </a:rPr>
              <a:t/>
            </a:r>
            <a:br>
              <a:rPr lang="zh-CN" altLang="en-US" b="1" dirty="0">
                <a:latin typeface="黑体" panose="02010609060101010101" pitchFamily="49" charset="-122"/>
              </a:rPr>
            </a:br>
            <a:r>
              <a:rPr lang="zh-CN" altLang="en-US" b="1" dirty="0">
                <a:latin typeface="黑体" panose="02010609060101010101" pitchFamily="49" charset="-122"/>
              </a:rPr>
              <a:t>计划完成相对数＝</a:t>
            </a:r>
            <a:r>
              <a:rPr lang="en-US" altLang="zh-CN" b="1" dirty="0">
                <a:latin typeface="黑体" panose="02010609060101010101" pitchFamily="49" charset="-122"/>
              </a:rPr>
              <a:t>〔</a:t>
            </a:r>
            <a:r>
              <a:rPr lang="zh-CN" altLang="en-US" b="1" dirty="0">
                <a:latin typeface="黑体" panose="02010609060101010101" pitchFamily="49" charset="-122"/>
              </a:rPr>
              <a:t>实际完成数（％）</a:t>
            </a:r>
            <a:r>
              <a:rPr lang="en-US" altLang="zh-CN" b="1" dirty="0">
                <a:latin typeface="黑体" panose="02010609060101010101" pitchFamily="49" charset="-122"/>
              </a:rPr>
              <a:t>÷</a:t>
            </a:r>
            <a:r>
              <a:rPr lang="zh-CN" altLang="en-US" b="1" dirty="0">
                <a:latin typeface="黑体" panose="02010609060101010101" pitchFamily="49" charset="-122"/>
              </a:rPr>
              <a:t>计划完成数（％）</a:t>
            </a:r>
            <a:r>
              <a:rPr lang="en-US" altLang="zh-CN" b="1" dirty="0">
                <a:latin typeface="黑体" panose="02010609060101010101" pitchFamily="49" charset="-122"/>
              </a:rPr>
              <a:t>〕×100</a:t>
            </a:r>
            <a:r>
              <a:rPr lang="zh-CN" altLang="en-US" b="1" dirty="0">
                <a:latin typeface="黑体" panose="02010609060101010101" pitchFamily="49" charset="-122"/>
              </a:rPr>
              <a:t>％</a:t>
            </a:r>
            <a:br>
              <a:rPr lang="zh-CN" altLang="en-US" b="1" dirty="0">
                <a:latin typeface="黑体" panose="02010609060101010101" pitchFamily="49" charset="-122"/>
              </a:rPr>
            </a:br>
            <a:endParaRPr lang="en-US" altLang="zh-CN" b="1" dirty="0" smtClean="0">
              <a:latin typeface="黑体" panose="02010609060101010101" pitchFamily="49" charset="-122"/>
            </a:endParaRPr>
          </a:p>
          <a:p>
            <a:r>
              <a:rPr lang="zh-CN" altLang="en-US" b="1" dirty="0" smtClean="0">
                <a:latin typeface="黑体" panose="02010609060101010101" pitchFamily="49" charset="-122"/>
              </a:rPr>
              <a:t>产量、产值增长百分数：</a:t>
            </a:r>
            <a:endParaRPr lang="en-US" altLang="zh-CN" b="1" dirty="0" smtClean="0">
              <a:latin typeface="黑体" panose="02010609060101010101" pitchFamily="49" charset="-122"/>
            </a:endParaRPr>
          </a:p>
          <a:p>
            <a:pPr marL="0" indent="0">
              <a:buNone/>
            </a:pPr>
            <a:r>
              <a:rPr lang="zh-CN" altLang="en-US" b="1" dirty="0" smtClean="0">
                <a:latin typeface="黑体" panose="02010609060101010101" pitchFamily="49" charset="-122"/>
              </a:rPr>
              <a:t>实际完成数</a:t>
            </a:r>
            <a:r>
              <a:rPr lang="en-US" altLang="zh-CN" b="1" dirty="0" smtClean="0">
                <a:latin typeface="黑体" panose="02010609060101010101" pitchFamily="49" charset="-122"/>
              </a:rPr>
              <a:t>%=100%+</a:t>
            </a:r>
            <a:r>
              <a:rPr lang="zh-CN" altLang="en-US" b="1" dirty="0" smtClean="0">
                <a:latin typeface="黑体" panose="02010609060101010101" pitchFamily="49" charset="-122"/>
              </a:rPr>
              <a:t>实际增长</a:t>
            </a:r>
            <a:r>
              <a:rPr lang="en-US" altLang="zh-CN" b="1" dirty="0" smtClean="0">
                <a:latin typeface="黑体" panose="02010609060101010101" pitchFamily="49" charset="-122"/>
              </a:rPr>
              <a:t>%</a:t>
            </a:r>
          </a:p>
          <a:p>
            <a:pPr marL="0" indent="0">
              <a:buNone/>
            </a:pPr>
            <a:r>
              <a:rPr lang="zh-CN" altLang="en-US" b="1" dirty="0" smtClean="0">
                <a:latin typeface="黑体" panose="02010609060101010101" pitchFamily="49" charset="-122"/>
              </a:rPr>
              <a:t>计划完成数</a:t>
            </a:r>
            <a:r>
              <a:rPr lang="en-US" altLang="zh-CN" b="1" dirty="0" smtClean="0">
                <a:latin typeface="黑体" panose="02010609060101010101" pitchFamily="49" charset="-122"/>
              </a:rPr>
              <a:t>%=100%+</a:t>
            </a:r>
            <a:r>
              <a:rPr lang="zh-CN" altLang="en-US" b="1" dirty="0" smtClean="0">
                <a:latin typeface="黑体" panose="02010609060101010101" pitchFamily="49" charset="-122"/>
              </a:rPr>
              <a:t>计划增长</a:t>
            </a:r>
            <a:r>
              <a:rPr lang="en-US" altLang="zh-CN" b="1" dirty="0" smtClean="0">
                <a:latin typeface="黑体" panose="02010609060101010101" pitchFamily="49" charset="-122"/>
              </a:rPr>
              <a:t>%</a:t>
            </a:r>
          </a:p>
          <a:p>
            <a:pPr>
              <a:buFont typeface="Wingdings" panose="05000000000000000000" pitchFamily="2" charset="2"/>
              <a:buChar char="p"/>
            </a:pPr>
            <a:r>
              <a:rPr lang="zh-CN" altLang="en-US" b="1" dirty="0" smtClean="0">
                <a:solidFill>
                  <a:srgbClr val="FF0000"/>
                </a:solidFill>
                <a:latin typeface="黑体" panose="02010609060101010101" pitchFamily="49" charset="-122"/>
              </a:rPr>
              <a:t>计划完成相对数</a:t>
            </a:r>
            <a:r>
              <a:rPr lang="en-US" altLang="zh-CN" b="1" dirty="0" smtClean="0">
                <a:solidFill>
                  <a:srgbClr val="FF0000"/>
                </a:solidFill>
                <a:latin typeface="黑体" panose="02010609060101010101" pitchFamily="49" charset="-122"/>
              </a:rPr>
              <a:t>=[(100</a:t>
            </a:r>
            <a:r>
              <a:rPr lang="en-US" altLang="zh-CN" b="1" dirty="0">
                <a:solidFill>
                  <a:srgbClr val="FF0000"/>
                </a:solidFill>
                <a:latin typeface="黑体" panose="02010609060101010101" pitchFamily="49" charset="-122"/>
              </a:rPr>
              <a:t>%+</a:t>
            </a:r>
            <a:r>
              <a:rPr lang="zh-CN" altLang="en-US" b="1" dirty="0">
                <a:solidFill>
                  <a:srgbClr val="FF0000"/>
                </a:solidFill>
                <a:latin typeface="黑体" panose="02010609060101010101" pitchFamily="49" charset="-122"/>
              </a:rPr>
              <a:t>实际增长</a:t>
            </a:r>
            <a:r>
              <a:rPr lang="en-US" altLang="zh-CN" b="1" dirty="0" smtClean="0">
                <a:solidFill>
                  <a:srgbClr val="FF0000"/>
                </a:solidFill>
                <a:latin typeface="黑体" panose="02010609060101010101" pitchFamily="49" charset="-122"/>
              </a:rPr>
              <a:t>%)/(100</a:t>
            </a:r>
            <a:r>
              <a:rPr lang="en-US" altLang="zh-CN" b="1" dirty="0">
                <a:solidFill>
                  <a:srgbClr val="FF0000"/>
                </a:solidFill>
                <a:latin typeface="黑体" panose="02010609060101010101" pitchFamily="49" charset="-122"/>
              </a:rPr>
              <a:t>%+</a:t>
            </a:r>
            <a:r>
              <a:rPr lang="zh-CN" altLang="en-US" b="1" dirty="0">
                <a:solidFill>
                  <a:srgbClr val="FF0000"/>
                </a:solidFill>
                <a:latin typeface="黑体" panose="02010609060101010101" pitchFamily="49" charset="-122"/>
              </a:rPr>
              <a:t>计划增长</a:t>
            </a:r>
            <a:r>
              <a:rPr lang="en-US" altLang="zh-CN" b="1" dirty="0" smtClean="0">
                <a:solidFill>
                  <a:srgbClr val="FF0000"/>
                </a:solidFill>
                <a:latin typeface="黑体" panose="02010609060101010101" pitchFamily="49" charset="-122"/>
              </a:rPr>
              <a:t>%)]*100%</a:t>
            </a:r>
            <a:endParaRPr lang="en-US" altLang="zh-CN" b="1" dirty="0">
              <a:solidFill>
                <a:srgbClr val="FF0000"/>
              </a:solidFill>
              <a:latin typeface="黑体" panose="02010609060101010101" pitchFamily="49" charset="-122"/>
            </a:endParaRPr>
          </a:p>
          <a:p>
            <a:pPr marL="0" indent="0">
              <a:buNone/>
            </a:pPr>
            <a:endParaRPr lang="en-US" altLang="zh-CN" b="1" dirty="0">
              <a:latin typeface="黑体" panose="02010609060101010101" pitchFamily="49" charset="-122"/>
            </a:endParaRPr>
          </a:p>
          <a:p>
            <a:r>
              <a:rPr lang="zh-CN" altLang="en-US" b="1" dirty="0" smtClean="0">
                <a:latin typeface="黑体" panose="02010609060101010101" pitchFamily="49" charset="-122"/>
              </a:rPr>
              <a:t>产品成本降低百分数</a:t>
            </a:r>
            <a:r>
              <a:rPr lang="zh-CN" altLang="en-US" b="1" dirty="0">
                <a:latin typeface="黑体" panose="02010609060101010101" pitchFamily="49" charset="-122"/>
              </a:rPr>
              <a:t>：</a:t>
            </a:r>
            <a:endParaRPr lang="en-US" altLang="zh-CN" b="1" dirty="0">
              <a:latin typeface="黑体" panose="02010609060101010101" pitchFamily="49" charset="-122"/>
            </a:endParaRPr>
          </a:p>
          <a:p>
            <a:pPr marL="0" indent="0">
              <a:buNone/>
            </a:pPr>
            <a:r>
              <a:rPr lang="zh-CN" altLang="en-US" b="1" dirty="0">
                <a:latin typeface="黑体" panose="02010609060101010101" pitchFamily="49" charset="-122"/>
              </a:rPr>
              <a:t>实际完成数</a:t>
            </a:r>
            <a:r>
              <a:rPr lang="en-US" altLang="zh-CN" b="1" dirty="0">
                <a:latin typeface="黑体" panose="02010609060101010101" pitchFamily="49" charset="-122"/>
              </a:rPr>
              <a:t>%=100</a:t>
            </a:r>
            <a:r>
              <a:rPr lang="en-US" altLang="zh-CN" b="1" dirty="0" smtClean="0">
                <a:latin typeface="黑体" panose="02010609060101010101" pitchFamily="49" charset="-122"/>
              </a:rPr>
              <a:t>%-</a:t>
            </a:r>
            <a:r>
              <a:rPr lang="zh-CN" altLang="en-US" b="1" dirty="0" smtClean="0">
                <a:latin typeface="黑体" panose="02010609060101010101" pitchFamily="49" charset="-122"/>
              </a:rPr>
              <a:t>实际降低</a:t>
            </a:r>
            <a:r>
              <a:rPr lang="en-US" altLang="zh-CN" b="1" dirty="0" smtClean="0">
                <a:latin typeface="黑体" panose="02010609060101010101" pitchFamily="49" charset="-122"/>
              </a:rPr>
              <a:t>%</a:t>
            </a:r>
            <a:endParaRPr lang="en-US" altLang="zh-CN" b="1" dirty="0">
              <a:latin typeface="黑体" panose="02010609060101010101" pitchFamily="49" charset="-122"/>
            </a:endParaRPr>
          </a:p>
          <a:p>
            <a:pPr marL="0" indent="0">
              <a:buNone/>
            </a:pPr>
            <a:r>
              <a:rPr lang="zh-CN" altLang="en-US" b="1" dirty="0">
                <a:latin typeface="黑体" panose="02010609060101010101" pitchFamily="49" charset="-122"/>
              </a:rPr>
              <a:t>计划完成数</a:t>
            </a:r>
            <a:r>
              <a:rPr lang="en-US" altLang="zh-CN" b="1" dirty="0">
                <a:latin typeface="黑体" panose="02010609060101010101" pitchFamily="49" charset="-122"/>
              </a:rPr>
              <a:t>%=100</a:t>
            </a:r>
            <a:r>
              <a:rPr lang="en-US" altLang="zh-CN" b="1" dirty="0" smtClean="0">
                <a:latin typeface="黑体" panose="02010609060101010101" pitchFamily="49" charset="-122"/>
              </a:rPr>
              <a:t>%-</a:t>
            </a:r>
            <a:r>
              <a:rPr lang="zh-CN" altLang="en-US" b="1" dirty="0" smtClean="0">
                <a:latin typeface="黑体" panose="02010609060101010101" pitchFamily="49" charset="-122"/>
              </a:rPr>
              <a:t>计划降低</a:t>
            </a:r>
            <a:r>
              <a:rPr lang="en-US" altLang="zh-CN" b="1" dirty="0" smtClean="0">
                <a:latin typeface="黑体" panose="02010609060101010101" pitchFamily="49" charset="-122"/>
              </a:rPr>
              <a:t>%</a:t>
            </a:r>
          </a:p>
          <a:p>
            <a:pPr>
              <a:buFont typeface="Wingdings" panose="05000000000000000000" pitchFamily="2" charset="2"/>
              <a:buChar char="p"/>
            </a:pPr>
            <a:r>
              <a:rPr lang="zh-CN" altLang="en-US" b="1" dirty="0" smtClean="0">
                <a:solidFill>
                  <a:srgbClr val="FF0000"/>
                </a:solidFill>
                <a:latin typeface="黑体" panose="02010609060101010101" pitchFamily="49" charset="-122"/>
              </a:rPr>
              <a:t>计划</a:t>
            </a:r>
            <a:r>
              <a:rPr lang="zh-CN" altLang="en-US" b="1" dirty="0">
                <a:solidFill>
                  <a:srgbClr val="FF0000"/>
                </a:solidFill>
                <a:latin typeface="黑体" panose="02010609060101010101" pitchFamily="49" charset="-122"/>
              </a:rPr>
              <a:t>完成相对数</a:t>
            </a:r>
            <a:r>
              <a:rPr lang="en-US" altLang="zh-CN" b="1" dirty="0" smtClean="0">
                <a:solidFill>
                  <a:srgbClr val="FF0000"/>
                </a:solidFill>
                <a:latin typeface="黑体" panose="02010609060101010101" pitchFamily="49" charset="-122"/>
              </a:rPr>
              <a:t>=[(</a:t>
            </a:r>
            <a:r>
              <a:rPr lang="en-US" altLang="zh-CN" b="1" dirty="0">
                <a:solidFill>
                  <a:srgbClr val="FF0000"/>
                </a:solidFill>
                <a:latin typeface="黑体" panose="02010609060101010101" pitchFamily="49" charset="-122"/>
              </a:rPr>
              <a:t>100</a:t>
            </a:r>
            <a:r>
              <a:rPr lang="en-US" altLang="zh-CN" b="1" dirty="0" smtClean="0">
                <a:solidFill>
                  <a:srgbClr val="FF0000"/>
                </a:solidFill>
                <a:latin typeface="黑体" panose="02010609060101010101" pitchFamily="49" charset="-122"/>
              </a:rPr>
              <a:t>%-</a:t>
            </a:r>
            <a:r>
              <a:rPr lang="zh-CN" altLang="en-US" b="1" dirty="0" smtClean="0">
                <a:solidFill>
                  <a:srgbClr val="FF0000"/>
                </a:solidFill>
                <a:latin typeface="黑体" panose="02010609060101010101" pitchFamily="49" charset="-122"/>
              </a:rPr>
              <a:t>实际</a:t>
            </a:r>
            <a:r>
              <a:rPr lang="zh-CN" altLang="en-US" b="1" dirty="0">
                <a:solidFill>
                  <a:srgbClr val="FF0000"/>
                </a:solidFill>
                <a:latin typeface="黑体" panose="02010609060101010101" pitchFamily="49" charset="-122"/>
              </a:rPr>
              <a:t>增长</a:t>
            </a:r>
            <a:r>
              <a:rPr lang="en-US" altLang="zh-CN" b="1" dirty="0" smtClean="0">
                <a:solidFill>
                  <a:srgbClr val="FF0000"/>
                </a:solidFill>
                <a:latin typeface="黑体" panose="02010609060101010101" pitchFamily="49" charset="-122"/>
              </a:rPr>
              <a:t>%)/(100%-</a:t>
            </a:r>
            <a:r>
              <a:rPr lang="zh-CN" altLang="en-US" b="1" dirty="0" smtClean="0">
                <a:solidFill>
                  <a:srgbClr val="FF0000"/>
                </a:solidFill>
                <a:latin typeface="黑体" panose="02010609060101010101" pitchFamily="49" charset="-122"/>
              </a:rPr>
              <a:t>计划</a:t>
            </a:r>
            <a:r>
              <a:rPr lang="zh-CN" altLang="en-US" b="1" dirty="0">
                <a:solidFill>
                  <a:srgbClr val="FF0000"/>
                </a:solidFill>
                <a:latin typeface="黑体" panose="02010609060101010101" pitchFamily="49" charset="-122"/>
              </a:rPr>
              <a:t>增长</a:t>
            </a:r>
            <a:r>
              <a:rPr lang="en-US" altLang="zh-CN" b="1" smtClean="0">
                <a:solidFill>
                  <a:srgbClr val="FF0000"/>
                </a:solidFill>
                <a:latin typeface="黑体" panose="02010609060101010101" pitchFamily="49" charset="-122"/>
              </a:rPr>
              <a:t>%)]*</a:t>
            </a:r>
            <a:r>
              <a:rPr lang="en-US" altLang="zh-CN" b="1" dirty="0">
                <a:solidFill>
                  <a:srgbClr val="FF0000"/>
                </a:solidFill>
                <a:latin typeface="黑体" panose="02010609060101010101" pitchFamily="49" charset="-122"/>
              </a:rPr>
              <a:t>100%</a:t>
            </a:r>
          </a:p>
          <a:p>
            <a:pPr marL="0" indent="0">
              <a:buNone/>
            </a:pPr>
            <a:endParaRPr lang="en-US" altLang="zh-CN" b="1" dirty="0">
              <a:latin typeface="黑体" panose="02010609060101010101" pitchFamily="49" charset="-122"/>
            </a:endParaRPr>
          </a:p>
          <a:p>
            <a:pPr marL="0" indent="0">
              <a:buNone/>
            </a:pPr>
            <a:endParaRPr lang="en-US" altLang="zh-CN" b="1" dirty="0" smtClean="0">
              <a:latin typeface="黑体" panose="02010609060101010101" pitchFamily="49" charset="-122"/>
            </a:endParaRPr>
          </a:p>
          <a:p>
            <a:pPr marL="0" indent="0">
              <a:buNone/>
            </a:pPr>
            <a:endParaRPr lang="zh-CN" altLang="en-US" dirty="0"/>
          </a:p>
        </p:txBody>
      </p:sp>
    </p:spTree>
    <p:extLst>
      <p:ext uri="{BB962C8B-B14F-4D97-AF65-F5344CB8AC3E}">
        <p14:creationId xmlns:p14="http://schemas.microsoft.com/office/powerpoint/2010/main" val="3794928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597272" y="651343"/>
            <a:ext cx="11209245" cy="2670081"/>
          </a:xfrm>
        </p:spPr>
        <p:txBody>
          <a:bodyPr>
            <a:normAutofit/>
          </a:bodyPr>
          <a:lstStyle/>
          <a:p>
            <a:pPr>
              <a:lnSpc>
                <a:spcPct val="120000"/>
              </a:lnSpc>
            </a:pPr>
            <a:r>
              <a:rPr lang="en-US" altLang="zh-CN" sz="2800" b="1" dirty="0">
                <a:latin typeface="黑体" panose="02010609060101010101" pitchFamily="49" charset="-122"/>
              </a:rPr>
              <a:t>〔</a:t>
            </a:r>
            <a:r>
              <a:rPr lang="zh-CN" altLang="en-US" sz="2800" b="1" dirty="0">
                <a:latin typeface="黑体" panose="02010609060101010101" pitchFamily="49" charset="-122"/>
              </a:rPr>
              <a:t>例</a:t>
            </a:r>
            <a:r>
              <a:rPr lang="en-US" altLang="zh-CN" sz="2800" b="1" dirty="0">
                <a:latin typeface="黑体" panose="02010609060101010101" pitchFamily="49" charset="-122"/>
              </a:rPr>
              <a:t>2〕</a:t>
            </a:r>
            <a:r>
              <a:rPr lang="zh-CN" altLang="en-US" sz="2800" b="1" dirty="0">
                <a:latin typeface="黑体" panose="02010609060101010101" pitchFamily="49" charset="-122"/>
              </a:rPr>
              <a:t>某</a:t>
            </a:r>
            <a:r>
              <a:rPr lang="zh-CN" altLang="en-US" sz="2800" b="1" dirty="0" smtClean="0">
                <a:latin typeface="黑体" panose="02010609060101010101" pitchFamily="49" charset="-122"/>
              </a:rPr>
              <a:t>企业</a:t>
            </a:r>
            <a:r>
              <a:rPr lang="en-US" altLang="zh-CN" sz="2800" b="1" dirty="0" smtClean="0">
                <a:latin typeface="黑体" panose="02010609060101010101" pitchFamily="49" charset="-122"/>
              </a:rPr>
              <a:t>2015</a:t>
            </a:r>
            <a:r>
              <a:rPr lang="zh-CN" altLang="en-US" sz="2800" b="1" dirty="0" smtClean="0">
                <a:latin typeface="黑体" panose="02010609060101010101" pitchFamily="49" charset="-122"/>
              </a:rPr>
              <a:t>年规定产值计划比上年增长</a:t>
            </a:r>
            <a:r>
              <a:rPr lang="en-US" altLang="zh-CN" sz="2800" b="1" dirty="0" smtClean="0">
                <a:latin typeface="黑体" panose="02010609060101010101" pitchFamily="49" charset="-122"/>
              </a:rPr>
              <a:t>8%</a:t>
            </a:r>
            <a:r>
              <a:rPr lang="zh-CN" altLang="en-US" sz="2800" b="1" dirty="0" smtClean="0">
                <a:latin typeface="黑体" panose="02010609060101010101" pitchFamily="49" charset="-122"/>
              </a:rPr>
              <a:t>，实际比上年提高</a:t>
            </a:r>
            <a:r>
              <a:rPr lang="en-US" altLang="zh-CN" sz="2800" b="1" dirty="0" smtClean="0">
                <a:latin typeface="黑体" panose="02010609060101010101" pitchFamily="49" charset="-122"/>
              </a:rPr>
              <a:t>10%</a:t>
            </a:r>
            <a:r>
              <a:rPr lang="zh-CN" altLang="en-US" sz="2800" b="1" dirty="0" smtClean="0">
                <a:latin typeface="黑体" panose="02010609060101010101" pitchFamily="49" charset="-122"/>
              </a:rPr>
              <a:t>，试求该企业产值计划完成相对数。</a:t>
            </a:r>
            <a:r>
              <a:rPr lang="en-US" altLang="zh-CN" sz="2800" b="1" dirty="0" smtClean="0">
                <a:latin typeface="黑体" panose="02010609060101010101" pitchFamily="49" charset="-122"/>
              </a:rPr>
              <a:t/>
            </a:r>
            <a:br>
              <a:rPr lang="en-US" altLang="zh-CN" sz="2800" b="1" dirty="0" smtClean="0">
                <a:latin typeface="黑体" panose="02010609060101010101" pitchFamily="49" charset="-122"/>
              </a:rPr>
            </a:br>
            <a:r>
              <a:rPr lang="zh-CN" altLang="en-US" sz="2800" b="1" dirty="0" smtClean="0">
                <a:solidFill>
                  <a:schemeClr val="bg1"/>
                </a:solidFill>
                <a:latin typeface="黑体" panose="02010609060101010101" pitchFamily="49" charset="-122"/>
              </a:rPr>
              <a:t>单位</a:t>
            </a:r>
            <a:r>
              <a:rPr lang="zh-CN" altLang="en-US" sz="2800" b="1" dirty="0">
                <a:solidFill>
                  <a:schemeClr val="bg1"/>
                </a:solidFill>
                <a:latin typeface="黑体" panose="02010609060101010101" pitchFamily="49" charset="-122"/>
              </a:rPr>
              <a:t>成本计划完成相对数＝（</a:t>
            </a:r>
            <a:r>
              <a:rPr lang="en-US" altLang="zh-CN" sz="2800" b="1" dirty="0">
                <a:solidFill>
                  <a:schemeClr val="bg1"/>
                </a:solidFill>
                <a:latin typeface="黑体" panose="02010609060101010101" pitchFamily="49" charset="-122"/>
              </a:rPr>
              <a:t>100</a:t>
            </a:r>
            <a:r>
              <a:rPr lang="zh-CN" altLang="en-US" sz="2800" b="1" dirty="0">
                <a:solidFill>
                  <a:schemeClr val="bg1"/>
                </a:solidFill>
                <a:latin typeface="黑体" panose="02010609060101010101" pitchFamily="49" charset="-122"/>
              </a:rPr>
              <a:t>％－</a:t>
            </a:r>
            <a:r>
              <a:rPr lang="en-US" altLang="zh-CN" sz="2800" b="1" dirty="0">
                <a:solidFill>
                  <a:schemeClr val="bg1"/>
                </a:solidFill>
                <a:latin typeface="黑体" panose="02010609060101010101" pitchFamily="49" charset="-122"/>
              </a:rPr>
              <a:t>3</a:t>
            </a:r>
            <a:r>
              <a:rPr lang="zh-CN" altLang="en-US" sz="2800" b="1" dirty="0">
                <a:solidFill>
                  <a:schemeClr val="bg1"/>
                </a:solidFill>
                <a:latin typeface="黑体" panose="02010609060101010101" pitchFamily="49" charset="-122"/>
              </a:rPr>
              <a:t>％）</a:t>
            </a:r>
            <a:r>
              <a:rPr lang="en-US" altLang="zh-CN" sz="2800" b="1" dirty="0">
                <a:solidFill>
                  <a:schemeClr val="bg1"/>
                </a:solidFill>
                <a:latin typeface="黑体" panose="02010609060101010101" pitchFamily="49" charset="-122"/>
              </a:rPr>
              <a:t>÷</a:t>
            </a:r>
            <a:r>
              <a:rPr lang="zh-CN" altLang="en-US" sz="2800" b="1" dirty="0">
                <a:solidFill>
                  <a:schemeClr val="bg1"/>
                </a:solidFill>
                <a:latin typeface="黑体" panose="02010609060101010101" pitchFamily="49" charset="-122"/>
              </a:rPr>
              <a:t>（</a:t>
            </a:r>
            <a:r>
              <a:rPr lang="en-US" altLang="zh-CN" sz="2800" b="1" dirty="0">
                <a:solidFill>
                  <a:schemeClr val="bg1"/>
                </a:solidFill>
                <a:latin typeface="黑体" panose="02010609060101010101" pitchFamily="49" charset="-122"/>
              </a:rPr>
              <a:t>100</a:t>
            </a:r>
            <a:r>
              <a:rPr lang="zh-CN" altLang="en-US" sz="2800" b="1" dirty="0">
                <a:solidFill>
                  <a:schemeClr val="bg1"/>
                </a:solidFill>
                <a:latin typeface="黑体" panose="02010609060101010101" pitchFamily="49" charset="-122"/>
              </a:rPr>
              <a:t>％－</a:t>
            </a:r>
            <a:r>
              <a:rPr lang="en-US" altLang="zh-CN" sz="2800" b="1" dirty="0">
                <a:solidFill>
                  <a:schemeClr val="bg1"/>
                </a:solidFill>
                <a:latin typeface="黑体" panose="02010609060101010101" pitchFamily="49" charset="-122"/>
              </a:rPr>
              <a:t>5</a:t>
            </a:r>
            <a:r>
              <a:rPr lang="zh-CN" altLang="en-US" sz="2800" b="1" dirty="0">
                <a:solidFill>
                  <a:schemeClr val="bg1"/>
                </a:solidFill>
                <a:latin typeface="黑体" panose="02010609060101010101" pitchFamily="49" charset="-122"/>
              </a:rPr>
              <a:t>％）＝</a:t>
            </a:r>
            <a:r>
              <a:rPr lang="en-US" altLang="zh-CN" sz="2800" b="1" dirty="0">
                <a:solidFill>
                  <a:schemeClr val="bg1"/>
                </a:solidFill>
                <a:latin typeface="黑体" panose="02010609060101010101" pitchFamily="49" charset="-122"/>
              </a:rPr>
              <a:t>102.11</a:t>
            </a:r>
            <a:r>
              <a:rPr lang="zh-CN" altLang="en-US" sz="2800" b="1" dirty="0">
                <a:solidFill>
                  <a:schemeClr val="bg1"/>
                </a:solidFill>
                <a:latin typeface="黑体" panose="02010609060101010101" pitchFamily="49" charset="-122"/>
              </a:rPr>
              <a:t>％</a:t>
            </a:r>
          </a:p>
        </p:txBody>
      </p:sp>
      <p:sp>
        <p:nvSpPr>
          <p:cNvPr id="2" name="矩形 1"/>
          <p:cNvSpPr/>
          <p:nvPr/>
        </p:nvSpPr>
        <p:spPr>
          <a:xfrm>
            <a:off x="457200" y="2531640"/>
            <a:ext cx="10797987" cy="584775"/>
          </a:xfrm>
          <a:prstGeom prst="rect">
            <a:avLst/>
          </a:prstGeom>
        </p:spPr>
        <p:txBody>
          <a:bodyPr wrap="square">
            <a:spAutoFit/>
          </a:bodyPr>
          <a:lstStyle/>
          <a:p>
            <a:r>
              <a:rPr lang="zh-CN" altLang="en-US" sz="3200" b="1" dirty="0">
                <a:solidFill>
                  <a:srgbClr val="FF0000"/>
                </a:solidFill>
                <a:latin typeface="黑体" panose="02010609060101010101" pitchFamily="49" charset="-122"/>
              </a:rPr>
              <a:t>计划完成相对数</a:t>
            </a:r>
            <a:r>
              <a:rPr lang="en-US" altLang="zh-CN" sz="3200" b="1" dirty="0" smtClean="0">
                <a:solidFill>
                  <a:srgbClr val="FF0000"/>
                </a:solidFill>
                <a:latin typeface="黑体" panose="02010609060101010101" pitchFamily="49" charset="-122"/>
              </a:rPr>
              <a:t>=[(</a:t>
            </a:r>
            <a:r>
              <a:rPr lang="en-US" altLang="zh-CN" sz="3200" b="1" dirty="0">
                <a:solidFill>
                  <a:srgbClr val="FF0000"/>
                </a:solidFill>
                <a:latin typeface="黑体" panose="02010609060101010101" pitchFamily="49" charset="-122"/>
              </a:rPr>
              <a:t>100%+10</a:t>
            </a:r>
            <a:r>
              <a:rPr lang="en-US" altLang="zh-CN" sz="3200" b="1" dirty="0" smtClean="0">
                <a:solidFill>
                  <a:srgbClr val="FF0000"/>
                </a:solidFill>
                <a:latin typeface="黑体" panose="02010609060101010101" pitchFamily="49" charset="-122"/>
              </a:rPr>
              <a:t>%)/(100</a:t>
            </a:r>
            <a:r>
              <a:rPr lang="en-US" altLang="zh-CN" sz="3200" b="1" dirty="0">
                <a:solidFill>
                  <a:srgbClr val="FF0000"/>
                </a:solidFill>
                <a:latin typeface="黑体" panose="02010609060101010101" pitchFamily="49" charset="-122"/>
              </a:rPr>
              <a:t>%+8</a:t>
            </a:r>
            <a:r>
              <a:rPr lang="en-US" altLang="zh-CN" sz="3200" b="1" dirty="0" smtClean="0">
                <a:solidFill>
                  <a:srgbClr val="FF0000"/>
                </a:solidFill>
                <a:latin typeface="黑体" panose="02010609060101010101" pitchFamily="49" charset="-122"/>
              </a:rPr>
              <a:t>%)]*</a:t>
            </a:r>
            <a:r>
              <a:rPr lang="en-US" altLang="zh-CN" sz="3200" b="1" dirty="0">
                <a:solidFill>
                  <a:srgbClr val="FF0000"/>
                </a:solidFill>
                <a:latin typeface="黑体" panose="02010609060101010101" pitchFamily="49" charset="-122"/>
              </a:rPr>
              <a:t>100%=</a:t>
            </a:r>
            <a:r>
              <a:rPr lang="en-US" altLang="zh-CN" sz="3200" b="1" dirty="0" smtClean="0">
                <a:solidFill>
                  <a:srgbClr val="FF0000"/>
                </a:solidFill>
                <a:latin typeface="黑体" panose="02010609060101010101" pitchFamily="49" charset="-122"/>
              </a:rPr>
              <a:t>101.85%</a:t>
            </a:r>
            <a:endParaRPr lang="zh-CN" altLang="en-US" sz="3200" dirty="0"/>
          </a:p>
        </p:txBody>
      </p:sp>
      <p:sp>
        <p:nvSpPr>
          <p:cNvPr id="4" name="Rectangle 2"/>
          <p:cNvSpPr txBox="1">
            <a:spLocks noChangeArrowheads="1"/>
          </p:cNvSpPr>
          <p:nvPr/>
        </p:nvSpPr>
        <p:spPr>
          <a:xfrm>
            <a:off x="668989" y="3076297"/>
            <a:ext cx="11209245" cy="2670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zh-CN" sz="2800" b="1" dirty="0" smtClean="0">
                <a:latin typeface="黑体" panose="02010609060101010101" pitchFamily="49" charset="-122"/>
              </a:rPr>
              <a:t>〔</a:t>
            </a:r>
            <a:r>
              <a:rPr lang="zh-CN" altLang="en-US" sz="2800" b="1" dirty="0" smtClean="0">
                <a:latin typeface="黑体" panose="02010609060101010101" pitchFamily="49" charset="-122"/>
              </a:rPr>
              <a:t>例</a:t>
            </a:r>
            <a:r>
              <a:rPr lang="en-US" altLang="zh-CN" sz="2800" b="1" dirty="0">
                <a:latin typeface="黑体" panose="02010609060101010101" pitchFamily="49" charset="-122"/>
              </a:rPr>
              <a:t>3</a:t>
            </a:r>
            <a:r>
              <a:rPr lang="en-US" altLang="zh-CN" sz="2800" b="1" dirty="0" smtClean="0">
                <a:latin typeface="黑体" panose="02010609060101010101" pitchFamily="49" charset="-122"/>
              </a:rPr>
              <a:t>〕</a:t>
            </a:r>
            <a:r>
              <a:rPr lang="zh-CN" altLang="en-US" sz="2800" b="1" dirty="0" smtClean="0">
                <a:latin typeface="黑体" panose="02010609060101010101" pitchFamily="49" charset="-122"/>
              </a:rPr>
              <a:t>某企业</a:t>
            </a:r>
            <a:r>
              <a:rPr lang="en-US" altLang="zh-CN" sz="2800" b="1" dirty="0" smtClean="0">
                <a:latin typeface="黑体" panose="02010609060101010101" pitchFamily="49" charset="-122"/>
              </a:rPr>
              <a:t>2015</a:t>
            </a:r>
            <a:r>
              <a:rPr lang="zh-CN" altLang="en-US" sz="2800" b="1" dirty="0" smtClean="0">
                <a:latin typeface="黑体" panose="02010609060101010101" pitchFamily="49" charset="-122"/>
              </a:rPr>
              <a:t>年</a:t>
            </a:r>
            <a:r>
              <a:rPr lang="en-US" altLang="zh-CN" sz="2800" b="1" dirty="0" smtClean="0">
                <a:latin typeface="黑体" panose="02010609060101010101" pitchFamily="49" charset="-122"/>
              </a:rPr>
              <a:t>A</a:t>
            </a:r>
            <a:r>
              <a:rPr lang="zh-CN" altLang="en-US" sz="2800" b="1" dirty="0" smtClean="0">
                <a:latin typeface="黑体" panose="02010609060101010101" pitchFamily="49" charset="-122"/>
              </a:rPr>
              <a:t>产品单位成本为每台</a:t>
            </a:r>
            <a:r>
              <a:rPr lang="en-US" altLang="zh-CN" sz="2800" b="1" dirty="0" smtClean="0">
                <a:latin typeface="黑体" panose="02010609060101010101" pitchFamily="49" charset="-122"/>
              </a:rPr>
              <a:t>1200</a:t>
            </a:r>
            <a:r>
              <a:rPr lang="zh-CN" altLang="en-US" sz="2800" b="1" dirty="0" smtClean="0">
                <a:latin typeface="黑体" panose="02010609060101010101" pitchFamily="49" charset="-122"/>
              </a:rPr>
              <a:t>，计划要求</a:t>
            </a:r>
            <a:r>
              <a:rPr lang="en-US" altLang="zh-CN" sz="2800" b="1" dirty="0" smtClean="0">
                <a:latin typeface="黑体" panose="02010609060101010101" pitchFamily="49" charset="-122"/>
              </a:rPr>
              <a:t>2016</a:t>
            </a:r>
            <a:r>
              <a:rPr lang="zh-CN" altLang="en-US" sz="2800" b="1" dirty="0" smtClean="0">
                <a:latin typeface="黑体" panose="02010609060101010101" pitchFamily="49" charset="-122"/>
              </a:rPr>
              <a:t>年产品单位成本比上年降低</a:t>
            </a:r>
            <a:r>
              <a:rPr lang="en-US" altLang="zh-CN" sz="2800" b="1" dirty="0" smtClean="0">
                <a:latin typeface="黑体" panose="02010609060101010101" pitchFamily="49" charset="-122"/>
              </a:rPr>
              <a:t>5%</a:t>
            </a:r>
            <a:r>
              <a:rPr lang="zh-CN" altLang="en-US" sz="2800" b="1" dirty="0" smtClean="0">
                <a:latin typeface="黑体" panose="02010609060101010101" pitchFamily="49" charset="-122"/>
              </a:rPr>
              <a:t>，实际降低</a:t>
            </a:r>
            <a:r>
              <a:rPr lang="en-US" altLang="zh-CN" sz="2800" b="1" dirty="0" smtClean="0">
                <a:latin typeface="黑体" panose="02010609060101010101" pitchFamily="49" charset="-122"/>
              </a:rPr>
              <a:t>6%</a:t>
            </a:r>
            <a:r>
              <a:rPr lang="zh-CN" altLang="en-US" sz="2800" b="1" dirty="0" smtClean="0">
                <a:latin typeface="黑体" panose="02010609060101010101" pitchFamily="49" charset="-122"/>
              </a:rPr>
              <a:t>，试求该</a:t>
            </a:r>
            <a:r>
              <a:rPr lang="en-US" altLang="zh-CN" sz="2800" b="1" dirty="0" smtClean="0">
                <a:latin typeface="黑体" panose="02010609060101010101" pitchFamily="49" charset="-122"/>
              </a:rPr>
              <a:t>A</a:t>
            </a:r>
            <a:r>
              <a:rPr lang="zh-CN" altLang="en-US" sz="2800" b="1" dirty="0" smtClean="0">
                <a:latin typeface="黑体" panose="02010609060101010101" pitchFamily="49" charset="-122"/>
              </a:rPr>
              <a:t>产品单位成本计划数与实际数，产品单位成本计划完成相对数。</a:t>
            </a:r>
            <a:r>
              <a:rPr lang="zh-CN" altLang="en-US" sz="2800" b="1" dirty="0" smtClean="0">
                <a:solidFill>
                  <a:schemeClr val="bg1"/>
                </a:solidFill>
                <a:latin typeface="黑体" panose="02010609060101010101" pitchFamily="49" charset="-122"/>
              </a:rPr>
              <a:t>单位成本计划完成相对数＝（</a:t>
            </a:r>
            <a:r>
              <a:rPr lang="en-US" altLang="zh-CN" sz="2800" b="1" dirty="0" smtClean="0">
                <a:solidFill>
                  <a:schemeClr val="bg1"/>
                </a:solidFill>
                <a:latin typeface="黑体" panose="02010609060101010101" pitchFamily="49" charset="-122"/>
              </a:rPr>
              <a:t>100</a:t>
            </a:r>
            <a:r>
              <a:rPr lang="zh-CN" altLang="en-US" sz="2800" b="1" dirty="0" smtClean="0">
                <a:solidFill>
                  <a:schemeClr val="bg1"/>
                </a:solidFill>
                <a:latin typeface="黑体" panose="02010609060101010101" pitchFamily="49" charset="-122"/>
              </a:rPr>
              <a:t>％－</a:t>
            </a:r>
            <a:r>
              <a:rPr lang="en-US" altLang="zh-CN" sz="2800" b="1" dirty="0" smtClean="0">
                <a:solidFill>
                  <a:schemeClr val="bg1"/>
                </a:solidFill>
                <a:latin typeface="黑体" panose="02010609060101010101" pitchFamily="49" charset="-122"/>
              </a:rPr>
              <a:t>3</a:t>
            </a:r>
            <a:r>
              <a:rPr lang="zh-CN" altLang="en-US" sz="2800" b="1" dirty="0" smtClean="0">
                <a:solidFill>
                  <a:schemeClr val="bg1"/>
                </a:solidFill>
                <a:latin typeface="黑体" panose="02010609060101010101" pitchFamily="49" charset="-122"/>
              </a:rPr>
              <a:t>％）</a:t>
            </a:r>
            <a:r>
              <a:rPr lang="en-US" altLang="zh-CN" sz="2800" b="1" dirty="0" smtClean="0">
                <a:solidFill>
                  <a:schemeClr val="bg1"/>
                </a:solidFill>
                <a:latin typeface="黑体" panose="02010609060101010101" pitchFamily="49" charset="-122"/>
              </a:rPr>
              <a:t>÷</a:t>
            </a:r>
            <a:r>
              <a:rPr lang="zh-CN" altLang="en-US" sz="2800" b="1" dirty="0" smtClean="0">
                <a:solidFill>
                  <a:schemeClr val="bg1"/>
                </a:solidFill>
                <a:latin typeface="黑体" panose="02010609060101010101" pitchFamily="49" charset="-122"/>
              </a:rPr>
              <a:t>（</a:t>
            </a:r>
            <a:r>
              <a:rPr lang="en-US" altLang="zh-CN" sz="2800" b="1" dirty="0" smtClean="0">
                <a:solidFill>
                  <a:schemeClr val="bg1"/>
                </a:solidFill>
                <a:latin typeface="黑体" panose="02010609060101010101" pitchFamily="49" charset="-122"/>
              </a:rPr>
              <a:t>100</a:t>
            </a:r>
            <a:r>
              <a:rPr lang="zh-CN" altLang="en-US" sz="2800" b="1" dirty="0" smtClean="0">
                <a:solidFill>
                  <a:schemeClr val="bg1"/>
                </a:solidFill>
                <a:latin typeface="黑体" panose="02010609060101010101" pitchFamily="49" charset="-122"/>
              </a:rPr>
              <a:t>％－</a:t>
            </a:r>
            <a:r>
              <a:rPr lang="en-US" altLang="zh-CN" sz="2800" b="1" dirty="0" smtClean="0">
                <a:solidFill>
                  <a:schemeClr val="bg1"/>
                </a:solidFill>
                <a:latin typeface="黑体" panose="02010609060101010101" pitchFamily="49" charset="-122"/>
              </a:rPr>
              <a:t>5</a:t>
            </a:r>
            <a:r>
              <a:rPr lang="zh-CN" altLang="en-US" sz="2800" b="1" dirty="0" smtClean="0">
                <a:solidFill>
                  <a:schemeClr val="bg1"/>
                </a:solidFill>
                <a:latin typeface="黑体" panose="02010609060101010101" pitchFamily="49" charset="-122"/>
              </a:rPr>
              <a:t>％）＝</a:t>
            </a:r>
            <a:r>
              <a:rPr lang="en-US" altLang="zh-CN" sz="2800" b="1" dirty="0" smtClean="0">
                <a:solidFill>
                  <a:schemeClr val="bg1"/>
                </a:solidFill>
                <a:latin typeface="黑体" panose="02010609060101010101" pitchFamily="49" charset="-122"/>
              </a:rPr>
              <a:t>102.11</a:t>
            </a:r>
            <a:r>
              <a:rPr lang="zh-CN" altLang="en-US" sz="2800" b="1" dirty="0" smtClean="0">
                <a:solidFill>
                  <a:schemeClr val="bg1"/>
                </a:solidFill>
                <a:latin typeface="黑体" panose="02010609060101010101" pitchFamily="49" charset="-122"/>
              </a:rPr>
              <a:t>％</a:t>
            </a:r>
            <a:endParaRPr lang="zh-CN" altLang="en-US" sz="2800" b="1" dirty="0">
              <a:solidFill>
                <a:schemeClr val="bg1"/>
              </a:solidFill>
              <a:latin typeface="黑体" panose="02010609060101010101" pitchFamily="49" charset="-122"/>
            </a:endParaRPr>
          </a:p>
        </p:txBody>
      </p:sp>
      <p:sp>
        <p:nvSpPr>
          <p:cNvPr id="5" name="矩形 4"/>
          <p:cNvSpPr/>
          <p:nvPr/>
        </p:nvSpPr>
        <p:spPr>
          <a:xfrm>
            <a:off x="982766" y="5198642"/>
            <a:ext cx="10003479" cy="1569660"/>
          </a:xfrm>
          <a:prstGeom prst="rect">
            <a:avLst/>
          </a:prstGeom>
        </p:spPr>
        <p:txBody>
          <a:bodyPr wrap="square">
            <a:spAutoFit/>
          </a:bodyPr>
          <a:lstStyle/>
          <a:p>
            <a:r>
              <a:rPr lang="en-US" altLang="zh-CN" sz="3200" b="1" dirty="0" smtClean="0">
                <a:solidFill>
                  <a:srgbClr val="FF0000"/>
                </a:solidFill>
                <a:latin typeface="黑体" panose="02010609060101010101" pitchFamily="49" charset="-122"/>
              </a:rPr>
              <a:t>2016</a:t>
            </a:r>
            <a:r>
              <a:rPr lang="zh-CN" altLang="en-US" sz="3200" b="1" dirty="0" smtClean="0">
                <a:solidFill>
                  <a:srgbClr val="FF0000"/>
                </a:solidFill>
                <a:latin typeface="黑体" panose="02010609060101010101" pitchFamily="49" charset="-122"/>
              </a:rPr>
              <a:t>年单位成本计划数</a:t>
            </a:r>
            <a:r>
              <a:rPr lang="en-US" altLang="zh-CN" sz="3200" b="1" dirty="0" smtClean="0">
                <a:solidFill>
                  <a:srgbClr val="FF0000"/>
                </a:solidFill>
                <a:latin typeface="黑体" panose="02010609060101010101" pitchFamily="49" charset="-122"/>
              </a:rPr>
              <a:t>=1200</a:t>
            </a:r>
            <a:r>
              <a:rPr lang="zh-CN" altLang="en-US" sz="3200" b="1" dirty="0" smtClean="0">
                <a:solidFill>
                  <a:srgbClr val="FF0000"/>
                </a:solidFill>
                <a:latin typeface="黑体" panose="02010609060101010101" pitchFamily="49" charset="-122"/>
              </a:rPr>
              <a:t>*（</a:t>
            </a:r>
            <a:r>
              <a:rPr lang="en-US" altLang="zh-CN" sz="3200" b="1" dirty="0" smtClean="0">
                <a:solidFill>
                  <a:srgbClr val="FF0000"/>
                </a:solidFill>
                <a:latin typeface="黑体" panose="02010609060101010101" pitchFamily="49" charset="-122"/>
              </a:rPr>
              <a:t>1-5%</a:t>
            </a:r>
            <a:r>
              <a:rPr lang="zh-CN" altLang="en-US" sz="3200" b="1" dirty="0" smtClean="0">
                <a:solidFill>
                  <a:srgbClr val="FF0000"/>
                </a:solidFill>
                <a:latin typeface="黑体" panose="02010609060101010101" pitchFamily="49" charset="-122"/>
              </a:rPr>
              <a:t>）</a:t>
            </a:r>
            <a:r>
              <a:rPr lang="en-US" altLang="zh-CN" sz="3200" b="1" dirty="0" smtClean="0">
                <a:solidFill>
                  <a:srgbClr val="FF0000"/>
                </a:solidFill>
                <a:latin typeface="黑体" panose="02010609060101010101" pitchFamily="49" charset="-122"/>
              </a:rPr>
              <a:t>=1140</a:t>
            </a:r>
            <a:r>
              <a:rPr lang="zh-CN" altLang="en-US" sz="3200" b="1" dirty="0" smtClean="0">
                <a:solidFill>
                  <a:srgbClr val="FF0000"/>
                </a:solidFill>
                <a:latin typeface="黑体" panose="02010609060101010101" pitchFamily="49" charset="-122"/>
              </a:rPr>
              <a:t>（元）</a:t>
            </a:r>
            <a:endParaRPr lang="en-US" altLang="zh-CN" sz="3200" b="1" dirty="0" smtClean="0">
              <a:solidFill>
                <a:srgbClr val="FF0000"/>
              </a:solidFill>
              <a:latin typeface="黑体" panose="02010609060101010101" pitchFamily="49" charset="-122"/>
            </a:endParaRPr>
          </a:p>
          <a:p>
            <a:r>
              <a:rPr lang="en-US" altLang="zh-CN" sz="3200" b="1" dirty="0">
                <a:solidFill>
                  <a:srgbClr val="FF0000"/>
                </a:solidFill>
                <a:latin typeface="黑体" panose="02010609060101010101" pitchFamily="49" charset="-122"/>
              </a:rPr>
              <a:t>2016</a:t>
            </a:r>
            <a:r>
              <a:rPr lang="zh-CN" altLang="en-US" sz="3200" b="1" dirty="0">
                <a:solidFill>
                  <a:srgbClr val="FF0000"/>
                </a:solidFill>
                <a:latin typeface="黑体" panose="02010609060101010101" pitchFamily="49" charset="-122"/>
              </a:rPr>
              <a:t>年单位</a:t>
            </a:r>
            <a:r>
              <a:rPr lang="zh-CN" altLang="en-US" sz="3200" b="1" dirty="0" smtClean="0">
                <a:solidFill>
                  <a:srgbClr val="FF0000"/>
                </a:solidFill>
                <a:latin typeface="黑体" panose="02010609060101010101" pitchFamily="49" charset="-122"/>
              </a:rPr>
              <a:t>成本</a:t>
            </a:r>
            <a:r>
              <a:rPr lang="zh-CN" altLang="en-US" sz="3200" b="1" dirty="0">
                <a:solidFill>
                  <a:srgbClr val="FF0000"/>
                </a:solidFill>
                <a:latin typeface="黑体" panose="02010609060101010101" pitchFamily="49" charset="-122"/>
              </a:rPr>
              <a:t>实际</a:t>
            </a:r>
            <a:r>
              <a:rPr lang="zh-CN" altLang="en-US" sz="3200" b="1" dirty="0" smtClean="0">
                <a:solidFill>
                  <a:srgbClr val="FF0000"/>
                </a:solidFill>
                <a:latin typeface="黑体" panose="02010609060101010101" pitchFamily="49" charset="-122"/>
              </a:rPr>
              <a:t>数</a:t>
            </a:r>
            <a:r>
              <a:rPr lang="en-US" altLang="zh-CN" sz="3200" b="1" dirty="0">
                <a:solidFill>
                  <a:srgbClr val="FF0000"/>
                </a:solidFill>
                <a:latin typeface="黑体" panose="02010609060101010101" pitchFamily="49" charset="-122"/>
              </a:rPr>
              <a:t>=1200</a:t>
            </a:r>
            <a:r>
              <a:rPr lang="zh-CN" altLang="en-US" sz="3200" b="1" dirty="0">
                <a:solidFill>
                  <a:srgbClr val="FF0000"/>
                </a:solidFill>
                <a:latin typeface="黑体" panose="02010609060101010101" pitchFamily="49" charset="-122"/>
              </a:rPr>
              <a:t>*（</a:t>
            </a:r>
            <a:r>
              <a:rPr lang="en-US" altLang="zh-CN" sz="3200" b="1" dirty="0" smtClean="0">
                <a:solidFill>
                  <a:srgbClr val="FF0000"/>
                </a:solidFill>
                <a:latin typeface="黑体" panose="02010609060101010101" pitchFamily="49" charset="-122"/>
              </a:rPr>
              <a:t>1-6%</a:t>
            </a:r>
            <a:r>
              <a:rPr lang="zh-CN" altLang="en-US" sz="3200" b="1" dirty="0">
                <a:solidFill>
                  <a:srgbClr val="FF0000"/>
                </a:solidFill>
                <a:latin typeface="黑体" panose="02010609060101010101" pitchFamily="49" charset="-122"/>
              </a:rPr>
              <a:t>）</a:t>
            </a:r>
            <a:r>
              <a:rPr lang="en-US" altLang="zh-CN" sz="3200" b="1" dirty="0">
                <a:solidFill>
                  <a:srgbClr val="FF0000"/>
                </a:solidFill>
                <a:latin typeface="黑体" panose="02010609060101010101" pitchFamily="49" charset="-122"/>
              </a:rPr>
              <a:t>=</a:t>
            </a:r>
            <a:r>
              <a:rPr lang="en-US" altLang="zh-CN" sz="3200" b="1" dirty="0" smtClean="0">
                <a:solidFill>
                  <a:srgbClr val="FF0000"/>
                </a:solidFill>
                <a:latin typeface="黑体" panose="02010609060101010101" pitchFamily="49" charset="-122"/>
              </a:rPr>
              <a:t>1128</a:t>
            </a:r>
            <a:r>
              <a:rPr lang="zh-CN" altLang="en-US" sz="3200" b="1" dirty="0" smtClean="0">
                <a:solidFill>
                  <a:srgbClr val="FF0000"/>
                </a:solidFill>
                <a:latin typeface="黑体" panose="02010609060101010101" pitchFamily="49" charset="-122"/>
              </a:rPr>
              <a:t>（</a:t>
            </a:r>
            <a:r>
              <a:rPr lang="zh-CN" altLang="en-US" sz="3200" b="1" dirty="0">
                <a:solidFill>
                  <a:srgbClr val="FF0000"/>
                </a:solidFill>
                <a:latin typeface="黑体" panose="02010609060101010101" pitchFamily="49" charset="-122"/>
              </a:rPr>
              <a:t>元</a:t>
            </a:r>
            <a:r>
              <a:rPr lang="zh-CN" altLang="en-US" sz="3200" b="1" dirty="0" smtClean="0">
                <a:solidFill>
                  <a:srgbClr val="FF0000"/>
                </a:solidFill>
                <a:latin typeface="黑体" panose="02010609060101010101" pitchFamily="49" charset="-122"/>
              </a:rPr>
              <a:t>）</a:t>
            </a:r>
            <a:endParaRPr lang="en-US" altLang="zh-CN" sz="3200" b="1" dirty="0">
              <a:solidFill>
                <a:srgbClr val="FF0000"/>
              </a:solidFill>
              <a:latin typeface="黑体" panose="02010609060101010101" pitchFamily="49" charset="-122"/>
            </a:endParaRPr>
          </a:p>
          <a:p>
            <a:r>
              <a:rPr lang="zh-CN" altLang="en-US" sz="3200" b="1" dirty="0" smtClean="0">
                <a:solidFill>
                  <a:srgbClr val="FF0000"/>
                </a:solidFill>
                <a:latin typeface="黑体" panose="02010609060101010101" pitchFamily="49" charset="-122"/>
              </a:rPr>
              <a:t>计划</a:t>
            </a:r>
            <a:r>
              <a:rPr lang="zh-CN" altLang="en-US" sz="3200" b="1" dirty="0">
                <a:solidFill>
                  <a:srgbClr val="FF0000"/>
                </a:solidFill>
                <a:latin typeface="黑体" panose="02010609060101010101" pitchFamily="49" charset="-122"/>
              </a:rPr>
              <a:t>完成相对数</a:t>
            </a:r>
            <a:r>
              <a:rPr lang="en-US" altLang="zh-CN" sz="3200" b="1" dirty="0" smtClean="0">
                <a:solidFill>
                  <a:srgbClr val="FF0000"/>
                </a:solidFill>
                <a:latin typeface="黑体" panose="02010609060101010101" pitchFamily="49" charset="-122"/>
              </a:rPr>
              <a:t>=[(</a:t>
            </a:r>
            <a:r>
              <a:rPr lang="en-US" altLang="zh-CN" sz="3200" b="1" dirty="0" smtClean="0">
                <a:solidFill>
                  <a:srgbClr val="FF0000"/>
                </a:solidFill>
                <a:latin typeface="黑体" panose="02010609060101010101" pitchFamily="49" charset="-122"/>
              </a:rPr>
              <a:t>100%-</a:t>
            </a:r>
            <a:r>
              <a:rPr lang="en-US" altLang="zh-CN" sz="3200" b="1" dirty="0" smtClean="0">
                <a:solidFill>
                  <a:srgbClr val="FF0000"/>
                </a:solidFill>
                <a:latin typeface="黑体" panose="02010609060101010101" pitchFamily="49" charset="-122"/>
              </a:rPr>
              <a:t>6%)/(100</a:t>
            </a:r>
            <a:r>
              <a:rPr lang="en-US" altLang="zh-CN" sz="3200" b="1" dirty="0" smtClean="0">
                <a:solidFill>
                  <a:srgbClr val="FF0000"/>
                </a:solidFill>
                <a:latin typeface="黑体" panose="02010609060101010101" pitchFamily="49" charset="-122"/>
              </a:rPr>
              <a:t>%-5</a:t>
            </a:r>
            <a:r>
              <a:rPr lang="en-US" altLang="zh-CN" sz="3200" b="1" dirty="0" smtClean="0">
                <a:solidFill>
                  <a:srgbClr val="FF0000"/>
                </a:solidFill>
                <a:latin typeface="黑体" panose="02010609060101010101" pitchFamily="49" charset="-122"/>
              </a:rPr>
              <a:t>%)]*</a:t>
            </a:r>
            <a:r>
              <a:rPr lang="en-US" altLang="zh-CN" sz="3200" b="1" dirty="0">
                <a:solidFill>
                  <a:srgbClr val="FF0000"/>
                </a:solidFill>
                <a:latin typeface="黑体" panose="02010609060101010101" pitchFamily="49" charset="-122"/>
              </a:rPr>
              <a:t>100</a:t>
            </a:r>
            <a:r>
              <a:rPr lang="en-US" altLang="zh-CN" sz="3200" b="1" dirty="0" smtClean="0">
                <a:solidFill>
                  <a:srgbClr val="FF0000"/>
                </a:solidFill>
                <a:latin typeface="黑体" panose="02010609060101010101" pitchFamily="49" charset="-122"/>
              </a:rPr>
              <a:t>%=98.95%</a:t>
            </a:r>
            <a:endParaRPr lang="zh-CN" altLang="en-US" sz="3200" dirty="0"/>
          </a:p>
        </p:txBody>
      </p:sp>
    </p:spTree>
    <p:extLst>
      <p:ext uri="{BB962C8B-B14F-4D97-AF65-F5344CB8AC3E}">
        <p14:creationId xmlns:p14="http://schemas.microsoft.com/office/powerpoint/2010/main" val="303818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396178" y="249611"/>
            <a:ext cx="11308141" cy="3905530"/>
          </a:xfrm>
        </p:spPr>
        <p:txBody>
          <a:bodyPr/>
          <a:lstStyle/>
          <a:p>
            <a:pPr algn="l">
              <a:lnSpc>
                <a:spcPct val="120000"/>
              </a:lnSpc>
            </a:pPr>
            <a:r>
              <a:rPr lang="en-US" altLang="zh-CN" sz="2400" b="1" dirty="0" smtClean="0">
                <a:latin typeface="黑体" panose="02010609060101010101" pitchFamily="49" charset="-122"/>
              </a:rPr>
              <a:t>〔</a:t>
            </a:r>
            <a:r>
              <a:rPr lang="zh-CN" altLang="en-US" sz="2400" b="1" dirty="0" smtClean="0">
                <a:latin typeface="黑体" panose="02010609060101010101" pitchFamily="49" charset="-122"/>
              </a:rPr>
              <a:t>例</a:t>
            </a:r>
            <a:r>
              <a:rPr lang="en-US" altLang="zh-CN" sz="2400" b="1" dirty="0">
                <a:latin typeface="黑体" panose="02010609060101010101" pitchFamily="49" charset="-122"/>
              </a:rPr>
              <a:t>4</a:t>
            </a:r>
            <a:r>
              <a:rPr lang="en-US" altLang="zh-CN" sz="2400" b="1" dirty="0" smtClean="0">
                <a:latin typeface="黑体" panose="02010609060101010101" pitchFamily="49" charset="-122"/>
              </a:rPr>
              <a:t>〕</a:t>
            </a:r>
            <a:r>
              <a:rPr lang="zh-CN" altLang="en-US" sz="2400" b="1" dirty="0">
                <a:latin typeface="黑体" panose="02010609060101010101" pitchFamily="49" charset="-122"/>
              </a:rPr>
              <a:t>某企业要求劳动生产率达到</a:t>
            </a:r>
            <a:r>
              <a:rPr lang="en-US" altLang="zh-CN" sz="2400" b="1" dirty="0">
                <a:latin typeface="黑体" panose="02010609060101010101" pitchFamily="49" charset="-122"/>
              </a:rPr>
              <a:t>5000</a:t>
            </a:r>
            <a:r>
              <a:rPr lang="zh-CN" altLang="en-US" sz="2400" b="1" dirty="0">
                <a:latin typeface="黑体" panose="02010609060101010101" pitchFamily="49" charset="-122"/>
              </a:rPr>
              <a:t>元∕人，某种产品的计划单位成本为</a:t>
            </a:r>
            <a:r>
              <a:rPr lang="en-US" altLang="zh-CN" sz="2400" b="1" dirty="0">
                <a:latin typeface="黑体" panose="02010609060101010101" pitchFamily="49" charset="-122"/>
              </a:rPr>
              <a:t>100</a:t>
            </a:r>
            <a:r>
              <a:rPr lang="zh-CN" altLang="en-US" sz="2400" b="1" dirty="0">
                <a:latin typeface="黑体" panose="02010609060101010101" pitchFamily="49" charset="-122"/>
              </a:rPr>
              <a:t>元，该企业实际的劳动生产率达到</a:t>
            </a:r>
            <a:r>
              <a:rPr lang="en-US" altLang="zh-CN" sz="2400" b="1" dirty="0">
                <a:latin typeface="黑体" panose="02010609060101010101" pitchFamily="49" charset="-122"/>
              </a:rPr>
              <a:t>6000</a:t>
            </a:r>
            <a:r>
              <a:rPr lang="zh-CN" altLang="en-US" sz="2400" b="1" dirty="0">
                <a:latin typeface="黑体" panose="02010609060101010101" pitchFamily="49" charset="-122"/>
              </a:rPr>
              <a:t>元∕人，某种产品的实际单位成本为</a:t>
            </a:r>
            <a:r>
              <a:rPr lang="en-US" altLang="zh-CN" sz="2400" b="1" dirty="0">
                <a:latin typeface="黑体" panose="02010609060101010101" pitchFamily="49" charset="-122"/>
              </a:rPr>
              <a:t>80</a:t>
            </a:r>
            <a:r>
              <a:rPr lang="zh-CN" altLang="en-US" sz="2400" b="1" dirty="0">
                <a:latin typeface="黑体" panose="02010609060101010101" pitchFamily="49" charset="-122"/>
              </a:rPr>
              <a:t>元，它们的计划完成程度指标如下：</a:t>
            </a:r>
            <a:br>
              <a:rPr lang="zh-CN" altLang="en-US" sz="2400" b="1" dirty="0">
                <a:latin typeface="黑体" panose="02010609060101010101" pitchFamily="49" charset="-122"/>
              </a:rPr>
            </a:br>
            <a:r>
              <a:rPr lang="zh-CN" altLang="en-US" sz="2400" b="1" dirty="0">
                <a:latin typeface="黑体" panose="02010609060101010101" pitchFamily="49" charset="-122"/>
              </a:rPr>
              <a:t>劳动生产率计划完成相对数＝</a:t>
            </a:r>
            <a:r>
              <a:rPr lang="en-US" altLang="zh-CN" sz="2400" b="1" dirty="0">
                <a:latin typeface="黑体" panose="02010609060101010101" pitchFamily="49" charset="-122"/>
              </a:rPr>
              <a:t>6000÷5000</a:t>
            </a:r>
            <a:r>
              <a:rPr lang="zh-CN" altLang="en-US" sz="2400" b="1" dirty="0">
                <a:latin typeface="黑体" panose="02010609060101010101" pitchFamily="49" charset="-122"/>
              </a:rPr>
              <a:t>＝</a:t>
            </a:r>
            <a:r>
              <a:rPr lang="en-US" altLang="zh-CN" sz="2400" b="1" dirty="0">
                <a:latin typeface="黑体" panose="02010609060101010101" pitchFamily="49" charset="-122"/>
              </a:rPr>
              <a:t>120</a:t>
            </a:r>
            <a:r>
              <a:rPr lang="zh-CN" altLang="en-US" sz="2400" b="1" dirty="0">
                <a:latin typeface="黑体" panose="02010609060101010101" pitchFamily="49" charset="-122"/>
              </a:rPr>
              <a:t>％（正指标）</a:t>
            </a:r>
            <a:br>
              <a:rPr lang="zh-CN" altLang="en-US" sz="2400" b="1" dirty="0">
                <a:latin typeface="黑体" panose="02010609060101010101" pitchFamily="49" charset="-122"/>
              </a:rPr>
            </a:br>
            <a:r>
              <a:rPr lang="zh-CN" altLang="en-US" sz="2400" b="1" dirty="0">
                <a:latin typeface="黑体" panose="02010609060101010101" pitchFamily="49" charset="-122"/>
              </a:rPr>
              <a:t>单位成本计划完成相对数＝</a:t>
            </a:r>
            <a:r>
              <a:rPr lang="en-US" altLang="zh-CN" sz="2400" b="1" dirty="0">
                <a:latin typeface="黑体" panose="02010609060101010101" pitchFamily="49" charset="-122"/>
              </a:rPr>
              <a:t>80÷100</a:t>
            </a:r>
            <a:r>
              <a:rPr lang="zh-CN" altLang="en-US" sz="2400" b="1" dirty="0">
                <a:latin typeface="黑体" panose="02010609060101010101" pitchFamily="49" charset="-122"/>
              </a:rPr>
              <a:t>＝</a:t>
            </a:r>
            <a:r>
              <a:rPr lang="en-US" altLang="zh-CN" sz="2400" b="1" dirty="0">
                <a:latin typeface="黑体" panose="02010609060101010101" pitchFamily="49" charset="-122"/>
              </a:rPr>
              <a:t>80</a:t>
            </a:r>
            <a:r>
              <a:rPr lang="zh-CN" altLang="en-US" sz="2400" b="1" dirty="0">
                <a:latin typeface="黑体" panose="02010609060101010101" pitchFamily="49" charset="-122"/>
              </a:rPr>
              <a:t>％（逆指标）</a:t>
            </a:r>
          </a:p>
        </p:txBody>
      </p:sp>
      <p:sp>
        <p:nvSpPr>
          <p:cNvPr id="204803" name="Rectangle 3"/>
          <p:cNvSpPr>
            <a:spLocks noChangeArrowheads="1"/>
          </p:cNvSpPr>
          <p:nvPr/>
        </p:nvSpPr>
        <p:spPr bwMode="auto">
          <a:xfrm>
            <a:off x="789072" y="4587414"/>
            <a:ext cx="10915247"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200" b="1" dirty="0">
                <a:latin typeface="黑体" panose="02010609060101010101" pitchFamily="49" charset="-122"/>
                <a:ea typeface="黑体" panose="02010609060101010101" pitchFamily="49" charset="-122"/>
              </a:rPr>
              <a:t>小结：如果计划规定的任务是提高率，结果要等于或大于</a:t>
            </a:r>
            <a:r>
              <a:rPr kumimoji="1" lang="en-US" altLang="zh-CN" sz="3200" b="1" dirty="0">
                <a:latin typeface="黑体" panose="02010609060101010101" pitchFamily="49" charset="-122"/>
                <a:ea typeface="黑体" panose="02010609060101010101" pitchFamily="49" charset="-122"/>
              </a:rPr>
              <a:t>100</a:t>
            </a:r>
            <a:r>
              <a:rPr kumimoji="1" lang="zh-CN" altLang="en-US" sz="3200" b="1" dirty="0">
                <a:latin typeface="黑体" panose="02010609060101010101" pitchFamily="49" charset="-122"/>
                <a:ea typeface="黑体" panose="02010609060101010101" pitchFamily="49" charset="-122"/>
              </a:rPr>
              <a:t>％才算超额完成任务；如果计划规定的任务是降低率，结果等于或小于</a:t>
            </a:r>
            <a:r>
              <a:rPr kumimoji="1" lang="en-US" altLang="zh-CN" sz="3200" b="1" dirty="0">
                <a:latin typeface="黑体" panose="02010609060101010101" pitchFamily="49" charset="-122"/>
                <a:ea typeface="黑体" panose="02010609060101010101" pitchFamily="49" charset="-122"/>
              </a:rPr>
              <a:t>100</a:t>
            </a:r>
            <a:r>
              <a:rPr kumimoji="1" lang="zh-CN" altLang="en-US" sz="3200" b="1" dirty="0">
                <a:latin typeface="黑体" panose="02010609060101010101" pitchFamily="49" charset="-122"/>
                <a:ea typeface="黑体" panose="02010609060101010101" pitchFamily="49" charset="-122"/>
              </a:rPr>
              <a:t>％才算超额完成任务。</a:t>
            </a:r>
          </a:p>
        </p:txBody>
      </p:sp>
    </p:spTree>
    <p:extLst>
      <p:ext uri="{BB962C8B-B14F-4D97-AF65-F5344CB8AC3E}">
        <p14:creationId xmlns:p14="http://schemas.microsoft.com/office/powerpoint/2010/main" val="3845672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703389" y="260351"/>
            <a:ext cx="5545137" cy="766763"/>
          </a:xfrm>
          <a:solidFill>
            <a:srgbClr val="00FFFF"/>
          </a:solidFill>
        </p:spPr>
        <p:txBody>
          <a:bodyPr/>
          <a:lstStyle/>
          <a:p>
            <a:pPr algn="l"/>
            <a:r>
              <a:rPr lang="en-US" altLang="zh-CN" b="1">
                <a:solidFill>
                  <a:srgbClr val="FF0000"/>
                </a:solidFill>
                <a:latin typeface="黑体" panose="02010609060101010101" pitchFamily="49" charset="-122"/>
              </a:rPr>
              <a:t>  </a:t>
            </a:r>
            <a:r>
              <a:rPr lang="zh-CN" altLang="en-US" b="1">
                <a:solidFill>
                  <a:srgbClr val="FF0000"/>
                </a:solidFill>
                <a:latin typeface="黑体" panose="02010609060101010101" pitchFamily="49" charset="-122"/>
              </a:rPr>
              <a:t>第一节  总量指标</a:t>
            </a:r>
          </a:p>
        </p:txBody>
      </p:sp>
      <p:sp>
        <p:nvSpPr>
          <p:cNvPr id="155651" name="Rectangle 3"/>
          <p:cNvSpPr>
            <a:spLocks noChangeArrowheads="1"/>
          </p:cNvSpPr>
          <p:nvPr/>
        </p:nvSpPr>
        <p:spPr bwMode="auto">
          <a:xfrm>
            <a:off x="773114" y="1779361"/>
            <a:ext cx="1035208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b="1">
                <a:solidFill>
                  <a:srgbClr val="00CCFF"/>
                </a:solidFill>
                <a:latin typeface="Arial" panose="020B0604020202020204" pitchFamily="34" charset="0"/>
                <a:ea typeface="宋体" panose="02010600030101010101" pitchFamily="2" charset="-122"/>
              </a:defRPr>
            </a:lvl1pPr>
            <a:lvl2pPr marL="742950" indent="-285750">
              <a:spcBef>
                <a:spcPct val="20000"/>
              </a:spcBef>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har char="•"/>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har char="»"/>
              <a:defRPr sz="2000" b="1">
                <a:solidFill>
                  <a:schemeClr val="bg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b="1">
                <a:solidFill>
                  <a:schemeClr val="bg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b="1">
                <a:solidFill>
                  <a:schemeClr val="bg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b="1">
                <a:solidFill>
                  <a:schemeClr val="bg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b="1">
                <a:solidFill>
                  <a:schemeClr val="bg1"/>
                </a:solidFill>
                <a:latin typeface="Arial" panose="020B0604020202020204" pitchFamily="34" charset="0"/>
                <a:ea typeface="宋体" panose="02010600030101010101" pitchFamily="2" charset="-122"/>
              </a:defRPr>
            </a:lvl9pPr>
          </a:lstStyle>
          <a:p>
            <a:r>
              <a:rPr lang="zh-CN" altLang="en-US" dirty="0">
                <a:solidFill>
                  <a:schemeClr val="tx1"/>
                </a:solidFill>
                <a:effectLst>
                  <a:outerShdw blurRad="38100" dist="38100" dir="2700000" algn="tl">
                    <a:srgbClr val="C0C0C0"/>
                  </a:outerShdw>
                </a:effectLst>
              </a:rPr>
              <a:t>一</a:t>
            </a:r>
            <a:r>
              <a:rPr lang="en-US" altLang="zh-CN" dirty="0">
                <a:solidFill>
                  <a:schemeClr val="tx1"/>
                </a:solidFill>
                <a:effectLst>
                  <a:outerShdw blurRad="38100" dist="38100" dir="2700000" algn="tl">
                    <a:srgbClr val="C0C0C0"/>
                  </a:outerShdw>
                </a:effectLst>
                <a:latin typeface="宋体" panose="02010600030101010101" pitchFamily="2" charset="-122"/>
              </a:rPr>
              <a:t>. </a:t>
            </a:r>
            <a:r>
              <a:rPr lang="zh-CN" altLang="en-US" dirty="0">
                <a:solidFill>
                  <a:schemeClr val="tx1"/>
                </a:solidFill>
                <a:effectLst>
                  <a:outerShdw blurRad="38100" dist="38100" dir="2700000" algn="tl">
                    <a:srgbClr val="C0C0C0"/>
                  </a:outerShdw>
                </a:effectLst>
              </a:rPr>
              <a:t>总量指标的意义</a:t>
            </a:r>
          </a:p>
          <a:p>
            <a:r>
              <a:rPr lang="zh-CN" altLang="en-US" sz="2800" dirty="0">
                <a:solidFill>
                  <a:schemeClr val="tx1"/>
                </a:solidFill>
                <a:latin typeface="宋体" panose="02010600030101010101" pitchFamily="2" charset="-122"/>
              </a:rPr>
              <a:t>总量指标</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是反映社会经济现象在一定时间、地点条件下所达到的总规模</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总水平或工作总量的综合指标</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它的表现形式是绝对数</a:t>
            </a:r>
            <a:r>
              <a:rPr lang="en-US" altLang="zh-CN" sz="2800" dirty="0">
                <a:solidFill>
                  <a:schemeClr val="tx1"/>
                </a:solidFill>
                <a:latin typeface="宋体" panose="02010600030101010101" pitchFamily="2" charset="-122"/>
              </a:rPr>
              <a:t>,</a:t>
            </a:r>
            <a:r>
              <a:rPr lang="zh-CN" altLang="en-US" sz="2800" dirty="0">
                <a:solidFill>
                  <a:schemeClr val="tx1"/>
                </a:solidFill>
                <a:latin typeface="宋体" panose="02010600030101010101" pitchFamily="2" charset="-122"/>
              </a:rPr>
              <a:t>因此也称为绝对指标</a:t>
            </a:r>
            <a:r>
              <a:rPr lang="en-US" altLang="zh-CN" sz="2800" dirty="0">
                <a:solidFill>
                  <a:schemeClr val="tx1"/>
                </a:solidFill>
                <a:latin typeface="宋体" panose="02010600030101010101" pitchFamily="2" charset="-122"/>
              </a:rPr>
              <a:t>.</a:t>
            </a:r>
          </a:p>
          <a:p>
            <a:r>
              <a:rPr lang="zh-CN" altLang="en-US" sz="2400" dirty="0">
                <a:solidFill>
                  <a:schemeClr val="tx1"/>
                </a:solidFill>
                <a:latin typeface="宋体" panose="02010600030101010101" pitchFamily="2" charset="-122"/>
              </a:rPr>
              <a:t>如</a:t>
            </a:r>
            <a:r>
              <a:rPr lang="en-US" altLang="zh-CN" sz="2400" dirty="0">
                <a:solidFill>
                  <a:schemeClr val="tx1"/>
                </a:solidFill>
                <a:latin typeface="宋体" panose="02010600030101010101" pitchFamily="2" charset="-122"/>
              </a:rPr>
              <a:t>:2000</a:t>
            </a:r>
            <a:r>
              <a:rPr lang="zh-CN" altLang="en-US" sz="2400" dirty="0">
                <a:solidFill>
                  <a:schemeClr val="tx1"/>
                </a:solidFill>
                <a:latin typeface="宋体" panose="02010600030101010101" pitchFamily="2" charset="-122"/>
              </a:rPr>
              <a:t>年中国</a:t>
            </a:r>
            <a:r>
              <a:rPr lang="en-US" altLang="zh-CN" sz="2400" dirty="0">
                <a:solidFill>
                  <a:schemeClr val="tx1"/>
                </a:solidFill>
                <a:latin typeface="宋体" panose="02010600030101010101" pitchFamily="2" charset="-122"/>
              </a:rPr>
              <a:t>GDP</a:t>
            </a:r>
            <a:r>
              <a:rPr lang="zh-CN" altLang="en-US" sz="2400" dirty="0">
                <a:solidFill>
                  <a:schemeClr val="tx1"/>
                </a:solidFill>
                <a:latin typeface="宋体" panose="02010600030101010101" pitchFamily="2" charset="-122"/>
              </a:rPr>
              <a:t>为</a:t>
            </a:r>
            <a:r>
              <a:rPr lang="en-US" altLang="zh-CN" sz="2400" dirty="0">
                <a:solidFill>
                  <a:schemeClr val="tx1"/>
                </a:solidFill>
                <a:latin typeface="宋体" panose="02010600030101010101" pitchFamily="2" charset="-122"/>
              </a:rPr>
              <a:t>89404</a:t>
            </a:r>
            <a:r>
              <a:rPr lang="zh-CN" altLang="en-US" sz="2400" dirty="0">
                <a:solidFill>
                  <a:schemeClr val="tx1"/>
                </a:solidFill>
                <a:latin typeface="宋体" panose="02010600030101010101" pitchFamily="2" charset="-122"/>
              </a:rPr>
              <a:t>亿元。</a:t>
            </a:r>
          </a:p>
          <a:p>
            <a:r>
              <a:rPr lang="en-US" altLang="zh-CN" sz="2400" dirty="0">
                <a:solidFill>
                  <a:schemeClr val="tx1"/>
                </a:solidFill>
                <a:latin typeface="宋体" panose="02010600030101010101" pitchFamily="2" charset="-122"/>
              </a:rPr>
              <a:t>2000</a:t>
            </a:r>
            <a:r>
              <a:rPr lang="zh-CN" altLang="en-US" sz="2400" dirty="0">
                <a:solidFill>
                  <a:schemeClr val="tx1"/>
                </a:solidFill>
                <a:latin typeface="宋体" panose="02010600030101010101" pitchFamily="2" charset="-122"/>
              </a:rPr>
              <a:t>年中国外汇储备为</a:t>
            </a:r>
            <a:r>
              <a:rPr lang="en-US" altLang="zh-CN" sz="2400" dirty="0">
                <a:solidFill>
                  <a:schemeClr val="tx1"/>
                </a:solidFill>
                <a:latin typeface="宋体" panose="02010600030101010101" pitchFamily="2" charset="-122"/>
              </a:rPr>
              <a:t>1656</a:t>
            </a:r>
            <a:r>
              <a:rPr lang="zh-CN" altLang="en-US" sz="2400" dirty="0">
                <a:solidFill>
                  <a:schemeClr val="tx1"/>
                </a:solidFill>
                <a:latin typeface="宋体" panose="02010600030101010101" pitchFamily="2" charset="-122"/>
              </a:rPr>
              <a:t>亿美元。</a:t>
            </a:r>
          </a:p>
          <a:p>
            <a:r>
              <a:rPr lang="zh-CN" altLang="en-US" sz="2400" dirty="0">
                <a:solidFill>
                  <a:schemeClr val="tx1"/>
                </a:solidFill>
                <a:latin typeface="宋体" panose="02010600030101010101" pitchFamily="2" charset="-122"/>
              </a:rPr>
              <a:t>工业企业实现利润</a:t>
            </a:r>
            <a:r>
              <a:rPr lang="en-US" altLang="zh-CN" sz="2400" dirty="0">
                <a:solidFill>
                  <a:schemeClr val="tx1"/>
                </a:solidFill>
                <a:latin typeface="宋体" panose="02010600030101010101" pitchFamily="2" charset="-122"/>
              </a:rPr>
              <a:t>4262</a:t>
            </a:r>
            <a:r>
              <a:rPr lang="zh-CN" altLang="en-US" sz="2400" dirty="0">
                <a:solidFill>
                  <a:schemeClr val="tx1"/>
                </a:solidFill>
                <a:latin typeface="宋体" panose="02010600030101010101" pitchFamily="2" charset="-122"/>
              </a:rPr>
              <a:t>亿元</a:t>
            </a:r>
            <a:r>
              <a:rPr lang="zh-CN" altLang="en-US" sz="2800" dirty="0">
                <a:solidFill>
                  <a:schemeClr val="tx1"/>
                </a:solidFill>
                <a:latin typeface="宋体" panose="02010600030101010101" pitchFamily="2" charset="-122"/>
              </a:rPr>
              <a:t>  </a:t>
            </a:r>
          </a:p>
        </p:txBody>
      </p:sp>
    </p:spTree>
    <p:extLst>
      <p:ext uri="{BB962C8B-B14F-4D97-AF65-F5344CB8AC3E}">
        <p14:creationId xmlns:p14="http://schemas.microsoft.com/office/powerpoint/2010/main" val="161478972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838200" y="1403350"/>
            <a:ext cx="10394373" cy="4953000"/>
          </a:xfrm>
        </p:spPr>
        <p:txBody>
          <a:bodyPr>
            <a:normAutofit fontScale="90000"/>
          </a:bodyPr>
          <a:lstStyle/>
          <a:p>
            <a:pPr marL="762000" indent="-762000">
              <a:lnSpc>
                <a:spcPct val="130000"/>
              </a:lnSpc>
              <a:buFontTx/>
              <a:buAutoNum type="alphaUcPeriod"/>
            </a:pPr>
            <a:r>
              <a:rPr lang="zh-CN" altLang="en-US" sz="2400" b="1" dirty="0">
                <a:latin typeface="黑体" panose="02010609060101010101" pitchFamily="49" charset="-122"/>
              </a:rPr>
              <a:t>水平法：若计划指标是按整个计划期的末年应达到的水平来规定的，用水平法。</a:t>
            </a:r>
            <a:br>
              <a:rPr lang="zh-CN" altLang="en-US" sz="2400" b="1" dirty="0">
                <a:latin typeface="黑体" panose="02010609060101010101" pitchFamily="49" charset="-122"/>
              </a:rPr>
            </a:br>
            <a:r>
              <a:rPr lang="zh-CN" altLang="en-US" sz="2400" b="1" dirty="0">
                <a:latin typeface="黑体" panose="02010609060101010101" pitchFamily="49" charset="-122"/>
              </a:rPr>
              <a:t>公式为：</a:t>
            </a:r>
            <a:br>
              <a:rPr lang="zh-CN" altLang="en-US" sz="2400" b="1" dirty="0">
                <a:latin typeface="黑体" panose="02010609060101010101" pitchFamily="49" charset="-122"/>
              </a:rPr>
            </a:br>
            <a:r>
              <a:rPr lang="zh-CN" altLang="en-US" sz="3100" b="1" dirty="0" smtClean="0">
                <a:solidFill>
                  <a:srgbClr val="FF0000"/>
                </a:solidFill>
                <a:latin typeface="黑体" panose="02010609060101010101" pitchFamily="49" charset="-122"/>
              </a:rPr>
              <a:t>计划</a:t>
            </a:r>
            <a:r>
              <a:rPr lang="zh-CN" altLang="en-US" sz="3100" b="1" dirty="0">
                <a:solidFill>
                  <a:srgbClr val="FF0000"/>
                </a:solidFill>
                <a:latin typeface="黑体" panose="02010609060101010101" pitchFamily="49" charset="-122"/>
              </a:rPr>
              <a:t>完成相对数</a:t>
            </a:r>
            <a:r>
              <a:rPr lang="zh-CN" altLang="en-US" sz="3100" b="1" dirty="0">
                <a:effectLst>
                  <a:outerShdw blurRad="38100" dist="38100" dir="2700000" algn="tl">
                    <a:srgbClr val="C0C0C0"/>
                  </a:outerShdw>
                </a:effectLst>
                <a:latin typeface="黑体" panose="02010609060101010101" pitchFamily="49" charset="-122"/>
              </a:rPr>
              <a:t>＝</a:t>
            </a:r>
            <a:r>
              <a:rPr lang="zh-CN" altLang="en-US" sz="3100" b="1" dirty="0">
                <a:latin typeface="黑体" panose="02010609060101010101" pitchFamily="49" charset="-122"/>
              </a:rPr>
              <a:t>（计划期末年实际达到的水平</a:t>
            </a:r>
            <a:r>
              <a:rPr lang="en-US" altLang="zh-CN" sz="3100" b="1" dirty="0">
                <a:latin typeface="黑体" panose="02010609060101010101" pitchFamily="49" charset="-122"/>
              </a:rPr>
              <a:t>÷</a:t>
            </a:r>
            <a:r>
              <a:rPr lang="zh-CN" altLang="en-US" sz="3100" b="1" dirty="0">
                <a:latin typeface="黑体" panose="02010609060101010101" pitchFamily="49" charset="-122"/>
              </a:rPr>
              <a:t>计划中规定的末年水平）</a:t>
            </a:r>
            <a:r>
              <a:rPr lang="en-US" altLang="zh-CN" sz="3100" b="1" dirty="0">
                <a:effectLst>
                  <a:outerShdw blurRad="38100" dist="38100" dir="2700000" algn="tl">
                    <a:srgbClr val="C0C0C0"/>
                  </a:outerShdw>
                </a:effectLst>
                <a:latin typeface="黑体" panose="02010609060101010101" pitchFamily="49" charset="-122"/>
              </a:rPr>
              <a:t>×100</a:t>
            </a:r>
            <a:r>
              <a:rPr lang="zh-CN" altLang="en-US" sz="3100" b="1" dirty="0">
                <a:effectLst>
                  <a:outerShdw blurRad="38100" dist="38100" dir="2700000" algn="tl">
                    <a:srgbClr val="C0C0C0"/>
                  </a:outerShdw>
                </a:effectLst>
                <a:latin typeface="黑体" panose="02010609060101010101" pitchFamily="49" charset="-122"/>
              </a:rPr>
              <a:t>％</a:t>
            </a:r>
            <a:br>
              <a:rPr lang="zh-CN" altLang="en-US" sz="3100" b="1" dirty="0">
                <a:effectLst>
                  <a:outerShdw blurRad="38100" dist="38100" dir="2700000" algn="tl">
                    <a:srgbClr val="C0C0C0"/>
                  </a:outerShdw>
                </a:effectLst>
                <a:latin typeface="黑体" panose="02010609060101010101" pitchFamily="49" charset="-122"/>
              </a:rPr>
            </a:br>
            <a:r>
              <a:rPr lang="en-US" altLang="zh-CN" sz="2800" b="1" dirty="0">
                <a:latin typeface="黑体" panose="02010609060101010101" pitchFamily="49" charset="-122"/>
              </a:rPr>
              <a:t/>
            </a:r>
            <a:br>
              <a:rPr lang="en-US" altLang="zh-CN" sz="2800" b="1" dirty="0">
                <a:latin typeface="黑体" panose="02010609060101010101" pitchFamily="49" charset="-122"/>
              </a:rPr>
            </a:br>
            <a:r>
              <a:rPr lang="zh-CN" altLang="en-US" sz="2800" b="1" dirty="0" smtClean="0">
                <a:solidFill>
                  <a:srgbClr val="FF0000"/>
                </a:solidFill>
                <a:latin typeface="黑体" panose="02010609060101010101" pitchFamily="49" charset="-122"/>
              </a:rPr>
              <a:t>提前</a:t>
            </a:r>
            <a:r>
              <a:rPr lang="zh-CN" altLang="en-US" sz="2800" b="1" dirty="0">
                <a:solidFill>
                  <a:srgbClr val="FF0000"/>
                </a:solidFill>
                <a:latin typeface="黑体" panose="02010609060101010101" pitchFamily="49" charset="-122"/>
              </a:rPr>
              <a:t>完成计划的时间</a:t>
            </a:r>
            <a:r>
              <a:rPr lang="zh-CN" altLang="en-US" sz="2800" b="1" dirty="0">
                <a:effectLst>
                  <a:outerShdw blurRad="38100" dist="38100" dir="2700000" algn="tl">
                    <a:srgbClr val="C0C0C0"/>
                  </a:outerShdw>
                </a:effectLst>
                <a:latin typeface="黑体" panose="02010609060101010101" pitchFamily="49" charset="-122"/>
              </a:rPr>
              <a:t>＝</a:t>
            </a:r>
            <a:r>
              <a:rPr lang="zh-CN" altLang="en-US" sz="2800" b="1" dirty="0">
                <a:latin typeface="黑体" panose="02010609060101010101" pitchFamily="49" charset="-122"/>
              </a:rPr>
              <a:t>（计划期月数－实际完成月数）</a:t>
            </a:r>
            <a:r>
              <a:rPr lang="en-US" altLang="zh-CN" sz="2800" b="1" dirty="0">
                <a:latin typeface="黑体" panose="02010609060101010101" pitchFamily="49" charset="-122"/>
              </a:rPr>
              <a:t>+</a:t>
            </a:r>
            <a:r>
              <a:rPr lang="zh-CN" altLang="en-US" sz="2800" b="1" dirty="0">
                <a:latin typeface="黑体" panose="02010609060101010101" pitchFamily="49" charset="-122"/>
              </a:rPr>
              <a:t>超额完成计划数</a:t>
            </a:r>
            <a:r>
              <a:rPr lang="en-US" altLang="zh-CN" sz="2800" b="1" dirty="0">
                <a:effectLst>
                  <a:outerShdw blurRad="38100" dist="38100" dir="2700000" algn="tl">
                    <a:srgbClr val="C0C0C0"/>
                  </a:outerShdw>
                </a:effectLst>
                <a:latin typeface="黑体" panose="02010609060101010101" pitchFamily="49" charset="-122"/>
              </a:rPr>
              <a:t>÷</a:t>
            </a:r>
            <a:r>
              <a:rPr lang="zh-CN" altLang="en-US" sz="2800" b="1" dirty="0">
                <a:latin typeface="黑体" panose="02010609060101010101" pitchFamily="49" charset="-122"/>
              </a:rPr>
              <a:t>（达标月（季）日均产量－上年同月（季）日均产量）</a:t>
            </a:r>
            <a:r>
              <a:rPr lang="zh-CN" altLang="en-US" sz="2400" b="1" dirty="0">
                <a:latin typeface="黑体" panose="02010609060101010101" pitchFamily="49" charset="-122"/>
              </a:rPr>
              <a:t/>
            </a:r>
            <a:br>
              <a:rPr lang="zh-CN" altLang="en-US" sz="2400" b="1" dirty="0">
                <a:latin typeface="黑体" panose="02010609060101010101" pitchFamily="49" charset="-122"/>
              </a:rPr>
            </a:br>
            <a:endParaRPr lang="zh-CN" altLang="en-US" sz="2400" b="1" dirty="0">
              <a:latin typeface="黑体" panose="02010609060101010101" pitchFamily="49" charset="-122"/>
            </a:endParaRPr>
          </a:p>
        </p:txBody>
      </p:sp>
      <p:sp>
        <p:nvSpPr>
          <p:cNvPr id="205827" name="Text Box 3"/>
          <p:cNvSpPr txBox="1">
            <a:spLocks noChangeArrowheads="1"/>
          </p:cNvSpPr>
          <p:nvPr/>
        </p:nvSpPr>
        <p:spPr bwMode="auto">
          <a:xfrm>
            <a:off x="595314" y="295984"/>
            <a:ext cx="9677400" cy="82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80000"/>
              </a:lnSpc>
              <a:spcBef>
                <a:spcPct val="50000"/>
              </a:spcBef>
            </a:pPr>
            <a:r>
              <a:rPr kumimoji="1"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a:t>
            </a:r>
            <a:r>
              <a:rPr kumimoji="1" lang="en-US" altLang="zh-CN" sz="3200" b="1" dirty="0">
                <a:effectLst>
                  <a:outerShdw blurRad="38100" dist="38100" dir="2700000" algn="tl">
                    <a:srgbClr val="C0C0C0"/>
                  </a:outerShdw>
                </a:effectLst>
                <a:latin typeface="黑体" panose="02010609060101010101" pitchFamily="49" charset="-122"/>
                <a:ea typeface="黑体" panose="02010609060101010101" pitchFamily="49" charset="-122"/>
              </a:rPr>
              <a:t>4</a:t>
            </a:r>
            <a:r>
              <a:rPr kumimoji="1"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）中长期</a:t>
            </a:r>
            <a:r>
              <a:rPr kumimoji="1"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（一年以上）</a:t>
            </a:r>
            <a:r>
              <a:rPr kumimoji="1"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计划完成相对数的计算方法</a:t>
            </a:r>
          </a:p>
        </p:txBody>
      </p:sp>
    </p:spTree>
    <p:extLst>
      <p:ext uri="{BB962C8B-B14F-4D97-AF65-F5344CB8AC3E}">
        <p14:creationId xmlns:p14="http://schemas.microsoft.com/office/powerpoint/2010/main" val="303620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0" y="0"/>
            <a:ext cx="12192000" cy="1728788"/>
          </a:xfrm>
        </p:spPr>
        <p:txBody>
          <a:bodyPr/>
          <a:lstStyle/>
          <a:p>
            <a:pPr algn="l"/>
            <a:r>
              <a:rPr lang="en-US" altLang="zh-CN" sz="2400" b="1" dirty="0" smtClean="0">
                <a:latin typeface="黑体" panose="02010609060101010101" pitchFamily="49" charset="-122"/>
              </a:rPr>
              <a:t>〔</a:t>
            </a:r>
            <a:r>
              <a:rPr lang="zh-CN" altLang="en-US" sz="2400" b="1" dirty="0" smtClean="0">
                <a:latin typeface="黑体" panose="02010609060101010101" pitchFamily="49" charset="-122"/>
              </a:rPr>
              <a:t>例</a:t>
            </a:r>
            <a:r>
              <a:rPr lang="en-US" altLang="zh-CN" sz="2400" b="1" dirty="0">
                <a:latin typeface="黑体" panose="02010609060101010101" pitchFamily="49" charset="-122"/>
              </a:rPr>
              <a:t>5</a:t>
            </a:r>
            <a:r>
              <a:rPr lang="en-US" altLang="zh-CN" sz="2400" b="1" dirty="0" smtClean="0">
                <a:latin typeface="黑体" panose="02010609060101010101" pitchFamily="49" charset="-122"/>
              </a:rPr>
              <a:t>〕</a:t>
            </a:r>
            <a:r>
              <a:rPr lang="zh-CN" altLang="en-US" sz="2400" b="1" dirty="0">
                <a:latin typeface="黑体" panose="02010609060101010101" pitchFamily="49" charset="-122"/>
              </a:rPr>
              <a:t>某种产品按五年计划规定，最后一年产量</a:t>
            </a:r>
            <a:r>
              <a:rPr lang="zh-CN" altLang="en-US" sz="2400" b="1" dirty="0" smtClean="0">
                <a:latin typeface="黑体" panose="02010609060101010101" pitchFamily="49" charset="-122"/>
              </a:rPr>
              <a:t>应达</a:t>
            </a:r>
            <a:r>
              <a:rPr lang="en-US" altLang="zh-CN" sz="2400" b="1" dirty="0">
                <a:latin typeface="黑体" panose="02010609060101010101" pitchFamily="49" charset="-122"/>
              </a:rPr>
              <a:t>200</a:t>
            </a:r>
            <a:r>
              <a:rPr lang="zh-CN" altLang="en-US" sz="2400" b="1" dirty="0">
                <a:latin typeface="黑体" panose="02010609060101010101" pitchFamily="49" charset="-122"/>
              </a:rPr>
              <a:t>万吨，计划执行情况如下：</a:t>
            </a:r>
            <a:br>
              <a:rPr lang="zh-CN" altLang="en-US" sz="2400" b="1" dirty="0">
                <a:latin typeface="黑体" panose="02010609060101010101" pitchFamily="49" charset="-122"/>
              </a:rPr>
            </a:br>
            <a:endParaRPr lang="zh-CN" altLang="en-US" sz="2400" b="1" dirty="0">
              <a:latin typeface="黑体" panose="02010609060101010101" pitchFamily="49" charset="-122"/>
            </a:endParaRPr>
          </a:p>
        </p:txBody>
      </p:sp>
      <p:graphicFrame>
        <p:nvGraphicFramePr>
          <p:cNvPr id="206899" name="Group 51"/>
          <p:cNvGraphicFramePr>
            <a:graphicFrameLocks noGrp="1"/>
          </p:cNvGraphicFramePr>
          <p:nvPr>
            <p:extLst>
              <p:ext uri="{D42A27DB-BD31-4B8C-83A1-F6EECF244321}">
                <p14:modId xmlns:p14="http://schemas.microsoft.com/office/powerpoint/2010/main" val="4129687934"/>
              </p:ext>
            </p:extLst>
          </p:nvPr>
        </p:nvGraphicFramePr>
        <p:xfrm>
          <a:off x="518160" y="1709421"/>
          <a:ext cx="11384278" cy="3566160"/>
        </p:xfrm>
        <a:graphic>
          <a:graphicData uri="http://schemas.openxmlformats.org/drawingml/2006/table">
            <a:tbl>
              <a:tblPr/>
              <a:tblGrid>
                <a:gridCol w="791950"/>
                <a:gridCol w="890943"/>
                <a:gridCol w="890943"/>
                <a:gridCol w="989938"/>
                <a:gridCol w="692956"/>
                <a:gridCol w="791950"/>
                <a:gridCol w="791950"/>
                <a:gridCol w="791950"/>
                <a:gridCol w="692956"/>
                <a:gridCol w="692956"/>
                <a:gridCol w="791950"/>
                <a:gridCol w="791950"/>
                <a:gridCol w="890943"/>
                <a:gridCol w="890943"/>
              </a:tblGrid>
              <a:tr h="244157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时</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间</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第一年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第二年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第三年上半年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第三年下半年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第四年一季度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第四年二季度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第四年三季度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第四年四季度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第五年一季度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第五年二季度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第五年三季度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第</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五</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年</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四</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季</a:t>
                      </a:r>
                      <a:endPar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年合计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400">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产量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00"/>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74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786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20239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594360" y="996633"/>
            <a:ext cx="10638472" cy="1624647"/>
          </a:xfrm>
        </p:spPr>
        <p:txBody>
          <a:bodyPr>
            <a:noAutofit/>
          </a:bodyPr>
          <a:lstStyle/>
          <a:p>
            <a:pPr algn="l">
              <a:lnSpc>
                <a:spcPct val="120000"/>
              </a:lnSpc>
            </a:pPr>
            <a:r>
              <a:rPr lang="zh-CN" altLang="en-US" sz="3200" b="1" dirty="0">
                <a:latin typeface="黑体" panose="02010609060101010101" pitchFamily="49" charset="-122"/>
              </a:rPr>
              <a:t>要求：</a:t>
            </a:r>
            <a:r>
              <a:rPr lang="en-US" altLang="zh-CN" sz="3200" b="1" dirty="0">
                <a:latin typeface="黑体" panose="02010609060101010101" pitchFamily="49" charset="-122"/>
              </a:rPr>
              <a:t>1.</a:t>
            </a:r>
            <a:r>
              <a:rPr lang="zh-CN" altLang="en-US" sz="3200" b="1" dirty="0">
                <a:latin typeface="黑体" panose="02010609060101010101" pitchFamily="49" charset="-122"/>
              </a:rPr>
              <a:t>计算</a:t>
            </a:r>
            <a:r>
              <a:rPr lang="zh-CN" altLang="en-US" sz="3200" b="1" dirty="0" smtClean="0">
                <a:latin typeface="黑体" panose="02010609060101010101" pitchFamily="49" charset="-122"/>
              </a:rPr>
              <a:t>该企业产品</a:t>
            </a:r>
            <a:r>
              <a:rPr lang="zh-CN" altLang="en-US" sz="3200" b="1" dirty="0">
                <a:latin typeface="黑体" panose="02010609060101010101" pitchFamily="49" charset="-122"/>
              </a:rPr>
              <a:t>计划</a:t>
            </a:r>
            <a:r>
              <a:rPr lang="zh-CN" altLang="en-US" sz="3200" b="1" dirty="0" smtClean="0">
                <a:latin typeface="黑体" panose="02010609060101010101" pitchFamily="49" charset="-122"/>
              </a:rPr>
              <a:t>完成</a:t>
            </a:r>
            <a:r>
              <a:rPr lang="zh-CN" altLang="en-US" sz="3200" b="1" dirty="0">
                <a:latin typeface="黑体" panose="02010609060101010101" pitchFamily="49" charset="-122"/>
              </a:rPr>
              <a:t>相对数</a:t>
            </a:r>
            <a:br>
              <a:rPr lang="zh-CN" altLang="en-US" sz="3200" b="1" dirty="0">
                <a:latin typeface="黑体" panose="02010609060101010101" pitchFamily="49" charset="-122"/>
              </a:rPr>
            </a:br>
            <a:r>
              <a:rPr lang="zh-CN" altLang="en-US" sz="3200" b="1" dirty="0">
                <a:latin typeface="黑体" panose="02010609060101010101" pitchFamily="49" charset="-122"/>
              </a:rPr>
              <a:t>      </a:t>
            </a:r>
            <a:r>
              <a:rPr lang="en-US" altLang="zh-CN" sz="3200" b="1" dirty="0">
                <a:latin typeface="黑体" panose="02010609060101010101" pitchFamily="49" charset="-122"/>
              </a:rPr>
              <a:t>2.</a:t>
            </a:r>
            <a:r>
              <a:rPr lang="zh-CN" altLang="en-US" sz="3200" b="1" dirty="0">
                <a:latin typeface="黑体" panose="02010609060101010101" pitchFamily="49" charset="-122"/>
              </a:rPr>
              <a:t>计算提前完成计划的时间</a:t>
            </a:r>
            <a:br>
              <a:rPr lang="zh-CN" altLang="en-US" sz="3200" b="1" dirty="0">
                <a:latin typeface="黑体" panose="02010609060101010101" pitchFamily="49" charset="-122"/>
              </a:rPr>
            </a:br>
            <a:r>
              <a:rPr lang="zh-CN" altLang="en-US" sz="3200" b="1" dirty="0">
                <a:latin typeface="黑体" panose="02010609060101010101" pitchFamily="49" charset="-122"/>
              </a:rPr>
              <a:t/>
            </a:r>
            <a:br>
              <a:rPr lang="zh-CN" altLang="en-US" sz="3200" b="1" dirty="0">
                <a:latin typeface="黑体" panose="02010609060101010101" pitchFamily="49" charset="-122"/>
              </a:rPr>
            </a:br>
            <a:endParaRPr lang="zh-CN" altLang="en-US" sz="3200" b="1" dirty="0">
              <a:latin typeface="黑体" panose="02010609060101010101" pitchFamily="49" charset="-122"/>
            </a:endParaRPr>
          </a:p>
        </p:txBody>
      </p:sp>
      <p:sp>
        <p:nvSpPr>
          <p:cNvPr id="2" name="矩形 1"/>
          <p:cNvSpPr/>
          <p:nvPr/>
        </p:nvSpPr>
        <p:spPr>
          <a:xfrm>
            <a:off x="441960" y="2568416"/>
            <a:ext cx="11064240" cy="3539430"/>
          </a:xfrm>
          <a:prstGeom prst="rect">
            <a:avLst/>
          </a:prstGeom>
        </p:spPr>
        <p:txBody>
          <a:bodyPr wrap="square">
            <a:spAutoFit/>
          </a:bodyPr>
          <a:lstStyle/>
          <a:p>
            <a:r>
              <a:rPr lang="zh-CN" altLang="en-US" sz="3200" b="1" dirty="0">
                <a:latin typeface="黑体" panose="02010609060101010101" pitchFamily="49" charset="-122"/>
              </a:rPr>
              <a:t>解</a:t>
            </a:r>
            <a:r>
              <a:rPr lang="zh-CN" altLang="en-US" sz="3200" b="1" dirty="0" smtClean="0">
                <a:latin typeface="黑体" panose="02010609060101010101" pitchFamily="49" charset="-122"/>
              </a:rPr>
              <a:t>：</a:t>
            </a:r>
            <a:endParaRPr lang="en-US" altLang="zh-CN" sz="3200" b="1" dirty="0" smtClean="0">
              <a:latin typeface="黑体" panose="02010609060101010101" pitchFamily="49" charset="-122"/>
            </a:endParaRPr>
          </a:p>
          <a:p>
            <a:r>
              <a:rPr lang="en-US" altLang="zh-CN" sz="3200" b="1" dirty="0" smtClean="0">
                <a:latin typeface="黑体" panose="02010609060101010101" pitchFamily="49" charset="-122"/>
              </a:rPr>
              <a:t>1</a:t>
            </a:r>
            <a:r>
              <a:rPr lang="en-US" altLang="zh-CN" sz="3200" b="1" dirty="0">
                <a:latin typeface="黑体" panose="02010609060101010101" pitchFamily="49" charset="-122"/>
              </a:rPr>
              <a:t>.</a:t>
            </a:r>
            <a:r>
              <a:rPr lang="zh-CN" altLang="en-US" sz="3200" b="1" dirty="0">
                <a:latin typeface="黑体" panose="02010609060101010101" pitchFamily="49" charset="-122"/>
              </a:rPr>
              <a:t>产量计划</a:t>
            </a:r>
            <a:r>
              <a:rPr lang="zh-CN" altLang="en-US" sz="3200" b="1" dirty="0" smtClean="0">
                <a:latin typeface="黑体" panose="02010609060101010101" pitchFamily="49" charset="-122"/>
              </a:rPr>
              <a:t>完成</a:t>
            </a:r>
            <a:r>
              <a:rPr lang="zh-CN" altLang="en-US" sz="3200" b="1" dirty="0">
                <a:latin typeface="黑体" panose="02010609060101010101" pitchFamily="49" charset="-122"/>
              </a:rPr>
              <a:t>相对数</a:t>
            </a:r>
            <a:r>
              <a:rPr lang="zh-CN" altLang="en-US" sz="3200" b="1" dirty="0" smtClean="0">
                <a:latin typeface="黑体" panose="02010609060101010101" pitchFamily="49" charset="-122"/>
              </a:rPr>
              <a:t>＝（</a:t>
            </a:r>
            <a:r>
              <a:rPr lang="en-US" altLang="zh-CN" sz="3200" b="1" dirty="0">
                <a:latin typeface="黑体" panose="02010609060101010101" pitchFamily="49" charset="-122"/>
              </a:rPr>
              <a:t>53+58+65+72</a:t>
            </a:r>
            <a:r>
              <a:rPr lang="zh-CN" altLang="en-US" sz="3200" b="1" dirty="0">
                <a:latin typeface="黑体" panose="02010609060101010101" pitchFamily="49" charset="-122"/>
              </a:rPr>
              <a:t>）</a:t>
            </a:r>
            <a:r>
              <a:rPr lang="en-US" altLang="zh-CN" sz="3200" b="1" dirty="0">
                <a:latin typeface="黑体" panose="02010609060101010101" pitchFamily="49" charset="-122"/>
              </a:rPr>
              <a:t>÷200</a:t>
            </a:r>
            <a:r>
              <a:rPr lang="zh-CN" altLang="en-US" sz="3200" b="1" dirty="0">
                <a:latin typeface="黑体" panose="02010609060101010101" pitchFamily="49" charset="-122"/>
              </a:rPr>
              <a:t>＝</a:t>
            </a:r>
            <a:r>
              <a:rPr lang="en-US" altLang="zh-CN" sz="3200" b="1" dirty="0">
                <a:latin typeface="黑体" panose="02010609060101010101" pitchFamily="49" charset="-122"/>
              </a:rPr>
              <a:t>124</a:t>
            </a:r>
            <a:r>
              <a:rPr lang="zh-CN" altLang="en-US" sz="3200" b="1" dirty="0">
                <a:latin typeface="黑体" panose="02010609060101010101" pitchFamily="49" charset="-122"/>
              </a:rPr>
              <a:t>％</a:t>
            </a:r>
            <a:br>
              <a:rPr lang="zh-CN" altLang="en-US" sz="3200" b="1" dirty="0">
                <a:latin typeface="黑体" panose="02010609060101010101" pitchFamily="49" charset="-122"/>
              </a:rPr>
            </a:br>
            <a:r>
              <a:rPr lang="zh-CN" altLang="en-US" sz="3200" b="1" dirty="0">
                <a:latin typeface="黑体" panose="02010609060101010101" pitchFamily="49" charset="-122"/>
              </a:rPr>
              <a:t>    </a:t>
            </a:r>
            <a:endParaRPr lang="en-US" altLang="zh-CN" sz="3200" b="1" dirty="0" smtClean="0">
              <a:latin typeface="黑体" panose="02010609060101010101" pitchFamily="49" charset="-122"/>
            </a:endParaRPr>
          </a:p>
          <a:p>
            <a:r>
              <a:rPr lang="en-US" altLang="zh-CN" sz="3200" b="1" dirty="0" smtClean="0">
                <a:latin typeface="黑体" panose="02010609060101010101" pitchFamily="49" charset="-122"/>
              </a:rPr>
              <a:t>2</a:t>
            </a:r>
            <a:r>
              <a:rPr lang="en-US" altLang="zh-CN" sz="3200" b="1" dirty="0">
                <a:latin typeface="黑体" panose="02010609060101010101" pitchFamily="49" charset="-122"/>
              </a:rPr>
              <a:t>.</a:t>
            </a:r>
            <a:r>
              <a:rPr lang="zh-CN" altLang="en-US" sz="3200" b="1" dirty="0">
                <a:latin typeface="黑体" panose="02010609060101010101" pitchFamily="49" charset="-122"/>
              </a:rPr>
              <a:t>从第四年第三季度至第五年第二季度产量之和：</a:t>
            </a:r>
            <a:r>
              <a:rPr lang="en-US" altLang="zh-CN" sz="3200" b="1" dirty="0">
                <a:latin typeface="黑体" panose="02010609060101010101" pitchFamily="49" charset="-122"/>
              </a:rPr>
              <a:t>42+49+53+58</a:t>
            </a:r>
            <a:r>
              <a:rPr lang="zh-CN" altLang="en-US" sz="3200" b="1" dirty="0">
                <a:latin typeface="黑体" panose="02010609060101010101" pitchFamily="49" charset="-122"/>
              </a:rPr>
              <a:t>＝</a:t>
            </a:r>
            <a:r>
              <a:rPr lang="en-US" altLang="zh-CN" sz="3200" b="1" dirty="0">
                <a:latin typeface="黑体" panose="02010609060101010101" pitchFamily="49" charset="-122"/>
              </a:rPr>
              <a:t>202</a:t>
            </a:r>
            <a:r>
              <a:rPr lang="zh-CN" altLang="en-US" sz="3200" b="1" dirty="0">
                <a:latin typeface="黑体" panose="02010609060101010101" pitchFamily="49" charset="-122"/>
              </a:rPr>
              <a:t>万吨</a:t>
            </a:r>
            <a:br>
              <a:rPr lang="zh-CN" altLang="en-US" sz="3200" b="1" dirty="0">
                <a:latin typeface="黑体" panose="02010609060101010101" pitchFamily="49" charset="-122"/>
              </a:rPr>
            </a:br>
            <a:r>
              <a:rPr lang="zh-CN" altLang="en-US" sz="3200" b="1" dirty="0">
                <a:latin typeface="黑体" panose="02010609060101010101" pitchFamily="49" charset="-122"/>
              </a:rPr>
              <a:t>    提前完成计划时间＝（</a:t>
            </a:r>
            <a:r>
              <a:rPr lang="en-US" altLang="zh-CN" sz="3200" b="1" dirty="0">
                <a:latin typeface="黑体" panose="02010609060101010101" pitchFamily="49" charset="-122"/>
              </a:rPr>
              <a:t>60-54</a:t>
            </a:r>
            <a:r>
              <a:rPr lang="zh-CN" altLang="en-US" sz="3200" b="1" dirty="0">
                <a:latin typeface="黑体" panose="02010609060101010101" pitchFamily="49" charset="-122"/>
              </a:rPr>
              <a:t>）</a:t>
            </a:r>
            <a:r>
              <a:rPr lang="en-US" altLang="zh-CN" sz="3200" b="1" dirty="0">
                <a:latin typeface="黑体" panose="02010609060101010101" pitchFamily="49" charset="-122"/>
              </a:rPr>
              <a:t>+2÷[</a:t>
            </a:r>
            <a:r>
              <a:rPr lang="zh-CN" altLang="en-US" sz="3200" b="1" dirty="0">
                <a:latin typeface="黑体" panose="02010609060101010101" pitchFamily="49" charset="-122"/>
              </a:rPr>
              <a:t>（</a:t>
            </a:r>
            <a:r>
              <a:rPr lang="en-US" altLang="zh-CN" sz="3200" b="1" dirty="0">
                <a:latin typeface="黑体" panose="02010609060101010101" pitchFamily="49" charset="-122"/>
              </a:rPr>
              <a:t>58-38</a:t>
            </a:r>
            <a:r>
              <a:rPr lang="zh-CN" altLang="en-US" sz="3200" b="1" dirty="0">
                <a:latin typeface="黑体" panose="02010609060101010101" pitchFamily="49" charset="-122"/>
              </a:rPr>
              <a:t>）</a:t>
            </a:r>
            <a:r>
              <a:rPr lang="en-US" altLang="zh-CN" sz="3200" b="1" dirty="0">
                <a:latin typeface="黑体" panose="02010609060101010101" pitchFamily="49" charset="-122"/>
              </a:rPr>
              <a:t>÷90]</a:t>
            </a:r>
            <a:r>
              <a:rPr lang="zh-CN" altLang="en-US" sz="3200" b="1" dirty="0">
                <a:latin typeface="黑体" panose="02010609060101010101" pitchFamily="49" charset="-122"/>
              </a:rPr>
              <a:t>＝</a:t>
            </a:r>
            <a:r>
              <a:rPr lang="en-US" altLang="zh-CN" sz="3200" b="1" dirty="0">
                <a:latin typeface="黑体" panose="02010609060101010101" pitchFamily="49" charset="-122"/>
              </a:rPr>
              <a:t>6</a:t>
            </a:r>
            <a:r>
              <a:rPr lang="zh-CN" altLang="en-US" sz="3200" b="1" dirty="0">
                <a:latin typeface="黑体" panose="02010609060101010101" pitchFamily="49" charset="-122"/>
              </a:rPr>
              <a:t>个月零</a:t>
            </a:r>
            <a:r>
              <a:rPr lang="en-US" altLang="zh-CN" sz="3200" b="1" dirty="0">
                <a:latin typeface="黑体" panose="02010609060101010101" pitchFamily="49" charset="-122"/>
              </a:rPr>
              <a:t>9</a:t>
            </a:r>
            <a:r>
              <a:rPr lang="zh-CN" altLang="en-US" sz="3200" b="1" dirty="0">
                <a:latin typeface="黑体" panose="02010609060101010101" pitchFamily="49" charset="-122"/>
              </a:rPr>
              <a:t>天</a:t>
            </a:r>
            <a:endParaRPr lang="zh-CN" altLang="en-US" sz="3200" dirty="0"/>
          </a:p>
        </p:txBody>
      </p:sp>
    </p:spTree>
    <p:extLst>
      <p:ext uri="{BB962C8B-B14F-4D97-AF65-F5344CB8AC3E}">
        <p14:creationId xmlns:p14="http://schemas.microsoft.com/office/powerpoint/2010/main" val="359244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669608" y="571221"/>
            <a:ext cx="10729912" cy="4723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pPr>
              <a:lnSpc>
                <a:spcPct val="180000"/>
              </a:lnSpc>
            </a:pPr>
            <a:r>
              <a:rPr kumimoji="1"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B.</a:t>
            </a:r>
            <a:r>
              <a:rPr kumimoji="1"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累计法：若计划指标是按整个计划期内累计完成量来规定的，宜用累计法计算。公式为：</a:t>
            </a:r>
            <a:br>
              <a:rPr kumimoji="1"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br>
            <a:r>
              <a:rPr kumimoji="1" lang="zh-CN" altLang="en-US" sz="3200" b="1" dirty="0">
                <a:latin typeface="黑体" panose="02010609060101010101" pitchFamily="49" charset="-122"/>
                <a:ea typeface="黑体" panose="02010609060101010101" pitchFamily="49" charset="-122"/>
              </a:rPr>
              <a:t>    </a:t>
            </a:r>
            <a:r>
              <a:rPr kumimoji="1" lang="zh-CN" altLang="en-US" sz="2800" b="1" dirty="0">
                <a:latin typeface="黑体" panose="02010609060101010101" pitchFamily="49" charset="-122"/>
                <a:ea typeface="黑体" panose="02010609060101010101" pitchFamily="49" charset="-122"/>
              </a:rPr>
              <a:t>计划完成相对数＝（计划期间累计完成数</a:t>
            </a:r>
            <a:r>
              <a:rPr kumimoji="1" lang="en-US" altLang="zh-CN" sz="2800" b="1" dirty="0">
                <a:latin typeface="黑体" panose="02010609060101010101" pitchFamily="49" charset="-122"/>
                <a:ea typeface="黑体" panose="02010609060101010101" pitchFamily="49" charset="-122"/>
              </a:rPr>
              <a:t>÷</a:t>
            </a:r>
            <a:r>
              <a:rPr kumimoji="1" lang="zh-CN" altLang="en-US" sz="2800" b="1" dirty="0">
                <a:latin typeface="黑体" panose="02010609060101010101" pitchFamily="49" charset="-122"/>
                <a:ea typeface="黑体" panose="02010609060101010101" pitchFamily="49" charset="-122"/>
              </a:rPr>
              <a:t>同期计划规定的累计数）</a:t>
            </a:r>
            <a:r>
              <a:rPr kumimoji="1" lang="en-US" altLang="zh-CN" sz="2800" b="1" dirty="0">
                <a:latin typeface="黑体" panose="02010609060101010101" pitchFamily="49" charset="-122"/>
                <a:ea typeface="黑体" panose="02010609060101010101" pitchFamily="49" charset="-122"/>
              </a:rPr>
              <a:t>×100</a:t>
            </a:r>
            <a:r>
              <a:rPr kumimoji="1" lang="zh-CN" altLang="en-US" sz="2800" b="1" dirty="0">
                <a:latin typeface="黑体" panose="02010609060101010101" pitchFamily="49" charset="-122"/>
                <a:ea typeface="黑体" panose="02010609060101010101" pitchFamily="49" charset="-122"/>
              </a:rPr>
              <a:t>％</a:t>
            </a:r>
            <a:br>
              <a:rPr kumimoji="1" lang="zh-CN" altLang="en-US" sz="2800" b="1" dirty="0">
                <a:latin typeface="黑体" panose="02010609060101010101" pitchFamily="49" charset="-122"/>
                <a:ea typeface="黑体" panose="02010609060101010101" pitchFamily="49" charset="-122"/>
              </a:rPr>
            </a:br>
            <a:r>
              <a:rPr kumimoji="1" lang="zh-CN" altLang="en-US" sz="2800" b="1" dirty="0">
                <a:latin typeface="黑体" panose="02010609060101010101" pitchFamily="49" charset="-122"/>
                <a:ea typeface="黑体" panose="02010609060101010101" pitchFamily="49" charset="-122"/>
              </a:rPr>
              <a:t>    提前完成计划时间＝（计划期月数－实际完成月数）</a:t>
            </a:r>
            <a:r>
              <a:rPr kumimoji="1" lang="en-US" altLang="zh-CN" sz="2800" b="1" dirty="0">
                <a:latin typeface="黑体" panose="02010609060101010101" pitchFamily="49" charset="-122"/>
                <a:ea typeface="黑体" panose="02010609060101010101" pitchFamily="49" charset="-122"/>
              </a:rPr>
              <a:t>+</a:t>
            </a:r>
            <a:r>
              <a:rPr kumimoji="1" lang="zh-CN" altLang="en-US" sz="2800" b="1" dirty="0">
                <a:latin typeface="黑体" panose="02010609060101010101" pitchFamily="49" charset="-122"/>
                <a:ea typeface="黑体" panose="02010609060101010101" pitchFamily="49" charset="-122"/>
              </a:rPr>
              <a:t>超额完成计划数</a:t>
            </a:r>
            <a:r>
              <a:rPr kumimoji="1" lang="en-US" altLang="zh-CN" sz="2800" b="1" dirty="0">
                <a:latin typeface="黑体" panose="02010609060101010101" pitchFamily="49" charset="-122"/>
                <a:ea typeface="黑体" panose="02010609060101010101" pitchFamily="49" charset="-122"/>
              </a:rPr>
              <a:t>÷</a:t>
            </a:r>
            <a:r>
              <a:rPr kumimoji="1" lang="zh-CN" altLang="en-US" sz="2800" b="1" dirty="0">
                <a:latin typeface="黑体" panose="02010609060101010101" pitchFamily="49" charset="-122"/>
                <a:ea typeface="黑体" panose="02010609060101010101" pitchFamily="49" charset="-122"/>
              </a:rPr>
              <a:t>平均每日计划数</a:t>
            </a:r>
          </a:p>
        </p:txBody>
      </p:sp>
    </p:spTree>
    <p:extLst>
      <p:ext uri="{BB962C8B-B14F-4D97-AF65-F5344CB8AC3E}">
        <p14:creationId xmlns:p14="http://schemas.microsoft.com/office/powerpoint/2010/main" val="11812275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ctrTitle"/>
          </p:nvPr>
        </p:nvSpPr>
        <p:spPr>
          <a:xfrm>
            <a:off x="1158240" y="844233"/>
            <a:ext cx="10378440" cy="990600"/>
          </a:xfrm>
        </p:spPr>
        <p:txBody>
          <a:bodyPr anchor="ctr"/>
          <a:lstStyle/>
          <a:p>
            <a:pPr algn="l"/>
            <a:r>
              <a:rPr lang="en-US" altLang="zh-CN" sz="2400" b="1" dirty="0">
                <a:latin typeface="黑体" panose="02010609060101010101" pitchFamily="49" charset="-122"/>
              </a:rPr>
              <a:t>[</a:t>
            </a:r>
            <a:r>
              <a:rPr lang="zh-CN" altLang="en-US" sz="2400" b="1" dirty="0" smtClean="0">
                <a:latin typeface="黑体" panose="02010609060101010101" pitchFamily="49" charset="-122"/>
              </a:rPr>
              <a:t>例</a:t>
            </a:r>
            <a:r>
              <a:rPr lang="en-US" altLang="zh-CN" sz="2400" b="1" dirty="0">
                <a:latin typeface="黑体" panose="02010609060101010101" pitchFamily="49" charset="-122"/>
              </a:rPr>
              <a:t>6</a:t>
            </a:r>
            <a:r>
              <a:rPr lang="en-US" altLang="zh-CN" sz="2400" b="1" dirty="0" smtClean="0">
                <a:latin typeface="黑体" panose="02010609060101010101" pitchFamily="49" charset="-122"/>
              </a:rPr>
              <a:t>] </a:t>
            </a:r>
            <a:r>
              <a:rPr lang="zh-CN" altLang="en-US" sz="2400" b="1" dirty="0">
                <a:latin typeface="黑体" panose="02010609060101010101" pitchFamily="49" charset="-122"/>
              </a:rPr>
              <a:t>某市某五年计划规定整个计划期间基建投资总额达到</a:t>
            </a:r>
            <a:r>
              <a:rPr lang="en-US" altLang="zh-CN" sz="2400" b="1" dirty="0">
                <a:latin typeface="黑体" panose="02010609060101010101" pitchFamily="49" charset="-122"/>
              </a:rPr>
              <a:t>500</a:t>
            </a:r>
            <a:r>
              <a:rPr lang="zh-CN" altLang="en-US" sz="2400" b="1" dirty="0">
                <a:latin typeface="黑体" panose="02010609060101010101" pitchFamily="49" charset="-122"/>
              </a:rPr>
              <a:t>亿元，实际执行情况如下：</a:t>
            </a:r>
          </a:p>
        </p:txBody>
      </p:sp>
      <p:graphicFrame>
        <p:nvGraphicFramePr>
          <p:cNvPr id="209963" name="Group 43"/>
          <p:cNvGraphicFramePr>
            <a:graphicFrameLocks noGrp="1"/>
          </p:cNvGraphicFramePr>
          <p:nvPr>
            <p:extLst>
              <p:ext uri="{D42A27DB-BD31-4B8C-83A1-F6EECF244321}">
                <p14:modId xmlns:p14="http://schemas.microsoft.com/office/powerpoint/2010/main" val="2341273913"/>
              </p:ext>
            </p:extLst>
          </p:nvPr>
        </p:nvGraphicFramePr>
        <p:xfrm>
          <a:off x="1234441" y="2492375"/>
          <a:ext cx="10408918" cy="2628011"/>
        </p:xfrm>
        <a:graphic>
          <a:graphicData uri="http://schemas.openxmlformats.org/drawingml/2006/table">
            <a:tbl>
              <a:tblPr/>
              <a:tblGrid>
                <a:gridCol w="1685253"/>
                <a:gridCol w="1189591"/>
                <a:gridCol w="1090458"/>
                <a:gridCol w="836430"/>
                <a:gridCol w="947956"/>
                <a:gridCol w="991325"/>
                <a:gridCol w="892194"/>
                <a:gridCol w="793061"/>
                <a:gridCol w="991325"/>
                <a:gridCol w="991325"/>
              </a:tblGrid>
              <a:tr h="482600">
                <a:tc rowSpan="2">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时间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第</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第</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第</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 </a:t>
                      </a: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3</a:t>
                      </a: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第</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4</a:t>
                      </a: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第 </a:t>
                      </a: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5 </a:t>
                      </a: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 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合</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计</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一季度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二季度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三季度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四季度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854075">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投资额</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525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47775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xfrm>
            <a:off x="388620" y="1981835"/>
            <a:ext cx="11369040" cy="4114800"/>
          </a:xfrm>
        </p:spPr>
        <p:txBody>
          <a:bodyPr>
            <a:normAutofit/>
          </a:bodyPr>
          <a:lstStyle/>
          <a:p>
            <a:r>
              <a:rPr lang="zh-CN" altLang="en-US" sz="3200" dirty="0">
                <a:latin typeface="黑体" panose="02010609060101010101" pitchFamily="49" charset="-122"/>
                <a:ea typeface="黑体" panose="02010609060101010101" pitchFamily="49" charset="-122"/>
              </a:rPr>
              <a:t>解：</a:t>
            </a:r>
          </a:p>
          <a:p>
            <a:pPr>
              <a:buFontTx/>
              <a:buNone/>
            </a:pPr>
            <a:r>
              <a:rPr lang="zh-CN" altLang="en-US" sz="32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1. </a:t>
            </a:r>
            <a:r>
              <a:rPr lang="zh-CN" altLang="en-US" sz="3200" dirty="0">
                <a:latin typeface="黑体" panose="02010609060101010101" pitchFamily="49" charset="-122"/>
                <a:ea typeface="黑体" panose="02010609060101010101" pitchFamily="49" charset="-122"/>
              </a:rPr>
              <a:t>计划完成相对数＝</a:t>
            </a:r>
            <a:r>
              <a:rPr lang="en-US" altLang="zh-CN" sz="3200" dirty="0">
                <a:latin typeface="黑体" panose="02010609060101010101" pitchFamily="49" charset="-122"/>
                <a:ea typeface="黑体" panose="02010609060101010101" pitchFamily="49" charset="-122"/>
              </a:rPr>
              <a:t>525÷500</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105</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buFontTx/>
              <a:buNone/>
            </a:pPr>
            <a:endParaRPr lang="zh-CN" altLang="en-US" sz="3200" dirty="0">
              <a:latin typeface="黑体" panose="02010609060101010101" pitchFamily="49" charset="-122"/>
              <a:ea typeface="黑体" panose="02010609060101010101" pitchFamily="49" charset="-122"/>
            </a:endParaRPr>
          </a:p>
          <a:p>
            <a:pPr>
              <a:buFontTx/>
              <a:buNone/>
            </a:pPr>
            <a:r>
              <a:rPr lang="zh-CN" altLang="en-US" sz="3200" dirty="0">
                <a:latin typeface="黑体" panose="02010609060101010101" pitchFamily="49" charset="-122"/>
                <a:ea typeface="黑体" panose="02010609060101010101" pitchFamily="49" charset="-122"/>
              </a:rPr>
              <a:t>  </a:t>
            </a:r>
            <a:r>
              <a:rPr lang="en-US" altLang="zh-CN" sz="3200" dirty="0">
                <a:latin typeface="黑体" panose="02010609060101010101" pitchFamily="49" charset="-122"/>
                <a:ea typeface="黑体" panose="02010609060101010101" pitchFamily="49" charset="-122"/>
              </a:rPr>
              <a:t>2. </a:t>
            </a:r>
            <a:r>
              <a:rPr lang="zh-CN" altLang="en-US" sz="3200" dirty="0">
                <a:latin typeface="黑体" panose="02010609060101010101" pitchFamily="49" charset="-122"/>
                <a:ea typeface="黑体" panose="02010609060101010101" pitchFamily="49" charset="-122"/>
              </a:rPr>
              <a:t>从第一年的第一季度起至第</a:t>
            </a:r>
            <a:r>
              <a:rPr lang="en-US" altLang="zh-CN" sz="3200" dirty="0">
                <a:latin typeface="黑体" panose="02010609060101010101" pitchFamily="49" charset="-122"/>
                <a:ea typeface="黑体" panose="02010609060101010101" pitchFamily="49" charset="-122"/>
              </a:rPr>
              <a:t>5</a:t>
            </a:r>
            <a:r>
              <a:rPr lang="zh-CN" altLang="en-US" sz="3200" dirty="0">
                <a:latin typeface="黑体" panose="02010609060101010101" pitchFamily="49" charset="-122"/>
                <a:ea typeface="黑体" panose="02010609060101010101" pitchFamily="49" charset="-122"/>
              </a:rPr>
              <a:t>年的第三季度投资额之和</a:t>
            </a:r>
            <a:r>
              <a:rPr lang="en-US" altLang="zh-CN" sz="3200" dirty="0">
                <a:latin typeface="黑体" panose="02010609060101010101" pitchFamily="49" charset="-122"/>
                <a:ea typeface="黑体" panose="02010609060101010101" pitchFamily="49" charset="-122"/>
              </a:rPr>
              <a:t>505</a:t>
            </a:r>
            <a:r>
              <a:rPr lang="zh-CN" altLang="en-US" sz="3200" dirty="0">
                <a:latin typeface="黑体" panose="02010609060101010101" pitchFamily="49" charset="-122"/>
                <a:ea typeface="黑体" panose="02010609060101010101" pitchFamily="49" charset="-122"/>
              </a:rPr>
              <a:t>亿元，比计划数</a:t>
            </a:r>
            <a:r>
              <a:rPr lang="en-US" altLang="zh-CN" sz="3200" dirty="0">
                <a:latin typeface="黑体" panose="02010609060101010101" pitchFamily="49" charset="-122"/>
                <a:ea typeface="黑体" panose="02010609060101010101" pitchFamily="49" charset="-122"/>
              </a:rPr>
              <a:t>500</a:t>
            </a:r>
            <a:r>
              <a:rPr lang="zh-CN" altLang="en-US" sz="3200" dirty="0">
                <a:latin typeface="黑体" panose="02010609060101010101" pitchFamily="49" charset="-122"/>
                <a:ea typeface="黑体" panose="02010609060101010101" pitchFamily="49" charset="-122"/>
              </a:rPr>
              <a:t>亿元多</a:t>
            </a:r>
            <a:r>
              <a:rPr lang="en-US" altLang="zh-CN" sz="3200" dirty="0">
                <a:latin typeface="黑体" panose="02010609060101010101" pitchFamily="49" charset="-122"/>
                <a:ea typeface="黑体" panose="02010609060101010101" pitchFamily="49" charset="-122"/>
              </a:rPr>
              <a:t>5</a:t>
            </a:r>
            <a:r>
              <a:rPr lang="zh-CN" altLang="en-US" sz="3200" dirty="0">
                <a:latin typeface="黑体" panose="02010609060101010101" pitchFamily="49" charset="-122"/>
                <a:ea typeface="黑体" panose="02010609060101010101" pitchFamily="49" charset="-122"/>
              </a:rPr>
              <a:t>亿元，则：提前完成计划时间＝（</a:t>
            </a:r>
            <a:r>
              <a:rPr lang="en-US" altLang="zh-CN" sz="3200" dirty="0">
                <a:latin typeface="黑体" panose="02010609060101010101" pitchFamily="49" charset="-122"/>
                <a:ea typeface="黑体" panose="02010609060101010101" pitchFamily="49" charset="-122"/>
              </a:rPr>
              <a:t>60-57</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+5÷[</a:t>
            </a:r>
            <a:r>
              <a:rPr lang="en-US" altLang="zh-CN" sz="3200" dirty="0" smtClean="0">
                <a:latin typeface="黑体" panose="02010609060101010101" pitchFamily="49" charset="-122"/>
                <a:ea typeface="黑体" panose="02010609060101010101" pitchFamily="49" charset="-122"/>
              </a:rPr>
              <a:t>500/</a:t>
            </a:r>
            <a:r>
              <a:rPr lang="zh-CN" altLang="en-US" sz="3200" dirty="0" smtClean="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365 × 5</a:t>
            </a:r>
            <a:r>
              <a:rPr lang="zh-CN" altLang="en-US" sz="3200" dirty="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]=3</a:t>
            </a:r>
            <a:r>
              <a:rPr lang="zh-CN" altLang="en-US" sz="3200" dirty="0">
                <a:latin typeface="黑体" panose="02010609060101010101" pitchFamily="49" charset="-122"/>
                <a:ea typeface="黑体" panose="02010609060101010101" pitchFamily="49" charset="-122"/>
              </a:rPr>
              <a:t>个月零</a:t>
            </a:r>
            <a:r>
              <a:rPr lang="en-US" altLang="zh-CN" sz="3200" dirty="0">
                <a:latin typeface="黑体" panose="02010609060101010101" pitchFamily="49" charset="-122"/>
                <a:ea typeface="黑体" panose="02010609060101010101" pitchFamily="49" charset="-122"/>
              </a:rPr>
              <a:t>18</a:t>
            </a:r>
            <a:r>
              <a:rPr lang="zh-CN" altLang="en-US" sz="3200" dirty="0">
                <a:latin typeface="黑体" panose="02010609060101010101" pitchFamily="49" charset="-122"/>
                <a:ea typeface="黑体" panose="02010609060101010101" pitchFamily="49" charset="-122"/>
              </a:rPr>
              <a:t>天</a:t>
            </a:r>
          </a:p>
        </p:txBody>
      </p:sp>
      <p:sp>
        <p:nvSpPr>
          <p:cNvPr id="4" name="Text Box 40"/>
          <p:cNvSpPr txBox="1">
            <a:spLocks noChangeArrowheads="1"/>
          </p:cNvSpPr>
          <p:nvPr/>
        </p:nvSpPr>
        <p:spPr bwMode="auto">
          <a:xfrm>
            <a:off x="259080" y="416789"/>
            <a:ext cx="1162812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pPr>
              <a:lnSpc>
                <a:spcPct val="180000"/>
              </a:lnSpc>
              <a:spcBef>
                <a:spcPct val="50000"/>
              </a:spcBef>
            </a:pPr>
            <a:r>
              <a:rPr kumimoji="1" lang="zh-CN" altLang="en-US" sz="3200" b="1" dirty="0" smtClean="0">
                <a:latin typeface="黑体" panose="02010609060101010101" pitchFamily="49" charset="-122"/>
                <a:ea typeface="黑体" panose="02010609060101010101" pitchFamily="49" charset="-122"/>
              </a:rPr>
              <a:t>问：试</a:t>
            </a:r>
            <a:r>
              <a:rPr kumimoji="1" lang="zh-CN" altLang="en-US" sz="3200" b="1" dirty="0">
                <a:latin typeface="黑体" panose="02010609060101010101" pitchFamily="49" charset="-122"/>
                <a:ea typeface="黑体" panose="02010609060101010101" pitchFamily="49" charset="-122"/>
              </a:rPr>
              <a:t>计算该市</a:t>
            </a:r>
            <a:r>
              <a:rPr kumimoji="1" lang="en-US" altLang="zh-CN" sz="3200" b="1" dirty="0">
                <a:latin typeface="黑体" panose="02010609060101010101" pitchFamily="49" charset="-122"/>
                <a:ea typeface="黑体" panose="02010609060101010101" pitchFamily="49" charset="-122"/>
              </a:rPr>
              <a:t>5</a:t>
            </a:r>
            <a:r>
              <a:rPr kumimoji="1" lang="zh-CN" altLang="en-US" sz="3200" b="1" dirty="0">
                <a:latin typeface="黑体" panose="02010609060101010101" pitchFamily="49" charset="-122"/>
                <a:ea typeface="黑体" panose="02010609060101010101" pitchFamily="49" charset="-122"/>
              </a:rPr>
              <a:t>年基建投资额计划完成相对数和提前完成时间。</a:t>
            </a:r>
          </a:p>
        </p:txBody>
      </p:sp>
    </p:spTree>
    <p:extLst>
      <p:ext uri="{BB962C8B-B14F-4D97-AF65-F5344CB8AC3E}">
        <p14:creationId xmlns:p14="http://schemas.microsoft.com/office/powerpoint/2010/main" val="276299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0946">
                                            <p:txEl>
                                              <p:pRg st="0" end="0"/>
                                            </p:txEl>
                                          </p:spTgt>
                                        </p:tgtEl>
                                        <p:attrNameLst>
                                          <p:attrName>style.visibility</p:attrName>
                                        </p:attrNameLst>
                                      </p:cBhvr>
                                      <p:to>
                                        <p:strVal val="visible"/>
                                      </p:to>
                                    </p:set>
                                    <p:anim calcmode="lin" valueType="num">
                                      <p:cBhvr additive="base">
                                        <p:cTn id="7" dur="500" fill="hold"/>
                                        <p:tgtEl>
                                          <p:spTgt spid="2109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09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0946">
                                            <p:txEl>
                                              <p:pRg st="1" end="1"/>
                                            </p:txEl>
                                          </p:spTgt>
                                        </p:tgtEl>
                                        <p:attrNameLst>
                                          <p:attrName>style.visibility</p:attrName>
                                        </p:attrNameLst>
                                      </p:cBhvr>
                                      <p:to>
                                        <p:strVal val="visible"/>
                                      </p:to>
                                    </p:set>
                                    <p:anim calcmode="lin" valueType="num">
                                      <p:cBhvr additive="base">
                                        <p:cTn id="13" dur="500" fill="hold"/>
                                        <p:tgtEl>
                                          <p:spTgt spid="2109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09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0946">
                                            <p:txEl>
                                              <p:pRg st="3" end="3"/>
                                            </p:txEl>
                                          </p:spTgt>
                                        </p:tgtEl>
                                        <p:attrNameLst>
                                          <p:attrName>style.visibility</p:attrName>
                                        </p:attrNameLst>
                                      </p:cBhvr>
                                      <p:to>
                                        <p:strVal val="visible"/>
                                      </p:to>
                                    </p:set>
                                    <p:anim calcmode="lin" valueType="num">
                                      <p:cBhvr additive="base">
                                        <p:cTn id="19" dur="500" fill="hold"/>
                                        <p:tgtEl>
                                          <p:spTgt spid="21094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094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1524000" y="333375"/>
            <a:ext cx="6337300" cy="1143000"/>
          </a:xfrm>
        </p:spPr>
        <p:txBody>
          <a:bodyPr/>
          <a:lstStyle/>
          <a:p>
            <a:r>
              <a:rPr lang="en-US" altLang="zh-CN" sz="3200" b="1">
                <a:effectLst>
                  <a:outerShdw blurRad="38100" dist="38100" dir="2700000" algn="tl">
                    <a:srgbClr val="C0C0C0"/>
                  </a:outerShdw>
                </a:effectLst>
                <a:latin typeface="黑体" panose="02010609060101010101" pitchFamily="49" charset="-122"/>
              </a:rPr>
              <a:t>(5)</a:t>
            </a:r>
            <a:r>
              <a:rPr lang="zh-CN" altLang="en-US" sz="3200" b="1">
                <a:effectLst>
                  <a:outerShdw blurRad="38100" dist="38100" dir="2700000" algn="tl">
                    <a:srgbClr val="C0C0C0"/>
                  </a:outerShdw>
                </a:effectLst>
                <a:latin typeface="黑体" panose="02010609060101010101" pitchFamily="49" charset="-122"/>
              </a:rPr>
              <a:t>计划执行进度相对数计算方法</a:t>
            </a:r>
          </a:p>
        </p:txBody>
      </p:sp>
      <p:sp>
        <p:nvSpPr>
          <p:cNvPr id="211971" name="Rectangle 3"/>
          <p:cNvSpPr>
            <a:spLocks noGrp="1" noChangeArrowheads="1"/>
          </p:cNvSpPr>
          <p:nvPr>
            <p:ph type="body" idx="1"/>
          </p:nvPr>
        </p:nvSpPr>
        <p:spPr>
          <a:xfrm>
            <a:off x="670560" y="1645920"/>
            <a:ext cx="10972800" cy="4038600"/>
          </a:xfrm>
        </p:spPr>
        <p:txBody>
          <a:bodyPr/>
          <a:lstStyle/>
          <a:p>
            <a:pPr>
              <a:buFontTx/>
              <a:buNone/>
            </a:pPr>
            <a:r>
              <a:rPr lang="zh-CN" altLang="en-US" dirty="0">
                <a:latin typeface="黑体" panose="02010609060101010101" pitchFamily="49" charset="-122"/>
                <a:ea typeface="黑体" panose="02010609060101010101" pitchFamily="49" charset="-122"/>
              </a:rPr>
              <a:t>公式为：</a:t>
            </a:r>
          </a:p>
          <a:p>
            <a:pPr>
              <a:buFontTx/>
              <a:buNone/>
            </a:pPr>
            <a:r>
              <a:rPr lang="zh-CN" altLang="en-US" dirty="0">
                <a:latin typeface="黑体" panose="02010609060101010101" pitchFamily="49" charset="-122"/>
                <a:ea typeface="黑体" panose="02010609060101010101" pitchFamily="49" charset="-122"/>
              </a:rPr>
              <a:t>  计划执行进度＝（计划期内某月止累计完成数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本期计划数）</a:t>
            </a:r>
            <a:r>
              <a:rPr lang="en-US" altLang="zh-CN" dirty="0">
                <a:latin typeface="黑体" panose="02010609060101010101" pitchFamily="49" charset="-122"/>
                <a:ea typeface="黑体" panose="02010609060101010101" pitchFamily="49" charset="-122"/>
              </a:rPr>
              <a:t>×100</a:t>
            </a:r>
            <a:r>
              <a:rPr lang="zh-CN" altLang="en-US" dirty="0">
                <a:latin typeface="黑体" panose="02010609060101010101" pitchFamily="49" charset="-122"/>
                <a:ea typeface="黑体" panose="02010609060101010101" pitchFamily="49" charset="-122"/>
              </a:rPr>
              <a:t>％</a:t>
            </a:r>
            <a:br>
              <a:rPr lang="zh-CN" altLang="en-US" dirty="0">
                <a:latin typeface="黑体" panose="02010609060101010101" pitchFamily="49" charset="-122"/>
                <a:ea typeface="黑体" panose="02010609060101010101" pitchFamily="49" charset="-122"/>
              </a:rPr>
            </a:br>
            <a:endParaRPr lang="zh-CN" altLang="en-US" dirty="0">
              <a:latin typeface="黑体" panose="02010609060101010101" pitchFamily="49" charset="-122"/>
              <a:ea typeface="黑体" panose="02010609060101010101" pitchFamily="49" charset="-122"/>
            </a:endParaRPr>
          </a:p>
          <a:p>
            <a:pPr>
              <a:buFontTx/>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例</a:t>
            </a:r>
            <a:r>
              <a:rPr lang="en-US" altLang="zh-CN" dirty="0">
                <a:latin typeface="黑体" panose="02010609060101010101" pitchFamily="49" charset="-122"/>
                <a:ea typeface="黑体" panose="02010609060101010101" pitchFamily="49" charset="-122"/>
              </a:rPr>
              <a:t>7</a:t>
            </a:r>
            <a:r>
              <a:rPr lang="en-US" altLang="zh-CN" dirty="0" smtClean="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某公司</a:t>
            </a:r>
            <a:r>
              <a:rPr lang="en-US" altLang="zh-CN" dirty="0" smtClean="0">
                <a:latin typeface="黑体" panose="02010609060101010101" pitchFamily="49" charset="-122"/>
                <a:ea typeface="黑体" panose="02010609060101010101" pitchFamily="49" charset="-122"/>
              </a:rPr>
              <a:t>2015</a:t>
            </a:r>
            <a:r>
              <a:rPr lang="zh-CN" altLang="en-US" dirty="0" smtClean="0">
                <a:latin typeface="黑体" panose="02010609060101010101" pitchFamily="49" charset="-122"/>
                <a:ea typeface="黑体" panose="02010609060101010101" pitchFamily="49" charset="-122"/>
              </a:rPr>
              <a:t>年</a:t>
            </a:r>
            <a:r>
              <a:rPr lang="zh-CN" altLang="en-US" dirty="0">
                <a:latin typeface="黑体" panose="02010609060101010101" pitchFamily="49" charset="-122"/>
                <a:ea typeface="黑体" panose="02010609060101010101" pitchFamily="49" charset="-122"/>
              </a:rPr>
              <a:t>计划完成商品销售额</a:t>
            </a:r>
            <a:r>
              <a:rPr lang="en-US" altLang="zh-CN" dirty="0">
                <a:latin typeface="黑体" panose="02010609060101010101" pitchFamily="49" charset="-122"/>
                <a:ea typeface="黑体" panose="02010609060101010101" pitchFamily="49" charset="-122"/>
              </a:rPr>
              <a:t>1500</a:t>
            </a:r>
            <a:r>
              <a:rPr lang="zh-CN" altLang="en-US" dirty="0">
                <a:latin typeface="黑体" panose="02010609060101010101" pitchFamily="49" charset="-122"/>
                <a:ea typeface="黑体" panose="02010609060101010101" pitchFamily="49" charset="-122"/>
              </a:rPr>
              <a:t>万元，</a:t>
            </a:r>
            <a:r>
              <a:rPr lang="en-US" altLang="zh-CN" dirty="0">
                <a:latin typeface="黑体" panose="02010609060101010101" pitchFamily="49" charset="-122"/>
                <a:ea typeface="黑体" panose="02010609060101010101" pitchFamily="49" charset="-122"/>
              </a:rPr>
              <a:t>1-9</a:t>
            </a:r>
            <a:r>
              <a:rPr lang="zh-CN" altLang="en-US" dirty="0">
                <a:latin typeface="黑体" panose="02010609060101010101" pitchFamily="49" charset="-122"/>
                <a:ea typeface="黑体" panose="02010609060101010101" pitchFamily="49" charset="-122"/>
              </a:rPr>
              <a:t>月止累计完成</a:t>
            </a:r>
            <a:r>
              <a:rPr lang="en-US" altLang="zh-CN" dirty="0">
                <a:latin typeface="黑体" panose="02010609060101010101" pitchFamily="49" charset="-122"/>
                <a:ea typeface="黑体" panose="02010609060101010101" pitchFamily="49" charset="-122"/>
              </a:rPr>
              <a:t>1125</a:t>
            </a:r>
            <a:r>
              <a:rPr lang="zh-CN" altLang="en-US" dirty="0">
                <a:latin typeface="黑体" panose="02010609060101010101" pitchFamily="49" charset="-122"/>
                <a:ea typeface="黑体" panose="02010609060101010101" pitchFamily="49" charset="-122"/>
              </a:rPr>
              <a:t>万元。则：</a:t>
            </a:r>
          </a:p>
          <a:p>
            <a:pPr>
              <a:buFontTx/>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1-9</a:t>
            </a:r>
            <a:r>
              <a:rPr lang="zh-CN" altLang="en-US" dirty="0">
                <a:latin typeface="黑体" panose="02010609060101010101" pitchFamily="49" charset="-122"/>
                <a:ea typeface="黑体" panose="02010609060101010101" pitchFamily="49" charset="-122"/>
              </a:rPr>
              <a:t>月计划执行进度＝（</a:t>
            </a:r>
            <a:r>
              <a:rPr lang="en-US" altLang="zh-CN" dirty="0">
                <a:latin typeface="黑体" panose="02010609060101010101" pitchFamily="49" charset="-122"/>
                <a:ea typeface="黑体" panose="02010609060101010101" pitchFamily="49" charset="-122"/>
              </a:rPr>
              <a:t>1125÷1500</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×100</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75</a:t>
            </a:r>
            <a:r>
              <a:rPr lang="zh-CN" altLang="en-US" dirty="0">
                <a:latin typeface="黑体" panose="02010609060101010101" pitchFamily="49" charset="-122"/>
                <a:ea typeface="黑体" panose="02010609060101010101" pitchFamily="49" charset="-122"/>
              </a:rPr>
              <a:t>％</a:t>
            </a:r>
          </a:p>
          <a:p>
            <a:pPr>
              <a:buFontTx/>
              <a:buNone/>
            </a:pP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62990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487680" y="1447800"/>
            <a:ext cx="11231879" cy="4724400"/>
          </a:xfrm>
        </p:spPr>
        <p:txBody>
          <a:bodyPr/>
          <a:lstStyle/>
          <a:p>
            <a:pPr algn="l">
              <a:lnSpc>
                <a:spcPct val="150000"/>
              </a:lnSpc>
            </a:pPr>
            <a:r>
              <a:rPr lang="en-US" altLang="zh-CN" sz="2600" b="1" dirty="0">
                <a:latin typeface="黑体" panose="02010609060101010101" pitchFamily="49" charset="-122"/>
              </a:rPr>
              <a:t/>
            </a:r>
            <a:br>
              <a:rPr lang="en-US" altLang="zh-CN" sz="2600" b="1" dirty="0">
                <a:latin typeface="黑体" panose="02010609060101010101" pitchFamily="49" charset="-122"/>
              </a:rPr>
            </a:br>
            <a:r>
              <a:rPr lang="zh-CN" altLang="en-US" sz="2800" b="1" dirty="0">
                <a:latin typeface="黑体" panose="02010609060101010101" pitchFamily="49" charset="-122"/>
              </a:rPr>
              <a:t>（</a:t>
            </a:r>
            <a:r>
              <a:rPr lang="en-US" altLang="zh-CN" sz="2800" b="1" dirty="0">
                <a:latin typeface="黑体" panose="02010609060101010101" pitchFamily="49" charset="-122"/>
              </a:rPr>
              <a:t>1</a:t>
            </a:r>
            <a:r>
              <a:rPr lang="zh-CN" altLang="en-US" sz="2800" b="1" dirty="0">
                <a:latin typeface="黑体" panose="02010609060101010101" pitchFamily="49" charset="-122"/>
              </a:rPr>
              <a:t>）是总体内某一部分数值与总体全部数值对比的结果，反映总体内部的构成和类型特征，亦称比重指标。</a:t>
            </a:r>
            <a:br>
              <a:rPr lang="zh-CN" altLang="en-US" sz="2800" b="1" dirty="0">
                <a:latin typeface="黑体" panose="02010609060101010101" pitchFamily="49" charset="-122"/>
              </a:rPr>
            </a:br>
            <a:r>
              <a:rPr lang="zh-CN" altLang="en-US" sz="2800" b="1" dirty="0">
                <a:latin typeface="黑体" panose="02010609060101010101" pitchFamily="49" charset="-122"/>
              </a:rPr>
              <a:t>（</a:t>
            </a:r>
            <a:r>
              <a:rPr lang="en-US" altLang="zh-CN" sz="2800" b="1" dirty="0">
                <a:latin typeface="黑体" panose="02010609060101010101" pitchFamily="49" charset="-122"/>
              </a:rPr>
              <a:t>2</a:t>
            </a:r>
            <a:r>
              <a:rPr lang="zh-CN" altLang="en-US" sz="2800" b="1" dirty="0">
                <a:latin typeface="黑体" panose="02010609060101010101" pitchFamily="49" charset="-122"/>
              </a:rPr>
              <a:t>）其公式为：</a:t>
            </a:r>
            <a:br>
              <a:rPr lang="zh-CN" altLang="en-US" sz="2800" b="1" dirty="0">
                <a:latin typeface="黑体" panose="02010609060101010101" pitchFamily="49" charset="-122"/>
              </a:rPr>
            </a:br>
            <a:r>
              <a:rPr lang="zh-CN" altLang="en-US" sz="2800" b="1" dirty="0">
                <a:latin typeface="黑体" panose="02010609060101010101" pitchFamily="49" charset="-122"/>
              </a:rPr>
              <a:t>   结构相对数＝（总体中某一部分数值</a:t>
            </a:r>
            <a:r>
              <a:rPr lang="en-US" altLang="zh-CN" sz="2800" b="1" dirty="0">
                <a:latin typeface="黑体" panose="02010609060101010101" pitchFamily="49" charset="-122"/>
              </a:rPr>
              <a:t>÷</a:t>
            </a:r>
            <a:r>
              <a:rPr lang="zh-CN" altLang="en-US" sz="2800" b="1" dirty="0">
                <a:latin typeface="黑体" panose="02010609060101010101" pitchFamily="49" charset="-122"/>
              </a:rPr>
              <a:t>总体全部数值）</a:t>
            </a:r>
            <a:r>
              <a:rPr lang="en-US" altLang="zh-CN" sz="2800" b="1" dirty="0">
                <a:latin typeface="黑体" panose="02010609060101010101" pitchFamily="49" charset="-122"/>
              </a:rPr>
              <a:t>×100</a:t>
            </a:r>
            <a:r>
              <a:rPr lang="zh-CN" altLang="en-US" sz="2800" b="1" dirty="0">
                <a:latin typeface="黑体" panose="02010609060101010101" pitchFamily="49" charset="-122"/>
              </a:rPr>
              <a:t>％</a:t>
            </a:r>
            <a:r>
              <a:rPr lang="zh-CN" altLang="en-US" sz="2600" b="1" dirty="0">
                <a:latin typeface="黑体" panose="02010609060101010101" pitchFamily="49" charset="-122"/>
              </a:rPr>
              <a:t/>
            </a:r>
            <a:br>
              <a:rPr lang="zh-CN" altLang="en-US" sz="2600" b="1" dirty="0">
                <a:latin typeface="黑体" panose="02010609060101010101" pitchFamily="49" charset="-122"/>
              </a:rPr>
            </a:br>
            <a:endParaRPr lang="zh-CN" altLang="en-US" sz="2600" b="1" dirty="0">
              <a:latin typeface="黑体" panose="02010609060101010101" pitchFamily="49" charset="-122"/>
            </a:endParaRPr>
          </a:p>
        </p:txBody>
      </p:sp>
      <p:sp>
        <p:nvSpPr>
          <p:cNvPr id="212995" name="Rectangle 3"/>
          <p:cNvSpPr>
            <a:spLocks noChangeArrowheads="1"/>
          </p:cNvSpPr>
          <p:nvPr/>
        </p:nvSpPr>
        <p:spPr bwMode="auto">
          <a:xfrm>
            <a:off x="653532" y="529664"/>
            <a:ext cx="2965877" cy="91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nSpc>
                <a:spcPct val="180000"/>
              </a:lnSpc>
            </a:pPr>
            <a:r>
              <a:rPr kumimoji="1" lang="en-US" altLang="zh-CN"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2.</a:t>
            </a:r>
            <a:r>
              <a:rPr kumimoji="1"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结构相对数</a:t>
            </a:r>
          </a:p>
        </p:txBody>
      </p:sp>
    </p:spTree>
    <p:extLst>
      <p:ext uri="{BB962C8B-B14F-4D97-AF65-F5344CB8AC3E}">
        <p14:creationId xmlns:p14="http://schemas.microsoft.com/office/powerpoint/2010/main" val="1913524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11480" y="630873"/>
            <a:ext cx="10759440" cy="3048000"/>
          </a:xfrm>
        </p:spPr>
        <p:txBody>
          <a:bodyPr>
            <a:noAutofit/>
          </a:bodyPr>
          <a:lstStyle/>
          <a:p>
            <a:pPr algn="l">
              <a:lnSpc>
                <a:spcPct val="150000"/>
              </a:lnSpc>
            </a:pPr>
            <a:r>
              <a:rPr lang="en-US" altLang="zh-CN" sz="2800" b="1" dirty="0">
                <a:latin typeface="黑体" panose="02010609060101010101" pitchFamily="49" charset="-122"/>
              </a:rPr>
              <a:t/>
            </a:r>
            <a:br>
              <a:rPr lang="en-US" altLang="zh-CN" sz="2800" b="1" dirty="0">
                <a:latin typeface="黑体" panose="02010609060101010101" pitchFamily="49" charset="-122"/>
              </a:rPr>
            </a:br>
            <a:r>
              <a:rPr lang="en-US" altLang="zh-CN" sz="2800" b="1" dirty="0">
                <a:latin typeface="黑体" panose="02010609060101010101" pitchFamily="49" charset="-122"/>
              </a:rPr>
              <a:t> </a:t>
            </a:r>
            <a:r>
              <a:rPr lang="en-US" altLang="zh-CN" sz="2800" b="1" dirty="0" smtClean="0">
                <a:latin typeface="黑体" panose="02010609060101010101" pitchFamily="49" charset="-122"/>
              </a:rPr>
              <a:t>〔</a:t>
            </a:r>
            <a:r>
              <a:rPr lang="zh-CN" altLang="en-US" sz="2800" b="1" dirty="0" smtClean="0">
                <a:latin typeface="黑体" panose="02010609060101010101" pitchFamily="49" charset="-122"/>
              </a:rPr>
              <a:t>例</a:t>
            </a:r>
            <a:r>
              <a:rPr lang="en-US" altLang="zh-CN" sz="2800" b="1" dirty="0">
                <a:latin typeface="黑体" panose="02010609060101010101" pitchFamily="49" charset="-122"/>
              </a:rPr>
              <a:t>8</a:t>
            </a:r>
            <a:r>
              <a:rPr lang="en-US" altLang="zh-CN" sz="2800" b="1" dirty="0" smtClean="0">
                <a:latin typeface="黑体" panose="02010609060101010101" pitchFamily="49" charset="-122"/>
              </a:rPr>
              <a:t>〕</a:t>
            </a:r>
            <a:r>
              <a:rPr lang="zh-CN" altLang="en-US" sz="2800" b="1" dirty="0">
                <a:latin typeface="黑体" panose="02010609060101010101" pitchFamily="49" charset="-122"/>
              </a:rPr>
              <a:t>某企业有职工</a:t>
            </a:r>
            <a:r>
              <a:rPr lang="en-US" altLang="zh-CN" sz="2800" b="1" dirty="0">
                <a:latin typeface="黑体" panose="02010609060101010101" pitchFamily="49" charset="-122"/>
              </a:rPr>
              <a:t>1000</a:t>
            </a:r>
            <a:r>
              <a:rPr lang="zh-CN" altLang="en-US" sz="2800" b="1" dirty="0">
                <a:latin typeface="黑体" panose="02010609060101010101" pitchFamily="49" charset="-122"/>
              </a:rPr>
              <a:t>人，其中男职工</a:t>
            </a:r>
            <a:r>
              <a:rPr lang="en-US" altLang="zh-CN" sz="2800" b="1" dirty="0">
                <a:latin typeface="黑体" panose="02010609060101010101" pitchFamily="49" charset="-122"/>
              </a:rPr>
              <a:t>700</a:t>
            </a:r>
            <a:r>
              <a:rPr lang="zh-CN" altLang="en-US" sz="2800" b="1" dirty="0">
                <a:latin typeface="黑体" panose="02010609060101010101" pitchFamily="49" charset="-122"/>
              </a:rPr>
              <a:t>人</a:t>
            </a:r>
            <a:r>
              <a:rPr lang="zh-CN" altLang="en-US" sz="2800" b="1" dirty="0" smtClean="0">
                <a:latin typeface="黑体" panose="02010609060101010101" pitchFamily="49" charset="-122"/>
              </a:rPr>
              <a:t>，女</a:t>
            </a:r>
            <a:r>
              <a:rPr lang="zh-CN" altLang="en-US" sz="2800" b="1" dirty="0">
                <a:latin typeface="黑体" panose="02010609060101010101" pitchFamily="49" charset="-122"/>
              </a:rPr>
              <a:t>职工</a:t>
            </a:r>
            <a:r>
              <a:rPr lang="en-US" altLang="zh-CN" sz="2800" b="1" dirty="0">
                <a:latin typeface="黑体" panose="02010609060101010101" pitchFamily="49" charset="-122"/>
              </a:rPr>
              <a:t>300</a:t>
            </a:r>
            <a:r>
              <a:rPr lang="zh-CN" altLang="en-US" sz="2800" b="1" dirty="0">
                <a:latin typeface="黑体" panose="02010609060101010101" pitchFamily="49" charset="-122"/>
              </a:rPr>
              <a:t>人，则结构相对数如下：</a:t>
            </a:r>
            <a:br>
              <a:rPr lang="zh-CN" altLang="en-US" sz="2800" b="1" dirty="0">
                <a:latin typeface="黑体" panose="02010609060101010101" pitchFamily="49" charset="-122"/>
              </a:rPr>
            </a:br>
            <a:r>
              <a:rPr lang="zh-CN" altLang="en-US" sz="2800" b="1" dirty="0">
                <a:latin typeface="黑体" panose="02010609060101010101" pitchFamily="49" charset="-122"/>
              </a:rPr>
              <a:t> 男职工占全部职工的比重（％）＝</a:t>
            </a:r>
            <a:r>
              <a:rPr lang="en-US" altLang="zh-CN" sz="2800" b="1" dirty="0">
                <a:latin typeface="黑体" panose="02010609060101010101" pitchFamily="49" charset="-122"/>
              </a:rPr>
              <a:t>700÷1000</a:t>
            </a:r>
            <a:r>
              <a:rPr lang="zh-CN" altLang="en-US" sz="2800" b="1" dirty="0">
                <a:latin typeface="黑体" panose="02010609060101010101" pitchFamily="49" charset="-122"/>
              </a:rPr>
              <a:t>＝</a:t>
            </a:r>
            <a:r>
              <a:rPr lang="en-US" altLang="zh-CN" sz="2800" b="1" dirty="0">
                <a:latin typeface="黑体" panose="02010609060101010101" pitchFamily="49" charset="-122"/>
              </a:rPr>
              <a:t>70</a:t>
            </a:r>
            <a:r>
              <a:rPr lang="zh-CN" altLang="en-US" sz="2800" b="1" dirty="0">
                <a:latin typeface="黑体" panose="02010609060101010101" pitchFamily="49" charset="-122"/>
              </a:rPr>
              <a:t>％</a:t>
            </a:r>
            <a:br>
              <a:rPr lang="zh-CN" altLang="en-US" sz="2800" b="1" dirty="0">
                <a:latin typeface="黑体" panose="02010609060101010101" pitchFamily="49" charset="-122"/>
              </a:rPr>
            </a:br>
            <a:r>
              <a:rPr lang="zh-CN" altLang="en-US" sz="2800" b="1" dirty="0">
                <a:latin typeface="黑体" panose="02010609060101010101" pitchFamily="49" charset="-122"/>
              </a:rPr>
              <a:t> 女职工占全体职工的比重（％）＝</a:t>
            </a:r>
            <a:r>
              <a:rPr lang="en-US" altLang="zh-CN" sz="2800" b="1" dirty="0">
                <a:latin typeface="黑体" panose="02010609060101010101" pitchFamily="49" charset="-122"/>
              </a:rPr>
              <a:t>300÷1000</a:t>
            </a:r>
            <a:r>
              <a:rPr lang="zh-CN" altLang="en-US" sz="2800" b="1" dirty="0">
                <a:latin typeface="黑体" panose="02010609060101010101" pitchFamily="49" charset="-122"/>
              </a:rPr>
              <a:t>＝</a:t>
            </a:r>
            <a:r>
              <a:rPr lang="en-US" altLang="zh-CN" sz="2800" b="1" dirty="0">
                <a:latin typeface="黑体" panose="02010609060101010101" pitchFamily="49" charset="-122"/>
              </a:rPr>
              <a:t>30</a:t>
            </a:r>
            <a:r>
              <a:rPr lang="zh-CN" altLang="en-US" sz="2800" b="1" dirty="0">
                <a:latin typeface="黑体" panose="02010609060101010101" pitchFamily="49" charset="-122"/>
              </a:rPr>
              <a:t>％</a:t>
            </a:r>
            <a:br>
              <a:rPr lang="zh-CN" altLang="en-US" sz="2800" b="1" dirty="0">
                <a:latin typeface="黑体" panose="02010609060101010101" pitchFamily="49" charset="-122"/>
              </a:rPr>
            </a:br>
            <a:r>
              <a:rPr lang="en-US" altLang="zh-CN" sz="2800" b="1" dirty="0">
                <a:latin typeface="黑体" panose="02010609060101010101" pitchFamily="49" charset="-122"/>
              </a:rPr>
              <a:t/>
            </a:r>
            <a:br>
              <a:rPr lang="en-US" altLang="zh-CN" sz="2800" b="1" dirty="0">
                <a:latin typeface="黑体" panose="02010609060101010101" pitchFamily="49" charset="-122"/>
              </a:rPr>
            </a:br>
            <a:endParaRPr lang="en-US" altLang="zh-CN" sz="2800" b="1" dirty="0">
              <a:latin typeface="黑体" panose="02010609060101010101" pitchFamily="49" charset="-122"/>
            </a:endParaRPr>
          </a:p>
        </p:txBody>
      </p:sp>
    </p:spTree>
    <p:extLst>
      <p:ext uri="{BB962C8B-B14F-4D97-AF65-F5344CB8AC3E}">
        <p14:creationId xmlns:p14="http://schemas.microsoft.com/office/powerpoint/2010/main" val="41041240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bwMode="auto">
          <a:xfrm>
            <a:off x="274320" y="713105"/>
            <a:ext cx="115824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rmAutofit/>
          </a:bodyPr>
          <a:lstStyle>
            <a:lvl1pPr algn="ctr">
              <a:defRPr sz="4000">
                <a:solidFill>
                  <a:srgbClr val="FFFF00"/>
                </a:solidFill>
                <a:latin typeface="Arial" panose="020B0604020202020204" pitchFamily="34" charset="0"/>
                <a:ea typeface="黑体" panose="02010609060101010101" pitchFamily="49" charset="-122"/>
              </a:defRPr>
            </a:lvl1pPr>
            <a:lvl2pPr algn="ctr">
              <a:defRPr sz="4000">
                <a:solidFill>
                  <a:srgbClr val="FFFF00"/>
                </a:solidFill>
                <a:latin typeface="Arial" panose="020B0604020202020204" pitchFamily="34" charset="0"/>
                <a:ea typeface="黑体" panose="02010609060101010101" pitchFamily="49" charset="-122"/>
              </a:defRPr>
            </a:lvl2pPr>
            <a:lvl3pPr algn="ctr">
              <a:defRPr sz="4000">
                <a:solidFill>
                  <a:srgbClr val="FFFF00"/>
                </a:solidFill>
                <a:latin typeface="Arial" panose="020B0604020202020204" pitchFamily="34" charset="0"/>
                <a:ea typeface="黑体" panose="02010609060101010101" pitchFamily="49" charset="-122"/>
              </a:defRPr>
            </a:lvl3pPr>
            <a:lvl4pPr algn="ctr">
              <a:defRPr sz="4000">
                <a:solidFill>
                  <a:srgbClr val="FFFF00"/>
                </a:solidFill>
                <a:latin typeface="Arial" panose="020B0604020202020204" pitchFamily="34" charset="0"/>
                <a:ea typeface="黑体" panose="02010609060101010101" pitchFamily="49" charset="-122"/>
              </a:defRPr>
            </a:lvl4pPr>
            <a:lvl5pPr algn="ctr">
              <a:defRPr sz="4000">
                <a:solidFill>
                  <a:srgbClr val="FFFF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9pPr>
          </a:lstStyle>
          <a:p>
            <a:pPr algn="l">
              <a:lnSpc>
                <a:spcPct val="150000"/>
              </a:lnSpc>
            </a:pPr>
            <a:r>
              <a:rPr lang="en-US" altLang="zh-CN" sz="3200" dirty="0">
                <a:solidFill>
                  <a:schemeClr val="tx1"/>
                </a:solidFill>
                <a:effectLst>
                  <a:outerShdw blurRad="38100" dist="38100" dir="2700000" algn="tl">
                    <a:srgbClr val="C0C0C0"/>
                  </a:outerShdw>
                </a:effectLst>
                <a:latin typeface="黑体" panose="02010609060101010101" pitchFamily="49" charset="-122"/>
              </a:rPr>
              <a:t>   </a:t>
            </a:r>
            <a:r>
              <a:rPr lang="zh-CN" altLang="en-US" sz="3200" dirty="0">
                <a:solidFill>
                  <a:schemeClr val="tx1"/>
                </a:solidFill>
                <a:effectLst>
                  <a:outerShdw blurRad="38100" dist="38100" dir="2700000" algn="tl">
                    <a:srgbClr val="C0C0C0"/>
                  </a:outerShdw>
                </a:effectLst>
                <a:latin typeface="黑体" panose="02010609060101010101" pitchFamily="49" charset="-122"/>
              </a:rPr>
              <a:t>结构相对指标有如下特点：</a:t>
            </a:r>
            <a:br>
              <a:rPr lang="zh-CN" altLang="en-US" sz="3200" dirty="0">
                <a:solidFill>
                  <a:schemeClr val="tx1"/>
                </a:solidFill>
                <a:effectLst>
                  <a:outerShdw blurRad="38100" dist="38100" dir="2700000" algn="tl">
                    <a:srgbClr val="C0C0C0"/>
                  </a:outerShdw>
                </a:effectLst>
                <a:latin typeface="黑体" panose="02010609060101010101" pitchFamily="49" charset="-122"/>
              </a:rPr>
            </a:br>
            <a:r>
              <a:rPr lang="zh-CN" altLang="en-US" sz="3200" dirty="0">
                <a:solidFill>
                  <a:schemeClr val="tx1"/>
                </a:solidFill>
                <a:latin typeface="黑体" panose="02010609060101010101" pitchFamily="49" charset="-122"/>
              </a:rPr>
              <a:t>   </a:t>
            </a:r>
            <a:r>
              <a:rPr lang="en-US" altLang="zh-CN" sz="3200" b="1" dirty="0">
                <a:solidFill>
                  <a:schemeClr val="tx1"/>
                </a:solidFill>
                <a:latin typeface="黑体" panose="02010609060101010101" pitchFamily="49" charset="-122"/>
              </a:rPr>
              <a:t>1.</a:t>
            </a:r>
            <a:r>
              <a:rPr lang="zh-CN" altLang="en-US" sz="3200" b="1" dirty="0">
                <a:solidFill>
                  <a:schemeClr val="tx1"/>
                </a:solidFill>
                <a:latin typeface="黑体" panose="02010609060101010101" pitchFamily="49" charset="-122"/>
              </a:rPr>
              <a:t>必须与统计分组相结合。</a:t>
            </a:r>
            <a:br>
              <a:rPr lang="zh-CN" altLang="en-US" sz="3200" b="1" dirty="0">
                <a:solidFill>
                  <a:schemeClr val="tx1"/>
                </a:solidFill>
                <a:latin typeface="黑体" panose="02010609060101010101" pitchFamily="49" charset="-122"/>
              </a:rPr>
            </a:br>
            <a:r>
              <a:rPr lang="zh-CN" altLang="en-US" sz="3200" b="1" dirty="0">
                <a:solidFill>
                  <a:schemeClr val="tx1"/>
                </a:solidFill>
                <a:latin typeface="黑体" panose="02010609060101010101" pitchFamily="49" charset="-122"/>
              </a:rPr>
              <a:t>   </a:t>
            </a:r>
            <a:r>
              <a:rPr lang="en-US" altLang="zh-CN" sz="3200" b="1" dirty="0">
                <a:solidFill>
                  <a:schemeClr val="tx1"/>
                </a:solidFill>
                <a:latin typeface="黑体" panose="02010609060101010101" pitchFamily="49" charset="-122"/>
              </a:rPr>
              <a:t>2.</a:t>
            </a:r>
            <a:r>
              <a:rPr lang="zh-CN" altLang="en-US" sz="3200" b="1" dirty="0">
                <a:solidFill>
                  <a:schemeClr val="tx1"/>
                </a:solidFill>
                <a:latin typeface="黑体" panose="02010609060101010101" pitchFamily="49" charset="-122"/>
              </a:rPr>
              <a:t>分子的数值是分母数值的一部分。</a:t>
            </a:r>
            <a:br>
              <a:rPr lang="zh-CN" altLang="en-US" sz="3200" b="1" dirty="0">
                <a:solidFill>
                  <a:schemeClr val="tx1"/>
                </a:solidFill>
                <a:latin typeface="黑体" panose="02010609060101010101" pitchFamily="49" charset="-122"/>
              </a:rPr>
            </a:br>
            <a:r>
              <a:rPr lang="zh-CN" altLang="en-US" sz="3200" b="1" dirty="0">
                <a:solidFill>
                  <a:schemeClr val="tx1"/>
                </a:solidFill>
                <a:latin typeface="黑体" panose="02010609060101010101" pitchFamily="49" charset="-122"/>
              </a:rPr>
              <a:t>   </a:t>
            </a:r>
            <a:r>
              <a:rPr lang="en-US" altLang="zh-CN" sz="3200" b="1" dirty="0">
                <a:solidFill>
                  <a:schemeClr val="tx1"/>
                </a:solidFill>
                <a:latin typeface="黑体" panose="02010609060101010101" pitchFamily="49" charset="-122"/>
              </a:rPr>
              <a:t>3.</a:t>
            </a:r>
            <a:r>
              <a:rPr lang="zh-CN" altLang="en-US" sz="3200" b="1" dirty="0">
                <a:solidFill>
                  <a:schemeClr val="tx1"/>
                </a:solidFill>
                <a:latin typeface="黑体" panose="02010609060101010101" pitchFamily="49" charset="-122"/>
              </a:rPr>
              <a:t>总体中各部分比重之和等于</a:t>
            </a:r>
            <a:r>
              <a:rPr lang="en-US" altLang="zh-CN" sz="3200" b="1" dirty="0">
                <a:solidFill>
                  <a:schemeClr val="tx1"/>
                </a:solidFill>
                <a:latin typeface="黑体" panose="02010609060101010101" pitchFamily="49" charset="-122"/>
              </a:rPr>
              <a:t>100</a:t>
            </a:r>
            <a:r>
              <a:rPr lang="zh-CN" altLang="en-US" sz="3200" b="1" dirty="0">
                <a:solidFill>
                  <a:schemeClr val="tx1"/>
                </a:solidFill>
                <a:latin typeface="黑体" panose="02010609060101010101" pitchFamily="49" charset="-122"/>
              </a:rPr>
              <a:t>％。</a:t>
            </a:r>
          </a:p>
        </p:txBody>
      </p:sp>
    </p:spTree>
    <p:extLst>
      <p:ext uri="{BB962C8B-B14F-4D97-AF65-F5344CB8AC3E}">
        <p14:creationId xmlns:p14="http://schemas.microsoft.com/office/powerpoint/2010/main" val="1211896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838199" y="785813"/>
            <a:ext cx="10613571" cy="4525962"/>
          </a:xfrm>
        </p:spPr>
        <p:txBody>
          <a:bodyPr/>
          <a:lstStyle/>
          <a:p>
            <a:pPr>
              <a:buFontTx/>
              <a:buNone/>
            </a:pPr>
            <a:r>
              <a:rPr lang="zh-CN" altLang="en-US" sz="3600" dirty="0">
                <a:effectLst>
                  <a:outerShdw blurRad="38100" dist="38100" dir="2700000" algn="tl">
                    <a:srgbClr val="C0C0C0"/>
                  </a:outerShdw>
                </a:effectLst>
                <a:ea typeface="黑体" panose="02010609060101010101" pitchFamily="49" charset="-122"/>
              </a:rPr>
              <a:t>二、总量指标在社会经济管理中的作用</a:t>
            </a:r>
          </a:p>
          <a:p>
            <a:endParaRPr lang="zh-CN" altLang="en-US" dirty="0">
              <a:effectLst>
                <a:outerShdw blurRad="38100" dist="38100" dir="2700000" algn="tl">
                  <a:srgbClr val="C0C0C0"/>
                </a:outerShdw>
              </a:effectLst>
            </a:endParaRPr>
          </a:p>
          <a:p>
            <a:r>
              <a:rPr lang="en-US" altLang="zh-CN" dirty="0">
                <a:effectLst>
                  <a:outerShdw blurRad="38100" dist="38100" dir="2700000" algn="tl">
                    <a:srgbClr val="C0C0C0"/>
                  </a:outerShdw>
                </a:effectLst>
              </a:rPr>
              <a:t>1.</a:t>
            </a:r>
            <a:r>
              <a:rPr lang="zh-CN" altLang="en-US" dirty="0">
                <a:effectLst>
                  <a:outerShdw blurRad="38100" dist="38100" dir="2700000" algn="tl">
                    <a:srgbClr val="C0C0C0"/>
                  </a:outerShdw>
                </a:effectLst>
              </a:rPr>
              <a:t>总量指标是反映一个国家</a:t>
            </a:r>
            <a:r>
              <a:rPr lang="en-US" altLang="zh-CN" dirty="0">
                <a:effectLst>
                  <a:outerShdw blurRad="38100" dist="38100" dir="2700000" algn="tl">
                    <a:srgbClr val="C0C0C0"/>
                  </a:outerShdw>
                </a:effectLst>
                <a:latin typeface="宋体" panose="02010600030101010101" pitchFamily="2" charset="-122"/>
              </a:rPr>
              <a:t>,</a:t>
            </a:r>
            <a:r>
              <a:rPr lang="zh-CN" altLang="en-US" dirty="0">
                <a:effectLst>
                  <a:outerShdw blurRad="38100" dist="38100" dir="2700000" algn="tl">
                    <a:srgbClr val="C0C0C0"/>
                  </a:outerShdw>
                </a:effectLst>
              </a:rPr>
              <a:t>一个地区或一个企业的人力</a:t>
            </a:r>
            <a:r>
              <a:rPr lang="en-US" altLang="zh-CN" dirty="0">
                <a:effectLst>
                  <a:outerShdw blurRad="38100" dist="38100" dir="2700000" algn="tl">
                    <a:srgbClr val="C0C0C0"/>
                  </a:outerShdw>
                </a:effectLst>
                <a:latin typeface="宋体" panose="02010600030101010101" pitchFamily="2" charset="-122"/>
              </a:rPr>
              <a:t>,</a:t>
            </a:r>
            <a:r>
              <a:rPr lang="zh-CN" altLang="en-US" dirty="0">
                <a:effectLst>
                  <a:outerShdw blurRad="38100" dist="38100" dir="2700000" algn="tl">
                    <a:srgbClr val="C0C0C0"/>
                  </a:outerShdw>
                </a:effectLst>
              </a:rPr>
              <a:t>物力，财力状况和加强宏观经济管理的基本指标。</a:t>
            </a:r>
          </a:p>
          <a:p>
            <a:r>
              <a:rPr lang="en-US" altLang="zh-CN" dirty="0">
                <a:effectLst>
                  <a:outerShdw blurRad="38100" dist="38100" dir="2700000" algn="tl">
                    <a:srgbClr val="C0C0C0"/>
                  </a:outerShdw>
                </a:effectLst>
              </a:rPr>
              <a:t>2.</a:t>
            </a:r>
            <a:r>
              <a:rPr lang="zh-CN" altLang="en-US" dirty="0">
                <a:effectLst>
                  <a:outerShdw blurRad="38100" dist="38100" dir="2700000" algn="tl">
                    <a:srgbClr val="C0C0C0"/>
                  </a:outerShdw>
                </a:effectLst>
              </a:rPr>
              <a:t>总量指标是计算相对指标和平均指标的基础指标</a:t>
            </a:r>
            <a:r>
              <a:rPr lang="en-US" altLang="zh-CN" dirty="0">
                <a:effectLst>
                  <a:outerShdw blurRad="38100" dist="38100" dir="2700000" algn="tl">
                    <a:srgbClr val="C0C0C0"/>
                  </a:outerShdw>
                </a:effectLst>
              </a:rPr>
              <a:t>.</a:t>
            </a:r>
          </a:p>
        </p:txBody>
      </p:sp>
    </p:spTree>
    <p:extLst>
      <p:ext uri="{BB962C8B-B14F-4D97-AF65-F5344CB8AC3E}">
        <p14:creationId xmlns:p14="http://schemas.microsoft.com/office/powerpoint/2010/main" val="100717810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bwMode="auto">
          <a:xfrm>
            <a:off x="274320" y="713104"/>
            <a:ext cx="11582400" cy="5245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oAutofit/>
          </a:bodyPr>
          <a:lstStyle>
            <a:lvl1pPr algn="ctr">
              <a:defRPr sz="4000">
                <a:solidFill>
                  <a:srgbClr val="FFFF00"/>
                </a:solidFill>
                <a:latin typeface="Arial" panose="020B0604020202020204" pitchFamily="34" charset="0"/>
                <a:ea typeface="黑体" panose="02010609060101010101" pitchFamily="49" charset="-122"/>
              </a:defRPr>
            </a:lvl1pPr>
            <a:lvl2pPr algn="ctr">
              <a:defRPr sz="4000">
                <a:solidFill>
                  <a:srgbClr val="FFFF00"/>
                </a:solidFill>
                <a:latin typeface="Arial" panose="020B0604020202020204" pitchFamily="34" charset="0"/>
                <a:ea typeface="黑体" panose="02010609060101010101" pitchFamily="49" charset="-122"/>
              </a:defRPr>
            </a:lvl2pPr>
            <a:lvl3pPr algn="ctr">
              <a:defRPr sz="4000">
                <a:solidFill>
                  <a:srgbClr val="FFFF00"/>
                </a:solidFill>
                <a:latin typeface="Arial" panose="020B0604020202020204" pitchFamily="34" charset="0"/>
                <a:ea typeface="黑体" panose="02010609060101010101" pitchFamily="49" charset="-122"/>
              </a:defRPr>
            </a:lvl3pPr>
            <a:lvl4pPr algn="ctr">
              <a:defRPr sz="4000">
                <a:solidFill>
                  <a:srgbClr val="FFFF00"/>
                </a:solidFill>
                <a:latin typeface="Arial" panose="020B0604020202020204" pitchFamily="34" charset="0"/>
                <a:ea typeface="黑体" panose="02010609060101010101" pitchFamily="49" charset="-122"/>
              </a:defRPr>
            </a:lvl4pPr>
            <a:lvl5pPr algn="ctr">
              <a:defRPr sz="4000">
                <a:solidFill>
                  <a:srgbClr val="FFFF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9pPr>
          </a:lstStyle>
          <a:p>
            <a:pPr algn="l">
              <a:lnSpc>
                <a:spcPct val="150000"/>
              </a:lnSpc>
            </a:pPr>
            <a:r>
              <a:rPr lang="en-US" altLang="zh-CN" sz="2800" dirty="0">
                <a:solidFill>
                  <a:schemeClr val="tx1"/>
                </a:solidFill>
                <a:effectLst>
                  <a:outerShdw blurRad="38100" dist="38100" dir="2700000" algn="tl">
                    <a:srgbClr val="C0C0C0"/>
                  </a:outerShdw>
                </a:effectLst>
                <a:latin typeface="黑体" panose="02010609060101010101" pitchFamily="49" charset="-122"/>
              </a:rPr>
              <a:t> </a:t>
            </a:r>
            <a:r>
              <a:rPr lang="en-US" altLang="zh-CN" sz="2800" b="1" dirty="0">
                <a:solidFill>
                  <a:schemeClr val="tx1"/>
                </a:solidFill>
                <a:latin typeface="黑体" panose="02010609060101010101" pitchFamily="49" charset="-122"/>
              </a:rPr>
              <a:t> </a:t>
            </a:r>
            <a:r>
              <a:rPr lang="en-US" altLang="zh-CN" sz="2800" b="1" dirty="0" smtClean="0">
                <a:solidFill>
                  <a:schemeClr val="tx1"/>
                </a:solidFill>
                <a:latin typeface="黑体" panose="02010609060101010101" pitchFamily="49" charset="-122"/>
              </a:rPr>
              <a:t>〔</a:t>
            </a:r>
            <a:r>
              <a:rPr lang="zh-CN" altLang="en-US" sz="2800" b="1" dirty="0" smtClean="0">
                <a:solidFill>
                  <a:schemeClr val="tx1"/>
                </a:solidFill>
                <a:latin typeface="黑体" panose="02010609060101010101" pitchFamily="49" charset="-122"/>
              </a:rPr>
              <a:t>例</a:t>
            </a:r>
            <a:r>
              <a:rPr lang="en-US" altLang="zh-CN" sz="2800" b="1" dirty="0" smtClean="0">
                <a:solidFill>
                  <a:schemeClr val="tx1"/>
                </a:solidFill>
                <a:latin typeface="黑体" panose="02010609060101010101" pitchFamily="49" charset="-122"/>
              </a:rPr>
              <a:t>9〕</a:t>
            </a:r>
            <a:r>
              <a:rPr lang="en-US" altLang="zh-CN" sz="2800" dirty="0" smtClean="0">
                <a:solidFill>
                  <a:schemeClr val="tx1"/>
                </a:solidFill>
                <a:latin typeface="黑体" panose="02010609060101010101" pitchFamily="49" charset="-122"/>
              </a:rPr>
              <a:t>2015</a:t>
            </a:r>
            <a:r>
              <a:rPr lang="zh-CN" altLang="en-US" sz="2800" dirty="0" smtClean="0">
                <a:solidFill>
                  <a:schemeClr val="tx1"/>
                </a:solidFill>
                <a:latin typeface="黑体" panose="02010609060101010101" pitchFamily="49" charset="-122"/>
              </a:rPr>
              <a:t>年</a:t>
            </a:r>
            <a:r>
              <a:rPr lang="zh-CN" altLang="en-US" sz="2800" dirty="0">
                <a:solidFill>
                  <a:schemeClr val="tx1"/>
                </a:solidFill>
                <a:latin typeface="黑体" panose="02010609060101010101" pitchFamily="49" charset="-122"/>
              </a:rPr>
              <a:t>国内生产总值</a:t>
            </a:r>
            <a:r>
              <a:rPr lang="en-US" altLang="zh-CN" sz="2800" dirty="0">
                <a:solidFill>
                  <a:schemeClr val="tx1"/>
                </a:solidFill>
                <a:latin typeface="黑体" panose="02010609060101010101" pitchFamily="49" charset="-122"/>
              </a:rPr>
              <a:t>676708</a:t>
            </a:r>
            <a:r>
              <a:rPr lang="zh-CN" altLang="en-US" sz="2800" dirty="0">
                <a:solidFill>
                  <a:schemeClr val="tx1"/>
                </a:solidFill>
                <a:latin typeface="黑体" panose="02010609060101010101" pitchFamily="49" charset="-122"/>
              </a:rPr>
              <a:t>亿</a:t>
            </a:r>
            <a:r>
              <a:rPr lang="zh-CN" altLang="en-US" sz="2800" dirty="0" smtClean="0">
                <a:solidFill>
                  <a:schemeClr val="tx1"/>
                </a:solidFill>
                <a:latin typeface="黑体" panose="02010609060101010101" pitchFamily="49" charset="-122"/>
              </a:rPr>
              <a:t>元。分</a:t>
            </a:r>
            <a:r>
              <a:rPr lang="zh-CN" altLang="en-US" sz="2800" dirty="0">
                <a:solidFill>
                  <a:schemeClr val="tx1"/>
                </a:solidFill>
                <a:latin typeface="黑体" panose="02010609060101010101" pitchFamily="49" charset="-122"/>
              </a:rPr>
              <a:t>产业看，第一产业增加值</a:t>
            </a:r>
            <a:r>
              <a:rPr lang="en-US" altLang="zh-CN" sz="2800" dirty="0">
                <a:solidFill>
                  <a:schemeClr val="tx1"/>
                </a:solidFill>
                <a:latin typeface="黑体" panose="02010609060101010101" pitchFamily="49" charset="-122"/>
              </a:rPr>
              <a:t>60863</a:t>
            </a:r>
            <a:r>
              <a:rPr lang="zh-CN" altLang="en-US" sz="2800" dirty="0">
                <a:solidFill>
                  <a:schemeClr val="tx1"/>
                </a:solidFill>
                <a:latin typeface="黑体" panose="02010609060101010101" pitchFamily="49" charset="-122"/>
              </a:rPr>
              <a:t>亿</a:t>
            </a:r>
            <a:r>
              <a:rPr lang="zh-CN" altLang="en-US" sz="2800" dirty="0" smtClean="0">
                <a:solidFill>
                  <a:schemeClr val="tx1"/>
                </a:solidFill>
                <a:latin typeface="黑体" panose="02010609060101010101" pitchFamily="49" charset="-122"/>
              </a:rPr>
              <a:t>元；</a:t>
            </a:r>
            <a:r>
              <a:rPr lang="zh-CN" altLang="en-US" sz="2800" dirty="0">
                <a:solidFill>
                  <a:schemeClr val="tx1"/>
                </a:solidFill>
                <a:latin typeface="黑体" panose="02010609060101010101" pitchFamily="49" charset="-122"/>
              </a:rPr>
              <a:t>第二产业增加值</a:t>
            </a:r>
            <a:r>
              <a:rPr lang="en-US" altLang="zh-CN" sz="2800" dirty="0">
                <a:solidFill>
                  <a:schemeClr val="tx1"/>
                </a:solidFill>
                <a:latin typeface="黑体" panose="02010609060101010101" pitchFamily="49" charset="-122"/>
              </a:rPr>
              <a:t>274278</a:t>
            </a:r>
            <a:r>
              <a:rPr lang="zh-CN" altLang="en-US" sz="2800" dirty="0">
                <a:solidFill>
                  <a:schemeClr val="tx1"/>
                </a:solidFill>
                <a:latin typeface="黑体" panose="02010609060101010101" pitchFamily="49" charset="-122"/>
              </a:rPr>
              <a:t>亿</a:t>
            </a:r>
            <a:r>
              <a:rPr lang="zh-CN" altLang="en-US" sz="2800" dirty="0" smtClean="0">
                <a:solidFill>
                  <a:schemeClr val="tx1"/>
                </a:solidFill>
                <a:latin typeface="黑体" panose="02010609060101010101" pitchFamily="49" charset="-122"/>
              </a:rPr>
              <a:t>元；</a:t>
            </a:r>
            <a:r>
              <a:rPr lang="zh-CN" altLang="en-US" sz="2800" dirty="0">
                <a:solidFill>
                  <a:schemeClr val="tx1"/>
                </a:solidFill>
                <a:latin typeface="黑体" panose="02010609060101010101" pitchFamily="49" charset="-122"/>
              </a:rPr>
              <a:t>第三产业增加值</a:t>
            </a:r>
            <a:r>
              <a:rPr lang="en-US" altLang="zh-CN" sz="2800" dirty="0">
                <a:solidFill>
                  <a:schemeClr val="tx1"/>
                </a:solidFill>
                <a:latin typeface="黑体" panose="02010609060101010101" pitchFamily="49" charset="-122"/>
              </a:rPr>
              <a:t>341567</a:t>
            </a:r>
            <a:r>
              <a:rPr lang="zh-CN" altLang="en-US" sz="2800" dirty="0">
                <a:solidFill>
                  <a:schemeClr val="tx1"/>
                </a:solidFill>
                <a:latin typeface="黑体" panose="02010609060101010101" pitchFamily="49" charset="-122"/>
              </a:rPr>
              <a:t>亿</a:t>
            </a:r>
            <a:r>
              <a:rPr lang="zh-CN" altLang="en-US" sz="2800" dirty="0" smtClean="0">
                <a:solidFill>
                  <a:schemeClr val="tx1"/>
                </a:solidFill>
                <a:latin typeface="黑体" panose="02010609060101010101" pitchFamily="49" charset="-122"/>
              </a:rPr>
              <a:t>元。</a:t>
            </a:r>
            <a:endParaRPr lang="en-US" altLang="zh-CN" sz="2800" dirty="0">
              <a:solidFill>
                <a:schemeClr val="tx1"/>
              </a:solidFill>
              <a:effectLst>
                <a:outerShdw blurRad="38100" dist="38100" dir="2700000" algn="tl">
                  <a:srgbClr val="C0C0C0"/>
                </a:outerShdw>
              </a:effectLst>
              <a:latin typeface="黑体" panose="02010609060101010101" pitchFamily="49" charset="-122"/>
            </a:endParaRPr>
          </a:p>
          <a:p>
            <a:pPr algn="l">
              <a:lnSpc>
                <a:spcPct val="150000"/>
              </a:lnSpc>
            </a:pPr>
            <a:r>
              <a:rPr lang="en-US" altLang="zh-CN" sz="2800" dirty="0" smtClean="0">
                <a:solidFill>
                  <a:schemeClr val="tx1"/>
                </a:solidFill>
                <a:effectLst>
                  <a:outerShdw blurRad="38100" dist="38100" dir="2700000" algn="tl">
                    <a:srgbClr val="C0C0C0"/>
                  </a:outerShdw>
                </a:effectLst>
                <a:latin typeface="黑体" panose="02010609060101010101" pitchFamily="49" charset="-122"/>
              </a:rPr>
              <a:t>2000</a:t>
            </a:r>
            <a:r>
              <a:rPr lang="zh-CN" altLang="en-US" sz="2800" dirty="0" smtClean="0">
                <a:solidFill>
                  <a:schemeClr val="tx1"/>
                </a:solidFill>
                <a:effectLst>
                  <a:outerShdw blurRad="38100" dist="38100" dir="2700000" algn="tl">
                    <a:srgbClr val="C0C0C0"/>
                  </a:outerShdw>
                </a:effectLst>
                <a:latin typeface="黑体" panose="02010609060101010101" pitchFamily="49" charset="-122"/>
              </a:rPr>
              <a:t>年</a:t>
            </a:r>
            <a:r>
              <a:rPr lang="zh-CN" altLang="en-US" sz="2800" dirty="0">
                <a:solidFill>
                  <a:schemeClr val="tx1"/>
                </a:solidFill>
                <a:latin typeface="黑体" panose="02010609060101010101" pitchFamily="49" charset="-122"/>
              </a:rPr>
              <a:t>国内生产总值</a:t>
            </a:r>
            <a:r>
              <a:rPr lang="en-US" altLang="zh-CN" sz="2800" dirty="0" smtClean="0">
                <a:solidFill>
                  <a:schemeClr val="tx1"/>
                </a:solidFill>
                <a:effectLst>
                  <a:outerShdw blurRad="38100" dist="38100" dir="2700000" algn="tl">
                    <a:srgbClr val="C0C0C0"/>
                  </a:outerShdw>
                </a:effectLst>
                <a:latin typeface="黑体" panose="02010609060101010101" pitchFamily="49" charset="-122"/>
              </a:rPr>
              <a:t>99,214</a:t>
            </a:r>
            <a:r>
              <a:rPr lang="zh-CN" altLang="en-US" sz="2800" dirty="0" smtClean="0">
                <a:solidFill>
                  <a:schemeClr val="tx1"/>
                </a:solidFill>
                <a:effectLst>
                  <a:outerShdw blurRad="38100" dist="38100" dir="2700000" algn="tl">
                    <a:srgbClr val="C0C0C0"/>
                  </a:outerShdw>
                </a:effectLst>
                <a:latin typeface="黑体" panose="02010609060101010101" pitchFamily="49" charset="-122"/>
              </a:rPr>
              <a:t>亿元，</a:t>
            </a:r>
            <a:r>
              <a:rPr lang="zh-CN" altLang="en-US" sz="2800" dirty="0">
                <a:solidFill>
                  <a:schemeClr val="tx1"/>
                </a:solidFill>
                <a:latin typeface="黑体" panose="02010609060101010101" pitchFamily="49" charset="-122"/>
              </a:rPr>
              <a:t>分产业看，第一产业增加</a:t>
            </a:r>
            <a:r>
              <a:rPr lang="zh-CN" altLang="en-US" sz="2800" dirty="0" smtClean="0">
                <a:solidFill>
                  <a:schemeClr val="tx1"/>
                </a:solidFill>
                <a:latin typeface="黑体" panose="02010609060101010101" pitchFamily="49" charset="-122"/>
              </a:rPr>
              <a:t>值</a:t>
            </a:r>
            <a:r>
              <a:rPr lang="en-US" altLang="zh-CN" sz="2800" dirty="0">
                <a:solidFill>
                  <a:schemeClr val="tx1"/>
                </a:solidFill>
                <a:effectLst>
                  <a:outerShdw blurRad="38100" dist="38100" dir="2700000" algn="tl">
                    <a:srgbClr val="C0C0C0"/>
                  </a:outerShdw>
                </a:effectLst>
                <a:latin typeface="黑体" panose="02010609060101010101" pitchFamily="49" charset="-122"/>
              </a:rPr>
              <a:t>14,945</a:t>
            </a:r>
            <a:r>
              <a:rPr lang="zh-CN" altLang="en-US" sz="2800" dirty="0" smtClean="0">
                <a:solidFill>
                  <a:schemeClr val="tx1"/>
                </a:solidFill>
                <a:latin typeface="黑体" panose="02010609060101010101" pitchFamily="49" charset="-122"/>
              </a:rPr>
              <a:t>亿</a:t>
            </a:r>
            <a:r>
              <a:rPr lang="zh-CN" altLang="en-US" sz="2800" dirty="0">
                <a:solidFill>
                  <a:schemeClr val="tx1"/>
                </a:solidFill>
                <a:latin typeface="黑体" panose="02010609060101010101" pitchFamily="49" charset="-122"/>
              </a:rPr>
              <a:t>元；第二产业增加</a:t>
            </a:r>
            <a:r>
              <a:rPr lang="zh-CN" altLang="en-US" sz="2800" dirty="0" smtClean="0">
                <a:solidFill>
                  <a:schemeClr val="tx1"/>
                </a:solidFill>
                <a:latin typeface="黑体" panose="02010609060101010101" pitchFamily="49" charset="-122"/>
              </a:rPr>
              <a:t>值</a:t>
            </a:r>
            <a:r>
              <a:rPr lang="en-US" altLang="zh-CN" sz="2800" dirty="0" smtClean="0">
                <a:solidFill>
                  <a:schemeClr val="tx1"/>
                </a:solidFill>
                <a:effectLst>
                  <a:outerShdw blurRad="38100" dist="38100" dir="2700000" algn="tl">
                    <a:srgbClr val="C0C0C0"/>
                  </a:outerShdw>
                </a:effectLst>
                <a:latin typeface="黑体" panose="02010609060101010101" pitchFamily="49" charset="-122"/>
              </a:rPr>
              <a:t>45,556</a:t>
            </a:r>
            <a:r>
              <a:rPr lang="zh-CN" altLang="en-US" sz="2800" dirty="0" smtClean="0">
                <a:solidFill>
                  <a:schemeClr val="tx1"/>
                </a:solidFill>
                <a:latin typeface="黑体" panose="02010609060101010101" pitchFamily="49" charset="-122"/>
              </a:rPr>
              <a:t>亿</a:t>
            </a:r>
            <a:r>
              <a:rPr lang="zh-CN" altLang="en-US" sz="2800" dirty="0">
                <a:solidFill>
                  <a:schemeClr val="tx1"/>
                </a:solidFill>
                <a:latin typeface="黑体" panose="02010609060101010101" pitchFamily="49" charset="-122"/>
              </a:rPr>
              <a:t>元；第三产业增加值</a:t>
            </a:r>
            <a:r>
              <a:rPr lang="en-US" altLang="zh-CN" sz="2800" dirty="0" smtClean="0">
                <a:solidFill>
                  <a:schemeClr val="tx1"/>
                </a:solidFill>
                <a:latin typeface="黑体" panose="02010609060101010101" pitchFamily="49" charset="-122"/>
              </a:rPr>
              <a:t>38,713</a:t>
            </a:r>
            <a:r>
              <a:rPr lang="zh-CN" altLang="en-US" sz="2800" dirty="0" smtClean="0">
                <a:solidFill>
                  <a:schemeClr val="tx1"/>
                </a:solidFill>
                <a:latin typeface="黑体" panose="02010609060101010101" pitchFamily="49" charset="-122"/>
              </a:rPr>
              <a:t>亿</a:t>
            </a:r>
            <a:r>
              <a:rPr lang="zh-CN" altLang="en-US" sz="2800" dirty="0">
                <a:solidFill>
                  <a:schemeClr val="tx1"/>
                </a:solidFill>
                <a:latin typeface="黑体" panose="02010609060101010101" pitchFamily="49" charset="-122"/>
              </a:rPr>
              <a:t>元。</a:t>
            </a:r>
            <a:endParaRPr lang="en-US" altLang="zh-CN" sz="2800" dirty="0">
              <a:solidFill>
                <a:schemeClr val="tx1"/>
              </a:solidFill>
              <a:effectLst>
                <a:outerShdw blurRad="38100" dist="38100" dir="2700000" algn="tl">
                  <a:srgbClr val="C0C0C0"/>
                </a:outerShdw>
              </a:effectLst>
              <a:latin typeface="黑体" panose="02010609060101010101" pitchFamily="49" charset="-122"/>
            </a:endParaRPr>
          </a:p>
          <a:p>
            <a:pPr marL="0" indent="0" algn="l">
              <a:lnSpc>
                <a:spcPct val="150000"/>
              </a:lnSpc>
              <a:buNone/>
            </a:pPr>
            <a:endParaRPr lang="en-US" altLang="zh-CN" sz="2800" dirty="0" smtClean="0">
              <a:solidFill>
                <a:schemeClr val="tx1"/>
              </a:solidFill>
              <a:effectLst>
                <a:outerShdw blurRad="38100" dist="38100" dir="2700000" algn="tl">
                  <a:srgbClr val="C0C0C0"/>
                </a:outerShdw>
              </a:effectLst>
              <a:latin typeface="黑体" panose="02010609060101010101" pitchFamily="49" charset="-122"/>
            </a:endParaRPr>
          </a:p>
          <a:p>
            <a:pPr algn="l">
              <a:lnSpc>
                <a:spcPct val="150000"/>
              </a:lnSpc>
            </a:pPr>
            <a:r>
              <a:rPr lang="zh-CN" altLang="en-US" sz="3200" dirty="0" smtClean="0">
                <a:solidFill>
                  <a:schemeClr val="tx1"/>
                </a:solidFill>
                <a:effectLst>
                  <a:outerShdw blurRad="38100" dist="38100" dir="2700000" algn="tl">
                    <a:srgbClr val="C0C0C0"/>
                  </a:outerShdw>
                </a:effectLst>
                <a:latin typeface="黑体" panose="02010609060101010101" pitchFamily="49" charset="-122"/>
              </a:rPr>
              <a:t>计算各时间段各产业比重，分析我国经济发展水平</a:t>
            </a:r>
            <a:endParaRPr lang="zh-CN" altLang="en-US" sz="3200" b="1" dirty="0">
              <a:solidFill>
                <a:schemeClr val="tx1"/>
              </a:solidFill>
              <a:latin typeface="黑体" panose="02010609060101010101" pitchFamily="49" charset="-122"/>
            </a:endParaRPr>
          </a:p>
        </p:txBody>
      </p:sp>
    </p:spTree>
    <p:extLst>
      <p:ext uri="{BB962C8B-B14F-4D97-AF65-F5344CB8AC3E}">
        <p14:creationId xmlns:p14="http://schemas.microsoft.com/office/powerpoint/2010/main" val="19954675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592282" y="1676400"/>
            <a:ext cx="11139054" cy="4191000"/>
          </a:xfrm>
        </p:spPr>
        <p:txBody>
          <a:bodyPr/>
          <a:lstStyle/>
          <a:p>
            <a:pPr algn="l">
              <a:lnSpc>
                <a:spcPct val="130000"/>
              </a:lnSpc>
            </a:pPr>
            <a:r>
              <a:rPr lang="en-US" altLang="zh-CN" sz="2000" b="1" dirty="0">
                <a:latin typeface="黑体" panose="02010609060101010101" pitchFamily="49" charset="-122"/>
                <a:ea typeface="黑体" panose="02010609060101010101" pitchFamily="49" charset="-122"/>
              </a:rPr>
              <a:t/>
            </a:r>
            <a:br>
              <a:rPr lang="en-US" altLang="zh-CN" sz="2000" b="1" dirty="0">
                <a:latin typeface="黑体" panose="02010609060101010101" pitchFamily="49" charset="-122"/>
                <a:ea typeface="黑体" panose="02010609060101010101" pitchFamily="49" charset="-122"/>
              </a:rPr>
            </a:br>
            <a:r>
              <a:rPr lang="en-US" altLang="zh-CN" sz="20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1. </a:t>
            </a:r>
            <a:r>
              <a:rPr lang="zh-CN" altLang="en-US" sz="2400" b="1" dirty="0">
                <a:latin typeface="黑体" panose="02010609060101010101" pitchFamily="49" charset="-122"/>
                <a:ea typeface="黑体" panose="02010609060101010101" pitchFamily="49" charset="-122"/>
              </a:rPr>
              <a:t>可以说明在一定的时间、地点和条件下总体结构特征。</a:t>
            </a:r>
            <a:br>
              <a:rPr lang="zh-CN" altLang="en-US" sz="2400" b="1" dirty="0">
                <a:latin typeface="黑体" panose="02010609060101010101" pitchFamily="49" charset="-122"/>
                <a:ea typeface="黑体" panose="02010609060101010101" pitchFamily="49" charset="-122"/>
              </a:rPr>
            </a:b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2. </a:t>
            </a:r>
            <a:r>
              <a:rPr lang="zh-CN" altLang="en-US" sz="2400" b="1" dirty="0">
                <a:latin typeface="黑体" panose="02010609060101010101" pitchFamily="49" charset="-122"/>
                <a:ea typeface="黑体" panose="02010609060101010101" pitchFamily="49" charset="-122"/>
              </a:rPr>
              <a:t>不同时期的结构相对数的变化，可以反映实物性质的发展趋势，分析经济结构的演变规律。</a:t>
            </a:r>
            <a:br>
              <a:rPr lang="zh-CN" altLang="en-US" sz="2400" b="1" dirty="0">
                <a:latin typeface="黑体" panose="02010609060101010101" pitchFamily="49" charset="-122"/>
                <a:ea typeface="黑体" panose="02010609060101010101" pitchFamily="49" charset="-122"/>
              </a:rPr>
            </a:b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3. </a:t>
            </a:r>
            <a:r>
              <a:rPr lang="zh-CN" altLang="en-US" sz="2400" b="1" dirty="0">
                <a:latin typeface="黑体" panose="02010609060101010101" pitchFamily="49" charset="-122"/>
                <a:ea typeface="黑体" panose="02010609060101010101" pitchFamily="49" charset="-122"/>
              </a:rPr>
              <a:t>根据个构成部分所占比重的大小以及是否合理，可以反映所研究现象总体的质量以及人、财、物的利用情况。</a:t>
            </a:r>
            <a:br>
              <a:rPr lang="zh-CN" altLang="en-US" sz="2400" b="1" dirty="0">
                <a:latin typeface="黑体" panose="02010609060101010101" pitchFamily="49" charset="-122"/>
                <a:ea typeface="黑体" panose="02010609060101010101" pitchFamily="49" charset="-122"/>
              </a:rPr>
            </a:br>
            <a:r>
              <a:rPr lang="zh-CN" altLang="en-US" sz="2400" b="1" dirty="0">
                <a:latin typeface="黑体" panose="02010609060101010101" pitchFamily="49" charset="-122"/>
                <a:ea typeface="黑体" panose="02010609060101010101" pitchFamily="49" charset="-122"/>
              </a:rPr>
              <a:t>   </a:t>
            </a:r>
            <a:r>
              <a:rPr lang="en-US" altLang="zh-CN" sz="2400" b="1" dirty="0">
                <a:latin typeface="黑体" panose="02010609060101010101" pitchFamily="49" charset="-122"/>
                <a:ea typeface="黑体" panose="02010609060101010101" pitchFamily="49" charset="-122"/>
              </a:rPr>
              <a:t>4.</a:t>
            </a:r>
            <a:r>
              <a:rPr lang="zh-CN" altLang="en-US" sz="2400" b="1" dirty="0">
                <a:latin typeface="黑体" panose="02010609060101010101" pitchFamily="49" charset="-122"/>
                <a:ea typeface="黑体" panose="02010609060101010101" pitchFamily="49" charset="-122"/>
              </a:rPr>
              <a:t>利用结构相对数，有助于分清主次，确定工作重点。</a:t>
            </a:r>
          </a:p>
        </p:txBody>
      </p:sp>
      <p:sp>
        <p:nvSpPr>
          <p:cNvPr id="216067" name="Rectangle 3"/>
          <p:cNvSpPr>
            <a:spLocks noChangeArrowheads="1"/>
          </p:cNvSpPr>
          <p:nvPr/>
        </p:nvSpPr>
        <p:spPr bwMode="auto">
          <a:xfrm>
            <a:off x="1981201" y="507120"/>
            <a:ext cx="4716356" cy="826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a:lnSpc>
                <a:spcPct val="180000"/>
              </a:lnSpc>
            </a:pPr>
            <a:r>
              <a:rPr kumimoji="1" lang="zh-CN" altLang="en-US" sz="3200" b="1">
                <a:latin typeface="黑体" panose="02010609060101010101" pitchFamily="49" charset="-122"/>
                <a:ea typeface="黑体" panose="02010609060101010101" pitchFamily="49" charset="-122"/>
              </a:rPr>
              <a:t>结构相对数有如下作用：</a:t>
            </a:r>
          </a:p>
        </p:txBody>
      </p:sp>
    </p:spTree>
    <p:extLst>
      <p:ext uri="{BB962C8B-B14F-4D97-AF65-F5344CB8AC3E}">
        <p14:creationId xmlns:p14="http://schemas.microsoft.com/office/powerpoint/2010/main" val="904495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987135" y="260350"/>
            <a:ext cx="10338955" cy="5486400"/>
          </a:xfrm>
        </p:spPr>
        <p:txBody>
          <a:bodyPr/>
          <a:lstStyle/>
          <a:p>
            <a:pPr algn="l">
              <a:lnSpc>
                <a:spcPct val="130000"/>
              </a:lnSpc>
            </a:pPr>
            <a:r>
              <a:rPr lang="en-US" altLang="zh-CN" sz="3200" b="1" dirty="0">
                <a:effectLst>
                  <a:outerShdw blurRad="38100" dist="38100" dir="2700000" algn="tl">
                    <a:srgbClr val="C0C0C0"/>
                  </a:outerShdw>
                </a:effectLst>
                <a:latin typeface="黑体" panose="02010609060101010101" pitchFamily="49" charset="-122"/>
              </a:rPr>
              <a:t/>
            </a:r>
            <a:br>
              <a:rPr lang="en-US" altLang="zh-CN" sz="3200" b="1" dirty="0">
                <a:effectLst>
                  <a:outerShdw blurRad="38100" dist="38100" dir="2700000" algn="tl">
                    <a:srgbClr val="C0C0C0"/>
                  </a:outerShdw>
                </a:effectLst>
                <a:latin typeface="黑体" panose="02010609060101010101" pitchFamily="49" charset="-122"/>
              </a:rPr>
            </a:br>
            <a:r>
              <a:rPr lang="zh-CN" altLang="en-US" sz="2000" b="1" dirty="0"/>
              <a:t>（</a:t>
            </a:r>
            <a:r>
              <a:rPr lang="en-US" altLang="zh-CN" sz="2000" b="1" dirty="0"/>
              <a:t>1</a:t>
            </a:r>
            <a:r>
              <a:rPr lang="zh-CN" altLang="en-US" sz="2000" b="1" dirty="0"/>
              <a:t>）</a:t>
            </a:r>
            <a:r>
              <a:rPr lang="zh-CN" altLang="en-US" sz="2400" b="1" dirty="0">
                <a:latin typeface="黑体" panose="02010609060101010101" pitchFamily="49" charset="-122"/>
              </a:rPr>
              <a:t>比例相对数是将总体内某一部分与另一部分数值对比所得到的相对数。</a:t>
            </a:r>
            <a:br>
              <a:rPr lang="zh-CN" altLang="en-US" sz="2400" b="1" dirty="0">
                <a:latin typeface="黑体" panose="02010609060101010101" pitchFamily="49" charset="-122"/>
              </a:rPr>
            </a:br>
            <a:r>
              <a:rPr lang="zh-CN" altLang="en-US" sz="2400" b="1" dirty="0">
                <a:latin typeface="黑体" panose="02010609060101010101" pitchFamily="49" charset="-122"/>
              </a:rPr>
              <a:t>（</a:t>
            </a:r>
            <a:r>
              <a:rPr lang="en-US" altLang="zh-CN" sz="2400" b="1" dirty="0">
                <a:latin typeface="黑体" panose="02010609060101010101" pitchFamily="49" charset="-122"/>
              </a:rPr>
              <a:t>2</a:t>
            </a:r>
            <a:r>
              <a:rPr lang="zh-CN" altLang="en-US" sz="2400" b="1" dirty="0">
                <a:latin typeface="黑体" panose="02010609060101010101" pitchFamily="49" charset="-122"/>
              </a:rPr>
              <a:t>）其公式为：</a:t>
            </a:r>
            <a:br>
              <a:rPr lang="zh-CN" altLang="en-US" sz="2400" b="1" dirty="0">
                <a:latin typeface="黑体" panose="02010609060101010101" pitchFamily="49" charset="-122"/>
              </a:rPr>
            </a:br>
            <a:r>
              <a:rPr lang="zh-CN" altLang="en-US" sz="2400" b="1" dirty="0">
                <a:latin typeface="黑体" panose="02010609060101010101" pitchFamily="49" charset="-122"/>
              </a:rPr>
              <a:t>比例相对数＝总体中某一部分数值</a:t>
            </a:r>
            <a:r>
              <a:rPr lang="en-US" altLang="zh-CN" sz="2400" b="1" dirty="0">
                <a:latin typeface="黑体" panose="02010609060101010101" pitchFamily="49" charset="-122"/>
              </a:rPr>
              <a:t>÷</a:t>
            </a:r>
            <a:r>
              <a:rPr lang="zh-CN" altLang="en-US" sz="2400" b="1" dirty="0">
                <a:latin typeface="黑体" panose="02010609060101010101" pitchFamily="49" charset="-122"/>
              </a:rPr>
              <a:t>总体中另一部分数值</a:t>
            </a:r>
            <a:br>
              <a:rPr lang="zh-CN" altLang="en-US" sz="2400" b="1" dirty="0">
                <a:latin typeface="黑体" panose="02010609060101010101" pitchFamily="49" charset="-122"/>
              </a:rPr>
            </a:br>
            <a:r>
              <a:rPr lang="en-US" altLang="zh-CN" sz="2400" b="1" dirty="0" smtClean="0">
                <a:latin typeface="黑体" panose="02010609060101010101" pitchFamily="49" charset="-122"/>
              </a:rPr>
              <a:t/>
            </a:r>
            <a:br>
              <a:rPr lang="en-US" altLang="zh-CN" sz="2400" b="1" dirty="0" smtClean="0">
                <a:latin typeface="黑体" panose="02010609060101010101" pitchFamily="49" charset="-122"/>
              </a:rPr>
            </a:br>
            <a:r>
              <a:rPr lang="en-US" altLang="zh-CN" sz="2400" b="1" dirty="0">
                <a:latin typeface="黑体" panose="02010609060101010101" pitchFamily="49" charset="-122"/>
              </a:rPr>
              <a:t/>
            </a:r>
            <a:br>
              <a:rPr lang="en-US" altLang="zh-CN" sz="2400" b="1" dirty="0">
                <a:latin typeface="黑体" panose="02010609060101010101" pitchFamily="49" charset="-122"/>
              </a:rPr>
            </a:br>
            <a:r>
              <a:rPr lang="en-US" altLang="zh-CN" sz="2800" b="1" dirty="0" smtClean="0">
                <a:latin typeface="黑体" panose="02010609060101010101" pitchFamily="49" charset="-122"/>
              </a:rPr>
              <a:t>〔 </a:t>
            </a:r>
            <a:r>
              <a:rPr lang="zh-CN" altLang="en-US" sz="2800" b="1" dirty="0" smtClean="0">
                <a:latin typeface="黑体" panose="02010609060101010101" pitchFamily="49" charset="-122"/>
              </a:rPr>
              <a:t>例</a:t>
            </a:r>
            <a:r>
              <a:rPr lang="en-US" altLang="zh-CN" sz="2800" b="1" dirty="0" smtClean="0">
                <a:latin typeface="黑体" panose="02010609060101010101" pitchFamily="49" charset="-122"/>
              </a:rPr>
              <a:t>10〕</a:t>
            </a:r>
            <a:r>
              <a:rPr lang="zh-CN" altLang="en-US" sz="2800" b="1" dirty="0">
                <a:latin typeface="黑体" panose="02010609060101010101" pitchFamily="49" charset="-122"/>
              </a:rPr>
              <a:t>我国第四次人口普查结果表明，</a:t>
            </a:r>
            <a:r>
              <a:rPr lang="en-US" altLang="zh-CN" sz="2800" b="1" dirty="0">
                <a:latin typeface="黑体" panose="02010609060101010101" pitchFamily="49" charset="-122"/>
              </a:rPr>
              <a:t>1990</a:t>
            </a:r>
            <a:r>
              <a:rPr lang="zh-CN" altLang="en-US" sz="2800" b="1" dirty="0">
                <a:latin typeface="黑体" panose="02010609060101010101" pitchFamily="49" charset="-122"/>
              </a:rPr>
              <a:t>年</a:t>
            </a:r>
            <a:r>
              <a:rPr lang="en-US" altLang="zh-CN" sz="2800" b="1" dirty="0">
                <a:latin typeface="黑体" panose="02010609060101010101" pitchFamily="49" charset="-122"/>
              </a:rPr>
              <a:t>7</a:t>
            </a:r>
            <a:r>
              <a:rPr lang="zh-CN" altLang="en-US" sz="2800" b="1" dirty="0">
                <a:latin typeface="黑体" panose="02010609060101010101" pitchFamily="49" charset="-122"/>
              </a:rPr>
              <a:t>月</a:t>
            </a:r>
            <a:r>
              <a:rPr lang="en-US" altLang="zh-CN" sz="2800" b="1" dirty="0">
                <a:latin typeface="黑体" panose="02010609060101010101" pitchFamily="49" charset="-122"/>
              </a:rPr>
              <a:t>1</a:t>
            </a:r>
            <a:r>
              <a:rPr lang="zh-CN" altLang="en-US" sz="2800" b="1" dirty="0">
                <a:latin typeface="黑体" panose="02010609060101010101" pitchFamily="49" charset="-122"/>
              </a:rPr>
              <a:t>日零时，我国男性人数为</a:t>
            </a:r>
            <a:r>
              <a:rPr lang="en-US" altLang="zh-CN" sz="2800" b="1" dirty="0">
                <a:latin typeface="黑体" panose="02010609060101010101" pitchFamily="49" charset="-122"/>
              </a:rPr>
              <a:t>584949922</a:t>
            </a:r>
            <a:r>
              <a:rPr lang="zh-CN" altLang="en-US" sz="2800" b="1" dirty="0">
                <a:latin typeface="黑体" panose="02010609060101010101" pitchFamily="49" charset="-122"/>
              </a:rPr>
              <a:t>人，女性人数为</a:t>
            </a:r>
            <a:r>
              <a:rPr lang="en-US" altLang="zh-CN" sz="2800" b="1" dirty="0">
                <a:latin typeface="黑体" panose="02010609060101010101" pitchFamily="49" charset="-122"/>
              </a:rPr>
              <a:t>548732579</a:t>
            </a:r>
            <a:r>
              <a:rPr lang="zh-CN" altLang="en-US" sz="2800" b="1" dirty="0">
                <a:latin typeface="黑体" panose="02010609060101010101" pitchFamily="49" charset="-122"/>
              </a:rPr>
              <a:t>人，则男性对女性的比例是</a:t>
            </a:r>
            <a:r>
              <a:rPr lang="en-US" altLang="zh-CN" sz="2800" b="1" dirty="0">
                <a:latin typeface="黑体" panose="02010609060101010101" pitchFamily="49" charset="-122"/>
              </a:rPr>
              <a:t>106.6</a:t>
            </a:r>
            <a:r>
              <a:rPr lang="zh-CN" altLang="en-US" sz="2800" b="1" dirty="0">
                <a:latin typeface="黑体" panose="02010609060101010101" pitchFamily="49" charset="-122"/>
              </a:rPr>
              <a:t>％。</a:t>
            </a:r>
          </a:p>
        </p:txBody>
      </p:sp>
      <p:sp>
        <p:nvSpPr>
          <p:cNvPr id="218115" name="Rectangle 3"/>
          <p:cNvSpPr>
            <a:spLocks noChangeArrowheads="1"/>
          </p:cNvSpPr>
          <p:nvPr/>
        </p:nvSpPr>
        <p:spPr bwMode="auto">
          <a:xfrm>
            <a:off x="528205" y="351849"/>
            <a:ext cx="29658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3.</a:t>
            </a:r>
            <a:r>
              <a:rPr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比例相对数</a:t>
            </a:r>
          </a:p>
        </p:txBody>
      </p:sp>
    </p:spTree>
    <p:extLst>
      <p:ext uri="{BB962C8B-B14F-4D97-AF65-F5344CB8AC3E}">
        <p14:creationId xmlns:p14="http://schemas.microsoft.com/office/powerpoint/2010/main" val="2778811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6" name="Rectangle 4"/>
          <p:cNvSpPr>
            <a:spLocks noChangeArrowheads="1"/>
          </p:cNvSpPr>
          <p:nvPr/>
        </p:nvSpPr>
        <p:spPr bwMode="auto">
          <a:xfrm>
            <a:off x="290944" y="1855501"/>
            <a:ext cx="1056755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）比例相对数的特点</a:t>
            </a:r>
            <a:r>
              <a:rPr lang="zh-CN" altLang="en-US" sz="2800" b="1" dirty="0" smtClean="0">
                <a:latin typeface="黑体" panose="02010609060101010101" pitchFamily="49" charset="-122"/>
                <a:ea typeface="黑体" panose="02010609060101010101" pitchFamily="49" charset="-122"/>
              </a:rPr>
              <a:t>：</a:t>
            </a:r>
            <a:endParaRPr lang="en-US" altLang="zh-CN" sz="2800" b="1" dirty="0" smtClean="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对比的分子分母属于同一总体（与结构相对数一致）。</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分子分母可以互换。</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比例相对数的数值，一般用百分数或几比几形式表示。</a:t>
            </a:r>
          </a:p>
        </p:txBody>
      </p:sp>
      <p:sp>
        <p:nvSpPr>
          <p:cNvPr id="7" name="Rectangle 3"/>
          <p:cNvSpPr>
            <a:spLocks noChangeArrowheads="1"/>
          </p:cNvSpPr>
          <p:nvPr/>
        </p:nvSpPr>
        <p:spPr bwMode="auto">
          <a:xfrm>
            <a:off x="528205" y="351849"/>
            <a:ext cx="29658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3.</a:t>
            </a:r>
            <a:r>
              <a:rPr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比例相对数</a:t>
            </a:r>
          </a:p>
        </p:txBody>
      </p:sp>
    </p:spTree>
    <p:extLst>
      <p:ext uri="{BB962C8B-B14F-4D97-AF65-F5344CB8AC3E}">
        <p14:creationId xmlns:p14="http://schemas.microsoft.com/office/powerpoint/2010/main" val="2460057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548986" y="2020201"/>
            <a:ext cx="11151178" cy="3276600"/>
          </a:xfrm>
        </p:spPr>
        <p:txBody>
          <a:bodyPr>
            <a:normAutofit/>
          </a:bodyPr>
          <a:lstStyle/>
          <a:p>
            <a:pPr algn="l">
              <a:lnSpc>
                <a:spcPct val="130000"/>
              </a:lnSpc>
            </a:pPr>
            <a:r>
              <a:rPr lang="en-US" altLang="zh-CN" sz="2800" b="1" dirty="0">
                <a:latin typeface="黑体" panose="02010609060101010101" pitchFamily="49" charset="-122"/>
              </a:rPr>
              <a:t/>
            </a:r>
            <a:br>
              <a:rPr lang="en-US" altLang="zh-CN" sz="2800" b="1" dirty="0">
                <a:latin typeface="黑体" panose="02010609060101010101" pitchFamily="49" charset="-122"/>
              </a:rPr>
            </a:br>
            <a:r>
              <a:rPr lang="zh-CN" altLang="en-US" sz="2800" b="1" dirty="0">
                <a:latin typeface="黑体" panose="02010609060101010101" pitchFamily="49" charset="-122"/>
              </a:rPr>
              <a:t>（</a:t>
            </a:r>
            <a:r>
              <a:rPr lang="en-US" altLang="zh-CN" sz="2800" b="1" dirty="0">
                <a:latin typeface="黑体" panose="02010609060101010101" pitchFamily="49" charset="-122"/>
              </a:rPr>
              <a:t>1</a:t>
            </a:r>
            <a:r>
              <a:rPr lang="zh-CN" altLang="en-US" sz="2800" b="1" dirty="0">
                <a:latin typeface="黑体" panose="02010609060101010101" pitchFamily="49" charset="-122"/>
              </a:rPr>
              <a:t>）将不同地区、单位或企业之间的同类指标值作静态对比而得出的综合指标，表明同类事物在不同</a:t>
            </a:r>
            <a:r>
              <a:rPr lang="zh-CN" altLang="en-US" sz="2800" b="1" dirty="0" smtClean="0">
                <a:latin typeface="黑体" panose="02010609060101010101" pitchFamily="49" charset="-122"/>
              </a:rPr>
              <a:t>空间条件</a:t>
            </a:r>
            <a:r>
              <a:rPr lang="zh-CN" altLang="en-US" sz="2800" b="1" dirty="0">
                <a:latin typeface="黑体" panose="02010609060101010101" pitchFamily="49" charset="-122"/>
              </a:rPr>
              <a:t>下的差异程度或相对状态。</a:t>
            </a:r>
            <a:br>
              <a:rPr lang="zh-CN" altLang="en-US" sz="2800" b="1" dirty="0">
                <a:latin typeface="黑体" panose="02010609060101010101" pitchFamily="49" charset="-122"/>
              </a:rPr>
            </a:br>
            <a:r>
              <a:rPr lang="zh-CN" altLang="en-US" sz="2800" b="1" dirty="0">
                <a:latin typeface="黑体" panose="02010609060101010101" pitchFamily="49" charset="-122"/>
              </a:rPr>
              <a:t>（</a:t>
            </a:r>
            <a:r>
              <a:rPr lang="en-US" altLang="zh-CN" sz="2800" b="1" dirty="0">
                <a:latin typeface="黑体" panose="02010609060101010101" pitchFamily="49" charset="-122"/>
              </a:rPr>
              <a:t>2</a:t>
            </a:r>
            <a:r>
              <a:rPr lang="zh-CN" altLang="en-US" sz="2800" b="1" dirty="0">
                <a:latin typeface="黑体" panose="02010609060101010101" pitchFamily="49" charset="-122"/>
              </a:rPr>
              <a:t>）其公式为：</a:t>
            </a:r>
            <a:br>
              <a:rPr lang="zh-CN" altLang="en-US" sz="2800" b="1" dirty="0">
                <a:latin typeface="黑体" panose="02010609060101010101" pitchFamily="49" charset="-122"/>
              </a:rPr>
            </a:br>
            <a:r>
              <a:rPr lang="zh-CN" altLang="en-US" sz="2800" b="1" dirty="0">
                <a:latin typeface="黑体" panose="02010609060101010101" pitchFamily="49" charset="-122"/>
              </a:rPr>
              <a:t>比较相对数＝某一条件下某一指标数值</a:t>
            </a:r>
            <a:r>
              <a:rPr lang="en-US" altLang="zh-CN" sz="2800" b="1" dirty="0">
                <a:latin typeface="黑体" panose="02010609060101010101" pitchFamily="49" charset="-122"/>
              </a:rPr>
              <a:t>÷</a:t>
            </a:r>
            <a:r>
              <a:rPr lang="zh-CN" altLang="en-US" sz="2800" b="1" dirty="0">
                <a:latin typeface="黑体" panose="02010609060101010101" pitchFamily="49" charset="-122"/>
              </a:rPr>
              <a:t>另一条件下同类指标数值</a:t>
            </a:r>
          </a:p>
        </p:txBody>
      </p:sp>
      <p:sp>
        <p:nvSpPr>
          <p:cNvPr id="220163" name="Rectangle 3"/>
          <p:cNvSpPr>
            <a:spLocks noChangeArrowheads="1"/>
          </p:cNvSpPr>
          <p:nvPr/>
        </p:nvSpPr>
        <p:spPr bwMode="auto">
          <a:xfrm>
            <a:off x="444789" y="819872"/>
            <a:ext cx="49584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4.</a:t>
            </a:r>
            <a:r>
              <a:rPr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比较相对数</a:t>
            </a:r>
            <a:br>
              <a:rPr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br>
            <a:endParaRPr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95655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590549" y="580304"/>
            <a:ext cx="11057659" cy="5638800"/>
          </a:xfrm>
        </p:spPr>
        <p:txBody>
          <a:bodyPr/>
          <a:lstStyle/>
          <a:p>
            <a:pPr algn="l">
              <a:lnSpc>
                <a:spcPct val="130000"/>
              </a:lnSpc>
            </a:pPr>
            <a:r>
              <a:rPr lang="en-US" altLang="zh-CN" sz="2400" b="1" dirty="0" smtClean="0">
                <a:latin typeface="黑体" panose="02010609060101010101" pitchFamily="49" charset="-122"/>
              </a:rPr>
              <a:t/>
            </a:r>
            <a:br>
              <a:rPr lang="en-US" altLang="zh-CN" sz="2400" b="1" dirty="0" smtClean="0">
                <a:latin typeface="黑体" panose="02010609060101010101" pitchFamily="49" charset="-122"/>
              </a:rPr>
            </a:br>
            <a:r>
              <a:rPr lang="en-US" altLang="zh-CN" sz="2400" b="1" dirty="0" smtClean="0">
                <a:latin typeface="黑体" panose="02010609060101010101" pitchFamily="49" charset="-122"/>
              </a:rPr>
              <a:t>〔</a:t>
            </a:r>
            <a:r>
              <a:rPr lang="zh-CN" altLang="en-US" sz="2400" b="1" dirty="0" smtClean="0">
                <a:latin typeface="黑体" panose="02010609060101010101" pitchFamily="49" charset="-122"/>
              </a:rPr>
              <a:t>例</a:t>
            </a:r>
            <a:r>
              <a:rPr lang="en-US" altLang="zh-CN" sz="2400" b="1" dirty="0" smtClean="0">
                <a:latin typeface="黑体" panose="02010609060101010101" pitchFamily="49" charset="-122"/>
              </a:rPr>
              <a:t>11〕</a:t>
            </a:r>
            <a:r>
              <a:rPr lang="zh-CN" altLang="en-US" sz="2400" b="1" dirty="0">
                <a:latin typeface="黑体" panose="02010609060101010101" pitchFamily="49" charset="-122"/>
              </a:rPr>
              <a:t>两个类型相同的工业企业，甲企业全员劳动生产率为</a:t>
            </a:r>
            <a:r>
              <a:rPr lang="en-US" altLang="zh-CN" sz="2400" b="1" dirty="0">
                <a:latin typeface="黑体" panose="02010609060101010101" pitchFamily="49" charset="-122"/>
              </a:rPr>
              <a:t>18542</a:t>
            </a:r>
            <a:r>
              <a:rPr lang="zh-CN" altLang="en-US" sz="2400" b="1" dirty="0">
                <a:latin typeface="黑体" panose="02010609060101010101" pitchFamily="49" charset="-122"/>
              </a:rPr>
              <a:t>元∕人</a:t>
            </a:r>
            <a:r>
              <a:rPr lang="en-US" altLang="zh-CN" sz="2400" b="1" dirty="0">
                <a:latin typeface="黑体" panose="02010609060101010101" pitchFamily="49" charset="-122"/>
              </a:rPr>
              <a:t>.</a:t>
            </a:r>
            <a:r>
              <a:rPr lang="zh-CN" altLang="en-US" sz="2400" b="1" dirty="0">
                <a:latin typeface="黑体" panose="02010609060101010101" pitchFamily="49" charset="-122"/>
              </a:rPr>
              <a:t>年，乙企业全员劳动生产率为</a:t>
            </a:r>
            <a:r>
              <a:rPr lang="en-US" altLang="zh-CN" sz="2400" b="1" dirty="0">
                <a:latin typeface="黑体" panose="02010609060101010101" pitchFamily="49" charset="-122"/>
              </a:rPr>
              <a:t>21560</a:t>
            </a:r>
            <a:r>
              <a:rPr lang="zh-CN" altLang="en-US" sz="2400" b="1" dirty="0">
                <a:latin typeface="黑体" panose="02010609060101010101" pitchFamily="49" charset="-122"/>
              </a:rPr>
              <a:t>元∕人</a:t>
            </a:r>
            <a:r>
              <a:rPr lang="en-US" altLang="zh-CN" sz="2400" b="1" dirty="0">
                <a:latin typeface="黑体" panose="02010609060101010101" pitchFamily="49" charset="-122"/>
              </a:rPr>
              <a:t>.</a:t>
            </a:r>
            <a:r>
              <a:rPr lang="zh-CN" altLang="en-US" sz="2400" b="1" dirty="0">
                <a:latin typeface="黑体" panose="02010609060101010101" pitchFamily="49" charset="-122"/>
              </a:rPr>
              <a:t>年，则两个企业全员劳动生产率的比较相对数为：</a:t>
            </a:r>
            <a:br>
              <a:rPr lang="zh-CN" altLang="en-US" sz="2400" b="1" dirty="0">
                <a:latin typeface="黑体" panose="02010609060101010101" pitchFamily="49" charset="-122"/>
              </a:rPr>
            </a:br>
            <a:r>
              <a:rPr lang="zh-CN" altLang="en-US" sz="2400" b="1" dirty="0">
                <a:latin typeface="黑体" panose="02010609060101010101" pitchFamily="49" charset="-122"/>
              </a:rPr>
              <a:t>        </a:t>
            </a:r>
            <a:r>
              <a:rPr lang="en-US" altLang="zh-CN" sz="2400" b="1" dirty="0">
                <a:latin typeface="黑体" panose="02010609060101010101" pitchFamily="49" charset="-122"/>
              </a:rPr>
              <a:t>18542÷21560</a:t>
            </a:r>
            <a:r>
              <a:rPr lang="zh-CN" altLang="en-US" sz="2400" b="1" dirty="0">
                <a:latin typeface="黑体" panose="02010609060101010101" pitchFamily="49" charset="-122"/>
              </a:rPr>
              <a:t>＝</a:t>
            </a:r>
            <a:r>
              <a:rPr lang="en-US" altLang="zh-CN" sz="2400" b="1" dirty="0">
                <a:latin typeface="黑体" panose="02010609060101010101" pitchFamily="49" charset="-122"/>
              </a:rPr>
              <a:t>86</a:t>
            </a:r>
            <a:r>
              <a:rPr lang="zh-CN" altLang="en-US" sz="2400" b="1" dirty="0">
                <a:latin typeface="黑体" panose="02010609060101010101" pitchFamily="49" charset="-122"/>
              </a:rPr>
              <a:t>％</a:t>
            </a:r>
            <a:br>
              <a:rPr lang="zh-CN" altLang="en-US" sz="2400" b="1" dirty="0">
                <a:latin typeface="黑体" panose="02010609060101010101" pitchFamily="49" charset="-122"/>
              </a:rPr>
            </a:br>
            <a:r>
              <a:rPr lang="zh-CN" altLang="en-US" sz="2400" b="1" dirty="0">
                <a:latin typeface="黑体" panose="02010609060101010101" pitchFamily="49" charset="-122"/>
              </a:rPr>
              <a:t/>
            </a:r>
            <a:br>
              <a:rPr lang="zh-CN" altLang="en-US" sz="2400" b="1" dirty="0">
                <a:latin typeface="黑体" panose="02010609060101010101" pitchFamily="49" charset="-122"/>
              </a:rPr>
            </a:br>
            <a:endParaRPr lang="zh-CN" altLang="en-US" sz="2400" b="1" dirty="0">
              <a:latin typeface="黑体" panose="02010609060101010101" pitchFamily="49" charset="-122"/>
            </a:endParaRPr>
          </a:p>
        </p:txBody>
      </p:sp>
      <p:sp>
        <p:nvSpPr>
          <p:cNvPr id="3" name="Rectangle 3"/>
          <p:cNvSpPr>
            <a:spLocks noChangeArrowheads="1"/>
          </p:cNvSpPr>
          <p:nvPr/>
        </p:nvSpPr>
        <p:spPr bwMode="auto">
          <a:xfrm>
            <a:off x="444789" y="819872"/>
            <a:ext cx="49584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4.</a:t>
            </a:r>
            <a:r>
              <a:rPr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比较相对数</a:t>
            </a:r>
            <a:br>
              <a:rPr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br>
            <a:endParaRPr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4664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590549" y="580304"/>
            <a:ext cx="11057659" cy="5638800"/>
          </a:xfrm>
        </p:spPr>
        <p:txBody>
          <a:bodyPr/>
          <a:lstStyle/>
          <a:p>
            <a:pPr algn="l">
              <a:lnSpc>
                <a:spcPct val="130000"/>
              </a:lnSpc>
            </a:pPr>
            <a:r>
              <a:rPr lang="zh-CN" altLang="en-US" sz="2400" b="1" dirty="0">
                <a:latin typeface="黑体" panose="02010609060101010101" pitchFamily="49" charset="-122"/>
              </a:rPr>
              <a:t/>
            </a:r>
            <a:br>
              <a:rPr lang="zh-CN" altLang="en-US" sz="2400" b="1" dirty="0">
                <a:latin typeface="黑体" panose="02010609060101010101" pitchFamily="49" charset="-122"/>
              </a:rPr>
            </a:br>
            <a:r>
              <a:rPr lang="zh-CN" altLang="en-US" sz="2800" b="1" dirty="0">
                <a:latin typeface="黑体" panose="02010609060101010101" pitchFamily="49" charset="-122"/>
              </a:rPr>
              <a:t>（</a:t>
            </a:r>
            <a:r>
              <a:rPr lang="en-US" altLang="zh-CN" sz="2800" b="1" dirty="0">
                <a:latin typeface="黑体" panose="02010609060101010101" pitchFamily="49" charset="-122"/>
              </a:rPr>
              <a:t>3</a:t>
            </a:r>
            <a:r>
              <a:rPr lang="zh-CN" altLang="en-US" sz="2800" b="1" dirty="0">
                <a:latin typeface="黑体" panose="02010609060101010101" pitchFamily="49" charset="-122"/>
              </a:rPr>
              <a:t>）比较相对数的特点：</a:t>
            </a:r>
            <a:br>
              <a:rPr lang="zh-CN" altLang="en-US" sz="2800" b="1" dirty="0">
                <a:latin typeface="黑体" panose="02010609060101010101" pitchFamily="49" charset="-122"/>
              </a:rPr>
            </a:br>
            <a:r>
              <a:rPr lang="en-US" altLang="zh-CN" sz="2800" b="1" dirty="0">
                <a:latin typeface="黑体" panose="02010609060101010101" pitchFamily="49" charset="-122"/>
              </a:rPr>
              <a:t>1.</a:t>
            </a:r>
            <a:r>
              <a:rPr lang="zh-CN" altLang="en-US" sz="2800" b="1" dirty="0">
                <a:latin typeface="黑体" panose="02010609060101010101" pitchFamily="49" charset="-122"/>
              </a:rPr>
              <a:t>分子分母的数值分别属于不同的总体。</a:t>
            </a:r>
            <a:br>
              <a:rPr lang="zh-CN" altLang="en-US" sz="2800" b="1" dirty="0">
                <a:latin typeface="黑体" panose="02010609060101010101" pitchFamily="49" charset="-122"/>
              </a:rPr>
            </a:br>
            <a:r>
              <a:rPr lang="en-US" altLang="zh-CN" sz="2800" b="1" dirty="0">
                <a:latin typeface="黑体" panose="02010609060101010101" pitchFamily="49" charset="-122"/>
              </a:rPr>
              <a:t>2.</a:t>
            </a:r>
            <a:r>
              <a:rPr lang="zh-CN" altLang="en-US" sz="2800" b="1" dirty="0">
                <a:latin typeface="黑体" panose="02010609060101010101" pitchFamily="49" charset="-122"/>
              </a:rPr>
              <a:t>分子分母是同类指标。</a:t>
            </a:r>
            <a:br>
              <a:rPr lang="zh-CN" altLang="en-US" sz="2800" b="1" dirty="0">
                <a:latin typeface="黑体" panose="02010609060101010101" pitchFamily="49" charset="-122"/>
              </a:rPr>
            </a:br>
            <a:r>
              <a:rPr lang="en-US" altLang="zh-CN" sz="2800" b="1" dirty="0">
                <a:latin typeface="黑体" panose="02010609060101010101" pitchFamily="49" charset="-122"/>
              </a:rPr>
              <a:t>3.</a:t>
            </a:r>
            <a:r>
              <a:rPr lang="zh-CN" altLang="en-US" sz="2800" b="1" dirty="0">
                <a:latin typeface="黑体" panose="02010609060101010101" pitchFamily="49" charset="-122"/>
              </a:rPr>
              <a:t>分子分母可以互换。</a:t>
            </a:r>
          </a:p>
        </p:txBody>
      </p:sp>
      <p:sp>
        <p:nvSpPr>
          <p:cNvPr id="4" name="Rectangle 3"/>
          <p:cNvSpPr>
            <a:spLocks noChangeArrowheads="1"/>
          </p:cNvSpPr>
          <p:nvPr/>
        </p:nvSpPr>
        <p:spPr bwMode="auto">
          <a:xfrm>
            <a:off x="444789" y="819872"/>
            <a:ext cx="49584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4.</a:t>
            </a:r>
            <a:r>
              <a:rPr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比较相对数</a:t>
            </a:r>
            <a:br>
              <a:rPr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br>
            <a:endParaRPr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950930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21433" y="719788"/>
            <a:ext cx="10663093" cy="4114800"/>
          </a:xfrm>
        </p:spPr>
        <p:txBody>
          <a:bodyPr/>
          <a:lstStyle/>
          <a:p>
            <a:pPr algn="l">
              <a:lnSpc>
                <a:spcPct val="130000"/>
              </a:lnSpc>
            </a:pPr>
            <a:r>
              <a:rPr lang="zh-CN" altLang="en-US" sz="2400" b="1" dirty="0">
                <a:latin typeface="黑体" panose="02010609060101010101" pitchFamily="49" charset="-122"/>
              </a:rPr>
              <a:t>（</a:t>
            </a:r>
            <a:r>
              <a:rPr lang="en-US" altLang="zh-CN" sz="2400" b="1" dirty="0">
                <a:latin typeface="黑体" panose="02010609060101010101" pitchFamily="49" charset="-122"/>
              </a:rPr>
              <a:t>1</a:t>
            </a:r>
            <a:r>
              <a:rPr lang="zh-CN" altLang="en-US" sz="2400" b="1" dirty="0">
                <a:latin typeface="黑体" panose="02010609060101010101" pitchFamily="49" charset="-122"/>
              </a:rPr>
              <a:t>）动态相对数是将总体不同时期的同一类指标对比而计算出的数值，用于表明现象在时间上发展变动的程度。</a:t>
            </a:r>
            <a:br>
              <a:rPr lang="zh-CN" altLang="en-US" sz="2400" b="1" dirty="0">
                <a:latin typeface="黑体" panose="02010609060101010101" pitchFamily="49" charset="-122"/>
              </a:rPr>
            </a:br>
            <a:r>
              <a:rPr lang="zh-CN" altLang="en-US" sz="2400" b="1" dirty="0">
                <a:latin typeface="黑体" panose="02010609060101010101" pitchFamily="49" charset="-122"/>
              </a:rPr>
              <a:t>（</a:t>
            </a:r>
            <a:r>
              <a:rPr lang="en-US" altLang="zh-CN" sz="2400" b="1" dirty="0">
                <a:latin typeface="黑体" panose="02010609060101010101" pitchFamily="49" charset="-122"/>
              </a:rPr>
              <a:t>2</a:t>
            </a:r>
            <a:r>
              <a:rPr lang="zh-CN" altLang="en-US" sz="2400" b="1" dirty="0">
                <a:latin typeface="黑体" panose="02010609060101010101" pitchFamily="49" charset="-122"/>
              </a:rPr>
              <a:t>）其公式为：</a:t>
            </a:r>
            <a:br>
              <a:rPr lang="zh-CN" altLang="en-US" sz="2400" b="1" dirty="0">
                <a:latin typeface="黑体" panose="02010609060101010101" pitchFamily="49" charset="-122"/>
              </a:rPr>
            </a:br>
            <a:r>
              <a:rPr lang="zh-CN" altLang="en-US" sz="2400" b="1" dirty="0">
                <a:latin typeface="黑体" panose="02010609060101010101" pitchFamily="49" charset="-122"/>
              </a:rPr>
              <a:t>动态相对数＝（某一现象报告期数值</a:t>
            </a:r>
            <a:r>
              <a:rPr lang="en-US" altLang="zh-CN" sz="2400" b="1" dirty="0">
                <a:latin typeface="黑体" panose="02010609060101010101" pitchFamily="49" charset="-122"/>
              </a:rPr>
              <a:t>÷</a:t>
            </a:r>
            <a:r>
              <a:rPr lang="zh-CN" altLang="en-US" sz="2400" b="1" dirty="0">
                <a:latin typeface="黑体" panose="02010609060101010101" pitchFamily="49" charset="-122"/>
              </a:rPr>
              <a:t>同一现象基期数值）</a:t>
            </a:r>
            <a:r>
              <a:rPr lang="en-US" altLang="zh-CN" sz="2400" b="1" dirty="0">
                <a:latin typeface="黑体" panose="02010609060101010101" pitchFamily="49" charset="-122"/>
              </a:rPr>
              <a:t>×100</a:t>
            </a:r>
            <a:r>
              <a:rPr lang="zh-CN" altLang="en-US" sz="2400" b="1" dirty="0">
                <a:latin typeface="黑体" panose="02010609060101010101" pitchFamily="49" charset="-122"/>
              </a:rPr>
              <a:t>％</a:t>
            </a:r>
          </a:p>
        </p:txBody>
      </p:sp>
      <p:sp>
        <p:nvSpPr>
          <p:cNvPr id="222211" name="Rectangle 3"/>
          <p:cNvSpPr>
            <a:spLocks noChangeArrowheads="1"/>
          </p:cNvSpPr>
          <p:nvPr/>
        </p:nvSpPr>
        <p:spPr bwMode="auto">
          <a:xfrm>
            <a:off x="703119" y="321557"/>
            <a:ext cx="3959225" cy="91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80000"/>
              </a:lnSpc>
            </a:pPr>
            <a:r>
              <a:rPr kumimoji="1" lang="en-US" altLang="zh-CN" sz="3600" b="1" dirty="0">
                <a:effectLst>
                  <a:outerShdw blurRad="38100" dist="38100" dir="2700000" algn="tl">
                    <a:srgbClr val="C0C0C0"/>
                  </a:outerShdw>
                </a:effectLst>
                <a:latin typeface="黑体" panose="02010609060101010101" pitchFamily="49" charset="-122"/>
                <a:ea typeface="黑体" panose="02010609060101010101" pitchFamily="49" charset="-122"/>
              </a:rPr>
              <a:t>5.</a:t>
            </a:r>
            <a:r>
              <a:rPr kumimoji="1" lang="zh-CN" altLang="en-US" sz="3600" b="1" dirty="0">
                <a:effectLst>
                  <a:outerShdw blurRad="38100" dist="38100" dir="2700000" algn="tl">
                    <a:srgbClr val="C0C0C0"/>
                  </a:outerShdw>
                </a:effectLst>
                <a:latin typeface="黑体" panose="02010609060101010101" pitchFamily="49" charset="-122"/>
                <a:ea typeface="黑体" panose="02010609060101010101" pitchFamily="49" charset="-122"/>
              </a:rPr>
              <a:t>动态相对数</a:t>
            </a:r>
          </a:p>
        </p:txBody>
      </p:sp>
    </p:spTree>
    <p:extLst>
      <p:ext uri="{BB962C8B-B14F-4D97-AF65-F5344CB8AC3E}">
        <p14:creationId xmlns:p14="http://schemas.microsoft.com/office/powerpoint/2010/main" val="3268604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561109" y="1828800"/>
            <a:ext cx="10806546" cy="3124200"/>
          </a:xfrm>
        </p:spPr>
        <p:txBody>
          <a:bodyPr/>
          <a:lstStyle/>
          <a:p>
            <a:pPr algn="l">
              <a:lnSpc>
                <a:spcPct val="150000"/>
              </a:lnSpc>
            </a:pPr>
            <a:r>
              <a:rPr lang="en-US" altLang="zh-CN" sz="2400" b="1" dirty="0">
                <a:latin typeface="黑体" panose="02010609060101010101" pitchFamily="49" charset="-122"/>
              </a:rPr>
              <a:t>〔</a:t>
            </a:r>
            <a:r>
              <a:rPr lang="zh-CN" altLang="en-US" sz="2400" b="1" dirty="0">
                <a:latin typeface="黑体" panose="02010609060101010101" pitchFamily="49" charset="-122"/>
              </a:rPr>
              <a:t>例</a:t>
            </a:r>
            <a:r>
              <a:rPr lang="en-US" altLang="zh-CN" sz="2400" b="1" dirty="0" smtClean="0">
                <a:latin typeface="黑体" panose="02010609060101010101" pitchFamily="49" charset="-122"/>
              </a:rPr>
              <a:t>12〕1996</a:t>
            </a:r>
            <a:r>
              <a:rPr lang="zh-CN" altLang="en-US" sz="2400" b="1" dirty="0">
                <a:latin typeface="黑体" panose="02010609060101010101" pitchFamily="49" charset="-122"/>
              </a:rPr>
              <a:t>年我国国民生产总值为</a:t>
            </a:r>
            <a:r>
              <a:rPr lang="en-US" altLang="zh-CN" sz="2400" b="1" dirty="0">
                <a:latin typeface="黑体" panose="02010609060101010101" pitchFamily="49" charset="-122"/>
              </a:rPr>
              <a:t>67559.7</a:t>
            </a:r>
            <a:r>
              <a:rPr lang="zh-CN" altLang="en-US" sz="2400" b="1" dirty="0">
                <a:latin typeface="黑体" panose="02010609060101010101" pitchFamily="49" charset="-122"/>
              </a:rPr>
              <a:t>亿元</a:t>
            </a:r>
            <a:r>
              <a:rPr lang="zh-CN" altLang="en-US" sz="2400" b="1" dirty="0" smtClean="0">
                <a:latin typeface="黑体" panose="02010609060101010101" pitchFamily="49" charset="-122"/>
              </a:rPr>
              <a:t>，</a:t>
            </a:r>
            <a:r>
              <a:rPr lang="en-US" altLang="zh-CN" sz="2400" b="1" dirty="0" smtClean="0">
                <a:latin typeface="黑体" panose="02010609060101010101" pitchFamily="49" charset="-122"/>
              </a:rPr>
              <a:t>1995</a:t>
            </a:r>
            <a:r>
              <a:rPr lang="zh-CN" altLang="en-US" sz="2400" b="1" dirty="0">
                <a:latin typeface="黑体" panose="02010609060101010101" pitchFamily="49" charset="-122"/>
              </a:rPr>
              <a:t>年为</a:t>
            </a:r>
            <a:r>
              <a:rPr lang="en-US" altLang="zh-CN" sz="2400" b="1" dirty="0">
                <a:latin typeface="黑体" panose="02010609060101010101" pitchFamily="49" charset="-122"/>
              </a:rPr>
              <a:t>57494.9</a:t>
            </a:r>
            <a:r>
              <a:rPr lang="zh-CN" altLang="en-US" sz="2400" b="1" dirty="0">
                <a:latin typeface="黑体" panose="02010609060101010101" pitchFamily="49" charset="-122"/>
              </a:rPr>
              <a:t>亿元，如果选</a:t>
            </a:r>
            <a:r>
              <a:rPr lang="en-US" altLang="zh-CN" sz="2400" b="1" dirty="0">
                <a:latin typeface="黑体" panose="02010609060101010101" pitchFamily="49" charset="-122"/>
              </a:rPr>
              <a:t>1995</a:t>
            </a:r>
            <a:r>
              <a:rPr lang="zh-CN" altLang="en-US" sz="2400" b="1" dirty="0">
                <a:latin typeface="黑体" panose="02010609060101010101" pitchFamily="49" charset="-122"/>
              </a:rPr>
              <a:t>年作基期，则</a:t>
            </a:r>
            <a:r>
              <a:rPr lang="en-US" altLang="zh-CN" sz="2400" b="1" dirty="0">
                <a:latin typeface="黑体" panose="02010609060101010101" pitchFamily="49" charset="-122"/>
              </a:rPr>
              <a:t>1996</a:t>
            </a:r>
            <a:r>
              <a:rPr lang="zh-CN" altLang="en-US" sz="2400" b="1" dirty="0">
                <a:latin typeface="黑体" panose="02010609060101010101" pitchFamily="49" charset="-122"/>
              </a:rPr>
              <a:t>年的国民生产总值与</a:t>
            </a:r>
            <a:r>
              <a:rPr lang="en-US" altLang="zh-CN" sz="2400" b="1" dirty="0">
                <a:latin typeface="黑体" panose="02010609060101010101" pitchFamily="49" charset="-122"/>
              </a:rPr>
              <a:t>1995</a:t>
            </a:r>
            <a:r>
              <a:rPr lang="zh-CN" altLang="en-US" sz="2400" b="1" dirty="0">
                <a:latin typeface="黑体" panose="02010609060101010101" pitchFamily="49" charset="-122"/>
              </a:rPr>
              <a:t>年对比，得出动态相对数为</a:t>
            </a:r>
            <a:r>
              <a:rPr lang="en-US" altLang="zh-CN" sz="2400" b="1" dirty="0">
                <a:latin typeface="黑体" panose="02010609060101010101" pitchFamily="49" charset="-122"/>
              </a:rPr>
              <a:t>117.5</a:t>
            </a:r>
            <a:r>
              <a:rPr lang="zh-CN" altLang="en-US" sz="2400" b="1" dirty="0">
                <a:latin typeface="黑体" panose="02010609060101010101" pitchFamily="49" charset="-122"/>
              </a:rPr>
              <a:t>％，说明在</a:t>
            </a:r>
            <a:r>
              <a:rPr lang="en-US" altLang="zh-CN" sz="2400" b="1" dirty="0">
                <a:latin typeface="黑体" panose="02010609060101010101" pitchFamily="49" charset="-122"/>
              </a:rPr>
              <a:t>1995</a:t>
            </a:r>
            <a:r>
              <a:rPr lang="zh-CN" altLang="en-US" sz="2400" b="1" dirty="0">
                <a:latin typeface="黑体" panose="02010609060101010101" pitchFamily="49" charset="-122"/>
              </a:rPr>
              <a:t>年的基础上</a:t>
            </a:r>
            <a:r>
              <a:rPr lang="en-US" altLang="zh-CN" sz="2400" b="1" dirty="0">
                <a:latin typeface="黑体" panose="02010609060101010101" pitchFamily="49" charset="-122"/>
              </a:rPr>
              <a:t>1996</a:t>
            </a:r>
            <a:r>
              <a:rPr lang="zh-CN" altLang="en-US" sz="2400" b="1" dirty="0">
                <a:latin typeface="黑体" panose="02010609060101010101" pitchFamily="49" charset="-122"/>
              </a:rPr>
              <a:t>年国民生产总值的发展速度。</a:t>
            </a:r>
          </a:p>
        </p:txBody>
      </p:sp>
    </p:spTree>
    <p:extLst>
      <p:ext uri="{BB962C8B-B14F-4D97-AF65-F5344CB8AC3E}">
        <p14:creationId xmlns:p14="http://schemas.microsoft.com/office/powerpoint/2010/main" val="2963892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ChangeArrowheads="1"/>
          </p:cNvSpPr>
          <p:nvPr/>
        </p:nvSpPr>
        <p:spPr bwMode="auto">
          <a:xfrm>
            <a:off x="703119" y="321557"/>
            <a:ext cx="3959225" cy="91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80000"/>
              </a:lnSpc>
            </a:pPr>
            <a:r>
              <a:rPr kumimoji="1" lang="en-US" altLang="zh-CN"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5.</a:t>
            </a:r>
            <a:r>
              <a:rPr kumimoji="1"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动态相对数</a:t>
            </a:r>
          </a:p>
        </p:txBody>
      </p:sp>
      <p:sp>
        <p:nvSpPr>
          <p:cNvPr id="222212" name="Rectangle 4"/>
          <p:cNvSpPr>
            <a:spLocks noChangeArrowheads="1"/>
          </p:cNvSpPr>
          <p:nvPr/>
        </p:nvSpPr>
        <p:spPr bwMode="auto">
          <a:xfrm>
            <a:off x="496743" y="1779300"/>
            <a:ext cx="11109902"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rgbClr val="FFFF00"/>
                </a:solidFill>
                <a:latin typeface="Arial" panose="020B0604020202020204" pitchFamily="34" charset="0"/>
                <a:ea typeface="黑体" panose="02010609060101010101" pitchFamily="49" charset="-122"/>
              </a:defRPr>
            </a:lvl1pPr>
            <a:lvl2pPr algn="ctr">
              <a:defRPr sz="4000">
                <a:solidFill>
                  <a:srgbClr val="FFFF00"/>
                </a:solidFill>
                <a:latin typeface="Arial" panose="020B0604020202020204" pitchFamily="34" charset="0"/>
                <a:ea typeface="黑体" panose="02010609060101010101" pitchFamily="49" charset="-122"/>
              </a:defRPr>
            </a:lvl2pPr>
            <a:lvl3pPr algn="ctr">
              <a:defRPr sz="4000">
                <a:solidFill>
                  <a:srgbClr val="FFFF00"/>
                </a:solidFill>
                <a:latin typeface="Arial" panose="020B0604020202020204" pitchFamily="34" charset="0"/>
                <a:ea typeface="黑体" panose="02010609060101010101" pitchFamily="49" charset="-122"/>
              </a:defRPr>
            </a:lvl3pPr>
            <a:lvl4pPr algn="ctr">
              <a:defRPr sz="4000">
                <a:solidFill>
                  <a:srgbClr val="FFFF00"/>
                </a:solidFill>
                <a:latin typeface="Arial" panose="020B0604020202020204" pitchFamily="34" charset="0"/>
                <a:ea typeface="黑体" panose="02010609060101010101" pitchFamily="49" charset="-122"/>
              </a:defRPr>
            </a:lvl4pPr>
            <a:lvl5pPr algn="ctr">
              <a:defRPr sz="4000">
                <a:solidFill>
                  <a:srgbClr val="FFFF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9pPr>
          </a:lstStyle>
          <a:p>
            <a:pPr algn="l">
              <a:lnSpc>
                <a:spcPct val="120000"/>
              </a:lnSpc>
              <a:buFontTx/>
              <a:buChar char="•"/>
            </a:pPr>
            <a:r>
              <a:rPr lang="zh-CN" altLang="en-US" sz="2800" b="1" dirty="0" smtClean="0">
                <a:solidFill>
                  <a:schemeClr val="tx1"/>
                </a:solidFill>
              </a:rPr>
              <a:t>动态</a:t>
            </a:r>
            <a:r>
              <a:rPr lang="zh-CN" altLang="en-US" sz="2800" b="1" dirty="0">
                <a:solidFill>
                  <a:schemeClr val="tx1"/>
                </a:solidFill>
              </a:rPr>
              <a:t>相对数的特点：</a:t>
            </a:r>
            <a:br>
              <a:rPr lang="zh-CN" altLang="en-US" sz="2800" b="1" dirty="0">
                <a:solidFill>
                  <a:schemeClr val="tx1"/>
                </a:solidFill>
              </a:rPr>
            </a:br>
            <a:endParaRPr lang="en-US" altLang="zh-CN" sz="2800" b="1" dirty="0" smtClean="0">
              <a:solidFill>
                <a:schemeClr val="tx1"/>
              </a:solidFill>
            </a:endParaRPr>
          </a:p>
          <a:p>
            <a:pPr marL="514350" indent="-514350" algn="l">
              <a:lnSpc>
                <a:spcPct val="120000"/>
              </a:lnSpc>
              <a:buFont typeface="+mj-lt"/>
              <a:buAutoNum type="arabicPeriod"/>
            </a:pPr>
            <a:r>
              <a:rPr lang="zh-CN" altLang="en-US" sz="2800" b="1" dirty="0" smtClean="0">
                <a:solidFill>
                  <a:schemeClr val="tx1"/>
                </a:solidFill>
                <a:latin typeface="黑体" panose="02010609060101010101" pitchFamily="49" charset="-122"/>
              </a:rPr>
              <a:t>分子</a:t>
            </a:r>
            <a:r>
              <a:rPr lang="zh-CN" altLang="en-US" sz="2800" b="1" dirty="0">
                <a:solidFill>
                  <a:schemeClr val="tx1"/>
                </a:solidFill>
                <a:latin typeface="黑体" panose="02010609060101010101" pitchFamily="49" charset="-122"/>
              </a:rPr>
              <a:t>分母的数值是同类但不同时期的</a:t>
            </a:r>
            <a:r>
              <a:rPr lang="zh-CN" altLang="en-US" sz="2800" b="1" dirty="0" smtClean="0">
                <a:solidFill>
                  <a:schemeClr val="tx1"/>
                </a:solidFill>
                <a:latin typeface="黑体" panose="02010609060101010101" pitchFamily="49" charset="-122"/>
              </a:rPr>
              <a:t>。</a:t>
            </a:r>
            <a:endParaRPr lang="en-US" altLang="zh-CN" sz="2800" b="1" dirty="0" smtClean="0">
              <a:solidFill>
                <a:schemeClr val="tx1"/>
              </a:solidFill>
              <a:latin typeface="黑体" panose="02010609060101010101" pitchFamily="49" charset="-122"/>
            </a:endParaRPr>
          </a:p>
          <a:p>
            <a:pPr marL="514350" indent="-514350" algn="l">
              <a:lnSpc>
                <a:spcPct val="120000"/>
              </a:lnSpc>
              <a:buFont typeface="+mj-lt"/>
              <a:buAutoNum type="arabicPeriod"/>
            </a:pPr>
            <a:r>
              <a:rPr lang="zh-CN" altLang="en-US" sz="2800" b="1" dirty="0" smtClean="0">
                <a:solidFill>
                  <a:schemeClr val="tx1"/>
                </a:solidFill>
                <a:latin typeface="黑体" panose="02010609060101010101" pitchFamily="49" charset="-122"/>
              </a:rPr>
              <a:t>报告</a:t>
            </a:r>
            <a:r>
              <a:rPr lang="zh-CN" altLang="en-US" sz="2800" b="1" dirty="0">
                <a:solidFill>
                  <a:schemeClr val="tx1"/>
                </a:solidFill>
                <a:latin typeface="黑体" panose="02010609060101010101" pitchFamily="49" charset="-122"/>
              </a:rPr>
              <a:t>期是指计算的那一期，基期可以是报告期的前一期、历史上最好的时期或某一特定时期。</a:t>
            </a:r>
          </a:p>
        </p:txBody>
      </p:sp>
    </p:spTree>
    <p:extLst>
      <p:ext uri="{BB962C8B-B14F-4D97-AF65-F5344CB8AC3E}">
        <p14:creationId xmlns:p14="http://schemas.microsoft.com/office/powerpoint/2010/main" val="2505001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body" idx="1"/>
          </p:nvPr>
        </p:nvSpPr>
        <p:spPr>
          <a:xfrm>
            <a:off x="876073" y="1552575"/>
            <a:ext cx="10619241" cy="4852988"/>
          </a:xfrm>
        </p:spPr>
        <p:txBody>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按反映的内容不同</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分</a:t>
            </a:r>
            <a:r>
              <a:rPr lang="en-US" altLang="zh-CN" dirty="0">
                <a:latin typeface="黑体" panose="02010609060101010101" pitchFamily="49" charset="-122"/>
                <a:ea typeface="黑体" panose="02010609060101010101" pitchFamily="49" charset="-122"/>
              </a:rPr>
              <a:t>:</a:t>
            </a:r>
          </a:p>
          <a:p>
            <a:pPr lvl="1"/>
            <a:r>
              <a:rPr lang="zh-CN" altLang="en-US" dirty="0">
                <a:solidFill>
                  <a:srgbClr val="FF0000"/>
                </a:solidFill>
                <a:latin typeface="黑体" panose="02010609060101010101" pitchFamily="49" charset="-122"/>
                <a:ea typeface="黑体" panose="02010609060101010101" pitchFamily="49" charset="-122"/>
              </a:rPr>
              <a:t>总体总量</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即总体单位数</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由每个总体单位加总而得到的</a:t>
            </a:r>
            <a:r>
              <a:rPr lang="en-US" altLang="zh-CN" dirty="0">
                <a:latin typeface="黑体" panose="02010609060101010101" pitchFamily="49" charset="-122"/>
                <a:ea typeface="黑体" panose="02010609060101010101" pitchFamily="49" charset="-122"/>
              </a:rPr>
              <a:t>.</a:t>
            </a:r>
          </a:p>
          <a:p>
            <a:pPr lvl="1"/>
            <a:r>
              <a:rPr lang="zh-CN" altLang="en-US" dirty="0">
                <a:solidFill>
                  <a:srgbClr val="FF0000"/>
                </a:solidFill>
                <a:latin typeface="黑体" panose="02010609060101010101" pitchFamily="49" charset="-122"/>
                <a:ea typeface="黑体" panose="02010609060101010101" pitchFamily="49" charset="-122"/>
              </a:rPr>
              <a:t>标志总量</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是指总体各单位某一数量标志值的总和</a:t>
            </a:r>
            <a:r>
              <a:rPr lang="en-US" altLang="zh-CN" dirty="0">
                <a:latin typeface="黑体" panose="02010609060101010101" pitchFamily="49" charset="-122"/>
                <a:ea typeface="黑体" panose="02010609060101010101" pitchFamily="49" charset="-122"/>
              </a:rPr>
              <a:t>.</a:t>
            </a:r>
          </a:p>
          <a:p>
            <a:pPr marL="457200" lvl="1" indent="0">
              <a:buNone/>
            </a:pPr>
            <a:r>
              <a:rPr lang="zh-CN" altLang="en-US" dirty="0" smtClean="0">
                <a:latin typeface="黑体" panose="02010609060101010101" pitchFamily="49" charset="-122"/>
                <a:ea typeface="黑体" panose="02010609060101010101" pitchFamily="49" charset="-122"/>
              </a:rPr>
              <a:t>  如</a:t>
            </a:r>
            <a:r>
              <a:rPr lang="zh-CN" altLang="en-US" dirty="0">
                <a:latin typeface="黑体" panose="02010609060101010101" pitchFamily="49" charset="-122"/>
                <a:ea typeface="黑体" panose="02010609060101010101" pitchFamily="49" charset="-122"/>
              </a:rPr>
              <a:t>：研究某地区的工业企业职工工资情况，</a:t>
            </a:r>
            <a:r>
              <a:rPr lang="zh-CN" altLang="en-US" dirty="0">
                <a:latin typeface="宋体" panose="02010600030101010101" pitchFamily="2"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职工人数</a:t>
            </a:r>
            <a:r>
              <a:rPr lang="zh-CN" altLang="en-US" dirty="0">
                <a:latin typeface="宋体" panose="02010600030101010101" pitchFamily="2"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 </a:t>
            </a:r>
            <a:r>
              <a:rPr lang="zh-CN" altLang="en-US" dirty="0">
                <a:latin typeface="宋体" panose="02010600030101010101" pitchFamily="2"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工资总额</a:t>
            </a:r>
            <a:r>
              <a:rPr lang="zh-CN" altLang="en-US" dirty="0">
                <a:latin typeface="宋体" panose="02010600030101010101" pitchFamily="2"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 注意：</a:t>
            </a:r>
          </a:p>
          <a:p>
            <a:pPr lvl="1"/>
            <a:r>
              <a:rPr lang="zh-CN" altLang="en-US" dirty="0">
                <a:latin typeface="黑体" panose="02010609060101010101" pitchFamily="49" charset="-122"/>
                <a:ea typeface="黑体" panose="02010609060101010101" pitchFamily="49" charset="-122"/>
              </a:rPr>
              <a:t> 一个总量指标到底是属于总体总量还是标志总量</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并不是固定不变的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它随着研究目的的不同而变化</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研究目的变了</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总体和总体单位</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总体总量和标志总量就会随之而变</a:t>
            </a:r>
          </a:p>
          <a:p>
            <a:pPr lvl="1"/>
            <a:r>
              <a:rPr kumimoji="1" lang="zh-CN" altLang="en-US" dirty="0">
                <a:latin typeface="黑体" panose="02010609060101010101" pitchFamily="49" charset="-122"/>
                <a:ea typeface="黑体" panose="02010609060101010101" pitchFamily="49" charset="-122"/>
              </a:rPr>
              <a:t>一个总体中只有一个总体单位总量，但可以有多个标志总量，它们由总体单位的数量标志值汇总而来。</a:t>
            </a:r>
          </a:p>
        </p:txBody>
      </p:sp>
      <p:sp>
        <p:nvSpPr>
          <p:cNvPr id="158727" name="Rectangle 7"/>
          <p:cNvSpPr>
            <a:spLocks noChangeArrowheads="1"/>
          </p:cNvSpPr>
          <p:nvPr/>
        </p:nvSpPr>
        <p:spPr bwMode="auto">
          <a:xfrm>
            <a:off x="617765" y="491900"/>
            <a:ext cx="4815742" cy="587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20000"/>
              </a:spcBef>
            </a:pPr>
            <a:r>
              <a:rPr lang="zh-CN" altLang="en-US" sz="4000" b="1" dirty="0">
                <a:effectLst>
                  <a:outerShdw blurRad="38100" dist="38100" dir="2700000" algn="tl">
                    <a:srgbClr val="C0C0C0"/>
                  </a:outerShdw>
                </a:effectLst>
                <a:ea typeface="黑体" panose="02010609060101010101" pitchFamily="49" charset="-122"/>
              </a:rPr>
              <a:t>三、总量指标的分类</a:t>
            </a:r>
          </a:p>
        </p:txBody>
      </p:sp>
    </p:spTree>
    <p:extLst>
      <p:ext uri="{BB962C8B-B14F-4D97-AF65-F5344CB8AC3E}">
        <p14:creationId xmlns:p14="http://schemas.microsoft.com/office/powerpoint/2010/main" val="363237279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77069" y="1268413"/>
            <a:ext cx="11095831" cy="3352800"/>
          </a:xfrm>
        </p:spPr>
        <p:txBody>
          <a:bodyPr/>
          <a:lstStyle/>
          <a:p>
            <a:pPr algn="l">
              <a:lnSpc>
                <a:spcPct val="150000"/>
              </a:lnSpc>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）强度相对数是两个性质不同而有联系的总量指标对比的结果。能够反映现象的强度、密度和普遍程度。</a:t>
            </a:r>
            <a:br>
              <a:rPr lang="zh-CN" altLang="en-US" sz="2400" b="1" dirty="0">
                <a:latin typeface="Times New Roman" panose="02020603050405020304" pitchFamily="18" charset="0"/>
              </a:rPr>
            </a:b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）其公式为：</a:t>
            </a:r>
            <a:br>
              <a:rPr lang="zh-CN" altLang="en-US" sz="2400" b="1" dirty="0">
                <a:latin typeface="Times New Roman" panose="02020603050405020304" pitchFamily="18" charset="0"/>
              </a:rPr>
            </a:br>
            <a:r>
              <a:rPr lang="zh-CN" altLang="en-US" sz="2400" b="1" dirty="0">
                <a:latin typeface="Times New Roman" panose="02020603050405020304" pitchFamily="18" charset="0"/>
              </a:rPr>
              <a:t>强度相对数＝某一总量指标数值</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另一性质不同而有联系的总量指标数值</a:t>
            </a:r>
          </a:p>
        </p:txBody>
      </p:sp>
      <p:sp>
        <p:nvSpPr>
          <p:cNvPr id="225283" name="Rectangle 3"/>
          <p:cNvSpPr>
            <a:spLocks noChangeArrowheads="1"/>
          </p:cNvSpPr>
          <p:nvPr/>
        </p:nvSpPr>
        <p:spPr bwMode="auto">
          <a:xfrm>
            <a:off x="677069" y="225586"/>
            <a:ext cx="5407025" cy="91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80000"/>
              </a:lnSpc>
            </a:pPr>
            <a:r>
              <a:rPr kumimoji="1" lang="en-US" altLang="zh-CN"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6.</a:t>
            </a:r>
            <a:r>
              <a:rPr kumimoji="1"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强度相对数</a:t>
            </a:r>
          </a:p>
        </p:txBody>
      </p:sp>
    </p:spTree>
    <p:extLst>
      <p:ext uri="{BB962C8B-B14F-4D97-AF65-F5344CB8AC3E}">
        <p14:creationId xmlns:p14="http://schemas.microsoft.com/office/powerpoint/2010/main" val="2743709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33847" y="609600"/>
            <a:ext cx="11191008" cy="4419600"/>
          </a:xfrm>
        </p:spPr>
        <p:txBody>
          <a:bodyPr>
            <a:normAutofit/>
          </a:bodyPr>
          <a:lstStyle/>
          <a:p>
            <a:pPr>
              <a:lnSpc>
                <a:spcPct val="270000"/>
              </a:lnSpc>
            </a:pPr>
            <a:r>
              <a:rPr lang="en-US" altLang="zh-CN" sz="2400" b="1" dirty="0">
                <a:latin typeface="黑体" panose="02010609060101010101" pitchFamily="49" charset="-122"/>
              </a:rPr>
              <a:t>〔</a:t>
            </a:r>
            <a:r>
              <a:rPr lang="zh-CN" altLang="en-US" sz="2400" b="1" dirty="0">
                <a:latin typeface="黑体" panose="02010609060101010101" pitchFamily="49" charset="-122"/>
              </a:rPr>
              <a:t>例</a:t>
            </a:r>
            <a:r>
              <a:rPr lang="en-US" altLang="zh-CN" sz="2400" b="1" dirty="0" smtClean="0">
                <a:latin typeface="黑体" panose="02010609060101010101" pitchFamily="49" charset="-122"/>
              </a:rPr>
              <a:t>13〕</a:t>
            </a:r>
            <a:r>
              <a:rPr lang="zh-CN" altLang="en-US" sz="2400" b="1" dirty="0">
                <a:latin typeface="黑体" panose="02010609060101010101" pitchFamily="49" charset="-122"/>
              </a:rPr>
              <a:t>我国土地面积为</a:t>
            </a:r>
            <a:r>
              <a:rPr lang="en-US" altLang="zh-CN" sz="2400" b="1" dirty="0">
                <a:latin typeface="黑体" panose="02010609060101010101" pitchFamily="49" charset="-122"/>
              </a:rPr>
              <a:t>960</a:t>
            </a:r>
            <a:r>
              <a:rPr lang="zh-CN" altLang="en-US" sz="2400" b="1" dirty="0">
                <a:latin typeface="黑体" panose="02010609060101010101" pitchFamily="49" charset="-122"/>
              </a:rPr>
              <a:t>万平方公里</a:t>
            </a:r>
            <a:r>
              <a:rPr lang="zh-CN" altLang="en-US" sz="2400" b="1" dirty="0" smtClean="0">
                <a:latin typeface="黑体" panose="02010609060101010101" pitchFamily="49" charset="-122"/>
              </a:rPr>
              <a:t>，</a:t>
            </a:r>
            <a:r>
              <a:rPr lang="en-US" altLang="zh-CN" sz="2400" b="1" dirty="0" smtClean="0">
                <a:latin typeface="黑体" panose="02010609060101010101" pitchFamily="49" charset="-122"/>
              </a:rPr>
              <a:t>2014</a:t>
            </a:r>
            <a:r>
              <a:rPr lang="zh-CN" altLang="en-US" sz="2400" b="1" dirty="0" smtClean="0">
                <a:latin typeface="黑体" panose="02010609060101010101" pitchFamily="49" charset="-122"/>
              </a:rPr>
              <a:t>年底</a:t>
            </a:r>
            <a:r>
              <a:rPr lang="zh-CN" altLang="en-US" sz="2400" b="1" dirty="0">
                <a:latin typeface="黑体" panose="02010609060101010101" pitchFamily="49" charset="-122"/>
              </a:rPr>
              <a:t>人口总数</a:t>
            </a:r>
            <a:r>
              <a:rPr lang="zh-CN" altLang="en-US" sz="2400" b="1" dirty="0" smtClean="0">
                <a:latin typeface="黑体" panose="02010609060101010101" pitchFamily="49" charset="-122"/>
              </a:rPr>
              <a:t>为</a:t>
            </a:r>
            <a:r>
              <a:rPr lang="en-US" altLang="zh-CN" sz="2400" b="1" dirty="0">
                <a:latin typeface="黑体" panose="02010609060101010101" pitchFamily="49" charset="-122"/>
              </a:rPr>
              <a:t>136782</a:t>
            </a:r>
            <a:r>
              <a:rPr lang="zh-CN" altLang="en-US" sz="2400" b="1" dirty="0" smtClean="0">
                <a:latin typeface="黑体" panose="02010609060101010101" pitchFamily="49" charset="-122"/>
              </a:rPr>
              <a:t>万</a:t>
            </a:r>
            <a:r>
              <a:rPr lang="zh-CN" altLang="en-US" sz="2400" b="1" dirty="0">
                <a:latin typeface="黑体" panose="02010609060101010101" pitchFamily="49" charset="-122"/>
              </a:rPr>
              <a:t>人，则</a:t>
            </a:r>
            <a:br>
              <a:rPr lang="zh-CN" altLang="en-US" sz="2400" b="1" dirty="0">
                <a:latin typeface="黑体" panose="02010609060101010101" pitchFamily="49" charset="-122"/>
              </a:rPr>
            </a:br>
            <a:r>
              <a:rPr lang="zh-CN" altLang="en-US" sz="2400" b="1" dirty="0" smtClean="0">
                <a:latin typeface="黑体" panose="02010609060101010101" pitchFamily="49" charset="-122"/>
              </a:rPr>
              <a:t>我国</a:t>
            </a:r>
            <a:r>
              <a:rPr lang="en-US" altLang="zh-CN" sz="2400" b="1" dirty="0" smtClean="0">
                <a:latin typeface="黑体" panose="02010609060101010101" pitchFamily="49" charset="-122"/>
              </a:rPr>
              <a:t>2014</a:t>
            </a:r>
            <a:r>
              <a:rPr lang="zh-CN" altLang="en-US" sz="2400" b="1" dirty="0" smtClean="0">
                <a:latin typeface="黑体" panose="02010609060101010101" pitchFamily="49" charset="-122"/>
              </a:rPr>
              <a:t>年末人口密度＝</a:t>
            </a:r>
            <a:r>
              <a:rPr lang="en-US" altLang="zh-CN" sz="2400" b="1" dirty="0" smtClean="0">
                <a:latin typeface="黑体" panose="02010609060101010101" pitchFamily="49" charset="-122"/>
              </a:rPr>
              <a:t>136782÷960</a:t>
            </a:r>
            <a:r>
              <a:rPr lang="zh-CN" altLang="en-US" sz="2400" b="1" dirty="0" smtClean="0">
                <a:latin typeface="黑体" panose="02010609060101010101" pitchFamily="49" charset="-122"/>
              </a:rPr>
              <a:t>＝</a:t>
            </a:r>
            <a:r>
              <a:rPr lang="en-US" altLang="zh-CN" sz="2400" b="1" dirty="0" smtClean="0">
                <a:latin typeface="黑体" panose="02010609060101010101" pitchFamily="49" charset="-122"/>
              </a:rPr>
              <a:t>142</a:t>
            </a:r>
            <a:r>
              <a:rPr lang="zh-CN" altLang="en-US" sz="2400" b="1" dirty="0" smtClean="0">
                <a:latin typeface="黑体" panose="02010609060101010101" pitchFamily="49" charset="-122"/>
              </a:rPr>
              <a:t>（</a:t>
            </a:r>
            <a:r>
              <a:rPr lang="zh-CN" altLang="en-US" sz="2400" b="1" dirty="0">
                <a:latin typeface="黑体" panose="02010609060101010101" pitchFamily="49" charset="-122"/>
              </a:rPr>
              <a:t>人∕平方公里）</a:t>
            </a:r>
          </a:p>
        </p:txBody>
      </p:sp>
    </p:spTree>
    <p:extLst>
      <p:ext uri="{BB962C8B-B14F-4D97-AF65-F5344CB8AC3E}">
        <p14:creationId xmlns:p14="http://schemas.microsoft.com/office/powerpoint/2010/main" val="1621267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ChangeArrowheads="1"/>
          </p:cNvSpPr>
          <p:nvPr/>
        </p:nvSpPr>
        <p:spPr bwMode="auto">
          <a:xfrm>
            <a:off x="677069" y="225586"/>
            <a:ext cx="5407025" cy="918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80000"/>
              </a:lnSpc>
            </a:pPr>
            <a:r>
              <a:rPr kumimoji="1" lang="en-US" altLang="zh-CN"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6.</a:t>
            </a:r>
            <a:r>
              <a:rPr kumimoji="1" lang="zh-CN" altLang="en-US" sz="3600" b="1" dirty="0">
                <a:solidFill>
                  <a:srgbClr val="C00000"/>
                </a:solidFill>
                <a:effectLst>
                  <a:outerShdw blurRad="38100" dist="38100" dir="2700000" algn="tl">
                    <a:srgbClr val="C0C0C0"/>
                  </a:outerShdw>
                </a:effectLst>
                <a:latin typeface="黑体" panose="02010609060101010101" pitchFamily="49" charset="-122"/>
                <a:ea typeface="黑体" panose="02010609060101010101" pitchFamily="49" charset="-122"/>
              </a:rPr>
              <a:t>强度相对数</a:t>
            </a:r>
          </a:p>
        </p:txBody>
      </p:sp>
      <p:sp>
        <p:nvSpPr>
          <p:cNvPr id="225284" name="Rectangle 4"/>
          <p:cNvSpPr>
            <a:spLocks noChangeArrowheads="1"/>
          </p:cNvSpPr>
          <p:nvPr/>
        </p:nvSpPr>
        <p:spPr bwMode="auto">
          <a:xfrm>
            <a:off x="414916" y="2110798"/>
            <a:ext cx="11129384"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000">
                <a:solidFill>
                  <a:srgbClr val="FFFF00"/>
                </a:solidFill>
                <a:latin typeface="Arial" panose="020B0604020202020204" pitchFamily="34" charset="0"/>
                <a:ea typeface="黑体" panose="02010609060101010101" pitchFamily="49" charset="-122"/>
              </a:defRPr>
            </a:lvl1pPr>
            <a:lvl2pPr algn="ctr">
              <a:defRPr sz="4000">
                <a:solidFill>
                  <a:srgbClr val="FFFF00"/>
                </a:solidFill>
                <a:latin typeface="Arial" panose="020B0604020202020204" pitchFamily="34" charset="0"/>
                <a:ea typeface="黑体" panose="02010609060101010101" pitchFamily="49" charset="-122"/>
              </a:defRPr>
            </a:lvl2pPr>
            <a:lvl3pPr algn="ctr">
              <a:defRPr sz="4000">
                <a:solidFill>
                  <a:srgbClr val="FFFF00"/>
                </a:solidFill>
                <a:latin typeface="Arial" panose="020B0604020202020204" pitchFamily="34" charset="0"/>
                <a:ea typeface="黑体" panose="02010609060101010101" pitchFamily="49" charset="-122"/>
              </a:defRPr>
            </a:lvl3pPr>
            <a:lvl4pPr algn="ctr">
              <a:defRPr sz="4000">
                <a:solidFill>
                  <a:srgbClr val="FFFF00"/>
                </a:solidFill>
                <a:latin typeface="Arial" panose="020B0604020202020204" pitchFamily="34" charset="0"/>
                <a:ea typeface="黑体" panose="02010609060101010101" pitchFamily="49" charset="-122"/>
              </a:defRPr>
            </a:lvl4pPr>
            <a:lvl5pPr algn="ctr">
              <a:defRPr sz="4000">
                <a:solidFill>
                  <a:srgbClr val="FFFF00"/>
                </a:solidFill>
                <a:latin typeface="Arial" panose="020B0604020202020204" pitchFamily="34" charset="0"/>
                <a:ea typeface="黑体" panose="02010609060101010101" pitchFamily="49" charset="-122"/>
              </a:defRPr>
            </a:lvl5pPr>
            <a:lvl6pPr marL="4572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6pPr>
            <a:lvl7pPr marL="9144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7pPr>
            <a:lvl8pPr marL="13716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8pPr>
            <a:lvl9pPr marL="1828800" algn="ctr" fontAlgn="base">
              <a:spcBef>
                <a:spcPct val="0"/>
              </a:spcBef>
              <a:spcAft>
                <a:spcPct val="0"/>
              </a:spcAft>
              <a:defRPr sz="4000">
                <a:solidFill>
                  <a:srgbClr val="FFFF00"/>
                </a:solidFill>
                <a:latin typeface="Arial" panose="020B0604020202020204" pitchFamily="34" charset="0"/>
                <a:ea typeface="黑体" panose="02010609060101010101" pitchFamily="49" charset="-122"/>
              </a:defRPr>
            </a:lvl9pPr>
          </a:lstStyle>
          <a:p>
            <a:pPr algn="l">
              <a:lnSpc>
                <a:spcPct val="110000"/>
              </a:lnSpc>
            </a:pPr>
            <a:r>
              <a:rPr lang="zh-CN" altLang="en-US" sz="2800" b="1" dirty="0" smtClean="0">
                <a:solidFill>
                  <a:srgbClr val="C00000"/>
                </a:solidFill>
              </a:rPr>
              <a:t>强度</a:t>
            </a:r>
            <a:r>
              <a:rPr lang="zh-CN" altLang="en-US" sz="2800" b="1" dirty="0">
                <a:solidFill>
                  <a:srgbClr val="C00000"/>
                </a:solidFill>
              </a:rPr>
              <a:t>相对数的</a:t>
            </a:r>
            <a:r>
              <a:rPr lang="zh-CN" altLang="en-US" sz="2800" b="1" dirty="0" smtClean="0">
                <a:solidFill>
                  <a:srgbClr val="C00000"/>
                </a:solidFill>
              </a:rPr>
              <a:t>特点：</a:t>
            </a:r>
            <a:r>
              <a:rPr lang="zh-CN" altLang="en-US" sz="2400" b="1" dirty="0">
                <a:solidFill>
                  <a:schemeClr val="tx1"/>
                </a:solidFill>
              </a:rPr>
              <a:t/>
            </a:r>
            <a:br>
              <a:rPr lang="zh-CN" altLang="en-US" sz="2400" b="1" dirty="0">
                <a:solidFill>
                  <a:schemeClr val="tx1"/>
                </a:solidFill>
              </a:rPr>
            </a:br>
            <a:r>
              <a:rPr lang="en-US" altLang="zh-CN" sz="2400" b="1" dirty="0">
                <a:solidFill>
                  <a:schemeClr val="tx1"/>
                </a:solidFill>
                <a:latin typeface="黑体" panose="02010609060101010101" pitchFamily="49" charset="-122"/>
              </a:rPr>
              <a:t>1.</a:t>
            </a:r>
            <a:r>
              <a:rPr lang="zh-CN" altLang="en-US" sz="2400" b="1" dirty="0">
                <a:solidFill>
                  <a:schemeClr val="tx1"/>
                </a:solidFill>
                <a:latin typeface="黑体" panose="02010609060101010101" pitchFamily="49" charset="-122"/>
              </a:rPr>
              <a:t>强度相对数一般采用有名数的计量单位，即由分子分母原有的计量单位构成。如</a:t>
            </a:r>
            <a:r>
              <a:rPr lang="zh-CN" altLang="en-US" sz="2400" b="1" dirty="0">
                <a:solidFill>
                  <a:schemeClr val="tx1"/>
                </a:solidFill>
              </a:rPr>
              <a:t>“</a:t>
            </a:r>
            <a:r>
              <a:rPr lang="zh-CN" altLang="en-US" sz="2400" b="1" dirty="0">
                <a:solidFill>
                  <a:schemeClr val="tx1"/>
                </a:solidFill>
                <a:latin typeface="黑体" panose="02010609060101010101" pitchFamily="49" charset="-122"/>
              </a:rPr>
              <a:t>公斤∕人</a:t>
            </a:r>
            <a:r>
              <a:rPr lang="zh-CN" altLang="en-US" sz="2400" b="1" dirty="0">
                <a:solidFill>
                  <a:schemeClr val="tx1"/>
                </a:solidFill>
              </a:rPr>
              <a:t>”</a:t>
            </a:r>
            <a:r>
              <a:rPr lang="zh-CN" altLang="en-US" sz="2400" b="1" dirty="0">
                <a:solidFill>
                  <a:schemeClr val="tx1"/>
                </a:solidFill>
                <a:latin typeface="黑体" panose="02010609060101010101" pitchFamily="49" charset="-122"/>
              </a:rPr>
              <a:t>、</a:t>
            </a:r>
            <a:r>
              <a:rPr lang="zh-CN" altLang="en-US" sz="2400" b="1" dirty="0">
                <a:solidFill>
                  <a:schemeClr val="tx1"/>
                </a:solidFill>
              </a:rPr>
              <a:t>“</a:t>
            </a:r>
            <a:r>
              <a:rPr lang="zh-CN" altLang="en-US" sz="2400" b="1" dirty="0">
                <a:solidFill>
                  <a:schemeClr val="tx1"/>
                </a:solidFill>
                <a:latin typeface="黑体" panose="02010609060101010101" pitchFamily="49" charset="-122"/>
              </a:rPr>
              <a:t>人∕平方公里</a:t>
            </a:r>
            <a:r>
              <a:rPr lang="zh-CN" altLang="en-US" sz="2400" b="1" dirty="0">
                <a:solidFill>
                  <a:schemeClr val="tx1"/>
                </a:solidFill>
              </a:rPr>
              <a:t>”</a:t>
            </a:r>
            <a:r>
              <a:rPr lang="zh-CN" altLang="en-US" sz="2400" b="1" dirty="0">
                <a:solidFill>
                  <a:schemeClr val="tx1"/>
                </a:solidFill>
                <a:latin typeface="黑体" panose="02010609060101010101" pitchFamily="49" charset="-122"/>
              </a:rPr>
              <a:t>等。</a:t>
            </a:r>
            <a:br>
              <a:rPr lang="zh-CN" altLang="en-US" sz="2400" b="1" dirty="0">
                <a:solidFill>
                  <a:schemeClr val="tx1"/>
                </a:solidFill>
                <a:latin typeface="黑体" panose="02010609060101010101" pitchFamily="49" charset="-122"/>
              </a:rPr>
            </a:br>
            <a:r>
              <a:rPr lang="en-US" altLang="zh-CN" sz="2400" b="1" dirty="0">
                <a:solidFill>
                  <a:schemeClr val="tx1"/>
                </a:solidFill>
                <a:latin typeface="黑体" panose="02010609060101010101" pitchFamily="49" charset="-122"/>
              </a:rPr>
              <a:t>2.</a:t>
            </a:r>
            <a:r>
              <a:rPr lang="zh-CN" altLang="en-US" sz="2400" b="1" dirty="0">
                <a:solidFill>
                  <a:schemeClr val="tx1"/>
                </a:solidFill>
                <a:latin typeface="黑体" panose="02010609060101010101" pitchFamily="49" charset="-122"/>
              </a:rPr>
              <a:t>有的强度相对数有正、逆指标，正指标的比值的大小与其反映的强度、密度和普遍程度成正比，而逆指标正好相反。</a:t>
            </a:r>
          </a:p>
        </p:txBody>
      </p:sp>
    </p:spTree>
    <p:extLst>
      <p:ext uri="{BB962C8B-B14F-4D97-AF65-F5344CB8AC3E}">
        <p14:creationId xmlns:p14="http://schemas.microsoft.com/office/powerpoint/2010/main" val="36520277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921327" y="644526"/>
            <a:ext cx="10882745" cy="3505200"/>
          </a:xfrm>
        </p:spPr>
        <p:txBody>
          <a:bodyPr/>
          <a:lstStyle/>
          <a:p>
            <a:pPr algn="l">
              <a:lnSpc>
                <a:spcPct val="150000"/>
              </a:lnSpc>
            </a:pPr>
            <a:r>
              <a:rPr lang="en-US" altLang="zh-CN" sz="2800"/>
              <a:t/>
            </a:r>
            <a:br>
              <a:rPr lang="en-US" altLang="zh-CN" sz="2800"/>
            </a:br>
            <a:r>
              <a:rPr lang="zh-CN" altLang="en-US" sz="2400" b="1">
                <a:latin typeface="黑体" panose="02010609060101010101" pitchFamily="49" charset="-122"/>
              </a:rPr>
              <a:t>（</a:t>
            </a:r>
            <a:r>
              <a:rPr lang="en-US" altLang="zh-CN" sz="2400" b="1">
                <a:latin typeface="黑体" panose="02010609060101010101" pitchFamily="49" charset="-122"/>
              </a:rPr>
              <a:t>4</a:t>
            </a:r>
            <a:r>
              <a:rPr lang="zh-CN" altLang="en-US" sz="2400" b="1">
                <a:latin typeface="黑体" panose="02010609060101010101" pitchFamily="49" charset="-122"/>
              </a:rPr>
              <a:t>）有少数反映社会服务行业的负担情况或保证程度的强度相对指标，其分子分母可以互换，即采用正算法计算正指标，采用倒算法计算逆指标。</a:t>
            </a:r>
            <a:br>
              <a:rPr lang="zh-CN" altLang="en-US" sz="2400" b="1">
                <a:latin typeface="黑体" panose="02010609060101010101" pitchFamily="49" charset="-122"/>
              </a:rPr>
            </a:br>
            <a:r>
              <a:rPr lang="zh-CN" altLang="en-US" sz="2400" b="1">
                <a:latin typeface="黑体" panose="02010609060101010101" pitchFamily="49" charset="-122"/>
              </a:rPr>
              <a:t>如：</a:t>
            </a:r>
            <a:br>
              <a:rPr lang="zh-CN" altLang="en-US" sz="2400" b="1">
                <a:latin typeface="黑体" panose="02010609060101010101" pitchFamily="49" charset="-122"/>
              </a:rPr>
            </a:br>
            <a:r>
              <a:rPr lang="zh-CN" altLang="en-US" sz="2400" b="1">
                <a:latin typeface="黑体" panose="02010609060101010101" pitchFamily="49" charset="-122"/>
              </a:rPr>
              <a:t>  商业网密度（正指标）＝</a:t>
            </a:r>
          </a:p>
        </p:txBody>
      </p:sp>
      <p:graphicFrame>
        <p:nvGraphicFramePr>
          <p:cNvPr id="228355" name="Object 3"/>
          <p:cNvGraphicFramePr>
            <a:graphicFrameLocks noChangeAspect="1"/>
          </p:cNvGraphicFramePr>
          <p:nvPr>
            <p:extLst>
              <p:ext uri="{D42A27DB-BD31-4B8C-83A1-F6EECF244321}">
                <p14:modId xmlns:p14="http://schemas.microsoft.com/office/powerpoint/2010/main" val="469634295"/>
              </p:ext>
            </p:extLst>
          </p:nvPr>
        </p:nvGraphicFramePr>
        <p:xfrm>
          <a:off x="5067300" y="3257551"/>
          <a:ext cx="3455987" cy="892175"/>
        </p:xfrm>
        <a:graphic>
          <a:graphicData uri="http://schemas.openxmlformats.org/presentationml/2006/ole">
            <mc:AlternateContent xmlns:mc="http://schemas.openxmlformats.org/markup-compatibility/2006">
              <mc:Choice xmlns:v="urn:schemas-microsoft-com:vml" Requires="v">
                <p:oleObj spid="_x0000_s2142" name="Equation" r:id="rId3" imgW="1511300" imgH="419100" progId="Equation.3">
                  <p:embed/>
                </p:oleObj>
              </mc:Choice>
              <mc:Fallback>
                <p:oleObj name="Equation" r:id="rId3" imgW="15113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7300" y="3257551"/>
                        <a:ext cx="3455987" cy="892175"/>
                      </a:xfrm>
                      <a:prstGeom prst="rect">
                        <a:avLst/>
                      </a:prstGeom>
                      <a:solidFill>
                        <a:schemeClr val="accent1"/>
                      </a:solidFill>
                    </p:spPr>
                  </p:pic>
                </p:oleObj>
              </mc:Fallback>
            </mc:AlternateContent>
          </a:graphicData>
        </a:graphic>
      </p:graphicFrame>
      <p:sp>
        <p:nvSpPr>
          <p:cNvPr id="228356" name="Text Box 4"/>
          <p:cNvSpPr txBox="1">
            <a:spLocks noChangeArrowheads="1"/>
          </p:cNvSpPr>
          <p:nvPr/>
        </p:nvSpPr>
        <p:spPr bwMode="auto">
          <a:xfrm>
            <a:off x="731837" y="5423332"/>
            <a:ext cx="4032250" cy="457200"/>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400" b="1" dirty="0">
                <a:latin typeface="Times New Roman" panose="02020603050405020304" pitchFamily="18" charset="0"/>
                <a:ea typeface="黑体" panose="02010609060101010101" pitchFamily="49" charset="-122"/>
              </a:rPr>
              <a:t>商业网密度（逆指标）</a:t>
            </a:r>
          </a:p>
        </p:txBody>
      </p:sp>
      <p:graphicFrame>
        <p:nvGraphicFramePr>
          <p:cNvPr id="228357" name="Object 5"/>
          <p:cNvGraphicFramePr>
            <a:graphicFrameLocks noChangeAspect="1"/>
          </p:cNvGraphicFramePr>
          <p:nvPr>
            <p:extLst>
              <p:ext uri="{D42A27DB-BD31-4B8C-83A1-F6EECF244321}">
                <p14:modId xmlns:p14="http://schemas.microsoft.com/office/powerpoint/2010/main" val="1447763439"/>
              </p:ext>
            </p:extLst>
          </p:nvPr>
        </p:nvGraphicFramePr>
        <p:xfrm>
          <a:off x="4918074" y="5278869"/>
          <a:ext cx="4038600" cy="876300"/>
        </p:xfrm>
        <a:graphic>
          <a:graphicData uri="http://schemas.openxmlformats.org/presentationml/2006/ole">
            <mc:AlternateContent xmlns:mc="http://schemas.openxmlformats.org/markup-compatibility/2006">
              <mc:Choice xmlns:v="urn:schemas-microsoft-com:vml" Requires="v">
                <p:oleObj spid="_x0000_s2143" name="Equation" r:id="rId5" imgW="1511300" imgH="419100" progId="Equation.3">
                  <p:embed/>
                </p:oleObj>
              </mc:Choice>
              <mc:Fallback>
                <p:oleObj name="Equation" r:id="rId5" imgW="1511300" imgH="419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8074" y="5278869"/>
                        <a:ext cx="4038600" cy="876300"/>
                      </a:xfrm>
                      <a:prstGeom prst="rect">
                        <a:avLst/>
                      </a:prstGeom>
                      <a:solidFill>
                        <a:schemeClr val="accent1"/>
                      </a:solidFill>
                    </p:spPr>
                  </p:pic>
                </p:oleObj>
              </mc:Fallback>
            </mc:AlternateContent>
          </a:graphicData>
        </a:graphic>
      </p:graphicFrame>
      <p:sp>
        <p:nvSpPr>
          <p:cNvPr id="228358" name="Text Box 6"/>
          <p:cNvSpPr txBox="1">
            <a:spLocks noChangeArrowheads="1"/>
          </p:cNvSpPr>
          <p:nvPr/>
        </p:nvSpPr>
        <p:spPr bwMode="auto">
          <a:xfrm>
            <a:off x="4343399" y="5423332"/>
            <a:ext cx="266700" cy="519112"/>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zh-CN" altLang="en-US" sz="2800">
                <a:effectLst>
                  <a:outerShdw blurRad="38100" dist="38100" dir="2700000" algn="tl">
                    <a:srgbClr val="C0C0C0"/>
                  </a:outerShdw>
                </a:effectLst>
                <a:latin typeface="Times New Roman" panose="02020603050405020304" pitchFamily="18" charset="0"/>
              </a:rPr>
              <a:t>＝</a:t>
            </a:r>
          </a:p>
        </p:txBody>
      </p:sp>
    </p:spTree>
    <p:extLst>
      <p:ext uri="{BB962C8B-B14F-4D97-AF65-F5344CB8AC3E}">
        <p14:creationId xmlns:p14="http://schemas.microsoft.com/office/powerpoint/2010/main" val="15158011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623455" y="1447800"/>
            <a:ext cx="11253354" cy="3962400"/>
          </a:xfrm>
        </p:spPr>
        <p:txBody>
          <a:bodyPr/>
          <a:lstStyle/>
          <a:p>
            <a:pPr algn="l">
              <a:lnSpc>
                <a:spcPct val="150000"/>
              </a:lnSpc>
            </a:pPr>
            <a:r>
              <a:rPr lang="en-US" altLang="zh-CN" sz="2800" b="1" dirty="0">
                <a:latin typeface="黑体" panose="02010609060101010101" pitchFamily="49" charset="-122"/>
              </a:rPr>
              <a:t>[</a:t>
            </a:r>
            <a:r>
              <a:rPr lang="zh-CN" altLang="en-US" sz="2800" b="1" dirty="0">
                <a:latin typeface="黑体" panose="02010609060101010101" pitchFamily="49" charset="-122"/>
              </a:rPr>
              <a:t>例</a:t>
            </a:r>
            <a:r>
              <a:rPr lang="en-US" altLang="zh-CN" sz="2800" b="1" dirty="0" smtClean="0">
                <a:latin typeface="黑体" panose="02010609060101010101" pitchFamily="49" charset="-122"/>
              </a:rPr>
              <a:t>14]</a:t>
            </a:r>
            <a:r>
              <a:rPr lang="zh-CN" altLang="en-US" sz="2800" b="1" dirty="0">
                <a:latin typeface="黑体" panose="02010609060101010101" pitchFamily="49" charset="-122"/>
              </a:rPr>
              <a:t>某市人口数为</a:t>
            </a:r>
            <a:r>
              <a:rPr lang="en-US" altLang="zh-CN" sz="2800" b="1" dirty="0">
                <a:latin typeface="黑体" panose="02010609060101010101" pitchFamily="49" charset="-122"/>
              </a:rPr>
              <a:t>158000</a:t>
            </a:r>
            <a:r>
              <a:rPr lang="zh-CN" altLang="en-US" sz="2800" b="1" dirty="0">
                <a:latin typeface="黑体" panose="02010609060101010101" pitchFamily="49" charset="-122"/>
              </a:rPr>
              <a:t>人，有零售商店</a:t>
            </a:r>
            <a:r>
              <a:rPr lang="en-US" altLang="zh-CN" sz="2800" b="1" dirty="0">
                <a:latin typeface="黑体" panose="02010609060101010101" pitchFamily="49" charset="-122"/>
              </a:rPr>
              <a:t>790</a:t>
            </a:r>
            <a:r>
              <a:rPr lang="zh-CN" altLang="en-US" sz="2800" b="1" dirty="0">
                <a:latin typeface="黑体" panose="02010609060101010101" pitchFamily="49" charset="-122"/>
              </a:rPr>
              <a:t>个，则该市零售商业网点密度是：</a:t>
            </a:r>
            <a:br>
              <a:rPr lang="zh-CN" altLang="en-US" sz="2800" b="1" dirty="0">
                <a:latin typeface="黑体" panose="02010609060101010101" pitchFamily="49" charset="-122"/>
              </a:rPr>
            </a:br>
            <a:r>
              <a:rPr lang="zh-CN" altLang="en-US" sz="2400" b="1" dirty="0">
                <a:latin typeface="黑体" panose="02010609060101010101" pitchFamily="49" charset="-122"/>
              </a:rPr>
              <a:t>正指标＝（零售商业网点数∕人口数）</a:t>
            </a:r>
            <a:br>
              <a:rPr lang="zh-CN" altLang="en-US" sz="2400" b="1" dirty="0">
                <a:latin typeface="黑体" panose="02010609060101010101" pitchFamily="49" charset="-122"/>
              </a:rPr>
            </a:br>
            <a:r>
              <a:rPr lang="zh-CN" altLang="en-US" sz="2400" b="1" dirty="0">
                <a:latin typeface="黑体" panose="02010609060101010101" pitchFamily="49" charset="-122"/>
              </a:rPr>
              <a:t>      ＝</a:t>
            </a:r>
            <a:r>
              <a:rPr lang="en-US" altLang="zh-CN" sz="2400" b="1" dirty="0">
                <a:latin typeface="黑体" panose="02010609060101010101" pitchFamily="49" charset="-122"/>
              </a:rPr>
              <a:t>790∕158</a:t>
            </a:r>
            <a:r>
              <a:rPr lang="zh-CN" altLang="en-US" sz="2400" b="1" dirty="0">
                <a:latin typeface="黑体" panose="02010609060101010101" pitchFamily="49" charset="-122"/>
              </a:rPr>
              <a:t>＝</a:t>
            </a:r>
            <a:r>
              <a:rPr lang="en-US" altLang="zh-CN" sz="2400" b="1" dirty="0">
                <a:latin typeface="黑体" panose="02010609060101010101" pitchFamily="49" charset="-122"/>
              </a:rPr>
              <a:t>5</a:t>
            </a:r>
            <a:r>
              <a:rPr lang="zh-CN" altLang="en-US" sz="2400" b="1" dirty="0">
                <a:latin typeface="黑体" panose="02010609060101010101" pitchFamily="49" charset="-122"/>
              </a:rPr>
              <a:t>（个∕千人）</a:t>
            </a:r>
            <a:br>
              <a:rPr lang="zh-CN" altLang="en-US" sz="2400" b="1" dirty="0">
                <a:latin typeface="黑体" panose="02010609060101010101" pitchFamily="49" charset="-122"/>
              </a:rPr>
            </a:br>
            <a:r>
              <a:rPr lang="zh-CN" altLang="en-US" sz="2400" b="1" dirty="0">
                <a:latin typeface="黑体" panose="02010609060101010101" pitchFamily="49" charset="-122"/>
              </a:rPr>
              <a:t>逆指标＝ （人口数∕零售商业网点数）</a:t>
            </a:r>
            <a:br>
              <a:rPr lang="zh-CN" altLang="en-US" sz="2400" b="1" dirty="0">
                <a:latin typeface="黑体" panose="02010609060101010101" pitchFamily="49" charset="-122"/>
              </a:rPr>
            </a:br>
            <a:r>
              <a:rPr lang="zh-CN" altLang="en-US" sz="2400" b="1" dirty="0">
                <a:latin typeface="黑体" panose="02010609060101010101" pitchFamily="49" charset="-122"/>
              </a:rPr>
              <a:t>      ＝</a:t>
            </a:r>
            <a:r>
              <a:rPr lang="en-US" altLang="zh-CN" sz="2400" b="1" dirty="0">
                <a:latin typeface="黑体" panose="02010609060101010101" pitchFamily="49" charset="-122"/>
              </a:rPr>
              <a:t>158000∕790</a:t>
            </a:r>
            <a:r>
              <a:rPr lang="zh-CN" altLang="en-US" sz="2400" b="1" dirty="0">
                <a:latin typeface="黑体" panose="02010609060101010101" pitchFamily="49" charset="-122"/>
              </a:rPr>
              <a:t>＝</a:t>
            </a:r>
            <a:r>
              <a:rPr lang="en-US" altLang="zh-CN" sz="2400" b="1" dirty="0">
                <a:latin typeface="黑体" panose="02010609060101010101" pitchFamily="49" charset="-122"/>
              </a:rPr>
              <a:t>200</a:t>
            </a:r>
            <a:r>
              <a:rPr lang="zh-CN" altLang="en-US" sz="2400" b="1" dirty="0">
                <a:latin typeface="黑体" panose="02010609060101010101" pitchFamily="49" charset="-122"/>
              </a:rPr>
              <a:t>人∕个</a:t>
            </a:r>
          </a:p>
        </p:txBody>
      </p:sp>
    </p:spTree>
    <p:extLst>
      <p:ext uri="{BB962C8B-B14F-4D97-AF65-F5344CB8AC3E}">
        <p14:creationId xmlns:p14="http://schemas.microsoft.com/office/powerpoint/2010/main" val="23936453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1905000" y="990600"/>
            <a:ext cx="8077200" cy="3352800"/>
          </a:xfrm>
        </p:spPr>
        <p:txBody>
          <a:bodyPr>
            <a:normAutofit fontScale="90000"/>
          </a:bodyPr>
          <a:lstStyle/>
          <a:p>
            <a:pPr algn="l">
              <a:lnSpc>
                <a:spcPct val="150000"/>
              </a:lnSpc>
            </a:pPr>
            <a:r>
              <a:rPr lang="en-US" altLang="zh-CN" sz="2400" b="1"/>
              <a:t/>
            </a:r>
            <a:br>
              <a:rPr lang="en-US" altLang="zh-CN" sz="2400" b="1"/>
            </a:br>
            <a:r>
              <a:rPr lang="zh-CN" altLang="en-US" sz="2400" b="1"/>
              <a:t>（一）可比性原则（内容、口径、方法等）；</a:t>
            </a:r>
            <a:br>
              <a:rPr lang="zh-CN" altLang="en-US" sz="2400" b="1"/>
            </a:br>
            <a:r>
              <a:rPr lang="zh-CN" altLang="en-US" sz="2400" b="1"/>
              <a:t>（二）定性分析与数量分析相结合的原则；</a:t>
            </a:r>
            <a:br>
              <a:rPr lang="zh-CN" altLang="en-US" sz="2400" b="1"/>
            </a:br>
            <a:r>
              <a:rPr lang="zh-CN" altLang="en-US" sz="2400" b="1"/>
              <a:t>（三）相对指标和总量指标结合运用的原则；</a:t>
            </a:r>
            <a:br>
              <a:rPr lang="zh-CN" altLang="en-US" sz="2400" b="1"/>
            </a:br>
            <a:r>
              <a:rPr lang="zh-CN" altLang="en-US" sz="2400" b="1"/>
              <a:t>（四）各种相对指标综合运用的原则。</a:t>
            </a:r>
            <a:br>
              <a:rPr lang="zh-CN" altLang="en-US" sz="2400" b="1"/>
            </a:br>
            <a:endParaRPr lang="zh-CN" altLang="en-US" sz="2400" b="1"/>
          </a:p>
        </p:txBody>
      </p:sp>
      <p:sp>
        <p:nvSpPr>
          <p:cNvPr id="230403" name="Rectangle 3"/>
          <p:cNvSpPr>
            <a:spLocks noChangeArrowheads="1"/>
          </p:cNvSpPr>
          <p:nvPr/>
        </p:nvSpPr>
        <p:spPr bwMode="auto">
          <a:xfrm>
            <a:off x="588819" y="288925"/>
            <a:ext cx="6554788" cy="701675"/>
          </a:xfrm>
          <a:prstGeom prst="rect">
            <a:avLst/>
          </a:prstGeom>
          <a:noFill/>
          <a:ln w="9525">
            <a:solidFill>
              <a:schemeClr val="tx1"/>
            </a:solidFill>
            <a:miter lim="800000"/>
            <a:headEnd/>
            <a:tailEnd/>
          </a:ln>
          <a:effectLst/>
          <a:extLst/>
        </p:spPr>
        <p:txBody>
          <a:bodyPr wrap="none" anchor="b">
            <a:spAutoFit/>
          </a:bodyPr>
          <a:lstStyle/>
          <a:p>
            <a:r>
              <a:rPr kumimoji="1" lang="zh-CN" altLang="en-US" sz="4000" b="1" dirty="0">
                <a:effectLst>
                  <a:outerShdw blurRad="38100" dist="38100" dir="2700000" algn="tl">
                    <a:srgbClr val="000000"/>
                  </a:outerShdw>
                </a:effectLst>
                <a:latin typeface="黑体" panose="02010609060101010101" pitchFamily="49" charset="-122"/>
                <a:ea typeface="黑体" panose="02010609060101010101" pitchFamily="49" charset="-122"/>
              </a:rPr>
              <a:t>三</a:t>
            </a:r>
            <a:r>
              <a:rPr kumimoji="1" lang="en-US" altLang="zh-CN" sz="4000" b="1" dirty="0">
                <a:effectLst>
                  <a:outerShdw blurRad="38100" dist="38100" dir="2700000" algn="tl">
                    <a:srgbClr val="000000"/>
                  </a:outerShdw>
                </a:effectLst>
                <a:latin typeface="黑体" panose="02010609060101010101" pitchFamily="49" charset="-122"/>
                <a:ea typeface="黑体" panose="02010609060101010101" pitchFamily="49" charset="-122"/>
              </a:rPr>
              <a:t>.</a:t>
            </a:r>
            <a:r>
              <a:rPr kumimoji="1" lang="zh-CN" altLang="en-US" sz="4000" b="1" dirty="0">
                <a:effectLst>
                  <a:outerShdw blurRad="38100" dist="38100" dir="2700000" algn="tl">
                    <a:srgbClr val="000000"/>
                  </a:outerShdw>
                </a:effectLst>
                <a:latin typeface="黑体" panose="02010609060101010101" pitchFamily="49" charset="-122"/>
                <a:ea typeface="黑体" panose="02010609060101010101" pitchFamily="49" charset="-122"/>
              </a:rPr>
              <a:t>正确运用相对指标的原则</a:t>
            </a:r>
          </a:p>
        </p:txBody>
      </p:sp>
      <p:graphicFrame>
        <p:nvGraphicFramePr>
          <p:cNvPr id="230428" name="Group 28"/>
          <p:cNvGraphicFramePr>
            <a:graphicFrameLocks noGrp="1"/>
          </p:cNvGraphicFramePr>
          <p:nvPr>
            <p:extLst>
              <p:ext uri="{D42A27DB-BD31-4B8C-83A1-F6EECF244321}">
                <p14:modId xmlns:p14="http://schemas.microsoft.com/office/powerpoint/2010/main" val="2570963619"/>
              </p:ext>
            </p:extLst>
          </p:nvPr>
        </p:nvGraphicFramePr>
        <p:xfrm>
          <a:off x="1359189" y="4343400"/>
          <a:ext cx="8534400" cy="1838262"/>
        </p:xfrm>
        <a:graphic>
          <a:graphicData uri="http://schemas.openxmlformats.org/drawingml/2006/table">
            <a:tbl>
              <a:tblPr/>
              <a:tblGrid>
                <a:gridCol w="990600"/>
                <a:gridCol w="1836738"/>
                <a:gridCol w="3095625"/>
                <a:gridCol w="2611437"/>
              </a:tblGrid>
              <a:tr h="503238">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部门</a:t>
                      </a:r>
                    </a:p>
                  </a:txBody>
                  <a:tcP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卷烟库存量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其中：霉变量（箱）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霉变量占库存量</a:t>
                      </a:r>
                      <a:r>
                        <a:rPr kumimoji="0" lang="en-US" altLang="zh-CN" sz="2400" b="0"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t>
                      </a:r>
                    </a:p>
                  </a:txBody>
                  <a:tcP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81063">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60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b="1">
                          <a:solidFill>
                            <a:srgbClr val="00CCFF"/>
                          </a:solidFill>
                          <a:latin typeface="Arial" panose="020B0604020202020204" pitchFamily="34" charset="0"/>
                          <a:ea typeface="宋体" panose="02010600030101010101" pitchFamily="2" charset="-122"/>
                        </a:defRPr>
                      </a:lvl1pPr>
                      <a:lvl2pPr>
                        <a:spcBef>
                          <a:spcPct val="20000"/>
                        </a:spcBef>
                        <a:defRPr sz="2400" b="1">
                          <a:solidFill>
                            <a:schemeClr val="bg1"/>
                          </a:solidFill>
                          <a:latin typeface="Arial" panose="020B0604020202020204" pitchFamily="34" charset="0"/>
                          <a:ea typeface="宋体" panose="02010600030101010101" pitchFamily="2" charset="-122"/>
                        </a:defRPr>
                      </a:lvl2pPr>
                      <a:lvl3pPr>
                        <a:spcBef>
                          <a:spcPct val="20000"/>
                        </a:spcBef>
                        <a:defRPr sz="2000" b="1">
                          <a:solidFill>
                            <a:schemeClr val="bg1"/>
                          </a:solidFill>
                          <a:latin typeface="Arial" panose="020B0604020202020204" pitchFamily="34" charset="0"/>
                          <a:ea typeface="宋体" panose="02010600030101010101" pitchFamily="2" charset="-122"/>
                        </a:defRPr>
                      </a:lvl3pPr>
                      <a:lvl4pPr>
                        <a:spcBef>
                          <a:spcPct val="20000"/>
                        </a:spcBef>
                        <a:defRPr b="1">
                          <a:solidFill>
                            <a:schemeClr val="bg1"/>
                          </a:solidFill>
                          <a:latin typeface="Arial" panose="020B0604020202020204" pitchFamily="34" charset="0"/>
                          <a:ea typeface="宋体" panose="02010600030101010101" pitchFamily="2" charset="-122"/>
                        </a:defRPr>
                      </a:lvl4pPr>
                      <a:lvl5pPr>
                        <a:spcBef>
                          <a:spcPct val="20000"/>
                        </a:spcBef>
                        <a:defRPr b="1">
                          <a:solidFill>
                            <a:schemeClr val="bg1"/>
                          </a:solidFill>
                          <a:latin typeface="Arial" panose="020B0604020202020204" pitchFamily="34" charset="0"/>
                          <a:ea typeface="宋体" panose="02010600030101010101" pitchFamily="2" charset="-122"/>
                        </a:defRPr>
                      </a:lvl5pPr>
                      <a:lvl6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6pPr>
                      <a:lvl7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7pPr>
                      <a:lvl8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8pPr>
                      <a:lvl9pPr fontAlgn="base">
                        <a:spcBef>
                          <a:spcPct val="20000"/>
                        </a:spcBef>
                        <a:spcAft>
                          <a:spcPct val="0"/>
                        </a:spcAft>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2.5</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364201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9400" y="403224"/>
            <a:ext cx="11671300" cy="4651375"/>
          </a:xfrm>
        </p:spPr>
        <p:txBody>
          <a:bodyPr/>
          <a:lstStyle/>
          <a:p>
            <a:r>
              <a:rPr lang="zh-CN" altLang="en-US" dirty="0" smtClean="0"/>
              <a:t>习题</a:t>
            </a:r>
            <a:r>
              <a:rPr lang="en-US" altLang="zh-CN" dirty="0" smtClean="0"/>
              <a:t>1</a:t>
            </a:r>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1334517905"/>
              </p:ext>
            </p:extLst>
          </p:nvPr>
        </p:nvGraphicFramePr>
        <p:xfrm>
          <a:off x="415924" y="1582738"/>
          <a:ext cx="11398251" cy="2476073"/>
        </p:xfrm>
        <a:graphic>
          <a:graphicData uri="http://schemas.openxmlformats.org/drawingml/2006/table">
            <a:tbl>
              <a:tblPr>
                <a:tableStyleId>{5C22544A-7EE6-4342-B048-85BDC9FD1C3A}</a:tableStyleId>
              </a:tblPr>
              <a:tblGrid>
                <a:gridCol w="1278309"/>
                <a:gridCol w="2183776"/>
                <a:gridCol w="1408365"/>
                <a:gridCol w="1371600"/>
                <a:gridCol w="2670602"/>
                <a:gridCol w="2485599"/>
              </a:tblGrid>
              <a:tr h="746173">
                <a:tc rowSpan="2">
                  <a:txBody>
                    <a:bodyPr/>
                    <a:lstStyle/>
                    <a:p>
                      <a:pPr algn="ctr" fontAlgn="ctr"/>
                      <a:r>
                        <a:rPr lang="zh-CN" altLang="en-US" sz="2400" u="none" strike="noStrike" dirty="0">
                          <a:solidFill>
                            <a:schemeClr val="tx1"/>
                          </a:solidFill>
                          <a:effectLst/>
                        </a:rPr>
                        <a:t>工厂</a:t>
                      </a:r>
                      <a:endParaRPr lang="zh-CN" altLang="en-US" sz="2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altLang="zh-CN" sz="2400" u="none" strike="noStrike">
                          <a:solidFill>
                            <a:schemeClr val="tx1"/>
                          </a:solidFill>
                          <a:effectLst/>
                        </a:rPr>
                        <a:t>2014</a:t>
                      </a:r>
                      <a:r>
                        <a:rPr lang="zh-CN" altLang="en-US" sz="2400" u="none" strike="noStrike">
                          <a:solidFill>
                            <a:schemeClr val="tx1"/>
                          </a:solidFill>
                          <a:effectLst/>
                        </a:rPr>
                        <a:t>年实际产量</a:t>
                      </a:r>
                      <a:endParaRPr lang="zh-CN" altLang="en-US"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en-US" altLang="zh-CN" sz="2400" u="none" strike="noStrike">
                          <a:solidFill>
                            <a:schemeClr val="tx1"/>
                          </a:solidFill>
                          <a:effectLst/>
                        </a:rPr>
                        <a:t>2015</a:t>
                      </a:r>
                      <a:r>
                        <a:rPr lang="zh-CN" altLang="en-US" sz="2400" u="none" strike="noStrike">
                          <a:solidFill>
                            <a:schemeClr val="tx1"/>
                          </a:solidFill>
                          <a:effectLst/>
                        </a:rPr>
                        <a:t>年实际产量</a:t>
                      </a:r>
                      <a:endParaRPr lang="zh-CN" altLang="en-US"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rowSpan="2">
                  <a:txBody>
                    <a:bodyPr/>
                    <a:lstStyle/>
                    <a:p>
                      <a:pPr algn="ctr" fontAlgn="ctr"/>
                      <a:r>
                        <a:rPr lang="zh-CN" altLang="en-US" sz="2400" u="none" strike="noStrike">
                          <a:solidFill>
                            <a:schemeClr val="tx1"/>
                          </a:solidFill>
                          <a:effectLst/>
                        </a:rPr>
                        <a:t>计划完成百分数（</a:t>
                      </a:r>
                      <a:r>
                        <a:rPr lang="en-US" altLang="zh-CN" sz="2400" u="none" strike="noStrike">
                          <a:solidFill>
                            <a:schemeClr val="tx1"/>
                          </a:solidFill>
                          <a:effectLst/>
                        </a:rPr>
                        <a:t>%</a:t>
                      </a:r>
                      <a:r>
                        <a:rPr lang="zh-CN" altLang="en-US" sz="2400" u="none" strike="noStrike">
                          <a:solidFill>
                            <a:schemeClr val="tx1"/>
                          </a:solidFill>
                          <a:effectLst/>
                        </a:rPr>
                        <a:t>）</a:t>
                      </a:r>
                      <a:endParaRPr lang="zh-CN" altLang="en-US"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altLang="zh-CN" sz="2400" u="none" strike="noStrike" dirty="0">
                          <a:solidFill>
                            <a:schemeClr val="tx1"/>
                          </a:solidFill>
                          <a:effectLst/>
                        </a:rPr>
                        <a:t>2015</a:t>
                      </a:r>
                      <a:r>
                        <a:rPr lang="zh-CN" altLang="en-US" sz="2400" u="none" strike="noStrike" dirty="0">
                          <a:solidFill>
                            <a:schemeClr val="tx1"/>
                          </a:solidFill>
                          <a:effectLst/>
                        </a:rPr>
                        <a:t>年实际产量为</a:t>
                      </a:r>
                      <a:r>
                        <a:rPr lang="en-US" altLang="zh-CN" sz="2400" u="none" strike="noStrike" dirty="0">
                          <a:solidFill>
                            <a:schemeClr val="tx1"/>
                          </a:solidFill>
                          <a:effectLst/>
                        </a:rPr>
                        <a:t>2014</a:t>
                      </a:r>
                      <a:r>
                        <a:rPr lang="zh-CN" altLang="en-US" sz="2400" u="none" strike="noStrike" dirty="0">
                          <a:solidFill>
                            <a:schemeClr val="tx1"/>
                          </a:solidFill>
                          <a:effectLst/>
                        </a:rPr>
                        <a:t>年的</a:t>
                      </a:r>
                      <a:r>
                        <a:rPr lang="zh-CN" altLang="en-US" sz="2400" u="none" strike="noStrike" dirty="0" smtClean="0">
                          <a:solidFill>
                            <a:schemeClr val="tx1"/>
                          </a:solidFill>
                          <a:effectLst/>
                        </a:rPr>
                        <a:t>百分数</a:t>
                      </a:r>
                      <a:endParaRPr lang="en-US" altLang="zh-CN" sz="2400" u="none" strike="noStrike" dirty="0" smtClean="0">
                        <a:solidFill>
                          <a:schemeClr val="tx1"/>
                        </a:solidFill>
                        <a:effectLst/>
                      </a:endParaRPr>
                    </a:p>
                    <a:p>
                      <a:pPr algn="ctr" fontAlgn="ctr"/>
                      <a:r>
                        <a:rPr lang="zh-CN" altLang="en-US" sz="2400" b="0" i="0" u="none" strike="noStrike" dirty="0" smtClean="0">
                          <a:solidFill>
                            <a:schemeClr val="tx1"/>
                          </a:solidFill>
                          <a:effectLst/>
                          <a:latin typeface="宋体" panose="02010600030101010101" pitchFamily="2" charset="-122"/>
                          <a:ea typeface="宋体" panose="02010600030101010101" pitchFamily="2" charset="-122"/>
                        </a:rPr>
                        <a:t>（</a:t>
                      </a:r>
                      <a:r>
                        <a:rPr lang="en-US" altLang="zh-CN" sz="2400" b="0" i="0" u="none" strike="noStrike" dirty="0" smtClean="0">
                          <a:solidFill>
                            <a:schemeClr val="tx1"/>
                          </a:solidFill>
                          <a:effectLst/>
                          <a:latin typeface="宋体" panose="02010600030101010101" pitchFamily="2" charset="-122"/>
                          <a:ea typeface="宋体" panose="02010600030101010101" pitchFamily="2" charset="-122"/>
                        </a:rPr>
                        <a:t>%</a:t>
                      </a:r>
                      <a:r>
                        <a:rPr lang="zh-CN" altLang="en-US" sz="2400" b="0" i="0" u="none" strike="noStrike" dirty="0" smtClean="0">
                          <a:solidFill>
                            <a:schemeClr val="tx1"/>
                          </a:solidFill>
                          <a:effectLst/>
                          <a:latin typeface="宋体" panose="02010600030101010101" pitchFamily="2" charset="-122"/>
                          <a:ea typeface="宋体" panose="02010600030101010101" pitchFamily="2" charset="-122"/>
                        </a:rPr>
                        <a:t>）</a:t>
                      </a:r>
                      <a:endParaRPr lang="zh-CN" altLang="en-US" sz="2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04045">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2400" u="none" strike="noStrike">
                          <a:solidFill>
                            <a:schemeClr val="tx1"/>
                          </a:solidFill>
                          <a:effectLst/>
                        </a:rPr>
                        <a:t>计划产量</a:t>
                      </a:r>
                      <a:endParaRPr lang="zh-CN" altLang="en-US"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u="none" strike="noStrike">
                          <a:solidFill>
                            <a:schemeClr val="tx1"/>
                          </a:solidFill>
                          <a:effectLst/>
                        </a:rPr>
                        <a:t>实际产量</a:t>
                      </a:r>
                      <a:endParaRPr lang="zh-CN" altLang="en-US"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330448">
                <a:tc>
                  <a:txBody>
                    <a:bodyPr/>
                    <a:lstStyle/>
                    <a:p>
                      <a:pPr algn="ctr" fontAlgn="ctr"/>
                      <a:r>
                        <a:rPr lang="en-US" sz="2400" u="none" strike="noStrike">
                          <a:solidFill>
                            <a:schemeClr val="tx1"/>
                          </a:solidFill>
                          <a:effectLst/>
                        </a:rPr>
                        <a:t>A</a:t>
                      </a:r>
                      <a:endParaRPr lang="en-US"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a:solidFill>
                            <a:schemeClr val="tx1"/>
                          </a:solidFill>
                          <a:effectLst/>
                        </a:rPr>
                        <a:t>1950</a:t>
                      </a:r>
                      <a:endParaRPr lang="en-US" altLang="zh-CN"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a:solidFill>
                            <a:schemeClr val="tx1"/>
                          </a:solidFill>
                          <a:effectLst/>
                        </a:rPr>
                        <a:t>2000</a:t>
                      </a:r>
                      <a:endParaRPr lang="en-US" altLang="zh-CN"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a:solidFill>
                            <a:schemeClr val="tx1"/>
                          </a:solidFill>
                          <a:effectLst/>
                        </a:rPr>
                        <a:t>2200</a:t>
                      </a:r>
                      <a:endParaRPr lang="en-US" altLang="zh-CN"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smtClean="0">
                          <a:solidFill>
                            <a:srgbClr val="FF0000"/>
                          </a:solidFill>
                          <a:effectLst/>
                        </a:rPr>
                        <a:t>2200/2000</a:t>
                      </a:r>
                      <a:r>
                        <a:rPr lang="zh-CN" altLang="en-US" sz="2400" u="none" strike="noStrike" dirty="0">
                          <a:solidFill>
                            <a:srgbClr val="FF0000"/>
                          </a:solidFill>
                          <a:effectLst/>
                        </a:rPr>
                        <a:t>　</a:t>
                      </a:r>
                      <a:endParaRPr lang="zh-CN" altLang="en-US" sz="2400" b="0"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smtClean="0">
                          <a:solidFill>
                            <a:srgbClr val="FF0000"/>
                          </a:solidFill>
                          <a:effectLst/>
                        </a:rPr>
                        <a:t>2200/1950</a:t>
                      </a:r>
                      <a:r>
                        <a:rPr lang="zh-CN" altLang="en-US" sz="2400" u="none" strike="noStrike" dirty="0">
                          <a:solidFill>
                            <a:srgbClr val="FF0000"/>
                          </a:solidFill>
                          <a:effectLst/>
                        </a:rPr>
                        <a:t>　</a:t>
                      </a:r>
                      <a:endParaRPr lang="zh-CN" altLang="en-US" sz="2400" b="0"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448">
                <a:tc>
                  <a:txBody>
                    <a:bodyPr/>
                    <a:lstStyle/>
                    <a:p>
                      <a:pPr algn="ctr" fontAlgn="ctr"/>
                      <a:r>
                        <a:rPr lang="en-US" sz="2400" u="none" strike="noStrike">
                          <a:solidFill>
                            <a:schemeClr val="tx1"/>
                          </a:solidFill>
                          <a:effectLst/>
                        </a:rPr>
                        <a:t>B</a:t>
                      </a:r>
                      <a:endParaRPr lang="en-US"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a:solidFill>
                            <a:schemeClr val="tx1"/>
                          </a:solidFill>
                          <a:effectLst/>
                        </a:rPr>
                        <a:t>2020</a:t>
                      </a:r>
                      <a:endParaRPr lang="en-US" altLang="zh-CN"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a:solidFill>
                            <a:schemeClr val="tx1"/>
                          </a:solidFill>
                          <a:effectLst/>
                        </a:rPr>
                        <a:t>2204</a:t>
                      </a:r>
                      <a:endParaRPr lang="en-US" altLang="zh-CN"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a:solidFill>
                            <a:schemeClr val="tx1"/>
                          </a:solidFill>
                          <a:effectLst/>
                        </a:rPr>
                        <a:t>1998</a:t>
                      </a:r>
                      <a:endParaRPr lang="en-US" altLang="zh-CN"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smtClean="0">
                          <a:solidFill>
                            <a:srgbClr val="FF0000"/>
                          </a:solidFill>
                          <a:effectLst/>
                        </a:rPr>
                        <a:t>1998/2204</a:t>
                      </a:r>
                      <a:r>
                        <a:rPr lang="zh-CN" altLang="en-US" sz="2400" u="none" strike="noStrike" dirty="0">
                          <a:solidFill>
                            <a:srgbClr val="FF0000"/>
                          </a:solidFill>
                          <a:effectLst/>
                        </a:rPr>
                        <a:t>　</a:t>
                      </a:r>
                      <a:endParaRPr lang="zh-CN" altLang="en-US" sz="2400" b="0"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smtClean="0">
                          <a:solidFill>
                            <a:srgbClr val="FF0000"/>
                          </a:solidFill>
                          <a:effectLst/>
                        </a:rPr>
                        <a:t>1998/2020</a:t>
                      </a:r>
                      <a:r>
                        <a:rPr lang="zh-CN" altLang="en-US" sz="2400" u="none" strike="noStrike" dirty="0">
                          <a:solidFill>
                            <a:srgbClr val="FF0000"/>
                          </a:solidFill>
                          <a:effectLst/>
                        </a:rPr>
                        <a:t>　</a:t>
                      </a:r>
                      <a:endParaRPr lang="zh-CN" altLang="en-US" sz="2400" b="0"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0448">
                <a:tc>
                  <a:txBody>
                    <a:bodyPr/>
                    <a:lstStyle/>
                    <a:p>
                      <a:pPr algn="ctr" fontAlgn="ctr"/>
                      <a:r>
                        <a:rPr lang="en-US" sz="2400" u="none" strike="noStrike">
                          <a:solidFill>
                            <a:schemeClr val="tx1"/>
                          </a:solidFill>
                          <a:effectLst/>
                        </a:rPr>
                        <a:t>C</a:t>
                      </a:r>
                      <a:endParaRPr lang="en-US"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a:solidFill>
                            <a:schemeClr val="tx1"/>
                          </a:solidFill>
                          <a:effectLst/>
                        </a:rPr>
                        <a:t>2950</a:t>
                      </a:r>
                      <a:endParaRPr lang="en-US" altLang="zh-CN" sz="2400" b="0" i="0" u="none" strike="noStrike" dirty="0">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a:solidFill>
                            <a:schemeClr val="tx1"/>
                          </a:solidFill>
                          <a:effectLst/>
                        </a:rPr>
                        <a:t>3010</a:t>
                      </a:r>
                      <a:endParaRPr lang="en-US" altLang="zh-CN"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a:solidFill>
                            <a:schemeClr val="tx1"/>
                          </a:solidFill>
                          <a:effectLst/>
                        </a:rPr>
                        <a:t>3035</a:t>
                      </a:r>
                      <a:endParaRPr lang="en-US" altLang="zh-CN" sz="2400" b="0" i="0" u="none" strike="noStrike">
                        <a:solidFill>
                          <a:schemeClr val="tx1"/>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smtClean="0">
                          <a:solidFill>
                            <a:srgbClr val="FF0000"/>
                          </a:solidFill>
                          <a:effectLst/>
                        </a:rPr>
                        <a:t>3035/3010</a:t>
                      </a:r>
                      <a:r>
                        <a:rPr lang="zh-CN" altLang="en-US" sz="2400" u="none" strike="noStrike" dirty="0">
                          <a:solidFill>
                            <a:srgbClr val="FF0000"/>
                          </a:solidFill>
                          <a:effectLst/>
                        </a:rPr>
                        <a:t>　</a:t>
                      </a:r>
                      <a:endParaRPr lang="zh-CN" altLang="en-US" sz="2400" b="0"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u="none" strike="noStrike" dirty="0" smtClean="0">
                          <a:solidFill>
                            <a:srgbClr val="FF0000"/>
                          </a:solidFill>
                          <a:effectLst/>
                        </a:rPr>
                        <a:t>3035/2950</a:t>
                      </a:r>
                      <a:r>
                        <a:rPr lang="zh-CN" altLang="en-US" sz="2400" u="none" strike="noStrike" dirty="0">
                          <a:solidFill>
                            <a:srgbClr val="FF0000"/>
                          </a:solidFill>
                          <a:effectLst/>
                        </a:rPr>
                        <a:t>　</a:t>
                      </a:r>
                      <a:endParaRPr lang="zh-CN" altLang="en-US" sz="2400" b="0" i="0" u="none" strike="noStrike" dirty="0">
                        <a:solidFill>
                          <a:srgbClr val="FF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56940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79400" y="403224"/>
            <a:ext cx="11671300" cy="4651375"/>
          </a:xfrm>
        </p:spPr>
        <p:txBody>
          <a:bodyPr/>
          <a:lstStyle/>
          <a:p>
            <a:r>
              <a:rPr lang="zh-CN" altLang="en-US" dirty="0" smtClean="0"/>
              <a:t>习题</a:t>
            </a:r>
            <a:r>
              <a:rPr lang="en-US" altLang="zh-CN" dirty="0"/>
              <a:t>2</a:t>
            </a:r>
            <a:endParaRPr lang="en-US" altLang="zh-CN" dirty="0" smtClean="0"/>
          </a:p>
          <a:p>
            <a:pPr marL="0" indent="0">
              <a:buNone/>
            </a:pPr>
            <a:r>
              <a:rPr lang="zh-CN" altLang="en-US" dirty="0"/>
              <a:t>某</a:t>
            </a:r>
            <a:r>
              <a:rPr lang="zh-CN" altLang="en-US" dirty="0" smtClean="0"/>
              <a:t>市五年计划规定，计划期最末一年</a:t>
            </a:r>
            <a:r>
              <a:rPr lang="en-US" altLang="zh-CN" dirty="0" smtClean="0"/>
              <a:t>A</a:t>
            </a:r>
            <a:r>
              <a:rPr lang="zh-CN" altLang="en-US" dirty="0" smtClean="0"/>
              <a:t>产品产量应达到</a:t>
            </a:r>
            <a:r>
              <a:rPr lang="en-US" altLang="zh-CN" dirty="0" smtClean="0"/>
              <a:t>70</a:t>
            </a:r>
            <a:r>
              <a:rPr lang="zh-CN" altLang="en-US" dirty="0" smtClean="0"/>
              <a:t>万吨，实际生产情况如下表所示：</a:t>
            </a:r>
            <a:endParaRPr lang="en-US" altLang="zh-CN" dirty="0" smtClean="0"/>
          </a:p>
          <a:p>
            <a:pPr marL="0" indent="0">
              <a:buNone/>
            </a:pPr>
            <a:endParaRPr lang="en-US" altLang="zh-CN" dirty="0" smtClean="0">
              <a:solidFill>
                <a:srgbClr val="C00000"/>
              </a:solidFill>
            </a:endParaRPr>
          </a:p>
          <a:p>
            <a:pPr marL="0" indent="0">
              <a:buNone/>
            </a:pPr>
            <a:r>
              <a:rPr lang="zh-CN" altLang="en-US" dirty="0" smtClean="0">
                <a:solidFill>
                  <a:srgbClr val="C00000"/>
                </a:solidFill>
              </a:rPr>
              <a:t>试计算该市</a:t>
            </a:r>
            <a:r>
              <a:rPr lang="en-US" altLang="zh-CN" dirty="0" smtClean="0">
                <a:solidFill>
                  <a:srgbClr val="C00000"/>
                </a:solidFill>
              </a:rPr>
              <a:t>A</a:t>
            </a:r>
            <a:r>
              <a:rPr lang="zh-CN" altLang="en-US" dirty="0" smtClean="0">
                <a:solidFill>
                  <a:srgbClr val="C00000"/>
                </a:solidFill>
              </a:rPr>
              <a:t>产品产量五年计划完成程度和提前完成计划时间，</a:t>
            </a:r>
            <a:endParaRPr lang="zh-CN" altLang="en-US" dirty="0">
              <a:solidFill>
                <a:srgbClr val="C00000"/>
              </a:solidFill>
            </a:endParaRPr>
          </a:p>
        </p:txBody>
      </p:sp>
      <p:graphicFrame>
        <p:nvGraphicFramePr>
          <p:cNvPr id="2" name="表格 1"/>
          <p:cNvGraphicFramePr>
            <a:graphicFrameLocks noGrp="1"/>
          </p:cNvGraphicFramePr>
          <p:nvPr>
            <p:extLst>
              <p:ext uri="{D42A27DB-BD31-4B8C-83A1-F6EECF244321}">
                <p14:modId xmlns:p14="http://schemas.microsoft.com/office/powerpoint/2010/main" val="1106824814"/>
              </p:ext>
            </p:extLst>
          </p:nvPr>
        </p:nvGraphicFramePr>
        <p:xfrm>
          <a:off x="279400" y="3275010"/>
          <a:ext cx="11772898" cy="3189290"/>
        </p:xfrm>
        <a:graphic>
          <a:graphicData uri="http://schemas.openxmlformats.org/drawingml/2006/table">
            <a:tbl>
              <a:tblPr>
                <a:tableStyleId>{5C22544A-7EE6-4342-B048-85BDC9FD1C3A}</a:tableStyleId>
              </a:tblPr>
              <a:tblGrid>
                <a:gridCol w="500336"/>
                <a:gridCol w="440295"/>
                <a:gridCol w="465313"/>
                <a:gridCol w="860577"/>
                <a:gridCol w="860577"/>
                <a:gridCol w="1080725"/>
                <a:gridCol w="1080725"/>
                <a:gridCol w="1080725"/>
                <a:gridCol w="1080725"/>
                <a:gridCol w="1080725"/>
                <a:gridCol w="1080725"/>
                <a:gridCol w="1080725"/>
                <a:gridCol w="1080725"/>
              </a:tblGrid>
              <a:tr h="753358">
                <a:tc rowSpan="2">
                  <a:txBody>
                    <a:bodyPr/>
                    <a:lstStyle/>
                    <a:p>
                      <a:pPr algn="ctr" fontAlgn="ctr"/>
                      <a:r>
                        <a:rPr lang="zh-CN" altLang="en-US" sz="2000" u="none" strike="noStrike" dirty="0">
                          <a:effectLst/>
                        </a:rPr>
                        <a:t>时间</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zh-CN" altLang="en-US" sz="2000" u="none" strike="noStrike">
                          <a:effectLst/>
                        </a:rPr>
                        <a:t>第一年</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zh-CN" altLang="en-US" sz="2000" u="none" strike="noStrike">
                          <a:effectLst/>
                        </a:rPr>
                        <a:t>第二年</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fontAlgn="ctr"/>
                      <a:r>
                        <a:rPr lang="zh-CN" altLang="en-US" sz="2000" u="none" strike="noStrike">
                          <a:effectLst/>
                        </a:rPr>
                        <a:t>第三年</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4">
                  <a:txBody>
                    <a:bodyPr/>
                    <a:lstStyle/>
                    <a:p>
                      <a:pPr algn="ctr" fontAlgn="ctr"/>
                      <a:r>
                        <a:rPr lang="zh-CN" altLang="en-US" sz="2000" u="none" strike="noStrike">
                          <a:effectLst/>
                        </a:rPr>
                        <a:t>第四年</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algn="ctr" fontAlgn="ctr"/>
                      <a:r>
                        <a:rPr lang="zh-CN" altLang="en-US" sz="2000" u="none" strike="noStrike">
                          <a:effectLst/>
                        </a:rPr>
                        <a:t>第五年</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1596985">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fontAlgn="ctr"/>
                      <a:r>
                        <a:rPr lang="zh-CN" altLang="en-US" sz="2000" u="none" strike="noStrike">
                          <a:effectLst/>
                        </a:rPr>
                        <a:t>上半年</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2000" u="none" strike="noStrike">
                          <a:effectLst/>
                        </a:rPr>
                        <a:t>下半年</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2000" u="none" strike="noStrike">
                          <a:effectLst/>
                        </a:rPr>
                        <a:t>第</a:t>
                      </a:r>
                      <a:r>
                        <a:rPr lang="en-US" altLang="zh-CN" sz="2000" u="none" strike="noStrike">
                          <a:effectLst/>
                        </a:rPr>
                        <a:t>1</a:t>
                      </a:r>
                      <a:r>
                        <a:rPr lang="zh-CN" altLang="en-US" sz="2000" u="none" strike="noStrike">
                          <a:effectLst/>
                        </a:rPr>
                        <a:t>季度</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2000" u="none" strike="noStrike">
                          <a:effectLst/>
                        </a:rPr>
                        <a:t>第</a:t>
                      </a:r>
                      <a:r>
                        <a:rPr lang="en-US" altLang="zh-CN" sz="2000" u="none" strike="noStrike">
                          <a:effectLst/>
                        </a:rPr>
                        <a:t>2</a:t>
                      </a:r>
                      <a:r>
                        <a:rPr lang="zh-CN" altLang="en-US" sz="2000" u="none" strike="noStrike">
                          <a:effectLst/>
                        </a:rPr>
                        <a:t>季度</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2000" u="none" strike="noStrike" dirty="0">
                          <a:effectLst/>
                        </a:rPr>
                        <a:t>第</a:t>
                      </a:r>
                      <a:r>
                        <a:rPr lang="en-US" altLang="zh-CN" sz="2000" u="none" strike="noStrike" dirty="0">
                          <a:effectLst/>
                        </a:rPr>
                        <a:t>3</a:t>
                      </a:r>
                      <a:r>
                        <a:rPr lang="zh-CN" altLang="en-US" sz="2000" u="none" strike="noStrike" dirty="0">
                          <a:effectLst/>
                        </a:rPr>
                        <a:t>季度</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2000" u="none" strike="noStrike">
                          <a:effectLst/>
                        </a:rPr>
                        <a:t>第</a:t>
                      </a:r>
                      <a:r>
                        <a:rPr lang="en-US" altLang="zh-CN" sz="2000" u="none" strike="noStrike">
                          <a:effectLst/>
                        </a:rPr>
                        <a:t>4</a:t>
                      </a:r>
                      <a:r>
                        <a:rPr lang="zh-CN" altLang="en-US" sz="2000" u="none" strike="noStrike">
                          <a:effectLst/>
                        </a:rPr>
                        <a:t>季度</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2000" u="none" strike="noStrike">
                          <a:effectLst/>
                        </a:rPr>
                        <a:t>第</a:t>
                      </a:r>
                      <a:r>
                        <a:rPr lang="en-US" altLang="zh-CN" sz="2000" u="none" strike="noStrike">
                          <a:effectLst/>
                        </a:rPr>
                        <a:t>1</a:t>
                      </a:r>
                      <a:r>
                        <a:rPr lang="zh-CN" altLang="en-US" sz="2000" u="none" strike="noStrike">
                          <a:effectLst/>
                        </a:rPr>
                        <a:t>季度</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2000" u="none" strike="noStrike">
                          <a:effectLst/>
                        </a:rPr>
                        <a:t>第</a:t>
                      </a:r>
                      <a:r>
                        <a:rPr lang="en-US" altLang="zh-CN" sz="2000" u="none" strike="noStrike">
                          <a:effectLst/>
                        </a:rPr>
                        <a:t>2</a:t>
                      </a:r>
                      <a:r>
                        <a:rPr lang="zh-CN" altLang="en-US" sz="2000" u="none" strike="noStrike">
                          <a:effectLst/>
                        </a:rPr>
                        <a:t>季度</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2000" u="none" strike="noStrike">
                          <a:effectLst/>
                        </a:rPr>
                        <a:t>第</a:t>
                      </a:r>
                      <a:r>
                        <a:rPr lang="en-US" altLang="zh-CN" sz="2000" u="none" strike="noStrike">
                          <a:effectLst/>
                        </a:rPr>
                        <a:t>3</a:t>
                      </a:r>
                      <a:r>
                        <a:rPr lang="zh-CN" altLang="en-US" sz="2000" u="none" strike="noStrike">
                          <a:effectLst/>
                        </a:rPr>
                        <a:t>季度</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zh-CN" altLang="en-US" sz="2000" u="none" strike="noStrike">
                          <a:effectLst/>
                        </a:rPr>
                        <a:t>第</a:t>
                      </a:r>
                      <a:r>
                        <a:rPr lang="en-US" altLang="zh-CN" sz="2000" u="none" strike="noStrike">
                          <a:effectLst/>
                        </a:rPr>
                        <a:t>4</a:t>
                      </a:r>
                      <a:r>
                        <a:rPr lang="zh-CN" altLang="en-US" sz="2000" u="none" strike="noStrike">
                          <a:effectLst/>
                        </a:rPr>
                        <a:t>季度</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38947">
                <a:tc>
                  <a:txBody>
                    <a:bodyPr/>
                    <a:lstStyle/>
                    <a:p>
                      <a:pPr algn="ctr" fontAlgn="ctr"/>
                      <a:r>
                        <a:rPr lang="zh-CN" altLang="en-US" sz="2000" u="none" strike="noStrike">
                          <a:effectLst/>
                        </a:rPr>
                        <a:t>产量</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a:effectLst/>
                        </a:rPr>
                        <a:t>45</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a:effectLst/>
                        </a:rPr>
                        <a:t>48</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25</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27</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16</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16</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18</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17</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18</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20</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23</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000" u="none" strike="noStrike" dirty="0">
                          <a:effectLst/>
                        </a:rPr>
                        <a:t>25</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111819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7255" y="381289"/>
            <a:ext cx="10515600" cy="5728566"/>
          </a:xfrm>
        </p:spPr>
        <p:txBody>
          <a:bodyPr>
            <a:normAutofit/>
          </a:bodyPr>
          <a:lstStyle/>
          <a:p>
            <a:r>
              <a:rPr lang="en-US" altLang="zh-CN" dirty="0">
                <a:solidFill>
                  <a:srgbClr val="C00000"/>
                </a:solidFill>
              </a:rPr>
              <a:t>A</a:t>
            </a:r>
            <a:r>
              <a:rPr lang="zh-CN" altLang="en-US" dirty="0">
                <a:solidFill>
                  <a:srgbClr val="C00000"/>
                </a:solidFill>
              </a:rPr>
              <a:t>产品产量五年计划完成</a:t>
            </a:r>
            <a:r>
              <a:rPr lang="zh-CN" altLang="en-US" dirty="0" smtClean="0">
                <a:solidFill>
                  <a:srgbClr val="C00000"/>
                </a:solidFill>
              </a:rPr>
              <a:t>程度：</a:t>
            </a:r>
            <a:endParaRPr lang="en-US" altLang="zh-CN" dirty="0" smtClean="0">
              <a:solidFill>
                <a:srgbClr val="C00000"/>
              </a:solidFill>
            </a:endParaRPr>
          </a:p>
          <a:p>
            <a:pPr marL="0" indent="0">
              <a:buNone/>
            </a:pPr>
            <a:endParaRPr lang="en-US" altLang="zh-CN" dirty="0">
              <a:solidFill>
                <a:srgbClr val="C00000"/>
              </a:solidFill>
            </a:endParaRPr>
          </a:p>
          <a:p>
            <a:pPr marL="0" indent="0">
              <a:buNone/>
            </a:pPr>
            <a:r>
              <a:rPr lang="en-US" altLang="zh-CN" sz="3200" dirty="0" smtClean="0"/>
              <a:t>=</a:t>
            </a:r>
            <a:r>
              <a:rPr lang="zh-CN" altLang="en-US" sz="3200" dirty="0" smtClean="0"/>
              <a:t>（</a:t>
            </a:r>
            <a:r>
              <a:rPr lang="en-US" altLang="zh-CN" sz="3200" dirty="0" smtClean="0"/>
              <a:t>18+20+23+25</a:t>
            </a:r>
            <a:r>
              <a:rPr lang="zh-CN" altLang="en-US" sz="3200" dirty="0" smtClean="0"/>
              <a:t>）</a:t>
            </a:r>
            <a:r>
              <a:rPr lang="en-US" altLang="zh-CN" sz="3200" dirty="0" smtClean="0"/>
              <a:t>/70</a:t>
            </a:r>
          </a:p>
          <a:p>
            <a:pPr marL="0" indent="0">
              <a:buNone/>
            </a:pPr>
            <a:endParaRPr lang="en-US" altLang="zh-CN" dirty="0"/>
          </a:p>
          <a:p>
            <a:r>
              <a:rPr lang="zh-CN" altLang="en-US" dirty="0">
                <a:solidFill>
                  <a:srgbClr val="C00000"/>
                </a:solidFill>
              </a:rPr>
              <a:t>提前完成计划</a:t>
            </a:r>
            <a:r>
              <a:rPr lang="zh-CN" altLang="en-US" dirty="0" smtClean="0">
                <a:solidFill>
                  <a:srgbClr val="C00000"/>
                </a:solidFill>
              </a:rPr>
              <a:t>时间：</a:t>
            </a:r>
            <a:endParaRPr lang="en-US" altLang="zh-CN" dirty="0" smtClean="0">
              <a:solidFill>
                <a:srgbClr val="C00000"/>
              </a:solidFill>
            </a:endParaRPr>
          </a:p>
          <a:p>
            <a:pPr marL="0" indent="0">
              <a:buNone/>
            </a:pPr>
            <a:endParaRPr lang="en-US" altLang="zh-CN" dirty="0">
              <a:solidFill>
                <a:srgbClr val="C00000"/>
              </a:solidFill>
            </a:endParaRPr>
          </a:p>
          <a:p>
            <a:pPr marL="0" indent="0">
              <a:buNone/>
            </a:pPr>
            <a:r>
              <a:rPr kumimoji="1" lang="zh-CN" altLang="en-US" b="1" dirty="0" smtClean="0">
                <a:latin typeface="黑体" panose="02010609060101010101" pitchFamily="49" charset="-122"/>
                <a:ea typeface="黑体" panose="02010609060101010101" pitchFamily="49" charset="-122"/>
              </a:rPr>
              <a:t>提前</a:t>
            </a:r>
            <a:r>
              <a:rPr kumimoji="1" lang="zh-CN" altLang="en-US" b="1" dirty="0">
                <a:latin typeface="黑体" panose="02010609060101010101" pitchFamily="49" charset="-122"/>
                <a:ea typeface="黑体" panose="02010609060101010101" pitchFamily="49" charset="-122"/>
              </a:rPr>
              <a:t>完成计划时间＝（计划期月数－实际完成月数）</a:t>
            </a:r>
            <a:r>
              <a:rPr kumimoji="1" lang="en-US" altLang="zh-CN" b="1" dirty="0">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超额完成计划数</a:t>
            </a:r>
            <a:r>
              <a:rPr kumimoji="1" lang="en-US" altLang="zh-CN" b="1" dirty="0" smtClean="0">
                <a:latin typeface="黑体" panose="02010609060101010101" pitchFamily="49" charset="-122"/>
                <a:ea typeface="黑体" panose="02010609060101010101" pitchFamily="49" charset="-122"/>
              </a:rPr>
              <a:t>÷【</a:t>
            </a:r>
            <a:r>
              <a:rPr kumimoji="1" lang="zh-CN" altLang="en-US" b="1" dirty="0" smtClean="0">
                <a:latin typeface="黑体" panose="02010609060101010101" pitchFamily="49" charset="-122"/>
                <a:ea typeface="黑体" panose="02010609060101010101" pitchFamily="49" charset="-122"/>
              </a:rPr>
              <a:t>达标</a:t>
            </a:r>
            <a:r>
              <a:rPr kumimoji="1" lang="zh-CN" altLang="en-US" b="1" dirty="0">
                <a:latin typeface="黑体" panose="02010609060101010101" pitchFamily="49" charset="-122"/>
                <a:ea typeface="黑体" panose="02010609060101010101" pitchFamily="49" charset="-122"/>
              </a:rPr>
              <a:t>月（季）日均产量</a:t>
            </a:r>
            <a:r>
              <a:rPr kumimoji="1" lang="en-US" altLang="zh-CN" b="1" dirty="0">
                <a:latin typeface="黑体" panose="02010609060101010101" pitchFamily="49" charset="-122"/>
                <a:ea typeface="黑体" panose="02010609060101010101" pitchFamily="49" charset="-122"/>
              </a:rPr>
              <a:t>-</a:t>
            </a:r>
            <a:r>
              <a:rPr kumimoji="1" lang="zh-CN" altLang="en-US" b="1" dirty="0">
                <a:latin typeface="黑体" panose="02010609060101010101" pitchFamily="49" charset="-122"/>
                <a:ea typeface="黑体" panose="02010609060101010101" pitchFamily="49" charset="-122"/>
              </a:rPr>
              <a:t>上年同月（季）日均产量</a:t>
            </a:r>
            <a:r>
              <a:rPr kumimoji="1" lang="en-US" altLang="zh-CN" b="1" dirty="0" smtClean="0">
                <a:latin typeface="黑体" panose="02010609060101010101" pitchFamily="49" charset="-122"/>
                <a:ea typeface="黑体" panose="02010609060101010101" pitchFamily="49" charset="-122"/>
              </a:rPr>
              <a:t>】</a:t>
            </a:r>
          </a:p>
          <a:p>
            <a:pPr marL="0" indent="0">
              <a:buNone/>
            </a:pPr>
            <a:endParaRPr kumimoji="1" lang="en-US" altLang="zh-CN" b="1" dirty="0">
              <a:latin typeface="黑体" panose="02010609060101010101" pitchFamily="49" charset="-122"/>
              <a:ea typeface="黑体" panose="02010609060101010101" pitchFamily="49" charset="-122"/>
            </a:endParaRPr>
          </a:p>
          <a:p>
            <a:pPr marL="0" indent="0">
              <a:buNone/>
            </a:pPr>
            <a:r>
              <a:rPr kumimoji="1" lang="en-US" altLang="zh-CN" sz="3500" b="1" dirty="0" smtClean="0">
                <a:latin typeface="黑体" panose="02010609060101010101" pitchFamily="49" charset="-122"/>
                <a:ea typeface="黑体" panose="02010609060101010101" pitchFamily="49" charset="-122"/>
              </a:rPr>
              <a:t>=</a:t>
            </a:r>
            <a:r>
              <a:rPr kumimoji="1" lang="zh-CN" altLang="en-US" sz="3500" b="1" dirty="0" smtClean="0">
                <a:latin typeface="黑体" panose="02010609060101010101" pitchFamily="49" charset="-122"/>
                <a:ea typeface="黑体" panose="02010609060101010101" pitchFamily="49" charset="-122"/>
              </a:rPr>
              <a:t>（</a:t>
            </a:r>
            <a:r>
              <a:rPr kumimoji="1" lang="en-US" altLang="zh-CN" sz="3500" b="1" dirty="0" smtClean="0">
                <a:latin typeface="黑体" panose="02010609060101010101" pitchFamily="49" charset="-122"/>
                <a:ea typeface="黑体" panose="02010609060101010101" pitchFamily="49" charset="-122"/>
              </a:rPr>
              <a:t>60-54</a:t>
            </a:r>
            <a:r>
              <a:rPr kumimoji="1" lang="zh-CN" altLang="en-US" sz="3500" b="1" dirty="0" smtClean="0">
                <a:latin typeface="黑体" panose="02010609060101010101" pitchFamily="49" charset="-122"/>
                <a:ea typeface="黑体" panose="02010609060101010101" pitchFamily="49" charset="-122"/>
              </a:rPr>
              <a:t>）</a:t>
            </a:r>
            <a:r>
              <a:rPr kumimoji="1" lang="en-US" altLang="zh-CN" sz="3500" b="1" dirty="0" smtClean="0">
                <a:latin typeface="黑体" panose="02010609060101010101" pitchFamily="49" charset="-122"/>
                <a:ea typeface="黑体" panose="02010609060101010101" pitchFamily="49" charset="-122"/>
              </a:rPr>
              <a:t>+3/【</a:t>
            </a:r>
            <a:r>
              <a:rPr kumimoji="1" lang="zh-CN" altLang="en-US" sz="3500" b="1" dirty="0" smtClean="0">
                <a:latin typeface="黑体" panose="02010609060101010101" pitchFamily="49" charset="-122"/>
                <a:ea typeface="黑体" panose="02010609060101010101" pitchFamily="49" charset="-122"/>
              </a:rPr>
              <a:t>（</a:t>
            </a:r>
            <a:r>
              <a:rPr kumimoji="1" lang="en-US" altLang="zh-CN" sz="3500" b="1" dirty="0" smtClean="0">
                <a:latin typeface="黑体" panose="02010609060101010101" pitchFamily="49" charset="-122"/>
                <a:ea typeface="黑体" panose="02010609060101010101" pitchFamily="49" charset="-122"/>
              </a:rPr>
              <a:t>20-16</a:t>
            </a:r>
            <a:r>
              <a:rPr kumimoji="1" lang="zh-CN" altLang="en-US" sz="3500" b="1" dirty="0" smtClean="0">
                <a:latin typeface="黑体" panose="02010609060101010101" pitchFamily="49" charset="-122"/>
                <a:ea typeface="黑体" panose="02010609060101010101" pitchFamily="49" charset="-122"/>
              </a:rPr>
              <a:t>）</a:t>
            </a:r>
            <a:r>
              <a:rPr kumimoji="1" lang="en-US" altLang="zh-CN" sz="3500" b="1" dirty="0" smtClean="0">
                <a:latin typeface="黑体" panose="02010609060101010101" pitchFamily="49" charset="-122"/>
                <a:ea typeface="黑体" panose="02010609060101010101" pitchFamily="49" charset="-122"/>
              </a:rPr>
              <a:t>/90】</a:t>
            </a:r>
          </a:p>
          <a:p>
            <a:pPr marL="0" indent="0">
              <a:buNone/>
            </a:pPr>
            <a:endParaRPr kumimoji="1" lang="en-US" altLang="zh-CN" b="1" dirty="0">
              <a:solidFill>
                <a:srgbClr val="C0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26640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AutoShape 4">
            <a:hlinkClick r:id="" action="ppaction://hlinkshowjump?jump=previousslide" highlightClick="1"/>
          </p:cNvPr>
          <p:cNvSpPr>
            <a:spLocks noChangeArrowheads="1"/>
          </p:cNvSpPr>
          <p:nvPr/>
        </p:nvSpPr>
        <p:spPr bwMode="auto">
          <a:xfrm>
            <a:off x="7924800" y="6629400"/>
            <a:ext cx="457200" cy="228600"/>
          </a:xfrm>
          <a:prstGeom prst="actionButtonBackPrevious">
            <a:avLst/>
          </a:prstGeom>
          <a:gradFill rotWithShape="0">
            <a:gsLst>
              <a:gs pos="0">
                <a:schemeClr val="hlink"/>
              </a:gs>
              <a:gs pos="100000">
                <a:srgbClr val="FFFF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49" name="AutoShape 5">
            <a:hlinkClick r:id="" action="ppaction://hlinkshowjump?jump=nextslide" highlightClick="1"/>
          </p:cNvPr>
          <p:cNvSpPr>
            <a:spLocks noChangeArrowheads="1"/>
          </p:cNvSpPr>
          <p:nvPr/>
        </p:nvSpPr>
        <p:spPr bwMode="auto">
          <a:xfrm>
            <a:off x="8458200" y="6629400"/>
            <a:ext cx="457200" cy="228600"/>
          </a:xfrm>
          <a:prstGeom prst="actionButtonForwardNext">
            <a:avLst/>
          </a:prstGeom>
          <a:gradFill rotWithShape="0">
            <a:gsLst>
              <a:gs pos="0">
                <a:schemeClr val="hlink"/>
              </a:gs>
              <a:gs pos="100000">
                <a:srgbClr val="FFFF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0" name="AutoShape 6">
            <a:hlinkClick r:id="" action="ppaction://hlinkshowjump?jump=endshow" highlightClick="1"/>
          </p:cNvPr>
          <p:cNvSpPr>
            <a:spLocks noChangeArrowheads="1"/>
          </p:cNvSpPr>
          <p:nvPr/>
        </p:nvSpPr>
        <p:spPr bwMode="auto">
          <a:xfrm>
            <a:off x="8991600" y="6629400"/>
            <a:ext cx="457200" cy="228600"/>
          </a:xfrm>
          <a:prstGeom prst="actionButtonReturn">
            <a:avLst/>
          </a:prstGeom>
          <a:gradFill rotWithShape="0">
            <a:gsLst>
              <a:gs pos="0">
                <a:schemeClr val="hlink"/>
              </a:gs>
              <a:gs pos="100000">
                <a:srgbClr val="FFFF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1" name="AutoShape 7">
            <a:hlinkClick r:id="rId2" action="ppaction://program" highlightClick="1"/>
          </p:cNvPr>
          <p:cNvSpPr>
            <a:spLocks noChangeArrowheads="1"/>
          </p:cNvSpPr>
          <p:nvPr/>
        </p:nvSpPr>
        <p:spPr bwMode="auto">
          <a:xfrm>
            <a:off x="9525000" y="6629400"/>
            <a:ext cx="457200" cy="228600"/>
          </a:xfrm>
          <a:prstGeom prst="actionButtonInformation">
            <a:avLst/>
          </a:prstGeom>
          <a:gradFill rotWithShape="0">
            <a:gsLst>
              <a:gs pos="0">
                <a:schemeClr val="hlink"/>
              </a:gs>
              <a:gs pos="100000">
                <a:srgbClr val="FFFF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59752" name="Group 8"/>
          <p:cNvGrpSpPr>
            <a:grpSpLocks/>
          </p:cNvGrpSpPr>
          <p:nvPr/>
        </p:nvGrpSpPr>
        <p:grpSpPr bwMode="auto">
          <a:xfrm>
            <a:off x="1752601" y="228601"/>
            <a:ext cx="4881563" cy="5749925"/>
            <a:chOff x="144" y="144"/>
            <a:chExt cx="3075" cy="3622"/>
          </a:xfrm>
        </p:grpSpPr>
        <p:pic>
          <p:nvPicPr>
            <p:cNvPr id="159753" name="Picture 9" descr="ED0031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6" y="288"/>
              <a:ext cx="564" cy="715"/>
            </a:xfrm>
            <a:prstGeom prst="rect">
              <a:avLst/>
            </a:prstGeom>
            <a:noFill/>
            <a:extLst>
              <a:ext uri="{909E8E84-426E-40DD-AFC4-6F175D3DCCD1}">
                <a14:hiddenFill xmlns:a14="http://schemas.microsoft.com/office/drawing/2010/main">
                  <a:solidFill>
                    <a:srgbClr val="FFFFFF"/>
                  </a:solidFill>
                </a14:hiddenFill>
              </a:ext>
            </a:extLst>
          </p:spPr>
        </p:pic>
        <p:pic>
          <p:nvPicPr>
            <p:cNvPr id="159754" name="Picture 10" descr="ED0031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 y="144"/>
              <a:ext cx="564" cy="715"/>
            </a:xfrm>
            <a:prstGeom prst="rect">
              <a:avLst/>
            </a:prstGeom>
            <a:noFill/>
            <a:extLst>
              <a:ext uri="{909E8E84-426E-40DD-AFC4-6F175D3DCCD1}">
                <a14:hiddenFill xmlns:a14="http://schemas.microsoft.com/office/drawing/2010/main">
                  <a:solidFill>
                    <a:srgbClr val="FFFFFF"/>
                  </a:solidFill>
                </a14:hiddenFill>
              </a:ext>
            </a:extLst>
          </p:spPr>
        </p:pic>
        <p:pic>
          <p:nvPicPr>
            <p:cNvPr id="159755" name="Picture 11"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6" y="1296"/>
              <a:ext cx="580" cy="599"/>
            </a:xfrm>
            <a:prstGeom prst="rect">
              <a:avLst/>
            </a:prstGeom>
            <a:noFill/>
            <a:extLst>
              <a:ext uri="{909E8E84-426E-40DD-AFC4-6F175D3DCCD1}">
                <a14:hiddenFill xmlns:a14="http://schemas.microsoft.com/office/drawing/2010/main">
                  <a:solidFill>
                    <a:srgbClr val="FFFFFF"/>
                  </a:solidFill>
                </a14:hiddenFill>
              </a:ext>
            </a:extLst>
          </p:spPr>
        </p:pic>
        <p:pic>
          <p:nvPicPr>
            <p:cNvPr id="159756" name="Picture 12"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 y="816"/>
              <a:ext cx="580" cy="598"/>
            </a:xfrm>
            <a:prstGeom prst="rect">
              <a:avLst/>
            </a:prstGeom>
            <a:noFill/>
            <a:extLst>
              <a:ext uri="{909E8E84-426E-40DD-AFC4-6F175D3DCCD1}">
                <a14:hiddenFill xmlns:a14="http://schemas.microsoft.com/office/drawing/2010/main">
                  <a:solidFill>
                    <a:srgbClr val="FFFFFF"/>
                  </a:solidFill>
                </a14:hiddenFill>
              </a:ext>
            </a:extLst>
          </p:spPr>
        </p:pic>
        <p:pic>
          <p:nvPicPr>
            <p:cNvPr id="159757" name="Picture 13"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6" y="3168"/>
              <a:ext cx="580" cy="598"/>
            </a:xfrm>
            <a:prstGeom prst="rect">
              <a:avLst/>
            </a:prstGeom>
            <a:noFill/>
            <a:extLst>
              <a:ext uri="{909E8E84-426E-40DD-AFC4-6F175D3DCCD1}">
                <a14:hiddenFill xmlns:a14="http://schemas.microsoft.com/office/drawing/2010/main">
                  <a:solidFill>
                    <a:srgbClr val="FFFFFF"/>
                  </a:solidFill>
                </a14:hiddenFill>
              </a:ext>
            </a:extLst>
          </p:spPr>
        </p:pic>
        <p:pic>
          <p:nvPicPr>
            <p:cNvPr id="159758" name="Picture 14"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6" y="672"/>
              <a:ext cx="580" cy="599"/>
            </a:xfrm>
            <a:prstGeom prst="rect">
              <a:avLst/>
            </a:prstGeom>
            <a:noFill/>
            <a:extLst>
              <a:ext uri="{909E8E84-426E-40DD-AFC4-6F175D3DCCD1}">
                <a14:hiddenFill xmlns:a14="http://schemas.microsoft.com/office/drawing/2010/main">
                  <a:solidFill>
                    <a:srgbClr val="FFFFFF"/>
                  </a:solidFill>
                </a14:hiddenFill>
              </a:ext>
            </a:extLst>
          </p:spPr>
        </p:pic>
        <p:pic>
          <p:nvPicPr>
            <p:cNvPr id="159759" name="Picture 15"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 y="1528"/>
              <a:ext cx="579" cy="599"/>
            </a:xfrm>
            <a:prstGeom prst="rect">
              <a:avLst/>
            </a:prstGeom>
            <a:noFill/>
            <a:extLst>
              <a:ext uri="{909E8E84-426E-40DD-AFC4-6F175D3DCCD1}">
                <a14:hiddenFill xmlns:a14="http://schemas.microsoft.com/office/drawing/2010/main">
                  <a:solidFill>
                    <a:srgbClr val="FFFFFF"/>
                  </a:solidFill>
                </a14:hiddenFill>
              </a:ext>
            </a:extLst>
          </p:spPr>
        </p:pic>
        <p:pic>
          <p:nvPicPr>
            <p:cNvPr id="159760" name="Picture 16"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92"/>
              <a:ext cx="579" cy="599"/>
            </a:xfrm>
            <a:prstGeom prst="rect">
              <a:avLst/>
            </a:prstGeom>
            <a:noFill/>
            <a:extLst>
              <a:ext uri="{909E8E84-426E-40DD-AFC4-6F175D3DCCD1}">
                <a14:hiddenFill xmlns:a14="http://schemas.microsoft.com/office/drawing/2010/main">
                  <a:solidFill>
                    <a:srgbClr val="FFFFFF"/>
                  </a:solidFill>
                </a14:hiddenFill>
              </a:ext>
            </a:extLst>
          </p:spPr>
        </p:pic>
        <p:pic>
          <p:nvPicPr>
            <p:cNvPr id="159761" name="Picture 17"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00" y="1104"/>
              <a:ext cx="580" cy="598"/>
            </a:xfrm>
            <a:prstGeom prst="rect">
              <a:avLst/>
            </a:prstGeom>
            <a:noFill/>
            <a:extLst>
              <a:ext uri="{909E8E84-426E-40DD-AFC4-6F175D3DCCD1}">
                <a14:hiddenFill xmlns:a14="http://schemas.microsoft.com/office/drawing/2010/main">
                  <a:solidFill>
                    <a:srgbClr val="FFFFFF"/>
                  </a:solidFill>
                </a14:hiddenFill>
              </a:ext>
            </a:extLst>
          </p:spPr>
        </p:pic>
        <p:pic>
          <p:nvPicPr>
            <p:cNvPr id="159762" name="Picture 18"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4" y="2478"/>
              <a:ext cx="579" cy="599"/>
            </a:xfrm>
            <a:prstGeom prst="rect">
              <a:avLst/>
            </a:prstGeom>
            <a:noFill/>
            <a:extLst>
              <a:ext uri="{909E8E84-426E-40DD-AFC4-6F175D3DCCD1}">
                <a14:hiddenFill xmlns:a14="http://schemas.microsoft.com/office/drawing/2010/main">
                  <a:solidFill>
                    <a:srgbClr val="FFFFFF"/>
                  </a:solidFill>
                </a14:hiddenFill>
              </a:ext>
            </a:extLst>
          </p:spPr>
        </p:pic>
        <p:pic>
          <p:nvPicPr>
            <p:cNvPr id="159763" name="Picture 19"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 y="1008"/>
              <a:ext cx="579" cy="599"/>
            </a:xfrm>
            <a:prstGeom prst="rect">
              <a:avLst/>
            </a:prstGeom>
            <a:noFill/>
            <a:extLst>
              <a:ext uri="{909E8E84-426E-40DD-AFC4-6F175D3DCCD1}">
                <a14:hiddenFill xmlns:a14="http://schemas.microsoft.com/office/drawing/2010/main">
                  <a:solidFill>
                    <a:srgbClr val="FFFFFF"/>
                  </a:solidFill>
                </a14:hiddenFill>
              </a:ext>
            </a:extLst>
          </p:spPr>
        </p:pic>
        <p:pic>
          <p:nvPicPr>
            <p:cNvPr id="159764" name="Picture 20"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4" y="720"/>
              <a:ext cx="580" cy="598"/>
            </a:xfrm>
            <a:prstGeom prst="rect">
              <a:avLst/>
            </a:prstGeom>
            <a:noFill/>
            <a:extLst>
              <a:ext uri="{909E8E84-426E-40DD-AFC4-6F175D3DCCD1}">
                <a14:hiddenFill xmlns:a14="http://schemas.microsoft.com/office/drawing/2010/main">
                  <a:solidFill>
                    <a:srgbClr val="FFFFFF"/>
                  </a:solidFill>
                </a14:hiddenFill>
              </a:ext>
            </a:extLst>
          </p:spPr>
        </p:pic>
        <p:pic>
          <p:nvPicPr>
            <p:cNvPr id="159765" name="Picture 21"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4" y="2448"/>
              <a:ext cx="579" cy="598"/>
            </a:xfrm>
            <a:prstGeom prst="rect">
              <a:avLst/>
            </a:prstGeom>
            <a:noFill/>
            <a:extLst>
              <a:ext uri="{909E8E84-426E-40DD-AFC4-6F175D3DCCD1}">
                <a14:hiddenFill xmlns:a14="http://schemas.microsoft.com/office/drawing/2010/main">
                  <a:solidFill>
                    <a:srgbClr val="FFFFFF"/>
                  </a:solidFill>
                </a14:hiddenFill>
              </a:ext>
            </a:extLst>
          </p:spPr>
        </p:pic>
        <p:pic>
          <p:nvPicPr>
            <p:cNvPr id="159766" name="Picture 22"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0" y="2953"/>
              <a:ext cx="579" cy="599"/>
            </a:xfrm>
            <a:prstGeom prst="rect">
              <a:avLst/>
            </a:prstGeom>
            <a:noFill/>
            <a:extLst>
              <a:ext uri="{909E8E84-426E-40DD-AFC4-6F175D3DCCD1}">
                <a14:hiddenFill xmlns:a14="http://schemas.microsoft.com/office/drawing/2010/main">
                  <a:solidFill>
                    <a:srgbClr val="FFFFFF"/>
                  </a:solidFill>
                </a14:hiddenFill>
              </a:ext>
            </a:extLst>
          </p:spPr>
        </p:pic>
        <p:pic>
          <p:nvPicPr>
            <p:cNvPr id="159767" name="Picture 23"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21" y="2668"/>
              <a:ext cx="579" cy="599"/>
            </a:xfrm>
            <a:prstGeom prst="rect">
              <a:avLst/>
            </a:prstGeom>
            <a:noFill/>
            <a:extLst>
              <a:ext uri="{909E8E84-426E-40DD-AFC4-6F175D3DCCD1}">
                <a14:hiddenFill xmlns:a14="http://schemas.microsoft.com/office/drawing/2010/main">
                  <a:solidFill>
                    <a:srgbClr val="FFFFFF"/>
                  </a:solidFill>
                </a14:hiddenFill>
              </a:ext>
            </a:extLst>
          </p:spPr>
        </p:pic>
        <p:pic>
          <p:nvPicPr>
            <p:cNvPr id="159768" name="Picture 24"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08" y="1680"/>
              <a:ext cx="579" cy="598"/>
            </a:xfrm>
            <a:prstGeom prst="rect">
              <a:avLst/>
            </a:prstGeom>
            <a:noFill/>
            <a:extLst>
              <a:ext uri="{909E8E84-426E-40DD-AFC4-6F175D3DCCD1}">
                <a14:hiddenFill xmlns:a14="http://schemas.microsoft.com/office/drawing/2010/main">
                  <a:solidFill>
                    <a:srgbClr val="FFFFFF"/>
                  </a:solidFill>
                </a14:hiddenFill>
              </a:ext>
            </a:extLst>
          </p:spPr>
        </p:pic>
        <p:pic>
          <p:nvPicPr>
            <p:cNvPr id="159769" name="Picture 25"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40" y="1680"/>
              <a:ext cx="579" cy="599"/>
            </a:xfrm>
            <a:prstGeom prst="rect">
              <a:avLst/>
            </a:prstGeom>
            <a:noFill/>
            <a:extLst>
              <a:ext uri="{909E8E84-426E-40DD-AFC4-6F175D3DCCD1}">
                <a14:hiddenFill xmlns:a14="http://schemas.microsoft.com/office/drawing/2010/main">
                  <a:solidFill>
                    <a:srgbClr val="FFFFFF"/>
                  </a:solidFill>
                </a14:hiddenFill>
              </a:ext>
            </a:extLst>
          </p:spPr>
        </p:pic>
        <p:pic>
          <p:nvPicPr>
            <p:cNvPr id="159770" name="Picture 26"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 y="2098"/>
              <a:ext cx="580" cy="599"/>
            </a:xfrm>
            <a:prstGeom prst="rect">
              <a:avLst/>
            </a:prstGeom>
            <a:noFill/>
            <a:extLst>
              <a:ext uri="{909E8E84-426E-40DD-AFC4-6F175D3DCCD1}">
                <a14:hiddenFill xmlns:a14="http://schemas.microsoft.com/office/drawing/2010/main">
                  <a:solidFill>
                    <a:srgbClr val="FFFFFF"/>
                  </a:solidFill>
                </a14:hiddenFill>
              </a:ext>
            </a:extLst>
          </p:spPr>
        </p:pic>
        <p:pic>
          <p:nvPicPr>
            <p:cNvPr id="159771" name="Picture 27" descr="ED0031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0" y="3024"/>
              <a:ext cx="564" cy="715"/>
            </a:xfrm>
            <a:prstGeom prst="rect">
              <a:avLst/>
            </a:prstGeom>
            <a:noFill/>
            <a:extLst>
              <a:ext uri="{909E8E84-426E-40DD-AFC4-6F175D3DCCD1}">
                <a14:hiddenFill xmlns:a14="http://schemas.microsoft.com/office/drawing/2010/main">
                  <a:solidFill>
                    <a:srgbClr val="FFFFFF"/>
                  </a:solidFill>
                </a14:hiddenFill>
              </a:ext>
            </a:extLst>
          </p:spPr>
        </p:pic>
        <p:pic>
          <p:nvPicPr>
            <p:cNvPr id="159772" name="Picture 28" descr="ED0031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2" y="1824"/>
              <a:ext cx="564" cy="715"/>
            </a:xfrm>
            <a:prstGeom prst="rect">
              <a:avLst/>
            </a:prstGeom>
            <a:noFill/>
            <a:extLst>
              <a:ext uri="{909E8E84-426E-40DD-AFC4-6F175D3DCCD1}">
                <a14:hiddenFill xmlns:a14="http://schemas.microsoft.com/office/drawing/2010/main">
                  <a:solidFill>
                    <a:srgbClr val="FFFFFF"/>
                  </a:solidFill>
                </a14:hiddenFill>
              </a:ext>
            </a:extLst>
          </p:spPr>
        </p:pic>
        <p:pic>
          <p:nvPicPr>
            <p:cNvPr id="159773" name="Picture 29" descr="ED0031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 y="1344"/>
              <a:ext cx="564" cy="715"/>
            </a:xfrm>
            <a:prstGeom prst="rect">
              <a:avLst/>
            </a:prstGeom>
            <a:noFill/>
            <a:extLst>
              <a:ext uri="{909E8E84-426E-40DD-AFC4-6F175D3DCCD1}">
                <a14:hiddenFill xmlns:a14="http://schemas.microsoft.com/office/drawing/2010/main">
                  <a:solidFill>
                    <a:srgbClr val="FFFFFF"/>
                  </a:solidFill>
                </a14:hiddenFill>
              </a:ext>
            </a:extLst>
          </p:spPr>
        </p:pic>
        <p:pic>
          <p:nvPicPr>
            <p:cNvPr id="159774" name="Picture 30" descr="ED0031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 y="2064"/>
              <a:ext cx="564" cy="715"/>
            </a:xfrm>
            <a:prstGeom prst="rect">
              <a:avLst/>
            </a:prstGeom>
            <a:noFill/>
            <a:extLst>
              <a:ext uri="{909E8E84-426E-40DD-AFC4-6F175D3DCCD1}">
                <a14:hiddenFill xmlns:a14="http://schemas.microsoft.com/office/drawing/2010/main">
                  <a:solidFill>
                    <a:srgbClr val="FFFFFF"/>
                  </a:solidFill>
                </a14:hiddenFill>
              </a:ext>
            </a:extLst>
          </p:spPr>
        </p:pic>
        <p:pic>
          <p:nvPicPr>
            <p:cNvPr id="159775" name="Picture 31" descr="ED0031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44" y="2208"/>
              <a:ext cx="564" cy="715"/>
            </a:xfrm>
            <a:prstGeom prst="rect">
              <a:avLst/>
            </a:prstGeom>
            <a:noFill/>
            <a:extLst>
              <a:ext uri="{909E8E84-426E-40DD-AFC4-6F175D3DCCD1}">
                <a14:hiddenFill xmlns:a14="http://schemas.microsoft.com/office/drawing/2010/main">
                  <a:solidFill>
                    <a:srgbClr val="FFFFFF"/>
                  </a:solidFill>
                </a14:hiddenFill>
              </a:ext>
            </a:extLst>
          </p:spPr>
        </p:pic>
        <p:pic>
          <p:nvPicPr>
            <p:cNvPr id="159776" name="Picture 32" descr="ED0031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2" y="960"/>
              <a:ext cx="564" cy="715"/>
            </a:xfrm>
            <a:prstGeom prst="rect">
              <a:avLst/>
            </a:prstGeom>
            <a:noFill/>
            <a:extLst>
              <a:ext uri="{909E8E84-426E-40DD-AFC4-6F175D3DCCD1}">
                <a14:hiddenFill xmlns:a14="http://schemas.microsoft.com/office/drawing/2010/main">
                  <a:solidFill>
                    <a:srgbClr val="FFFFFF"/>
                  </a:solidFill>
                </a14:hiddenFill>
              </a:ext>
            </a:extLst>
          </p:spPr>
        </p:pic>
        <p:pic>
          <p:nvPicPr>
            <p:cNvPr id="159777" name="Picture 33" descr="ED0031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 y="624"/>
              <a:ext cx="564" cy="715"/>
            </a:xfrm>
            <a:prstGeom prst="rect">
              <a:avLst/>
            </a:prstGeom>
            <a:noFill/>
            <a:extLst>
              <a:ext uri="{909E8E84-426E-40DD-AFC4-6F175D3DCCD1}">
                <a14:hiddenFill xmlns:a14="http://schemas.microsoft.com/office/drawing/2010/main">
                  <a:solidFill>
                    <a:srgbClr val="FFFFFF"/>
                  </a:solidFill>
                </a14:hiddenFill>
              </a:ext>
            </a:extLst>
          </p:spPr>
        </p:pic>
        <p:pic>
          <p:nvPicPr>
            <p:cNvPr id="159778" name="Picture 34"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 y="2621"/>
              <a:ext cx="579" cy="598"/>
            </a:xfrm>
            <a:prstGeom prst="rect">
              <a:avLst/>
            </a:prstGeom>
            <a:noFill/>
            <a:extLst>
              <a:ext uri="{909E8E84-426E-40DD-AFC4-6F175D3DCCD1}">
                <a14:hiddenFill xmlns:a14="http://schemas.microsoft.com/office/drawing/2010/main">
                  <a:solidFill>
                    <a:srgbClr val="FFFFFF"/>
                  </a:solidFill>
                </a14:hiddenFill>
              </a:ext>
            </a:extLst>
          </p:spPr>
        </p:pic>
        <p:pic>
          <p:nvPicPr>
            <p:cNvPr id="159779" name="Picture 35"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 y="2146"/>
              <a:ext cx="579" cy="598"/>
            </a:xfrm>
            <a:prstGeom prst="rect">
              <a:avLst/>
            </a:prstGeom>
            <a:noFill/>
            <a:extLst>
              <a:ext uri="{909E8E84-426E-40DD-AFC4-6F175D3DCCD1}">
                <a14:hiddenFill xmlns:a14="http://schemas.microsoft.com/office/drawing/2010/main">
                  <a:solidFill>
                    <a:srgbClr val="FFFFFF"/>
                  </a:solidFill>
                </a14:hiddenFill>
              </a:ext>
            </a:extLst>
          </p:spPr>
        </p:pic>
        <p:pic>
          <p:nvPicPr>
            <p:cNvPr id="159780" name="Picture 36"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4" y="1824"/>
              <a:ext cx="580" cy="599"/>
            </a:xfrm>
            <a:prstGeom prst="rect">
              <a:avLst/>
            </a:prstGeom>
            <a:noFill/>
            <a:extLst>
              <a:ext uri="{909E8E84-426E-40DD-AFC4-6F175D3DCCD1}">
                <a14:hiddenFill xmlns:a14="http://schemas.microsoft.com/office/drawing/2010/main">
                  <a:solidFill>
                    <a:srgbClr val="FFFFFF"/>
                  </a:solidFill>
                </a14:hiddenFill>
              </a:ext>
            </a:extLst>
          </p:spPr>
        </p:pic>
        <p:pic>
          <p:nvPicPr>
            <p:cNvPr id="159781" name="Picture 37"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0" y="1200"/>
              <a:ext cx="579" cy="599"/>
            </a:xfrm>
            <a:prstGeom prst="rect">
              <a:avLst/>
            </a:prstGeom>
            <a:noFill/>
            <a:extLst>
              <a:ext uri="{909E8E84-426E-40DD-AFC4-6F175D3DCCD1}">
                <a14:hiddenFill xmlns:a14="http://schemas.microsoft.com/office/drawing/2010/main">
                  <a:solidFill>
                    <a:srgbClr val="FFFFFF"/>
                  </a:solidFill>
                </a14:hiddenFill>
              </a:ext>
            </a:extLst>
          </p:spPr>
        </p:pic>
        <p:pic>
          <p:nvPicPr>
            <p:cNvPr id="159782" name="Picture 38" descr="PE01099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0" y="2544"/>
              <a:ext cx="579" cy="599"/>
            </a:xfrm>
            <a:prstGeom prst="rect">
              <a:avLst/>
            </a:prstGeom>
            <a:noFill/>
            <a:extLst>
              <a:ext uri="{909E8E84-426E-40DD-AFC4-6F175D3DCCD1}">
                <a14:hiddenFill xmlns:a14="http://schemas.microsoft.com/office/drawing/2010/main">
                  <a:solidFill>
                    <a:srgbClr val="FFFFFF"/>
                  </a:solidFill>
                </a14:hiddenFill>
              </a:ext>
            </a:extLst>
          </p:spPr>
        </p:pic>
        <p:pic>
          <p:nvPicPr>
            <p:cNvPr id="159783" name="Picture 39" descr="ED00318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8" y="3024"/>
              <a:ext cx="564" cy="715"/>
            </a:xfrm>
            <a:prstGeom prst="rect">
              <a:avLst/>
            </a:prstGeom>
            <a:noFill/>
            <a:extLst>
              <a:ext uri="{909E8E84-426E-40DD-AFC4-6F175D3DCCD1}">
                <a14:hiddenFill xmlns:a14="http://schemas.microsoft.com/office/drawing/2010/main">
                  <a:solidFill>
                    <a:srgbClr val="FFFFFF"/>
                  </a:solidFill>
                </a14:hiddenFill>
              </a:ext>
            </a:extLst>
          </p:spPr>
        </p:pic>
      </p:grpSp>
      <p:sp>
        <p:nvSpPr>
          <p:cNvPr id="159784" name="AutoShape 40"/>
          <p:cNvSpPr>
            <a:spLocks noChangeArrowheads="1"/>
          </p:cNvSpPr>
          <p:nvPr/>
        </p:nvSpPr>
        <p:spPr bwMode="auto">
          <a:xfrm>
            <a:off x="7680326" y="1557339"/>
            <a:ext cx="2759075" cy="4535487"/>
          </a:xfrm>
          <a:prstGeom prst="wedgeRectCallout">
            <a:avLst>
              <a:gd name="adj1" fmla="val -94130"/>
              <a:gd name="adj2" fmla="val -42579"/>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400" b="1">
                <a:solidFill>
                  <a:srgbClr val="00FFFF"/>
                </a:solidFill>
                <a:latin typeface="Tahoma" panose="020B0604030504040204" pitchFamily="34" charset="0"/>
                <a:ea typeface="楷体_GB2312" pitchFamily="49" charset="-122"/>
              </a:rPr>
              <a:t>学生的数量标志：</a:t>
            </a:r>
          </a:p>
          <a:p>
            <a:r>
              <a:rPr kumimoji="1" lang="zh-CN" altLang="en-US" sz="2400" b="1">
                <a:solidFill>
                  <a:srgbClr val="00FFFF"/>
                </a:solidFill>
                <a:latin typeface="Tahoma" panose="020B0604030504040204" pitchFamily="34" charset="0"/>
                <a:ea typeface="楷体_GB2312" pitchFamily="49" charset="-122"/>
              </a:rPr>
              <a:t>年龄、身高、体重、考试分数、生活费支出等等</a:t>
            </a:r>
          </a:p>
          <a:p>
            <a:endParaRPr kumimoji="1" lang="zh-CN" altLang="en-US" sz="2400" b="1">
              <a:solidFill>
                <a:srgbClr val="00FFFF"/>
              </a:solidFill>
              <a:latin typeface="Tahoma" panose="020B0604030504040204" pitchFamily="34" charset="0"/>
              <a:ea typeface="楷体_GB2312" pitchFamily="49" charset="-122"/>
            </a:endParaRPr>
          </a:p>
          <a:p>
            <a:r>
              <a:rPr kumimoji="1" lang="zh-CN" altLang="en-US" sz="2400" b="1">
                <a:solidFill>
                  <a:srgbClr val="FFFF00"/>
                </a:solidFill>
                <a:latin typeface="Tahoma" panose="020B0604030504040204" pitchFamily="34" charset="0"/>
                <a:ea typeface="楷体_GB2312" pitchFamily="49" charset="-122"/>
              </a:rPr>
              <a:t>学生总体的标志总量：总年龄、总身高、总体重、考试总分数、生活费总支出等等</a:t>
            </a:r>
          </a:p>
          <a:p>
            <a:endParaRPr kumimoji="1" lang="en-US" altLang="zh-CN" sz="2400" b="1">
              <a:solidFill>
                <a:srgbClr val="FFFF00"/>
              </a:solidFill>
              <a:latin typeface="Tahoma" panose="020B0604030504040204" pitchFamily="34" charset="0"/>
              <a:ea typeface="楷体_GB2312" pitchFamily="49" charset="-122"/>
            </a:endParaRPr>
          </a:p>
        </p:txBody>
      </p:sp>
      <p:sp>
        <p:nvSpPr>
          <p:cNvPr id="159785" name="AutoShape 41"/>
          <p:cNvSpPr>
            <a:spLocks noChangeArrowheads="1"/>
          </p:cNvSpPr>
          <p:nvPr/>
        </p:nvSpPr>
        <p:spPr bwMode="auto">
          <a:xfrm>
            <a:off x="4511675" y="5157789"/>
            <a:ext cx="3276600" cy="339725"/>
          </a:xfrm>
          <a:prstGeom prst="homePlate">
            <a:avLst>
              <a:gd name="adj" fmla="val 241121"/>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400" b="1">
                <a:latin typeface="Tahoma" panose="020B0604030504040204" pitchFamily="34" charset="0"/>
                <a:ea typeface="楷体_GB2312" pitchFamily="49" charset="-122"/>
              </a:rPr>
              <a:t>注意其用法</a:t>
            </a:r>
          </a:p>
        </p:txBody>
      </p:sp>
    </p:spTree>
    <p:extLst>
      <p:ext uri="{BB962C8B-B14F-4D97-AF65-F5344CB8AC3E}">
        <p14:creationId xmlns:p14="http://schemas.microsoft.com/office/powerpoint/2010/main" val="141136334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767216" y="1373641"/>
            <a:ext cx="10728098" cy="4953000"/>
          </a:xfrm>
        </p:spPr>
        <p:txBody>
          <a:bodyPr/>
          <a:lstStyle/>
          <a:p>
            <a:pPr algn="l">
              <a:lnSpc>
                <a:spcPct val="130000"/>
              </a:lnSpc>
            </a:pPr>
            <a:r>
              <a:rPr lang="en-US" altLang="zh-CN" sz="2400" b="1" dirty="0">
                <a:latin typeface="黑体" panose="02010609060101010101" pitchFamily="49" charset="-122"/>
              </a:rPr>
              <a:t>(1)</a:t>
            </a:r>
            <a:r>
              <a:rPr lang="zh-CN" altLang="en-US" sz="2400" b="1" dirty="0">
                <a:latin typeface="黑体" panose="02010609060101010101" pitchFamily="49" charset="-122"/>
              </a:rPr>
              <a:t>时期指标反映社会经济现象总体一段时期内发展过程的总量。</a:t>
            </a:r>
            <a:r>
              <a:rPr lang="zh-CN" altLang="en-US" sz="2000" b="1" dirty="0">
                <a:solidFill>
                  <a:srgbClr val="FF0000"/>
                </a:solidFill>
                <a:latin typeface="黑体" panose="02010609060101010101" pitchFamily="49" charset="-122"/>
              </a:rPr>
              <a:t/>
            </a:r>
            <a:br>
              <a:rPr lang="zh-CN" altLang="en-US" sz="2000" b="1" dirty="0">
                <a:solidFill>
                  <a:srgbClr val="FF0000"/>
                </a:solidFill>
                <a:latin typeface="黑体" panose="02010609060101010101" pitchFamily="49" charset="-122"/>
              </a:rPr>
            </a:br>
            <a:r>
              <a:rPr lang="zh-CN" altLang="en-US" sz="2000" b="1" dirty="0">
                <a:solidFill>
                  <a:srgbClr val="FF0000"/>
                </a:solidFill>
                <a:effectLst>
                  <a:outerShdw blurRad="38100" dist="38100" dir="2700000" algn="tl">
                    <a:srgbClr val="C0C0C0"/>
                  </a:outerShdw>
                </a:effectLst>
              </a:rPr>
              <a:t>★</a:t>
            </a:r>
            <a:r>
              <a:rPr lang="zh-CN" altLang="en-US" sz="2000" b="1" dirty="0">
                <a:solidFill>
                  <a:srgbClr val="FF0000"/>
                </a:solidFill>
              </a:rPr>
              <a:t> </a:t>
            </a:r>
            <a:r>
              <a:rPr lang="zh-CN" altLang="en-US" sz="2400" b="1" dirty="0">
                <a:solidFill>
                  <a:srgbClr val="FF0000"/>
                </a:solidFill>
                <a:latin typeface="黑体" panose="02010609060101010101" pitchFamily="49" charset="-122"/>
              </a:rPr>
              <a:t>时期指标的</a:t>
            </a:r>
            <a:r>
              <a:rPr lang="zh-CN" altLang="en-US" sz="2400" b="1" dirty="0" smtClean="0">
                <a:solidFill>
                  <a:srgbClr val="FF0000"/>
                </a:solidFill>
                <a:latin typeface="黑体" panose="02010609060101010101" pitchFamily="49" charset="-122"/>
              </a:rPr>
              <a:t>特点</a:t>
            </a:r>
            <a:r>
              <a:rPr lang="zh-CN" altLang="en-US" sz="2400" b="1" dirty="0">
                <a:solidFill>
                  <a:srgbClr val="FF0000"/>
                </a:solidFill>
                <a:latin typeface="黑体" panose="02010609060101010101" pitchFamily="49" charset="-122"/>
              </a:rPr>
              <a:t>（</a:t>
            </a:r>
            <a:r>
              <a:rPr lang="zh-CN" altLang="en-US" sz="2400" b="1" dirty="0" smtClean="0">
                <a:solidFill>
                  <a:srgbClr val="FF0000"/>
                </a:solidFill>
                <a:latin typeface="黑体" panose="02010609060101010101" pitchFamily="49" charset="-122"/>
              </a:rPr>
              <a:t>如产品产值，商品销售额，工资总额）</a:t>
            </a:r>
            <a:r>
              <a:rPr lang="zh-CN" altLang="en-US" sz="2400" b="1" dirty="0">
                <a:latin typeface="黑体" panose="02010609060101010101" pitchFamily="49" charset="-122"/>
              </a:rPr>
              <a:t/>
            </a:r>
            <a:br>
              <a:rPr lang="zh-CN" altLang="en-US" sz="2400" b="1" dirty="0">
                <a:latin typeface="黑体" panose="02010609060101010101" pitchFamily="49" charset="-122"/>
              </a:rPr>
            </a:br>
            <a:r>
              <a:rPr lang="zh-CN" altLang="en-US" sz="2400" b="1" dirty="0">
                <a:solidFill>
                  <a:schemeClr val="folHlink"/>
                </a:solidFill>
                <a:latin typeface="黑体" panose="02010609060101010101" pitchFamily="49" charset="-122"/>
              </a:rPr>
              <a:t>  </a:t>
            </a:r>
            <a:r>
              <a:rPr lang="en-US" altLang="zh-CN" sz="2400" b="1" dirty="0">
                <a:latin typeface="黑体" panose="02010609060101010101" pitchFamily="49" charset="-122"/>
              </a:rPr>
              <a:t>1.</a:t>
            </a:r>
            <a:r>
              <a:rPr lang="zh-CN" altLang="en-US" sz="2400" b="1" dirty="0">
                <a:latin typeface="黑体" panose="02010609060101010101" pitchFamily="49" charset="-122"/>
              </a:rPr>
              <a:t>不同的时期指标数值具有可加性；</a:t>
            </a:r>
            <a:br>
              <a:rPr lang="zh-CN" altLang="en-US" sz="2400" b="1" dirty="0">
                <a:latin typeface="黑体" panose="02010609060101010101" pitchFamily="49" charset="-122"/>
              </a:rPr>
            </a:br>
            <a:r>
              <a:rPr lang="zh-CN" altLang="en-US" sz="2400" b="1" dirty="0">
                <a:latin typeface="黑体" panose="02010609060101010101" pitchFamily="49" charset="-122"/>
              </a:rPr>
              <a:t>  </a:t>
            </a:r>
            <a:r>
              <a:rPr lang="en-US" altLang="zh-CN" sz="2400" b="1" dirty="0">
                <a:latin typeface="黑体" panose="02010609060101010101" pitchFamily="49" charset="-122"/>
              </a:rPr>
              <a:t>2.</a:t>
            </a:r>
            <a:r>
              <a:rPr lang="zh-CN" altLang="en-US" sz="2400" b="1" dirty="0">
                <a:latin typeface="黑体" panose="02010609060101010101" pitchFamily="49" charset="-122"/>
              </a:rPr>
              <a:t>时期指标数值大小与时期长短有直接关系；</a:t>
            </a:r>
            <a:br>
              <a:rPr lang="zh-CN" altLang="en-US" sz="2400" b="1" dirty="0">
                <a:latin typeface="黑体" panose="02010609060101010101" pitchFamily="49" charset="-122"/>
              </a:rPr>
            </a:br>
            <a:r>
              <a:rPr lang="zh-CN" altLang="en-US" sz="2400" b="1" dirty="0">
                <a:latin typeface="黑体" panose="02010609060101010101" pitchFamily="49" charset="-122"/>
              </a:rPr>
              <a:t>  </a:t>
            </a:r>
            <a:r>
              <a:rPr lang="en-US" altLang="zh-CN" sz="2400" b="1" dirty="0">
                <a:latin typeface="黑体" panose="02010609060101010101" pitchFamily="49" charset="-122"/>
              </a:rPr>
              <a:t>3.</a:t>
            </a:r>
            <a:r>
              <a:rPr lang="zh-CN" altLang="en-US" sz="2400" b="1" dirty="0">
                <a:latin typeface="黑体" panose="02010609060101010101" pitchFamily="49" charset="-122"/>
              </a:rPr>
              <a:t>时期指标数值是连续登记、累计的结果。</a:t>
            </a:r>
            <a:br>
              <a:rPr lang="zh-CN" altLang="en-US" sz="2400" b="1" dirty="0">
                <a:latin typeface="黑体" panose="02010609060101010101" pitchFamily="49" charset="-122"/>
              </a:rPr>
            </a:br>
            <a:r>
              <a:rPr lang="en-US" altLang="zh-CN" sz="2400" b="1" dirty="0">
                <a:latin typeface="黑体" panose="02010609060101010101" pitchFamily="49" charset="-122"/>
              </a:rPr>
              <a:t>(2)</a:t>
            </a:r>
            <a:r>
              <a:rPr lang="zh-CN" altLang="en-US" sz="2400" b="1" dirty="0">
                <a:latin typeface="黑体" panose="02010609060101010101" pitchFamily="49" charset="-122"/>
              </a:rPr>
              <a:t>时点指标表明社会经济现象总体在某一时点的总量。</a:t>
            </a:r>
            <a:r>
              <a:rPr lang="zh-CN" altLang="en-US" sz="2400" b="1" dirty="0">
                <a:solidFill>
                  <a:srgbClr val="FF0000"/>
                </a:solidFill>
                <a:latin typeface="黑体" panose="02010609060101010101" pitchFamily="49" charset="-122"/>
              </a:rPr>
              <a:t/>
            </a:r>
            <a:br>
              <a:rPr lang="zh-CN" altLang="en-US" sz="2400" b="1" dirty="0">
                <a:solidFill>
                  <a:srgbClr val="FF0000"/>
                </a:solidFill>
                <a:latin typeface="黑体" panose="02010609060101010101" pitchFamily="49" charset="-122"/>
              </a:rPr>
            </a:br>
            <a:r>
              <a:rPr lang="zh-CN" altLang="en-US" sz="2000" b="1" dirty="0">
                <a:solidFill>
                  <a:srgbClr val="FF0000"/>
                </a:solidFill>
                <a:effectLst>
                  <a:outerShdw blurRad="38100" dist="38100" dir="2700000" algn="tl">
                    <a:srgbClr val="C0C0C0"/>
                  </a:outerShdw>
                </a:effectLst>
              </a:rPr>
              <a:t>★ </a:t>
            </a:r>
            <a:r>
              <a:rPr lang="zh-CN" altLang="en-US" sz="2400" b="1" dirty="0">
                <a:solidFill>
                  <a:srgbClr val="FF0000"/>
                </a:solidFill>
                <a:latin typeface="黑体" panose="02010609060101010101" pitchFamily="49" charset="-122"/>
              </a:rPr>
              <a:t>时点指标的</a:t>
            </a:r>
            <a:r>
              <a:rPr lang="zh-CN" altLang="en-US" sz="2400" b="1" dirty="0" smtClean="0">
                <a:solidFill>
                  <a:srgbClr val="FF0000"/>
                </a:solidFill>
                <a:latin typeface="黑体" panose="02010609060101010101" pitchFamily="49" charset="-122"/>
              </a:rPr>
              <a:t>特点（年末人口，年末固定资产净额，季末银行存款余额）</a:t>
            </a:r>
            <a:r>
              <a:rPr lang="zh-CN" altLang="en-US" sz="2400" b="1" dirty="0">
                <a:latin typeface="黑体" panose="02010609060101010101" pitchFamily="49" charset="-122"/>
              </a:rPr>
              <a:t/>
            </a:r>
            <a:br>
              <a:rPr lang="zh-CN" altLang="en-US" sz="2400" b="1" dirty="0">
                <a:latin typeface="黑体" panose="02010609060101010101" pitchFamily="49" charset="-122"/>
              </a:rPr>
            </a:br>
            <a:r>
              <a:rPr lang="zh-CN" altLang="en-US" sz="2400" b="1" dirty="0">
                <a:solidFill>
                  <a:schemeClr val="folHlink"/>
                </a:solidFill>
                <a:latin typeface="黑体" panose="02010609060101010101" pitchFamily="49" charset="-122"/>
              </a:rPr>
              <a:t>  </a:t>
            </a:r>
            <a:r>
              <a:rPr lang="en-US" altLang="zh-CN" sz="2400" b="1" dirty="0">
                <a:latin typeface="黑体" panose="02010609060101010101" pitchFamily="49" charset="-122"/>
              </a:rPr>
              <a:t>1.</a:t>
            </a:r>
            <a:r>
              <a:rPr lang="zh-CN" altLang="en-US" sz="2400" b="1" dirty="0">
                <a:latin typeface="黑体" panose="02010609060101010101" pitchFamily="49" charset="-122"/>
              </a:rPr>
              <a:t>不同时点的指标数值不具有可加性。</a:t>
            </a:r>
            <a:br>
              <a:rPr lang="zh-CN" altLang="en-US" sz="2400" b="1" dirty="0">
                <a:latin typeface="黑体" panose="02010609060101010101" pitchFamily="49" charset="-122"/>
              </a:rPr>
            </a:br>
            <a:r>
              <a:rPr lang="zh-CN" altLang="en-US" sz="2400" b="1" dirty="0">
                <a:latin typeface="黑体" panose="02010609060101010101" pitchFamily="49" charset="-122"/>
              </a:rPr>
              <a:t>  </a:t>
            </a:r>
            <a:r>
              <a:rPr lang="en-US" altLang="zh-CN" sz="2400" b="1" dirty="0">
                <a:latin typeface="黑体" panose="02010609060101010101" pitchFamily="49" charset="-122"/>
              </a:rPr>
              <a:t>2.</a:t>
            </a:r>
            <a:r>
              <a:rPr lang="zh-CN" altLang="en-US" sz="2400" b="1" dirty="0">
                <a:latin typeface="黑体" panose="02010609060101010101" pitchFamily="49" charset="-122"/>
              </a:rPr>
              <a:t>时点指标的数值的大小与其时间间隔长短无关。</a:t>
            </a:r>
            <a:br>
              <a:rPr lang="zh-CN" altLang="en-US" sz="2400" b="1" dirty="0">
                <a:latin typeface="黑体" panose="02010609060101010101" pitchFamily="49" charset="-122"/>
              </a:rPr>
            </a:br>
            <a:r>
              <a:rPr lang="zh-CN" altLang="en-US" sz="2400" b="1" dirty="0">
                <a:latin typeface="黑体" panose="02010609060101010101" pitchFamily="49" charset="-122"/>
              </a:rPr>
              <a:t>  </a:t>
            </a:r>
            <a:r>
              <a:rPr lang="en-US" altLang="zh-CN" sz="2400" b="1" dirty="0">
                <a:latin typeface="黑体" panose="02010609060101010101" pitchFamily="49" charset="-122"/>
              </a:rPr>
              <a:t>3.</a:t>
            </a:r>
            <a:r>
              <a:rPr lang="zh-CN" altLang="en-US" sz="2400" b="1" dirty="0">
                <a:latin typeface="黑体" panose="02010609060101010101" pitchFamily="49" charset="-122"/>
              </a:rPr>
              <a:t>时点指标的数值是间断计数的。</a:t>
            </a:r>
          </a:p>
        </p:txBody>
      </p:sp>
      <p:sp>
        <p:nvSpPr>
          <p:cNvPr id="198659" name="Text Box 3"/>
          <p:cNvSpPr txBox="1">
            <a:spLocks noChangeArrowheads="1"/>
          </p:cNvSpPr>
          <p:nvPr/>
        </p:nvSpPr>
        <p:spPr bwMode="auto">
          <a:xfrm>
            <a:off x="424543" y="479199"/>
            <a:ext cx="9144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spcBef>
                <a:spcPct val="50000"/>
              </a:spcBef>
            </a:pPr>
            <a:r>
              <a:rPr kumimoji="1" lang="en-US" altLang="zh-CN" sz="28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2.</a:t>
            </a:r>
            <a:r>
              <a:rPr kumimoji="1" lang="zh-CN" altLang="en-US" sz="28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按反映时间状态不同，总量指标分时期指标和时点指标</a:t>
            </a:r>
          </a:p>
        </p:txBody>
      </p:sp>
    </p:spTree>
    <p:extLst>
      <p:ext uri="{BB962C8B-B14F-4D97-AF65-F5344CB8AC3E}">
        <p14:creationId xmlns:p14="http://schemas.microsoft.com/office/powerpoint/2010/main" val="83134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Text Box 2"/>
          <p:cNvSpPr txBox="1">
            <a:spLocks noChangeArrowheads="1"/>
          </p:cNvSpPr>
          <p:nvPr/>
        </p:nvSpPr>
        <p:spPr bwMode="auto">
          <a:xfrm>
            <a:off x="1174377" y="46879"/>
            <a:ext cx="7451725" cy="1133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a:lnSpc>
                <a:spcPct val="130000"/>
              </a:lnSpc>
              <a:spcBef>
                <a:spcPct val="50000"/>
              </a:spcBef>
            </a:pPr>
            <a:r>
              <a:rPr kumimoji="1" lang="en-US" altLang="zh-CN" sz="2800" b="1" dirty="0">
                <a:effectLst>
                  <a:outerShdw blurRad="38100" dist="38100" dir="2700000" algn="tl">
                    <a:srgbClr val="C0C0C0"/>
                  </a:outerShdw>
                </a:effectLst>
                <a:latin typeface="黑体" panose="02010609060101010101" pitchFamily="49" charset="-122"/>
                <a:ea typeface="黑体" panose="02010609060101010101" pitchFamily="49" charset="-122"/>
              </a:rPr>
              <a:t>3.</a:t>
            </a:r>
            <a:r>
              <a:rPr kumimoji="1" lang="zh-CN" altLang="en-US" sz="2800" b="1" dirty="0">
                <a:effectLst>
                  <a:outerShdw blurRad="38100" dist="38100" dir="2700000" algn="tl">
                    <a:srgbClr val="C0C0C0"/>
                  </a:outerShdw>
                </a:effectLst>
                <a:latin typeface="黑体" panose="02010609060101010101" pitchFamily="49" charset="-122"/>
                <a:ea typeface="黑体" panose="02010609060101010101" pitchFamily="49" charset="-122"/>
              </a:rPr>
              <a:t>总量指标按计量单位不同，分为实物指标、价值指标和劳动量指标</a:t>
            </a:r>
          </a:p>
        </p:txBody>
      </p:sp>
      <p:sp>
        <p:nvSpPr>
          <p:cNvPr id="199683" name="Text Box 3"/>
          <p:cNvSpPr txBox="1">
            <a:spLocks noChangeArrowheads="1"/>
          </p:cNvSpPr>
          <p:nvPr/>
        </p:nvSpPr>
        <p:spPr bwMode="auto">
          <a:xfrm>
            <a:off x="118463" y="1239421"/>
            <a:ext cx="1190320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pPr>
              <a:lnSpc>
                <a:spcPct val="110000"/>
              </a:lnSpc>
              <a:spcBef>
                <a:spcPct val="50000"/>
              </a:spcBef>
              <a:buClr>
                <a:srgbClr val="FF0000"/>
              </a:buClr>
              <a:buSzPct val="85000"/>
              <a:buFont typeface="Wingdings" panose="05000000000000000000" pitchFamily="2" charset="2"/>
              <a:buChar char="Ø"/>
            </a:pPr>
            <a:r>
              <a:rPr kumimoji="1" lang="en-US" altLang="zh-CN" sz="2400" b="1" dirty="0">
                <a:latin typeface="黑体" panose="02010609060101010101" pitchFamily="49" charset="-122"/>
                <a:ea typeface="黑体" panose="02010609060101010101" pitchFamily="49" charset="-122"/>
              </a:rPr>
              <a:t> </a:t>
            </a:r>
            <a:r>
              <a:rPr kumimoji="1" lang="zh-CN" altLang="en-US" sz="2400" b="1" dirty="0">
                <a:latin typeface="黑体" panose="02010609060101010101" pitchFamily="49" charset="-122"/>
                <a:ea typeface="黑体" panose="02010609060101010101" pitchFamily="49" charset="-122"/>
              </a:rPr>
              <a:t>实物指标是指采用实物单位计量的总量指标。</a:t>
            </a:r>
          </a:p>
          <a:p>
            <a:pPr lvl="1">
              <a:lnSpc>
                <a:spcPct val="110000"/>
              </a:lnSpc>
              <a:spcBef>
                <a:spcPct val="50000"/>
              </a:spcBef>
              <a:buFontTx/>
              <a:buChar char="•"/>
            </a:pPr>
            <a:r>
              <a:rPr kumimoji="1" lang="zh-CN" altLang="en-US" sz="2400" dirty="0">
                <a:latin typeface="黑体" panose="02010609060101010101" pitchFamily="49" charset="-122"/>
                <a:ea typeface="黑体" panose="02010609060101010101" pitchFamily="49" charset="-122"/>
              </a:rPr>
              <a:t>自然计量单位：按照现象的自然表现形态来计量其</a:t>
            </a:r>
            <a:r>
              <a:rPr kumimoji="1" lang="zh-CN" altLang="en-US" sz="2400" dirty="0" smtClean="0">
                <a:latin typeface="黑体" panose="02010609060101010101" pitchFamily="49" charset="-122"/>
                <a:ea typeface="黑体" panose="02010609060101010101" pitchFamily="49" charset="-122"/>
              </a:rPr>
              <a:t>数量（人口用人，汽车用量）</a:t>
            </a:r>
            <a:endParaRPr kumimoji="1" lang="zh-CN" altLang="en-US" sz="2400" dirty="0">
              <a:latin typeface="黑体" panose="02010609060101010101" pitchFamily="49" charset="-122"/>
              <a:ea typeface="黑体" panose="02010609060101010101" pitchFamily="49" charset="-122"/>
            </a:endParaRPr>
          </a:p>
          <a:p>
            <a:pPr lvl="1">
              <a:lnSpc>
                <a:spcPct val="110000"/>
              </a:lnSpc>
              <a:spcBef>
                <a:spcPct val="50000"/>
              </a:spcBef>
              <a:buFontTx/>
              <a:buChar char="•"/>
            </a:pPr>
            <a:r>
              <a:rPr kumimoji="1" lang="zh-CN" altLang="en-US" sz="2400" dirty="0">
                <a:latin typeface="黑体" panose="02010609060101010101" pitchFamily="49" charset="-122"/>
                <a:ea typeface="黑体" panose="02010609060101010101" pitchFamily="49" charset="-122"/>
              </a:rPr>
              <a:t>度量衡计量单位：按统一的度量衡制度的规定来</a:t>
            </a:r>
            <a:r>
              <a:rPr kumimoji="1" lang="zh-CN" altLang="en-US" sz="2400" dirty="0" smtClean="0">
                <a:latin typeface="黑体" panose="02010609060101010101" pitchFamily="49" charset="-122"/>
                <a:ea typeface="黑体" panose="02010609060101010101" pitchFamily="49" charset="-122"/>
              </a:rPr>
              <a:t>计量（米，立方米，平方公里）</a:t>
            </a:r>
            <a:endParaRPr kumimoji="1" lang="zh-CN" altLang="en-US" sz="2400" dirty="0">
              <a:latin typeface="黑体" panose="02010609060101010101" pitchFamily="49" charset="-122"/>
              <a:ea typeface="黑体" panose="02010609060101010101" pitchFamily="49" charset="-122"/>
            </a:endParaRPr>
          </a:p>
          <a:p>
            <a:pPr lvl="1">
              <a:lnSpc>
                <a:spcPct val="110000"/>
              </a:lnSpc>
              <a:spcBef>
                <a:spcPct val="50000"/>
              </a:spcBef>
              <a:buFontTx/>
              <a:buChar char="•"/>
            </a:pPr>
            <a:r>
              <a:rPr kumimoji="1" lang="zh-CN" altLang="en-US" sz="2400" dirty="0">
                <a:latin typeface="黑体" panose="02010609060101010101" pitchFamily="49" charset="-122"/>
                <a:ea typeface="黑体" panose="02010609060101010101" pitchFamily="49" charset="-122"/>
              </a:rPr>
              <a:t>复合单位：两种度量衡单位复合起来</a:t>
            </a:r>
            <a:r>
              <a:rPr kumimoji="1" lang="zh-CN" altLang="en-US" sz="2400" dirty="0" smtClean="0">
                <a:latin typeface="黑体" panose="02010609060101010101" pitchFamily="49" charset="-122"/>
                <a:ea typeface="黑体" panose="02010609060101010101" pitchFamily="49" charset="-122"/>
              </a:rPr>
              <a:t>计量（千瓦</a:t>
            </a:r>
            <a:r>
              <a:rPr kumimoji="1" lang="en-US" altLang="zh-CN" sz="2400" dirty="0" smtClean="0">
                <a:latin typeface="黑体" panose="02010609060101010101" pitchFamily="49" charset="-122"/>
                <a:ea typeface="黑体" panose="02010609060101010101" pitchFamily="49" charset="-122"/>
              </a:rPr>
              <a:t>/</a:t>
            </a:r>
            <a:r>
              <a:rPr kumimoji="1" lang="zh-CN" altLang="en-US" sz="2400" dirty="0" smtClean="0">
                <a:latin typeface="黑体" panose="02010609060101010101" pitchFamily="49" charset="-122"/>
                <a:ea typeface="黑体" panose="02010609060101010101" pitchFamily="49" charset="-122"/>
              </a:rPr>
              <a:t>台，人</a:t>
            </a:r>
            <a:r>
              <a:rPr kumimoji="1" lang="en-US" altLang="zh-CN" sz="2400" dirty="0" smtClean="0">
                <a:latin typeface="黑体" panose="02010609060101010101" pitchFamily="49" charset="-122"/>
                <a:ea typeface="黑体" panose="02010609060101010101" pitchFamily="49" charset="-122"/>
              </a:rPr>
              <a:t>/</a:t>
            </a:r>
            <a:r>
              <a:rPr kumimoji="1" lang="zh-CN" altLang="en-US" sz="2400" dirty="0" smtClean="0">
                <a:latin typeface="黑体" panose="02010609060101010101" pitchFamily="49" charset="-122"/>
                <a:ea typeface="黑体" panose="02010609060101010101" pitchFamily="49" charset="-122"/>
              </a:rPr>
              <a:t>平方公里）</a:t>
            </a:r>
            <a:endParaRPr kumimoji="1" lang="zh-CN" altLang="en-US" sz="2400" dirty="0">
              <a:latin typeface="黑体" panose="02010609060101010101" pitchFamily="49" charset="-122"/>
              <a:ea typeface="黑体" panose="02010609060101010101" pitchFamily="49" charset="-122"/>
            </a:endParaRPr>
          </a:p>
          <a:p>
            <a:pPr lvl="1">
              <a:lnSpc>
                <a:spcPct val="110000"/>
              </a:lnSpc>
              <a:spcBef>
                <a:spcPct val="50000"/>
              </a:spcBef>
              <a:buFontTx/>
              <a:buChar char="•"/>
            </a:pPr>
            <a:r>
              <a:rPr kumimoji="1" lang="zh-CN" altLang="en-US" sz="2400" dirty="0">
                <a:latin typeface="黑体" panose="02010609060101010101" pitchFamily="49" charset="-122"/>
                <a:ea typeface="黑体" panose="02010609060101010101" pitchFamily="49" charset="-122"/>
              </a:rPr>
              <a:t>标准实物计量单位：在同一性质或同一用途的产品中挑选一种产品作为标准产品</a:t>
            </a:r>
            <a:r>
              <a:rPr kumimoji="1" lang="en-US" altLang="zh-CN" sz="2400" dirty="0">
                <a:latin typeface="黑体" panose="02010609060101010101" pitchFamily="49" charset="-122"/>
                <a:ea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rPr>
              <a:t>其它产品则按照一定的换算系数换算为以标准产品的实物单位来表示产量的一种计量单位</a:t>
            </a:r>
            <a:r>
              <a:rPr kumimoji="1" lang="zh-CN" altLang="en-US" sz="2400" dirty="0" smtClean="0">
                <a:latin typeface="黑体" panose="02010609060101010101" pitchFamily="49" charset="-122"/>
                <a:ea typeface="黑体" panose="02010609060101010101" pitchFamily="49" charset="-122"/>
              </a:rPr>
              <a:t>。（如</a:t>
            </a:r>
            <a:r>
              <a:rPr kumimoji="1" lang="zh-CN" altLang="en-US" sz="2400" dirty="0">
                <a:latin typeface="黑体" panose="02010609060101010101" pitchFamily="49" charset="-122"/>
                <a:ea typeface="黑体" panose="02010609060101010101" pitchFamily="49" charset="-122"/>
              </a:rPr>
              <a:t>把含氮量不同的化肥都折合成含氮</a:t>
            </a:r>
            <a:r>
              <a:rPr kumimoji="1" lang="en-US" altLang="zh-CN" sz="2400" dirty="0">
                <a:latin typeface="黑体" panose="02010609060101010101" pitchFamily="49" charset="-122"/>
                <a:ea typeface="黑体" panose="02010609060101010101" pitchFamily="49" charset="-122"/>
              </a:rPr>
              <a:t>100</a:t>
            </a:r>
            <a:r>
              <a:rPr kumimoji="1" lang="zh-CN" altLang="en-US" sz="2400" dirty="0">
                <a:latin typeface="黑体" panose="02010609060101010101" pitchFamily="49" charset="-122"/>
                <a:ea typeface="黑体" panose="02010609060101010101" pitchFamily="49" charset="-122"/>
              </a:rPr>
              <a:t>％的标准化肥；把各种能源都折合成热量值为</a:t>
            </a:r>
            <a:r>
              <a:rPr kumimoji="1" lang="en-US" altLang="zh-CN" sz="2400" dirty="0">
                <a:latin typeface="黑体" panose="02010609060101010101" pitchFamily="49" charset="-122"/>
                <a:ea typeface="黑体" panose="02010609060101010101" pitchFamily="49" charset="-122"/>
              </a:rPr>
              <a:t>7000</a:t>
            </a:r>
            <a:r>
              <a:rPr kumimoji="1" lang="zh-CN" altLang="en-US" sz="2400" dirty="0">
                <a:latin typeface="黑体" panose="02010609060101010101" pitchFamily="49" charset="-122"/>
                <a:ea typeface="黑体" panose="02010609060101010101" pitchFamily="49" charset="-122"/>
              </a:rPr>
              <a:t>千卡</a:t>
            </a:r>
            <a:r>
              <a:rPr kumimoji="1" lang="en-US" altLang="zh-CN" sz="2400" dirty="0">
                <a:latin typeface="黑体" panose="02010609060101010101" pitchFamily="49" charset="-122"/>
                <a:ea typeface="黑体" panose="02010609060101010101" pitchFamily="49" charset="-122"/>
              </a:rPr>
              <a:t>/</a:t>
            </a:r>
            <a:r>
              <a:rPr kumimoji="1" lang="zh-CN" altLang="en-US" sz="2400" dirty="0">
                <a:latin typeface="黑体" panose="02010609060101010101" pitchFamily="49" charset="-122"/>
                <a:ea typeface="黑体" panose="02010609060101010101" pitchFamily="49" charset="-122"/>
              </a:rPr>
              <a:t>千克的标准煤</a:t>
            </a:r>
            <a:r>
              <a:rPr kumimoji="1" lang="zh-CN" altLang="en-US" sz="2400" dirty="0" smtClean="0">
                <a:latin typeface="黑体" panose="02010609060101010101" pitchFamily="49" charset="-122"/>
                <a:ea typeface="黑体" panose="02010609060101010101" pitchFamily="49" charset="-122"/>
              </a:rPr>
              <a:t>等）</a:t>
            </a:r>
            <a:endParaRPr kumimoji="1" lang="zh-CN" altLang="en-US" sz="2400" dirty="0">
              <a:latin typeface="黑体" panose="02010609060101010101" pitchFamily="49" charset="-122"/>
              <a:ea typeface="黑体" panose="02010609060101010101" pitchFamily="49" charset="-122"/>
            </a:endParaRPr>
          </a:p>
          <a:p>
            <a:pPr>
              <a:lnSpc>
                <a:spcPct val="110000"/>
              </a:lnSpc>
              <a:spcBef>
                <a:spcPct val="50000"/>
              </a:spcBef>
              <a:buClr>
                <a:srgbClr val="FF0000"/>
              </a:buClr>
              <a:buSzPct val="85000"/>
              <a:buFont typeface="Wingdings" panose="05000000000000000000" pitchFamily="2" charset="2"/>
              <a:buChar char="Ø"/>
            </a:pPr>
            <a:r>
              <a:rPr kumimoji="1" lang="zh-CN" altLang="en-US" sz="2400" b="1" dirty="0">
                <a:latin typeface="黑体" panose="02010609060101010101" pitchFamily="49" charset="-122"/>
                <a:ea typeface="黑体" panose="02010609060101010101" pitchFamily="49" charset="-122"/>
              </a:rPr>
              <a:t> 价值指标是指采用货币单位计量的总量指标</a:t>
            </a:r>
            <a:r>
              <a:rPr kumimoji="1" lang="zh-CN" altLang="en-US" sz="2400" b="1" dirty="0" smtClean="0">
                <a:latin typeface="黑体" panose="02010609060101010101" pitchFamily="49" charset="-122"/>
                <a:ea typeface="黑体" panose="02010609060101010101" pitchFamily="49" charset="-122"/>
              </a:rPr>
              <a:t>。</a:t>
            </a:r>
            <a:r>
              <a:rPr kumimoji="1" lang="zh-CN" altLang="en-US" sz="2400" dirty="0" smtClean="0">
                <a:latin typeface="黑体" panose="02010609060101010101" pitchFamily="49" charset="-122"/>
                <a:ea typeface="黑体" panose="02010609060101010101" pitchFamily="49" charset="-122"/>
              </a:rPr>
              <a:t>（</a:t>
            </a:r>
            <a:r>
              <a:rPr kumimoji="1" lang="en-US" altLang="zh-CN" sz="2400" dirty="0" smtClean="0">
                <a:latin typeface="黑体" panose="02010609060101010101" pitchFamily="49" charset="-122"/>
                <a:ea typeface="黑体" panose="02010609060101010101" pitchFamily="49" charset="-122"/>
              </a:rPr>
              <a:t>GDP</a:t>
            </a:r>
            <a:r>
              <a:rPr kumimoji="1" lang="zh-CN" altLang="en-US" sz="2400" dirty="0" smtClean="0">
                <a:latin typeface="黑体" panose="02010609060101010101" pitchFamily="49" charset="-122"/>
                <a:ea typeface="黑体" panose="02010609060101010101" pitchFamily="49" charset="-122"/>
              </a:rPr>
              <a:t>，工资总额，；利润额）</a:t>
            </a:r>
            <a:endParaRPr kumimoji="1" lang="zh-CN" altLang="en-US" sz="2400" dirty="0">
              <a:latin typeface="黑体" panose="02010609060101010101" pitchFamily="49" charset="-122"/>
              <a:ea typeface="黑体" panose="02010609060101010101" pitchFamily="49" charset="-122"/>
            </a:endParaRPr>
          </a:p>
          <a:p>
            <a:pPr>
              <a:lnSpc>
                <a:spcPct val="110000"/>
              </a:lnSpc>
              <a:spcBef>
                <a:spcPct val="50000"/>
              </a:spcBef>
              <a:buClr>
                <a:srgbClr val="FF0000"/>
              </a:buClr>
              <a:buSzPct val="85000"/>
              <a:buFont typeface="Wingdings" panose="05000000000000000000" pitchFamily="2" charset="2"/>
              <a:buChar char="Ø"/>
            </a:pPr>
            <a:r>
              <a:rPr kumimoji="1" lang="zh-CN" altLang="en-US" sz="2400" b="1" dirty="0">
                <a:latin typeface="黑体" panose="02010609060101010101" pitchFamily="49" charset="-122"/>
                <a:ea typeface="黑体" panose="02010609060101010101" pitchFamily="49" charset="-122"/>
              </a:rPr>
              <a:t> 劳动量指标：以劳动时间为单位计量的总量指标</a:t>
            </a:r>
            <a:r>
              <a:rPr kumimoji="1" lang="zh-CN" altLang="en-US" sz="2400" b="1" dirty="0" smtClean="0">
                <a:latin typeface="黑体" panose="02010609060101010101" pitchFamily="49" charset="-122"/>
                <a:ea typeface="黑体" panose="02010609060101010101" pitchFamily="49" charset="-122"/>
              </a:rPr>
              <a:t>。</a:t>
            </a:r>
            <a:r>
              <a:rPr kumimoji="1" lang="zh-CN" altLang="en-US" sz="2400" dirty="0" smtClean="0">
                <a:latin typeface="黑体" panose="02010609060101010101" pitchFamily="49" charset="-122"/>
                <a:ea typeface="黑体" panose="02010609060101010101" pitchFamily="49" charset="-122"/>
              </a:rPr>
              <a:t>（工时，工日）</a:t>
            </a:r>
            <a:endParaRPr kumimoji="1"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345177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type="body" idx="1"/>
          </p:nvPr>
        </p:nvSpPr>
        <p:spPr>
          <a:xfrm>
            <a:off x="2135188" y="2133601"/>
            <a:ext cx="8229600" cy="4525963"/>
          </a:xfrm>
        </p:spPr>
        <p:txBody>
          <a:bodyPr/>
          <a:lstStyle/>
          <a:p>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正确确定指标的含义与计算范围</a:t>
            </a:r>
            <a:r>
              <a:rPr lang="en-US" altLang="zh-CN" dirty="0">
                <a:latin typeface="黑体" panose="02010609060101010101" pitchFamily="49" charset="-122"/>
                <a:ea typeface="黑体" panose="02010609060101010101" pitchFamily="49" charset="-122"/>
              </a:rPr>
              <a:t>.</a:t>
            </a:r>
          </a:p>
          <a:p>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计算实物总量指标时只有同类才能相加</a:t>
            </a:r>
            <a:r>
              <a:rPr lang="en-US" altLang="zh-CN" dirty="0">
                <a:latin typeface="黑体" panose="02010609060101010101" pitchFamily="49" charset="-122"/>
                <a:ea typeface="黑体" panose="02010609060101010101" pitchFamily="49" charset="-122"/>
              </a:rPr>
              <a:t>.</a:t>
            </a:r>
          </a:p>
          <a:p>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使用统一的计量单位</a:t>
            </a:r>
            <a:r>
              <a:rPr lang="en-US" altLang="zh-CN" dirty="0">
                <a:latin typeface="黑体" panose="02010609060101010101" pitchFamily="49" charset="-122"/>
                <a:ea typeface="黑体" panose="02010609060101010101" pitchFamily="49" charset="-122"/>
              </a:rPr>
              <a:t>.</a:t>
            </a:r>
          </a:p>
          <a:p>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总量指标与相对指标</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平均指标要综合运用</a:t>
            </a:r>
            <a:r>
              <a:rPr lang="en-US" altLang="zh-CN" dirty="0">
                <a:latin typeface="黑体" panose="02010609060101010101" pitchFamily="49" charset="-122"/>
                <a:ea typeface="黑体" panose="02010609060101010101" pitchFamily="49" charset="-122"/>
              </a:rPr>
              <a:t>.</a:t>
            </a:r>
          </a:p>
        </p:txBody>
      </p:sp>
      <p:sp>
        <p:nvSpPr>
          <p:cNvPr id="163845" name="Rectangle 5"/>
          <p:cNvSpPr>
            <a:spLocks noChangeArrowheads="1"/>
          </p:cNvSpPr>
          <p:nvPr/>
        </p:nvSpPr>
        <p:spPr bwMode="auto">
          <a:xfrm>
            <a:off x="1774826" y="404813"/>
            <a:ext cx="66071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sz="3600" b="1">
                <a:effectLst>
                  <a:outerShdw blurRad="38100" dist="38100" dir="2700000" algn="tl">
                    <a:srgbClr val="C0C0C0"/>
                  </a:outerShdw>
                </a:effectLst>
                <a:ea typeface="黑体" panose="02010609060101010101" pitchFamily="49" charset="-122"/>
              </a:rPr>
              <a:t>四、计算和运用总量指标的原则</a:t>
            </a:r>
          </a:p>
        </p:txBody>
      </p:sp>
    </p:spTree>
    <p:extLst>
      <p:ext uri="{BB962C8B-B14F-4D97-AF65-F5344CB8AC3E}">
        <p14:creationId xmlns:p14="http://schemas.microsoft.com/office/powerpoint/2010/main" val="251876604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774826" y="260351"/>
            <a:ext cx="5508625" cy="855663"/>
          </a:xfrm>
          <a:solidFill>
            <a:srgbClr val="00FFFF"/>
          </a:solidFill>
        </p:spPr>
        <p:txBody>
          <a:bodyPr/>
          <a:lstStyle/>
          <a:p>
            <a:r>
              <a:rPr lang="zh-CN" altLang="en-US" b="1" dirty="0">
                <a:effectLst>
                  <a:outerShdw blurRad="38100" dist="38100" dir="2700000" algn="tl">
                    <a:srgbClr val="000000"/>
                  </a:outerShdw>
                </a:effectLst>
                <a:latin typeface="宋体" panose="02010600030101010101" pitchFamily="2" charset="-122"/>
              </a:rPr>
              <a:t>第二节  相对指标</a:t>
            </a:r>
          </a:p>
        </p:txBody>
      </p:sp>
      <p:sp>
        <p:nvSpPr>
          <p:cNvPr id="164867" name="Rectangle 3"/>
          <p:cNvSpPr>
            <a:spLocks noGrp="1" noChangeArrowheads="1"/>
          </p:cNvSpPr>
          <p:nvPr>
            <p:ph type="body" idx="1"/>
          </p:nvPr>
        </p:nvSpPr>
        <p:spPr>
          <a:xfrm>
            <a:off x="718684" y="1830388"/>
            <a:ext cx="10493602" cy="4525962"/>
          </a:xfrm>
        </p:spPr>
        <p:txBody>
          <a:bodyPr/>
          <a:lstStyle/>
          <a:p>
            <a:pPr>
              <a:buFontTx/>
              <a:buNone/>
            </a:pPr>
            <a:r>
              <a:rPr lang="zh-CN" altLang="en-US" dirty="0">
                <a:effectLst>
                  <a:outerShdw blurRad="38100" dist="38100" dir="2700000" algn="tl">
                    <a:srgbClr val="C0C0C0"/>
                  </a:outerShdw>
                </a:effectLst>
                <a:latin typeface="宋体" panose="02010600030101010101" pitchFamily="2" charset="-122"/>
              </a:rPr>
              <a:t>一</a:t>
            </a:r>
            <a:r>
              <a:rPr lang="en-US" altLang="zh-CN" dirty="0">
                <a:effectLst>
                  <a:outerShdw blurRad="38100" dist="38100" dir="2700000" algn="tl">
                    <a:srgbClr val="C0C0C0"/>
                  </a:outerShdw>
                </a:effectLst>
                <a:latin typeface="宋体" panose="02010600030101010101" pitchFamily="2" charset="-122"/>
              </a:rPr>
              <a:t>.</a:t>
            </a:r>
            <a:r>
              <a:rPr lang="zh-CN" altLang="en-US" dirty="0">
                <a:effectLst>
                  <a:outerShdw blurRad="38100" dist="38100" dir="2700000" algn="tl">
                    <a:srgbClr val="C0C0C0"/>
                  </a:outerShdw>
                </a:effectLst>
                <a:latin typeface="宋体" panose="02010600030101010101" pitchFamily="2" charset="-122"/>
              </a:rPr>
              <a:t>相对指标的意义</a:t>
            </a:r>
          </a:p>
          <a:p>
            <a:pPr>
              <a:buFontTx/>
              <a:buNone/>
            </a:pPr>
            <a:r>
              <a:rPr lang="en-US" altLang="zh-CN" dirty="0">
                <a:latin typeface="宋体" panose="02010600030101010101" pitchFamily="2" charset="-122"/>
              </a:rPr>
              <a:t>(</a:t>
            </a:r>
            <a:r>
              <a:rPr lang="zh-CN" altLang="en-US" dirty="0">
                <a:latin typeface="宋体" panose="02010600030101010101" pitchFamily="2" charset="-122"/>
              </a:rPr>
              <a:t>一</a:t>
            </a:r>
            <a:r>
              <a:rPr lang="en-US" altLang="zh-CN" dirty="0">
                <a:latin typeface="宋体" panose="02010600030101010101" pitchFamily="2" charset="-122"/>
              </a:rPr>
              <a:t>)</a:t>
            </a:r>
            <a:r>
              <a:rPr lang="zh-CN" altLang="en-US" dirty="0">
                <a:latin typeface="宋体" panose="02010600030101010101" pitchFamily="2" charset="-122"/>
              </a:rPr>
              <a:t>相对指标的概念</a:t>
            </a:r>
          </a:p>
          <a:p>
            <a:pPr lvl="1"/>
            <a:r>
              <a:rPr lang="zh-CN" altLang="en-US" dirty="0">
                <a:latin typeface="宋体" panose="02010600030101010101" pitchFamily="2" charset="-122"/>
              </a:rPr>
              <a:t>相对指标是两个有联系的统计指标进行对比的比值。也称为相对数</a:t>
            </a:r>
            <a:r>
              <a:rPr lang="zh-CN" altLang="en-US" dirty="0" smtClean="0">
                <a:latin typeface="宋体" panose="02010600030101010101" pitchFamily="2" charset="-122"/>
              </a:rPr>
              <a:t>。</a:t>
            </a:r>
            <a:endParaRPr lang="en-US" altLang="zh-CN" dirty="0" smtClean="0">
              <a:latin typeface="宋体" panose="02010600030101010101" pitchFamily="2" charset="-122"/>
            </a:endParaRPr>
          </a:p>
          <a:p>
            <a:pPr marL="457200" lvl="1" indent="0">
              <a:buNone/>
            </a:pPr>
            <a:endParaRPr lang="zh-CN" altLang="en-US" dirty="0">
              <a:latin typeface="宋体" panose="02010600030101010101" pitchFamily="2" charset="-122"/>
            </a:endParaRPr>
          </a:p>
          <a:p>
            <a:pPr>
              <a:buFontTx/>
              <a:buNone/>
            </a:pPr>
            <a:r>
              <a:rPr lang="en-US" altLang="zh-CN" dirty="0">
                <a:latin typeface="宋体" panose="02010600030101010101" pitchFamily="2" charset="-122"/>
              </a:rPr>
              <a:t>(</a:t>
            </a:r>
            <a:r>
              <a:rPr lang="zh-CN" altLang="en-US" dirty="0">
                <a:latin typeface="宋体" panose="02010600030101010101" pitchFamily="2" charset="-122"/>
              </a:rPr>
              <a:t>二</a:t>
            </a:r>
            <a:r>
              <a:rPr lang="en-US" altLang="zh-CN" dirty="0">
                <a:latin typeface="宋体" panose="02010600030101010101" pitchFamily="2" charset="-122"/>
              </a:rPr>
              <a:t>)</a:t>
            </a:r>
            <a:r>
              <a:rPr lang="zh-CN" altLang="en-US" dirty="0">
                <a:latin typeface="宋体" panose="02010600030101010101" pitchFamily="2" charset="-122"/>
              </a:rPr>
              <a:t>相对指标的作用</a:t>
            </a:r>
          </a:p>
          <a:p>
            <a:pPr lvl="1"/>
            <a:r>
              <a:rPr lang="zh-CN" altLang="en-US" dirty="0">
                <a:latin typeface="宋体" panose="02010600030101010101" pitchFamily="2" charset="-122"/>
              </a:rPr>
              <a:t>说明社会经济现象之间的数量对比关系</a:t>
            </a:r>
            <a:r>
              <a:rPr lang="en-US" altLang="zh-CN" dirty="0">
                <a:latin typeface="宋体" panose="02010600030101010101" pitchFamily="2" charset="-122"/>
              </a:rPr>
              <a:t>.</a:t>
            </a:r>
          </a:p>
          <a:p>
            <a:pPr lvl="1"/>
            <a:r>
              <a:rPr lang="zh-CN" altLang="en-US" dirty="0">
                <a:latin typeface="宋体" panose="02010600030101010101" pitchFamily="2" charset="-122"/>
              </a:rPr>
              <a:t>把社会经济现象的绝对差异抽象化</a:t>
            </a:r>
            <a:r>
              <a:rPr lang="en-US" altLang="zh-CN" dirty="0">
                <a:latin typeface="宋体" panose="02010600030101010101" pitchFamily="2" charset="-122"/>
              </a:rPr>
              <a:t>,</a:t>
            </a:r>
            <a:r>
              <a:rPr lang="zh-CN" altLang="en-US" dirty="0">
                <a:latin typeface="宋体" panose="02010600030101010101" pitchFamily="2" charset="-122"/>
              </a:rPr>
              <a:t>使原来不能直接对比的统计指标可以进行对比</a:t>
            </a:r>
            <a:r>
              <a:rPr lang="en-US" altLang="zh-CN" dirty="0">
                <a:latin typeface="宋体" panose="02010600030101010101" pitchFamily="2" charset="-122"/>
              </a:rPr>
              <a:t>. </a:t>
            </a:r>
          </a:p>
        </p:txBody>
      </p:sp>
    </p:spTree>
    <p:extLst>
      <p:ext uri="{BB962C8B-B14F-4D97-AF65-F5344CB8AC3E}">
        <p14:creationId xmlns:p14="http://schemas.microsoft.com/office/powerpoint/2010/main" val="3650723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TotalTime>
  <Words>2186</Words>
  <Application>Microsoft Office PowerPoint</Application>
  <PresentationFormat>自定义</PresentationFormat>
  <Paragraphs>308</Paragraphs>
  <Slides>48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Office 主题</vt:lpstr>
      <vt:lpstr>Equation</vt:lpstr>
      <vt:lpstr>第四章 总量指标和相对指标</vt:lpstr>
      <vt:lpstr>  第一节  总量指标</vt:lpstr>
      <vt:lpstr>PowerPoint 演示文稿</vt:lpstr>
      <vt:lpstr>PowerPoint 演示文稿</vt:lpstr>
      <vt:lpstr>PowerPoint 演示文稿</vt:lpstr>
      <vt:lpstr>(1)时期指标反映社会经济现象总体一段时期内发展过程的总量。 ★ 时期指标的特点（如产品产值，商品销售额，工资总额）   1.不同的时期指标数值具有可加性；   2.时期指标数值大小与时期长短有直接关系；   3.时期指标数值是连续登记、累计的结果。 (2)时点指标表明社会经济现象总体在某一时点的总量。 ★ 时点指标的特点（年末人口，年末固定资产净额，季末银行存款余额）   1.不同时点的指标数值不具有可加性。   2.时点指标的数值的大小与其时间间隔长短无关。   3.时点指标的数值是间断计数的。</vt:lpstr>
      <vt:lpstr>PowerPoint 演示文稿</vt:lpstr>
      <vt:lpstr>PowerPoint 演示文稿</vt:lpstr>
      <vt:lpstr>第二节  相对指标</vt:lpstr>
      <vt:lpstr>PowerPoint 演示文稿</vt:lpstr>
      <vt:lpstr>PowerPoint 演示文稿</vt:lpstr>
      <vt:lpstr>PowerPoint 演示文稿</vt:lpstr>
      <vt:lpstr>PowerPoint 演示文稿</vt:lpstr>
      <vt:lpstr> 〔例1〕 某公司2015年计划销售某种产品30万件，实际销售32万件。则: 该公司2015年销售计划完成相对数＝32/30=106.7％，超额6．7％完成计划。</vt:lpstr>
      <vt:lpstr>PowerPoint 演示文稿</vt:lpstr>
      <vt:lpstr>A.计划数为绝对数 计划完成相对数＝（实际完成数÷同期计划数）×100％  适用于研究分析社会经济现象的规模或水平的计划完成程度。  B.计划数为平均数 计划完成相对数＝（实际平均水平÷计划平均水平）×100％    适用于计划任务用平均数来表示的情形，例如：劳动生产力、单位产品成本、单位产品原材料消耗量等。  C.计划数为相对数 计划完成相对数＝〔实际完成数（％）÷计划完成数（％）〕×100％ 适用于当计划任务是用计划提高的百分数或计划降低的百分数规定的时候。如劳动生产率计划提高百分数、产品的成本降低率、流通费用降低率。</vt:lpstr>
      <vt:lpstr>PowerPoint 演示文稿</vt:lpstr>
      <vt:lpstr>〔例2〕某企业2015年规定产值计划比上年增长8%，实际比上年提高10%，试求该企业产值计划完成相对数。 单位成本计划完成相对数＝（100％－3％）÷（100％－5％）＝102.11％</vt:lpstr>
      <vt:lpstr>〔例4〕某企业要求劳动生产率达到5000元∕人，某种产品的计划单位成本为100元，该企业实际的劳动生产率达到6000元∕人，某种产品的实际单位成本为80元，它们的计划完成程度指标如下： 劳动生产率计划完成相对数＝6000÷5000＝120％（正指标） 单位成本计划完成相对数＝80÷100＝80％（逆指标）</vt:lpstr>
      <vt:lpstr>水平法：若计划指标是按整个计划期的末年应达到的水平来规定的，用水平法。 公式为： 计划完成相对数＝（计划期末年实际达到的水平÷计划中规定的末年水平）×100％  提前完成计划的时间＝（计划期月数－实际完成月数）+超额完成计划数÷（达标月（季）日均产量－上年同月（季）日均产量） </vt:lpstr>
      <vt:lpstr>〔例5〕某种产品按五年计划规定，最后一年产量应达200万吨，计划执行情况如下： </vt:lpstr>
      <vt:lpstr>要求：1.计算该企业产品计划完成相对数       2.计算提前完成计划的时间  </vt:lpstr>
      <vt:lpstr>PowerPoint 演示文稿</vt:lpstr>
      <vt:lpstr>[例6] 某市某五年计划规定整个计划期间基建投资总额达到500亿元，实际执行情况如下：</vt:lpstr>
      <vt:lpstr>PowerPoint 演示文稿</vt:lpstr>
      <vt:lpstr>(5)计划执行进度相对数计算方法</vt:lpstr>
      <vt:lpstr> （1）是总体内某一部分数值与总体全部数值对比的结果，反映总体内部的构成和类型特征，亦称比重指标。 （2）其公式为：    结构相对数＝（总体中某一部分数值÷总体全部数值）×100％ </vt:lpstr>
      <vt:lpstr>  〔例8〕某企业有职工1000人，其中男职工700人，女职工300人，则结构相对数如下：  男职工占全部职工的比重（％）＝700÷1000＝70％  女职工占全体职工的比重（％）＝300÷1000＝30％  </vt:lpstr>
      <vt:lpstr>PowerPoint 演示文稿</vt:lpstr>
      <vt:lpstr>PowerPoint 演示文稿</vt:lpstr>
      <vt:lpstr>    1. 可以说明在一定的时间、地点和条件下总体结构特征。    2. 不同时期的结构相对数的变化，可以反映实物性质的发展趋势，分析经济结构的演变规律。    3. 根据个构成部分所占比重的大小以及是否合理，可以反映所研究现象总体的质量以及人、财、物的利用情况。    4.利用结构相对数，有助于分清主次，确定工作重点。</vt:lpstr>
      <vt:lpstr> （1）比例相对数是将总体内某一部分与另一部分数值对比所得到的相对数。 （2）其公式为： 比例相对数＝总体中某一部分数值÷总体中另一部分数值   〔 例10〕我国第四次人口普查结果表明，1990年7月1日零时，我国男性人数为584949922人，女性人数为548732579人，则男性对女性的比例是106.6％。</vt:lpstr>
      <vt:lpstr>PowerPoint 演示文稿</vt:lpstr>
      <vt:lpstr> （1）将不同地区、单位或企业之间的同类指标值作静态对比而得出的综合指标，表明同类事物在不同空间条件下的差异程度或相对状态。 （2）其公式为： 比较相对数＝某一条件下某一指标数值÷另一条件下同类指标数值</vt:lpstr>
      <vt:lpstr> 〔例11〕两个类型相同的工业企业，甲企业全员劳动生产率为18542元∕人.年，乙企业全员劳动生产率为21560元∕人.年，则两个企业全员劳动生产率的比较相对数为：         18542÷21560＝86％  </vt:lpstr>
      <vt:lpstr> （3）比较相对数的特点： 1.分子分母的数值分别属于不同的总体。 2.分子分母是同类指标。 3.分子分母可以互换。</vt:lpstr>
      <vt:lpstr>（1）动态相对数是将总体不同时期的同一类指标对比而计算出的数值，用于表明现象在时间上发展变动的程度。 （2）其公式为： 动态相对数＝（某一现象报告期数值÷同一现象基期数值）×100％</vt:lpstr>
      <vt:lpstr>〔例12〕1996年我国国民生产总值为67559.7亿元，1995年为57494.9亿元，如果选1995年作基期，则1996年的国民生产总值与1995年对比，得出动态相对数为117.5％，说明在1995年的基础上1996年国民生产总值的发展速度。</vt:lpstr>
      <vt:lpstr>PowerPoint 演示文稿</vt:lpstr>
      <vt:lpstr>（1）强度相对数是两个性质不同而有联系的总量指标对比的结果。能够反映现象的强度、密度和普遍程度。 （2）其公式为： 强度相对数＝某一总量指标数值÷另一性质不同而有联系的总量指标数值</vt:lpstr>
      <vt:lpstr>〔例13〕我国土地面积为960万平方公里，2014年底人口总数为136782万人，则 我国2014年末人口密度＝136782÷960＝142（人∕平方公里）</vt:lpstr>
      <vt:lpstr>PowerPoint 演示文稿</vt:lpstr>
      <vt:lpstr> （4）有少数反映社会服务行业的负担情况或保证程度的强度相对指标，其分子分母可以互换，即采用正算法计算正指标，采用倒算法计算逆指标。 如：   商业网密度（正指标）＝</vt:lpstr>
      <vt:lpstr>[例14]某市人口数为158000人，有零售商店790个，则该市零售商业网点密度是： 正指标＝（零售商业网点数∕人口数）       ＝790∕158＝5（个∕千人） 逆指标＝ （人口数∕零售商业网点数）       ＝158000∕790＝200人∕个</vt:lpstr>
      <vt:lpstr> （一）可比性原则（内容、口径、方法等）； （二）定性分析与数量分析相结合的原则； （三）相对指标和总量指标结合运用的原则； （四）各种相对指标综合运用的原则。 </vt:lpstr>
      <vt:lpstr>PowerPoint 演示文稿</vt:lpstr>
      <vt:lpstr>PowerPoint 演示文稿</vt:lpstr>
      <vt:lpstr>PowerPoint 演示文稿</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需记住概念</dc:title>
  <dc:creator>Feng Xu</dc:creator>
  <cp:lastModifiedBy>相楠</cp:lastModifiedBy>
  <cp:revision>49</cp:revision>
  <dcterms:created xsi:type="dcterms:W3CDTF">2016-09-26T08:35:50Z</dcterms:created>
  <dcterms:modified xsi:type="dcterms:W3CDTF">2017-09-25T10:35:52Z</dcterms:modified>
</cp:coreProperties>
</file>