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316" r:id="rId4"/>
    <p:sldId id="317" r:id="rId5"/>
    <p:sldId id="258" r:id="rId6"/>
    <p:sldId id="321" r:id="rId7"/>
    <p:sldId id="318" r:id="rId8"/>
    <p:sldId id="319" r:id="rId9"/>
    <p:sldId id="320" r:id="rId10"/>
    <p:sldId id="260" r:id="rId11"/>
    <p:sldId id="261" r:id="rId12"/>
    <p:sldId id="263" r:id="rId13"/>
    <p:sldId id="322" r:id="rId14"/>
    <p:sldId id="264" r:id="rId15"/>
    <p:sldId id="323" r:id="rId16"/>
    <p:sldId id="265" r:id="rId17"/>
    <p:sldId id="266" r:id="rId18"/>
    <p:sldId id="267" r:id="rId19"/>
    <p:sldId id="268" r:id="rId20"/>
    <p:sldId id="269" r:id="rId21"/>
    <p:sldId id="270" r:id="rId22"/>
    <p:sldId id="325" r:id="rId23"/>
    <p:sldId id="326" r:id="rId24"/>
    <p:sldId id="327" r:id="rId25"/>
    <p:sldId id="328" r:id="rId26"/>
    <p:sldId id="329" r:id="rId27"/>
    <p:sldId id="324" r:id="rId28"/>
    <p:sldId id="275" r:id="rId29"/>
    <p:sldId id="271" r:id="rId30"/>
    <p:sldId id="276" r:id="rId31"/>
    <p:sldId id="330" r:id="rId32"/>
    <p:sldId id="278" r:id="rId33"/>
    <p:sldId id="277" r:id="rId34"/>
    <p:sldId id="279" r:id="rId35"/>
    <p:sldId id="280" r:id="rId36"/>
    <p:sldId id="281" r:id="rId37"/>
    <p:sldId id="282" r:id="rId38"/>
    <p:sldId id="284" r:id="rId39"/>
    <p:sldId id="331" r:id="rId40"/>
    <p:sldId id="332" r:id="rId41"/>
    <p:sldId id="285" r:id="rId42"/>
    <p:sldId id="286" r:id="rId43"/>
    <p:sldId id="287" r:id="rId44"/>
    <p:sldId id="288" r:id="rId45"/>
    <p:sldId id="289" r:id="rId46"/>
    <p:sldId id="290" r:id="rId47"/>
    <p:sldId id="291" r:id="rId48"/>
    <p:sldId id="333"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2" d="100"/>
          <a:sy n="62" d="100"/>
        </p:scale>
        <p:origin x="-84" y="-2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emf"/><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046367-D66D-4D92-8AD8-182FA1912F8A}" type="datetimeFigureOut">
              <a:rPr lang="zh-CN" altLang="en-US" smtClean="0"/>
              <a:t>2017/9/27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ACE064-E3AB-4723-90A6-20F7AACA4FE5}" type="slidenum">
              <a:rPr lang="zh-CN" altLang="en-US" smtClean="0"/>
              <a:t>‹#›</a:t>
            </a:fld>
            <a:endParaRPr lang="zh-CN" altLang="en-US"/>
          </a:p>
        </p:txBody>
      </p:sp>
    </p:spTree>
    <p:extLst>
      <p:ext uri="{BB962C8B-B14F-4D97-AF65-F5344CB8AC3E}">
        <p14:creationId xmlns:p14="http://schemas.microsoft.com/office/powerpoint/2010/main" val="3623129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6E21CF-B60F-4DEE-AC26-DD68F61F5E3F}" type="slidenum">
              <a:rPr lang="en-US" altLang="zh-CN"/>
              <a:pPr/>
              <a:t>45</a:t>
            </a:fld>
            <a:endParaRPr lang="en-US" altLang="zh-CN"/>
          </a:p>
        </p:txBody>
      </p:sp>
      <p:sp>
        <p:nvSpPr>
          <p:cNvPr id="262146" name="Rectangle 2"/>
          <p:cNvSpPr>
            <a:spLocks noGrp="1" noChangeArrowheads="1"/>
          </p:cNvSpPr>
          <p:nvPr>
            <p:ph type="body" idx="1"/>
          </p:nvPr>
        </p:nvSpPr>
        <p:spPr>
          <a:xfrm>
            <a:off x="914400" y="3276600"/>
            <a:ext cx="5029200" cy="5181600"/>
          </a:xfrm>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zh-CN" altLang="zh-CN"/>
          </a:p>
        </p:txBody>
      </p:sp>
      <p:sp>
        <p:nvSpPr>
          <p:cNvPr id="262147" name="Rectangle 3"/>
          <p:cNvSpPr>
            <a:spLocks noGrp="1" noRot="1" noChangeAspect="1" noChangeArrowheads="1" noTextEdit="1"/>
          </p:cNvSpPr>
          <p:nvPr>
            <p:ph type="sldImg"/>
          </p:nvPr>
        </p:nvSpPr>
        <p:spPr>
          <a:xfrm>
            <a:off x="1409700" y="692150"/>
            <a:ext cx="4038600" cy="2273300"/>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1307583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E639C6-1163-40CC-8061-B062B4BCEA73}" type="slidenum">
              <a:rPr lang="en-US" altLang="zh-CN"/>
              <a:pPr/>
              <a:t>47</a:t>
            </a:fld>
            <a:endParaRPr lang="en-US" altLang="zh-CN"/>
          </a:p>
        </p:txBody>
      </p:sp>
      <p:sp>
        <p:nvSpPr>
          <p:cNvPr id="265218" name="Rectangle 2"/>
          <p:cNvSpPr>
            <a:spLocks noGrp="1" noChangeArrowheads="1"/>
          </p:cNvSpPr>
          <p:nvPr>
            <p:ph type="body" idx="1"/>
          </p:nvPr>
        </p:nvSpPr>
        <p:spPr>
          <a:xfrm>
            <a:off x="914400" y="3276600"/>
            <a:ext cx="5029200" cy="51816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zh-CN" b="1"/>
              <a:t>Shape</a:t>
            </a:r>
            <a:endParaRPr lang="en-US" altLang="zh-CN"/>
          </a:p>
          <a:p>
            <a:pPr lvl="1"/>
            <a:r>
              <a:rPr lang="en-US" altLang="zh-CN"/>
              <a:t>Concerned with extent to which values are </a:t>
            </a:r>
            <a:r>
              <a:rPr lang="en-US" altLang="zh-CN" b="1"/>
              <a:t>symmetrically distributed</a:t>
            </a:r>
            <a:r>
              <a:rPr lang="en-US" altLang="zh-CN"/>
              <a:t>.</a:t>
            </a:r>
          </a:p>
          <a:p>
            <a:r>
              <a:rPr lang="en-US" altLang="zh-CN" b="1"/>
              <a:t>Kurtosis</a:t>
            </a:r>
            <a:endParaRPr lang="en-US" altLang="zh-CN"/>
          </a:p>
          <a:p>
            <a:pPr lvl="1"/>
            <a:r>
              <a:rPr lang="en-US" altLang="zh-CN"/>
              <a:t>The extent to which a distribution is </a:t>
            </a:r>
            <a:r>
              <a:rPr lang="en-US" altLang="zh-CN" b="1"/>
              <a:t>peaked (flatter or taller)</a:t>
            </a:r>
            <a:r>
              <a:rPr lang="en-US" altLang="zh-CN"/>
              <a:t>.</a:t>
            </a:r>
          </a:p>
          <a:p>
            <a:pPr lvl="1"/>
            <a:r>
              <a:rPr lang="en-US" altLang="zh-CN"/>
              <a:t>For example, a distribution could be more peaked than a normal distribution (still may be </a:t>
            </a:r>
            <a:r>
              <a:rPr lang="zh-CN" altLang="en-US"/>
              <a:t>慴</a:t>
            </a:r>
            <a:r>
              <a:rPr lang="en-US" altLang="zh-CN"/>
              <a:t>ell-shaped). If values are </a:t>
            </a:r>
            <a:r>
              <a:rPr lang="en-US" altLang="zh-CN" b="1"/>
              <a:t>negative</a:t>
            </a:r>
            <a:r>
              <a:rPr lang="en-US" altLang="zh-CN"/>
              <a:t>, then distribution is </a:t>
            </a:r>
            <a:r>
              <a:rPr lang="en-US" altLang="zh-CN" b="1"/>
              <a:t>less peaked</a:t>
            </a:r>
            <a:r>
              <a:rPr lang="en-US" altLang="zh-CN"/>
              <a:t> than a normal distribution.</a:t>
            </a:r>
          </a:p>
          <a:p>
            <a:r>
              <a:rPr lang="en-US" altLang="zh-CN" b="1"/>
              <a:t>Skew</a:t>
            </a:r>
            <a:endParaRPr lang="en-US" altLang="zh-CN"/>
          </a:p>
          <a:p>
            <a:pPr lvl="1"/>
            <a:r>
              <a:rPr lang="en-US" altLang="zh-CN"/>
              <a:t>The extent to which a distribution is </a:t>
            </a:r>
            <a:r>
              <a:rPr lang="en-US" altLang="zh-CN" b="1"/>
              <a:t>symmetric</a:t>
            </a:r>
            <a:r>
              <a:rPr lang="en-US" altLang="zh-CN"/>
              <a:t> or has a </a:t>
            </a:r>
            <a:r>
              <a:rPr lang="en-US" altLang="zh-CN" b="1"/>
              <a:t>tail</a:t>
            </a:r>
            <a:r>
              <a:rPr lang="en-US" altLang="zh-CN"/>
              <a:t>. Values are 0 if normal distribution. If the values are </a:t>
            </a:r>
            <a:r>
              <a:rPr lang="en-US" altLang="zh-CN" b="1"/>
              <a:t>negative</a:t>
            </a:r>
            <a:r>
              <a:rPr lang="en-US" altLang="zh-CN"/>
              <a:t>, then negative or </a:t>
            </a:r>
            <a:r>
              <a:rPr lang="en-US" altLang="zh-CN" b="1"/>
              <a:t>left-skewed</a:t>
            </a:r>
            <a:r>
              <a:rPr lang="en-US" altLang="zh-CN"/>
              <a:t>.</a:t>
            </a:r>
          </a:p>
          <a:p>
            <a:endParaRPr lang="en-US" altLang="zh-CN"/>
          </a:p>
        </p:txBody>
      </p:sp>
      <p:sp>
        <p:nvSpPr>
          <p:cNvPr id="265219" name="Rectangle 3"/>
          <p:cNvSpPr>
            <a:spLocks noGrp="1" noRot="1" noChangeAspect="1" noChangeArrowheads="1" noTextEdit="1"/>
          </p:cNvSpPr>
          <p:nvPr>
            <p:ph type="sldImg"/>
          </p:nvPr>
        </p:nvSpPr>
        <p:spPr>
          <a:xfrm>
            <a:off x="1409700" y="692150"/>
            <a:ext cx="4038600" cy="2273300"/>
          </a:xfrm>
          <a:ln w="12700" cap="flat">
            <a:solidFill>
              <a:schemeClr val="tx1"/>
            </a:solidFill>
          </a:ln>
          <a:extLst>
            <a:ext uri="{909E8E84-426E-40DD-AFC4-6F175D3DCCD1}">
              <a14:hiddenFill xmlns:a14="http://schemas.microsoft.com/office/drawing/2010/main">
                <a:noFill/>
              </a14:hiddenFill>
            </a:ext>
          </a:extLst>
        </p:spPr>
      </p:sp>
    </p:spTree>
    <p:extLst>
      <p:ext uri="{BB962C8B-B14F-4D97-AF65-F5344CB8AC3E}">
        <p14:creationId xmlns:p14="http://schemas.microsoft.com/office/powerpoint/2010/main" val="3491269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4919DAA-2D0F-4E6D-AEBE-5DCC948979B5}" type="datetimeFigureOut">
              <a:rPr lang="zh-CN" altLang="en-US" smtClean="0"/>
              <a:t>2017/9/27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9ED5E4-986F-4085-8712-BF84A59275E4}" type="slidenum">
              <a:rPr lang="zh-CN" altLang="en-US" smtClean="0"/>
              <a:t>‹#›</a:t>
            </a:fld>
            <a:endParaRPr lang="zh-CN" altLang="en-US"/>
          </a:p>
        </p:txBody>
      </p:sp>
    </p:spTree>
    <p:extLst>
      <p:ext uri="{BB962C8B-B14F-4D97-AF65-F5344CB8AC3E}">
        <p14:creationId xmlns:p14="http://schemas.microsoft.com/office/powerpoint/2010/main" val="3289164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4919DAA-2D0F-4E6D-AEBE-5DCC948979B5}" type="datetimeFigureOut">
              <a:rPr lang="zh-CN" altLang="en-US" smtClean="0"/>
              <a:t>2017/9/27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9ED5E4-986F-4085-8712-BF84A59275E4}" type="slidenum">
              <a:rPr lang="zh-CN" altLang="en-US" smtClean="0"/>
              <a:t>‹#›</a:t>
            </a:fld>
            <a:endParaRPr lang="zh-CN" altLang="en-US"/>
          </a:p>
        </p:txBody>
      </p:sp>
    </p:spTree>
    <p:extLst>
      <p:ext uri="{BB962C8B-B14F-4D97-AF65-F5344CB8AC3E}">
        <p14:creationId xmlns:p14="http://schemas.microsoft.com/office/powerpoint/2010/main" val="1058905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4919DAA-2D0F-4E6D-AEBE-5DCC948979B5}" type="datetimeFigureOut">
              <a:rPr lang="zh-CN" altLang="en-US" smtClean="0"/>
              <a:t>2017/9/27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9ED5E4-986F-4085-8712-BF84A59275E4}" type="slidenum">
              <a:rPr lang="zh-CN" altLang="en-US" smtClean="0"/>
              <a:t>‹#›</a:t>
            </a:fld>
            <a:endParaRPr lang="zh-CN" altLang="en-US"/>
          </a:p>
        </p:txBody>
      </p:sp>
    </p:spTree>
    <p:extLst>
      <p:ext uri="{BB962C8B-B14F-4D97-AF65-F5344CB8AC3E}">
        <p14:creationId xmlns:p14="http://schemas.microsoft.com/office/powerpoint/2010/main" val="1573870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34433" y="188913"/>
            <a:ext cx="10972800" cy="8556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4417" y="1628776"/>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12417" y="1628776"/>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7920567" y="6381750"/>
            <a:ext cx="3860800" cy="476250"/>
          </a:xfrm>
        </p:spPr>
        <p:txBody>
          <a:bodyPr/>
          <a:lstStyle>
            <a:lvl1pPr>
              <a:defRPr/>
            </a:lvl1pPr>
          </a:lstStyle>
          <a:p>
            <a:r>
              <a:rPr lang="zh-CN" altLang="en-US"/>
              <a:t>暨南大学统计学系</a:t>
            </a:r>
          </a:p>
        </p:txBody>
      </p:sp>
    </p:spTree>
    <p:extLst>
      <p:ext uri="{BB962C8B-B14F-4D97-AF65-F5344CB8AC3E}">
        <p14:creationId xmlns:p14="http://schemas.microsoft.com/office/powerpoint/2010/main" val="1819532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34433" y="188914"/>
            <a:ext cx="11262784" cy="5965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页脚占位符 2"/>
          <p:cNvSpPr>
            <a:spLocks noGrp="1"/>
          </p:cNvSpPr>
          <p:nvPr>
            <p:ph type="ftr" sz="quarter" idx="10"/>
          </p:nvPr>
        </p:nvSpPr>
        <p:spPr>
          <a:xfrm>
            <a:off x="7920567" y="6381750"/>
            <a:ext cx="3860800" cy="476250"/>
          </a:xfrm>
        </p:spPr>
        <p:txBody>
          <a:bodyPr/>
          <a:lstStyle>
            <a:lvl1pPr>
              <a:defRPr/>
            </a:lvl1pPr>
          </a:lstStyle>
          <a:p>
            <a:r>
              <a:rPr lang="zh-CN" altLang="en-US"/>
              <a:t>暨南大学统计学系</a:t>
            </a:r>
          </a:p>
        </p:txBody>
      </p:sp>
    </p:spTree>
    <p:extLst>
      <p:ext uri="{BB962C8B-B14F-4D97-AF65-F5344CB8AC3E}">
        <p14:creationId xmlns:p14="http://schemas.microsoft.com/office/powerpoint/2010/main" val="825118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334433" y="188913"/>
            <a:ext cx="10972800" cy="8556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4417" y="1628775"/>
            <a:ext cx="109728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4417" y="3967164"/>
            <a:ext cx="109728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7920567" y="6381750"/>
            <a:ext cx="3860800" cy="476250"/>
          </a:xfrm>
        </p:spPr>
        <p:txBody>
          <a:bodyPr/>
          <a:lstStyle>
            <a:lvl1pPr>
              <a:defRPr/>
            </a:lvl1pPr>
          </a:lstStyle>
          <a:p>
            <a:r>
              <a:rPr lang="zh-CN" altLang="en-US"/>
              <a:t>暨南大学统计学系</a:t>
            </a:r>
          </a:p>
        </p:txBody>
      </p:sp>
    </p:spTree>
    <p:extLst>
      <p:ext uri="{BB962C8B-B14F-4D97-AF65-F5344CB8AC3E}">
        <p14:creationId xmlns:p14="http://schemas.microsoft.com/office/powerpoint/2010/main" val="1575128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4919DAA-2D0F-4E6D-AEBE-5DCC948979B5}" type="datetimeFigureOut">
              <a:rPr lang="zh-CN" altLang="en-US" smtClean="0"/>
              <a:t>2017/9/27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9ED5E4-986F-4085-8712-BF84A59275E4}" type="slidenum">
              <a:rPr lang="zh-CN" altLang="en-US" smtClean="0"/>
              <a:t>‹#›</a:t>
            </a:fld>
            <a:endParaRPr lang="zh-CN" altLang="en-US"/>
          </a:p>
        </p:txBody>
      </p:sp>
    </p:spTree>
    <p:extLst>
      <p:ext uri="{BB962C8B-B14F-4D97-AF65-F5344CB8AC3E}">
        <p14:creationId xmlns:p14="http://schemas.microsoft.com/office/powerpoint/2010/main" val="1133187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4919DAA-2D0F-4E6D-AEBE-5DCC948979B5}" type="datetimeFigureOut">
              <a:rPr lang="zh-CN" altLang="en-US" smtClean="0"/>
              <a:t>2017/9/27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9ED5E4-986F-4085-8712-BF84A59275E4}" type="slidenum">
              <a:rPr lang="zh-CN" altLang="en-US" smtClean="0"/>
              <a:t>‹#›</a:t>
            </a:fld>
            <a:endParaRPr lang="zh-CN" altLang="en-US"/>
          </a:p>
        </p:txBody>
      </p:sp>
    </p:spTree>
    <p:extLst>
      <p:ext uri="{BB962C8B-B14F-4D97-AF65-F5344CB8AC3E}">
        <p14:creationId xmlns:p14="http://schemas.microsoft.com/office/powerpoint/2010/main" val="252380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4919DAA-2D0F-4E6D-AEBE-5DCC948979B5}" type="datetimeFigureOut">
              <a:rPr lang="zh-CN" altLang="en-US" smtClean="0"/>
              <a:t>2017/9/27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9ED5E4-986F-4085-8712-BF84A59275E4}" type="slidenum">
              <a:rPr lang="zh-CN" altLang="en-US" smtClean="0"/>
              <a:t>‹#›</a:t>
            </a:fld>
            <a:endParaRPr lang="zh-CN" altLang="en-US"/>
          </a:p>
        </p:txBody>
      </p:sp>
    </p:spTree>
    <p:extLst>
      <p:ext uri="{BB962C8B-B14F-4D97-AF65-F5344CB8AC3E}">
        <p14:creationId xmlns:p14="http://schemas.microsoft.com/office/powerpoint/2010/main" val="1848585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4919DAA-2D0F-4E6D-AEBE-5DCC948979B5}" type="datetimeFigureOut">
              <a:rPr lang="zh-CN" altLang="en-US" smtClean="0"/>
              <a:t>2017/9/27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B9ED5E4-986F-4085-8712-BF84A59275E4}" type="slidenum">
              <a:rPr lang="zh-CN" altLang="en-US" smtClean="0"/>
              <a:t>‹#›</a:t>
            </a:fld>
            <a:endParaRPr lang="zh-CN" altLang="en-US"/>
          </a:p>
        </p:txBody>
      </p:sp>
    </p:spTree>
    <p:extLst>
      <p:ext uri="{BB962C8B-B14F-4D97-AF65-F5344CB8AC3E}">
        <p14:creationId xmlns:p14="http://schemas.microsoft.com/office/powerpoint/2010/main" val="3505118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4919DAA-2D0F-4E6D-AEBE-5DCC948979B5}" type="datetimeFigureOut">
              <a:rPr lang="zh-CN" altLang="en-US" smtClean="0"/>
              <a:t>2017/9/27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9ED5E4-986F-4085-8712-BF84A59275E4}" type="slidenum">
              <a:rPr lang="zh-CN" altLang="en-US" smtClean="0"/>
              <a:t>‹#›</a:t>
            </a:fld>
            <a:endParaRPr lang="zh-CN" altLang="en-US"/>
          </a:p>
        </p:txBody>
      </p:sp>
    </p:spTree>
    <p:extLst>
      <p:ext uri="{BB962C8B-B14F-4D97-AF65-F5344CB8AC3E}">
        <p14:creationId xmlns:p14="http://schemas.microsoft.com/office/powerpoint/2010/main" val="3354955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4919DAA-2D0F-4E6D-AEBE-5DCC948979B5}" type="datetimeFigureOut">
              <a:rPr lang="zh-CN" altLang="en-US" smtClean="0"/>
              <a:t>2017/9/27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9ED5E4-986F-4085-8712-BF84A59275E4}" type="slidenum">
              <a:rPr lang="zh-CN" altLang="en-US" smtClean="0"/>
              <a:t>‹#›</a:t>
            </a:fld>
            <a:endParaRPr lang="zh-CN" altLang="en-US"/>
          </a:p>
        </p:txBody>
      </p:sp>
    </p:spTree>
    <p:extLst>
      <p:ext uri="{BB962C8B-B14F-4D97-AF65-F5344CB8AC3E}">
        <p14:creationId xmlns:p14="http://schemas.microsoft.com/office/powerpoint/2010/main" val="3450514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4919DAA-2D0F-4E6D-AEBE-5DCC948979B5}" type="datetimeFigureOut">
              <a:rPr lang="zh-CN" altLang="en-US" smtClean="0"/>
              <a:t>2017/9/27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9ED5E4-986F-4085-8712-BF84A59275E4}" type="slidenum">
              <a:rPr lang="zh-CN" altLang="en-US" smtClean="0"/>
              <a:t>‹#›</a:t>
            </a:fld>
            <a:endParaRPr lang="zh-CN" altLang="en-US"/>
          </a:p>
        </p:txBody>
      </p:sp>
    </p:spTree>
    <p:extLst>
      <p:ext uri="{BB962C8B-B14F-4D97-AF65-F5344CB8AC3E}">
        <p14:creationId xmlns:p14="http://schemas.microsoft.com/office/powerpoint/2010/main" val="880065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4919DAA-2D0F-4E6D-AEBE-5DCC948979B5}" type="datetimeFigureOut">
              <a:rPr lang="zh-CN" altLang="en-US" smtClean="0"/>
              <a:t>2017/9/27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9ED5E4-986F-4085-8712-BF84A59275E4}" type="slidenum">
              <a:rPr lang="zh-CN" altLang="en-US" smtClean="0"/>
              <a:t>‹#›</a:t>
            </a:fld>
            <a:endParaRPr lang="zh-CN" altLang="en-US"/>
          </a:p>
        </p:txBody>
      </p:sp>
    </p:spTree>
    <p:extLst>
      <p:ext uri="{BB962C8B-B14F-4D97-AF65-F5344CB8AC3E}">
        <p14:creationId xmlns:p14="http://schemas.microsoft.com/office/powerpoint/2010/main" val="2113237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919DAA-2D0F-4E6D-AEBE-5DCC948979B5}" type="datetimeFigureOut">
              <a:rPr lang="zh-CN" altLang="en-US" smtClean="0"/>
              <a:t>2017/9/27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9ED5E4-986F-4085-8712-BF84A59275E4}" type="slidenum">
              <a:rPr lang="zh-CN" altLang="en-US" smtClean="0"/>
              <a:t>‹#›</a:t>
            </a:fld>
            <a:endParaRPr lang="zh-CN" altLang="en-US"/>
          </a:p>
        </p:txBody>
      </p:sp>
    </p:spTree>
    <p:extLst>
      <p:ext uri="{BB962C8B-B14F-4D97-AF65-F5344CB8AC3E}">
        <p14:creationId xmlns:p14="http://schemas.microsoft.com/office/powerpoint/2010/main" val="2683197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emf"/><Relationship Id="rId5" Type="http://schemas.openxmlformats.org/officeDocument/2006/relationships/oleObject" Target="../embeddings/oleObject3.bin"/><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6.bin"/><Relationship Id="rId4" Type="http://schemas.openxmlformats.org/officeDocument/2006/relationships/image" Target="../media/image11.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3.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4.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5.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7.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8.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9.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1.wmf"/><Relationship Id="rId5" Type="http://schemas.openxmlformats.org/officeDocument/2006/relationships/oleObject" Target="../embeddings/oleObject15.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17.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5.wmf"/><Relationship Id="rId5" Type="http://schemas.openxmlformats.org/officeDocument/2006/relationships/oleObject" Target="../embeddings/oleObject19.bin"/><Relationship Id="rId4" Type="http://schemas.openxmlformats.org/officeDocument/2006/relationships/image" Target="../media/image24.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6.wmf"/></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28.wmf"/><Relationship Id="rId5" Type="http://schemas.openxmlformats.org/officeDocument/2006/relationships/oleObject" Target="../embeddings/oleObject22.bin"/><Relationship Id="rId4" Type="http://schemas.openxmlformats.org/officeDocument/2006/relationships/image" Target="../media/image27.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2.xml"/><Relationship Id="rId1" Type="http://schemas.openxmlformats.org/officeDocument/2006/relationships/vmlDrawing" Target="../drawings/vmlDrawing15.vml"/><Relationship Id="rId4" Type="http://schemas.openxmlformats.org/officeDocument/2006/relationships/image" Target="../media/image29.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2.xml"/><Relationship Id="rId1" Type="http://schemas.openxmlformats.org/officeDocument/2006/relationships/vmlDrawing" Target="../drawings/vmlDrawing16.vml"/><Relationship Id="rId4" Type="http://schemas.openxmlformats.org/officeDocument/2006/relationships/image" Target="../media/image30.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32.wmf"/><Relationship Id="rId5" Type="http://schemas.openxmlformats.org/officeDocument/2006/relationships/oleObject" Target="../embeddings/oleObject26.bin"/><Relationship Id="rId4" Type="http://schemas.openxmlformats.org/officeDocument/2006/relationships/image" Target="../media/image31.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34.wmf"/><Relationship Id="rId5" Type="http://schemas.openxmlformats.org/officeDocument/2006/relationships/oleObject" Target="../embeddings/oleObject28.bin"/><Relationship Id="rId4" Type="http://schemas.openxmlformats.org/officeDocument/2006/relationships/image" Target="../media/image33.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35.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36.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37.wmf"/></Relationships>
</file>

<file path=ppt/slides/_rels/slide41.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38.wmf"/><Relationship Id="rId5" Type="http://schemas.openxmlformats.org/officeDocument/2006/relationships/oleObject" Target="../embeddings/oleObject33.bin"/><Relationship Id="rId4" Type="http://schemas.openxmlformats.org/officeDocument/2006/relationships/image" Target="../media/image37.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40.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42.wmf"/><Relationship Id="rId5" Type="http://schemas.openxmlformats.org/officeDocument/2006/relationships/oleObject" Target="../embeddings/oleObject37.bin"/><Relationship Id="rId4" Type="http://schemas.openxmlformats.org/officeDocument/2006/relationships/image" Target="../media/image41.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000" dirty="0" smtClean="0">
                <a:latin typeface="黑体" panose="02010609060101010101" pitchFamily="49" charset="-122"/>
                <a:ea typeface="黑体" panose="02010609060101010101" pitchFamily="49" charset="-122"/>
              </a:rPr>
              <a:t>第</a:t>
            </a:r>
            <a:r>
              <a:rPr lang="en-US" altLang="zh-CN" sz="4000" dirty="0" smtClean="0">
                <a:latin typeface="黑体" panose="02010609060101010101" pitchFamily="49" charset="-122"/>
                <a:ea typeface="黑体" panose="02010609060101010101" pitchFamily="49" charset="-122"/>
              </a:rPr>
              <a:t>5</a:t>
            </a:r>
            <a:r>
              <a:rPr lang="zh-CN" altLang="en-US" sz="4000" dirty="0" smtClean="0">
                <a:latin typeface="黑体" panose="02010609060101010101" pitchFamily="49" charset="-122"/>
                <a:ea typeface="黑体" panose="02010609060101010101" pitchFamily="49" charset="-122"/>
              </a:rPr>
              <a:t>章 </a:t>
            </a:r>
            <a:r>
              <a:rPr lang="zh-CN" altLang="en-US" sz="4400" b="1" dirty="0" smtClean="0">
                <a:solidFill>
                  <a:srgbClr val="FF0000"/>
                </a:solidFill>
                <a:latin typeface="黑体" panose="02010609060101010101" pitchFamily="49" charset="-122"/>
                <a:ea typeface="黑体" panose="02010609060101010101" pitchFamily="49" charset="-122"/>
              </a:rPr>
              <a:t>平均指标</a:t>
            </a:r>
            <a:r>
              <a:rPr lang="zh-CN" altLang="en-US" sz="4000" dirty="0" smtClean="0">
                <a:latin typeface="黑体" panose="02010609060101010101" pitchFamily="49" charset="-122"/>
                <a:ea typeface="黑体" panose="02010609060101010101" pitchFamily="49" charset="-122"/>
              </a:rPr>
              <a:t>与变异指标（</a:t>
            </a:r>
            <a:r>
              <a:rPr lang="en-US" altLang="zh-CN" sz="4000" dirty="0" smtClean="0">
                <a:latin typeface="黑体" panose="02010609060101010101" pitchFamily="49" charset="-122"/>
                <a:ea typeface="黑体" panose="02010609060101010101" pitchFamily="49" charset="-122"/>
              </a:rPr>
              <a:t>1</a:t>
            </a:r>
            <a:r>
              <a:rPr lang="zh-CN" altLang="en-US" sz="4000" dirty="0" smtClean="0">
                <a:latin typeface="黑体" panose="02010609060101010101" pitchFamily="49" charset="-122"/>
                <a:ea typeface="黑体" panose="02010609060101010101" pitchFamily="49" charset="-122"/>
              </a:rPr>
              <a:t>）</a:t>
            </a:r>
            <a:endParaRPr lang="zh-CN" altLang="en-US" sz="4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493065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1703388" y="620713"/>
            <a:ext cx="46085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i="1">
                <a:solidFill>
                  <a:srgbClr val="FF0101"/>
                </a:solidFill>
                <a:effectLst>
                  <a:outerShdw blurRad="38100" dist="38100" dir="2700000" algn="tl">
                    <a:srgbClr val="C0C0C0"/>
                  </a:outerShdw>
                </a:effectLst>
                <a:latin typeface="Tahoma" panose="020B0604030504040204" pitchFamily="34" charset="0"/>
                <a:ea typeface="黑体" panose="02010609060101010101" pitchFamily="49" charset="-122"/>
              </a:rPr>
              <a:t>四、平均指标的种类</a:t>
            </a:r>
          </a:p>
        </p:txBody>
      </p:sp>
      <p:grpSp>
        <p:nvGrpSpPr>
          <p:cNvPr id="51217" name="Group 17"/>
          <p:cNvGrpSpPr>
            <a:grpSpLocks/>
          </p:cNvGrpSpPr>
          <p:nvPr/>
        </p:nvGrpSpPr>
        <p:grpSpPr bwMode="auto">
          <a:xfrm>
            <a:off x="1847851" y="1628776"/>
            <a:ext cx="8461375" cy="4391025"/>
            <a:chOff x="0" y="1026"/>
            <a:chExt cx="5330" cy="2766"/>
          </a:xfrm>
        </p:grpSpPr>
        <p:sp>
          <p:nvSpPr>
            <p:cNvPr id="51203" name="Rectangle 3"/>
            <p:cNvSpPr>
              <a:spLocks noChangeArrowheads="1"/>
            </p:cNvSpPr>
            <p:nvPr/>
          </p:nvSpPr>
          <p:spPr bwMode="auto">
            <a:xfrm>
              <a:off x="0" y="2069"/>
              <a:ext cx="384" cy="144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800" b="1">
                  <a:latin typeface="Tahoma" panose="020B0604030504040204" pitchFamily="34" charset="0"/>
                  <a:ea typeface="黑体" panose="02010609060101010101" pitchFamily="49" charset="-122"/>
                </a:rPr>
                <a:t>平</a:t>
              </a:r>
            </a:p>
            <a:p>
              <a:pPr algn="ctr"/>
              <a:r>
                <a:rPr kumimoji="1" lang="zh-CN" altLang="en-US" sz="2800" b="1">
                  <a:latin typeface="Tahoma" panose="020B0604030504040204" pitchFamily="34" charset="0"/>
                  <a:ea typeface="黑体" panose="02010609060101010101" pitchFamily="49" charset="-122"/>
                </a:rPr>
                <a:t>均</a:t>
              </a:r>
            </a:p>
            <a:p>
              <a:pPr algn="ctr"/>
              <a:r>
                <a:rPr kumimoji="1" lang="zh-CN" altLang="en-US" sz="2800" b="1">
                  <a:latin typeface="Tahoma" panose="020B0604030504040204" pitchFamily="34" charset="0"/>
                  <a:ea typeface="黑体" panose="02010609060101010101" pitchFamily="49" charset="-122"/>
                </a:rPr>
                <a:t>指</a:t>
              </a:r>
            </a:p>
            <a:p>
              <a:pPr algn="ctr"/>
              <a:r>
                <a:rPr kumimoji="1" lang="zh-CN" altLang="en-US" sz="2800" b="1">
                  <a:latin typeface="Tahoma" panose="020B0604030504040204" pitchFamily="34" charset="0"/>
                  <a:ea typeface="黑体" panose="02010609060101010101" pitchFamily="49" charset="-122"/>
                </a:rPr>
                <a:t>标</a:t>
              </a:r>
            </a:p>
          </p:txBody>
        </p:sp>
        <p:sp>
          <p:nvSpPr>
            <p:cNvPr id="51204" name="AutoShape 4"/>
            <p:cNvSpPr>
              <a:spLocks/>
            </p:cNvSpPr>
            <p:nvPr/>
          </p:nvSpPr>
          <p:spPr bwMode="auto">
            <a:xfrm>
              <a:off x="480" y="2208"/>
              <a:ext cx="240" cy="1392"/>
            </a:xfrm>
            <a:prstGeom prst="leftBrace">
              <a:avLst>
                <a:gd name="adj1" fmla="val 48333"/>
                <a:gd name="adj2" fmla="val 50000"/>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5" name="Rectangle 5"/>
            <p:cNvSpPr>
              <a:spLocks noChangeArrowheads="1"/>
            </p:cNvSpPr>
            <p:nvPr/>
          </p:nvSpPr>
          <p:spPr bwMode="auto">
            <a:xfrm>
              <a:off x="672" y="1920"/>
              <a:ext cx="1296" cy="384"/>
            </a:xfrm>
            <a:prstGeom prst="rect">
              <a:avLst/>
            </a:prstGeom>
            <a:solidFill>
              <a:srgbClr val="FF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800" b="1">
                  <a:latin typeface="Tahoma" panose="020B0604030504040204" pitchFamily="34" charset="0"/>
                  <a:ea typeface="黑体" panose="02010609060101010101" pitchFamily="49" charset="-122"/>
                </a:rPr>
                <a:t>静态平均数</a:t>
              </a:r>
            </a:p>
          </p:txBody>
        </p:sp>
        <p:sp>
          <p:nvSpPr>
            <p:cNvPr id="51206" name="Rectangle 6"/>
            <p:cNvSpPr>
              <a:spLocks noChangeArrowheads="1"/>
            </p:cNvSpPr>
            <p:nvPr/>
          </p:nvSpPr>
          <p:spPr bwMode="auto">
            <a:xfrm>
              <a:off x="720" y="3408"/>
              <a:ext cx="1248" cy="384"/>
            </a:xfrm>
            <a:prstGeom prst="rect">
              <a:avLst/>
            </a:prstGeom>
            <a:solidFill>
              <a:srgbClr val="FF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800" b="1">
                  <a:latin typeface="Tahoma" panose="020B0604030504040204" pitchFamily="34" charset="0"/>
                  <a:ea typeface="黑体" panose="02010609060101010101" pitchFamily="49" charset="-122"/>
                </a:rPr>
                <a:t>动态平均数</a:t>
              </a:r>
            </a:p>
          </p:txBody>
        </p:sp>
        <p:sp>
          <p:nvSpPr>
            <p:cNvPr id="51207" name="AutoShape 7"/>
            <p:cNvSpPr>
              <a:spLocks/>
            </p:cNvSpPr>
            <p:nvPr/>
          </p:nvSpPr>
          <p:spPr bwMode="auto">
            <a:xfrm>
              <a:off x="2016" y="1296"/>
              <a:ext cx="240" cy="1632"/>
            </a:xfrm>
            <a:prstGeom prst="leftBrace">
              <a:avLst>
                <a:gd name="adj1" fmla="val 56667"/>
                <a:gd name="adj2" fmla="val 50000"/>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8" name="Rectangle 8"/>
            <p:cNvSpPr>
              <a:spLocks noChangeArrowheads="1"/>
            </p:cNvSpPr>
            <p:nvPr/>
          </p:nvSpPr>
          <p:spPr bwMode="auto">
            <a:xfrm>
              <a:off x="2304" y="1200"/>
              <a:ext cx="1152" cy="336"/>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800" b="1">
                  <a:latin typeface="Tahoma" panose="020B0604030504040204" pitchFamily="34" charset="0"/>
                  <a:ea typeface="黑体" panose="02010609060101010101" pitchFamily="49" charset="-122"/>
                </a:rPr>
                <a:t>位置平均数</a:t>
              </a:r>
            </a:p>
          </p:txBody>
        </p:sp>
        <p:sp>
          <p:nvSpPr>
            <p:cNvPr id="51209" name="Rectangle 9"/>
            <p:cNvSpPr>
              <a:spLocks noChangeArrowheads="1"/>
            </p:cNvSpPr>
            <p:nvPr/>
          </p:nvSpPr>
          <p:spPr bwMode="auto">
            <a:xfrm>
              <a:off x="2256" y="2736"/>
              <a:ext cx="1200" cy="336"/>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800" b="1">
                  <a:latin typeface="Tahoma" panose="020B0604030504040204" pitchFamily="34" charset="0"/>
                  <a:ea typeface="黑体" panose="02010609060101010101" pitchFamily="49" charset="-122"/>
                </a:rPr>
                <a:t>数值平均数</a:t>
              </a:r>
            </a:p>
          </p:txBody>
        </p:sp>
        <p:sp>
          <p:nvSpPr>
            <p:cNvPr id="51210" name="Rectangle 10"/>
            <p:cNvSpPr>
              <a:spLocks noChangeArrowheads="1"/>
            </p:cNvSpPr>
            <p:nvPr/>
          </p:nvSpPr>
          <p:spPr bwMode="auto">
            <a:xfrm>
              <a:off x="3878" y="3385"/>
              <a:ext cx="1406" cy="336"/>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800" b="1">
                  <a:latin typeface="Tahoma" panose="020B0604030504040204" pitchFamily="34" charset="0"/>
                  <a:ea typeface="黑体" panose="02010609060101010101" pitchFamily="49" charset="-122"/>
                </a:rPr>
                <a:t>几何平均数</a:t>
              </a:r>
            </a:p>
          </p:txBody>
        </p:sp>
        <p:sp>
          <p:nvSpPr>
            <p:cNvPr id="51211" name="Rectangle 11"/>
            <p:cNvSpPr>
              <a:spLocks noChangeArrowheads="1"/>
            </p:cNvSpPr>
            <p:nvPr/>
          </p:nvSpPr>
          <p:spPr bwMode="auto">
            <a:xfrm>
              <a:off x="3878" y="2795"/>
              <a:ext cx="1452" cy="336"/>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800" b="1">
                  <a:latin typeface="Tahoma" panose="020B0604030504040204" pitchFamily="34" charset="0"/>
                  <a:ea typeface="黑体" panose="02010609060101010101" pitchFamily="49" charset="-122"/>
                </a:rPr>
                <a:t>调和平均数</a:t>
              </a:r>
            </a:p>
          </p:txBody>
        </p:sp>
        <p:sp>
          <p:nvSpPr>
            <p:cNvPr id="51212" name="Rectangle 12"/>
            <p:cNvSpPr>
              <a:spLocks noChangeArrowheads="1"/>
            </p:cNvSpPr>
            <p:nvPr/>
          </p:nvSpPr>
          <p:spPr bwMode="auto">
            <a:xfrm>
              <a:off x="3878" y="2251"/>
              <a:ext cx="1452" cy="336"/>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800" b="1">
                  <a:latin typeface="Tahoma" panose="020B0604030504040204" pitchFamily="34" charset="0"/>
                  <a:ea typeface="黑体" panose="02010609060101010101" pitchFamily="49" charset="-122"/>
                </a:rPr>
                <a:t>算术平均数</a:t>
              </a:r>
            </a:p>
          </p:txBody>
        </p:sp>
        <p:sp>
          <p:nvSpPr>
            <p:cNvPr id="51213" name="Rectangle 13"/>
            <p:cNvSpPr>
              <a:spLocks noChangeArrowheads="1"/>
            </p:cNvSpPr>
            <p:nvPr/>
          </p:nvSpPr>
          <p:spPr bwMode="auto">
            <a:xfrm>
              <a:off x="3787" y="1026"/>
              <a:ext cx="1089" cy="336"/>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800" b="1">
                  <a:latin typeface="Tahoma" panose="020B0604030504040204" pitchFamily="34" charset="0"/>
                  <a:ea typeface="黑体" panose="02010609060101010101" pitchFamily="49" charset="-122"/>
                </a:rPr>
                <a:t>中位数</a:t>
              </a:r>
            </a:p>
          </p:txBody>
        </p:sp>
        <p:sp>
          <p:nvSpPr>
            <p:cNvPr id="51214" name="Rectangle 14"/>
            <p:cNvSpPr>
              <a:spLocks noChangeArrowheads="1"/>
            </p:cNvSpPr>
            <p:nvPr/>
          </p:nvSpPr>
          <p:spPr bwMode="auto">
            <a:xfrm>
              <a:off x="3833" y="1525"/>
              <a:ext cx="1036" cy="336"/>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800" b="1">
                  <a:latin typeface="Tahoma" panose="020B0604030504040204" pitchFamily="34" charset="0"/>
                  <a:ea typeface="黑体" panose="02010609060101010101" pitchFamily="49" charset="-122"/>
                </a:rPr>
                <a:t>众数</a:t>
              </a:r>
            </a:p>
          </p:txBody>
        </p:sp>
        <p:sp>
          <p:nvSpPr>
            <p:cNvPr id="51215" name="AutoShape 15"/>
            <p:cNvSpPr>
              <a:spLocks/>
            </p:cNvSpPr>
            <p:nvPr/>
          </p:nvSpPr>
          <p:spPr bwMode="auto">
            <a:xfrm>
              <a:off x="3504" y="1104"/>
              <a:ext cx="240" cy="768"/>
            </a:xfrm>
            <a:prstGeom prst="leftBrace">
              <a:avLst>
                <a:gd name="adj1" fmla="val 26667"/>
                <a:gd name="adj2" fmla="val 50000"/>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6" name="AutoShape 16"/>
            <p:cNvSpPr>
              <a:spLocks/>
            </p:cNvSpPr>
            <p:nvPr/>
          </p:nvSpPr>
          <p:spPr bwMode="auto">
            <a:xfrm>
              <a:off x="3600" y="2208"/>
              <a:ext cx="240" cy="1392"/>
            </a:xfrm>
            <a:prstGeom prst="leftBrace">
              <a:avLst>
                <a:gd name="adj1" fmla="val 48333"/>
                <a:gd name="adj2" fmla="val 50000"/>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4047069115"/>
      </p:ext>
    </p:extLst>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02773" y="221754"/>
            <a:ext cx="5076825" cy="882650"/>
          </a:xfrm>
        </p:spPr>
        <p:txBody>
          <a:bodyPr>
            <a:normAutofit/>
          </a:bodyPr>
          <a:lstStyle/>
          <a:p>
            <a:pPr marL="1117600" indent="-1117600"/>
            <a:r>
              <a:rPr lang="zh-CN" altLang="en-US" sz="4000" b="1" dirty="0">
                <a:solidFill>
                  <a:srgbClr val="C00000"/>
                </a:solidFill>
                <a:latin typeface="黑体" panose="02010609060101010101" pitchFamily="49" charset="-122"/>
              </a:rPr>
              <a:t>（一）算术平均数</a:t>
            </a:r>
          </a:p>
        </p:txBody>
      </p:sp>
      <p:sp>
        <p:nvSpPr>
          <p:cNvPr id="52227" name="Rectangle 3"/>
          <p:cNvSpPr>
            <a:spLocks noGrp="1" noChangeArrowheads="1"/>
          </p:cNvSpPr>
          <p:nvPr>
            <p:ph type="body" sz="half" idx="1"/>
          </p:nvPr>
        </p:nvSpPr>
        <p:spPr>
          <a:xfrm>
            <a:off x="1828800" y="2017714"/>
            <a:ext cx="8534400" cy="4840287"/>
          </a:xfrm>
        </p:spPr>
        <p:txBody>
          <a:bodyPr/>
          <a:lstStyle/>
          <a:p>
            <a:r>
              <a:rPr lang="zh-CN" altLang="en-US">
                <a:solidFill>
                  <a:schemeClr val="bg1"/>
                </a:solidFill>
                <a:ea typeface="黑体" panose="02010609060101010101" pitchFamily="49" charset="-122"/>
              </a:rPr>
              <a:t>算术平均数是计算平均指标最常用的方法，其基本公式是：</a:t>
            </a:r>
          </a:p>
          <a:p>
            <a:pPr>
              <a:buFontTx/>
              <a:buNone/>
            </a:pPr>
            <a:endParaRPr lang="zh-CN" altLang="en-US">
              <a:solidFill>
                <a:schemeClr val="bg1"/>
              </a:solidFill>
            </a:endParaRPr>
          </a:p>
          <a:p>
            <a:pPr lvl="1"/>
            <a:endParaRPr lang="zh-CN" altLang="en-US">
              <a:latin typeface="黑体" panose="02010609060101010101" pitchFamily="49" charset="-122"/>
              <a:ea typeface="黑体" panose="02010609060101010101" pitchFamily="49" charset="-122"/>
            </a:endParaRPr>
          </a:p>
          <a:p>
            <a:pPr lvl="1"/>
            <a:endParaRPr lang="zh-CN" altLang="en-US"/>
          </a:p>
          <a:p>
            <a:r>
              <a:rPr lang="zh-CN" altLang="en-US">
                <a:solidFill>
                  <a:schemeClr val="bg1"/>
                </a:solidFill>
                <a:ea typeface="黑体" panose="02010609060101010101" pitchFamily="49" charset="-122"/>
              </a:rPr>
              <a:t>算术平均数与强度相对数的比较 </a:t>
            </a:r>
          </a:p>
          <a:p>
            <a:r>
              <a:rPr lang="zh-CN" altLang="en-US">
                <a:solidFill>
                  <a:schemeClr val="bg1"/>
                </a:solidFill>
                <a:ea typeface="黑体" panose="02010609060101010101" pitchFamily="49" charset="-122"/>
              </a:rPr>
              <a:t>算术平均数的计算有简单算术平均数和加权平均数之分。</a:t>
            </a:r>
          </a:p>
        </p:txBody>
      </p:sp>
      <p:sp>
        <p:nvSpPr>
          <p:cNvPr id="52228" name="Rectangle 4"/>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2229" name="Object 5"/>
          <p:cNvGraphicFramePr>
            <a:graphicFrameLocks noChangeAspect="1"/>
          </p:cNvGraphicFramePr>
          <p:nvPr>
            <p:extLst>
              <p:ext uri="{D42A27DB-BD31-4B8C-83A1-F6EECF244321}">
                <p14:modId xmlns:p14="http://schemas.microsoft.com/office/powerpoint/2010/main" val="2718267134"/>
              </p:ext>
            </p:extLst>
          </p:nvPr>
        </p:nvGraphicFramePr>
        <p:xfrm>
          <a:off x="2553421" y="2496127"/>
          <a:ext cx="5678671" cy="1151082"/>
        </p:xfrm>
        <a:graphic>
          <a:graphicData uri="http://schemas.openxmlformats.org/presentationml/2006/ole">
            <mc:AlternateContent xmlns:mc="http://schemas.openxmlformats.org/markup-compatibility/2006">
              <mc:Choice xmlns:v="urn:schemas-microsoft-com:vml" Requires="v">
                <p:oleObj spid="_x0000_s1079" name="Equation" r:id="rId3" imgW="4699000" imgH="952500" progId="Equation.DSMT4">
                  <p:embed/>
                </p:oleObj>
              </mc:Choice>
              <mc:Fallback>
                <p:oleObj name="Equation" r:id="rId3" imgW="4699000" imgH="9525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3421" y="2496127"/>
                        <a:ext cx="5678671" cy="1151082"/>
                      </a:xfrm>
                      <a:prstGeom prst="rect">
                        <a:avLst/>
                      </a:prstGeom>
                      <a:solidFill>
                        <a:srgbClr val="FFFF66"/>
                      </a:solidFill>
                      <a:ln>
                        <a:noFill/>
                      </a:ln>
                      <a:effectLst/>
                      <a:extLst/>
                    </p:spPr>
                  </p:pic>
                </p:oleObj>
              </mc:Fallback>
            </mc:AlternateContent>
          </a:graphicData>
        </a:graphic>
      </p:graphicFrame>
    </p:spTree>
    <p:extLst>
      <p:ext uri="{BB962C8B-B14F-4D97-AF65-F5344CB8AC3E}">
        <p14:creationId xmlns:p14="http://schemas.microsoft.com/office/powerpoint/2010/main" val="3352075093"/>
      </p:ext>
    </p:extLst>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body" idx="1"/>
          </p:nvPr>
        </p:nvSpPr>
        <p:spPr>
          <a:xfrm>
            <a:off x="426028" y="2117005"/>
            <a:ext cx="11326091" cy="5616575"/>
          </a:xfrm>
        </p:spPr>
        <p:txBody>
          <a:bodyPr/>
          <a:lstStyle/>
          <a:p>
            <a:pPr>
              <a:lnSpc>
                <a:spcPct val="90000"/>
              </a:lnSpc>
            </a:pPr>
            <a:endParaRPr lang="zh-CN" altLang="en-US" dirty="0">
              <a:latin typeface="黑体" panose="02010609060101010101" pitchFamily="49" charset="-122"/>
              <a:ea typeface="黑体" panose="02010609060101010101" pitchFamily="49" charset="-122"/>
            </a:endParaRPr>
          </a:p>
          <a:p>
            <a:pPr>
              <a:lnSpc>
                <a:spcPct val="90000"/>
              </a:lnSpc>
            </a:pPr>
            <a:endParaRPr lang="zh-CN" altLang="en-US" dirty="0">
              <a:latin typeface="黑体" panose="02010609060101010101" pitchFamily="49" charset="-122"/>
              <a:ea typeface="黑体" panose="02010609060101010101" pitchFamily="49" charset="-122"/>
            </a:endParaRPr>
          </a:p>
          <a:p>
            <a:pPr>
              <a:lnSpc>
                <a:spcPct val="90000"/>
              </a:lnSpc>
            </a:pPr>
            <a:endParaRPr lang="zh-CN" altLang="en-US" dirty="0">
              <a:latin typeface="黑体" panose="02010609060101010101" pitchFamily="49" charset="-122"/>
              <a:ea typeface="黑体" panose="02010609060101010101" pitchFamily="49" charset="-122"/>
            </a:endParaRPr>
          </a:p>
          <a:p>
            <a:pPr>
              <a:lnSpc>
                <a:spcPct val="90000"/>
              </a:lnSpc>
            </a:pPr>
            <a:endParaRPr lang="zh-CN" altLang="en-US" dirty="0">
              <a:latin typeface="黑体" panose="02010609060101010101" pitchFamily="49" charset="-122"/>
              <a:ea typeface="黑体" panose="02010609060101010101" pitchFamily="49" charset="-122"/>
            </a:endParaRPr>
          </a:p>
        </p:txBody>
      </p:sp>
      <p:graphicFrame>
        <p:nvGraphicFramePr>
          <p:cNvPr id="231427" name="Object 3"/>
          <p:cNvGraphicFramePr>
            <a:graphicFrameLocks noChangeAspect="1"/>
          </p:cNvGraphicFramePr>
          <p:nvPr>
            <p:extLst>
              <p:ext uri="{D42A27DB-BD31-4B8C-83A1-F6EECF244321}">
                <p14:modId xmlns:p14="http://schemas.microsoft.com/office/powerpoint/2010/main" val="3603117455"/>
              </p:ext>
            </p:extLst>
          </p:nvPr>
        </p:nvGraphicFramePr>
        <p:xfrm>
          <a:off x="1323471" y="2486422"/>
          <a:ext cx="9018587" cy="1039812"/>
        </p:xfrm>
        <a:graphic>
          <a:graphicData uri="http://schemas.openxmlformats.org/presentationml/2006/ole">
            <mc:AlternateContent xmlns:mc="http://schemas.openxmlformats.org/markup-compatibility/2006">
              <mc:Choice xmlns:v="urn:schemas-microsoft-com:vml" Requires="v">
                <p:oleObj spid="_x0000_s2196" name="公式" r:id="rId3" imgW="2971800" imgH="457200" progId="Equation.3">
                  <p:embed/>
                </p:oleObj>
              </mc:Choice>
              <mc:Fallback>
                <p:oleObj name="公式" r:id="rId3" imgW="2971800" imgH="457200" progId="Equation.3">
                  <p:embed/>
                  <p:pic>
                    <p:nvPicPr>
                      <p:cNvPr id="0" name=""/>
                      <p:cNvPicPr>
                        <a:picLocks noChangeAspect="1" noChangeArrowheads="1"/>
                      </p:cNvPicPr>
                      <p:nvPr/>
                    </p:nvPicPr>
                    <p:blipFill>
                      <a:blip r:embed="rId4"/>
                      <a:srcRect/>
                      <a:stretch>
                        <a:fillRect/>
                      </a:stretch>
                    </p:blipFill>
                    <p:spPr bwMode="auto">
                      <a:xfrm>
                        <a:off x="1323471" y="2486422"/>
                        <a:ext cx="9018587" cy="1039812"/>
                      </a:xfrm>
                      <a:prstGeom prst="rect">
                        <a:avLst/>
                      </a:prstGeom>
                      <a:noFill/>
                      <a:ln w="38100">
                        <a:solidFill>
                          <a:srgbClr val="FF0000"/>
                        </a:solidFill>
                        <a:miter lim="800000"/>
                        <a:headEnd/>
                        <a:tailEnd/>
                      </a:ln>
                      <a:extLst/>
                    </p:spPr>
                  </p:pic>
                </p:oleObj>
              </mc:Fallback>
            </mc:AlternateContent>
          </a:graphicData>
        </a:graphic>
      </p:graphicFrame>
      <p:graphicFrame>
        <p:nvGraphicFramePr>
          <p:cNvPr id="231428" name="Object 4"/>
          <p:cNvGraphicFramePr>
            <a:graphicFrameLocks noChangeAspect="1"/>
          </p:cNvGraphicFramePr>
          <p:nvPr>
            <p:extLst>
              <p:ext uri="{D42A27DB-BD31-4B8C-83A1-F6EECF244321}">
                <p14:modId xmlns:p14="http://schemas.microsoft.com/office/powerpoint/2010/main" val="911498122"/>
              </p:ext>
            </p:extLst>
          </p:nvPr>
        </p:nvGraphicFramePr>
        <p:xfrm>
          <a:off x="3246631" y="3615027"/>
          <a:ext cx="528960" cy="457200"/>
        </p:xfrm>
        <a:graphic>
          <a:graphicData uri="http://schemas.openxmlformats.org/presentationml/2006/ole">
            <mc:AlternateContent xmlns:mc="http://schemas.openxmlformats.org/markup-compatibility/2006">
              <mc:Choice xmlns:v="urn:schemas-microsoft-com:vml" Requires="v">
                <p:oleObj spid="_x0000_s2197" name="公式" r:id="rId5" imgW="164957" imgH="190335" progId="Equation.3">
                  <p:embed/>
                </p:oleObj>
              </mc:Choice>
              <mc:Fallback>
                <p:oleObj name="公式" r:id="rId5" imgW="164957" imgH="19033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6631" y="3615027"/>
                        <a:ext cx="528960" cy="457200"/>
                      </a:xfrm>
                      <a:prstGeom prst="rect">
                        <a:avLst/>
                      </a:prstGeom>
                      <a:noFill/>
                      <a:extLst/>
                    </p:spPr>
                  </p:pic>
                </p:oleObj>
              </mc:Fallback>
            </mc:AlternateContent>
          </a:graphicData>
        </a:graphic>
      </p:graphicFrame>
      <p:sp>
        <p:nvSpPr>
          <p:cNvPr id="3" name="矩形 2"/>
          <p:cNvSpPr/>
          <p:nvPr/>
        </p:nvSpPr>
        <p:spPr>
          <a:xfrm>
            <a:off x="711778" y="4300939"/>
            <a:ext cx="10858499" cy="1643527"/>
          </a:xfrm>
          <a:prstGeom prst="rect">
            <a:avLst/>
          </a:prstGeom>
        </p:spPr>
        <p:txBody>
          <a:bodyPr wrap="square">
            <a:spAutoFit/>
          </a:bodyPr>
          <a:lstStyle/>
          <a:p>
            <a:pPr algn="just">
              <a:lnSpc>
                <a:spcPct val="90000"/>
              </a:lnSpc>
            </a:pPr>
            <a:r>
              <a:rPr lang="zh-CN" altLang="en-US" sz="2800" dirty="0">
                <a:latin typeface="黑体" panose="02010609060101010101" pitchFamily="49" charset="-122"/>
                <a:ea typeface="黑体" panose="02010609060101010101" pitchFamily="49" charset="-122"/>
              </a:rPr>
              <a:t>其中</a:t>
            </a:r>
            <a:r>
              <a:rPr lang="zh-CN" altLang="en-US" sz="2800" dirty="0" smtClean="0">
                <a:latin typeface="黑体" panose="02010609060101010101" pitchFamily="49" charset="-122"/>
                <a:ea typeface="黑体" panose="02010609060101010101" pitchFamily="49" charset="-122"/>
              </a:rPr>
              <a:t>：代表</a:t>
            </a:r>
            <a:r>
              <a:rPr lang="zh-CN" altLang="en-US" sz="2800" dirty="0">
                <a:latin typeface="黑体" panose="02010609060101010101" pitchFamily="49" charset="-122"/>
                <a:ea typeface="黑体" panose="02010609060101010101" pitchFamily="49" charset="-122"/>
              </a:rPr>
              <a:t>算术平均数，</a:t>
            </a:r>
            <a:r>
              <a:rPr lang="en-US" altLang="zh-CN" sz="2800" dirty="0">
                <a:latin typeface="黑体" panose="02010609060101010101" pitchFamily="49" charset="-122"/>
                <a:ea typeface="黑体" panose="02010609060101010101" pitchFamily="49" charset="-122"/>
              </a:rPr>
              <a:t>x</a:t>
            </a:r>
            <a:r>
              <a:rPr lang="en-US" altLang="zh-CN" sz="2800" baseline="-25000" dirty="0">
                <a:latin typeface="黑体" panose="02010609060101010101" pitchFamily="49" charset="-122"/>
                <a:ea typeface="黑体" panose="02010609060101010101" pitchFamily="49" charset="-122"/>
              </a:rPr>
              <a:t>i</a:t>
            </a:r>
            <a:r>
              <a:rPr lang="zh-CN" altLang="en-US" sz="2800" dirty="0">
                <a:latin typeface="黑体" panose="02010609060101010101" pitchFamily="49" charset="-122"/>
                <a:ea typeface="黑体" panose="02010609060101010101" pitchFamily="49" charset="-122"/>
              </a:rPr>
              <a:t>代表各单位标志值（变量值），</a:t>
            </a:r>
            <a:r>
              <a:rPr lang="en-US" altLang="zh-CN" sz="2800" dirty="0">
                <a:latin typeface="黑体" panose="02010609060101010101" pitchFamily="49" charset="-122"/>
                <a:ea typeface="黑体" panose="02010609060101010101" pitchFamily="49" charset="-122"/>
              </a:rPr>
              <a:t>n</a:t>
            </a:r>
            <a:r>
              <a:rPr lang="zh-CN" altLang="en-US" sz="2800" dirty="0">
                <a:latin typeface="黑体" panose="02010609060101010101" pitchFamily="49" charset="-122"/>
                <a:ea typeface="黑体" panose="02010609060101010101" pitchFamily="49" charset="-122"/>
              </a:rPr>
              <a:t>代表总体单位数（项数）。</a:t>
            </a:r>
          </a:p>
          <a:p>
            <a:pPr algn="just">
              <a:lnSpc>
                <a:spcPct val="90000"/>
              </a:lnSpc>
            </a:pPr>
            <a:r>
              <a:rPr lang="zh-CN" altLang="en-US" sz="2800" dirty="0">
                <a:latin typeface="黑体" panose="02010609060101010101" pitchFamily="49" charset="-122"/>
                <a:ea typeface="黑体" panose="02010609060101010101" pitchFamily="49" charset="-122"/>
              </a:rPr>
              <a:t>适用条件：当统计资料未分组时可用简单算术平均法计算；如果是组距式资料</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则要计算组中值作为代表标志值进行计算。</a:t>
            </a:r>
          </a:p>
        </p:txBody>
      </p:sp>
      <p:sp>
        <p:nvSpPr>
          <p:cNvPr id="4" name="矩形 3"/>
          <p:cNvSpPr/>
          <p:nvPr/>
        </p:nvSpPr>
        <p:spPr>
          <a:xfrm>
            <a:off x="426028" y="364075"/>
            <a:ext cx="3672800" cy="535531"/>
          </a:xfrm>
          <a:prstGeom prst="rect">
            <a:avLst/>
          </a:prstGeom>
        </p:spPr>
        <p:txBody>
          <a:bodyPr wrap="none">
            <a:spAutoFit/>
          </a:bodyPr>
          <a:lstStyle/>
          <a:p>
            <a:pPr>
              <a:lnSpc>
                <a:spcPct val="90000"/>
              </a:lnSpc>
            </a:pPr>
            <a:r>
              <a:rPr lang="en-US" altLang="zh-CN" sz="3200" dirty="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、简单算术平均法</a:t>
            </a:r>
          </a:p>
        </p:txBody>
      </p:sp>
      <p:sp>
        <p:nvSpPr>
          <p:cNvPr id="6" name="矩形 5"/>
          <p:cNvSpPr/>
          <p:nvPr/>
        </p:nvSpPr>
        <p:spPr>
          <a:xfrm>
            <a:off x="1007919" y="1235519"/>
            <a:ext cx="1980029" cy="480131"/>
          </a:xfrm>
          <a:prstGeom prst="rect">
            <a:avLst/>
          </a:prstGeom>
        </p:spPr>
        <p:txBody>
          <a:bodyPr wrap="none">
            <a:spAutoFit/>
          </a:bodyPr>
          <a:lstStyle/>
          <a:p>
            <a:pPr>
              <a:lnSpc>
                <a:spcPct val="90000"/>
              </a:lnSpc>
            </a:pPr>
            <a:r>
              <a:rPr lang="zh-CN" altLang="en-US" sz="2800" dirty="0">
                <a:latin typeface="黑体" panose="02010609060101010101" pitchFamily="49" charset="-122"/>
                <a:ea typeface="黑体" panose="02010609060101010101" pitchFamily="49" charset="-122"/>
              </a:rPr>
              <a:t>计算公式：</a:t>
            </a:r>
          </a:p>
        </p:txBody>
      </p:sp>
      <p:graphicFrame>
        <p:nvGraphicFramePr>
          <p:cNvPr id="7" name="对象 6"/>
          <p:cNvGraphicFramePr>
            <a:graphicFrameLocks noChangeAspect="1"/>
          </p:cNvGraphicFramePr>
          <p:nvPr>
            <p:extLst>
              <p:ext uri="{D42A27DB-BD31-4B8C-83A1-F6EECF244321}">
                <p14:modId xmlns:p14="http://schemas.microsoft.com/office/powerpoint/2010/main" val="3284092271"/>
              </p:ext>
            </p:extLst>
          </p:nvPr>
        </p:nvGraphicFramePr>
        <p:xfrm>
          <a:off x="1620974" y="4323867"/>
          <a:ext cx="345786" cy="398984"/>
        </p:xfrm>
        <a:graphic>
          <a:graphicData uri="http://schemas.openxmlformats.org/presentationml/2006/ole">
            <mc:AlternateContent xmlns:mc="http://schemas.openxmlformats.org/markup-compatibility/2006">
              <mc:Choice xmlns:v="urn:schemas-microsoft-com:vml" Requires="v">
                <p:oleObj spid="_x0000_s2198" name="公式" r:id="rId7" imgW="164880" imgH="190440" progId="Equation.3">
                  <p:embed/>
                </p:oleObj>
              </mc:Choice>
              <mc:Fallback>
                <p:oleObj name="公式" r:id="rId7" imgW="164880" imgH="190440" progId="Equation.3">
                  <p:embed/>
                  <p:pic>
                    <p:nvPicPr>
                      <p:cNvPr id="0" name=""/>
                      <p:cNvPicPr/>
                      <p:nvPr/>
                    </p:nvPicPr>
                    <p:blipFill>
                      <a:blip r:embed="rId8"/>
                      <a:stretch>
                        <a:fillRect/>
                      </a:stretch>
                    </p:blipFill>
                    <p:spPr>
                      <a:xfrm>
                        <a:off x="1620974" y="4323867"/>
                        <a:ext cx="345786" cy="398984"/>
                      </a:xfrm>
                      <a:prstGeom prst="rect">
                        <a:avLst/>
                      </a:prstGeom>
                    </p:spPr>
                  </p:pic>
                </p:oleObj>
              </mc:Fallback>
            </mc:AlternateContent>
          </a:graphicData>
        </a:graphic>
      </p:graphicFrame>
    </p:spTree>
    <p:extLst>
      <p:ext uri="{BB962C8B-B14F-4D97-AF65-F5344CB8AC3E}">
        <p14:creationId xmlns:p14="http://schemas.microsoft.com/office/powerpoint/2010/main" val="17422120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2727" y="744971"/>
            <a:ext cx="10515600" cy="1915102"/>
          </a:xfrm>
        </p:spPr>
        <p:txBody>
          <a:bodyPr/>
          <a:lstStyle/>
          <a:p>
            <a:r>
              <a:rPr lang="zh-CN" altLang="en-US" dirty="0" smtClean="0"/>
              <a:t>例</a:t>
            </a:r>
            <a:r>
              <a:rPr lang="en-US" altLang="zh-CN" dirty="0" smtClean="0"/>
              <a:t>1</a:t>
            </a:r>
            <a:r>
              <a:rPr lang="zh-CN" altLang="en-US" dirty="0" smtClean="0"/>
              <a:t>：</a:t>
            </a:r>
            <a:endParaRPr lang="en-US" altLang="zh-CN" dirty="0" smtClean="0"/>
          </a:p>
          <a:p>
            <a:pPr marL="0" indent="0">
              <a:buNone/>
            </a:pPr>
            <a:r>
              <a:rPr lang="en-US" altLang="zh-CN" dirty="0" smtClean="0"/>
              <a:t>10</a:t>
            </a:r>
            <a:r>
              <a:rPr lang="zh-CN" altLang="en-US" dirty="0" smtClean="0"/>
              <a:t>个工人每日加工的零件数量为</a:t>
            </a:r>
            <a:r>
              <a:rPr lang="en-US" altLang="zh-CN" dirty="0" smtClean="0"/>
              <a:t>20,21,22,23,24,25,26, 28,29,32</a:t>
            </a:r>
            <a:r>
              <a:rPr lang="zh-CN" altLang="en-US" dirty="0" smtClean="0"/>
              <a:t>。</a:t>
            </a:r>
            <a:endParaRPr lang="en-US" altLang="zh-CN" dirty="0" smtClean="0"/>
          </a:p>
          <a:p>
            <a:pPr marL="0" indent="0">
              <a:buNone/>
            </a:pPr>
            <a:r>
              <a:rPr lang="en-US" altLang="zh-CN" dirty="0" smtClean="0"/>
              <a:t>10</a:t>
            </a:r>
            <a:r>
              <a:rPr lang="zh-CN" altLang="en-US" dirty="0" smtClean="0"/>
              <a:t>个工人的日平均零件加工数量为多少？</a:t>
            </a:r>
            <a:endParaRPr lang="en-US" altLang="zh-CN" dirty="0" smtClean="0"/>
          </a:p>
        </p:txBody>
      </p:sp>
      <p:sp>
        <p:nvSpPr>
          <p:cNvPr id="5" name="矩形 4"/>
          <p:cNvSpPr/>
          <p:nvPr/>
        </p:nvSpPr>
        <p:spPr>
          <a:xfrm>
            <a:off x="591292" y="3508606"/>
            <a:ext cx="9815945" cy="1077218"/>
          </a:xfrm>
          <a:prstGeom prst="rect">
            <a:avLst/>
          </a:prstGeom>
        </p:spPr>
        <p:txBody>
          <a:bodyPr wrap="square">
            <a:spAutoFit/>
          </a:bodyPr>
          <a:lstStyle/>
          <a:p>
            <a:r>
              <a:rPr lang="zh-CN" altLang="en-US" sz="3200" dirty="0"/>
              <a:t>日平均零件加工数量</a:t>
            </a:r>
            <a:r>
              <a:rPr lang="en-US" altLang="zh-CN" sz="3200" dirty="0"/>
              <a:t>=(20+21+22+23+24+25+26+27+28+29)/10=25</a:t>
            </a:r>
            <a:endParaRPr lang="zh-CN" altLang="en-US" sz="3200" dirty="0"/>
          </a:p>
        </p:txBody>
      </p:sp>
    </p:spTree>
    <p:extLst>
      <p:ext uri="{BB962C8B-B14F-4D97-AF65-F5344CB8AC3E}">
        <p14:creationId xmlns:p14="http://schemas.microsoft.com/office/powerpoint/2010/main" val="279907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body" idx="1"/>
          </p:nvPr>
        </p:nvSpPr>
        <p:spPr>
          <a:xfrm>
            <a:off x="543790" y="1634836"/>
            <a:ext cx="11073245" cy="5302250"/>
          </a:xfrm>
        </p:spPr>
        <p:txBody>
          <a:bodyPr/>
          <a:lstStyle/>
          <a:p>
            <a:r>
              <a:rPr lang="zh-CN" altLang="en-US" dirty="0">
                <a:latin typeface="黑体" panose="02010609060101010101" pitchFamily="49" charset="-122"/>
                <a:ea typeface="黑体" panose="02010609060101010101" pitchFamily="49" charset="-122"/>
              </a:rPr>
              <a:t>计算公式：</a:t>
            </a:r>
          </a:p>
          <a:p>
            <a:endParaRPr lang="zh-CN" altLang="en-US" dirty="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其中</a:t>
            </a:r>
            <a:r>
              <a:rPr lang="zh-CN" altLang="en-US" sz="2400" dirty="0">
                <a:latin typeface="黑体" panose="02010609060101010101" pitchFamily="49" charset="-122"/>
                <a:ea typeface="黑体" panose="02010609060101010101" pitchFamily="49" charset="-122"/>
              </a:rPr>
              <a:t>：    代表算术平均数</a:t>
            </a:r>
            <a:r>
              <a:rPr lang="zh-CN" altLang="en-US" sz="2400" dirty="0" smtClean="0">
                <a:latin typeface="黑体" panose="02010609060101010101" pitchFamily="49" charset="-122"/>
                <a:ea typeface="黑体" panose="02010609060101010101" pitchFamily="49" charset="-122"/>
              </a:rPr>
              <a:t>，</a:t>
            </a:r>
            <a:r>
              <a:rPr lang="en-US" altLang="zh-CN" sz="2400" dirty="0" err="1">
                <a:latin typeface="黑体" panose="02010609060101010101" pitchFamily="49" charset="-122"/>
                <a:ea typeface="黑体" panose="02010609060101010101" pitchFamily="49" charset="-122"/>
              </a:rPr>
              <a:t>X</a:t>
            </a:r>
            <a:r>
              <a:rPr lang="en-US" altLang="zh-CN" sz="1800" dirty="0" err="1" smtClean="0">
                <a:latin typeface="黑体" panose="02010609060101010101" pitchFamily="49" charset="-122"/>
                <a:ea typeface="黑体" panose="02010609060101010101" pitchFamily="49" charset="-122"/>
              </a:rPr>
              <a:t>n</a:t>
            </a:r>
            <a:r>
              <a:rPr lang="en-US" altLang="zh-CN" sz="2400" dirty="0" smtClean="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代表各单位标志值（变量值），</a:t>
            </a:r>
            <a:r>
              <a:rPr lang="en-US" altLang="zh-CN" sz="2400" dirty="0" err="1" smtClean="0">
                <a:latin typeface="黑体" panose="02010609060101010101" pitchFamily="49" charset="-122"/>
                <a:ea typeface="黑体" panose="02010609060101010101" pitchFamily="49" charset="-122"/>
              </a:rPr>
              <a:t>f</a:t>
            </a:r>
            <a:r>
              <a:rPr lang="en-US" altLang="zh-CN" sz="1800" dirty="0" err="1" smtClean="0">
                <a:latin typeface="黑体" panose="02010609060101010101" pitchFamily="49" charset="-122"/>
                <a:ea typeface="黑体" panose="02010609060101010101" pitchFamily="49" charset="-122"/>
              </a:rPr>
              <a:t>n</a:t>
            </a:r>
            <a:r>
              <a:rPr lang="zh-CN" altLang="en-US" sz="2400" dirty="0" smtClean="0">
                <a:latin typeface="黑体" panose="02010609060101010101" pitchFamily="49" charset="-122"/>
                <a:ea typeface="黑体" panose="02010609060101010101" pitchFamily="49" charset="-122"/>
              </a:rPr>
              <a:t>代表</a:t>
            </a:r>
            <a:r>
              <a:rPr lang="zh-CN" altLang="en-US" sz="2400" dirty="0">
                <a:latin typeface="黑体" panose="02010609060101010101" pitchFamily="49" charset="-122"/>
                <a:ea typeface="黑体" panose="02010609060101010101" pitchFamily="49" charset="-122"/>
              </a:rPr>
              <a:t>各组单位数（项数）。</a:t>
            </a:r>
            <a:endParaRPr lang="zh-CN" altLang="en-US" dirty="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p:txBody>
      </p:sp>
      <p:graphicFrame>
        <p:nvGraphicFramePr>
          <p:cNvPr id="232451" name="Object 3"/>
          <p:cNvGraphicFramePr>
            <a:graphicFrameLocks noChangeAspect="1"/>
          </p:cNvGraphicFramePr>
          <p:nvPr>
            <p:extLst>
              <p:ext uri="{D42A27DB-BD31-4B8C-83A1-F6EECF244321}">
                <p14:modId xmlns:p14="http://schemas.microsoft.com/office/powerpoint/2010/main" val="252325839"/>
              </p:ext>
            </p:extLst>
          </p:nvPr>
        </p:nvGraphicFramePr>
        <p:xfrm>
          <a:off x="2864427" y="2428298"/>
          <a:ext cx="5878513" cy="1068388"/>
        </p:xfrm>
        <a:graphic>
          <a:graphicData uri="http://schemas.openxmlformats.org/presentationml/2006/ole">
            <mc:AlternateContent xmlns:mc="http://schemas.openxmlformats.org/markup-compatibility/2006">
              <mc:Choice xmlns:v="urn:schemas-microsoft-com:vml" Requires="v">
                <p:oleObj spid="_x0000_s3180" name="公式" r:id="rId3" imgW="2654280" imgH="482400" progId="Equation.3">
                  <p:embed/>
                </p:oleObj>
              </mc:Choice>
              <mc:Fallback>
                <p:oleObj name="公式" r:id="rId3" imgW="2654280" imgH="482400" progId="Equation.3">
                  <p:embed/>
                  <p:pic>
                    <p:nvPicPr>
                      <p:cNvPr id="0" name=""/>
                      <p:cNvPicPr>
                        <a:picLocks noChangeAspect="1" noChangeArrowheads="1"/>
                      </p:cNvPicPr>
                      <p:nvPr/>
                    </p:nvPicPr>
                    <p:blipFill>
                      <a:blip r:embed="rId4"/>
                      <a:srcRect/>
                      <a:stretch>
                        <a:fillRect/>
                      </a:stretch>
                    </p:blipFill>
                    <p:spPr bwMode="auto">
                      <a:xfrm>
                        <a:off x="2864427" y="2428298"/>
                        <a:ext cx="5878513" cy="1068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2452" name="Object 4"/>
          <p:cNvGraphicFramePr>
            <a:graphicFrameLocks noChangeAspect="1"/>
          </p:cNvGraphicFramePr>
          <p:nvPr>
            <p:extLst>
              <p:ext uri="{D42A27DB-BD31-4B8C-83A1-F6EECF244321}">
                <p14:modId xmlns:p14="http://schemas.microsoft.com/office/powerpoint/2010/main" val="2250197089"/>
              </p:ext>
            </p:extLst>
          </p:nvPr>
        </p:nvGraphicFramePr>
        <p:xfrm>
          <a:off x="1968069" y="4088534"/>
          <a:ext cx="396875" cy="457200"/>
        </p:xfrm>
        <a:graphic>
          <a:graphicData uri="http://schemas.openxmlformats.org/presentationml/2006/ole">
            <mc:AlternateContent xmlns:mc="http://schemas.openxmlformats.org/markup-compatibility/2006">
              <mc:Choice xmlns:v="urn:schemas-microsoft-com:vml" Requires="v">
                <p:oleObj spid="_x0000_s3181" name="公式" r:id="rId5" imgW="164880" imgH="190440" progId="Equation.3">
                  <p:embed/>
                </p:oleObj>
              </mc:Choice>
              <mc:Fallback>
                <p:oleObj name="公式" r:id="rId5" imgW="164880" imgH="190440" progId="Equation.3">
                  <p:embed/>
                  <p:pic>
                    <p:nvPicPr>
                      <p:cNvPr id="0" name=""/>
                      <p:cNvPicPr>
                        <a:picLocks noChangeAspect="1" noChangeArrowheads="1"/>
                      </p:cNvPicPr>
                      <p:nvPr/>
                    </p:nvPicPr>
                    <p:blipFill>
                      <a:blip r:embed="rId6"/>
                      <a:srcRect/>
                      <a:stretch>
                        <a:fillRect/>
                      </a:stretch>
                    </p:blipFill>
                    <p:spPr bwMode="auto">
                      <a:xfrm>
                        <a:off x="1968069" y="4088534"/>
                        <a:ext cx="3968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2453" name="Rectangle 5"/>
          <p:cNvSpPr>
            <a:spLocks noChangeArrowheads="1"/>
          </p:cNvSpPr>
          <p:nvPr/>
        </p:nvSpPr>
        <p:spPr bwMode="auto">
          <a:xfrm>
            <a:off x="558080" y="206087"/>
            <a:ext cx="368722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200" b="1" dirty="0">
                <a:latin typeface="黑体" panose="02010609060101010101" pitchFamily="49" charset="-122"/>
                <a:ea typeface="黑体" panose="02010609060101010101" pitchFamily="49" charset="-122"/>
              </a:rPr>
              <a:t>2</a:t>
            </a:r>
            <a:r>
              <a:rPr lang="zh-CN" altLang="en-US" sz="3200" b="1" dirty="0">
                <a:latin typeface="黑体" panose="02010609060101010101" pitchFamily="49" charset="-122"/>
                <a:ea typeface="黑体" panose="02010609060101010101" pitchFamily="49" charset="-122"/>
              </a:rPr>
              <a:t>、加权算术平均法</a:t>
            </a:r>
          </a:p>
        </p:txBody>
      </p:sp>
    </p:spTree>
    <p:extLst>
      <p:ext uri="{BB962C8B-B14F-4D97-AF65-F5344CB8AC3E}">
        <p14:creationId xmlns:p14="http://schemas.microsoft.com/office/powerpoint/2010/main" val="187758325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2727" y="547542"/>
            <a:ext cx="10515600" cy="1915102"/>
          </a:xfrm>
        </p:spPr>
        <p:txBody>
          <a:bodyPr/>
          <a:lstStyle/>
          <a:p>
            <a:r>
              <a:rPr lang="zh-CN" altLang="en-US" b="1" dirty="0" smtClean="0"/>
              <a:t>（</a:t>
            </a:r>
            <a:r>
              <a:rPr lang="en-US" altLang="zh-CN" b="1" dirty="0" smtClean="0"/>
              <a:t>1</a:t>
            </a:r>
            <a:r>
              <a:rPr lang="zh-CN" altLang="en-US" b="1" dirty="0" smtClean="0"/>
              <a:t>）根据单项数列计算</a:t>
            </a:r>
            <a:r>
              <a:rPr lang="zh-CN" altLang="en-US" b="1" dirty="0">
                <a:latin typeface="黑体" panose="02010609060101010101" pitchFamily="49" charset="-122"/>
                <a:ea typeface="黑体" panose="02010609060101010101" pitchFamily="49" charset="-122"/>
              </a:rPr>
              <a:t>加权算术平均</a:t>
            </a:r>
            <a:endParaRPr lang="en-US" altLang="zh-CN" b="1" dirty="0" smtClean="0"/>
          </a:p>
          <a:p>
            <a:r>
              <a:rPr lang="zh-CN" altLang="en-US" dirty="0" smtClean="0"/>
              <a:t>例</a:t>
            </a:r>
            <a:r>
              <a:rPr lang="en-US" altLang="zh-CN" dirty="0"/>
              <a:t>2</a:t>
            </a:r>
            <a:r>
              <a:rPr lang="zh-CN" altLang="en-US" dirty="0" smtClean="0"/>
              <a:t>：</a:t>
            </a:r>
            <a:endParaRPr lang="en-US" altLang="zh-CN" dirty="0" smtClean="0"/>
          </a:p>
        </p:txBody>
      </p:sp>
      <p:sp>
        <p:nvSpPr>
          <p:cNvPr id="5" name="矩形 4"/>
          <p:cNvSpPr/>
          <p:nvPr/>
        </p:nvSpPr>
        <p:spPr>
          <a:xfrm>
            <a:off x="0" y="5678827"/>
            <a:ext cx="12192000" cy="1077218"/>
          </a:xfrm>
          <a:prstGeom prst="rect">
            <a:avLst/>
          </a:prstGeom>
        </p:spPr>
        <p:txBody>
          <a:bodyPr wrap="square">
            <a:spAutoFit/>
          </a:bodyPr>
          <a:lstStyle/>
          <a:p>
            <a:r>
              <a:rPr lang="zh-CN" altLang="en-US" sz="3200" dirty="0" smtClean="0"/>
              <a:t>职工日</a:t>
            </a:r>
            <a:r>
              <a:rPr lang="zh-CN" altLang="en-US" sz="3200" dirty="0"/>
              <a:t>平均零件加工</a:t>
            </a:r>
            <a:r>
              <a:rPr lang="zh-CN" altLang="en-US" sz="3200" dirty="0" smtClean="0"/>
              <a:t>数量</a:t>
            </a:r>
            <a:r>
              <a:rPr lang="en-US" altLang="zh-CN" sz="3200" dirty="0"/>
              <a:t>=</a:t>
            </a:r>
            <a:endParaRPr lang="en-US" altLang="zh-CN" sz="3200" dirty="0" smtClean="0"/>
          </a:p>
          <a:p>
            <a:r>
              <a:rPr lang="en-US" altLang="zh-CN" sz="3200" dirty="0" smtClean="0"/>
              <a:t>(30</a:t>
            </a:r>
            <a:r>
              <a:rPr lang="zh-CN" altLang="en-US" sz="3200" dirty="0" smtClean="0"/>
              <a:t>*</a:t>
            </a:r>
            <a:r>
              <a:rPr lang="en-US" altLang="zh-CN" sz="3200" dirty="0" smtClean="0"/>
              <a:t>20+32</a:t>
            </a:r>
            <a:r>
              <a:rPr lang="zh-CN" altLang="en-US" sz="3200" dirty="0" smtClean="0"/>
              <a:t>*</a:t>
            </a:r>
            <a:r>
              <a:rPr lang="en-US" altLang="zh-CN" sz="3200" dirty="0" smtClean="0"/>
              <a:t>50+34</a:t>
            </a:r>
            <a:r>
              <a:rPr lang="zh-CN" altLang="en-US" sz="3200" dirty="0" smtClean="0"/>
              <a:t>*</a:t>
            </a:r>
            <a:r>
              <a:rPr lang="en-US" altLang="zh-CN" sz="3200" dirty="0" smtClean="0"/>
              <a:t>76+35</a:t>
            </a:r>
            <a:r>
              <a:rPr lang="zh-CN" altLang="en-US" sz="3200" dirty="0" smtClean="0"/>
              <a:t>*</a:t>
            </a:r>
            <a:r>
              <a:rPr lang="en-US" altLang="zh-CN" sz="3200" dirty="0" smtClean="0"/>
              <a:t>40+36</a:t>
            </a:r>
            <a:r>
              <a:rPr lang="zh-CN" altLang="en-US" sz="3200" dirty="0" smtClean="0"/>
              <a:t>*</a:t>
            </a:r>
            <a:r>
              <a:rPr lang="en-US" altLang="zh-CN" sz="3200" dirty="0" smtClean="0"/>
              <a:t>14)/</a:t>
            </a:r>
            <a:r>
              <a:rPr lang="zh-CN" altLang="en-US" sz="3200" dirty="0" smtClean="0"/>
              <a:t>（</a:t>
            </a:r>
            <a:r>
              <a:rPr lang="en-US" altLang="zh-CN" sz="3200" dirty="0" smtClean="0"/>
              <a:t>20+50+76+40+14</a:t>
            </a:r>
            <a:r>
              <a:rPr lang="zh-CN" altLang="en-US" sz="3200" dirty="0" smtClean="0"/>
              <a:t>）</a:t>
            </a:r>
            <a:r>
              <a:rPr lang="en-US" altLang="zh-CN" sz="3200" dirty="0" smtClean="0"/>
              <a:t>=33.44</a:t>
            </a:r>
            <a:endParaRPr lang="zh-CN" altLang="en-US" sz="3200" dirty="0"/>
          </a:p>
        </p:txBody>
      </p:sp>
      <p:graphicFrame>
        <p:nvGraphicFramePr>
          <p:cNvPr id="2" name="表格 1"/>
          <p:cNvGraphicFramePr>
            <a:graphicFrameLocks noGrp="1"/>
          </p:cNvGraphicFramePr>
          <p:nvPr>
            <p:extLst>
              <p:ext uri="{D42A27DB-BD31-4B8C-83A1-F6EECF244321}">
                <p14:modId xmlns:p14="http://schemas.microsoft.com/office/powerpoint/2010/main" val="3525238197"/>
              </p:ext>
            </p:extLst>
          </p:nvPr>
        </p:nvGraphicFramePr>
        <p:xfrm>
          <a:off x="1980045" y="1547553"/>
          <a:ext cx="5418666" cy="2646680"/>
        </p:xfrm>
        <a:graphic>
          <a:graphicData uri="http://schemas.openxmlformats.org/drawingml/2006/table">
            <a:tbl>
              <a:tblPr firstRow="1" bandRow="1">
                <a:tableStyleId>{616DA210-FB5B-4158-B5E0-FEB733F419BA}</a:tableStyleId>
              </a:tblPr>
              <a:tblGrid>
                <a:gridCol w="2709333">
                  <a:extLst>
                    <a:ext uri="{9D8B030D-6E8A-4147-A177-3AD203B41FA5}">
                      <a16:colId xmlns:a16="http://schemas.microsoft.com/office/drawing/2014/main" xmlns="" val="20000"/>
                    </a:ext>
                  </a:extLst>
                </a:gridCol>
                <a:gridCol w="2709333">
                  <a:extLst>
                    <a:ext uri="{9D8B030D-6E8A-4147-A177-3AD203B41FA5}">
                      <a16:colId xmlns:a16="http://schemas.microsoft.com/office/drawing/2014/main" xmlns="" val="20001"/>
                    </a:ext>
                  </a:extLst>
                </a:gridCol>
              </a:tblGrid>
              <a:tr h="370840">
                <a:tc>
                  <a:txBody>
                    <a:bodyPr/>
                    <a:lstStyle/>
                    <a:p>
                      <a:pPr algn="ctr"/>
                      <a:r>
                        <a:rPr lang="zh-CN" altLang="en-US" dirty="0" smtClean="0"/>
                        <a:t>零件数（件）</a:t>
                      </a:r>
                      <a:endParaRPr lang="en-US" altLang="zh-CN" dirty="0" smtClean="0"/>
                    </a:p>
                    <a:p>
                      <a:pPr algn="ctr"/>
                      <a:r>
                        <a:rPr lang="en-US" altLang="zh-CN" sz="2800" b="0" dirty="0" smtClean="0"/>
                        <a:t>x</a:t>
                      </a:r>
                      <a:r>
                        <a:rPr lang="en-US" altLang="zh-CN" b="0" dirty="0" smtClean="0"/>
                        <a:t>i</a:t>
                      </a:r>
                      <a:endParaRPr lang="zh-CN" altLang="en-US" b="0" dirty="0"/>
                    </a:p>
                  </a:txBody>
                  <a:tcPr/>
                </a:tc>
                <a:tc>
                  <a:txBody>
                    <a:bodyPr/>
                    <a:lstStyle/>
                    <a:p>
                      <a:pPr algn="ctr"/>
                      <a:r>
                        <a:rPr lang="zh-CN" altLang="en-US" dirty="0" smtClean="0"/>
                        <a:t>工人数（人）</a:t>
                      </a:r>
                      <a:endParaRPr lang="en-US" altLang="zh-CN" dirty="0" smtClean="0"/>
                    </a:p>
                    <a:p>
                      <a:pPr algn="ctr"/>
                      <a:r>
                        <a:rPr lang="en-US" altLang="zh-CN" sz="2800" b="0" dirty="0" smtClean="0"/>
                        <a:t>f</a:t>
                      </a:r>
                      <a:r>
                        <a:rPr lang="en-US" altLang="zh-CN" b="0" dirty="0" smtClean="0"/>
                        <a:t>i</a:t>
                      </a:r>
                      <a:endParaRPr lang="zh-CN" altLang="en-US" b="0" dirty="0"/>
                    </a:p>
                  </a:txBody>
                  <a:tcPr/>
                </a:tc>
                <a:extLst>
                  <a:ext uri="{0D108BD9-81ED-4DB2-BD59-A6C34878D82A}">
                    <a16:rowId xmlns:a16="http://schemas.microsoft.com/office/drawing/2014/main" xmlns="" val="10000"/>
                  </a:ext>
                </a:extLst>
              </a:tr>
              <a:tr h="370840">
                <a:tc>
                  <a:txBody>
                    <a:bodyPr/>
                    <a:lstStyle/>
                    <a:p>
                      <a:pPr algn="ctr"/>
                      <a:r>
                        <a:rPr lang="en-US" altLang="zh-CN" dirty="0" smtClean="0"/>
                        <a:t>30</a:t>
                      </a:r>
                      <a:endParaRPr lang="zh-CN" altLang="en-US" dirty="0"/>
                    </a:p>
                  </a:txBody>
                  <a:tcPr/>
                </a:tc>
                <a:tc>
                  <a:txBody>
                    <a:bodyPr/>
                    <a:lstStyle/>
                    <a:p>
                      <a:pPr algn="ctr"/>
                      <a:r>
                        <a:rPr lang="en-US" altLang="zh-CN" dirty="0" smtClean="0"/>
                        <a:t>20</a:t>
                      </a:r>
                      <a:endParaRPr lang="zh-CN" altLang="en-US" dirty="0"/>
                    </a:p>
                  </a:txBody>
                  <a:tcPr/>
                </a:tc>
                <a:extLst>
                  <a:ext uri="{0D108BD9-81ED-4DB2-BD59-A6C34878D82A}">
                    <a16:rowId xmlns:a16="http://schemas.microsoft.com/office/drawing/2014/main" xmlns="" val="10001"/>
                  </a:ext>
                </a:extLst>
              </a:tr>
              <a:tr h="370840">
                <a:tc>
                  <a:txBody>
                    <a:bodyPr/>
                    <a:lstStyle/>
                    <a:p>
                      <a:pPr algn="ctr"/>
                      <a:r>
                        <a:rPr lang="en-US" altLang="zh-CN" dirty="0" smtClean="0"/>
                        <a:t>32</a:t>
                      </a:r>
                      <a:endParaRPr lang="zh-CN" altLang="en-US" dirty="0"/>
                    </a:p>
                  </a:txBody>
                  <a:tcPr/>
                </a:tc>
                <a:tc>
                  <a:txBody>
                    <a:bodyPr/>
                    <a:lstStyle/>
                    <a:p>
                      <a:pPr algn="ctr"/>
                      <a:r>
                        <a:rPr lang="en-US" altLang="zh-CN" dirty="0" smtClean="0"/>
                        <a:t>50</a:t>
                      </a:r>
                      <a:endParaRPr lang="zh-CN" altLang="en-US" dirty="0"/>
                    </a:p>
                  </a:txBody>
                  <a:tcPr/>
                </a:tc>
                <a:extLst>
                  <a:ext uri="{0D108BD9-81ED-4DB2-BD59-A6C34878D82A}">
                    <a16:rowId xmlns:a16="http://schemas.microsoft.com/office/drawing/2014/main" xmlns="" val="10002"/>
                  </a:ext>
                </a:extLst>
              </a:tr>
              <a:tr h="370840">
                <a:tc>
                  <a:txBody>
                    <a:bodyPr/>
                    <a:lstStyle/>
                    <a:p>
                      <a:pPr algn="ctr"/>
                      <a:r>
                        <a:rPr lang="en-US" altLang="zh-CN" dirty="0" smtClean="0"/>
                        <a:t>34</a:t>
                      </a:r>
                      <a:endParaRPr lang="zh-CN" altLang="en-US" dirty="0"/>
                    </a:p>
                  </a:txBody>
                  <a:tcPr/>
                </a:tc>
                <a:tc>
                  <a:txBody>
                    <a:bodyPr/>
                    <a:lstStyle/>
                    <a:p>
                      <a:pPr algn="ctr"/>
                      <a:r>
                        <a:rPr lang="en-US" altLang="zh-CN" dirty="0" smtClean="0"/>
                        <a:t>76</a:t>
                      </a:r>
                      <a:endParaRPr lang="zh-CN" altLang="en-US" dirty="0"/>
                    </a:p>
                  </a:txBody>
                  <a:tcPr/>
                </a:tc>
                <a:extLst>
                  <a:ext uri="{0D108BD9-81ED-4DB2-BD59-A6C34878D82A}">
                    <a16:rowId xmlns:a16="http://schemas.microsoft.com/office/drawing/2014/main" xmlns="" val="10003"/>
                  </a:ext>
                </a:extLst>
              </a:tr>
              <a:tr h="370840">
                <a:tc>
                  <a:txBody>
                    <a:bodyPr/>
                    <a:lstStyle/>
                    <a:p>
                      <a:pPr algn="ctr"/>
                      <a:r>
                        <a:rPr lang="en-US" altLang="zh-CN" dirty="0" smtClean="0"/>
                        <a:t>35</a:t>
                      </a:r>
                      <a:endParaRPr lang="zh-CN" altLang="en-US" dirty="0"/>
                    </a:p>
                  </a:txBody>
                  <a:tcPr/>
                </a:tc>
                <a:tc>
                  <a:txBody>
                    <a:bodyPr/>
                    <a:lstStyle/>
                    <a:p>
                      <a:pPr algn="ctr"/>
                      <a:r>
                        <a:rPr lang="en-US" altLang="zh-CN" dirty="0" smtClean="0"/>
                        <a:t>40</a:t>
                      </a:r>
                      <a:endParaRPr lang="zh-CN" altLang="en-US" dirty="0"/>
                    </a:p>
                  </a:txBody>
                  <a:tcPr/>
                </a:tc>
                <a:extLst>
                  <a:ext uri="{0D108BD9-81ED-4DB2-BD59-A6C34878D82A}">
                    <a16:rowId xmlns:a16="http://schemas.microsoft.com/office/drawing/2014/main" xmlns="" val="10004"/>
                  </a:ext>
                </a:extLst>
              </a:tr>
              <a:tr h="370840">
                <a:tc>
                  <a:txBody>
                    <a:bodyPr/>
                    <a:lstStyle/>
                    <a:p>
                      <a:pPr algn="ctr"/>
                      <a:r>
                        <a:rPr lang="en-US" altLang="zh-CN" dirty="0" smtClean="0"/>
                        <a:t>36</a:t>
                      </a:r>
                      <a:endParaRPr lang="zh-CN" altLang="en-US" dirty="0"/>
                    </a:p>
                  </a:txBody>
                  <a:tcPr/>
                </a:tc>
                <a:tc>
                  <a:txBody>
                    <a:bodyPr/>
                    <a:lstStyle/>
                    <a:p>
                      <a:pPr algn="ctr"/>
                      <a:r>
                        <a:rPr lang="en-US" altLang="zh-CN" dirty="0" smtClean="0"/>
                        <a:t>14</a:t>
                      </a:r>
                      <a:endParaRPr lang="zh-CN" altLang="en-US" dirty="0"/>
                    </a:p>
                  </a:txBody>
                  <a:tcPr/>
                </a:tc>
                <a:extLst>
                  <a:ext uri="{0D108BD9-81ED-4DB2-BD59-A6C34878D82A}">
                    <a16:rowId xmlns:a16="http://schemas.microsoft.com/office/drawing/2014/main" xmlns="" val="10005"/>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1045547196"/>
              </p:ext>
            </p:extLst>
          </p:nvPr>
        </p:nvGraphicFramePr>
        <p:xfrm>
          <a:off x="7398711" y="1547553"/>
          <a:ext cx="2709333" cy="2646680"/>
        </p:xfrm>
        <a:graphic>
          <a:graphicData uri="http://schemas.openxmlformats.org/drawingml/2006/table">
            <a:tbl>
              <a:tblPr firstRow="1" bandRow="1">
                <a:tableStyleId>{616DA210-FB5B-4158-B5E0-FEB733F419BA}</a:tableStyleId>
              </a:tblPr>
              <a:tblGrid>
                <a:gridCol w="2709333">
                  <a:extLst>
                    <a:ext uri="{9D8B030D-6E8A-4147-A177-3AD203B41FA5}">
                      <a16:colId xmlns:a16="http://schemas.microsoft.com/office/drawing/2014/main" xmlns="" val="20000"/>
                    </a:ext>
                  </a:extLst>
                </a:gridCol>
              </a:tblGrid>
              <a:tr h="370840">
                <a:tc>
                  <a:txBody>
                    <a:bodyPr/>
                    <a:lstStyle/>
                    <a:p>
                      <a:pPr algn="ctr"/>
                      <a:r>
                        <a:rPr lang="zh-CN" altLang="en-US" dirty="0" smtClean="0"/>
                        <a:t>产量</a:t>
                      </a:r>
                      <a:r>
                        <a:rPr lang="en-US" altLang="zh-CN" dirty="0" smtClean="0"/>
                        <a:t>=</a:t>
                      </a:r>
                      <a:r>
                        <a:rPr lang="zh-CN" altLang="en-US" dirty="0" smtClean="0"/>
                        <a:t>零件数*工人数</a:t>
                      </a:r>
                      <a:endParaRPr lang="en-US" altLang="zh-CN"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smtClean="0"/>
                        <a:t>X</a:t>
                      </a:r>
                      <a:r>
                        <a:rPr lang="en-US" altLang="zh-CN" b="0" dirty="0" smtClean="0"/>
                        <a:t>i</a:t>
                      </a:r>
                      <a:r>
                        <a:rPr lang="zh-CN" altLang="en-US" b="1" dirty="0" smtClean="0"/>
                        <a:t>*</a:t>
                      </a:r>
                      <a:r>
                        <a:rPr lang="en-US" altLang="zh-CN" sz="2800" b="0" dirty="0" smtClean="0"/>
                        <a:t>f</a:t>
                      </a:r>
                      <a:r>
                        <a:rPr lang="en-US" altLang="zh-CN" b="0" dirty="0" smtClean="0"/>
                        <a:t>i</a:t>
                      </a:r>
                      <a:endParaRPr lang="zh-CN" altLang="en-US" b="0" dirty="0" smtClean="0"/>
                    </a:p>
                  </a:txBody>
                  <a:tcPr/>
                </a:tc>
                <a:extLst>
                  <a:ext uri="{0D108BD9-81ED-4DB2-BD59-A6C34878D82A}">
                    <a16:rowId xmlns:a16="http://schemas.microsoft.com/office/drawing/2014/main" xmlns="" val="10000"/>
                  </a:ext>
                </a:extLst>
              </a:tr>
              <a:tr h="370840">
                <a:tc>
                  <a:txBody>
                    <a:bodyPr/>
                    <a:lstStyle/>
                    <a:p>
                      <a:pPr algn="ctr"/>
                      <a:r>
                        <a:rPr lang="en-US" altLang="zh-CN" dirty="0" smtClean="0"/>
                        <a:t>600</a:t>
                      </a:r>
                      <a:endParaRPr lang="zh-CN" altLang="en-US" dirty="0"/>
                    </a:p>
                  </a:txBody>
                  <a:tcPr/>
                </a:tc>
                <a:extLst>
                  <a:ext uri="{0D108BD9-81ED-4DB2-BD59-A6C34878D82A}">
                    <a16:rowId xmlns:a16="http://schemas.microsoft.com/office/drawing/2014/main" xmlns="" val="10001"/>
                  </a:ext>
                </a:extLst>
              </a:tr>
              <a:tr h="370840">
                <a:tc>
                  <a:txBody>
                    <a:bodyPr/>
                    <a:lstStyle/>
                    <a:p>
                      <a:pPr algn="ctr"/>
                      <a:r>
                        <a:rPr lang="en-US" altLang="zh-CN" dirty="0" smtClean="0"/>
                        <a:t>1600</a:t>
                      </a:r>
                      <a:endParaRPr lang="zh-CN" altLang="en-US" dirty="0"/>
                    </a:p>
                  </a:txBody>
                  <a:tcPr/>
                </a:tc>
                <a:extLst>
                  <a:ext uri="{0D108BD9-81ED-4DB2-BD59-A6C34878D82A}">
                    <a16:rowId xmlns:a16="http://schemas.microsoft.com/office/drawing/2014/main" xmlns="" val="10002"/>
                  </a:ext>
                </a:extLst>
              </a:tr>
              <a:tr h="370840">
                <a:tc>
                  <a:txBody>
                    <a:bodyPr/>
                    <a:lstStyle/>
                    <a:p>
                      <a:pPr algn="ctr"/>
                      <a:r>
                        <a:rPr lang="en-US" altLang="zh-CN" dirty="0" smtClean="0"/>
                        <a:t>2584</a:t>
                      </a:r>
                      <a:endParaRPr lang="zh-CN" altLang="en-US" dirty="0"/>
                    </a:p>
                  </a:txBody>
                  <a:tcPr/>
                </a:tc>
                <a:extLst>
                  <a:ext uri="{0D108BD9-81ED-4DB2-BD59-A6C34878D82A}">
                    <a16:rowId xmlns:a16="http://schemas.microsoft.com/office/drawing/2014/main" xmlns="" val="10003"/>
                  </a:ext>
                </a:extLst>
              </a:tr>
              <a:tr h="370840">
                <a:tc>
                  <a:txBody>
                    <a:bodyPr/>
                    <a:lstStyle/>
                    <a:p>
                      <a:pPr algn="ctr"/>
                      <a:r>
                        <a:rPr lang="en-US" altLang="zh-CN" dirty="0" smtClean="0"/>
                        <a:t>1400</a:t>
                      </a:r>
                      <a:endParaRPr lang="zh-CN" altLang="en-US" dirty="0"/>
                    </a:p>
                  </a:txBody>
                  <a:tcPr/>
                </a:tc>
                <a:extLst>
                  <a:ext uri="{0D108BD9-81ED-4DB2-BD59-A6C34878D82A}">
                    <a16:rowId xmlns:a16="http://schemas.microsoft.com/office/drawing/2014/main" xmlns="" val="10004"/>
                  </a:ext>
                </a:extLst>
              </a:tr>
              <a:tr h="370840">
                <a:tc>
                  <a:txBody>
                    <a:bodyPr/>
                    <a:lstStyle/>
                    <a:p>
                      <a:pPr algn="ctr"/>
                      <a:r>
                        <a:rPr lang="en-US" altLang="zh-CN" dirty="0" smtClean="0"/>
                        <a:t>504</a:t>
                      </a:r>
                      <a:endParaRPr lang="zh-CN" altLang="en-US" dirty="0"/>
                    </a:p>
                  </a:txBody>
                  <a:tcPr/>
                </a:tc>
                <a:extLst>
                  <a:ext uri="{0D108BD9-81ED-4DB2-BD59-A6C34878D82A}">
                    <a16:rowId xmlns:a16="http://schemas.microsoft.com/office/drawing/2014/main" xmlns="" val="10005"/>
                  </a:ext>
                </a:extLst>
              </a:tr>
            </a:tbl>
          </a:graphicData>
        </a:graphic>
      </p:graphicFrame>
      <p:graphicFrame>
        <p:nvGraphicFramePr>
          <p:cNvPr id="6" name="Object 3"/>
          <p:cNvGraphicFramePr>
            <a:graphicFrameLocks noChangeAspect="1"/>
          </p:cNvGraphicFramePr>
          <p:nvPr>
            <p:extLst>
              <p:ext uri="{D42A27DB-BD31-4B8C-83A1-F6EECF244321}">
                <p14:modId xmlns:p14="http://schemas.microsoft.com/office/powerpoint/2010/main" val="234177680"/>
              </p:ext>
            </p:extLst>
          </p:nvPr>
        </p:nvGraphicFramePr>
        <p:xfrm>
          <a:off x="3234205" y="4501579"/>
          <a:ext cx="5878513" cy="1068388"/>
        </p:xfrm>
        <a:graphic>
          <a:graphicData uri="http://schemas.openxmlformats.org/presentationml/2006/ole">
            <mc:AlternateContent xmlns:mc="http://schemas.openxmlformats.org/markup-compatibility/2006">
              <mc:Choice xmlns:v="urn:schemas-microsoft-com:vml" Requires="v">
                <p:oleObj spid="_x0000_s39960" name="公式" r:id="rId3" imgW="2654280" imgH="482400" progId="Equation.3">
                  <p:embed/>
                </p:oleObj>
              </mc:Choice>
              <mc:Fallback>
                <p:oleObj name="公式" r:id="rId3" imgW="2654280" imgH="482400" progId="Equation.3">
                  <p:embed/>
                  <p:pic>
                    <p:nvPicPr>
                      <p:cNvPr id="0" name=""/>
                      <p:cNvPicPr>
                        <a:picLocks noChangeAspect="1" noChangeArrowheads="1"/>
                      </p:cNvPicPr>
                      <p:nvPr/>
                    </p:nvPicPr>
                    <p:blipFill>
                      <a:blip r:embed="rId4"/>
                      <a:srcRect/>
                      <a:stretch>
                        <a:fillRect/>
                      </a:stretch>
                    </p:blipFill>
                    <p:spPr bwMode="auto">
                      <a:xfrm>
                        <a:off x="3234205" y="4501579"/>
                        <a:ext cx="5878513" cy="1068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73963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1524001" y="404813"/>
            <a:ext cx="6265863" cy="855662"/>
          </a:xfrm>
        </p:spPr>
        <p:txBody>
          <a:bodyPr/>
          <a:lstStyle/>
          <a:p>
            <a:pPr algn="l"/>
            <a:r>
              <a:rPr lang="zh-CN" altLang="en-US" sz="2200" b="1">
                <a:solidFill>
                  <a:srgbClr val="F6F7FC"/>
                </a:solidFill>
                <a:latin typeface="黑体" panose="02010609060101010101" pitchFamily="49" charset="-122"/>
              </a:rPr>
              <a:t>例：某公司下属各店职工按工龄分组情况</a:t>
            </a:r>
          </a:p>
        </p:txBody>
      </p:sp>
      <p:graphicFrame>
        <p:nvGraphicFramePr>
          <p:cNvPr id="233534" name="Group 62"/>
          <p:cNvGraphicFramePr>
            <a:graphicFrameLocks noGrp="1"/>
          </p:cNvGraphicFramePr>
          <p:nvPr>
            <p:ph type="tbl" idx="1"/>
            <p:extLst>
              <p:ext uri="{D42A27DB-BD31-4B8C-83A1-F6EECF244321}">
                <p14:modId xmlns:p14="http://schemas.microsoft.com/office/powerpoint/2010/main" val="1864254167"/>
              </p:ext>
            </p:extLst>
          </p:nvPr>
        </p:nvGraphicFramePr>
        <p:xfrm>
          <a:off x="1433225" y="2271713"/>
          <a:ext cx="8496300" cy="2688336"/>
        </p:xfrm>
        <a:graphic>
          <a:graphicData uri="http://schemas.openxmlformats.org/drawingml/2006/table">
            <a:tbl>
              <a:tblPr>
                <a:tableStyleId>{5940675A-B579-460E-94D1-54222C63F5DA}</a:tableStyleId>
              </a:tblPr>
              <a:tblGrid>
                <a:gridCol w="1585912">
                  <a:extLst>
                    <a:ext uri="{9D8B030D-6E8A-4147-A177-3AD203B41FA5}">
                      <a16:colId xmlns:a16="http://schemas.microsoft.com/office/drawing/2014/main" xmlns="" val="20000"/>
                    </a:ext>
                  </a:extLst>
                </a:gridCol>
                <a:gridCol w="1346200">
                  <a:extLst>
                    <a:ext uri="{9D8B030D-6E8A-4147-A177-3AD203B41FA5}">
                      <a16:colId xmlns:a16="http://schemas.microsoft.com/office/drawing/2014/main" xmlns="" val="20001"/>
                    </a:ext>
                  </a:extLst>
                </a:gridCol>
                <a:gridCol w="979488">
                  <a:extLst>
                    <a:ext uri="{9D8B030D-6E8A-4147-A177-3AD203B41FA5}">
                      <a16:colId xmlns:a16="http://schemas.microsoft.com/office/drawing/2014/main" xmlns="" val="20002"/>
                    </a:ext>
                  </a:extLst>
                </a:gridCol>
                <a:gridCol w="944562">
                  <a:extLst>
                    <a:ext uri="{9D8B030D-6E8A-4147-A177-3AD203B41FA5}">
                      <a16:colId xmlns:a16="http://schemas.microsoft.com/office/drawing/2014/main" xmlns="" val="20003"/>
                    </a:ext>
                  </a:extLst>
                </a:gridCol>
                <a:gridCol w="1212850">
                  <a:extLst>
                    <a:ext uri="{9D8B030D-6E8A-4147-A177-3AD203B41FA5}">
                      <a16:colId xmlns:a16="http://schemas.microsoft.com/office/drawing/2014/main" xmlns="" val="20004"/>
                    </a:ext>
                  </a:extLst>
                </a:gridCol>
                <a:gridCol w="1214438">
                  <a:extLst>
                    <a:ext uri="{9D8B030D-6E8A-4147-A177-3AD203B41FA5}">
                      <a16:colId xmlns:a16="http://schemas.microsoft.com/office/drawing/2014/main" xmlns="" val="20005"/>
                    </a:ext>
                  </a:extLst>
                </a:gridCol>
                <a:gridCol w="1212850">
                  <a:extLst>
                    <a:ext uri="{9D8B030D-6E8A-4147-A177-3AD203B41FA5}">
                      <a16:colId xmlns:a16="http://schemas.microsoft.com/office/drawing/2014/main" xmlns="" val="20006"/>
                    </a:ext>
                  </a:extLst>
                </a:gridCol>
              </a:tblGrid>
              <a:tr h="360363">
                <a:tc rowSpan="2">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marL="571500">
                        <a:spcBef>
                          <a:spcPct val="20000"/>
                        </a:spcBef>
                        <a:defRPr sz="2400" b="1">
                          <a:solidFill>
                            <a:schemeClr val="bg1"/>
                          </a:solidFill>
                          <a:latin typeface="Arial" panose="020B0604020202020204" pitchFamily="34" charset="0"/>
                          <a:ea typeface="宋体" panose="02010600030101010101" pitchFamily="2" charset="-122"/>
                        </a:defRPr>
                      </a:lvl2pPr>
                      <a:lvl3pPr marL="1141413">
                        <a:spcBef>
                          <a:spcPct val="20000"/>
                        </a:spcBef>
                        <a:defRPr sz="2000" b="1">
                          <a:solidFill>
                            <a:schemeClr val="bg1"/>
                          </a:solidFill>
                          <a:latin typeface="Arial" panose="020B0604020202020204" pitchFamily="34" charset="0"/>
                          <a:ea typeface="宋体" panose="02010600030101010101" pitchFamily="2" charset="-122"/>
                        </a:defRPr>
                      </a:lvl3pPr>
                      <a:lvl4pPr marL="1484313">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smtClean="0">
                          <a:ln>
                            <a:noFill/>
                          </a:ln>
                          <a:solidFill>
                            <a:schemeClr val="tx1"/>
                          </a:solidFill>
                          <a:effectLst/>
                        </a:rPr>
                        <a:t>工龄</a:t>
                      </a:r>
                      <a:endPar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horzOverflow="overflow"/>
                </a:tc>
                <a:tc rowSpan="2">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marL="571500">
                        <a:spcBef>
                          <a:spcPct val="20000"/>
                        </a:spcBef>
                        <a:defRPr sz="2400" b="1">
                          <a:solidFill>
                            <a:schemeClr val="bg1"/>
                          </a:solidFill>
                          <a:latin typeface="Arial" panose="020B0604020202020204" pitchFamily="34" charset="0"/>
                          <a:ea typeface="宋体" panose="02010600030101010101" pitchFamily="2" charset="-122"/>
                        </a:defRPr>
                      </a:lvl2pPr>
                      <a:lvl3pPr marL="1141413">
                        <a:spcBef>
                          <a:spcPct val="20000"/>
                        </a:spcBef>
                        <a:defRPr sz="2000" b="1">
                          <a:solidFill>
                            <a:schemeClr val="bg1"/>
                          </a:solidFill>
                          <a:latin typeface="Arial" panose="020B0604020202020204" pitchFamily="34" charset="0"/>
                          <a:ea typeface="宋体" panose="02010600030101010101" pitchFamily="2" charset="-122"/>
                        </a:defRPr>
                      </a:lvl3pPr>
                      <a:lvl4pPr marL="1484313">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2400" u="none" strike="noStrike" cap="none" normalizeH="0" baseline="0" dirty="0" smtClean="0">
                        <a:ln>
                          <a:noFill/>
                        </a:ln>
                        <a:solidFill>
                          <a:schemeClr val="tx1"/>
                        </a:solidFill>
                        <a:effectLst/>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smtClean="0">
                          <a:ln>
                            <a:noFill/>
                          </a:ln>
                          <a:solidFill>
                            <a:schemeClr val="tx1"/>
                          </a:solidFill>
                          <a:effectLst/>
                        </a:rPr>
                        <a:t>组中值</a:t>
                      </a:r>
                      <a:r>
                        <a:rPr kumimoji="0" lang="en-US" altLang="zh-CN" sz="2400" u="none" strike="noStrike" cap="none" normalizeH="0" baseline="0" dirty="0" smtClean="0">
                          <a:ln>
                            <a:noFill/>
                          </a:ln>
                          <a:solidFill>
                            <a:schemeClr val="tx1"/>
                          </a:solidFill>
                          <a:effectLst/>
                        </a:rPr>
                        <a:t>x</a:t>
                      </a:r>
                      <a:endPar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horzOverflow="overflow"/>
                </a:tc>
                <a:tc gridSpan="5">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marL="571500">
                        <a:spcBef>
                          <a:spcPct val="20000"/>
                        </a:spcBef>
                        <a:defRPr sz="2400" b="1">
                          <a:solidFill>
                            <a:schemeClr val="bg1"/>
                          </a:solidFill>
                          <a:latin typeface="Arial" panose="020B0604020202020204" pitchFamily="34" charset="0"/>
                          <a:ea typeface="宋体" panose="02010600030101010101" pitchFamily="2" charset="-122"/>
                        </a:defRPr>
                      </a:lvl2pPr>
                      <a:lvl3pPr marL="1141413">
                        <a:spcBef>
                          <a:spcPct val="20000"/>
                        </a:spcBef>
                        <a:defRPr sz="2000" b="1">
                          <a:solidFill>
                            <a:schemeClr val="bg1"/>
                          </a:solidFill>
                          <a:latin typeface="Arial" panose="020B0604020202020204" pitchFamily="34" charset="0"/>
                          <a:ea typeface="宋体" panose="02010600030101010101" pitchFamily="2" charset="-122"/>
                        </a:defRPr>
                      </a:lvl3pPr>
                      <a:lvl4pPr marL="1484313">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                                         </a:t>
                      </a:r>
                      <a:r>
                        <a:rPr kumimoji="0" lang="zh-CN" altLang="en-US" sz="2400" u="none" strike="noStrike" cap="none" normalizeH="0" baseline="0" dirty="0" smtClean="0">
                          <a:ln>
                            <a:noFill/>
                          </a:ln>
                          <a:solidFill>
                            <a:schemeClr val="tx1"/>
                          </a:solidFill>
                          <a:effectLst/>
                        </a:rPr>
                        <a:t>人  数   </a:t>
                      </a:r>
                      <a:r>
                        <a:rPr kumimoji="0" lang="en-US" altLang="zh-CN" sz="2400" u="none" strike="noStrike" cap="none" normalizeH="0" baseline="0" dirty="0" smtClean="0">
                          <a:ln>
                            <a:noFill/>
                          </a:ln>
                          <a:solidFill>
                            <a:schemeClr val="tx1"/>
                          </a:solidFill>
                          <a:effectLst/>
                        </a:rPr>
                        <a:t>f</a:t>
                      </a:r>
                      <a:endPar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horzOverflow="overflow"/>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0"/>
                  </a:ext>
                </a:extLst>
              </a:tr>
              <a:tr h="406400">
                <a:tc vMerge="1">
                  <a:txBody>
                    <a:bodyPr/>
                    <a:lstStyle/>
                    <a:p>
                      <a:endParaRPr lang="zh-CN" altLang="en-US"/>
                    </a:p>
                  </a:txBody>
                  <a:tcPr/>
                </a:tc>
                <a:tc vMerge="1">
                  <a:txBody>
                    <a:bodyPr/>
                    <a:lstStyle/>
                    <a:p>
                      <a:endParaRPr lang="zh-CN" altLang="en-US"/>
                    </a:p>
                  </a:txBody>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marL="571500">
                        <a:spcBef>
                          <a:spcPct val="20000"/>
                        </a:spcBef>
                        <a:defRPr sz="2400" b="1">
                          <a:solidFill>
                            <a:schemeClr val="bg1"/>
                          </a:solidFill>
                          <a:latin typeface="Arial" panose="020B0604020202020204" pitchFamily="34" charset="0"/>
                          <a:ea typeface="宋体" panose="02010600030101010101" pitchFamily="2" charset="-122"/>
                        </a:defRPr>
                      </a:lvl2pPr>
                      <a:lvl3pPr marL="1141413">
                        <a:spcBef>
                          <a:spcPct val="20000"/>
                        </a:spcBef>
                        <a:defRPr sz="2000" b="1">
                          <a:solidFill>
                            <a:schemeClr val="bg1"/>
                          </a:solidFill>
                          <a:latin typeface="Arial" panose="020B0604020202020204" pitchFamily="34" charset="0"/>
                          <a:ea typeface="宋体" panose="02010600030101010101" pitchFamily="2" charset="-122"/>
                        </a:defRPr>
                      </a:lvl3pPr>
                      <a:lvl4pPr marL="1484313">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smtClean="0">
                          <a:ln>
                            <a:noFill/>
                          </a:ln>
                          <a:solidFill>
                            <a:schemeClr val="tx1"/>
                          </a:solidFill>
                          <a:effectLst/>
                        </a:rPr>
                        <a:t>一店</a:t>
                      </a:r>
                      <a:endPar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horzOverflow="overflow"/>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marL="571500">
                        <a:spcBef>
                          <a:spcPct val="20000"/>
                        </a:spcBef>
                        <a:defRPr sz="2400" b="1">
                          <a:solidFill>
                            <a:schemeClr val="bg1"/>
                          </a:solidFill>
                          <a:latin typeface="Arial" panose="020B0604020202020204" pitchFamily="34" charset="0"/>
                          <a:ea typeface="宋体" panose="02010600030101010101" pitchFamily="2" charset="-122"/>
                        </a:defRPr>
                      </a:lvl2pPr>
                      <a:lvl3pPr marL="1141413">
                        <a:spcBef>
                          <a:spcPct val="20000"/>
                        </a:spcBef>
                        <a:defRPr sz="2000" b="1">
                          <a:solidFill>
                            <a:schemeClr val="bg1"/>
                          </a:solidFill>
                          <a:latin typeface="Arial" panose="020B0604020202020204" pitchFamily="34" charset="0"/>
                          <a:ea typeface="宋体" panose="02010600030101010101" pitchFamily="2" charset="-122"/>
                        </a:defRPr>
                      </a:lvl3pPr>
                      <a:lvl4pPr marL="1484313">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smtClean="0">
                          <a:ln>
                            <a:noFill/>
                          </a:ln>
                          <a:solidFill>
                            <a:schemeClr val="tx1"/>
                          </a:solidFill>
                          <a:effectLst/>
                        </a:rPr>
                        <a:t>二店</a:t>
                      </a:r>
                      <a:endPar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horzOverflow="overflow"/>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marL="571500">
                        <a:spcBef>
                          <a:spcPct val="20000"/>
                        </a:spcBef>
                        <a:defRPr sz="2400" b="1">
                          <a:solidFill>
                            <a:schemeClr val="bg1"/>
                          </a:solidFill>
                          <a:latin typeface="Arial" panose="020B0604020202020204" pitchFamily="34" charset="0"/>
                          <a:ea typeface="宋体" panose="02010600030101010101" pitchFamily="2" charset="-122"/>
                        </a:defRPr>
                      </a:lvl2pPr>
                      <a:lvl3pPr marL="1141413">
                        <a:spcBef>
                          <a:spcPct val="20000"/>
                        </a:spcBef>
                        <a:defRPr sz="2000" b="1">
                          <a:solidFill>
                            <a:schemeClr val="bg1"/>
                          </a:solidFill>
                          <a:latin typeface="Arial" panose="020B0604020202020204" pitchFamily="34" charset="0"/>
                          <a:ea typeface="宋体" panose="02010600030101010101" pitchFamily="2" charset="-122"/>
                        </a:defRPr>
                      </a:lvl3pPr>
                      <a:lvl4pPr marL="1484313">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smtClean="0">
                          <a:ln>
                            <a:noFill/>
                          </a:ln>
                          <a:solidFill>
                            <a:schemeClr val="tx1"/>
                          </a:solidFill>
                          <a:effectLst/>
                        </a:rPr>
                        <a:t>三店</a:t>
                      </a:r>
                      <a:endPar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horzOverflow="overflow"/>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marL="571500">
                        <a:spcBef>
                          <a:spcPct val="20000"/>
                        </a:spcBef>
                        <a:defRPr sz="2400" b="1">
                          <a:solidFill>
                            <a:schemeClr val="bg1"/>
                          </a:solidFill>
                          <a:latin typeface="Arial" panose="020B0604020202020204" pitchFamily="34" charset="0"/>
                          <a:ea typeface="宋体" panose="02010600030101010101" pitchFamily="2" charset="-122"/>
                        </a:defRPr>
                      </a:lvl2pPr>
                      <a:lvl3pPr marL="1141413">
                        <a:spcBef>
                          <a:spcPct val="20000"/>
                        </a:spcBef>
                        <a:defRPr sz="2000" b="1">
                          <a:solidFill>
                            <a:schemeClr val="bg1"/>
                          </a:solidFill>
                          <a:latin typeface="Arial" panose="020B0604020202020204" pitchFamily="34" charset="0"/>
                          <a:ea typeface="宋体" panose="02010600030101010101" pitchFamily="2" charset="-122"/>
                        </a:defRPr>
                      </a:lvl3pPr>
                      <a:lvl4pPr marL="1484313">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smtClean="0">
                          <a:ln>
                            <a:noFill/>
                          </a:ln>
                          <a:solidFill>
                            <a:schemeClr val="tx1"/>
                          </a:solidFill>
                          <a:effectLst/>
                        </a:rPr>
                        <a:t>四店</a:t>
                      </a:r>
                      <a:endPar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horzOverflow="overflow"/>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marL="571500">
                        <a:spcBef>
                          <a:spcPct val="20000"/>
                        </a:spcBef>
                        <a:defRPr sz="2400" b="1">
                          <a:solidFill>
                            <a:schemeClr val="bg1"/>
                          </a:solidFill>
                          <a:latin typeface="Arial" panose="020B0604020202020204" pitchFamily="34" charset="0"/>
                          <a:ea typeface="宋体" panose="02010600030101010101" pitchFamily="2" charset="-122"/>
                        </a:defRPr>
                      </a:lvl2pPr>
                      <a:lvl3pPr marL="1141413">
                        <a:spcBef>
                          <a:spcPct val="20000"/>
                        </a:spcBef>
                        <a:defRPr sz="2000" b="1">
                          <a:solidFill>
                            <a:schemeClr val="bg1"/>
                          </a:solidFill>
                          <a:latin typeface="Arial" panose="020B0604020202020204" pitchFamily="34" charset="0"/>
                          <a:ea typeface="宋体" panose="02010600030101010101" pitchFamily="2" charset="-122"/>
                        </a:defRPr>
                      </a:lvl3pPr>
                      <a:lvl4pPr marL="1484313">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smtClean="0">
                          <a:ln>
                            <a:noFill/>
                          </a:ln>
                          <a:solidFill>
                            <a:schemeClr val="tx1"/>
                          </a:solidFill>
                          <a:effectLst/>
                        </a:rPr>
                        <a:t>五店</a:t>
                      </a:r>
                      <a:endPar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tc>
                <a:extLst>
                  <a:ext uri="{0D108BD9-81ED-4DB2-BD59-A6C34878D82A}">
                    <a16:rowId xmlns:a16="http://schemas.microsoft.com/office/drawing/2014/main" xmlns="" val="10001"/>
                  </a:ext>
                </a:extLst>
              </a:tr>
              <a:tr h="1654175">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marL="571500">
                        <a:spcBef>
                          <a:spcPct val="20000"/>
                        </a:spcBef>
                        <a:defRPr sz="2400" b="1">
                          <a:solidFill>
                            <a:schemeClr val="bg1"/>
                          </a:solidFill>
                          <a:latin typeface="Arial" panose="020B0604020202020204" pitchFamily="34" charset="0"/>
                          <a:ea typeface="宋体" panose="02010600030101010101" pitchFamily="2" charset="-122"/>
                        </a:defRPr>
                      </a:lvl2pPr>
                      <a:lvl3pPr marL="1141413">
                        <a:spcBef>
                          <a:spcPct val="20000"/>
                        </a:spcBef>
                        <a:defRPr sz="2000" b="1">
                          <a:solidFill>
                            <a:schemeClr val="bg1"/>
                          </a:solidFill>
                          <a:latin typeface="Arial" panose="020B0604020202020204" pitchFamily="34" charset="0"/>
                          <a:ea typeface="宋体" panose="02010600030101010101" pitchFamily="2" charset="-122"/>
                        </a:defRPr>
                      </a:lvl3pPr>
                      <a:lvl4pPr marL="1484313">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0</a:t>
                      </a:r>
                      <a:r>
                        <a:rPr kumimoji="0" lang="zh-CN" altLang="en-US" sz="2400" u="none" strike="noStrike" cap="none" normalizeH="0" baseline="0" dirty="0" smtClean="0">
                          <a:ln>
                            <a:noFill/>
                          </a:ln>
                          <a:solidFill>
                            <a:schemeClr val="tx1"/>
                          </a:solidFill>
                          <a:effectLst/>
                        </a:rPr>
                        <a:t>～</a:t>
                      </a:r>
                      <a:r>
                        <a:rPr kumimoji="0" lang="en-US" altLang="zh-CN" sz="2400" u="none" strike="noStrike" cap="none" normalizeH="0" baseline="0" dirty="0" smtClean="0">
                          <a:ln>
                            <a:noFill/>
                          </a:ln>
                          <a:solidFill>
                            <a:schemeClr val="tx1"/>
                          </a:solidFill>
                          <a:effectLst/>
                        </a:rPr>
                        <a:t>2</a:t>
                      </a:r>
                      <a:r>
                        <a:rPr kumimoji="0" lang="zh-CN" altLang="en-US" sz="2400" u="none" strike="noStrike" cap="none" normalizeH="0" baseline="0" dirty="0" smtClean="0">
                          <a:ln>
                            <a:noFill/>
                          </a:ln>
                          <a:solidFill>
                            <a:schemeClr val="tx1"/>
                          </a:solidFill>
                          <a:effectLst/>
                        </a:rPr>
                        <a:t>年</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2 </a:t>
                      </a:r>
                      <a:r>
                        <a:rPr kumimoji="0" lang="zh-CN" altLang="en-US" sz="2400" u="none" strike="noStrike" cap="none" normalizeH="0" baseline="0" dirty="0" smtClean="0">
                          <a:ln>
                            <a:noFill/>
                          </a:ln>
                          <a:solidFill>
                            <a:schemeClr val="tx1"/>
                          </a:solidFill>
                          <a:effectLst/>
                        </a:rPr>
                        <a:t>～</a:t>
                      </a:r>
                      <a:r>
                        <a:rPr kumimoji="0" lang="en-US" altLang="zh-CN" sz="2400" u="none" strike="noStrike" cap="none" normalizeH="0" baseline="0" dirty="0" smtClean="0">
                          <a:ln>
                            <a:noFill/>
                          </a:ln>
                          <a:solidFill>
                            <a:schemeClr val="tx1"/>
                          </a:solidFill>
                          <a:effectLst/>
                        </a:rPr>
                        <a:t>5</a:t>
                      </a:r>
                      <a:r>
                        <a:rPr kumimoji="0" lang="zh-CN" altLang="en-US" sz="2400" u="none" strike="noStrike" cap="none" normalizeH="0" baseline="0" dirty="0" smtClean="0">
                          <a:ln>
                            <a:noFill/>
                          </a:ln>
                          <a:solidFill>
                            <a:schemeClr val="tx1"/>
                          </a:solidFill>
                          <a:effectLst/>
                        </a:rPr>
                        <a:t>年</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5 </a:t>
                      </a:r>
                      <a:r>
                        <a:rPr kumimoji="0" lang="zh-CN" altLang="en-US" sz="2400" u="none" strike="noStrike" cap="none" normalizeH="0" baseline="0" dirty="0" smtClean="0">
                          <a:ln>
                            <a:noFill/>
                          </a:ln>
                          <a:solidFill>
                            <a:schemeClr val="tx1"/>
                          </a:solidFill>
                          <a:effectLst/>
                        </a:rPr>
                        <a:t>～</a:t>
                      </a:r>
                      <a:r>
                        <a:rPr kumimoji="0" lang="en-US" altLang="zh-CN" sz="2400" u="none" strike="noStrike" cap="none" normalizeH="0" baseline="0" dirty="0" smtClean="0">
                          <a:ln>
                            <a:noFill/>
                          </a:ln>
                          <a:solidFill>
                            <a:schemeClr val="tx1"/>
                          </a:solidFill>
                          <a:effectLst/>
                        </a:rPr>
                        <a:t>10</a:t>
                      </a:r>
                      <a:r>
                        <a:rPr kumimoji="0" lang="zh-CN" altLang="en-US" sz="2400" u="none" strike="noStrike" cap="none" normalizeH="0" baseline="0" dirty="0" smtClean="0">
                          <a:ln>
                            <a:noFill/>
                          </a:ln>
                          <a:solidFill>
                            <a:schemeClr val="tx1"/>
                          </a:solidFill>
                          <a:effectLst/>
                        </a:rPr>
                        <a:t>年</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10 </a:t>
                      </a:r>
                      <a:r>
                        <a:rPr kumimoji="0" lang="zh-CN" altLang="en-US" sz="2400" u="none" strike="noStrike" cap="none" normalizeH="0" baseline="0" dirty="0" smtClean="0">
                          <a:ln>
                            <a:noFill/>
                          </a:ln>
                          <a:solidFill>
                            <a:schemeClr val="tx1"/>
                          </a:solidFill>
                          <a:effectLst/>
                        </a:rPr>
                        <a:t>～</a:t>
                      </a:r>
                      <a:r>
                        <a:rPr kumimoji="0" lang="en-US" altLang="zh-CN" sz="2400" u="none" strike="noStrike" cap="none" normalizeH="0" baseline="0" dirty="0" smtClean="0">
                          <a:ln>
                            <a:noFill/>
                          </a:ln>
                          <a:solidFill>
                            <a:schemeClr val="tx1"/>
                          </a:solidFill>
                          <a:effectLst/>
                        </a:rPr>
                        <a:t>20</a:t>
                      </a:r>
                      <a:r>
                        <a:rPr kumimoji="0" lang="zh-CN" altLang="en-US" sz="2400" u="none" strike="noStrike" cap="none" normalizeH="0" baseline="0" dirty="0" smtClean="0">
                          <a:ln>
                            <a:noFill/>
                          </a:ln>
                          <a:solidFill>
                            <a:schemeClr val="tx1"/>
                          </a:solidFill>
                          <a:effectLst/>
                        </a:rPr>
                        <a:t>年</a:t>
                      </a:r>
                      <a:endPar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horzOverflow="overflow"/>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marL="571500">
                        <a:spcBef>
                          <a:spcPct val="20000"/>
                        </a:spcBef>
                        <a:defRPr sz="2400" b="1">
                          <a:solidFill>
                            <a:schemeClr val="bg1"/>
                          </a:solidFill>
                          <a:latin typeface="Arial" panose="020B0604020202020204" pitchFamily="34" charset="0"/>
                          <a:ea typeface="宋体" panose="02010600030101010101" pitchFamily="2" charset="-122"/>
                        </a:defRPr>
                      </a:lvl2pPr>
                      <a:lvl3pPr marL="1141413">
                        <a:spcBef>
                          <a:spcPct val="20000"/>
                        </a:spcBef>
                        <a:defRPr sz="2000" b="1">
                          <a:solidFill>
                            <a:schemeClr val="bg1"/>
                          </a:solidFill>
                          <a:latin typeface="Arial" panose="020B0604020202020204" pitchFamily="34" charset="0"/>
                          <a:ea typeface="宋体" panose="02010600030101010101" pitchFamily="2" charset="-122"/>
                        </a:defRPr>
                      </a:lvl3pPr>
                      <a:lvl4pPr marL="1484313">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1.0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3.5</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7.5</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15.0</a:t>
                      </a:r>
                      <a:endPar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horzOverflow="overflow"/>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marL="571500">
                        <a:spcBef>
                          <a:spcPct val="20000"/>
                        </a:spcBef>
                        <a:defRPr sz="2400" b="1">
                          <a:solidFill>
                            <a:schemeClr val="bg1"/>
                          </a:solidFill>
                          <a:latin typeface="Arial" panose="020B0604020202020204" pitchFamily="34" charset="0"/>
                          <a:ea typeface="宋体" panose="02010600030101010101" pitchFamily="2" charset="-122"/>
                        </a:defRPr>
                      </a:lvl2pPr>
                      <a:lvl3pPr marL="1141413">
                        <a:spcBef>
                          <a:spcPct val="20000"/>
                        </a:spcBef>
                        <a:defRPr sz="2000" b="1">
                          <a:solidFill>
                            <a:schemeClr val="bg1"/>
                          </a:solidFill>
                          <a:latin typeface="Arial" panose="020B0604020202020204" pitchFamily="34" charset="0"/>
                          <a:ea typeface="宋体" panose="02010600030101010101" pitchFamily="2" charset="-122"/>
                        </a:defRPr>
                      </a:lvl3pPr>
                      <a:lvl4pPr marL="1484313">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1</a:t>
                      </a:r>
                      <a:endPar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horzOverflow="overflow"/>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marL="571500">
                        <a:spcBef>
                          <a:spcPct val="20000"/>
                        </a:spcBef>
                        <a:defRPr sz="2400" b="1">
                          <a:solidFill>
                            <a:schemeClr val="bg1"/>
                          </a:solidFill>
                          <a:latin typeface="Arial" panose="020B0604020202020204" pitchFamily="34" charset="0"/>
                          <a:ea typeface="宋体" panose="02010600030101010101" pitchFamily="2" charset="-122"/>
                        </a:defRPr>
                      </a:lvl2pPr>
                      <a:lvl3pPr marL="1141413">
                        <a:spcBef>
                          <a:spcPct val="20000"/>
                        </a:spcBef>
                        <a:defRPr sz="2000" b="1">
                          <a:solidFill>
                            <a:schemeClr val="bg1"/>
                          </a:solidFill>
                          <a:latin typeface="Arial" panose="020B0604020202020204" pitchFamily="34" charset="0"/>
                          <a:ea typeface="宋体" panose="02010600030101010101" pitchFamily="2" charset="-122"/>
                        </a:defRPr>
                      </a:lvl3pPr>
                      <a:lvl4pPr marL="1484313">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7</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7</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7</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7</a:t>
                      </a:r>
                      <a:endPar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horzOverflow="overflow"/>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marL="571500">
                        <a:spcBef>
                          <a:spcPct val="20000"/>
                        </a:spcBef>
                        <a:defRPr sz="2400" b="1">
                          <a:solidFill>
                            <a:schemeClr val="bg1"/>
                          </a:solidFill>
                          <a:latin typeface="Arial" panose="020B0604020202020204" pitchFamily="34" charset="0"/>
                          <a:ea typeface="宋体" panose="02010600030101010101" pitchFamily="2" charset="-122"/>
                        </a:defRPr>
                      </a:lvl2pPr>
                      <a:lvl3pPr marL="1141413">
                        <a:spcBef>
                          <a:spcPct val="20000"/>
                        </a:spcBef>
                        <a:defRPr sz="2000" b="1">
                          <a:solidFill>
                            <a:schemeClr val="bg1"/>
                          </a:solidFill>
                          <a:latin typeface="Arial" panose="020B0604020202020204" pitchFamily="34" charset="0"/>
                          <a:ea typeface="宋体" panose="02010600030101010101" pitchFamily="2" charset="-122"/>
                        </a:defRPr>
                      </a:lvl3pPr>
                      <a:lvl4pPr marL="1484313">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25</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25</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25</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25</a:t>
                      </a:r>
                      <a:endPar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horzOverflow="overflow"/>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marL="571500">
                        <a:spcBef>
                          <a:spcPct val="20000"/>
                        </a:spcBef>
                        <a:defRPr sz="2400" b="1">
                          <a:solidFill>
                            <a:schemeClr val="bg1"/>
                          </a:solidFill>
                          <a:latin typeface="Arial" panose="020B0604020202020204" pitchFamily="34" charset="0"/>
                          <a:ea typeface="宋体" panose="02010600030101010101" pitchFamily="2" charset="-122"/>
                        </a:defRPr>
                      </a:lvl2pPr>
                      <a:lvl3pPr marL="1141413">
                        <a:spcBef>
                          <a:spcPct val="20000"/>
                        </a:spcBef>
                        <a:defRPr sz="2000" b="1">
                          <a:solidFill>
                            <a:schemeClr val="bg1"/>
                          </a:solidFill>
                          <a:latin typeface="Arial" panose="020B0604020202020204" pitchFamily="34" charset="0"/>
                          <a:ea typeface="宋体" panose="02010600030101010101" pitchFamily="2" charset="-122"/>
                        </a:defRPr>
                      </a:lvl3pPr>
                      <a:lvl4pPr marL="1484313">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3</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6</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10</a:t>
                      </a:r>
                      <a:endPar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horzOverflow="overflow"/>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marL="571500">
                        <a:spcBef>
                          <a:spcPct val="20000"/>
                        </a:spcBef>
                        <a:defRPr sz="2400" b="1">
                          <a:solidFill>
                            <a:schemeClr val="bg1"/>
                          </a:solidFill>
                          <a:latin typeface="Arial" panose="020B0604020202020204" pitchFamily="34" charset="0"/>
                          <a:ea typeface="宋体" panose="02010600030101010101" pitchFamily="2" charset="-122"/>
                        </a:defRPr>
                      </a:lvl2pPr>
                      <a:lvl3pPr marL="1141413">
                        <a:spcBef>
                          <a:spcPct val="20000"/>
                        </a:spcBef>
                        <a:defRPr sz="2000" b="1">
                          <a:solidFill>
                            <a:schemeClr val="bg1"/>
                          </a:solidFill>
                          <a:latin typeface="Arial" panose="020B0604020202020204" pitchFamily="34" charset="0"/>
                          <a:ea typeface="宋体" panose="02010600030101010101" pitchFamily="2" charset="-122"/>
                        </a:defRPr>
                      </a:lvl3pPr>
                      <a:lvl4pPr marL="1484313">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10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6</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3</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1</a:t>
                      </a:r>
                      <a:endPar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horzOverflow="overflow"/>
                </a:tc>
                <a:extLst>
                  <a:ext uri="{0D108BD9-81ED-4DB2-BD59-A6C34878D82A}">
                    <a16:rowId xmlns:a16="http://schemas.microsoft.com/office/drawing/2014/main" xmlns="" val="10002"/>
                  </a:ext>
                </a:extLst>
              </a:tr>
            </a:tbl>
          </a:graphicData>
        </a:graphic>
      </p:graphicFrame>
      <p:sp>
        <p:nvSpPr>
          <p:cNvPr id="5" name="内容占位符 2"/>
          <p:cNvSpPr>
            <a:spLocks noGrp="1"/>
          </p:cNvSpPr>
          <p:nvPr>
            <p:ph idx="1"/>
          </p:nvPr>
        </p:nvSpPr>
        <p:spPr>
          <a:xfrm>
            <a:off x="692727" y="547542"/>
            <a:ext cx="10515600" cy="1915102"/>
          </a:xfrm>
        </p:spPr>
        <p:txBody>
          <a:bodyPr/>
          <a:lstStyle/>
          <a:p>
            <a:r>
              <a:rPr lang="zh-CN" altLang="en-US" b="1" dirty="0" smtClean="0"/>
              <a:t>（</a:t>
            </a:r>
            <a:r>
              <a:rPr lang="en-US" altLang="zh-CN" b="1" dirty="0"/>
              <a:t>2</a:t>
            </a:r>
            <a:r>
              <a:rPr lang="zh-CN" altLang="en-US" b="1" dirty="0" smtClean="0"/>
              <a:t>）根据组距数列计算</a:t>
            </a:r>
            <a:r>
              <a:rPr lang="zh-CN" altLang="en-US" b="1" dirty="0">
                <a:latin typeface="黑体" panose="02010609060101010101" pitchFamily="49" charset="-122"/>
                <a:ea typeface="黑体" panose="02010609060101010101" pitchFamily="49" charset="-122"/>
              </a:rPr>
              <a:t>加权算术平均</a:t>
            </a:r>
            <a:endParaRPr lang="en-US" altLang="zh-CN" b="1" dirty="0" smtClean="0"/>
          </a:p>
          <a:p>
            <a:r>
              <a:rPr lang="zh-CN" altLang="en-US" dirty="0" smtClean="0"/>
              <a:t>例</a:t>
            </a:r>
            <a:r>
              <a:rPr lang="en-US" altLang="zh-CN" dirty="0" smtClean="0"/>
              <a:t>3</a:t>
            </a:r>
            <a:r>
              <a:rPr lang="zh-CN" altLang="en-US" dirty="0" smtClean="0"/>
              <a:t>：求各分店的员工平均工龄以及整个店员工平均年龄</a:t>
            </a:r>
            <a:endParaRPr lang="en-US" altLang="zh-CN" dirty="0" smtClean="0"/>
          </a:p>
        </p:txBody>
      </p:sp>
      <p:graphicFrame>
        <p:nvGraphicFramePr>
          <p:cNvPr id="2" name="表格 1"/>
          <p:cNvGraphicFramePr>
            <a:graphicFrameLocks noGrp="1"/>
          </p:cNvGraphicFramePr>
          <p:nvPr>
            <p:extLst>
              <p:ext uri="{D42A27DB-BD31-4B8C-83A1-F6EECF244321}">
                <p14:modId xmlns:p14="http://schemas.microsoft.com/office/powerpoint/2010/main" val="1166872598"/>
              </p:ext>
            </p:extLst>
          </p:nvPr>
        </p:nvGraphicFramePr>
        <p:xfrm>
          <a:off x="1433225" y="4960049"/>
          <a:ext cx="8496300" cy="1004888"/>
        </p:xfrm>
        <a:graphic>
          <a:graphicData uri="http://schemas.openxmlformats.org/drawingml/2006/table">
            <a:tbl>
              <a:tblPr>
                <a:tableStyleId>{5940675A-B579-460E-94D1-54222C63F5DA}</a:tableStyleId>
              </a:tblPr>
              <a:tblGrid>
                <a:gridCol w="1585912">
                  <a:extLst>
                    <a:ext uri="{9D8B030D-6E8A-4147-A177-3AD203B41FA5}">
                      <a16:colId xmlns:a16="http://schemas.microsoft.com/office/drawing/2014/main" xmlns="" val="20000"/>
                    </a:ext>
                  </a:extLst>
                </a:gridCol>
                <a:gridCol w="1346200">
                  <a:extLst>
                    <a:ext uri="{9D8B030D-6E8A-4147-A177-3AD203B41FA5}">
                      <a16:colId xmlns:a16="http://schemas.microsoft.com/office/drawing/2014/main" xmlns="" val="20001"/>
                    </a:ext>
                  </a:extLst>
                </a:gridCol>
                <a:gridCol w="979488">
                  <a:extLst>
                    <a:ext uri="{9D8B030D-6E8A-4147-A177-3AD203B41FA5}">
                      <a16:colId xmlns:a16="http://schemas.microsoft.com/office/drawing/2014/main" xmlns="" val="20002"/>
                    </a:ext>
                  </a:extLst>
                </a:gridCol>
                <a:gridCol w="944562">
                  <a:extLst>
                    <a:ext uri="{9D8B030D-6E8A-4147-A177-3AD203B41FA5}">
                      <a16:colId xmlns:a16="http://schemas.microsoft.com/office/drawing/2014/main" xmlns="" val="20003"/>
                    </a:ext>
                  </a:extLst>
                </a:gridCol>
                <a:gridCol w="1212850">
                  <a:extLst>
                    <a:ext uri="{9D8B030D-6E8A-4147-A177-3AD203B41FA5}">
                      <a16:colId xmlns:a16="http://schemas.microsoft.com/office/drawing/2014/main" xmlns="" val="20004"/>
                    </a:ext>
                  </a:extLst>
                </a:gridCol>
                <a:gridCol w="1214438">
                  <a:extLst>
                    <a:ext uri="{9D8B030D-6E8A-4147-A177-3AD203B41FA5}">
                      <a16:colId xmlns:a16="http://schemas.microsoft.com/office/drawing/2014/main" xmlns="" val="20005"/>
                    </a:ext>
                  </a:extLst>
                </a:gridCol>
                <a:gridCol w="1212850">
                  <a:extLst>
                    <a:ext uri="{9D8B030D-6E8A-4147-A177-3AD203B41FA5}">
                      <a16:colId xmlns:a16="http://schemas.microsoft.com/office/drawing/2014/main" xmlns="" val="20006"/>
                    </a:ext>
                  </a:extLst>
                </a:gridCol>
              </a:tblGrid>
              <a:tr h="46355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marL="571500">
                        <a:spcBef>
                          <a:spcPct val="20000"/>
                        </a:spcBef>
                        <a:defRPr sz="2400" b="1">
                          <a:solidFill>
                            <a:schemeClr val="bg1"/>
                          </a:solidFill>
                          <a:latin typeface="Arial" panose="020B0604020202020204" pitchFamily="34" charset="0"/>
                          <a:ea typeface="宋体" panose="02010600030101010101" pitchFamily="2" charset="-122"/>
                        </a:defRPr>
                      </a:lvl2pPr>
                      <a:lvl3pPr marL="1141413">
                        <a:spcBef>
                          <a:spcPct val="20000"/>
                        </a:spcBef>
                        <a:defRPr sz="2000" b="1">
                          <a:solidFill>
                            <a:schemeClr val="bg1"/>
                          </a:solidFill>
                          <a:latin typeface="Arial" panose="020B0604020202020204" pitchFamily="34" charset="0"/>
                          <a:ea typeface="宋体" panose="02010600030101010101" pitchFamily="2" charset="-122"/>
                        </a:defRPr>
                      </a:lvl3pPr>
                      <a:lvl4pPr marL="1484313">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dirty="0" smtClean="0">
                          <a:ln>
                            <a:noFill/>
                          </a:ln>
                          <a:solidFill>
                            <a:schemeClr val="tx1"/>
                          </a:solidFill>
                          <a:effectLst/>
                        </a:rPr>
                        <a:t>合计</a:t>
                      </a:r>
                      <a:endPar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horzOverflow="overflow"/>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marL="571500">
                        <a:spcBef>
                          <a:spcPct val="20000"/>
                        </a:spcBef>
                        <a:defRPr sz="2400" b="1">
                          <a:solidFill>
                            <a:schemeClr val="bg1"/>
                          </a:solidFill>
                          <a:latin typeface="Arial" panose="020B0604020202020204" pitchFamily="34" charset="0"/>
                          <a:ea typeface="宋体" panose="02010600030101010101" pitchFamily="2" charset="-122"/>
                        </a:defRPr>
                      </a:lvl2pPr>
                      <a:lvl3pPr marL="1141413">
                        <a:spcBef>
                          <a:spcPct val="20000"/>
                        </a:spcBef>
                        <a:defRPr sz="2000" b="1">
                          <a:solidFill>
                            <a:schemeClr val="bg1"/>
                          </a:solidFill>
                          <a:latin typeface="Arial" panose="020B0604020202020204" pitchFamily="34" charset="0"/>
                          <a:ea typeface="宋体" panose="02010600030101010101" pitchFamily="2" charset="-122"/>
                        </a:defRPr>
                      </a:lvl3pPr>
                      <a:lvl4pPr marL="1484313">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a:t>
                      </a:r>
                      <a:endPar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horzOverflow="overflow"/>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marL="571500">
                        <a:spcBef>
                          <a:spcPct val="20000"/>
                        </a:spcBef>
                        <a:defRPr sz="2400" b="1">
                          <a:solidFill>
                            <a:schemeClr val="bg1"/>
                          </a:solidFill>
                          <a:latin typeface="Arial" panose="020B0604020202020204" pitchFamily="34" charset="0"/>
                          <a:ea typeface="宋体" panose="02010600030101010101" pitchFamily="2" charset="-122"/>
                        </a:defRPr>
                      </a:lvl2pPr>
                      <a:lvl3pPr marL="1141413">
                        <a:spcBef>
                          <a:spcPct val="20000"/>
                        </a:spcBef>
                        <a:defRPr sz="2000" b="1">
                          <a:solidFill>
                            <a:schemeClr val="bg1"/>
                          </a:solidFill>
                          <a:latin typeface="Arial" panose="020B0604020202020204" pitchFamily="34" charset="0"/>
                          <a:ea typeface="宋体" panose="02010600030101010101" pitchFamily="2" charset="-122"/>
                        </a:defRPr>
                      </a:lvl3pPr>
                      <a:lvl4pPr marL="1484313">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solidFill>
                            <a:schemeClr val="tx1"/>
                          </a:solidFill>
                          <a:effectLst/>
                        </a:rPr>
                        <a:t>4</a:t>
                      </a:r>
                      <a:endPar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marL="571500">
                        <a:spcBef>
                          <a:spcPct val="20000"/>
                        </a:spcBef>
                        <a:defRPr sz="2400" b="1">
                          <a:solidFill>
                            <a:schemeClr val="bg1"/>
                          </a:solidFill>
                          <a:latin typeface="Arial" panose="020B0604020202020204" pitchFamily="34" charset="0"/>
                          <a:ea typeface="宋体" panose="02010600030101010101" pitchFamily="2" charset="-122"/>
                        </a:defRPr>
                      </a:lvl2pPr>
                      <a:lvl3pPr marL="1141413">
                        <a:spcBef>
                          <a:spcPct val="20000"/>
                        </a:spcBef>
                        <a:defRPr sz="2000" b="1">
                          <a:solidFill>
                            <a:schemeClr val="bg1"/>
                          </a:solidFill>
                          <a:latin typeface="Arial" panose="020B0604020202020204" pitchFamily="34" charset="0"/>
                          <a:ea typeface="宋体" panose="02010600030101010101" pitchFamily="2" charset="-122"/>
                        </a:defRPr>
                      </a:lvl3pPr>
                      <a:lvl4pPr marL="1484313">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solidFill>
                            <a:schemeClr val="tx1"/>
                          </a:solidFill>
                          <a:effectLst/>
                        </a:rPr>
                        <a:t>28</a:t>
                      </a:r>
                      <a:endPar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marL="571500">
                        <a:spcBef>
                          <a:spcPct val="20000"/>
                        </a:spcBef>
                        <a:defRPr sz="2400" b="1">
                          <a:solidFill>
                            <a:schemeClr val="bg1"/>
                          </a:solidFill>
                          <a:latin typeface="Arial" panose="020B0604020202020204" pitchFamily="34" charset="0"/>
                          <a:ea typeface="宋体" panose="02010600030101010101" pitchFamily="2" charset="-122"/>
                        </a:defRPr>
                      </a:lvl2pPr>
                      <a:lvl3pPr marL="1141413">
                        <a:spcBef>
                          <a:spcPct val="20000"/>
                        </a:spcBef>
                        <a:defRPr sz="2000" b="1">
                          <a:solidFill>
                            <a:schemeClr val="bg1"/>
                          </a:solidFill>
                          <a:latin typeface="Arial" panose="020B0604020202020204" pitchFamily="34" charset="0"/>
                          <a:ea typeface="宋体" panose="02010600030101010101" pitchFamily="2" charset="-122"/>
                        </a:defRPr>
                      </a:lvl3pPr>
                      <a:lvl4pPr marL="1484313">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solidFill>
                            <a:schemeClr val="tx1"/>
                          </a:solidFill>
                          <a:effectLst/>
                        </a:rPr>
                        <a:t>100</a:t>
                      </a:r>
                      <a:endPar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marL="571500">
                        <a:spcBef>
                          <a:spcPct val="20000"/>
                        </a:spcBef>
                        <a:defRPr sz="2400" b="1">
                          <a:solidFill>
                            <a:schemeClr val="bg1"/>
                          </a:solidFill>
                          <a:latin typeface="Arial" panose="020B0604020202020204" pitchFamily="34" charset="0"/>
                          <a:ea typeface="宋体" panose="02010600030101010101" pitchFamily="2" charset="-122"/>
                        </a:defRPr>
                      </a:lvl2pPr>
                      <a:lvl3pPr marL="1141413">
                        <a:spcBef>
                          <a:spcPct val="20000"/>
                        </a:spcBef>
                        <a:defRPr sz="2000" b="1">
                          <a:solidFill>
                            <a:schemeClr val="bg1"/>
                          </a:solidFill>
                          <a:latin typeface="Arial" panose="020B0604020202020204" pitchFamily="34" charset="0"/>
                          <a:ea typeface="宋体" panose="02010600030101010101" pitchFamily="2" charset="-122"/>
                        </a:defRPr>
                      </a:lvl3pPr>
                      <a:lvl4pPr marL="1484313">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smtClean="0">
                          <a:ln>
                            <a:noFill/>
                          </a:ln>
                          <a:solidFill>
                            <a:schemeClr val="tx1"/>
                          </a:solidFill>
                          <a:effectLst/>
                        </a:rPr>
                        <a:t>20</a:t>
                      </a:r>
                      <a:endPar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marL="571500">
                        <a:spcBef>
                          <a:spcPct val="20000"/>
                        </a:spcBef>
                        <a:defRPr sz="2400" b="1">
                          <a:solidFill>
                            <a:schemeClr val="bg1"/>
                          </a:solidFill>
                          <a:latin typeface="Arial" panose="020B0604020202020204" pitchFamily="34" charset="0"/>
                          <a:ea typeface="宋体" panose="02010600030101010101" pitchFamily="2" charset="-122"/>
                        </a:defRPr>
                      </a:lvl2pPr>
                      <a:lvl3pPr marL="1141413">
                        <a:spcBef>
                          <a:spcPct val="20000"/>
                        </a:spcBef>
                        <a:defRPr sz="2000" b="1">
                          <a:solidFill>
                            <a:schemeClr val="bg1"/>
                          </a:solidFill>
                          <a:latin typeface="Arial" panose="020B0604020202020204" pitchFamily="34" charset="0"/>
                          <a:ea typeface="宋体" panose="02010600030101010101" pitchFamily="2" charset="-122"/>
                        </a:defRPr>
                      </a:lvl3pPr>
                      <a:lvl4pPr marL="1484313">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20</a:t>
                      </a:r>
                      <a:endPar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horzOverflow="overflow"/>
                </a:tc>
                <a:extLst>
                  <a:ext uri="{0D108BD9-81ED-4DB2-BD59-A6C34878D82A}">
                    <a16:rowId xmlns:a16="http://schemas.microsoft.com/office/drawing/2014/main" xmlns="" val="10000"/>
                  </a:ext>
                </a:extLst>
              </a:tr>
              <a:tr h="541338">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marL="571500">
                        <a:spcBef>
                          <a:spcPct val="20000"/>
                        </a:spcBef>
                        <a:defRPr sz="2400" b="1">
                          <a:solidFill>
                            <a:schemeClr val="bg1"/>
                          </a:solidFill>
                          <a:latin typeface="Arial" panose="020B0604020202020204" pitchFamily="34" charset="0"/>
                          <a:ea typeface="宋体" panose="02010600030101010101" pitchFamily="2" charset="-122"/>
                        </a:defRPr>
                      </a:lvl2pPr>
                      <a:lvl3pPr marL="1141413">
                        <a:spcBef>
                          <a:spcPct val="20000"/>
                        </a:spcBef>
                        <a:defRPr sz="2000" b="1">
                          <a:solidFill>
                            <a:schemeClr val="bg1"/>
                          </a:solidFill>
                          <a:latin typeface="Arial" panose="020B0604020202020204" pitchFamily="34" charset="0"/>
                          <a:ea typeface="宋体" panose="02010600030101010101" pitchFamily="2" charset="-122"/>
                        </a:defRPr>
                      </a:lvl3pPr>
                      <a:lvl4pPr marL="1484313">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u="none" strike="noStrike" cap="none" normalizeH="0" baseline="0" smtClean="0">
                          <a:ln>
                            <a:noFill/>
                          </a:ln>
                          <a:solidFill>
                            <a:schemeClr val="tx1"/>
                          </a:solidFill>
                          <a:effectLst/>
                        </a:rPr>
                        <a:t>平均工龄</a:t>
                      </a:r>
                      <a:endPar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marL="571500">
                        <a:spcBef>
                          <a:spcPct val="20000"/>
                        </a:spcBef>
                        <a:defRPr sz="2400" b="1">
                          <a:solidFill>
                            <a:schemeClr val="bg1"/>
                          </a:solidFill>
                          <a:latin typeface="Arial" panose="020B0604020202020204" pitchFamily="34" charset="0"/>
                          <a:ea typeface="宋体" panose="02010600030101010101" pitchFamily="2" charset="-122"/>
                        </a:defRPr>
                      </a:lvl2pPr>
                      <a:lvl3pPr marL="1141413">
                        <a:spcBef>
                          <a:spcPct val="20000"/>
                        </a:spcBef>
                        <a:defRPr sz="2000" b="1">
                          <a:solidFill>
                            <a:schemeClr val="bg1"/>
                          </a:solidFill>
                          <a:latin typeface="Arial" panose="020B0604020202020204" pitchFamily="34" charset="0"/>
                          <a:ea typeface="宋体" panose="02010600030101010101" pitchFamily="2" charset="-122"/>
                        </a:defRPr>
                      </a:lvl3pPr>
                      <a:lvl4pPr marL="1484313">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a:t>
                      </a:r>
                      <a:endPar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horzOverflow="overflow"/>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marL="571500">
                        <a:spcBef>
                          <a:spcPct val="20000"/>
                        </a:spcBef>
                        <a:defRPr sz="2400" b="1">
                          <a:solidFill>
                            <a:schemeClr val="bg1"/>
                          </a:solidFill>
                          <a:latin typeface="Arial" panose="020B0604020202020204" pitchFamily="34" charset="0"/>
                          <a:ea typeface="宋体" panose="02010600030101010101" pitchFamily="2" charset="-122"/>
                        </a:defRPr>
                      </a:lvl2pPr>
                      <a:lvl3pPr marL="1141413">
                        <a:spcBef>
                          <a:spcPct val="20000"/>
                        </a:spcBef>
                        <a:defRPr sz="2000" b="1">
                          <a:solidFill>
                            <a:schemeClr val="bg1"/>
                          </a:solidFill>
                          <a:latin typeface="Arial" panose="020B0604020202020204" pitchFamily="34" charset="0"/>
                          <a:ea typeface="宋体" panose="02010600030101010101" pitchFamily="2" charset="-122"/>
                        </a:defRPr>
                      </a:lvl3pPr>
                      <a:lvl4pPr marL="1484313">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6.75</a:t>
                      </a:r>
                      <a:endPar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horzOverflow="overflow"/>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marL="571500">
                        <a:spcBef>
                          <a:spcPct val="20000"/>
                        </a:spcBef>
                        <a:defRPr sz="2400" b="1">
                          <a:solidFill>
                            <a:schemeClr val="bg1"/>
                          </a:solidFill>
                          <a:latin typeface="Arial" panose="020B0604020202020204" pitchFamily="34" charset="0"/>
                          <a:ea typeface="宋体" panose="02010600030101010101" pitchFamily="2" charset="-122"/>
                        </a:defRPr>
                      </a:lvl2pPr>
                      <a:lvl3pPr marL="1141413">
                        <a:spcBef>
                          <a:spcPct val="20000"/>
                        </a:spcBef>
                        <a:defRPr sz="2000" b="1">
                          <a:solidFill>
                            <a:schemeClr val="bg1"/>
                          </a:solidFill>
                          <a:latin typeface="Arial" panose="020B0604020202020204" pitchFamily="34" charset="0"/>
                          <a:ea typeface="宋体" panose="02010600030101010101" pitchFamily="2" charset="-122"/>
                        </a:defRPr>
                      </a:lvl3pPr>
                      <a:lvl4pPr marL="1484313">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6.75</a:t>
                      </a:r>
                      <a:endPar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horzOverflow="overflow"/>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marL="571500">
                        <a:spcBef>
                          <a:spcPct val="20000"/>
                        </a:spcBef>
                        <a:defRPr sz="2400" b="1">
                          <a:solidFill>
                            <a:schemeClr val="bg1"/>
                          </a:solidFill>
                          <a:latin typeface="Arial" panose="020B0604020202020204" pitchFamily="34" charset="0"/>
                          <a:ea typeface="宋体" panose="02010600030101010101" pitchFamily="2" charset="-122"/>
                        </a:defRPr>
                      </a:lvl2pPr>
                      <a:lvl3pPr marL="1141413">
                        <a:spcBef>
                          <a:spcPct val="20000"/>
                        </a:spcBef>
                        <a:defRPr sz="2000" b="1">
                          <a:solidFill>
                            <a:schemeClr val="bg1"/>
                          </a:solidFill>
                          <a:latin typeface="Arial" panose="020B0604020202020204" pitchFamily="34" charset="0"/>
                          <a:ea typeface="宋体" panose="02010600030101010101" pitchFamily="2" charset="-122"/>
                        </a:defRPr>
                      </a:lvl3pPr>
                      <a:lvl4pPr marL="1484313">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6.75</a:t>
                      </a:r>
                      <a:endPar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horzOverflow="overflow"/>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marL="571500">
                        <a:spcBef>
                          <a:spcPct val="20000"/>
                        </a:spcBef>
                        <a:defRPr sz="2400" b="1">
                          <a:solidFill>
                            <a:schemeClr val="bg1"/>
                          </a:solidFill>
                          <a:latin typeface="Arial" panose="020B0604020202020204" pitchFamily="34" charset="0"/>
                          <a:ea typeface="宋体" panose="02010600030101010101" pitchFamily="2" charset="-122"/>
                        </a:defRPr>
                      </a:lvl2pPr>
                      <a:lvl3pPr marL="1141413">
                        <a:spcBef>
                          <a:spcPct val="20000"/>
                        </a:spcBef>
                        <a:defRPr sz="2000" b="1">
                          <a:solidFill>
                            <a:schemeClr val="bg1"/>
                          </a:solidFill>
                          <a:latin typeface="Arial" panose="020B0604020202020204" pitchFamily="34" charset="0"/>
                          <a:ea typeface="宋体" panose="02010600030101010101" pitchFamily="2" charset="-122"/>
                        </a:defRPr>
                      </a:lvl3pPr>
                      <a:lvl4pPr marL="1484313">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10.325</a:t>
                      </a:r>
                      <a:endPar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horzOverflow="overflow"/>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marL="571500">
                        <a:spcBef>
                          <a:spcPct val="20000"/>
                        </a:spcBef>
                        <a:defRPr sz="2400" b="1">
                          <a:solidFill>
                            <a:schemeClr val="bg1"/>
                          </a:solidFill>
                          <a:latin typeface="Arial" panose="020B0604020202020204" pitchFamily="34" charset="0"/>
                          <a:ea typeface="宋体" panose="02010600030101010101" pitchFamily="2" charset="-122"/>
                        </a:defRPr>
                      </a:lvl2pPr>
                      <a:lvl3pPr marL="1141413">
                        <a:spcBef>
                          <a:spcPct val="20000"/>
                        </a:spcBef>
                        <a:defRPr sz="2000" b="1">
                          <a:solidFill>
                            <a:schemeClr val="bg1"/>
                          </a:solidFill>
                          <a:latin typeface="Arial" panose="020B0604020202020204" pitchFamily="34" charset="0"/>
                          <a:ea typeface="宋体" panose="02010600030101010101" pitchFamily="2" charset="-122"/>
                        </a:defRPr>
                      </a:lvl3pPr>
                      <a:lvl4pPr marL="1484313">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u="none" strike="noStrike" cap="none" normalizeH="0" baseline="0" dirty="0" smtClean="0">
                          <a:ln>
                            <a:noFill/>
                          </a:ln>
                          <a:solidFill>
                            <a:schemeClr val="tx1"/>
                          </a:solidFill>
                          <a:effectLst/>
                        </a:rPr>
                        <a:t>3.425</a:t>
                      </a:r>
                      <a:endPar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horzOverflow="overflow"/>
                </a:tc>
                <a:extLst>
                  <a:ext uri="{0D108BD9-81ED-4DB2-BD59-A6C34878D82A}">
                    <a16:rowId xmlns:a16="http://schemas.microsoft.com/office/drawing/2014/main" xmlns="" val="10001"/>
                  </a:ext>
                </a:extLst>
              </a:tr>
            </a:tbl>
          </a:graphicData>
        </a:graphic>
      </p:graphicFrame>
      <p:sp>
        <p:nvSpPr>
          <p:cNvPr id="3" name="矩形 2"/>
          <p:cNvSpPr/>
          <p:nvPr/>
        </p:nvSpPr>
        <p:spPr>
          <a:xfrm>
            <a:off x="3025588" y="2272554"/>
            <a:ext cx="1344706" cy="26894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6944219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1+ppt_h/2"/>
                                          </p:val>
                                        </p:tav>
                                      </p:tavLst>
                                    </p:anim>
                                    <p:set>
                                      <p:cBhvr>
                                        <p:cTn id="8" dur="1" fill="hold">
                                          <p:stCondLst>
                                            <p:cond delay="499"/>
                                          </p:stCondLst>
                                        </p:cTn>
                                        <p:tgtEl>
                                          <p:spTgt spid="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body" idx="1"/>
          </p:nvPr>
        </p:nvSpPr>
        <p:spPr>
          <a:xfrm>
            <a:off x="810491" y="1555750"/>
            <a:ext cx="10463645" cy="5302250"/>
          </a:xfrm>
        </p:spPr>
        <p:txBody>
          <a:bodyPr/>
          <a:lstStyle/>
          <a:p>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一、二、三店人数相差很远，但平均工龄相等。</a:t>
            </a:r>
          </a:p>
          <a:p>
            <a:r>
              <a:rPr lang="zh-CN" altLang="en-US" sz="2400" dirty="0">
                <a:latin typeface="黑体" panose="02010609060101010101" pitchFamily="49" charset="-122"/>
                <a:ea typeface="黑体" panose="02010609060101010101" pitchFamily="49" charset="-122"/>
              </a:rPr>
              <a:t>四、五店人数相等，但平均工龄相差很大。</a:t>
            </a:r>
          </a:p>
          <a:p>
            <a:r>
              <a:rPr lang="zh-CN" altLang="en-US" sz="2400" dirty="0">
                <a:latin typeface="黑体" panose="02010609060101010101" pitchFamily="49" charset="-122"/>
                <a:ea typeface="黑体" panose="02010609060101010101" pitchFamily="49" charset="-122"/>
              </a:rPr>
              <a:t>结论：平均数水平高低受两个因素的影响：</a:t>
            </a:r>
          </a:p>
          <a:p>
            <a:pPr marL="0" indent="0">
              <a:buNone/>
            </a:pPr>
            <a:r>
              <a:rPr lang="zh-CN" altLang="en-US" sz="2400" dirty="0" smtClean="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）变量 </a:t>
            </a:r>
            <a:r>
              <a:rPr lang="en-US" altLang="zh-CN" sz="2400" dirty="0" smtClean="0">
                <a:latin typeface="黑体" panose="02010609060101010101" pitchFamily="49" charset="-122"/>
                <a:ea typeface="黑体" panose="02010609060101010101" pitchFamily="49" charset="-122"/>
              </a:rPr>
              <a:t>x</a:t>
            </a:r>
          </a:p>
          <a:p>
            <a:pPr marL="0" indent="0">
              <a:buNone/>
            </a:pP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2</a:t>
            </a:r>
            <a:r>
              <a:rPr lang="zh-CN" altLang="en-US" sz="2400" dirty="0" smtClean="0">
                <a:latin typeface="黑体" panose="02010609060101010101" pitchFamily="49" charset="-122"/>
                <a:ea typeface="黑体" panose="02010609060101010101" pitchFamily="49" charset="-122"/>
              </a:rPr>
              <a:t>）权数 </a:t>
            </a:r>
            <a:r>
              <a:rPr lang="en-US" altLang="zh-CN" sz="2400" dirty="0" smtClean="0">
                <a:latin typeface="黑体" panose="02010609060101010101" pitchFamily="49" charset="-122"/>
                <a:ea typeface="黑体" panose="02010609060101010101" pitchFamily="49" charset="-122"/>
              </a:rPr>
              <a:t>f</a:t>
            </a:r>
            <a:r>
              <a:rPr lang="zh-CN" altLang="en-US" sz="2400" dirty="0" smtClean="0">
                <a:latin typeface="黑体" panose="02010609060101010101" pitchFamily="49" charset="-122"/>
                <a:ea typeface="黑体" panose="02010609060101010101" pitchFamily="49" charset="-122"/>
              </a:rPr>
              <a:t>，绝对权数表现为次数、频数，相对权数</a:t>
            </a:r>
            <a:r>
              <a:rPr lang="zh-CN" altLang="en-US" sz="2400" dirty="0">
                <a:latin typeface="黑体" panose="02010609060101010101" pitchFamily="49" charset="-122"/>
                <a:ea typeface="黑体" panose="02010609060101010101" pitchFamily="49" charset="-122"/>
              </a:rPr>
              <a:t>表现为频率。</a:t>
            </a:r>
          </a:p>
          <a:p>
            <a:endParaRPr lang="zh-CN" altLang="en-US"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p:txBody>
      </p:sp>
      <p:graphicFrame>
        <p:nvGraphicFramePr>
          <p:cNvPr id="235523" name="Object 3"/>
          <p:cNvGraphicFramePr>
            <a:graphicFrameLocks noChangeAspect="1"/>
          </p:cNvGraphicFramePr>
          <p:nvPr>
            <p:extLst>
              <p:ext uri="{D42A27DB-BD31-4B8C-83A1-F6EECF244321}">
                <p14:modId xmlns:p14="http://schemas.microsoft.com/office/powerpoint/2010/main" val="8911853"/>
              </p:ext>
            </p:extLst>
          </p:nvPr>
        </p:nvGraphicFramePr>
        <p:xfrm>
          <a:off x="810491" y="1134268"/>
          <a:ext cx="10040937" cy="842963"/>
        </p:xfrm>
        <a:graphic>
          <a:graphicData uri="http://schemas.openxmlformats.org/presentationml/2006/ole">
            <mc:AlternateContent xmlns:mc="http://schemas.openxmlformats.org/markup-compatibility/2006">
              <mc:Choice xmlns:v="urn:schemas-microsoft-com:vml" Requires="v">
                <p:oleObj spid="_x0000_s4149" name="公式" r:id="rId3" imgW="5752800" imgH="482400" progId="Equation.3">
                  <p:embed/>
                </p:oleObj>
              </mc:Choice>
              <mc:Fallback>
                <p:oleObj name="公式" r:id="rId3" imgW="5752800" imgH="482400" progId="Equation.3">
                  <p:embed/>
                  <p:pic>
                    <p:nvPicPr>
                      <p:cNvPr id="0" name=""/>
                      <p:cNvPicPr>
                        <a:picLocks noChangeAspect="1" noChangeArrowheads="1"/>
                      </p:cNvPicPr>
                      <p:nvPr/>
                    </p:nvPicPr>
                    <p:blipFill>
                      <a:blip r:embed="rId4"/>
                      <a:srcRect/>
                      <a:stretch>
                        <a:fillRect/>
                      </a:stretch>
                    </p:blipFill>
                    <p:spPr bwMode="auto">
                      <a:xfrm>
                        <a:off x="810491" y="1134268"/>
                        <a:ext cx="10040937" cy="842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文本框 1"/>
          <p:cNvSpPr txBox="1"/>
          <p:nvPr/>
        </p:nvSpPr>
        <p:spPr>
          <a:xfrm>
            <a:off x="478971" y="738861"/>
            <a:ext cx="1338828" cy="369332"/>
          </a:xfrm>
          <a:prstGeom prst="rect">
            <a:avLst/>
          </a:prstGeom>
          <a:noFill/>
        </p:spPr>
        <p:txBody>
          <a:bodyPr wrap="none" rtlCol="0">
            <a:spAutoFit/>
          </a:bodyPr>
          <a:lstStyle/>
          <a:p>
            <a:r>
              <a:rPr lang="zh-CN" altLang="en-US" dirty="0" smtClean="0"/>
              <a:t>计算如下：</a:t>
            </a:r>
            <a:endParaRPr lang="zh-CN" altLang="en-US" dirty="0"/>
          </a:p>
        </p:txBody>
      </p:sp>
    </p:spTree>
    <p:extLst>
      <p:ext uri="{BB962C8B-B14F-4D97-AF65-F5344CB8AC3E}">
        <p14:creationId xmlns:p14="http://schemas.microsoft.com/office/powerpoint/2010/main" val="81809164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511628" y="315686"/>
            <a:ext cx="5207000" cy="533400"/>
          </a:xfrm>
        </p:spPr>
        <p:txBody>
          <a:bodyPr/>
          <a:lstStyle/>
          <a:p>
            <a:r>
              <a:rPr lang="en-US" altLang="zh-CN" sz="2800" b="1" dirty="0">
                <a:effectLst>
                  <a:outerShdw blurRad="38100" dist="38100" dir="2700000" algn="tl">
                    <a:srgbClr val="C0C0C0"/>
                  </a:outerShdw>
                </a:effectLst>
                <a:latin typeface="黑体" panose="02010609060101010101" pitchFamily="49" charset="-122"/>
              </a:rPr>
              <a:t>4</a:t>
            </a:r>
            <a:r>
              <a:rPr lang="zh-CN" altLang="en-US" sz="2800" b="1" dirty="0">
                <a:effectLst>
                  <a:outerShdw blurRad="38100" dist="38100" dir="2700000" algn="tl">
                    <a:srgbClr val="C0C0C0"/>
                  </a:outerShdw>
                </a:effectLst>
                <a:latin typeface="黑体" panose="02010609060101010101" pitchFamily="49" charset="-122"/>
              </a:rPr>
              <a:t>、算术平均数的若干数学性质</a:t>
            </a:r>
          </a:p>
        </p:txBody>
      </p:sp>
      <p:sp>
        <p:nvSpPr>
          <p:cNvPr id="236547" name="Rectangle 3"/>
          <p:cNvSpPr>
            <a:spLocks noGrp="1" noChangeArrowheads="1"/>
          </p:cNvSpPr>
          <p:nvPr>
            <p:ph type="body" idx="1"/>
          </p:nvPr>
        </p:nvSpPr>
        <p:spPr>
          <a:xfrm>
            <a:off x="779318" y="1844675"/>
            <a:ext cx="10484427" cy="4692650"/>
          </a:xfrm>
        </p:spPr>
        <p:txBody>
          <a:bodyPr/>
          <a:lstStyle/>
          <a:p>
            <a:pPr>
              <a:spcBef>
                <a:spcPct val="10000"/>
              </a:spcBef>
            </a:pPr>
            <a:r>
              <a:rPr lang="zh-CN" altLang="en-US" sz="2400" dirty="0">
                <a:latin typeface="黑体" panose="02010609060101010101" pitchFamily="49" charset="-122"/>
                <a:ea typeface="黑体" panose="02010609060101010101" pitchFamily="49" charset="-122"/>
              </a:rPr>
              <a:t>平均数与总体单位数的积等于标志总量</a:t>
            </a:r>
          </a:p>
          <a:p>
            <a:pPr>
              <a:spcBef>
                <a:spcPct val="10000"/>
              </a:spcBef>
            </a:pPr>
            <a:endParaRPr lang="zh-CN" altLang="en-US" sz="2400" dirty="0">
              <a:latin typeface="黑体" panose="02010609060101010101" pitchFamily="49" charset="-122"/>
              <a:ea typeface="黑体" panose="02010609060101010101" pitchFamily="49" charset="-122"/>
            </a:endParaRPr>
          </a:p>
          <a:p>
            <a:pPr>
              <a:spcBef>
                <a:spcPct val="10000"/>
              </a:spcBef>
            </a:pPr>
            <a:endParaRPr lang="zh-CN" altLang="en-US" sz="2400" dirty="0">
              <a:latin typeface="黑体" panose="02010609060101010101" pitchFamily="49" charset="-122"/>
              <a:ea typeface="黑体" panose="02010609060101010101" pitchFamily="49" charset="-122"/>
            </a:endParaRPr>
          </a:p>
          <a:p>
            <a:pPr>
              <a:spcBef>
                <a:spcPct val="10000"/>
              </a:spcBef>
            </a:pPr>
            <a:endParaRPr lang="zh-CN" altLang="en-US" sz="2400" dirty="0">
              <a:latin typeface="黑体" panose="02010609060101010101" pitchFamily="49" charset="-122"/>
              <a:ea typeface="黑体" panose="02010609060101010101" pitchFamily="49" charset="-122"/>
            </a:endParaRPr>
          </a:p>
          <a:p>
            <a:pPr>
              <a:spcBef>
                <a:spcPct val="10000"/>
              </a:spcBef>
            </a:pPr>
            <a:endParaRPr lang="en-US" altLang="zh-CN" sz="2400" dirty="0" smtClean="0">
              <a:latin typeface="黑体" panose="02010609060101010101" pitchFamily="49" charset="-122"/>
              <a:ea typeface="黑体" panose="02010609060101010101" pitchFamily="49" charset="-122"/>
            </a:endParaRPr>
          </a:p>
          <a:p>
            <a:pPr>
              <a:spcBef>
                <a:spcPct val="10000"/>
              </a:spcBef>
            </a:pPr>
            <a:endParaRPr lang="zh-CN" altLang="en-US" sz="2400" dirty="0">
              <a:latin typeface="黑体" panose="02010609060101010101" pitchFamily="49" charset="-122"/>
              <a:ea typeface="黑体" panose="02010609060101010101" pitchFamily="49" charset="-122"/>
            </a:endParaRPr>
          </a:p>
          <a:p>
            <a:pPr>
              <a:spcBef>
                <a:spcPct val="10000"/>
              </a:spcBef>
            </a:pPr>
            <a:r>
              <a:rPr lang="zh-CN" altLang="en-US" sz="2400" dirty="0">
                <a:latin typeface="黑体" panose="02010609060101010101" pitchFamily="49" charset="-122"/>
                <a:ea typeface="黑体" panose="02010609060101010101" pitchFamily="49" charset="-122"/>
              </a:rPr>
              <a:t>若每个变量值 </a:t>
            </a:r>
            <a:r>
              <a:rPr lang="en-US" altLang="zh-CN" sz="2400" dirty="0">
                <a:latin typeface="黑体" panose="02010609060101010101" pitchFamily="49" charset="-122"/>
                <a:ea typeface="黑体" panose="02010609060101010101" pitchFamily="49" charset="-122"/>
              </a:rPr>
              <a:t>X </a:t>
            </a:r>
            <a:r>
              <a:rPr lang="zh-CN" altLang="en-US" sz="2400" dirty="0">
                <a:latin typeface="黑体" panose="02010609060101010101" pitchFamily="49" charset="-122"/>
                <a:ea typeface="黑体" panose="02010609060101010101" pitchFamily="49" charset="-122"/>
              </a:rPr>
              <a:t>加减一任意常数</a:t>
            </a:r>
            <a:r>
              <a:rPr lang="zh-CN" altLang="en-US" sz="2400" dirty="0">
                <a:latin typeface="黑体" panose="02010609060101010101" pitchFamily="49" charset="-122"/>
                <a:ea typeface="黑体" panose="02010609060101010101" pitchFamily="49" charset="-122"/>
                <a:sym typeface="Symbol" panose="05050102010706020507" pitchFamily="18" charset="2"/>
              </a:rPr>
              <a:t></a:t>
            </a:r>
            <a:r>
              <a:rPr lang="zh-CN" altLang="en-US" sz="2400" dirty="0">
                <a:latin typeface="黑体" panose="02010609060101010101" pitchFamily="49" charset="-122"/>
                <a:ea typeface="黑体" panose="02010609060101010101" pitchFamily="49" charset="-122"/>
              </a:rPr>
              <a:t>，则平均数也增减一个</a:t>
            </a:r>
            <a:r>
              <a:rPr lang="zh-CN" altLang="en-US" sz="2400" dirty="0">
                <a:latin typeface="黑体" panose="02010609060101010101" pitchFamily="49" charset="-122"/>
                <a:ea typeface="黑体" panose="02010609060101010101" pitchFamily="49" charset="-122"/>
                <a:sym typeface="Symbol" panose="05050102010706020507" pitchFamily="18" charset="2"/>
              </a:rPr>
              <a:t></a:t>
            </a:r>
            <a:endParaRPr lang="zh-CN" altLang="en-US" sz="2400" dirty="0">
              <a:latin typeface="黑体" panose="02010609060101010101" pitchFamily="49" charset="-122"/>
              <a:ea typeface="黑体" panose="02010609060101010101" pitchFamily="49" charset="-122"/>
            </a:endParaRPr>
          </a:p>
          <a:p>
            <a:pPr>
              <a:spcBef>
                <a:spcPct val="10000"/>
              </a:spcBef>
            </a:pPr>
            <a:r>
              <a:rPr lang="zh-CN" altLang="en-US" sz="2400" dirty="0">
                <a:latin typeface="黑体" panose="02010609060101010101" pitchFamily="49" charset="-122"/>
                <a:ea typeface="黑体" panose="02010609060101010101" pitchFamily="49" charset="-122"/>
              </a:rPr>
              <a:t>若每个变量值 </a:t>
            </a:r>
            <a:r>
              <a:rPr lang="en-US" altLang="zh-CN" sz="2400" dirty="0">
                <a:latin typeface="黑体" panose="02010609060101010101" pitchFamily="49" charset="-122"/>
                <a:ea typeface="黑体" panose="02010609060101010101" pitchFamily="49" charset="-122"/>
              </a:rPr>
              <a:t>X</a:t>
            </a:r>
            <a:r>
              <a:rPr lang="zh-CN" altLang="en-US" sz="2400" dirty="0">
                <a:latin typeface="黑体" panose="02010609060101010101" pitchFamily="49" charset="-122"/>
                <a:ea typeface="黑体" panose="02010609060101010101" pitchFamily="49" charset="-122"/>
              </a:rPr>
              <a:t>乘以一任意常数</a:t>
            </a:r>
            <a:r>
              <a:rPr lang="zh-CN" altLang="en-US" sz="2400" dirty="0">
                <a:latin typeface="黑体" panose="02010609060101010101" pitchFamily="49" charset="-122"/>
                <a:ea typeface="黑体" panose="02010609060101010101" pitchFamily="49" charset="-122"/>
                <a:sym typeface="Symbol" panose="05050102010706020507" pitchFamily="18" charset="2"/>
              </a:rPr>
              <a:t></a:t>
            </a:r>
            <a:r>
              <a:rPr lang="zh-CN" altLang="en-US" sz="2400" dirty="0">
                <a:latin typeface="黑体" panose="02010609060101010101" pitchFamily="49" charset="-122"/>
                <a:ea typeface="黑体" panose="02010609060101010101" pitchFamily="49" charset="-122"/>
              </a:rPr>
              <a:t>，则平均数也乘以一个</a:t>
            </a:r>
            <a:r>
              <a:rPr lang="zh-CN" altLang="en-US" sz="2400" dirty="0">
                <a:latin typeface="黑体" panose="02010609060101010101" pitchFamily="49" charset="-122"/>
                <a:ea typeface="黑体" panose="02010609060101010101" pitchFamily="49" charset="-122"/>
                <a:sym typeface="Symbol" panose="05050102010706020507" pitchFamily="18" charset="2"/>
              </a:rPr>
              <a:t></a:t>
            </a:r>
            <a:endParaRPr lang="zh-CN" altLang="en-US" sz="2400" dirty="0">
              <a:latin typeface="黑体" panose="02010609060101010101" pitchFamily="49" charset="-122"/>
              <a:ea typeface="黑体" panose="02010609060101010101" pitchFamily="49" charset="-122"/>
            </a:endParaRPr>
          </a:p>
          <a:p>
            <a:pPr>
              <a:spcBef>
                <a:spcPct val="10000"/>
              </a:spcBef>
            </a:pPr>
            <a:r>
              <a:rPr lang="zh-CN" altLang="en-US" sz="2400" dirty="0">
                <a:latin typeface="黑体" panose="02010609060101010101" pitchFamily="49" charset="-122"/>
                <a:ea typeface="黑体" panose="02010609060101010101" pitchFamily="49" charset="-122"/>
              </a:rPr>
              <a:t>若每个变量值 </a:t>
            </a:r>
            <a:r>
              <a:rPr lang="en-US" altLang="zh-CN" sz="2400" dirty="0">
                <a:latin typeface="黑体" panose="02010609060101010101" pitchFamily="49" charset="-122"/>
                <a:ea typeface="黑体" panose="02010609060101010101" pitchFamily="49" charset="-122"/>
              </a:rPr>
              <a:t>X</a:t>
            </a:r>
            <a:r>
              <a:rPr lang="zh-CN" altLang="en-US" sz="2400" dirty="0">
                <a:latin typeface="黑体" panose="02010609060101010101" pitchFamily="49" charset="-122"/>
                <a:ea typeface="黑体" panose="02010609060101010101" pitchFamily="49" charset="-122"/>
              </a:rPr>
              <a:t>除以一任意常数</a:t>
            </a:r>
            <a:r>
              <a:rPr lang="zh-CN" altLang="en-US" sz="2400" dirty="0">
                <a:latin typeface="黑体" panose="02010609060101010101" pitchFamily="49" charset="-122"/>
                <a:ea typeface="黑体" panose="02010609060101010101" pitchFamily="49" charset="-122"/>
                <a:sym typeface="Symbol" panose="05050102010706020507" pitchFamily="18" charset="2"/>
              </a:rPr>
              <a:t></a:t>
            </a:r>
            <a:r>
              <a:rPr lang="zh-CN" altLang="en-US" sz="2400" dirty="0">
                <a:latin typeface="黑体" panose="02010609060101010101" pitchFamily="49" charset="-122"/>
                <a:ea typeface="黑体" panose="02010609060101010101" pitchFamily="49" charset="-122"/>
              </a:rPr>
              <a:t>，则平均数也除以一个</a:t>
            </a:r>
            <a:r>
              <a:rPr lang="zh-CN" altLang="en-US" sz="2400" dirty="0">
                <a:latin typeface="黑体" panose="02010609060101010101" pitchFamily="49" charset="-122"/>
                <a:ea typeface="黑体" panose="02010609060101010101" pitchFamily="49" charset="-122"/>
                <a:sym typeface="Symbol" panose="05050102010706020507" pitchFamily="18" charset="2"/>
              </a:rPr>
              <a:t></a:t>
            </a:r>
            <a:endParaRPr lang="zh-CN" altLang="en-US" sz="2400" dirty="0">
              <a:latin typeface="黑体" panose="02010609060101010101" pitchFamily="49" charset="-122"/>
              <a:ea typeface="黑体" panose="02010609060101010101" pitchFamily="49" charset="-122"/>
            </a:endParaRPr>
          </a:p>
          <a:p>
            <a:pPr>
              <a:spcBef>
                <a:spcPct val="10000"/>
              </a:spcBef>
            </a:pPr>
            <a:r>
              <a:rPr lang="zh-CN" altLang="en-US" sz="2400" dirty="0">
                <a:latin typeface="黑体" panose="02010609060101010101" pitchFamily="49" charset="-122"/>
                <a:ea typeface="黑体" panose="02010609060101010101" pitchFamily="49" charset="-122"/>
              </a:rPr>
              <a:t>各个变量值</a:t>
            </a:r>
            <a:r>
              <a:rPr lang="en-US" altLang="zh-CN" sz="2400" dirty="0">
                <a:latin typeface="黑体" panose="02010609060101010101" pitchFamily="49" charset="-122"/>
                <a:ea typeface="黑体" panose="02010609060101010101" pitchFamily="49" charset="-122"/>
              </a:rPr>
              <a:t>X</a:t>
            </a:r>
            <a:r>
              <a:rPr lang="zh-CN" altLang="en-US" sz="2400" dirty="0">
                <a:latin typeface="黑体" panose="02010609060101010101" pitchFamily="49" charset="-122"/>
                <a:ea typeface="黑体" panose="02010609060101010101" pitchFamily="49" charset="-122"/>
              </a:rPr>
              <a:t>与算术平均数的离差和为零</a:t>
            </a:r>
          </a:p>
          <a:p>
            <a:pPr>
              <a:spcBef>
                <a:spcPct val="10000"/>
              </a:spcBef>
            </a:pPr>
            <a:r>
              <a:rPr lang="zh-CN" altLang="en-US" sz="2400" dirty="0">
                <a:latin typeface="黑体" panose="02010609060101010101" pitchFamily="49" charset="-122"/>
                <a:ea typeface="黑体" panose="02010609060101010101" pitchFamily="49" charset="-122"/>
              </a:rPr>
              <a:t>各个变量值</a:t>
            </a:r>
            <a:r>
              <a:rPr lang="en-US" altLang="zh-CN" sz="2400" dirty="0">
                <a:latin typeface="黑体" panose="02010609060101010101" pitchFamily="49" charset="-122"/>
                <a:ea typeface="黑体" panose="02010609060101010101" pitchFamily="49" charset="-122"/>
              </a:rPr>
              <a:t>X</a:t>
            </a:r>
            <a:r>
              <a:rPr lang="zh-CN" altLang="en-US" sz="2400" dirty="0">
                <a:latin typeface="黑体" panose="02010609060101010101" pitchFamily="49" charset="-122"/>
                <a:ea typeface="黑体" panose="02010609060101010101" pitchFamily="49" charset="-122"/>
              </a:rPr>
              <a:t>与算术平均数的离差平方和为最小值</a:t>
            </a:r>
          </a:p>
          <a:p>
            <a:pPr>
              <a:spcBef>
                <a:spcPct val="10000"/>
              </a:spcBef>
            </a:pPr>
            <a:endParaRPr lang="zh-CN" altLang="en-US" sz="2400" dirty="0">
              <a:latin typeface="黑体" panose="02010609060101010101" pitchFamily="49" charset="-122"/>
              <a:ea typeface="黑体" panose="02010609060101010101" pitchFamily="49" charset="-122"/>
            </a:endParaRPr>
          </a:p>
          <a:p>
            <a:pPr>
              <a:spcBef>
                <a:spcPct val="10000"/>
              </a:spcBef>
            </a:pPr>
            <a:endParaRPr lang="en-US" altLang="zh-CN" sz="2400" dirty="0">
              <a:latin typeface="黑体" panose="02010609060101010101" pitchFamily="49" charset="-122"/>
              <a:ea typeface="黑体" panose="02010609060101010101" pitchFamily="49" charset="-122"/>
            </a:endParaRPr>
          </a:p>
        </p:txBody>
      </p:sp>
      <p:graphicFrame>
        <p:nvGraphicFramePr>
          <p:cNvPr id="236548" name="Object 4"/>
          <p:cNvGraphicFramePr>
            <a:graphicFrameLocks noChangeAspect="1"/>
          </p:cNvGraphicFramePr>
          <p:nvPr>
            <p:extLst>
              <p:ext uri="{D42A27DB-BD31-4B8C-83A1-F6EECF244321}">
                <p14:modId xmlns:p14="http://schemas.microsoft.com/office/powerpoint/2010/main" val="3173787481"/>
              </p:ext>
            </p:extLst>
          </p:nvPr>
        </p:nvGraphicFramePr>
        <p:xfrm>
          <a:off x="3911600" y="2379663"/>
          <a:ext cx="2538413" cy="1447800"/>
        </p:xfrm>
        <a:graphic>
          <a:graphicData uri="http://schemas.openxmlformats.org/presentationml/2006/ole">
            <mc:AlternateContent xmlns:mc="http://schemas.openxmlformats.org/markup-compatibility/2006">
              <mc:Choice xmlns:v="urn:schemas-microsoft-com:vml" Requires="v">
                <p:oleObj spid="_x0000_s5174" name="公式" r:id="rId3" imgW="1091880" imgH="685800" progId="Equation.3">
                  <p:embed/>
                </p:oleObj>
              </mc:Choice>
              <mc:Fallback>
                <p:oleObj name="公式" r:id="rId3" imgW="1091880" imgH="685800" progId="Equation.3">
                  <p:embed/>
                  <p:pic>
                    <p:nvPicPr>
                      <p:cNvPr id="0" name=""/>
                      <p:cNvPicPr>
                        <a:picLocks noChangeAspect="1" noChangeArrowheads="1"/>
                      </p:cNvPicPr>
                      <p:nvPr/>
                    </p:nvPicPr>
                    <p:blipFill>
                      <a:blip r:embed="rId4"/>
                      <a:srcRect/>
                      <a:stretch>
                        <a:fillRect/>
                      </a:stretch>
                    </p:blipFill>
                    <p:spPr bwMode="auto">
                      <a:xfrm>
                        <a:off x="3911600" y="2379663"/>
                        <a:ext cx="2538413" cy="1447800"/>
                      </a:xfrm>
                      <a:prstGeom prst="rect">
                        <a:avLst/>
                      </a:prstGeom>
                      <a:noFill/>
                      <a:extLst>
                        <a:ext uri="{909E8E84-426E-40DD-AFC4-6F175D3DCCD1}">
                          <a14:hiddenFill xmlns:a14="http://schemas.microsoft.com/office/drawing/2010/main">
                            <a:solidFill>
                              <a:srgbClr val="FFFF66"/>
                            </a:solidFill>
                          </a14:hiddenFill>
                        </a:ext>
                      </a:extLst>
                    </p:spPr>
                  </p:pic>
                </p:oleObj>
              </mc:Fallback>
            </mc:AlternateContent>
          </a:graphicData>
        </a:graphic>
      </p:graphicFrame>
    </p:spTree>
    <p:extLst>
      <p:ext uri="{BB962C8B-B14F-4D97-AF65-F5344CB8AC3E}">
        <p14:creationId xmlns:p14="http://schemas.microsoft.com/office/powerpoint/2010/main" val="336784023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729342" y="359228"/>
            <a:ext cx="7772400" cy="685800"/>
          </a:xfrm>
        </p:spPr>
        <p:txBody>
          <a:bodyPr vert="horz" lIns="91440" tIns="45720" rIns="91440" bIns="45720" rtlCol="0" anchor="ctr">
            <a:normAutofit/>
          </a:bodyPr>
          <a:lstStyle/>
          <a:p>
            <a:r>
              <a:rPr lang="en-US" altLang="zh-CN" sz="2800" b="1" dirty="0">
                <a:effectLst>
                  <a:outerShdw blurRad="38100" dist="38100" dir="2700000" algn="tl">
                    <a:srgbClr val="C0C0C0"/>
                  </a:outerShdw>
                </a:effectLst>
                <a:latin typeface="黑体" panose="02010609060101010101" pitchFamily="49" charset="-122"/>
              </a:rPr>
              <a:t>5</a:t>
            </a:r>
            <a:r>
              <a:rPr lang="zh-CN" altLang="en-US" sz="2800" b="1" dirty="0">
                <a:effectLst>
                  <a:outerShdw blurRad="38100" dist="38100" dir="2700000" algn="tl">
                    <a:srgbClr val="C0C0C0"/>
                  </a:outerShdw>
                </a:effectLst>
                <a:latin typeface="黑体" panose="02010609060101010101" pitchFamily="49" charset="-122"/>
              </a:rPr>
              <a:t>、交替标志平均数</a:t>
            </a:r>
          </a:p>
        </p:txBody>
      </p:sp>
      <p:sp>
        <p:nvSpPr>
          <p:cNvPr id="237571" name="Rectangle 3"/>
          <p:cNvSpPr>
            <a:spLocks noGrp="1" noChangeArrowheads="1"/>
          </p:cNvSpPr>
          <p:nvPr>
            <p:ph type="body" idx="1"/>
          </p:nvPr>
        </p:nvSpPr>
        <p:spPr>
          <a:xfrm>
            <a:off x="413657" y="1284513"/>
            <a:ext cx="11658600" cy="5388430"/>
          </a:xfrm>
        </p:spPr>
        <p:txBody>
          <a:bodyPr>
            <a:normAutofit/>
          </a:bodyPr>
          <a:lstStyle/>
          <a:p>
            <a:pPr>
              <a:lnSpc>
                <a:spcPct val="90000"/>
              </a:lnSpc>
            </a:pPr>
            <a:r>
              <a:rPr lang="zh-CN" altLang="en-US" sz="2400" dirty="0" smtClean="0">
                <a:latin typeface="黑体" panose="02010609060101010101" pitchFamily="49" charset="-122"/>
                <a:ea typeface="黑体" panose="02010609060101010101" pitchFamily="49" charset="-122"/>
              </a:rPr>
              <a:t>概念</a:t>
            </a:r>
            <a:r>
              <a:rPr lang="zh-CN" altLang="en-US" sz="2400" dirty="0">
                <a:latin typeface="黑体" panose="02010609060101010101" pitchFamily="49" charset="-122"/>
                <a:ea typeface="黑体" panose="02010609060101010101" pitchFamily="49" charset="-122"/>
              </a:rPr>
              <a:t>：交替标志又称是非标志，它是一个只有两种答案的标志。如：性别只有男、女；一批产品只有合格品、不合格品等就可用是非标志来反映</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pPr>
              <a:lnSpc>
                <a:spcPct val="90000"/>
              </a:lnSpc>
            </a:pPr>
            <a:endParaRPr lang="zh-CN" altLang="en-US" sz="2400" dirty="0">
              <a:latin typeface="黑体" panose="02010609060101010101" pitchFamily="49" charset="-122"/>
              <a:ea typeface="黑体" panose="02010609060101010101" pitchFamily="49" charset="-122"/>
            </a:endParaRPr>
          </a:p>
          <a:p>
            <a:pPr>
              <a:lnSpc>
                <a:spcPct val="90000"/>
              </a:lnSpc>
            </a:pPr>
            <a:r>
              <a:rPr lang="zh-CN" altLang="en-US" sz="2400" dirty="0" smtClean="0">
                <a:latin typeface="黑体" panose="02010609060101010101" pitchFamily="49" charset="-122"/>
                <a:ea typeface="黑体" panose="02010609060101010101" pitchFamily="49" charset="-122"/>
              </a:rPr>
              <a:t>表示</a:t>
            </a:r>
            <a:r>
              <a:rPr lang="zh-CN" altLang="en-US" sz="2400" dirty="0">
                <a:latin typeface="黑体" panose="02010609060101010101" pitchFamily="49" charset="-122"/>
                <a:ea typeface="黑体" panose="02010609060101010101" pitchFamily="49" charset="-122"/>
              </a:rPr>
              <a:t>形式：</a:t>
            </a:r>
          </a:p>
          <a:p>
            <a:pPr marL="0" indent="0">
              <a:lnSpc>
                <a:spcPct val="90000"/>
              </a:lnSpc>
              <a:buNone/>
            </a:pPr>
            <a:r>
              <a:rPr lang="en-US" altLang="zh-CN" sz="2400" dirty="0" smtClean="0">
                <a:latin typeface="黑体" panose="02010609060101010101" pitchFamily="49" charset="-122"/>
                <a:ea typeface="黑体" panose="02010609060101010101" pitchFamily="49" charset="-122"/>
              </a:rPr>
              <a:t>  1</a:t>
            </a:r>
            <a:r>
              <a:rPr lang="zh-CN" altLang="en-US" sz="2400" dirty="0">
                <a:latin typeface="黑体" panose="02010609060101010101" pitchFamily="49" charset="-122"/>
                <a:ea typeface="黑体" panose="02010609060101010101" pitchFamily="49" charset="-122"/>
              </a:rPr>
              <a:t>：具有某种属性的单位标志值。</a:t>
            </a:r>
          </a:p>
          <a:p>
            <a:pPr marL="0" indent="0">
              <a:lnSpc>
                <a:spcPct val="90000"/>
              </a:lnSpc>
              <a:buNone/>
            </a:pPr>
            <a:r>
              <a:rPr lang="en-US" altLang="zh-CN" sz="2400" dirty="0" smtClean="0">
                <a:latin typeface="黑体" panose="02010609060101010101" pitchFamily="49" charset="-122"/>
                <a:ea typeface="黑体" panose="02010609060101010101" pitchFamily="49" charset="-122"/>
              </a:rPr>
              <a:t>  0</a:t>
            </a:r>
            <a:r>
              <a:rPr lang="zh-CN" altLang="en-US" sz="2400" dirty="0">
                <a:latin typeface="黑体" panose="02010609060101010101" pitchFamily="49" charset="-122"/>
                <a:ea typeface="黑体" panose="02010609060101010101" pitchFamily="49" charset="-122"/>
              </a:rPr>
              <a:t>：不具有某种属性的单位标志值。</a:t>
            </a:r>
          </a:p>
          <a:p>
            <a:pPr>
              <a:lnSpc>
                <a:spcPct val="90000"/>
              </a:lnSpc>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：全部总体单位数。</a:t>
            </a:r>
          </a:p>
          <a:p>
            <a:pPr>
              <a:lnSpc>
                <a:spcPct val="90000"/>
              </a:lnSpc>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N</a:t>
            </a:r>
            <a:r>
              <a:rPr lang="en-US" altLang="zh-CN" sz="2400" baseline="-250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：具有某种属性的总体单位数。</a:t>
            </a:r>
          </a:p>
          <a:p>
            <a:pPr>
              <a:lnSpc>
                <a:spcPct val="90000"/>
              </a:lnSpc>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N</a:t>
            </a:r>
            <a:r>
              <a:rPr lang="en-US" altLang="zh-CN" sz="2400" baseline="-250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：不具有某种属性的总体单位数。</a:t>
            </a:r>
          </a:p>
          <a:p>
            <a:pPr>
              <a:lnSpc>
                <a:spcPct val="90000"/>
              </a:lnSpc>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P= N</a:t>
            </a:r>
            <a:r>
              <a:rPr lang="en-US" altLang="zh-CN" sz="2400" baseline="-25000" dirty="0">
                <a:latin typeface="黑体" panose="02010609060101010101" pitchFamily="49" charset="-122"/>
                <a:ea typeface="黑体" panose="02010609060101010101" pitchFamily="49" charset="-122"/>
              </a:rPr>
              <a:t>1</a:t>
            </a:r>
            <a:r>
              <a:rPr lang="en-US" altLang="zh-CN" sz="2400" dirty="0">
                <a:latin typeface="黑体" panose="02010609060101010101" pitchFamily="49" charset="-122"/>
                <a:ea typeface="黑体" panose="02010609060101010101" pitchFamily="49" charset="-122"/>
              </a:rPr>
              <a:t> /N</a:t>
            </a:r>
            <a:r>
              <a:rPr lang="zh-CN" altLang="en-US" sz="2400" dirty="0">
                <a:latin typeface="黑体" panose="02010609060101010101" pitchFamily="49" charset="-122"/>
                <a:ea typeface="黑体" panose="02010609060101010101" pitchFamily="49" charset="-122"/>
              </a:rPr>
              <a:t>：具有某种属性的单位数所占的比重。</a:t>
            </a:r>
          </a:p>
          <a:p>
            <a:pPr>
              <a:lnSpc>
                <a:spcPct val="90000"/>
              </a:lnSpc>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Q= N</a:t>
            </a:r>
            <a:r>
              <a:rPr lang="en-US" altLang="zh-CN" sz="2400" baseline="-25000" dirty="0">
                <a:latin typeface="黑体" panose="02010609060101010101" pitchFamily="49" charset="-122"/>
                <a:ea typeface="黑体" panose="02010609060101010101" pitchFamily="49" charset="-122"/>
              </a:rPr>
              <a:t>2</a:t>
            </a:r>
            <a:r>
              <a:rPr lang="en-US" altLang="zh-CN" sz="2400" dirty="0">
                <a:latin typeface="黑体" panose="02010609060101010101" pitchFamily="49" charset="-122"/>
                <a:ea typeface="黑体" panose="02010609060101010101" pitchFamily="49" charset="-122"/>
              </a:rPr>
              <a:t> /N</a:t>
            </a:r>
            <a:r>
              <a:rPr lang="zh-CN" altLang="en-US" sz="2400" dirty="0">
                <a:latin typeface="黑体" panose="02010609060101010101" pitchFamily="49" charset="-122"/>
                <a:ea typeface="黑体" panose="02010609060101010101" pitchFamily="49" charset="-122"/>
              </a:rPr>
              <a:t>：不具有某种属性的单位数所占的比重。</a:t>
            </a:r>
          </a:p>
          <a:p>
            <a:pPr>
              <a:lnSpc>
                <a:spcPct val="90000"/>
              </a:lnSpc>
            </a:pPr>
            <a:r>
              <a:rPr lang="zh-CN" altLang="en-US" sz="2400" dirty="0">
                <a:latin typeface="黑体" panose="02010609060101010101" pitchFamily="49" charset="-122"/>
                <a:ea typeface="黑体" panose="02010609060101010101" pitchFamily="49" charset="-122"/>
              </a:rPr>
              <a:t> 其中：</a:t>
            </a:r>
            <a:r>
              <a:rPr lang="en-US" altLang="zh-CN" sz="2400" dirty="0">
                <a:latin typeface="黑体" panose="02010609060101010101" pitchFamily="49" charset="-122"/>
                <a:ea typeface="黑体" panose="02010609060101010101" pitchFamily="49" charset="-122"/>
              </a:rPr>
              <a:t>P+Q=1</a:t>
            </a:r>
          </a:p>
        </p:txBody>
      </p:sp>
    </p:spTree>
    <p:extLst>
      <p:ext uri="{BB962C8B-B14F-4D97-AF65-F5344CB8AC3E}">
        <p14:creationId xmlns:p14="http://schemas.microsoft.com/office/powerpoint/2010/main" val="299040876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774825" y="437741"/>
            <a:ext cx="6049963" cy="646331"/>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857250" indent="-857250">
              <a:buFont typeface="+mj-lt"/>
              <a:buAutoNum type="romanUcPeriod"/>
            </a:pPr>
            <a:r>
              <a:rPr kumimoji="1" lang="zh-CN" altLang="en-US" sz="4000" b="1" i="1" dirty="0" smtClean="0">
                <a:solidFill>
                  <a:srgbClr val="FF0101"/>
                </a:solidFill>
                <a:effectLst>
                  <a:outerShdw blurRad="38100" dist="38100" dir="2700000" algn="tl">
                    <a:srgbClr val="C0C0C0"/>
                  </a:outerShdw>
                </a:effectLst>
                <a:latin typeface="Tahoma" panose="020B0604030504040204" pitchFamily="34" charset="0"/>
                <a:ea typeface="黑体" panose="02010609060101010101" pitchFamily="49" charset="-122"/>
                <a:cs typeface="+mn-cs"/>
              </a:rPr>
              <a:t>平均</a:t>
            </a:r>
            <a:r>
              <a:rPr kumimoji="1" lang="zh-CN" altLang="en-US" sz="4000" b="1" i="1" dirty="0">
                <a:solidFill>
                  <a:srgbClr val="FF0101"/>
                </a:solidFill>
                <a:effectLst>
                  <a:outerShdw blurRad="38100" dist="38100" dir="2700000" algn="tl">
                    <a:srgbClr val="C0C0C0"/>
                  </a:outerShdw>
                </a:effectLst>
                <a:latin typeface="Tahoma" panose="020B0604030504040204" pitchFamily="34" charset="0"/>
                <a:ea typeface="黑体" panose="02010609060101010101" pitchFamily="49" charset="-122"/>
                <a:cs typeface="+mn-cs"/>
              </a:rPr>
              <a:t>指标</a:t>
            </a:r>
          </a:p>
        </p:txBody>
      </p:sp>
      <p:sp>
        <p:nvSpPr>
          <p:cNvPr id="48131" name="Rectangle 3"/>
          <p:cNvSpPr>
            <a:spLocks noGrp="1" noChangeArrowheads="1"/>
          </p:cNvSpPr>
          <p:nvPr>
            <p:ph type="body" sz="half" idx="1"/>
          </p:nvPr>
        </p:nvSpPr>
        <p:spPr>
          <a:xfrm>
            <a:off x="581891" y="1844676"/>
            <a:ext cx="11201400" cy="4627563"/>
          </a:xfrm>
        </p:spPr>
        <p:txBody>
          <a:bodyPr/>
          <a:lstStyle/>
          <a:p>
            <a:pPr>
              <a:buFontTx/>
              <a:buNone/>
            </a:pPr>
            <a:r>
              <a:rPr lang="zh-CN" altLang="en-US" dirty="0">
                <a:solidFill>
                  <a:srgbClr val="FF0000"/>
                </a:solidFill>
                <a:latin typeface="黑体" panose="02010609060101010101" pitchFamily="49" charset="-122"/>
                <a:ea typeface="黑体" panose="02010609060101010101" pitchFamily="49" charset="-122"/>
              </a:rPr>
              <a:t>一、平均指标的概念 </a:t>
            </a:r>
          </a:p>
          <a:p>
            <a:pPr lvl="1"/>
            <a:r>
              <a:rPr lang="zh-CN" altLang="en-US" sz="2800" dirty="0">
                <a:latin typeface="黑体" panose="02010609060101010101" pitchFamily="49" charset="-122"/>
                <a:ea typeface="黑体" panose="02010609060101010101" pitchFamily="49" charset="-122"/>
              </a:rPr>
              <a:t>平均指标又称平均数，它是统计分析中最常用的统计指标之一。它反映了社会经济现象中某同质总体某一数量标志在一定时间、地点条件下所达到的</a:t>
            </a:r>
            <a:r>
              <a:rPr lang="zh-CN" altLang="en-US" sz="2800" i="1" dirty="0">
                <a:latin typeface="黑体" panose="02010609060101010101" pitchFamily="49" charset="-122"/>
                <a:ea typeface="黑体" panose="02010609060101010101" pitchFamily="49" charset="-122"/>
              </a:rPr>
              <a:t>一般水平</a:t>
            </a:r>
            <a:r>
              <a:rPr lang="zh-CN" altLang="en-US" sz="2800" dirty="0">
                <a:latin typeface="黑体" panose="02010609060101010101" pitchFamily="49" charset="-122"/>
                <a:ea typeface="黑体" panose="02010609060101010101" pitchFamily="49" charset="-122"/>
              </a:rPr>
              <a:t>，或者反映某一总体、某一指标在不同时间上发展的一般水平</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分布的集中趋势</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a:t>
            </a:r>
          </a:p>
          <a:p>
            <a:pPr lvl="1"/>
            <a:r>
              <a:rPr lang="zh-CN" altLang="en-US" sz="2800" dirty="0">
                <a:latin typeface="黑体" panose="02010609060101010101" pitchFamily="49" charset="-122"/>
                <a:ea typeface="黑体" panose="02010609060101010101" pitchFamily="49" charset="-122"/>
              </a:rPr>
              <a:t>平均指标反映了总体分布的共性或一般水平，和标志变异指标一起分别从集中趋势和离中趋势两个方面来描述总体分布的特征。 </a:t>
            </a:r>
          </a:p>
          <a:p>
            <a:pPr lvl="1"/>
            <a:r>
              <a:rPr lang="zh-CN" altLang="en-US" sz="2800" dirty="0">
                <a:latin typeface="黑体" panose="02010609060101010101" pitchFamily="49" charset="-122"/>
                <a:ea typeface="黑体" panose="02010609060101010101" pitchFamily="49" charset="-122"/>
              </a:rPr>
              <a:t>次数分布数列中，多数变量值集中在平均数附近</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所以用平均数代表一般水平</a:t>
            </a:r>
            <a:r>
              <a:rPr lang="zh-CN" altLang="en-US" dirty="0">
                <a:effectLst>
                  <a:outerShdw blurRad="38100" dist="38100" dir="2700000" algn="tl">
                    <a:srgbClr val="C0C0C0"/>
                  </a:outerShdw>
                </a:effectLst>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2913660814"/>
      </p:ext>
    </p:extLst>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8598" name="Object 6"/>
          <p:cNvGraphicFramePr>
            <a:graphicFrameLocks noGrp="1" noChangeAspect="1"/>
          </p:cNvGraphicFramePr>
          <p:nvPr>
            <p:ph/>
            <p:extLst>
              <p:ext uri="{D42A27DB-BD31-4B8C-83A1-F6EECF244321}">
                <p14:modId xmlns:p14="http://schemas.microsoft.com/office/powerpoint/2010/main" val="2445199051"/>
              </p:ext>
            </p:extLst>
          </p:nvPr>
        </p:nvGraphicFramePr>
        <p:xfrm>
          <a:off x="2073954" y="2353809"/>
          <a:ext cx="7698061" cy="1663019"/>
        </p:xfrm>
        <a:graphic>
          <a:graphicData uri="http://schemas.openxmlformats.org/presentationml/2006/ole">
            <mc:AlternateContent xmlns:mc="http://schemas.openxmlformats.org/markup-compatibility/2006">
              <mc:Choice xmlns:v="urn:schemas-microsoft-com:vml" Requires="v">
                <p:oleObj spid="_x0000_s6196" name="Equation" r:id="rId3" imgW="7289800" imgH="1574800" progId="Equation.DSMT4">
                  <p:embed/>
                </p:oleObj>
              </mc:Choice>
              <mc:Fallback>
                <p:oleObj name="Equation" r:id="rId3" imgW="7289800" imgH="1574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3954" y="2353809"/>
                        <a:ext cx="7698061" cy="1663019"/>
                      </a:xfrm>
                      <a:prstGeom prst="rect">
                        <a:avLst/>
                      </a:prstGeom>
                      <a:solidFill>
                        <a:schemeClr val="accent1"/>
                      </a:solidFill>
                      <a:ln>
                        <a:noFill/>
                      </a:ln>
                      <a:effectLst/>
                      <a:extLst/>
                    </p:spPr>
                  </p:pic>
                </p:oleObj>
              </mc:Fallback>
            </mc:AlternateContent>
          </a:graphicData>
        </a:graphic>
      </p:graphicFrame>
      <p:sp>
        <p:nvSpPr>
          <p:cNvPr id="2" name="文本框 1"/>
          <p:cNvSpPr txBox="1"/>
          <p:nvPr/>
        </p:nvSpPr>
        <p:spPr>
          <a:xfrm>
            <a:off x="435429" y="522515"/>
            <a:ext cx="7160935" cy="584775"/>
          </a:xfrm>
          <a:prstGeom prst="rect">
            <a:avLst/>
          </a:prstGeom>
          <a:noFill/>
        </p:spPr>
        <p:txBody>
          <a:bodyPr wrap="none" rtlCol="0">
            <a:spAutoFit/>
          </a:bodyPr>
          <a:lstStyle/>
          <a:p>
            <a:r>
              <a:rPr lang="zh-CN" altLang="en-US" sz="3200" dirty="0" smtClean="0"/>
              <a:t>比重权数公式计算交替标志的平均数：</a:t>
            </a:r>
            <a:endParaRPr lang="zh-CN" altLang="en-US" sz="3200" dirty="0"/>
          </a:p>
        </p:txBody>
      </p:sp>
    </p:spTree>
    <p:extLst>
      <p:ext uri="{BB962C8B-B14F-4D97-AF65-F5344CB8AC3E}">
        <p14:creationId xmlns:p14="http://schemas.microsoft.com/office/powerpoint/2010/main" val="322460865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326572" y="370115"/>
            <a:ext cx="4559300" cy="609600"/>
          </a:xfrm>
        </p:spPr>
        <p:txBody>
          <a:bodyPr vert="horz" lIns="91440" tIns="45720" rIns="91440" bIns="45720" rtlCol="0" anchor="ctr">
            <a:normAutofit fontScale="90000"/>
          </a:bodyPr>
          <a:lstStyle/>
          <a:p>
            <a:pPr marL="1117600" indent="-1117600"/>
            <a:r>
              <a:rPr lang="zh-CN" altLang="en-US" b="1" dirty="0" smtClean="0">
                <a:solidFill>
                  <a:srgbClr val="C00000"/>
                </a:solidFill>
                <a:latin typeface="黑体" panose="02010609060101010101" pitchFamily="49" charset="-122"/>
              </a:rPr>
              <a:t>（二）调和平均数</a:t>
            </a:r>
            <a:endParaRPr lang="zh-CN" altLang="en-US" b="1" dirty="0">
              <a:solidFill>
                <a:srgbClr val="C00000"/>
              </a:solidFill>
              <a:latin typeface="黑体" panose="02010609060101010101" pitchFamily="49" charset="-122"/>
            </a:endParaRPr>
          </a:p>
        </p:txBody>
      </p:sp>
      <p:sp>
        <p:nvSpPr>
          <p:cNvPr id="239619" name="Rectangle 3"/>
          <p:cNvSpPr>
            <a:spLocks noGrp="1" noChangeArrowheads="1"/>
          </p:cNvSpPr>
          <p:nvPr>
            <p:ph type="body" idx="1"/>
          </p:nvPr>
        </p:nvSpPr>
        <p:spPr>
          <a:xfrm>
            <a:off x="999671" y="1349829"/>
            <a:ext cx="10081985" cy="4692650"/>
          </a:xfrm>
        </p:spPr>
        <p:txBody>
          <a:bodyPr/>
          <a:lstStyle/>
          <a:p>
            <a:r>
              <a:rPr lang="zh-CN" altLang="en-US" dirty="0" smtClean="0">
                <a:latin typeface="黑体" panose="02010609060101010101" pitchFamily="49" charset="-122"/>
                <a:ea typeface="黑体" panose="02010609060101010101" pitchFamily="49" charset="-122"/>
              </a:rPr>
              <a:t>调和平均数</a:t>
            </a:r>
            <a:r>
              <a:rPr lang="zh-CN" altLang="en-US" dirty="0">
                <a:latin typeface="黑体" panose="02010609060101010101" pitchFamily="49" charset="-122"/>
                <a:ea typeface="黑体" panose="02010609060101010101" pitchFamily="49" charset="-122"/>
              </a:rPr>
              <a:t>的概念及计算方法</a:t>
            </a:r>
          </a:p>
          <a:p>
            <a:r>
              <a:rPr lang="zh-CN" altLang="en-US" sz="2400" dirty="0">
                <a:latin typeface="黑体" panose="02010609060101010101" pitchFamily="49" charset="-122"/>
                <a:ea typeface="黑体" panose="02010609060101010101" pitchFamily="49" charset="-122"/>
              </a:rPr>
              <a:t>调和平均数又称倒数平均数，是变量倒数的算术平均数的倒数。</a:t>
            </a:r>
          </a:p>
        </p:txBody>
      </p:sp>
      <p:graphicFrame>
        <p:nvGraphicFramePr>
          <p:cNvPr id="239620" name="Object 4"/>
          <p:cNvGraphicFramePr>
            <a:graphicFrameLocks noChangeAspect="1"/>
          </p:cNvGraphicFramePr>
          <p:nvPr>
            <p:extLst>
              <p:ext uri="{D42A27DB-BD31-4B8C-83A1-F6EECF244321}">
                <p14:modId xmlns:p14="http://schemas.microsoft.com/office/powerpoint/2010/main" val="3981340688"/>
              </p:ext>
            </p:extLst>
          </p:nvPr>
        </p:nvGraphicFramePr>
        <p:xfrm>
          <a:off x="2138363" y="3351213"/>
          <a:ext cx="7651750" cy="3167062"/>
        </p:xfrm>
        <a:graphic>
          <a:graphicData uri="http://schemas.openxmlformats.org/presentationml/2006/ole">
            <mc:AlternateContent xmlns:mc="http://schemas.openxmlformats.org/markup-compatibility/2006">
              <mc:Choice xmlns:v="urn:schemas-microsoft-com:vml" Requires="v">
                <p:oleObj spid="_x0000_s7230" name="公式" r:id="rId3" imgW="2768400" imgH="1892160" progId="Equation.3">
                  <p:embed/>
                </p:oleObj>
              </mc:Choice>
              <mc:Fallback>
                <p:oleObj name="公式" r:id="rId3" imgW="2768400" imgH="1892160" progId="Equation.3">
                  <p:embed/>
                  <p:pic>
                    <p:nvPicPr>
                      <p:cNvPr id="0" name=""/>
                      <p:cNvPicPr>
                        <a:picLocks noChangeAspect="1" noChangeArrowheads="1"/>
                      </p:cNvPicPr>
                      <p:nvPr/>
                    </p:nvPicPr>
                    <p:blipFill>
                      <a:blip r:embed="rId4"/>
                      <a:srcRect/>
                      <a:stretch>
                        <a:fillRect/>
                      </a:stretch>
                    </p:blipFill>
                    <p:spPr bwMode="auto">
                      <a:xfrm>
                        <a:off x="2138363" y="3351213"/>
                        <a:ext cx="7651750" cy="3167062"/>
                      </a:xfrm>
                      <a:prstGeom prst="rect">
                        <a:avLst/>
                      </a:prstGeom>
                      <a:noFill/>
                      <a:extLst/>
                    </p:spPr>
                  </p:pic>
                </p:oleObj>
              </mc:Fallback>
            </mc:AlternateContent>
          </a:graphicData>
        </a:graphic>
      </p:graphicFrame>
    </p:spTree>
    <p:extLst>
      <p:ext uri="{BB962C8B-B14F-4D97-AF65-F5344CB8AC3E}">
        <p14:creationId xmlns:p14="http://schemas.microsoft.com/office/powerpoint/2010/main" val="126355790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435430" y="250371"/>
            <a:ext cx="6368141" cy="685800"/>
          </a:xfrm>
        </p:spPr>
        <p:txBody>
          <a:bodyPr/>
          <a:lstStyle/>
          <a:p>
            <a:r>
              <a:rPr lang="zh-CN" altLang="en-US" sz="2800" dirty="0" smtClean="0">
                <a:latin typeface="黑体" panose="02010609060101010101" pitchFamily="49" charset="-122"/>
              </a:rPr>
              <a:t>例题</a:t>
            </a:r>
            <a:r>
              <a:rPr lang="en-US" altLang="zh-CN" sz="2800" dirty="0" smtClean="0">
                <a:latin typeface="黑体" panose="02010609060101010101" pitchFamily="49" charset="-122"/>
              </a:rPr>
              <a:t>4</a:t>
            </a:r>
            <a:r>
              <a:rPr lang="zh-CN" altLang="en-US" sz="2800" dirty="0" smtClean="0">
                <a:latin typeface="黑体" panose="02010609060101010101" pitchFamily="49" charset="-122"/>
              </a:rPr>
              <a:t>：计算简单调和平均数</a:t>
            </a:r>
            <a:endParaRPr lang="zh-CN" altLang="en-US" sz="2800" dirty="0">
              <a:latin typeface="黑体" panose="02010609060101010101" pitchFamily="49" charset="-122"/>
            </a:endParaRPr>
          </a:p>
        </p:txBody>
      </p:sp>
      <p:sp>
        <p:nvSpPr>
          <p:cNvPr id="242691" name="Rectangle 3"/>
          <p:cNvSpPr>
            <a:spLocks noGrp="1" noChangeArrowheads="1"/>
          </p:cNvSpPr>
          <p:nvPr>
            <p:ph type="body" idx="1"/>
          </p:nvPr>
        </p:nvSpPr>
        <p:spPr>
          <a:xfrm>
            <a:off x="685801" y="1284515"/>
            <a:ext cx="11168742" cy="4616450"/>
          </a:xfrm>
        </p:spPr>
        <p:txBody>
          <a:bodyPr/>
          <a:lstStyle/>
          <a:p>
            <a:r>
              <a:rPr lang="zh-CN" altLang="en-US" dirty="0" smtClean="0">
                <a:latin typeface="黑体" panose="02010609060101010101" pitchFamily="49" charset="-122"/>
                <a:ea typeface="黑体" panose="02010609060101010101" pitchFamily="49" charset="-122"/>
              </a:rPr>
              <a:t>轮船从甲地开往乙地，去时顺水行舟，船速为每小时</a:t>
            </a:r>
            <a:r>
              <a:rPr lang="en-US" altLang="zh-CN" dirty="0" smtClean="0">
                <a:latin typeface="黑体" panose="02010609060101010101" pitchFamily="49" charset="-122"/>
                <a:ea typeface="黑体" panose="02010609060101010101" pitchFamily="49" charset="-122"/>
              </a:rPr>
              <a:t>100km</a:t>
            </a:r>
            <a:r>
              <a:rPr lang="zh-CN" altLang="en-US" dirty="0" smtClean="0">
                <a:latin typeface="黑体" panose="02010609060101010101" pitchFamily="49" charset="-122"/>
                <a:ea typeface="黑体" panose="02010609060101010101" pitchFamily="49" charset="-122"/>
              </a:rPr>
              <a:t>，返回时逆水行舟，船速为每小时</a:t>
            </a:r>
            <a:r>
              <a:rPr lang="en-US" altLang="zh-CN" dirty="0" smtClean="0">
                <a:latin typeface="黑体" panose="02010609060101010101" pitchFamily="49" charset="-122"/>
                <a:ea typeface="黑体" panose="02010609060101010101" pitchFamily="49" charset="-122"/>
              </a:rPr>
              <a:t>80km</a:t>
            </a:r>
            <a:r>
              <a:rPr lang="zh-CN" altLang="en-US" dirty="0" smtClean="0">
                <a:latin typeface="黑体" panose="02010609060101010101" pitchFamily="49" charset="-122"/>
                <a:ea typeface="黑体" panose="02010609060101010101" pitchFamily="49" charset="-122"/>
              </a:rPr>
              <a:t>，求轮船的平均时速。</a:t>
            </a:r>
            <a:endParaRPr lang="en-US" altLang="zh-CN"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p:txBody>
      </p:sp>
      <p:graphicFrame>
        <p:nvGraphicFramePr>
          <p:cNvPr id="4" name="Object 4"/>
          <p:cNvGraphicFramePr>
            <a:graphicFrameLocks noChangeAspect="1"/>
          </p:cNvGraphicFramePr>
          <p:nvPr>
            <p:extLst>
              <p:ext uri="{D42A27DB-BD31-4B8C-83A1-F6EECF244321}">
                <p14:modId xmlns:p14="http://schemas.microsoft.com/office/powerpoint/2010/main" val="454935552"/>
              </p:ext>
            </p:extLst>
          </p:nvPr>
        </p:nvGraphicFramePr>
        <p:xfrm>
          <a:off x="1941966" y="2638653"/>
          <a:ext cx="6331176" cy="1431660"/>
        </p:xfrm>
        <a:graphic>
          <a:graphicData uri="http://schemas.openxmlformats.org/presentationml/2006/ole">
            <mc:AlternateContent xmlns:mc="http://schemas.openxmlformats.org/markup-compatibility/2006">
              <mc:Choice xmlns:v="urn:schemas-microsoft-com:vml" Requires="v">
                <p:oleObj spid="_x0000_s34849" name="公式" r:id="rId3" imgW="2692080" imgH="609480" progId="Equation.3">
                  <p:embed/>
                </p:oleObj>
              </mc:Choice>
              <mc:Fallback>
                <p:oleObj name="公式" r:id="rId3" imgW="2692080" imgH="609480" progId="Equation.3">
                  <p:embed/>
                  <p:pic>
                    <p:nvPicPr>
                      <p:cNvPr id="0" name=""/>
                      <p:cNvPicPr preferRelativeResize="0">
                        <a:picLocks noChangeAspect="1" noChangeArrowheads="1"/>
                      </p:cNvPicPr>
                      <p:nvPr/>
                    </p:nvPicPr>
                    <p:blipFill>
                      <a:blip r:embed="rId4"/>
                      <a:srcRect/>
                      <a:stretch>
                        <a:fillRect/>
                      </a:stretch>
                    </p:blipFill>
                    <p:spPr bwMode="auto">
                      <a:xfrm>
                        <a:off x="1941966" y="2638653"/>
                        <a:ext cx="6331176" cy="1431660"/>
                      </a:xfrm>
                      <a:prstGeom prst="rect">
                        <a:avLst/>
                      </a:prstGeom>
                      <a:noFill/>
                      <a:extLst/>
                    </p:spPr>
                  </p:pic>
                </p:oleObj>
              </mc:Fallback>
            </mc:AlternateContent>
          </a:graphicData>
        </a:graphic>
      </p:graphicFrame>
    </p:spTree>
    <p:extLst>
      <p:ext uri="{BB962C8B-B14F-4D97-AF65-F5344CB8AC3E}">
        <p14:creationId xmlns:p14="http://schemas.microsoft.com/office/powerpoint/2010/main" val="35913774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435430" y="250371"/>
            <a:ext cx="6368141" cy="685800"/>
          </a:xfrm>
        </p:spPr>
        <p:txBody>
          <a:bodyPr/>
          <a:lstStyle/>
          <a:p>
            <a:r>
              <a:rPr lang="zh-CN" altLang="en-US" sz="2800" dirty="0" smtClean="0">
                <a:latin typeface="黑体" panose="02010609060101010101" pitchFamily="49" charset="-122"/>
              </a:rPr>
              <a:t>例题</a:t>
            </a:r>
            <a:r>
              <a:rPr lang="en-US" altLang="zh-CN" sz="2800" dirty="0">
                <a:latin typeface="黑体" panose="02010609060101010101" pitchFamily="49" charset="-122"/>
              </a:rPr>
              <a:t>5</a:t>
            </a:r>
            <a:r>
              <a:rPr lang="zh-CN" altLang="en-US" sz="2800" dirty="0" smtClean="0">
                <a:latin typeface="黑体" panose="02010609060101010101" pitchFamily="49" charset="-122"/>
              </a:rPr>
              <a:t>：计算加权调和平均数</a:t>
            </a:r>
            <a:endParaRPr lang="zh-CN" altLang="en-US" sz="2800" dirty="0">
              <a:latin typeface="黑体" panose="02010609060101010101" pitchFamily="49" charset="-122"/>
            </a:endParaRPr>
          </a:p>
        </p:txBody>
      </p:sp>
      <p:sp>
        <p:nvSpPr>
          <p:cNvPr id="242691" name="Rectangle 3"/>
          <p:cNvSpPr>
            <a:spLocks noGrp="1" noChangeArrowheads="1"/>
          </p:cNvSpPr>
          <p:nvPr>
            <p:ph type="body" idx="1"/>
          </p:nvPr>
        </p:nvSpPr>
        <p:spPr>
          <a:xfrm>
            <a:off x="685801" y="1284515"/>
            <a:ext cx="11168742" cy="4616450"/>
          </a:xfrm>
        </p:spPr>
        <p:txBody>
          <a:bodyPr/>
          <a:lstStyle/>
          <a:p>
            <a:r>
              <a:rPr lang="en-US" altLang="zh-CN" sz="2400" dirty="0" smtClean="0">
                <a:latin typeface="黑体" panose="02010609060101010101" pitchFamily="49" charset="-122"/>
                <a:ea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rPr>
              <a:t>制造厂本月购进甲种材料三批，每批采购价格和采购金额如下，求本月购进甲种材料的平均价格。</a:t>
            </a:r>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4183538784"/>
              </p:ext>
            </p:extLst>
          </p:nvPr>
        </p:nvGraphicFramePr>
        <p:xfrm>
          <a:off x="1988458" y="2461255"/>
          <a:ext cx="8987472" cy="2194560"/>
        </p:xfrm>
        <a:graphic>
          <a:graphicData uri="http://schemas.openxmlformats.org/drawingml/2006/table">
            <a:tbl>
              <a:tblPr firstRow="1" bandRow="1">
                <a:tableStyleId>{616DA210-FB5B-4158-B5E0-FEB733F419BA}</a:tableStyleId>
              </a:tblPr>
              <a:tblGrid>
                <a:gridCol w="2032000">
                  <a:extLst>
                    <a:ext uri="{9D8B030D-6E8A-4147-A177-3AD203B41FA5}">
                      <a16:colId xmlns:a16="http://schemas.microsoft.com/office/drawing/2014/main" xmlns="" val="20000"/>
                    </a:ext>
                  </a:extLst>
                </a:gridCol>
                <a:gridCol w="2527617">
                  <a:extLst>
                    <a:ext uri="{9D8B030D-6E8A-4147-A177-3AD203B41FA5}">
                      <a16:colId xmlns:a16="http://schemas.microsoft.com/office/drawing/2014/main" xmlns="" val="20001"/>
                    </a:ext>
                  </a:extLst>
                </a:gridCol>
                <a:gridCol w="2395855">
                  <a:extLst>
                    <a:ext uri="{9D8B030D-6E8A-4147-A177-3AD203B41FA5}">
                      <a16:colId xmlns:a16="http://schemas.microsoft.com/office/drawing/2014/main" xmlns="" val="20002"/>
                    </a:ext>
                  </a:extLst>
                </a:gridCol>
                <a:gridCol w="2032000">
                  <a:extLst>
                    <a:ext uri="{9D8B030D-6E8A-4147-A177-3AD203B41FA5}">
                      <a16:colId xmlns:a16="http://schemas.microsoft.com/office/drawing/2014/main" xmlns="" val="20003"/>
                    </a:ext>
                  </a:extLst>
                </a:gridCol>
              </a:tblGrid>
              <a:tr h="370840">
                <a:tc>
                  <a:txBody>
                    <a:bodyPr/>
                    <a:lstStyle/>
                    <a:p>
                      <a:pPr algn="ctr"/>
                      <a:endParaRPr lang="zh-CN" altLang="en-US" sz="2400" dirty="0"/>
                    </a:p>
                  </a:txBody>
                  <a:tcPr/>
                </a:tc>
                <a:tc>
                  <a:txBody>
                    <a:bodyPr/>
                    <a:lstStyle/>
                    <a:p>
                      <a:pPr algn="ctr"/>
                      <a:r>
                        <a:rPr lang="zh-CN" altLang="en-US" sz="2400" dirty="0" smtClean="0"/>
                        <a:t>价格（元</a:t>
                      </a:r>
                      <a:r>
                        <a:rPr lang="en-US" altLang="zh-CN" sz="2400" dirty="0" smtClean="0"/>
                        <a:t>/</a:t>
                      </a:r>
                      <a:r>
                        <a:rPr lang="zh-CN" altLang="en-US" sz="2400" dirty="0" smtClean="0"/>
                        <a:t>千克）</a:t>
                      </a:r>
                      <a:endParaRPr lang="en-US" altLang="zh-CN" sz="2400" dirty="0" smtClean="0"/>
                    </a:p>
                    <a:p>
                      <a:pPr algn="ctr"/>
                      <a:r>
                        <a:rPr lang="en-US" altLang="zh-CN" sz="2400" dirty="0" smtClean="0"/>
                        <a:t>X</a:t>
                      </a:r>
                      <a:r>
                        <a:rPr lang="en-US" altLang="zh-CN" sz="1600" dirty="0" smtClean="0"/>
                        <a:t>i</a:t>
                      </a:r>
                      <a:endParaRPr lang="zh-CN" altLang="en-US" sz="1600" dirty="0"/>
                    </a:p>
                  </a:txBody>
                  <a:tcPr/>
                </a:tc>
                <a:tc>
                  <a:txBody>
                    <a:bodyPr/>
                    <a:lstStyle/>
                    <a:p>
                      <a:pPr algn="ctr"/>
                      <a:r>
                        <a:rPr lang="zh-CN" altLang="en-US" sz="2400" dirty="0" smtClean="0"/>
                        <a:t>采购金额（元）</a:t>
                      </a:r>
                      <a:endParaRPr lang="en-US" altLang="zh-CN" sz="2400" dirty="0" smtClean="0"/>
                    </a:p>
                    <a:p>
                      <a:pPr algn="ctr"/>
                      <a:r>
                        <a:rPr lang="en-US" altLang="zh-CN" sz="2400" dirty="0" err="1" smtClean="0"/>
                        <a:t>M</a:t>
                      </a:r>
                      <a:r>
                        <a:rPr lang="en-US" altLang="zh-CN" sz="1800" dirty="0" err="1" smtClean="0"/>
                        <a:t>i</a:t>
                      </a:r>
                      <a:endParaRPr lang="en-US" altLang="zh-CN" sz="1800" dirty="0" smtClean="0"/>
                    </a:p>
                  </a:txBody>
                  <a:tcPr/>
                </a:tc>
                <a:tc>
                  <a:txBody>
                    <a:bodyPr/>
                    <a:lstStyle/>
                    <a:p>
                      <a:pPr algn="ctr"/>
                      <a:endParaRPr lang="zh-CN" altLang="en-US" sz="2400" dirty="0"/>
                    </a:p>
                  </a:txBody>
                  <a:tcPr/>
                </a:tc>
                <a:extLst>
                  <a:ext uri="{0D108BD9-81ED-4DB2-BD59-A6C34878D82A}">
                    <a16:rowId xmlns:a16="http://schemas.microsoft.com/office/drawing/2014/main" xmlns="" val="10000"/>
                  </a:ext>
                </a:extLst>
              </a:tr>
              <a:tr h="370840">
                <a:tc>
                  <a:txBody>
                    <a:bodyPr/>
                    <a:lstStyle/>
                    <a:p>
                      <a:pPr algn="ctr"/>
                      <a:r>
                        <a:rPr lang="zh-CN" altLang="en-US" sz="2400" dirty="0" smtClean="0"/>
                        <a:t>第一批</a:t>
                      </a:r>
                      <a:endParaRPr lang="zh-CN" altLang="en-US" sz="2400" dirty="0"/>
                    </a:p>
                  </a:txBody>
                  <a:tcPr/>
                </a:tc>
                <a:tc>
                  <a:txBody>
                    <a:bodyPr/>
                    <a:lstStyle/>
                    <a:p>
                      <a:pPr algn="ctr"/>
                      <a:r>
                        <a:rPr lang="en-US" altLang="zh-CN" sz="2400" dirty="0" smtClean="0"/>
                        <a:t>50</a:t>
                      </a:r>
                      <a:endParaRPr lang="zh-CN" altLang="en-US" sz="2400" dirty="0"/>
                    </a:p>
                  </a:txBody>
                  <a:tcPr/>
                </a:tc>
                <a:tc>
                  <a:txBody>
                    <a:bodyPr/>
                    <a:lstStyle/>
                    <a:p>
                      <a:pPr algn="ctr"/>
                      <a:r>
                        <a:rPr lang="en-US" altLang="zh-CN" sz="2400" dirty="0" smtClean="0"/>
                        <a:t>25000</a:t>
                      </a:r>
                      <a:endParaRPr lang="zh-CN" altLang="en-US" sz="2400" dirty="0"/>
                    </a:p>
                  </a:txBody>
                  <a:tcPr/>
                </a:tc>
                <a:tc>
                  <a:txBody>
                    <a:bodyPr/>
                    <a:lstStyle/>
                    <a:p>
                      <a:pPr algn="ctr"/>
                      <a:endParaRPr lang="zh-CN" altLang="en-US" sz="2400"/>
                    </a:p>
                  </a:txBody>
                  <a:tcPr/>
                </a:tc>
                <a:extLst>
                  <a:ext uri="{0D108BD9-81ED-4DB2-BD59-A6C34878D82A}">
                    <a16:rowId xmlns:a16="http://schemas.microsoft.com/office/drawing/2014/main" xmlns="" val="10001"/>
                  </a:ext>
                </a:extLst>
              </a:tr>
              <a:tr h="370840">
                <a:tc>
                  <a:txBody>
                    <a:bodyPr/>
                    <a:lstStyle/>
                    <a:p>
                      <a:pPr algn="ctr"/>
                      <a:r>
                        <a:rPr lang="zh-CN" altLang="en-US" sz="2400" dirty="0" smtClean="0"/>
                        <a:t>第二批</a:t>
                      </a:r>
                      <a:endParaRPr lang="zh-CN" altLang="en-US" sz="2400" dirty="0"/>
                    </a:p>
                  </a:txBody>
                  <a:tcPr/>
                </a:tc>
                <a:tc>
                  <a:txBody>
                    <a:bodyPr/>
                    <a:lstStyle/>
                    <a:p>
                      <a:pPr algn="ctr"/>
                      <a:r>
                        <a:rPr lang="en-US" altLang="zh-CN" sz="2400" dirty="0" smtClean="0"/>
                        <a:t>55</a:t>
                      </a:r>
                      <a:endParaRPr lang="zh-CN" altLang="en-US" sz="2400" dirty="0"/>
                    </a:p>
                  </a:txBody>
                  <a:tcPr/>
                </a:tc>
                <a:tc>
                  <a:txBody>
                    <a:bodyPr/>
                    <a:lstStyle/>
                    <a:p>
                      <a:pPr algn="ctr"/>
                      <a:r>
                        <a:rPr lang="en-US" altLang="zh-CN" sz="2400" dirty="0" smtClean="0"/>
                        <a:t>44000</a:t>
                      </a:r>
                      <a:endParaRPr lang="zh-CN" altLang="en-US" sz="2400" dirty="0"/>
                    </a:p>
                  </a:txBody>
                  <a:tcPr/>
                </a:tc>
                <a:tc>
                  <a:txBody>
                    <a:bodyPr/>
                    <a:lstStyle/>
                    <a:p>
                      <a:pPr algn="ctr"/>
                      <a:endParaRPr lang="zh-CN" altLang="en-US" sz="2400"/>
                    </a:p>
                  </a:txBody>
                  <a:tcPr/>
                </a:tc>
                <a:extLst>
                  <a:ext uri="{0D108BD9-81ED-4DB2-BD59-A6C34878D82A}">
                    <a16:rowId xmlns:a16="http://schemas.microsoft.com/office/drawing/2014/main" xmlns="" val="10002"/>
                  </a:ext>
                </a:extLst>
              </a:tr>
              <a:tr h="370840">
                <a:tc>
                  <a:txBody>
                    <a:bodyPr/>
                    <a:lstStyle/>
                    <a:p>
                      <a:pPr algn="ctr"/>
                      <a:r>
                        <a:rPr lang="zh-CN" altLang="en-US" sz="2400" dirty="0" smtClean="0"/>
                        <a:t>第三批</a:t>
                      </a:r>
                      <a:endParaRPr lang="zh-CN" altLang="en-US" sz="2400" dirty="0"/>
                    </a:p>
                  </a:txBody>
                  <a:tcPr/>
                </a:tc>
                <a:tc>
                  <a:txBody>
                    <a:bodyPr/>
                    <a:lstStyle/>
                    <a:p>
                      <a:pPr algn="ctr"/>
                      <a:r>
                        <a:rPr lang="en-US" altLang="zh-CN" sz="2400" dirty="0" smtClean="0"/>
                        <a:t>60</a:t>
                      </a:r>
                      <a:endParaRPr lang="zh-CN" altLang="en-US" sz="2400" dirty="0"/>
                    </a:p>
                  </a:txBody>
                  <a:tcPr/>
                </a:tc>
                <a:tc>
                  <a:txBody>
                    <a:bodyPr/>
                    <a:lstStyle/>
                    <a:p>
                      <a:pPr algn="ctr"/>
                      <a:r>
                        <a:rPr lang="en-US" altLang="zh-CN" sz="2400" dirty="0" smtClean="0"/>
                        <a:t>18000</a:t>
                      </a:r>
                      <a:endParaRPr lang="zh-CN" altLang="en-US" sz="2400" dirty="0"/>
                    </a:p>
                  </a:txBody>
                  <a:tcPr/>
                </a:tc>
                <a:tc>
                  <a:txBody>
                    <a:bodyPr/>
                    <a:lstStyle/>
                    <a:p>
                      <a:pPr algn="ctr"/>
                      <a:endParaRPr lang="zh-CN" altLang="en-US" sz="2400" dirty="0"/>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31066017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435430" y="250371"/>
            <a:ext cx="6368141" cy="685800"/>
          </a:xfrm>
        </p:spPr>
        <p:txBody>
          <a:bodyPr/>
          <a:lstStyle/>
          <a:p>
            <a:r>
              <a:rPr lang="zh-CN" altLang="en-US" sz="2800" dirty="0" smtClean="0">
                <a:latin typeface="黑体" panose="02010609060101010101" pitchFamily="49" charset="-122"/>
              </a:rPr>
              <a:t>例题</a:t>
            </a:r>
            <a:r>
              <a:rPr lang="en-US" altLang="zh-CN" sz="2800" dirty="0">
                <a:latin typeface="黑体" panose="02010609060101010101" pitchFamily="49" charset="-122"/>
              </a:rPr>
              <a:t>5</a:t>
            </a:r>
            <a:r>
              <a:rPr lang="zh-CN" altLang="en-US" sz="2800" dirty="0" smtClean="0">
                <a:latin typeface="黑体" panose="02010609060101010101" pitchFamily="49" charset="-122"/>
              </a:rPr>
              <a:t>：计算加权调和平均数</a:t>
            </a:r>
            <a:endParaRPr lang="zh-CN" altLang="en-US" sz="2800" dirty="0">
              <a:latin typeface="黑体" panose="02010609060101010101" pitchFamily="49" charset="-122"/>
            </a:endParaRPr>
          </a:p>
        </p:txBody>
      </p:sp>
      <p:sp>
        <p:nvSpPr>
          <p:cNvPr id="242691" name="Rectangle 3"/>
          <p:cNvSpPr>
            <a:spLocks noGrp="1" noChangeArrowheads="1"/>
          </p:cNvSpPr>
          <p:nvPr>
            <p:ph type="body" idx="1"/>
          </p:nvPr>
        </p:nvSpPr>
        <p:spPr>
          <a:xfrm>
            <a:off x="685801" y="1284515"/>
            <a:ext cx="11168742" cy="4616450"/>
          </a:xfrm>
        </p:spPr>
        <p:txBody>
          <a:bodyPr/>
          <a:lstStyle/>
          <a:p>
            <a:r>
              <a:rPr lang="en-US" altLang="zh-CN" sz="2400" dirty="0" smtClean="0">
                <a:latin typeface="黑体" panose="02010609060101010101" pitchFamily="49" charset="-122"/>
                <a:ea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rPr>
              <a:t>制造厂本月购进甲种材料三批，每批采购价格和采购金额如下，求本月购进甲种材料的平均价格。</a:t>
            </a:r>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p:txBody>
      </p:sp>
      <p:graphicFrame>
        <p:nvGraphicFramePr>
          <p:cNvPr id="4" name="Object 4"/>
          <p:cNvGraphicFramePr>
            <a:graphicFrameLocks noChangeAspect="1"/>
          </p:cNvGraphicFramePr>
          <p:nvPr>
            <p:extLst>
              <p:ext uri="{D42A27DB-BD31-4B8C-83A1-F6EECF244321}">
                <p14:modId xmlns:p14="http://schemas.microsoft.com/office/powerpoint/2010/main" val="5082856"/>
              </p:ext>
            </p:extLst>
          </p:nvPr>
        </p:nvGraphicFramePr>
        <p:xfrm>
          <a:off x="2413000" y="4735513"/>
          <a:ext cx="6300788" cy="2028825"/>
        </p:xfrm>
        <a:graphic>
          <a:graphicData uri="http://schemas.openxmlformats.org/presentationml/2006/ole">
            <mc:AlternateContent xmlns:mc="http://schemas.openxmlformats.org/markup-compatibility/2006">
              <mc:Choice xmlns:v="urn:schemas-microsoft-com:vml" Requires="v">
                <p:oleObj spid="_x0000_s35875" name="公式" r:id="rId3" imgW="2679480" imgH="863280" progId="Equation.3">
                  <p:embed/>
                </p:oleObj>
              </mc:Choice>
              <mc:Fallback>
                <p:oleObj name="公式" r:id="rId3" imgW="2679480" imgH="863280" progId="Equation.3">
                  <p:embed/>
                  <p:pic>
                    <p:nvPicPr>
                      <p:cNvPr id="0" name=""/>
                      <p:cNvPicPr preferRelativeResize="0">
                        <a:picLocks noChangeAspect="1" noChangeArrowheads="1"/>
                      </p:cNvPicPr>
                      <p:nvPr/>
                    </p:nvPicPr>
                    <p:blipFill>
                      <a:blip r:embed="rId4"/>
                      <a:srcRect/>
                      <a:stretch>
                        <a:fillRect/>
                      </a:stretch>
                    </p:blipFill>
                    <p:spPr bwMode="auto">
                      <a:xfrm>
                        <a:off x="2413000" y="4735513"/>
                        <a:ext cx="6300788" cy="2028825"/>
                      </a:xfrm>
                      <a:prstGeom prst="rect">
                        <a:avLst/>
                      </a:prstGeom>
                      <a:noFill/>
                      <a:extLst/>
                    </p:spPr>
                  </p:pic>
                </p:oleObj>
              </mc:Fallback>
            </mc:AlternateContent>
          </a:graphicData>
        </a:graphic>
      </p:graphicFrame>
      <p:graphicFrame>
        <p:nvGraphicFramePr>
          <p:cNvPr id="2" name="表格 1"/>
          <p:cNvGraphicFramePr>
            <a:graphicFrameLocks noGrp="1"/>
          </p:cNvGraphicFramePr>
          <p:nvPr>
            <p:extLst>
              <p:ext uri="{D42A27DB-BD31-4B8C-83A1-F6EECF244321}">
                <p14:modId xmlns:p14="http://schemas.microsoft.com/office/powerpoint/2010/main" val="1083096337"/>
              </p:ext>
            </p:extLst>
          </p:nvPr>
        </p:nvGraphicFramePr>
        <p:xfrm>
          <a:off x="1836057" y="2276193"/>
          <a:ext cx="8128000" cy="2184400"/>
        </p:xfrm>
        <a:graphic>
          <a:graphicData uri="http://schemas.openxmlformats.org/drawingml/2006/table">
            <a:tbl>
              <a:tblPr firstRow="1" bandRow="1">
                <a:tableStyleId>{616DA210-FB5B-4158-B5E0-FEB733F419BA}</a:tableStyleId>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gridCol w="2032000">
                  <a:extLst>
                    <a:ext uri="{9D8B030D-6E8A-4147-A177-3AD203B41FA5}">
                      <a16:colId xmlns:a16="http://schemas.microsoft.com/office/drawing/2014/main" xmlns="" val="20003"/>
                    </a:ext>
                  </a:extLst>
                </a:gridCol>
              </a:tblGrid>
              <a:tr h="370840">
                <a:tc>
                  <a:txBody>
                    <a:bodyPr/>
                    <a:lstStyle/>
                    <a:p>
                      <a:endParaRPr lang="zh-CN" altLang="en-US" dirty="0"/>
                    </a:p>
                  </a:txBody>
                  <a:tcPr/>
                </a:tc>
                <a:tc>
                  <a:txBody>
                    <a:bodyPr/>
                    <a:lstStyle/>
                    <a:p>
                      <a:pPr algn="ctr"/>
                      <a:r>
                        <a:rPr lang="zh-CN" altLang="en-US" sz="2000" dirty="0" smtClean="0"/>
                        <a:t>价格（元</a:t>
                      </a:r>
                      <a:r>
                        <a:rPr lang="en-US" altLang="zh-CN" sz="2000" dirty="0" smtClean="0"/>
                        <a:t>/</a:t>
                      </a:r>
                      <a:r>
                        <a:rPr lang="zh-CN" altLang="en-US" sz="2000" dirty="0" smtClean="0"/>
                        <a:t>千克）</a:t>
                      </a:r>
                      <a:endParaRPr lang="en-US" altLang="zh-CN" sz="2000" dirty="0" smtClean="0"/>
                    </a:p>
                    <a:p>
                      <a:pPr algn="ctr"/>
                      <a:r>
                        <a:rPr lang="en-US" altLang="zh-CN" sz="2000" dirty="0" smtClean="0"/>
                        <a:t>Xi</a:t>
                      </a:r>
                      <a:endParaRPr lang="zh-CN" altLang="en-US" sz="2000" dirty="0"/>
                    </a:p>
                  </a:txBody>
                  <a:tcPr/>
                </a:tc>
                <a:tc>
                  <a:txBody>
                    <a:bodyPr/>
                    <a:lstStyle/>
                    <a:p>
                      <a:pPr algn="ctr"/>
                      <a:r>
                        <a:rPr lang="zh-CN" altLang="en-US" sz="2000" dirty="0" smtClean="0"/>
                        <a:t>采购金额（元）</a:t>
                      </a:r>
                      <a:endParaRPr lang="en-US" altLang="zh-CN" sz="2000" dirty="0" smtClean="0"/>
                    </a:p>
                    <a:p>
                      <a:pPr algn="ctr"/>
                      <a:r>
                        <a:rPr lang="en-US" altLang="zh-CN" sz="2000" dirty="0" err="1" smtClean="0"/>
                        <a:t>Mi</a:t>
                      </a:r>
                      <a:endParaRPr lang="en-US" altLang="zh-CN" sz="2000" dirty="0" smtClean="0"/>
                    </a:p>
                  </a:txBody>
                  <a:tcPr/>
                </a:tc>
                <a:tc>
                  <a:txBody>
                    <a:bodyPr/>
                    <a:lstStyle/>
                    <a:p>
                      <a:r>
                        <a:rPr lang="zh-CN" altLang="en-US" dirty="0" smtClean="0"/>
                        <a:t>采购量（千克）</a:t>
                      </a:r>
                      <a:endParaRPr lang="en-US" altLang="zh-CN"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err="1" smtClean="0"/>
                        <a:t>Mi</a:t>
                      </a:r>
                      <a:r>
                        <a:rPr lang="en-US" altLang="zh-CN" sz="1800" dirty="0" smtClean="0"/>
                        <a:t>/Xi</a:t>
                      </a:r>
                      <a:endParaRPr lang="zh-CN" altLang="en-US" sz="1800" dirty="0" smtClean="0"/>
                    </a:p>
                  </a:txBody>
                  <a:tcPr/>
                </a:tc>
                <a:extLst>
                  <a:ext uri="{0D108BD9-81ED-4DB2-BD59-A6C34878D82A}">
                    <a16:rowId xmlns:a16="http://schemas.microsoft.com/office/drawing/2014/main" xmlns="" val="10000"/>
                  </a:ext>
                </a:extLst>
              </a:tr>
              <a:tr h="370840">
                <a:tc>
                  <a:txBody>
                    <a:bodyPr/>
                    <a:lstStyle/>
                    <a:p>
                      <a:pPr algn="ctr"/>
                      <a:r>
                        <a:rPr lang="zh-CN" altLang="en-US" dirty="0" smtClean="0"/>
                        <a:t>第一批</a:t>
                      </a:r>
                      <a:endParaRPr lang="zh-CN" altLang="en-US" dirty="0"/>
                    </a:p>
                  </a:txBody>
                  <a:tcPr/>
                </a:tc>
                <a:tc>
                  <a:txBody>
                    <a:bodyPr/>
                    <a:lstStyle/>
                    <a:p>
                      <a:pPr algn="ctr"/>
                      <a:r>
                        <a:rPr lang="en-US" altLang="zh-CN" dirty="0" smtClean="0"/>
                        <a:t>50</a:t>
                      </a:r>
                      <a:endParaRPr lang="zh-CN" altLang="en-US" dirty="0"/>
                    </a:p>
                  </a:txBody>
                  <a:tcPr/>
                </a:tc>
                <a:tc>
                  <a:txBody>
                    <a:bodyPr/>
                    <a:lstStyle/>
                    <a:p>
                      <a:pPr algn="ctr"/>
                      <a:r>
                        <a:rPr lang="en-US" altLang="zh-CN" dirty="0" smtClean="0"/>
                        <a:t>25000</a:t>
                      </a:r>
                      <a:endParaRPr lang="zh-CN" altLang="en-US" dirty="0"/>
                    </a:p>
                  </a:txBody>
                  <a:tcPr/>
                </a:tc>
                <a:tc>
                  <a:txBody>
                    <a:bodyPr/>
                    <a:lstStyle/>
                    <a:p>
                      <a:pPr algn="ctr"/>
                      <a:r>
                        <a:rPr lang="en-US" altLang="zh-CN" dirty="0" smtClean="0"/>
                        <a:t>500</a:t>
                      </a:r>
                      <a:endParaRPr lang="zh-CN" altLang="en-US" dirty="0"/>
                    </a:p>
                  </a:txBody>
                  <a:tcPr/>
                </a:tc>
                <a:extLst>
                  <a:ext uri="{0D108BD9-81ED-4DB2-BD59-A6C34878D82A}">
                    <a16:rowId xmlns:a16="http://schemas.microsoft.com/office/drawing/2014/main" xmlns="" val="10001"/>
                  </a:ext>
                </a:extLst>
              </a:tr>
              <a:tr h="370840">
                <a:tc>
                  <a:txBody>
                    <a:bodyPr/>
                    <a:lstStyle/>
                    <a:p>
                      <a:pPr algn="ctr"/>
                      <a:r>
                        <a:rPr lang="zh-CN" altLang="en-US" dirty="0" smtClean="0"/>
                        <a:t>第二批</a:t>
                      </a:r>
                      <a:endParaRPr lang="zh-CN" altLang="en-US" dirty="0"/>
                    </a:p>
                  </a:txBody>
                  <a:tcPr/>
                </a:tc>
                <a:tc>
                  <a:txBody>
                    <a:bodyPr/>
                    <a:lstStyle/>
                    <a:p>
                      <a:pPr algn="ctr"/>
                      <a:r>
                        <a:rPr lang="en-US" altLang="zh-CN" dirty="0" smtClean="0"/>
                        <a:t>55</a:t>
                      </a:r>
                      <a:endParaRPr lang="zh-CN" altLang="en-US" dirty="0"/>
                    </a:p>
                  </a:txBody>
                  <a:tcPr/>
                </a:tc>
                <a:tc>
                  <a:txBody>
                    <a:bodyPr/>
                    <a:lstStyle/>
                    <a:p>
                      <a:pPr algn="ctr"/>
                      <a:r>
                        <a:rPr lang="en-US" altLang="zh-CN" dirty="0" smtClean="0"/>
                        <a:t>44000</a:t>
                      </a:r>
                      <a:endParaRPr lang="zh-CN" altLang="en-US" dirty="0"/>
                    </a:p>
                  </a:txBody>
                  <a:tcPr/>
                </a:tc>
                <a:tc>
                  <a:txBody>
                    <a:bodyPr/>
                    <a:lstStyle/>
                    <a:p>
                      <a:pPr algn="ctr"/>
                      <a:r>
                        <a:rPr lang="en-US" altLang="zh-CN" dirty="0" smtClean="0"/>
                        <a:t>800</a:t>
                      </a:r>
                      <a:endParaRPr lang="zh-CN" altLang="en-US" dirty="0"/>
                    </a:p>
                  </a:txBody>
                  <a:tcPr/>
                </a:tc>
                <a:extLst>
                  <a:ext uri="{0D108BD9-81ED-4DB2-BD59-A6C34878D82A}">
                    <a16:rowId xmlns:a16="http://schemas.microsoft.com/office/drawing/2014/main" xmlns="" val="10002"/>
                  </a:ext>
                </a:extLst>
              </a:tr>
              <a:tr h="370840">
                <a:tc>
                  <a:txBody>
                    <a:bodyPr/>
                    <a:lstStyle/>
                    <a:p>
                      <a:pPr algn="ctr"/>
                      <a:r>
                        <a:rPr lang="zh-CN" altLang="en-US" dirty="0" smtClean="0"/>
                        <a:t>第三批</a:t>
                      </a:r>
                      <a:endParaRPr lang="zh-CN" altLang="en-US" dirty="0"/>
                    </a:p>
                  </a:txBody>
                  <a:tcPr/>
                </a:tc>
                <a:tc>
                  <a:txBody>
                    <a:bodyPr/>
                    <a:lstStyle/>
                    <a:p>
                      <a:pPr algn="ctr"/>
                      <a:r>
                        <a:rPr lang="en-US" altLang="zh-CN" dirty="0" smtClean="0"/>
                        <a:t>60</a:t>
                      </a:r>
                      <a:endParaRPr lang="zh-CN" altLang="en-US" dirty="0"/>
                    </a:p>
                  </a:txBody>
                  <a:tcPr/>
                </a:tc>
                <a:tc>
                  <a:txBody>
                    <a:bodyPr/>
                    <a:lstStyle/>
                    <a:p>
                      <a:pPr algn="ctr"/>
                      <a:r>
                        <a:rPr lang="en-US" altLang="zh-CN" dirty="0" smtClean="0"/>
                        <a:t>18000</a:t>
                      </a:r>
                      <a:endParaRPr lang="zh-CN" altLang="en-US" dirty="0"/>
                    </a:p>
                  </a:txBody>
                  <a:tcPr/>
                </a:tc>
                <a:tc>
                  <a:txBody>
                    <a:bodyPr/>
                    <a:lstStyle/>
                    <a:p>
                      <a:pPr algn="ctr"/>
                      <a:r>
                        <a:rPr lang="en-US" altLang="zh-CN" dirty="0" smtClean="0"/>
                        <a:t>300</a:t>
                      </a:r>
                      <a:endParaRPr lang="zh-CN" altLang="en-US" dirty="0"/>
                    </a:p>
                  </a:txBody>
                  <a:tcPr/>
                </a:tc>
                <a:extLst>
                  <a:ext uri="{0D108BD9-81ED-4DB2-BD59-A6C34878D82A}">
                    <a16:rowId xmlns:a16="http://schemas.microsoft.com/office/drawing/2014/main" xmlns="" val="10003"/>
                  </a:ext>
                </a:extLst>
              </a:tr>
              <a:tr h="370840">
                <a:tc>
                  <a:txBody>
                    <a:bodyPr/>
                    <a:lstStyle/>
                    <a:p>
                      <a:pPr algn="ctr"/>
                      <a:r>
                        <a:rPr lang="zh-CN" altLang="en-US" dirty="0" smtClean="0"/>
                        <a:t>合计</a:t>
                      </a:r>
                      <a:endParaRPr lang="zh-CN" altLang="en-US" dirty="0"/>
                    </a:p>
                  </a:txBody>
                  <a:tcPr/>
                </a:tc>
                <a:tc>
                  <a:txBody>
                    <a:bodyPr/>
                    <a:lstStyle/>
                    <a:p>
                      <a:endParaRPr lang="zh-CN" altLang="en-US"/>
                    </a:p>
                  </a:txBody>
                  <a:tcPr/>
                </a:tc>
                <a:tc>
                  <a:txBody>
                    <a:bodyPr/>
                    <a:lstStyle/>
                    <a:p>
                      <a:pPr algn="ctr"/>
                      <a:r>
                        <a:rPr lang="en-US" altLang="zh-CN" dirty="0" smtClean="0"/>
                        <a:t>87000</a:t>
                      </a:r>
                      <a:endParaRPr lang="zh-CN" altLang="en-US" dirty="0"/>
                    </a:p>
                  </a:txBody>
                  <a:tcPr/>
                </a:tc>
                <a:tc>
                  <a:txBody>
                    <a:bodyPr/>
                    <a:lstStyle/>
                    <a:p>
                      <a:pPr algn="ctr"/>
                      <a:r>
                        <a:rPr lang="en-US" altLang="zh-CN" dirty="0" smtClean="0"/>
                        <a:t>1600</a:t>
                      </a:r>
                      <a:endParaRPr lang="zh-CN" altLang="en-US" dirty="0"/>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61216970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435430" y="250371"/>
            <a:ext cx="1319213" cy="685800"/>
          </a:xfrm>
        </p:spPr>
        <p:txBody>
          <a:bodyPr/>
          <a:lstStyle/>
          <a:p>
            <a:r>
              <a:rPr lang="zh-CN" altLang="en-US" sz="2800" dirty="0" smtClean="0">
                <a:latin typeface="黑体" panose="02010609060101010101" pitchFamily="49" charset="-122"/>
              </a:rPr>
              <a:t>例题</a:t>
            </a:r>
            <a:r>
              <a:rPr lang="en-US" altLang="zh-CN" sz="2800" dirty="0">
                <a:latin typeface="黑体" panose="02010609060101010101" pitchFamily="49" charset="-122"/>
              </a:rPr>
              <a:t>6</a:t>
            </a:r>
            <a:r>
              <a:rPr lang="zh-CN" altLang="en-US" sz="2800" dirty="0" smtClean="0">
                <a:latin typeface="黑体" panose="02010609060101010101" pitchFamily="49" charset="-122"/>
              </a:rPr>
              <a:t>：</a:t>
            </a:r>
            <a:endParaRPr lang="zh-CN" altLang="en-US" sz="2800" dirty="0">
              <a:latin typeface="黑体" panose="02010609060101010101" pitchFamily="49" charset="-122"/>
            </a:endParaRPr>
          </a:p>
        </p:txBody>
      </p:sp>
      <p:sp>
        <p:nvSpPr>
          <p:cNvPr id="242691" name="Rectangle 3"/>
          <p:cNvSpPr>
            <a:spLocks noGrp="1" noChangeArrowheads="1"/>
          </p:cNvSpPr>
          <p:nvPr>
            <p:ph type="body" idx="1"/>
          </p:nvPr>
        </p:nvSpPr>
        <p:spPr>
          <a:xfrm>
            <a:off x="685801" y="1284515"/>
            <a:ext cx="11168742" cy="4616450"/>
          </a:xfrm>
        </p:spPr>
        <p:txBody>
          <a:bodyPr/>
          <a:lstStyle/>
          <a:p>
            <a:pPr marL="0" indent="0">
              <a:buNone/>
            </a:pPr>
            <a:r>
              <a:rPr lang="zh-CN" altLang="en-US" sz="2400" dirty="0" smtClean="0">
                <a:latin typeface="黑体" panose="02010609060101010101" pitchFamily="49" charset="-122"/>
                <a:ea typeface="黑体" panose="02010609060101010101" pitchFamily="49" charset="-122"/>
              </a:rPr>
              <a:t>水果</a:t>
            </a:r>
            <a:r>
              <a:rPr lang="zh-CN" altLang="en-US" sz="2400" dirty="0">
                <a:latin typeface="黑体" panose="02010609060101010101" pitchFamily="49" charset="-122"/>
                <a:ea typeface="黑体" panose="02010609060101010101" pitchFamily="49" charset="-122"/>
              </a:rPr>
              <a:t>甲级每元</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公斤，乙级每元</a:t>
            </a:r>
            <a:r>
              <a:rPr lang="en-US" altLang="zh-CN" sz="2400" dirty="0">
                <a:latin typeface="黑体" panose="02010609060101010101" pitchFamily="49" charset="-122"/>
                <a:ea typeface="黑体" panose="02010609060101010101" pitchFamily="49" charset="-122"/>
              </a:rPr>
              <a:t>1.5</a:t>
            </a:r>
            <a:r>
              <a:rPr lang="zh-CN" altLang="en-US" sz="2400" dirty="0">
                <a:latin typeface="黑体" panose="02010609060101010101" pitchFamily="49" charset="-122"/>
                <a:ea typeface="黑体" panose="02010609060101010101" pitchFamily="49" charset="-122"/>
              </a:rPr>
              <a:t>公斤，丙级每元</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公斤。问：</a:t>
            </a:r>
          </a:p>
          <a:p>
            <a:pPr marL="0" indent="0">
              <a:buNone/>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）若各买</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公斤，平均每元可买多少公斤？</a:t>
            </a:r>
          </a:p>
          <a:p>
            <a:pPr marL="0" indent="0">
              <a:buNone/>
            </a:pP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）各买</a:t>
            </a:r>
            <a:r>
              <a:rPr lang="en-US" altLang="zh-CN" sz="2400" dirty="0">
                <a:latin typeface="黑体" panose="02010609060101010101" pitchFamily="49" charset="-122"/>
                <a:ea typeface="黑体" panose="02010609060101010101" pitchFamily="49" charset="-122"/>
              </a:rPr>
              <a:t>6.5</a:t>
            </a:r>
            <a:r>
              <a:rPr lang="zh-CN" altLang="en-US" sz="2400" dirty="0">
                <a:latin typeface="黑体" panose="02010609060101010101" pitchFamily="49" charset="-122"/>
                <a:ea typeface="黑体" panose="02010609060101010101" pitchFamily="49" charset="-122"/>
              </a:rPr>
              <a:t>公斤，平均每元可买多少公斤？</a:t>
            </a:r>
          </a:p>
          <a:p>
            <a:pPr marL="0" indent="0">
              <a:buNone/>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）甲级</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公斤，乙级</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公斤，丙级</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公斤，平均每元可买几公斤？</a:t>
            </a:r>
          </a:p>
          <a:p>
            <a:pPr marL="0" indent="0">
              <a:buNone/>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）甲乙丙三级各买</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元，每元可买几公斤？</a:t>
            </a: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4735321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1524000" y="333375"/>
            <a:ext cx="7772400" cy="1143000"/>
          </a:xfrm>
          <a:noFill/>
          <a:extLst>
            <a:ext uri="{909E8E84-426E-40DD-AFC4-6F175D3DCCD1}">
              <a14:hiddenFill xmlns:a14="http://schemas.microsoft.com/office/drawing/2010/main">
                <a:solidFill>
                  <a:srgbClr val="FFFFFF"/>
                </a:solidFill>
              </a14:hiddenFill>
            </a:ext>
          </a:extLst>
        </p:spPr>
        <p:txBody>
          <a:bodyPr/>
          <a:lstStyle/>
          <a:p>
            <a:pPr algn="l"/>
            <a:r>
              <a:rPr lang="zh-CN" altLang="en-US" sz="3200" b="1" dirty="0">
                <a:latin typeface="黑体" panose="02010609060101010101" pitchFamily="49" charset="-122"/>
              </a:rPr>
              <a:t>解答</a:t>
            </a:r>
            <a:r>
              <a:rPr lang="zh-CN" altLang="en-US" sz="3200" b="1" dirty="0" smtClean="0">
                <a:latin typeface="黑体" panose="02010609060101010101" pitchFamily="49" charset="-122"/>
              </a:rPr>
              <a:t>：</a:t>
            </a:r>
            <a:endParaRPr lang="en-US" altLang="zh-CN" sz="3200" b="1" dirty="0">
              <a:latin typeface="黑体" panose="02010609060101010101" pitchFamily="49" charset="-122"/>
            </a:endParaRPr>
          </a:p>
        </p:txBody>
      </p:sp>
      <p:sp>
        <p:nvSpPr>
          <p:cNvPr id="243715" name="Rectangle 3"/>
          <p:cNvSpPr>
            <a:spLocks noGrp="1" noChangeArrowheads="1"/>
          </p:cNvSpPr>
          <p:nvPr>
            <p:ph type="body" idx="1"/>
          </p:nvPr>
        </p:nvSpPr>
        <p:spPr>
          <a:xfrm>
            <a:off x="1828800" y="1828800"/>
            <a:ext cx="7772400" cy="5378450"/>
          </a:xfrm>
          <a:noFill/>
          <a:extLst>
            <a:ext uri="{909E8E84-426E-40DD-AFC4-6F175D3DCCD1}">
              <a14:hiddenFill xmlns:a14="http://schemas.microsoft.com/office/drawing/2010/main">
                <a:solidFill>
                  <a:srgbClr val="FFFFFF"/>
                </a:solidFill>
              </a14:hiddenFill>
            </a:ext>
          </a:extLst>
        </p:spPr>
        <p:txBody>
          <a:bodyPr/>
          <a:lstStyle/>
          <a:p>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a:t>
            </a: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a:t>
            </a: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a:t>
            </a: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a:t>
            </a:r>
          </a:p>
          <a:p>
            <a:endParaRPr lang="en-US" altLang="zh-CN" sz="2400" dirty="0">
              <a:latin typeface="黑体" panose="02010609060101010101" pitchFamily="49" charset="-122"/>
              <a:ea typeface="黑体" panose="02010609060101010101" pitchFamily="49" charset="-122"/>
            </a:endParaRPr>
          </a:p>
        </p:txBody>
      </p:sp>
      <p:graphicFrame>
        <p:nvGraphicFramePr>
          <p:cNvPr id="243716" name="Object 4"/>
          <p:cNvGraphicFramePr>
            <a:graphicFrameLocks noChangeAspect="1"/>
          </p:cNvGraphicFramePr>
          <p:nvPr/>
        </p:nvGraphicFramePr>
        <p:xfrm>
          <a:off x="3330575" y="1681163"/>
          <a:ext cx="5846763" cy="969962"/>
        </p:xfrm>
        <a:graphic>
          <a:graphicData uri="http://schemas.openxmlformats.org/presentationml/2006/ole">
            <mc:AlternateContent xmlns:mc="http://schemas.openxmlformats.org/markup-compatibility/2006">
              <mc:Choice xmlns:v="urn:schemas-microsoft-com:vml" Requires="v">
                <p:oleObj spid="_x0000_s36986" name="公式" r:id="rId3" imgW="3670200" imgH="609480" progId="Equation.3">
                  <p:embed/>
                </p:oleObj>
              </mc:Choice>
              <mc:Fallback>
                <p:oleObj name="公式" r:id="rId3" imgW="3670200" imgH="609480" progId="Equation.3">
                  <p:embed/>
                  <p:pic>
                    <p:nvPicPr>
                      <p:cNvPr id="0" name=""/>
                      <p:cNvPicPr preferRelativeResize="0">
                        <a:picLocks noChangeAspect="1" noChangeArrowheads="1"/>
                      </p:cNvPicPr>
                      <p:nvPr/>
                    </p:nvPicPr>
                    <p:blipFill>
                      <a:blip r:embed="rId4"/>
                      <a:srcRect/>
                      <a:stretch>
                        <a:fillRect/>
                      </a:stretch>
                    </p:blipFill>
                    <p:spPr bwMode="auto">
                      <a:xfrm>
                        <a:off x="3330575" y="1681163"/>
                        <a:ext cx="5846763" cy="969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3717" name="Object 5"/>
          <p:cNvGraphicFramePr>
            <a:graphicFrameLocks noChangeAspect="1"/>
          </p:cNvGraphicFramePr>
          <p:nvPr/>
        </p:nvGraphicFramePr>
        <p:xfrm>
          <a:off x="2882900" y="3038475"/>
          <a:ext cx="7980363" cy="987425"/>
        </p:xfrm>
        <a:graphic>
          <a:graphicData uri="http://schemas.openxmlformats.org/presentationml/2006/ole">
            <mc:AlternateContent xmlns:mc="http://schemas.openxmlformats.org/markup-compatibility/2006">
              <mc:Choice xmlns:v="urn:schemas-microsoft-com:vml" Requires="v">
                <p:oleObj spid="_x0000_s36987" name="公式" r:id="rId5" imgW="5130720" imgH="634680" progId="Equation.3">
                  <p:embed/>
                </p:oleObj>
              </mc:Choice>
              <mc:Fallback>
                <p:oleObj name="公式" r:id="rId5" imgW="5130720" imgH="634680" progId="Equation.3">
                  <p:embed/>
                  <p:pic>
                    <p:nvPicPr>
                      <p:cNvPr id="0" name=""/>
                      <p:cNvPicPr preferRelativeResize="0">
                        <a:picLocks noChangeAspect="1" noChangeArrowheads="1"/>
                      </p:cNvPicPr>
                      <p:nvPr/>
                    </p:nvPicPr>
                    <p:blipFill>
                      <a:blip r:embed="rId6"/>
                      <a:srcRect/>
                      <a:stretch>
                        <a:fillRect/>
                      </a:stretch>
                    </p:blipFill>
                    <p:spPr bwMode="auto">
                      <a:xfrm>
                        <a:off x="2882900" y="3038475"/>
                        <a:ext cx="7980363" cy="98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3718" name="Object 6"/>
          <p:cNvGraphicFramePr>
            <a:graphicFrameLocks noChangeAspect="1"/>
          </p:cNvGraphicFramePr>
          <p:nvPr/>
        </p:nvGraphicFramePr>
        <p:xfrm>
          <a:off x="3044825" y="4410075"/>
          <a:ext cx="7045325" cy="1008063"/>
        </p:xfrm>
        <a:graphic>
          <a:graphicData uri="http://schemas.openxmlformats.org/presentationml/2006/ole">
            <mc:AlternateContent xmlns:mc="http://schemas.openxmlformats.org/markup-compatibility/2006">
              <mc:Choice xmlns:v="urn:schemas-microsoft-com:vml" Requires="v">
                <p:oleObj spid="_x0000_s36988" name="公式" r:id="rId7" imgW="4431960" imgH="634680" progId="Equation.3">
                  <p:embed/>
                </p:oleObj>
              </mc:Choice>
              <mc:Fallback>
                <p:oleObj name="公式" r:id="rId7" imgW="4431960" imgH="634680" progId="Equation.3">
                  <p:embed/>
                  <p:pic>
                    <p:nvPicPr>
                      <p:cNvPr id="0" name=""/>
                      <p:cNvPicPr preferRelativeResize="0">
                        <a:picLocks noChangeAspect="1" noChangeArrowheads="1"/>
                      </p:cNvPicPr>
                      <p:nvPr/>
                    </p:nvPicPr>
                    <p:blipFill>
                      <a:blip r:embed="rId8"/>
                      <a:srcRect/>
                      <a:stretch>
                        <a:fillRect/>
                      </a:stretch>
                    </p:blipFill>
                    <p:spPr bwMode="auto">
                      <a:xfrm>
                        <a:off x="3044825" y="4410075"/>
                        <a:ext cx="7045325"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3719" name="Object 7"/>
          <p:cNvGraphicFramePr>
            <a:graphicFrameLocks noChangeAspect="1"/>
          </p:cNvGraphicFramePr>
          <p:nvPr/>
        </p:nvGraphicFramePr>
        <p:xfrm>
          <a:off x="3149600" y="5715000"/>
          <a:ext cx="5967413" cy="882650"/>
        </p:xfrm>
        <a:graphic>
          <a:graphicData uri="http://schemas.openxmlformats.org/presentationml/2006/ole">
            <mc:AlternateContent xmlns:mc="http://schemas.openxmlformats.org/markup-compatibility/2006">
              <mc:Choice xmlns:v="urn:schemas-microsoft-com:vml" Requires="v">
                <p:oleObj spid="_x0000_s36989" name="公式" r:id="rId9" imgW="2920680" imgH="431640" progId="Equation.3">
                  <p:embed/>
                </p:oleObj>
              </mc:Choice>
              <mc:Fallback>
                <p:oleObj name="公式" r:id="rId9" imgW="2920680" imgH="431640" progId="Equation.3">
                  <p:embed/>
                  <p:pic>
                    <p:nvPicPr>
                      <p:cNvPr id="0" name=""/>
                      <p:cNvPicPr preferRelativeResize="0">
                        <a:picLocks noChangeAspect="1" noChangeArrowheads="1"/>
                      </p:cNvPicPr>
                      <p:nvPr/>
                    </p:nvPicPr>
                    <p:blipFill>
                      <a:blip r:embed="rId10"/>
                      <a:srcRect/>
                      <a:stretch>
                        <a:fillRect/>
                      </a:stretch>
                    </p:blipFill>
                    <p:spPr bwMode="auto">
                      <a:xfrm>
                        <a:off x="3149600" y="5715000"/>
                        <a:ext cx="5967413" cy="88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072301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435430" y="250371"/>
            <a:ext cx="1319213" cy="685800"/>
          </a:xfrm>
        </p:spPr>
        <p:txBody>
          <a:bodyPr/>
          <a:lstStyle/>
          <a:p>
            <a:r>
              <a:rPr lang="zh-CN" altLang="en-US" sz="2800" dirty="0" smtClean="0">
                <a:latin typeface="黑体" panose="02010609060101010101" pitchFamily="49" charset="-122"/>
              </a:rPr>
              <a:t>例题</a:t>
            </a:r>
            <a:r>
              <a:rPr lang="en-US" altLang="zh-CN" sz="2800" dirty="0" smtClean="0">
                <a:latin typeface="黑体" panose="02010609060101010101" pitchFamily="49" charset="-122"/>
              </a:rPr>
              <a:t>7</a:t>
            </a:r>
            <a:r>
              <a:rPr lang="zh-CN" altLang="en-US" sz="2800" dirty="0" smtClean="0">
                <a:latin typeface="黑体" panose="02010609060101010101" pitchFamily="49" charset="-122"/>
              </a:rPr>
              <a:t>：</a:t>
            </a:r>
            <a:endParaRPr lang="zh-CN" altLang="en-US" sz="2800" dirty="0">
              <a:latin typeface="黑体" panose="02010609060101010101" pitchFamily="49" charset="-122"/>
            </a:endParaRPr>
          </a:p>
        </p:txBody>
      </p:sp>
      <p:sp>
        <p:nvSpPr>
          <p:cNvPr id="242691" name="Rectangle 3"/>
          <p:cNvSpPr>
            <a:spLocks noGrp="1" noChangeArrowheads="1"/>
          </p:cNvSpPr>
          <p:nvPr>
            <p:ph type="body" idx="1"/>
          </p:nvPr>
        </p:nvSpPr>
        <p:spPr>
          <a:xfrm>
            <a:off x="685801" y="1284515"/>
            <a:ext cx="11168742" cy="4616450"/>
          </a:xfrm>
        </p:spPr>
        <p:txBody>
          <a:bodyPr/>
          <a:lstStyle/>
          <a:p>
            <a:endParaRPr lang="zh-CN" altLang="en-US" sz="2400" dirty="0">
              <a:latin typeface="黑体" panose="02010609060101010101" pitchFamily="49" charset="-122"/>
              <a:ea typeface="黑体" panose="02010609060101010101" pitchFamily="49" charset="-122"/>
            </a:endParaRPr>
          </a:p>
          <a:p>
            <a:pPr marL="0" indent="0">
              <a:buNone/>
            </a:pPr>
            <a:r>
              <a:rPr lang="zh-CN" altLang="en-US" sz="2400" dirty="0" smtClean="0">
                <a:latin typeface="黑体" panose="02010609060101010101" pitchFamily="49" charset="-122"/>
                <a:ea typeface="黑体" panose="02010609060101010101" pitchFamily="49" charset="-122"/>
              </a:rPr>
              <a:t>自行车赛时速：甲</a:t>
            </a:r>
            <a:r>
              <a:rPr lang="en-US" altLang="zh-CN" sz="2400" dirty="0" smtClean="0">
                <a:latin typeface="黑体" panose="02010609060101010101" pitchFamily="49" charset="-122"/>
                <a:ea typeface="黑体" panose="02010609060101010101" pitchFamily="49" charset="-122"/>
              </a:rPr>
              <a:t>30</a:t>
            </a:r>
            <a:r>
              <a:rPr lang="zh-CN" altLang="en-US" sz="2400" dirty="0" smtClean="0">
                <a:latin typeface="黑体" panose="02010609060101010101" pitchFamily="49" charset="-122"/>
                <a:ea typeface="黑体" panose="02010609060101010101" pitchFamily="49" charset="-122"/>
              </a:rPr>
              <a:t>公里，乙</a:t>
            </a:r>
            <a:r>
              <a:rPr lang="en-US" altLang="zh-CN" sz="2400" dirty="0" smtClean="0">
                <a:latin typeface="黑体" panose="02010609060101010101" pitchFamily="49" charset="-122"/>
                <a:ea typeface="黑体" panose="02010609060101010101" pitchFamily="49" charset="-122"/>
              </a:rPr>
              <a:t>28</a:t>
            </a:r>
            <a:r>
              <a:rPr lang="zh-CN" altLang="en-US" sz="2400" dirty="0" smtClean="0">
                <a:latin typeface="黑体" panose="02010609060101010101" pitchFamily="49" charset="-122"/>
                <a:ea typeface="黑体" panose="02010609060101010101" pitchFamily="49" charset="-122"/>
              </a:rPr>
              <a:t>公里，丙</a:t>
            </a:r>
            <a:r>
              <a:rPr lang="en-US" altLang="zh-CN" sz="2400" dirty="0" smtClean="0">
                <a:latin typeface="黑体" panose="02010609060101010101" pitchFamily="49" charset="-122"/>
                <a:ea typeface="黑体" panose="02010609060101010101" pitchFamily="49" charset="-122"/>
              </a:rPr>
              <a:t>20</a:t>
            </a:r>
            <a:r>
              <a:rPr lang="zh-CN" altLang="en-US" sz="2400" dirty="0" smtClean="0">
                <a:latin typeface="黑体" panose="02010609060101010101" pitchFamily="49" charset="-122"/>
                <a:ea typeface="黑体" panose="02010609060101010101" pitchFamily="49" charset="-122"/>
              </a:rPr>
              <a:t>公里，全程</a:t>
            </a:r>
            <a:r>
              <a:rPr lang="en-US" altLang="zh-CN" sz="2400" dirty="0" smtClean="0">
                <a:latin typeface="黑体" panose="02010609060101010101" pitchFamily="49" charset="-122"/>
                <a:ea typeface="黑体" panose="02010609060101010101" pitchFamily="49" charset="-122"/>
              </a:rPr>
              <a:t>200</a:t>
            </a:r>
            <a:r>
              <a:rPr lang="zh-CN" altLang="en-US" sz="2400" dirty="0" smtClean="0">
                <a:latin typeface="黑体" panose="02010609060101010101" pitchFamily="49" charset="-122"/>
                <a:ea typeface="黑体" panose="02010609060101010101" pitchFamily="49" charset="-122"/>
              </a:rPr>
              <a:t>公里，问三人平均时速是多少？若甲乙丙三人各骑车</a:t>
            </a:r>
            <a:r>
              <a:rPr lang="en-US" altLang="zh-CN" sz="2400" dirty="0" smtClean="0">
                <a:latin typeface="黑体" panose="02010609060101010101" pitchFamily="49" charset="-122"/>
                <a:ea typeface="黑体" panose="02010609060101010101" pitchFamily="49" charset="-122"/>
              </a:rPr>
              <a:t>2</a:t>
            </a:r>
            <a:r>
              <a:rPr lang="zh-CN" altLang="en-US" sz="2400" dirty="0" smtClean="0">
                <a:latin typeface="黑体" panose="02010609060101010101" pitchFamily="49" charset="-122"/>
                <a:ea typeface="黑体" panose="02010609060101010101" pitchFamily="49" charset="-122"/>
              </a:rPr>
              <a:t>小时，平均时速是多少？</a:t>
            </a: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4015434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1216025" y="725262"/>
            <a:ext cx="7772400" cy="633413"/>
          </a:xfrm>
        </p:spPr>
        <p:txBody>
          <a:bodyPr/>
          <a:lstStyle/>
          <a:p>
            <a:pPr algn="l"/>
            <a:r>
              <a:rPr lang="zh-CN" altLang="en-US" sz="3200" b="1" dirty="0" smtClean="0">
                <a:latin typeface="黑体" panose="02010609060101010101" pitchFamily="49" charset="-122"/>
              </a:rPr>
              <a:t>解答：</a:t>
            </a:r>
            <a:endParaRPr lang="en-US" altLang="zh-CN" sz="3200" b="1" dirty="0">
              <a:latin typeface="黑体" panose="02010609060101010101" pitchFamily="49" charset="-122"/>
            </a:endParaRPr>
          </a:p>
        </p:txBody>
      </p:sp>
      <p:graphicFrame>
        <p:nvGraphicFramePr>
          <p:cNvPr id="244739" name="Object 3"/>
          <p:cNvGraphicFramePr>
            <a:graphicFrameLocks noChangeAspect="1"/>
          </p:cNvGraphicFramePr>
          <p:nvPr>
            <p:extLst>
              <p:ext uri="{D42A27DB-BD31-4B8C-83A1-F6EECF244321}">
                <p14:modId xmlns:p14="http://schemas.microsoft.com/office/powerpoint/2010/main" val="2798488965"/>
              </p:ext>
            </p:extLst>
          </p:nvPr>
        </p:nvGraphicFramePr>
        <p:xfrm>
          <a:off x="1216025" y="2427288"/>
          <a:ext cx="9569450" cy="1158875"/>
        </p:xfrm>
        <a:graphic>
          <a:graphicData uri="http://schemas.openxmlformats.org/presentationml/2006/ole">
            <mc:AlternateContent xmlns:mc="http://schemas.openxmlformats.org/markup-compatibility/2006">
              <mc:Choice xmlns:v="urn:schemas-microsoft-com:vml" Requires="v">
                <p:oleObj spid="_x0000_s10342" name="公式" r:id="rId3" imgW="5244840" imgH="634680" progId="Equation.3">
                  <p:embed/>
                </p:oleObj>
              </mc:Choice>
              <mc:Fallback>
                <p:oleObj name="公式" r:id="rId3" imgW="5244840" imgH="634680" progId="Equation.3">
                  <p:embed/>
                  <p:pic>
                    <p:nvPicPr>
                      <p:cNvPr id="0" name=""/>
                      <p:cNvPicPr>
                        <a:picLocks noChangeAspect="1" noChangeArrowheads="1"/>
                      </p:cNvPicPr>
                      <p:nvPr/>
                    </p:nvPicPr>
                    <p:blipFill>
                      <a:blip r:embed="rId4"/>
                      <a:srcRect/>
                      <a:stretch>
                        <a:fillRect/>
                      </a:stretch>
                    </p:blipFill>
                    <p:spPr bwMode="auto">
                      <a:xfrm>
                        <a:off x="1216025" y="2427288"/>
                        <a:ext cx="9569450" cy="1158875"/>
                      </a:xfrm>
                      <a:prstGeom prst="rect">
                        <a:avLst/>
                      </a:prstGeom>
                      <a:noFill/>
                      <a:extLst>
                        <a:ext uri="{909E8E84-426E-40DD-AFC4-6F175D3DCCD1}">
                          <a14:hiddenFill xmlns:a14="http://schemas.microsoft.com/office/drawing/2010/main">
                            <a:solidFill>
                              <a:srgbClr val="F6F7FC"/>
                            </a:solidFill>
                          </a14:hiddenFill>
                        </a:ext>
                      </a:extLst>
                    </p:spPr>
                  </p:pic>
                </p:oleObj>
              </mc:Fallback>
            </mc:AlternateContent>
          </a:graphicData>
        </a:graphic>
      </p:graphicFrame>
      <p:graphicFrame>
        <p:nvGraphicFramePr>
          <p:cNvPr id="244740" name="Object 4"/>
          <p:cNvGraphicFramePr>
            <a:graphicFrameLocks noChangeAspect="1"/>
          </p:cNvGraphicFramePr>
          <p:nvPr>
            <p:extLst>
              <p:ext uri="{D42A27DB-BD31-4B8C-83A1-F6EECF244321}">
                <p14:modId xmlns:p14="http://schemas.microsoft.com/office/powerpoint/2010/main" val="944054342"/>
              </p:ext>
            </p:extLst>
          </p:nvPr>
        </p:nvGraphicFramePr>
        <p:xfrm>
          <a:off x="1216025" y="4376057"/>
          <a:ext cx="9391650" cy="1054100"/>
        </p:xfrm>
        <a:graphic>
          <a:graphicData uri="http://schemas.openxmlformats.org/presentationml/2006/ole">
            <mc:AlternateContent xmlns:mc="http://schemas.openxmlformats.org/markup-compatibility/2006">
              <mc:Choice xmlns:v="urn:schemas-microsoft-com:vml" Requires="v">
                <p:oleObj spid="_x0000_s10343" name="公式" r:id="rId5" imgW="4305240" imgH="482400" progId="Equation.3">
                  <p:embed/>
                </p:oleObj>
              </mc:Choice>
              <mc:Fallback>
                <p:oleObj name="公式" r:id="rId5" imgW="4305240" imgH="482400" progId="Equation.3">
                  <p:embed/>
                  <p:pic>
                    <p:nvPicPr>
                      <p:cNvPr id="0" name=""/>
                      <p:cNvPicPr>
                        <a:picLocks noChangeAspect="1" noChangeArrowheads="1"/>
                      </p:cNvPicPr>
                      <p:nvPr/>
                    </p:nvPicPr>
                    <p:blipFill>
                      <a:blip r:embed="rId6"/>
                      <a:srcRect/>
                      <a:stretch>
                        <a:fillRect/>
                      </a:stretch>
                    </p:blipFill>
                    <p:spPr bwMode="auto">
                      <a:xfrm>
                        <a:off x="1216025" y="4376057"/>
                        <a:ext cx="9391650" cy="1054100"/>
                      </a:xfrm>
                      <a:prstGeom prst="rect">
                        <a:avLst/>
                      </a:prstGeom>
                      <a:noFill/>
                      <a:extLst>
                        <a:ext uri="{909E8E84-426E-40DD-AFC4-6F175D3DCCD1}">
                          <a14:hiddenFill xmlns:a14="http://schemas.microsoft.com/office/drawing/2010/main">
                            <a:solidFill>
                              <a:srgbClr val="F6F7FC"/>
                            </a:solidFill>
                          </a14:hiddenFill>
                        </a:ext>
                      </a:extLst>
                    </p:spPr>
                  </p:pic>
                </p:oleObj>
              </mc:Fallback>
            </mc:AlternateContent>
          </a:graphicData>
        </a:graphic>
      </p:graphicFrame>
    </p:spTree>
    <p:extLst>
      <p:ext uri="{BB962C8B-B14F-4D97-AF65-F5344CB8AC3E}">
        <p14:creationId xmlns:p14="http://schemas.microsoft.com/office/powerpoint/2010/main" val="147093500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1524000" y="404813"/>
            <a:ext cx="7092950" cy="533400"/>
          </a:xfrm>
        </p:spPr>
        <p:txBody>
          <a:bodyPr/>
          <a:lstStyle/>
          <a:p>
            <a:r>
              <a:rPr lang="zh-CN" altLang="en-US" sz="3200" b="1">
                <a:latin typeface="黑体" panose="02010609060101010101" pitchFamily="49" charset="-122"/>
              </a:rPr>
              <a:t>（</a:t>
            </a:r>
            <a:r>
              <a:rPr lang="en-US" altLang="zh-CN" sz="3200" b="1">
                <a:latin typeface="黑体" panose="02010609060101010101" pitchFamily="49" charset="-122"/>
              </a:rPr>
              <a:t>2</a:t>
            </a:r>
            <a:r>
              <a:rPr lang="zh-CN" altLang="en-US" sz="3200" b="1">
                <a:latin typeface="黑体" panose="02010609060101010101" pitchFamily="49" charset="-122"/>
              </a:rPr>
              <a:t>）调和平均数与算术平均数的比较</a:t>
            </a:r>
          </a:p>
        </p:txBody>
      </p:sp>
      <p:sp>
        <p:nvSpPr>
          <p:cNvPr id="240643" name="Rectangle 3"/>
          <p:cNvSpPr>
            <a:spLocks noGrp="1" noChangeArrowheads="1"/>
          </p:cNvSpPr>
          <p:nvPr>
            <p:ph type="body" idx="1"/>
          </p:nvPr>
        </p:nvSpPr>
        <p:spPr>
          <a:xfrm>
            <a:off x="500743" y="1025753"/>
            <a:ext cx="11321143" cy="5226050"/>
          </a:xfrm>
        </p:spPr>
        <p:txBody>
          <a:bodyPr/>
          <a:lstStyle/>
          <a:p>
            <a:endParaRPr lang="en-US" altLang="zh-CN"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变量不同：算术平均数是</a:t>
            </a:r>
            <a:r>
              <a:rPr lang="en-US" altLang="zh-CN" sz="2400" dirty="0">
                <a:latin typeface="黑体" panose="02010609060101010101" pitchFamily="49" charset="-122"/>
                <a:ea typeface="黑体" panose="02010609060101010101" pitchFamily="49" charset="-122"/>
              </a:rPr>
              <a:t>x</a:t>
            </a:r>
            <a:r>
              <a:rPr lang="zh-CN" altLang="en-US" sz="2400" dirty="0">
                <a:latin typeface="黑体" panose="02010609060101010101" pitchFamily="49" charset="-122"/>
                <a:ea typeface="黑体" panose="02010609060101010101" pitchFamily="49" charset="-122"/>
              </a:rPr>
              <a:t>，调和平均数是 </a:t>
            </a:r>
            <a:r>
              <a:rPr lang="en-US" altLang="zh-CN" sz="2400" dirty="0" smtClean="0">
                <a:latin typeface="黑体" panose="02010609060101010101" pitchFamily="49" charset="-122"/>
                <a:ea typeface="黑体" panose="02010609060101010101" pitchFamily="49" charset="-122"/>
              </a:rPr>
              <a:t>1/x</a:t>
            </a:r>
            <a:r>
              <a:rPr lang="zh-CN" altLang="en-US" sz="2400" dirty="0" smtClean="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权数不同：算术平均数是</a:t>
            </a:r>
            <a:r>
              <a:rPr lang="en-US" altLang="zh-CN" sz="2400" dirty="0">
                <a:latin typeface="黑体" panose="02010609060101010101" pitchFamily="49" charset="-122"/>
                <a:ea typeface="黑体" panose="02010609060101010101" pitchFamily="49" charset="-122"/>
              </a:rPr>
              <a:t>f</a:t>
            </a:r>
            <a:r>
              <a:rPr lang="zh-CN" altLang="en-US" sz="2400" dirty="0">
                <a:latin typeface="黑体" panose="02010609060101010101" pitchFamily="49" charset="-122"/>
                <a:ea typeface="黑体" panose="02010609060101010101" pitchFamily="49" charset="-122"/>
              </a:rPr>
              <a:t>或</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，代表次数（单位数），调和平均数是</a:t>
            </a:r>
            <a:r>
              <a:rPr lang="en-US" altLang="zh-CN" sz="2400" dirty="0" err="1">
                <a:latin typeface="黑体" panose="02010609060101010101" pitchFamily="49" charset="-122"/>
                <a:ea typeface="黑体" panose="02010609060101010101" pitchFamily="49" charset="-122"/>
              </a:rPr>
              <a:t>xf</a:t>
            </a:r>
            <a:r>
              <a:rPr lang="zh-CN" altLang="en-US" sz="2400" dirty="0">
                <a:latin typeface="黑体" panose="02010609060101010101" pitchFamily="49" charset="-122"/>
                <a:ea typeface="黑体" panose="02010609060101010101" pitchFamily="49" charset="-122"/>
              </a:rPr>
              <a:t>或</a:t>
            </a:r>
            <a:r>
              <a:rPr lang="en-US" altLang="zh-CN" sz="2400" dirty="0">
                <a:latin typeface="黑体" panose="02010609060101010101" pitchFamily="49" charset="-122"/>
                <a:ea typeface="黑体" panose="02010609060101010101" pitchFamily="49" charset="-122"/>
              </a:rPr>
              <a:t>M</a:t>
            </a:r>
            <a:r>
              <a:rPr lang="zh-CN" altLang="en-US" sz="2400" dirty="0">
                <a:latin typeface="黑体" panose="02010609060101010101" pitchFamily="49" charset="-122"/>
                <a:ea typeface="黑体" panose="02010609060101010101" pitchFamily="49" charset="-122"/>
              </a:rPr>
              <a:t>，代表标志总量。</a:t>
            </a:r>
          </a:p>
          <a:p>
            <a:r>
              <a:rPr lang="zh-CN" altLang="en-US" sz="2400" dirty="0">
                <a:latin typeface="黑体" panose="02010609060101010101" pitchFamily="49" charset="-122"/>
                <a:ea typeface="黑体" panose="02010609060101010101" pitchFamily="49" charset="-122"/>
              </a:rPr>
              <a:t>联系：调和平均数作为算术平均数的变形使用：</a:t>
            </a:r>
          </a:p>
          <a:p>
            <a:endParaRPr lang="en-US" altLang="zh-CN" sz="2400" dirty="0">
              <a:latin typeface="黑体" panose="02010609060101010101" pitchFamily="49" charset="-122"/>
              <a:ea typeface="黑体" panose="02010609060101010101" pitchFamily="49" charset="-122"/>
            </a:endParaRPr>
          </a:p>
        </p:txBody>
      </p:sp>
      <p:graphicFrame>
        <p:nvGraphicFramePr>
          <p:cNvPr id="240644" name="Object 4"/>
          <p:cNvGraphicFramePr>
            <a:graphicFrameLocks noChangeAspect="1"/>
          </p:cNvGraphicFramePr>
          <p:nvPr>
            <p:extLst>
              <p:ext uri="{D42A27DB-BD31-4B8C-83A1-F6EECF244321}">
                <p14:modId xmlns:p14="http://schemas.microsoft.com/office/powerpoint/2010/main" val="85252579"/>
              </p:ext>
            </p:extLst>
          </p:nvPr>
        </p:nvGraphicFramePr>
        <p:xfrm>
          <a:off x="3065463" y="3540125"/>
          <a:ext cx="5270500" cy="3065463"/>
        </p:xfrm>
        <a:graphic>
          <a:graphicData uri="http://schemas.openxmlformats.org/presentationml/2006/ole">
            <mc:AlternateContent xmlns:mc="http://schemas.openxmlformats.org/markup-compatibility/2006">
              <mc:Choice xmlns:v="urn:schemas-microsoft-com:vml" Requires="v">
                <p:oleObj spid="_x0000_s8244" name="公式" r:id="rId3" imgW="2463480" imgH="1701720" progId="Equation.3">
                  <p:embed/>
                </p:oleObj>
              </mc:Choice>
              <mc:Fallback>
                <p:oleObj name="公式" r:id="rId3" imgW="2463480" imgH="1701720" progId="Equation.3">
                  <p:embed/>
                  <p:pic>
                    <p:nvPicPr>
                      <p:cNvPr id="0" name=""/>
                      <p:cNvPicPr>
                        <a:picLocks noChangeAspect="1" noChangeArrowheads="1"/>
                      </p:cNvPicPr>
                      <p:nvPr/>
                    </p:nvPicPr>
                    <p:blipFill>
                      <a:blip r:embed="rId4"/>
                      <a:srcRect/>
                      <a:stretch>
                        <a:fillRect/>
                      </a:stretch>
                    </p:blipFill>
                    <p:spPr bwMode="auto">
                      <a:xfrm>
                        <a:off x="3065463" y="3540125"/>
                        <a:ext cx="5270500" cy="3065463"/>
                      </a:xfrm>
                      <a:prstGeom prst="rect">
                        <a:avLst/>
                      </a:prstGeom>
                      <a:noFill/>
                      <a:extLst>
                        <a:ext uri="{909E8E84-426E-40DD-AFC4-6F175D3DCCD1}">
                          <a14:hiddenFill xmlns:a14="http://schemas.microsoft.com/office/drawing/2010/main">
                            <a:solidFill>
                              <a:srgbClr val="F6F7FC"/>
                            </a:solidFill>
                          </a14:hiddenFill>
                        </a:ext>
                      </a:extLst>
                    </p:spPr>
                  </p:pic>
                </p:oleObj>
              </mc:Fallback>
            </mc:AlternateContent>
          </a:graphicData>
        </a:graphic>
      </p:graphicFrame>
    </p:spTree>
    <p:extLst>
      <p:ext uri="{BB962C8B-B14F-4D97-AF65-F5344CB8AC3E}">
        <p14:creationId xmlns:p14="http://schemas.microsoft.com/office/powerpoint/2010/main" val="14118107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0942" y="0"/>
            <a:ext cx="3110115" cy="6858000"/>
          </a:xfrm>
          <a:prstGeom prst="rect">
            <a:avLst/>
          </a:prstGeom>
        </p:spPr>
      </p:pic>
      <p:sp>
        <p:nvSpPr>
          <p:cNvPr id="7" name="矩形 6"/>
          <p:cNvSpPr/>
          <p:nvPr/>
        </p:nvSpPr>
        <p:spPr>
          <a:xfrm>
            <a:off x="130628" y="218106"/>
            <a:ext cx="3344185" cy="523220"/>
          </a:xfrm>
          <a:prstGeom prst="rect">
            <a:avLst/>
          </a:prstGeom>
        </p:spPr>
        <p:txBody>
          <a:bodyPr wrap="none">
            <a:spAutoFit/>
          </a:bodyPr>
          <a:lstStyle/>
          <a:p>
            <a:r>
              <a:rPr lang="en-US" altLang="zh-CN" sz="2800" b="1" dirty="0">
                <a:solidFill>
                  <a:srgbClr val="333333"/>
                </a:solidFill>
              </a:rPr>
              <a:t>2015</a:t>
            </a:r>
            <a:r>
              <a:rPr lang="zh-CN" altLang="en-US" sz="2800" b="1" dirty="0">
                <a:solidFill>
                  <a:srgbClr val="333333"/>
                </a:solidFill>
              </a:rPr>
              <a:t>年各国</a:t>
            </a:r>
            <a:r>
              <a:rPr lang="zh-CN" altLang="en-US" sz="2800" b="1" i="1" dirty="0">
                <a:solidFill>
                  <a:srgbClr val="333333"/>
                </a:solidFill>
              </a:rPr>
              <a:t>人均</a:t>
            </a:r>
            <a:r>
              <a:rPr lang="en-US" altLang="zh-CN" sz="2800" b="1" i="1" dirty="0" smtClean="0">
                <a:solidFill>
                  <a:srgbClr val="333333"/>
                </a:solidFill>
              </a:rPr>
              <a:t>GDP</a:t>
            </a:r>
            <a:endParaRPr lang="zh-CN" altLang="en-US" sz="2800" b="1" dirty="0"/>
          </a:p>
        </p:txBody>
      </p:sp>
    </p:spTree>
    <p:extLst>
      <p:ext uri="{BB962C8B-B14F-4D97-AF65-F5344CB8AC3E}">
        <p14:creationId xmlns:p14="http://schemas.microsoft.com/office/powerpoint/2010/main" val="37219100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480672" y="248784"/>
            <a:ext cx="4787900" cy="609600"/>
          </a:xfrm>
        </p:spPr>
        <p:txBody>
          <a:bodyPr vert="horz" lIns="91440" tIns="45720" rIns="91440" bIns="45720" rtlCol="0" anchor="ctr">
            <a:normAutofit fontScale="90000"/>
          </a:bodyPr>
          <a:lstStyle/>
          <a:p>
            <a:pPr marL="1117600" indent="-1117600"/>
            <a:r>
              <a:rPr lang="zh-CN" altLang="en-US" sz="4000" b="1">
                <a:solidFill>
                  <a:srgbClr val="C00000"/>
                </a:solidFill>
                <a:latin typeface="黑体" panose="02010609060101010101" pitchFamily="49" charset="-122"/>
              </a:rPr>
              <a:t>三、 几何平均法</a:t>
            </a:r>
          </a:p>
        </p:txBody>
      </p:sp>
      <p:sp>
        <p:nvSpPr>
          <p:cNvPr id="245763" name="Rectangle 3"/>
          <p:cNvSpPr>
            <a:spLocks noGrp="1" noChangeArrowheads="1"/>
          </p:cNvSpPr>
          <p:nvPr>
            <p:ph type="body" idx="1"/>
          </p:nvPr>
        </p:nvSpPr>
        <p:spPr>
          <a:xfrm>
            <a:off x="795111" y="1205140"/>
            <a:ext cx="10841718" cy="5184775"/>
          </a:xfrm>
        </p:spPr>
        <p:txBody>
          <a:bodyPr/>
          <a:lstStyle/>
          <a:p>
            <a:pPr>
              <a:lnSpc>
                <a:spcPct val="80000"/>
              </a:lnSpc>
              <a:buFontTx/>
              <a:buNone/>
            </a:pPr>
            <a:r>
              <a:rPr lang="zh-CN" altLang="en-US" dirty="0">
                <a:latin typeface="黑体" panose="02010609060101010101" pitchFamily="49" charset="-122"/>
                <a:ea typeface="黑体" panose="02010609060101010101" pitchFamily="49" charset="-122"/>
              </a:rPr>
              <a:t>（一）什么是几何平均法？</a:t>
            </a:r>
          </a:p>
          <a:p>
            <a:pPr>
              <a:lnSpc>
                <a:spcPct val="80000"/>
              </a:lnSpc>
            </a:pPr>
            <a:r>
              <a:rPr lang="zh-CN" altLang="en-US" sz="2400" dirty="0">
                <a:latin typeface="黑体" panose="02010609060101010101" pitchFamily="49" charset="-122"/>
                <a:ea typeface="黑体" panose="02010609060101010101" pitchFamily="49" charset="-122"/>
              </a:rPr>
              <a:t>几何平均法是</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个变量连乘积的</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次根。</a:t>
            </a:r>
          </a:p>
          <a:p>
            <a:pPr>
              <a:lnSpc>
                <a:spcPct val="80000"/>
              </a:lnSpc>
            </a:pPr>
            <a:r>
              <a:rPr lang="zh-CN" altLang="en-US" sz="2400" dirty="0">
                <a:latin typeface="黑体" panose="02010609060101010101" pitchFamily="49" charset="-122"/>
                <a:ea typeface="黑体" panose="02010609060101010101" pitchFamily="49" charset="-122"/>
              </a:rPr>
              <a:t>几何平均法一般适用于各变量值之间存在环比关系的事物。如：银行平均利率、各年平均发展速度、产品平均合格率等的计算就采用几何平均法。</a:t>
            </a:r>
          </a:p>
          <a:p>
            <a:pPr>
              <a:lnSpc>
                <a:spcPct val="80000"/>
              </a:lnSpc>
            </a:pP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、简单几何平均法</a:t>
            </a:r>
          </a:p>
          <a:p>
            <a:pPr>
              <a:lnSpc>
                <a:spcPct val="80000"/>
              </a:lnSpc>
            </a:pPr>
            <a:endParaRPr lang="zh-CN" altLang="en-US" sz="2400" dirty="0">
              <a:latin typeface="黑体" panose="02010609060101010101" pitchFamily="49" charset="-122"/>
              <a:ea typeface="黑体" panose="02010609060101010101" pitchFamily="49" charset="-122"/>
            </a:endParaRPr>
          </a:p>
          <a:p>
            <a:pPr>
              <a:lnSpc>
                <a:spcPct val="80000"/>
              </a:lnSpc>
            </a:pPr>
            <a:endParaRPr lang="zh-CN" altLang="en-US" sz="2400" dirty="0">
              <a:latin typeface="黑体" panose="02010609060101010101" pitchFamily="49" charset="-122"/>
              <a:ea typeface="黑体" panose="02010609060101010101" pitchFamily="49" charset="-122"/>
            </a:endParaRPr>
          </a:p>
          <a:p>
            <a:pPr>
              <a:lnSpc>
                <a:spcPct val="80000"/>
              </a:lnSpc>
            </a:pPr>
            <a:endParaRPr lang="zh-CN" altLang="en-US" sz="2400" dirty="0">
              <a:latin typeface="黑体" panose="02010609060101010101" pitchFamily="49" charset="-122"/>
              <a:ea typeface="黑体" panose="02010609060101010101" pitchFamily="49" charset="-122"/>
            </a:endParaRPr>
          </a:p>
          <a:p>
            <a:pPr>
              <a:lnSpc>
                <a:spcPct val="80000"/>
              </a:lnSpc>
            </a:pP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、加权几何平均法</a:t>
            </a:r>
          </a:p>
          <a:p>
            <a:pPr>
              <a:lnSpc>
                <a:spcPct val="80000"/>
              </a:lnSpc>
            </a:pPr>
            <a:endParaRPr lang="en-US" altLang="zh-CN" sz="2400" dirty="0">
              <a:latin typeface="黑体" panose="02010609060101010101" pitchFamily="49" charset="-122"/>
              <a:ea typeface="黑体" panose="02010609060101010101" pitchFamily="49" charset="-122"/>
            </a:endParaRPr>
          </a:p>
        </p:txBody>
      </p:sp>
      <p:graphicFrame>
        <p:nvGraphicFramePr>
          <p:cNvPr id="245764" name="Object 4"/>
          <p:cNvGraphicFramePr>
            <a:graphicFrameLocks noChangeAspect="1"/>
          </p:cNvGraphicFramePr>
          <p:nvPr>
            <p:extLst>
              <p:ext uri="{D42A27DB-BD31-4B8C-83A1-F6EECF244321}">
                <p14:modId xmlns:p14="http://schemas.microsoft.com/office/powerpoint/2010/main" val="2592069621"/>
              </p:ext>
            </p:extLst>
          </p:nvPr>
        </p:nvGraphicFramePr>
        <p:xfrm>
          <a:off x="2874622" y="3296670"/>
          <a:ext cx="5840412" cy="1001713"/>
        </p:xfrm>
        <a:graphic>
          <a:graphicData uri="http://schemas.openxmlformats.org/presentationml/2006/ole">
            <mc:AlternateContent xmlns:mc="http://schemas.openxmlformats.org/markup-compatibility/2006">
              <mc:Choice xmlns:v="urn:schemas-microsoft-com:vml" Requires="v">
                <p:oleObj spid="_x0000_s11366" name="公式" r:id="rId3" imgW="2425680" imgH="482400" progId="Equation.3">
                  <p:embed/>
                </p:oleObj>
              </mc:Choice>
              <mc:Fallback>
                <p:oleObj name="公式" r:id="rId3" imgW="2425680" imgH="482400" progId="Equation.3">
                  <p:embed/>
                  <p:pic>
                    <p:nvPicPr>
                      <p:cNvPr id="0" name=""/>
                      <p:cNvPicPr>
                        <a:picLocks noChangeAspect="1" noChangeArrowheads="1"/>
                      </p:cNvPicPr>
                      <p:nvPr/>
                    </p:nvPicPr>
                    <p:blipFill>
                      <a:blip r:embed="rId4"/>
                      <a:srcRect/>
                      <a:stretch>
                        <a:fillRect/>
                      </a:stretch>
                    </p:blipFill>
                    <p:spPr bwMode="auto">
                      <a:xfrm>
                        <a:off x="2874622" y="3296670"/>
                        <a:ext cx="5840412" cy="1001713"/>
                      </a:xfrm>
                      <a:prstGeom prst="rect">
                        <a:avLst/>
                      </a:prstGeom>
                      <a:noFill/>
                      <a:extLst>
                        <a:ext uri="{909E8E84-426E-40DD-AFC4-6F175D3DCCD1}">
                          <a14:hiddenFill xmlns:a14="http://schemas.microsoft.com/office/drawing/2010/main">
                            <a:solidFill>
                              <a:srgbClr val="F6F7FC"/>
                            </a:solidFill>
                          </a14:hiddenFill>
                        </a:ext>
                      </a:extLst>
                    </p:spPr>
                  </p:pic>
                </p:oleObj>
              </mc:Fallback>
            </mc:AlternateContent>
          </a:graphicData>
        </a:graphic>
      </p:graphicFrame>
      <p:graphicFrame>
        <p:nvGraphicFramePr>
          <p:cNvPr id="245765" name="Object 5"/>
          <p:cNvGraphicFramePr>
            <a:graphicFrameLocks noChangeAspect="1"/>
          </p:cNvGraphicFramePr>
          <p:nvPr>
            <p:extLst>
              <p:ext uri="{D42A27DB-BD31-4B8C-83A1-F6EECF244321}">
                <p14:modId xmlns:p14="http://schemas.microsoft.com/office/powerpoint/2010/main" val="3201546403"/>
              </p:ext>
            </p:extLst>
          </p:nvPr>
        </p:nvGraphicFramePr>
        <p:xfrm>
          <a:off x="2874622" y="5078415"/>
          <a:ext cx="6329362" cy="1101725"/>
        </p:xfrm>
        <a:graphic>
          <a:graphicData uri="http://schemas.openxmlformats.org/presentationml/2006/ole">
            <mc:AlternateContent xmlns:mc="http://schemas.openxmlformats.org/markup-compatibility/2006">
              <mc:Choice xmlns:v="urn:schemas-microsoft-com:vml" Requires="v">
                <p:oleObj spid="_x0000_s11367" name="公式" r:id="rId5" imgW="2844720" imgH="495000" progId="Equation.3">
                  <p:embed/>
                </p:oleObj>
              </mc:Choice>
              <mc:Fallback>
                <p:oleObj name="公式" r:id="rId5" imgW="2844720" imgH="495000" progId="Equation.3">
                  <p:embed/>
                  <p:pic>
                    <p:nvPicPr>
                      <p:cNvPr id="0" name=""/>
                      <p:cNvPicPr>
                        <a:picLocks noChangeAspect="1" noChangeArrowheads="1"/>
                      </p:cNvPicPr>
                      <p:nvPr/>
                    </p:nvPicPr>
                    <p:blipFill>
                      <a:blip r:embed="rId6"/>
                      <a:srcRect/>
                      <a:stretch>
                        <a:fillRect/>
                      </a:stretch>
                    </p:blipFill>
                    <p:spPr bwMode="auto">
                      <a:xfrm>
                        <a:off x="2874622" y="5078415"/>
                        <a:ext cx="6329362" cy="1101725"/>
                      </a:xfrm>
                      <a:prstGeom prst="rect">
                        <a:avLst/>
                      </a:prstGeom>
                      <a:noFill/>
                      <a:extLst>
                        <a:ext uri="{909E8E84-426E-40DD-AFC4-6F175D3DCCD1}">
                          <a14:hiddenFill xmlns:a14="http://schemas.microsoft.com/office/drawing/2010/main">
                            <a:solidFill>
                              <a:srgbClr val="F6F7FC"/>
                            </a:solidFill>
                          </a14:hiddenFill>
                        </a:ext>
                      </a:extLst>
                    </p:spPr>
                  </p:pic>
                </p:oleObj>
              </mc:Fallback>
            </mc:AlternateContent>
          </a:graphicData>
        </a:graphic>
      </p:graphicFrame>
    </p:spTree>
    <p:extLst>
      <p:ext uri="{BB962C8B-B14F-4D97-AF65-F5344CB8AC3E}">
        <p14:creationId xmlns:p14="http://schemas.microsoft.com/office/powerpoint/2010/main" val="364409600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normAutofit/>
          </a:bodyPr>
          <a:lstStyle/>
          <a:p>
            <a:pPr algn="l"/>
            <a:r>
              <a:rPr lang="zh-CN" altLang="en-US" sz="3200" b="1" dirty="0" smtClean="0">
                <a:latin typeface="黑体" panose="02010609060101010101" pitchFamily="49" charset="-122"/>
              </a:rPr>
              <a:t>例</a:t>
            </a:r>
            <a:r>
              <a:rPr lang="en-US" altLang="zh-CN" sz="3200" b="1" dirty="0" smtClean="0">
                <a:latin typeface="黑体" panose="02010609060101010101" pitchFamily="49" charset="-122"/>
              </a:rPr>
              <a:t>8</a:t>
            </a:r>
            <a:r>
              <a:rPr lang="zh-CN" altLang="en-US" sz="3200" b="1" dirty="0" smtClean="0">
                <a:latin typeface="黑体" panose="02010609060101010101" pitchFamily="49" charset="-122"/>
              </a:rPr>
              <a:t>：简单几何平均数</a:t>
            </a:r>
            <a:endParaRPr lang="zh-CN" altLang="en-US" sz="3200" b="1" dirty="0">
              <a:latin typeface="黑体" panose="02010609060101010101" pitchFamily="49" charset="-122"/>
            </a:endParaRPr>
          </a:p>
        </p:txBody>
      </p:sp>
      <p:sp>
        <p:nvSpPr>
          <p:cNvPr id="247811" name="Rectangle 3"/>
          <p:cNvSpPr>
            <a:spLocks noGrp="1" noChangeArrowheads="1"/>
          </p:cNvSpPr>
          <p:nvPr>
            <p:ph type="body" sz="half" idx="1"/>
          </p:nvPr>
        </p:nvSpPr>
        <p:spPr>
          <a:xfrm>
            <a:off x="816429" y="1252085"/>
            <a:ext cx="10722428" cy="4525962"/>
          </a:xfrm>
        </p:spPr>
        <p:txBody>
          <a:bodyPr/>
          <a:lstStyle/>
          <a:p>
            <a:r>
              <a:rPr lang="en-US" altLang="zh-CN" dirty="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某地区</a:t>
            </a:r>
            <a:r>
              <a:rPr lang="en-US" altLang="zh-CN" dirty="0" smtClean="0">
                <a:latin typeface="黑体" panose="02010609060101010101" pitchFamily="49" charset="-122"/>
                <a:ea typeface="黑体" panose="02010609060101010101" pitchFamily="49" charset="-122"/>
              </a:rPr>
              <a:t>5</a:t>
            </a:r>
            <a:r>
              <a:rPr lang="zh-CN" altLang="en-US" dirty="0" smtClean="0">
                <a:latin typeface="黑体" panose="02010609060101010101" pitchFamily="49" charset="-122"/>
                <a:ea typeface="黑体" panose="02010609060101010101" pitchFamily="49" charset="-122"/>
              </a:rPr>
              <a:t>年计划期间，经济发展速速为，第一年</a:t>
            </a:r>
            <a:r>
              <a:rPr lang="en-US" altLang="zh-CN" dirty="0" smtClean="0">
                <a:latin typeface="黑体" panose="02010609060101010101" pitchFamily="49" charset="-122"/>
                <a:ea typeface="黑体" panose="02010609060101010101" pitchFamily="49" charset="-122"/>
              </a:rPr>
              <a:t>104.1%,</a:t>
            </a:r>
            <a:r>
              <a:rPr lang="zh-CN" altLang="en-US" dirty="0" smtClean="0">
                <a:latin typeface="黑体" panose="02010609060101010101" pitchFamily="49" charset="-122"/>
                <a:ea typeface="黑体" panose="02010609060101010101" pitchFamily="49" charset="-122"/>
              </a:rPr>
              <a:t>第二年</a:t>
            </a:r>
            <a:r>
              <a:rPr lang="en-US" altLang="zh-CN" dirty="0" smtClean="0">
                <a:latin typeface="黑体" panose="02010609060101010101" pitchFamily="49" charset="-122"/>
                <a:ea typeface="黑体" panose="02010609060101010101" pitchFamily="49" charset="-122"/>
              </a:rPr>
              <a:t>107.7%</a:t>
            </a:r>
            <a:r>
              <a:rPr lang="zh-CN" altLang="en-US" dirty="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第三年</a:t>
            </a:r>
            <a:r>
              <a:rPr lang="en-US" altLang="zh-CN" dirty="0" smtClean="0">
                <a:latin typeface="黑体" panose="02010609060101010101" pitchFamily="49" charset="-122"/>
                <a:ea typeface="黑体" panose="02010609060101010101" pitchFamily="49" charset="-122"/>
              </a:rPr>
              <a:t>110.5%</a:t>
            </a:r>
            <a:r>
              <a:rPr lang="zh-CN" altLang="en-US" dirty="0" smtClean="0">
                <a:latin typeface="黑体" panose="02010609060101010101" pitchFamily="49" charset="-122"/>
                <a:ea typeface="黑体" panose="02010609060101010101" pitchFamily="49" charset="-122"/>
              </a:rPr>
              <a:t>，第四年</a:t>
            </a:r>
            <a:r>
              <a:rPr lang="en-US" altLang="zh-CN" dirty="0" smtClean="0">
                <a:latin typeface="黑体" panose="02010609060101010101" pitchFamily="49" charset="-122"/>
                <a:ea typeface="黑体" panose="02010609060101010101" pitchFamily="49" charset="-122"/>
              </a:rPr>
              <a:t>114.0%</a:t>
            </a:r>
            <a:r>
              <a:rPr lang="zh-CN" altLang="en-US" dirty="0" smtClean="0">
                <a:latin typeface="黑体" panose="02010609060101010101" pitchFamily="49" charset="-122"/>
                <a:ea typeface="黑体" panose="02010609060101010101" pitchFamily="49" charset="-122"/>
              </a:rPr>
              <a:t>，第五年</a:t>
            </a:r>
            <a:r>
              <a:rPr lang="en-US" altLang="zh-CN" dirty="0" smtClean="0">
                <a:latin typeface="黑体" panose="02010609060101010101" pitchFamily="49" charset="-122"/>
                <a:ea typeface="黑体" panose="02010609060101010101" pitchFamily="49" charset="-122"/>
              </a:rPr>
              <a:t>118.0%</a:t>
            </a:r>
            <a:r>
              <a:rPr lang="zh-CN" altLang="en-US" dirty="0" smtClean="0">
                <a:latin typeface="黑体" panose="02010609060101010101" pitchFamily="49" charset="-122"/>
                <a:ea typeface="黑体" panose="02010609060101010101" pitchFamily="49" charset="-122"/>
              </a:rPr>
              <a:t>，求出平均发展速度</a:t>
            </a:r>
            <a:r>
              <a:rPr lang="en-US" altLang="zh-CN" dirty="0" smtClean="0">
                <a:latin typeface="黑体" panose="02010609060101010101" pitchFamily="49" charset="-122"/>
                <a:ea typeface="黑体" panose="02010609060101010101" pitchFamily="49" charset="-122"/>
              </a:rPr>
              <a:t>G</a:t>
            </a:r>
            <a:r>
              <a:rPr lang="zh-CN" altLang="en-US" dirty="0" smtClean="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p:txBody>
      </p:sp>
      <p:graphicFrame>
        <p:nvGraphicFramePr>
          <p:cNvPr id="247812" name="Object 4"/>
          <p:cNvGraphicFramePr>
            <a:graphicFrameLocks noGrp="1" noChangeAspect="1"/>
          </p:cNvGraphicFramePr>
          <p:nvPr>
            <p:ph sz="half" idx="2"/>
            <p:extLst>
              <p:ext uri="{D42A27DB-BD31-4B8C-83A1-F6EECF244321}">
                <p14:modId xmlns:p14="http://schemas.microsoft.com/office/powerpoint/2010/main" val="788158270"/>
              </p:ext>
            </p:extLst>
          </p:nvPr>
        </p:nvGraphicFramePr>
        <p:xfrm>
          <a:off x="977900" y="3109913"/>
          <a:ext cx="9456738" cy="1755775"/>
        </p:xfrm>
        <a:graphic>
          <a:graphicData uri="http://schemas.openxmlformats.org/presentationml/2006/ole">
            <mc:AlternateContent xmlns:mc="http://schemas.openxmlformats.org/markup-compatibility/2006">
              <mc:Choice xmlns:v="urn:schemas-microsoft-com:vml" Requires="v">
                <p:oleObj spid="_x0000_s37921" name="公式" r:id="rId3" imgW="3898800" imgH="723600" progId="Equation.3">
                  <p:embed/>
                </p:oleObj>
              </mc:Choice>
              <mc:Fallback>
                <p:oleObj name="公式" r:id="rId3" imgW="3898800" imgH="723600" progId="Equation.3">
                  <p:embed/>
                  <p:pic>
                    <p:nvPicPr>
                      <p:cNvPr id="0" name=""/>
                      <p:cNvPicPr>
                        <a:picLocks noChangeAspect="1" noChangeArrowheads="1"/>
                      </p:cNvPicPr>
                      <p:nvPr/>
                    </p:nvPicPr>
                    <p:blipFill>
                      <a:blip r:embed="rId4"/>
                      <a:srcRect/>
                      <a:stretch>
                        <a:fillRect/>
                      </a:stretch>
                    </p:blipFill>
                    <p:spPr bwMode="auto">
                      <a:xfrm>
                        <a:off x="977900" y="3109913"/>
                        <a:ext cx="9456738" cy="175577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798026197"/>
      </p:ext>
    </p:extLst>
  </p:cSld>
  <p:clrMapOvr>
    <a:masterClrMapping/>
  </p:clrMapOvr>
  <p:transition spd="slow">
    <p:strips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normAutofit/>
          </a:bodyPr>
          <a:lstStyle/>
          <a:p>
            <a:pPr algn="l"/>
            <a:r>
              <a:rPr lang="zh-CN" altLang="en-US" sz="3200" b="1" dirty="0" smtClean="0">
                <a:latin typeface="黑体" panose="02010609060101010101" pitchFamily="49" charset="-122"/>
              </a:rPr>
              <a:t>例</a:t>
            </a:r>
            <a:r>
              <a:rPr lang="en-US" altLang="zh-CN" sz="3200" b="1" dirty="0">
                <a:latin typeface="黑体" panose="02010609060101010101" pitchFamily="49" charset="-122"/>
              </a:rPr>
              <a:t>9</a:t>
            </a:r>
            <a:r>
              <a:rPr lang="zh-CN" altLang="en-US" sz="3200" b="1" dirty="0" smtClean="0">
                <a:latin typeface="黑体" panose="02010609060101010101" pitchFamily="49" charset="-122"/>
              </a:rPr>
              <a:t>：</a:t>
            </a:r>
            <a:endParaRPr lang="zh-CN" altLang="en-US" sz="3200" b="1" dirty="0">
              <a:latin typeface="黑体" panose="02010609060101010101" pitchFamily="49" charset="-122"/>
            </a:endParaRPr>
          </a:p>
        </p:txBody>
      </p:sp>
      <p:sp>
        <p:nvSpPr>
          <p:cNvPr id="247811" name="Rectangle 3"/>
          <p:cNvSpPr>
            <a:spLocks noGrp="1" noChangeArrowheads="1"/>
          </p:cNvSpPr>
          <p:nvPr>
            <p:ph type="body" sz="half" idx="1"/>
          </p:nvPr>
        </p:nvSpPr>
        <p:spPr>
          <a:xfrm>
            <a:off x="1045029" y="1916113"/>
            <a:ext cx="10722428" cy="4525962"/>
          </a:xfrm>
        </p:spPr>
        <p:txBody>
          <a:bodyPr/>
          <a:lstStyle/>
          <a:p>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假定某地储蓄年利率（按复利计算）：</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持续</a:t>
            </a:r>
            <a:r>
              <a:rPr lang="en-US" altLang="zh-CN" dirty="0">
                <a:latin typeface="黑体" panose="02010609060101010101" pitchFamily="49" charset="-122"/>
                <a:ea typeface="黑体" panose="02010609060101010101" pitchFamily="49" charset="-122"/>
              </a:rPr>
              <a:t>1.5</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持续</a:t>
            </a:r>
            <a:r>
              <a:rPr lang="en-US" altLang="zh-CN" dirty="0">
                <a:latin typeface="黑体" panose="02010609060101010101" pitchFamily="49" charset="-122"/>
                <a:ea typeface="黑体" panose="02010609060101010101" pitchFamily="49" charset="-122"/>
              </a:rPr>
              <a:t>2.5</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2.2%</a:t>
            </a:r>
            <a:r>
              <a:rPr lang="zh-CN" altLang="en-US" dirty="0">
                <a:latin typeface="黑体" panose="02010609060101010101" pitchFamily="49" charset="-122"/>
                <a:ea typeface="黑体" panose="02010609060101010101" pitchFamily="49" charset="-122"/>
              </a:rPr>
              <a:t>持续</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年。请问此</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年内该地平均储蓄年利率。</a:t>
            </a:r>
          </a:p>
          <a:p>
            <a:endParaRPr lang="en-US" altLang="zh-CN" dirty="0">
              <a:latin typeface="黑体" panose="02010609060101010101" pitchFamily="49" charset="-122"/>
              <a:ea typeface="黑体" panose="02010609060101010101" pitchFamily="49" charset="-122"/>
            </a:endParaRPr>
          </a:p>
        </p:txBody>
      </p:sp>
      <p:graphicFrame>
        <p:nvGraphicFramePr>
          <p:cNvPr id="247812" name="Object 4"/>
          <p:cNvGraphicFramePr>
            <a:graphicFrameLocks noGrp="1" noChangeAspect="1"/>
          </p:cNvGraphicFramePr>
          <p:nvPr>
            <p:ph sz="half" idx="2"/>
            <p:extLst>
              <p:ext uri="{D42A27DB-BD31-4B8C-83A1-F6EECF244321}">
                <p14:modId xmlns:p14="http://schemas.microsoft.com/office/powerpoint/2010/main" val="2690437584"/>
              </p:ext>
            </p:extLst>
          </p:nvPr>
        </p:nvGraphicFramePr>
        <p:xfrm>
          <a:off x="2711450" y="3797300"/>
          <a:ext cx="6408738" cy="1581150"/>
        </p:xfrm>
        <a:graphic>
          <a:graphicData uri="http://schemas.openxmlformats.org/presentationml/2006/ole">
            <mc:AlternateContent xmlns:mc="http://schemas.openxmlformats.org/markup-compatibility/2006">
              <mc:Choice xmlns:v="urn:schemas-microsoft-com:vml" Requires="v">
                <p:oleObj spid="_x0000_s12341" name="公式" r:id="rId3" imgW="2984400" imgH="736560" progId="Equation.3">
                  <p:embed/>
                </p:oleObj>
              </mc:Choice>
              <mc:Fallback>
                <p:oleObj name="公式" r:id="rId3" imgW="2984400" imgH="736560" progId="Equation.3">
                  <p:embed/>
                  <p:pic>
                    <p:nvPicPr>
                      <p:cNvPr id="0" name=""/>
                      <p:cNvPicPr>
                        <a:picLocks noChangeAspect="1" noChangeArrowheads="1"/>
                      </p:cNvPicPr>
                      <p:nvPr/>
                    </p:nvPicPr>
                    <p:blipFill>
                      <a:blip r:embed="rId4"/>
                      <a:srcRect/>
                      <a:stretch>
                        <a:fillRect/>
                      </a:stretch>
                    </p:blipFill>
                    <p:spPr bwMode="auto">
                      <a:xfrm>
                        <a:off x="2711450" y="3797300"/>
                        <a:ext cx="6408738" cy="1581150"/>
                      </a:xfrm>
                      <a:prstGeom prst="rect">
                        <a:avLst/>
                      </a:prstGeom>
                      <a:noFill/>
                      <a:ln>
                        <a:noFill/>
                      </a:ln>
                      <a:effectLst/>
                      <a:extLst>
                        <a:ext uri="{909E8E84-426E-40DD-AFC4-6F175D3DCCD1}">
                          <a14:hiddenFill xmlns:a14="http://schemas.microsoft.com/office/drawing/2010/main">
                            <a:solidFill>
                              <a:srgbClr val="F6F7F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37083201"/>
      </p:ext>
    </p:extLst>
  </p:cSld>
  <p:clrMapOvr>
    <a:masterClrMapping/>
  </p:clrMapOvr>
  <p:transition spd="slow">
    <p:strips dir="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1419678" y="487136"/>
            <a:ext cx="8606064" cy="838200"/>
          </a:xfrm>
        </p:spPr>
        <p:txBody>
          <a:bodyPr/>
          <a:lstStyle/>
          <a:p>
            <a:pPr algn="l"/>
            <a:r>
              <a:rPr lang="zh-CN" altLang="en-US" sz="3600" b="1">
                <a:latin typeface="黑体" panose="02010609060101010101" pitchFamily="49" charset="-122"/>
              </a:rPr>
              <a:t>（二）应注意的问题</a:t>
            </a:r>
          </a:p>
        </p:txBody>
      </p:sp>
      <p:sp>
        <p:nvSpPr>
          <p:cNvPr id="246787" name="Rectangle 3"/>
          <p:cNvSpPr>
            <a:spLocks noGrp="1" noChangeArrowheads="1"/>
          </p:cNvSpPr>
          <p:nvPr>
            <p:ph type="body" idx="1"/>
          </p:nvPr>
        </p:nvSpPr>
        <p:spPr>
          <a:xfrm>
            <a:off x="1959428" y="1926999"/>
            <a:ext cx="8606064" cy="4235450"/>
          </a:xfrm>
        </p:spPr>
        <p:txBody>
          <a:bodyPr/>
          <a:lstStyle/>
          <a:p>
            <a:r>
              <a:rPr lang="en-US" altLang="zh-CN" sz="2600">
                <a:latin typeface="黑体" panose="02010609060101010101" pitchFamily="49" charset="-122"/>
                <a:ea typeface="黑体" panose="02010609060101010101" pitchFamily="49" charset="-122"/>
              </a:rPr>
              <a:t>1</a:t>
            </a:r>
            <a:r>
              <a:rPr lang="zh-CN" altLang="en-US" sz="2600">
                <a:latin typeface="黑体" panose="02010609060101010101" pitchFamily="49" charset="-122"/>
                <a:ea typeface="黑体" panose="02010609060101010101" pitchFamily="49" charset="-122"/>
              </a:rPr>
              <a:t>、变量数列中任何一个变量值不能为</a:t>
            </a:r>
            <a:r>
              <a:rPr lang="en-US" altLang="zh-CN" sz="2600">
                <a:latin typeface="黑体" panose="02010609060101010101" pitchFamily="49" charset="-122"/>
                <a:ea typeface="黑体" panose="02010609060101010101" pitchFamily="49" charset="-122"/>
              </a:rPr>
              <a:t>0</a:t>
            </a:r>
            <a:r>
              <a:rPr lang="zh-CN" altLang="en-US" sz="2600">
                <a:latin typeface="黑体" panose="02010609060101010101" pitchFamily="49" charset="-122"/>
                <a:ea typeface="黑体" panose="02010609060101010101" pitchFamily="49" charset="-122"/>
              </a:rPr>
              <a:t>，一个为</a:t>
            </a:r>
            <a:r>
              <a:rPr lang="en-US" altLang="zh-CN" sz="2600">
                <a:latin typeface="黑体" panose="02010609060101010101" pitchFamily="49" charset="-122"/>
                <a:ea typeface="黑体" panose="02010609060101010101" pitchFamily="49" charset="-122"/>
              </a:rPr>
              <a:t>0</a:t>
            </a:r>
            <a:r>
              <a:rPr lang="zh-CN" altLang="en-US" sz="2600">
                <a:latin typeface="黑体" panose="02010609060101010101" pitchFamily="49" charset="-122"/>
                <a:ea typeface="黑体" panose="02010609060101010101" pitchFamily="49" charset="-122"/>
              </a:rPr>
              <a:t>，则几何平均数为</a:t>
            </a:r>
            <a:r>
              <a:rPr lang="en-US" altLang="zh-CN" sz="2600">
                <a:latin typeface="黑体" panose="02010609060101010101" pitchFamily="49" charset="-122"/>
                <a:ea typeface="黑体" panose="02010609060101010101" pitchFamily="49" charset="-122"/>
              </a:rPr>
              <a:t>0</a:t>
            </a:r>
            <a:r>
              <a:rPr lang="zh-CN" altLang="en-US" sz="2600">
                <a:latin typeface="黑体" panose="02010609060101010101" pitchFamily="49" charset="-122"/>
                <a:ea typeface="黑体" panose="02010609060101010101" pitchFamily="49" charset="-122"/>
              </a:rPr>
              <a:t>。</a:t>
            </a:r>
          </a:p>
          <a:p>
            <a:r>
              <a:rPr lang="en-US" altLang="zh-CN" sz="2600">
                <a:latin typeface="黑体" panose="02010609060101010101" pitchFamily="49" charset="-122"/>
                <a:ea typeface="黑体" panose="02010609060101010101" pitchFamily="49" charset="-122"/>
              </a:rPr>
              <a:t>2</a:t>
            </a:r>
            <a:r>
              <a:rPr lang="zh-CN" altLang="en-US" sz="2600">
                <a:latin typeface="黑体" panose="02010609060101010101" pitchFamily="49" charset="-122"/>
                <a:ea typeface="黑体" panose="02010609060101010101" pitchFamily="49" charset="-122"/>
              </a:rPr>
              <a:t>、用环比指数计算的几何平均易受最初水平和最末水平的影响。</a:t>
            </a:r>
          </a:p>
          <a:p>
            <a:r>
              <a:rPr lang="en-US" altLang="zh-CN" sz="2600">
                <a:latin typeface="黑体" panose="02010609060101010101" pitchFamily="49" charset="-122"/>
                <a:ea typeface="黑体" panose="02010609060101010101" pitchFamily="49" charset="-122"/>
              </a:rPr>
              <a:t>3</a:t>
            </a:r>
            <a:r>
              <a:rPr lang="zh-CN" altLang="en-US" sz="2600">
                <a:latin typeface="黑体" panose="02010609060101010101" pitchFamily="49" charset="-122"/>
                <a:ea typeface="黑体" panose="02010609060101010101" pitchFamily="49" charset="-122"/>
              </a:rPr>
              <a:t>、几何平均法主要用于动态平均数的计算。</a:t>
            </a:r>
          </a:p>
          <a:p>
            <a:endParaRPr lang="zh-CN" altLang="en-US" sz="2600">
              <a:latin typeface="黑体" panose="02010609060101010101" pitchFamily="49" charset="-122"/>
              <a:ea typeface="黑体" panose="02010609060101010101" pitchFamily="49" charset="-122"/>
            </a:endParaRPr>
          </a:p>
          <a:p>
            <a:endParaRPr lang="zh-CN" altLang="en-US" sz="2600">
              <a:latin typeface="黑体" panose="02010609060101010101" pitchFamily="49" charset="-122"/>
              <a:ea typeface="黑体" panose="02010609060101010101" pitchFamily="49" charset="-122"/>
            </a:endParaRPr>
          </a:p>
          <a:p>
            <a:endParaRPr lang="zh-CN" altLang="en-US" sz="2600">
              <a:latin typeface="黑体" panose="02010609060101010101" pitchFamily="49" charset="-122"/>
              <a:ea typeface="黑体" panose="02010609060101010101" pitchFamily="49" charset="-122"/>
            </a:endParaRPr>
          </a:p>
          <a:p>
            <a:endParaRPr lang="zh-CN" altLang="en-US" sz="2600">
              <a:latin typeface="黑体" panose="02010609060101010101" pitchFamily="49" charset="-122"/>
              <a:ea typeface="黑体" panose="02010609060101010101" pitchFamily="49" charset="-122"/>
            </a:endParaRPr>
          </a:p>
          <a:p>
            <a:endParaRPr lang="en-US" altLang="zh-CN" sz="26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0204013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483847" y="293915"/>
            <a:ext cx="9808438" cy="685800"/>
          </a:xfrm>
        </p:spPr>
        <p:txBody>
          <a:bodyPr vert="horz" lIns="91440" tIns="45720" rIns="91440" bIns="45720" rtlCol="0" anchor="ctr">
            <a:normAutofit fontScale="90000"/>
          </a:bodyPr>
          <a:lstStyle/>
          <a:p>
            <a:pPr marL="1117600" indent="-1117600"/>
            <a:r>
              <a:rPr lang="zh-CN" altLang="en-US" b="1" dirty="0">
                <a:solidFill>
                  <a:srgbClr val="C00000"/>
                </a:solidFill>
                <a:latin typeface="黑体" panose="02010609060101010101" pitchFamily="49" charset="-122"/>
              </a:rPr>
              <a:t>四、众数和中位数</a:t>
            </a:r>
          </a:p>
        </p:txBody>
      </p:sp>
      <p:sp>
        <p:nvSpPr>
          <p:cNvPr id="249859" name="Rectangle 3"/>
          <p:cNvSpPr>
            <a:spLocks noGrp="1" noChangeArrowheads="1"/>
          </p:cNvSpPr>
          <p:nvPr>
            <p:ph type="body" idx="1"/>
          </p:nvPr>
        </p:nvSpPr>
        <p:spPr>
          <a:xfrm>
            <a:off x="805542" y="1628775"/>
            <a:ext cx="10842171" cy="4616450"/>
          </a:xfrm>
        </p:spPr>
        <p:txBody>
          <a:bodyPr>
            <a:normAutofit/>
          </a:bodyPr>
          <a:lstStyle/>
          <a:p>
            <a:pPr>
              <a:lnSpc>
                <a:spcPct val="90000"/>
              </a:lnSpc>
              <a:buFontTx/>
              <a:buNone/>
            </a:pPr>
            <a:r>
              <a:rPr lang="zh-CN" altLang="en-US" sz="3600" dirty="0">
                <a:effectLst>
                  <a:outerShdw blurRad="38100" dist="38100" dir="2700000" algn="tl">
                    <a:srgbClr val="C0C0C0"/>
                  </a:outerShdw>
                </a:effectLst>
                <a:latin typeface="黑体" panose="02010609060101010101" pitchFamily="49" charset="-122"/>
                <a:ea typeface="黑体" panose="02010609060101010101" pitchFamily="49" charset="-122"/>
              </a:rPr>
              <a:t>（一）众数</a:t>
            </a:r>
          </a:p>
          <a:p>
            <a:pPr>
              <a:lnSpc>
                <a:spcPct val="90000"/>
              </a:lnSpc>
            </a:pPr>
            <a:r>
              <a:rPr lang="en-US" altLang="zh-CN" dirty="0">
                <a:latin typeface="黑体" panose="02010609060101010101" pitchFamily="49" charset="-122"/>
                <a:ea typeface="黑体" panose="02010609060101010101" pitchFamily="49" charset="-122"/>
              </a:rPr>
              <a:t>1.</a:t>
            </a:r>
            <a:r>
              <a:rPr lang="zh-CN" altLang="en-US" b="1" dirty="0">
                <a:solidFill>
                  <a:srgbClr val="C00000"/>
                </a:solidFill>
                <a:latin typeface="黑体" panose="02010609060101010101" pitchFamily="49" charset="-122"/>
                <a:ea typeface="黑体" panose="02010609060101010101" pitchFamily="49" charset="-122"/>
              </a:rPr>
              <a:t>众数</a:t>
            </a:r>
            <a:r>
              <a:rPr lang="zh-CN" altLang="en-US" dirty="0">
                <a:latin typeface="黑体" panose="02010609060101010101" pitchFamily="49" charset="-122"/>
                <a:ea typeface="黑体" panose="02010609060101010101" pitchFamily="49" charset="-122"/>
              </a:rPr>
              <a:t>是指变量数列中出现次数最多或频率最大的变量值。</a:t>
            </a:r>
          </a:p>
          <a:p>
            <a:pPr>
              <a:lnSpc>
                <a:spcPct val="90000"/>
              </a:lnSpc>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适用条件：</a:t>
            </a:r>
            <a:r>
              <a:rPr lang="zh-CN" altLang="en-US" b="1" dirty="0">
                <a:solidFill>
                  <a:srgbClr val="FF0000"/>
                </a:solidFill>
                <a:latin typeface="黑体" panose="02010609060101010101" pitchFamily="49" charset="-122"/>
                <a:ea typeface="黑体" panose="02010609060101010101" pitchFamily="49" charset="-122"/>
              </a:rPr>
              <a:t>只有集中趋势明显时，才能用众数作为总体的代表值</a:t>
            </a:r>
            <a:r>
              <a:rPr lang="zh-CN" altLang="en-US" dirty="0">
                <a:latin typeface="黑体" panose="02010609060101010101" pitchFamily="49" charset="-122"/>
                <a:ea typeface="黑体" panose="02010609060101010101" pitchFamily="49" charset="-122"/>
              </a:rPr>
              <a:t>。</a:t>
            </a:r>
          </a:p>
          <a:p>
            <a:pPr>
              <a:lnSpc>
                <a:spcPct val="90000"/>
              </a:lnSpc>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众数的计算方法</a:t>
            </a:r>
          </a:p>
          <a:p>
            <a:pPr lvl="1">
              <a:lnSpc>
                <a:spcPct val="90000"/>
              </a:lnSpc>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）单项数列确定众数，即出现次数最多（频率最大）的标志值就是众数。</a:t>
            </a:r>
          </a:p>
          <a:p>
            <a:pPr lvl="1">
              <a:lnSpc>
                <a:spcPct val="90000"/>
              </a:lnSpc>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）组距数列确定众数：在等距数列条件下，先确定众数组，然后再通过公式进行具体计算，找出众数点的标志值。</a:t>
            </a:r>
          </a:p>
          <a:p>
            <a:pPr>
              <a:lnSpc>
                <a:spcPct val="90000"/>
              </a:lnSpc>
            </a:pPr>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4678665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207283" y="176213"/>
            <a:ext cx="2974975" cy="533400"/>
          </a:xfrm>
        </p:spPr>
        <p:txBody>
          <a:bodyPr/>
          <a:lstStyle/>
          <a:p>
            <a:pPr algn="l"/>
            <a:r>
              <a:rPr lang="en-US" altLang="zh-CN" sz="3200" b="1" dirty="0">
                <a:latin typeface="黑体" panose="02010609060101010101" pitchFamily="49" charset="-122"/>
              </a:rPr>
              <a:t>4.</a:t>
            </a:r>
            <a:r>
              <a:rPr lang="zh-CN" altLang="en-US" sz="3200" b="1" dirty="0">
                <a:latin typeface="黑体" panose="02010609060101010101" pitchFamily="49" charset="-122"/>
              </a:rPr>
              <a:t>计算公式：</a:t>
            </a:r>
          </a:p>
        </p:txBody>
      </p:sp>
      <p:sp>
        <p:nvSpPr>
          <p:cNvPr id="250883" name="Rectangle 3"/>
          <p:cNvSpPr>
            <a:spLocks noGrp="1" noChangeArrowheads="1"/>
          </p:cNvSpPr>
          <p:nvPr>
            <p:ph type="body" idx="1"/>
          </p:nvPr>
        </p:nvSpPr>
        <p:spPr>
          <a:xfrm>
            <a:off x="881743" y="1076325"/>
            <a:ext cx="8591550" cy="4921250"/>
          </a:xfrm>
        </p:spPr>
        <p:txBody>
          <a:bodyPr>
            <a:normAutofit lnSpcReduction="10000"/>
          </a:bodyPr>
          <a:lstStyle/>
          <a:p>
            <a:pPr>
              <a:lnSpc>
                <a:spcPct val="90000"/>
              </a:lnSpc>
            </a:pPr>
            <a:r>
              <a:rPr lang="zh-CN" altLang="en-US" sz="2400" dirty="0">
                <a:latin typeface="黑体" panose="02010609060101010101" pitchFamily="49" charset="-122"/>
                <a:ea typeface="黑体" panose="02010609060101010101" pitchFamily="49" charset="-122"/>
              </a:rPr>
              <a:t>公式</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（上限公式）：用众数所在组的上限为起点值计算</a:t>
            </a:r>
          </a:p>
          <a:p>
            <a:pPr>
              <a:lnSpc>
                <a:spcPct val="90000"/>
              </a:lnSpc>
            </a:pPr>
            <a:endParaRPr lang="zh-CN" altLang="en-US" sz="2400" dirty="0">
              <a:latin typeface="黑体" panose="02010609060101010101" pitchFamily="49" charset="-122"/>
              <a:ea typeface="黑体" panose="02010609060101010101" pitchFamily="49" charset="-122"/>
            </a:endParaRPr>
          </a:p>
          <a:p>
            <a:pPr>
              <a:lnSpc>
                <a:spcPct val="90000"/>
              </a:lnSpc>
            </a:pPr>
            <a:endParaRPr lang="zh-CN" altLang="en-US" sz="2400" dirty="0">
              <a:latin typeface="黑体" panose="02010609060101010101" pitchFamily="49" charset="-122"/>
              <a:ea typeface="黑体" panose="02010609060101010101" pitchFamily="49" charset="-122"/>
            </a:endParaRPr>
          </a:p>
          <a:p>
            <a:pPr>
              <a:lnSpc>
                <a:spcPct val="90000"/>
              </a:lnSpc>
            </a:pPr>
            <a:endParaRPr lang="zh-CN" altLang="en-US" sz="2400" dirty="0">
              <a:latin typeface="黑体" panose="02010609060101010101" pitchFamily="49" charset="-122"/>
              <a:ea typeface="黑体" panose="02010609060101010101" pitchFamily="49" charset="-122"/>
            </a:endParaRPr>
          </a:p>
          <a:p>
            <a:pPr>
              <a:lnSpc>
                <a:spcPct val="90000"/>
              </a:lnSpc>
            </a:pPr>
            <a:r>
              <a:rPr lang="zh-CN" altLang="en-US" sz="2400" dirty="0">
                <a:latin typeface="黑体" panose="02010609060101010101" pitchFamily="49" charset="-122"/>
                <a:ea typeface="黑体" panose="02010609060101010101" pitchFamily="49" charset="-122"/>
              </a:rPr>
              <a:t>公式</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（下限公式）：用众数所在组的下限为起点值计算</a:t>
            </a:r>
          </a:p>
          <a:p>
            <a:pPr>
              <a:lnSpc>
                <a:spcPct val="90000"/>
              </a:lnSpc>
            </a:pPr>
            <a:endParaRPr lang="zh-CN" altLang="en-US" sz="2400" dirty="0">
              <a:latin typeface="黑体" panose="02010609060101010101" pitchFamily="49" charset="-122"/>
              <a:ea typeface="黑体" panose="02010609060101010101" pitchFamily="49" charset="-122"/>
            </a:endParaRPr>
          </a:p>
          <a:p>
            <a:pPr>
              <a:lnSpc>
                <a:spcPct val="90000"/>
              </a:lnSpc>
            </a:pPr>
            <a:endParaRPr lang="zh-CN" altLang="en-US" sz="2400" dirty="0">
              <a:latin typeface="黑体" panose="02010609060101010101" pitchFamily="49" charset="-122"/>
              <a:ea typeface="黑体" panose="02010609060101010101" pitchFamily="49" charset="-122"/>
            </a:endParaRPr>
          </a:p>
          <a:p>
            <a:pPr>
              <a:lnSpc>
                <a:spcPct val="90000"/>
              </a:lnSpc>
            </a:pPr>
            <a:endParaRPr lang="zh-CN" altLang="en-US" sz="2400" dirty="0">
              <a:latin typeface="黑体" panose="02010609060101010101" pitchFamily="49" charset="-122"/>
              <a:ea typeface="黑体" panose="02010609060101010101" pitchFamily="49" charset="-122"/>
            </a:endParaRPr>
          </a:p>
          <a:p>
            <a:pPr>
              <a:lnSpc>
                <a:spcPct val="90000"/>
              </a:lnSpc>
            </a:pPr>
            <a:endParaRPr lang="zh-CN" altLang="en-US" sz="2400" dirty="0">
              <a:latin typeface="黑体" panose="02010609060101010101" pitchFamily="49" charset="-122"/>
              <a:ea typeface="黑体" panose="02010609060101010101" pitchFamily="49" charset="-122"/>
            </a:endParaRPr>
          </a:p>
          <a:p>
            <a:pPr>
              <a:lnSpc>
                <a:spcPct val="90000"/>
              </a:lnSpc>
            </a:pPr>
            <a:r>
              <a:rPr lang="en-US" altLang="zh-CN" sz="2400" dirty="0">
                <a:latin typeface="黑体" panose="02010609060101010101" pitchFamily="49" charset="-122"/>
                <a:ea typeface="黑体" panose="02010609060101010101" pitchFamily="49" charset="-122"/>
              </a:rPr>
              <a:t>U</a:t>
            </a:r>
            <a:r>
              <a:rPr lang="zh-CN" altLang="en-US" sz="2400" dirty="0">
                <a:latin typeface="黑体" panose="02010609060101010101" pitchFamily="49" charset="-122"/>
                <a:ea typeface="黑体" panose="02010609060101010101" pitchFamily="49" charset="-122"/>
              </a:rPr>
              <a:t>为众数所在组组距的上限，</a:t>
            </a:r>
            <a:r>
              <a:rPr lang="en-US" altLang="zh-CN" sz="2400" dirty="0">
                <a:latin typeface="黑体" panose="02010609060101010101" pitchFamily="49" charset="-122"/>
                <a:ea typeface="黑体" panose="02010609060101010101" pitchFamily="49" charset="-122"/>
              </a:rPr>
              <a:t>L</a:t>
            </a:r>
            <a:r>
              <a:rPr lang="zh-CN" altLang="en-US" sz="2400" dirty="0">
                <a:latin typeface="黑体" panose="02010609060101010101" pitchFamily="49" charset="-122"/>
                <a:ea typeface="黑体" panose="02010609060101010101" pitchFamily="49" charset="-122"/>
              </a:rPr>
              <a:t>为众数所在组组距的下限，</a:t>
            </a:r>
            <a:r>
              <a:rPr lang="en-US" altLang="zh-CN" sz="2400" dirty="0">
                <a:latin typeface="黑体" panose="02010609060101010101" pitchFamily="49" charset="-122"/>
                <a:ea typeface="黑体" panose="02010609060101010101" pitchFamily="49" charset="-122"/>
              </a:rPr>
              <a:t>f </a:t>
            </a:r>
            <a:r>
              <a:rPr lang="zh-CN" altLang="en-US" sz="2400" dirty="0">
                <a:latin typeface="黑体" panose="02010609060101010101" pitchFamily="49" charset="-122"/>
                <a:ea typeface="黑体" panose="02010609060101010101" pitchFamily="49" charset="-122"/>
              </a:rPr>
              <a:t>为众数所在组的次数，</a:t>
            </a:r>
            <a:r>
              <a:rPr lang="en-US" altLang="zh-CN" sz="2400" dirty="0">
                <a:latin typeface="黑体" panose="02010609060101010101" pitchFamily="49" charset="-122"/>
                <a:ea typeface="黑体" panose="02010609060101010101" pitchFamily="49" charset="-122"/>
              </a:rPr>
              <a:t>f</a:t>
            </a:r>
            <a:r>
              <a:rPr lang="en-US" altLang="zh-CN" sz="2400" baseline="-25000" dirty="0">
                <a:latin typeface="黑体" panose="02010609060101010101" pitchFamily="49" charset="-122"/>
                <a:ea typeface="黑体" panose="02010609060101010101" pitchFamily="49" charset="-122"/>
              </a:rPr>
              <a:t>-1  </a:t>
            </a:r>
            <a:r>
              <a:rPr lang="zh-CN" altLang="en-US" sz="2400" dirty="0">
                <a:latin typeface="黑体" panose="02010609060101010101" pitchFamily="49" charset="-122"/>
                <a:ea typeface="黑体" panose="02010609060101010101" pitchFamily="49" charset="-122"/>
              </a:rPr>
              <a:t>为众数所在组前一组次数， </a:t>
            </a:r>
            <a:r>
              <a:rPr lang="en-US" altLang="zh-CN" sz="2400" dirty="0">
                <a:latin typeface="黑体" panose="02010609060101010101" pitchFamily="49" charset="-122"/>
                <a:ea typeface="黑体" panose="02010609060101010101" pitchFamily="49" charset="-122"/>
              </a:rPr>
              <a:t>f</a:t>
            </a:r>
            <a:r>
              <a:rPr lang="en-US" altLang="zh-CN" sz="2400" baseline="-25000" dirty="0">
                <a:latin typeface="黑体" panose="02010609060101010101" pitchFamily="49" charset="-122"/>
                <a:ea typeface="黑体" panose="02010609060101010101" pitchFamily="49" charset="-122"/>
              </a:rPr>
              <a:t>+1  </a:t>
            </a:r>
            <a:r>
              <a:rPr lang="zh-CN" altLang="en-US" sz="2400" dirty="0">
                <a:latin typeface="黑体" panose="02010609060101010101" pitchFamily="49" charset="-122"/>
                <a:ea typeface="黑体" panose="02010609060101010101" pitchFamily="49" charset="-122"/>
              </a:rPr>
              <a:t>为众数所在组后一组次数，</a:t>
            </a:r>
            <a:r>
              <a:rPr lang="en-US" altLang="zh-CN" sz="2400" dirty="0" err="1">
                <a:latin typeface="黑体" panose="02010609060101010101" pitchFamily="49" charset="-122"/>
                <a:ea typeface="黑体" panose="02010609060101010101" pitchFamily="49" charset="-122"/>
              </a:rPr>
              <a:t>i</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为组距。</a:t>
            </a:r>
          </a:p>
          <a:p>
            <a:pPr>
              <a:lnSpc>
                <a:spcPct val="90000"/>
              </a:lnSpc>
            </a:pPr>
            <a:endParaRPr lang="zh-CN" altLang="en-US" sz="2400" dirty="0">
              <a:latin typeface="黑体" panose="02010609060101010101" pitchFamily="49" charset="-122"/>
              <a:ea typeface="黑体" panose="02010609060101010101" pitchFamily="49" charset="-122"/>
            </a:endParaRPr>
          </a:p>
          <a:p>
            <a:pPr>
              <a:lnSpc>
                <a:spcPct val="90000"/>
              </a:lnSpc>
            </a:pPr>
            <a:endParaRPr lang="zh-CN" altLang="en-US" sz="2400" dirty="0">
              <a:latin typeface="黑体" panose="02010609060101010101" pitchFamily="49" charset="-122"/>
              <a:ea typeface="黑体" panose="02010609060101010101" pitchFamily="49" charset="-122"/>
            </a:endParaRPr>
          </a:p>
          <a:p>
            <a:pPr>
              <a:lnSpc>
                <a:spcPct val="90000"/>
              </a:lnSpc>
            </a:pPr>
            <a:endParaRPr lang="en-US" altLang="zh-CN" sz="2400" dirty="0">
              <a:latin typeface="黑体" panose="02010609060101010101" pitchFamily="49" charset="-122"/>
              <a:ea typeface="黑体" panose="02010609060101010101" pitchFamily="49" charset="-122"/>
            </a:endParaRPr>
          </a:p>
        </p:txBody>
      </p:sp>
      <p:graphicFrame>
        <p:nvGraphicFramePr>
          <p:cNvPr id="250884" name="Object 4"/>
          <p:cNvGraphicFramePr>
            <a:graphicFrameLocks noChangeAspect="1"/>
          </p:cNvGraphicFramePr>
          <p:nvPr>
            <p:extLst>
              <p:ext uri="{D42A27DB-BD31-4B8C-83A1-F6EECF244321}">
                <p14:modId xmlns:p14="http://schemas.microsoft.com/office/powerpoint/2010/main" val="2841212168"/>
              </p:ext>
            </p:extLst>
          </p:nvPr>
        </p:nvGraphicFramePr>
        <p:xfrm>
          <a:off x="811213" y="1568450"/>
          <a:ext cx="7966075" cy="912813"/>
        </p:xfrm>
        <a:graphic>
          <a:graphicData uri="http://schemas.openxmlformats.org/presentationml/2006/ole">
            <mc:AlternateContent xmlns:mc="http://schemas.openxmlformats.org/markup-compatibility/2006">
              <mc:Choice xmlns:v="urn:schemas-microsoft-com:vml" Requires="v">
                <p:oleObj spid="_x0000_s13416" name="公式" r:id="rId3" imgW="3720960" imgH="444240" progId="Equation.3">
                  <p:embed/>
                </p:oleObj>
              </mc:Choice>
              <mc:Fallback>
                <p:oleObj name="公式" r:id="rId3" imgW="3720960" imgH="444240" progId="Equation.3">
                  <p:embed/>
                  <p:pic>
                    <p:nvPicPr>
                      <p:cNvPr id="0" name=""/>
                      <p:cNvPicPr>
                        <a:picLocks noChangeAspect="1" noChangeArrowheads="1"/>
                      </p:cNvPicPr>
                      <p:nvPr/>
                    </p:nvPicPr>
                    <p:blipFill>
                      <a:blip r:embed="rId4"/>
                      <a:srcRect/>
                      <a:stretch>
                        <a:fillRect/>
                      </a:stretch>
                    </p:blipFill>
                    <p:spPr bwMode="auto">
                      <a:xfrm>
                        <a:off x="811213" y="1568450"/>
                        <a:ext cx="7966075" cy="912813"/>
                      </a:xfrm>
                      <a:prstGeom prst="rect">
                        <a:avLst/>
                      </a:prstGeom>
                      <a:noFill/>
                      <a:extLst>
                        <a:ext uri="{909E8E84-426E-40DD-AFC4-6F175D3DCCD1}">
                          <a14:hiddenFill xmlns:a14="http://schemas.microsoft.com/office/drawing/2010/main">
                            <a:solidFill>
                              <a:srgbClr val="F6F7FC"/>
                            </a:solidFill>
                          </a14:hiddenFill>
                        </a:ext>
                      </a:extLst>
                    </p:spPr>
                  </p:pic>
                </p:oleObj>
              </mc:Fallback>
            </mc:AlternateContent>
          </a:graphicData>
        </a:graphic>
      </p:graphicFrame>
      <p:graphicFrame>
        <p:nvGraphicFramePr>
          <p:cNvPr id="250885" name="Object 5"/>
          <p:cNvGraphicFramePr>
            <a:graphicFrameLocks noChangeAspect="1"/>
          </p:cNvGraphicFramePr>
          <p:nvPr>
            <p:extLst>
              <p:ext uri="{D42A27DB-BD31-4B8C-83A1-F6EECF244321}">
                <p14:modId xmlns:p14="http://schemas.microsoft.com/office/powerpoint/2010/main" val="2158043295"/>
              </p:ext>
            </p:extLst>
          </p:nvPr>
        </p:nvGraphicFramePr>
        <p:xfrm>
          <a:off x="814388" y="3616325"/>
          <a:ext cx="7453312" cy="987425"/>
        </p:xfrm>
        <a:graphic>
          <a:graphicData uri="http://schemas.openxmlformats.org/presentationml/2006/ole">
            <mc:AlternateContent xmlns:mc="http://schemas.openxmlformats.org/markup-compatibility/2006">
              <mc:Choice xmlns:v="urn:schemas-microsoft-com:vml" Requires="v">
                <p:oleObj spid="_x0000_s13417" name="公式" r:id="rId5" imgW="3695400" imgH="444240" progId="Equation.3">
                  <p:embed/>
                </p:oleObj>
              </mc:Choice>
              <mc:Fallback>
                <p:oleObj name="公式" r:id="rId5" imgW="3695400" imgH="444240" progId="Equation.3">
                  <p:embed/>
                  <p:pic>
                    <p:nvPicPr>
                      <p:cNvPr id="0" name=""/>
                      <p:cNvPicPr>
                        <a:picLocks noChangeAspect="1" noChangeArrowheads="1"/>
                      </p:cNvPicPr>
                      <p:nvPr/>
                    </p:nvPicPr>
                    <p:blipFill>
                      <a:blip r:embed="rId6"/>
                      <a:srcRect/>
                      <a:stretch>
                        <a:fillRect/>
                      </a:stretch>
                    </p:blipFill>
                    <p:spPr bwMode="auto">
                      <a:xfrm>
                        <a:off x="814388" y="3616325"/>
                        <a:ext cx="7453312" cy="987425"/>
                      </a:xfrm>
                      <a:prstGeom prst="rect">
                        <a:avLst/>
                      </a:prstGeom>
                      <a:noFill/>
                      <a:extLst>
                        <a:ext uri="{909E8E84-426E-40DD-AFC4-6F175D3DCCD1}">
                          <a14:hiddenFill xmlns:a14="http://schemas.microsoft.com/office/drawing/2010/main">
                            <a:solidFill>
                              <a:srgbClr val="F6F7FC"/>
                            </a:solidFill>
                          </a14:hiddenFill>
                        </a:ext>
                      </a:extLst>
                    </p:spPr>
                  </p:pic>
                </p:oleObj>
              </mc:Fallback>
            </mc:AlternateContent>
          </a:graphicData>
        </a:graphic>
      </p:graphicFrame>
    </p:spTree>
    <p:extLst>
      <p:ext uri="{BB962C8B-B14F-4D97-AF65-F5344CB8AC3E}">
        <p14:creationId xmlns:p14="http://schemas.microsoft.com/office/powerpoint/2010/main" val="240567344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1919288" y="188913"/>
            <a:ext cx="8229600" cy="1143000"/>
          </a:xfrm>
        </p:spPr>
        <p:txBody>
          <a:bodyPr/>
          <a:lstStyle/>
          <a:p>
            <a:pPr algn="l"/>
            <a:r>
              <a:rPr lang="zh-CN" altLang="en-US" sz="2800" b="1" dirty="0" smtClean="0"/>
              <a:t>例  </a:t>
            </a:r>
            <a:r>
              <a:rPr lang="zh-CN" altLang="en-US" sz="2800" b="1" dirty="0"/>
              <a:t>现检测某厂生产的一批电子产品的耐用时间，得到资料如下表所</a:t>
            </a:r>
            <a:r>
              <a:rPr lang="zh-CN" altLang="en-US" sz="2800" b="1" dirty="0" smtClean="0"/>
              <a:t>示：</a:t>
            </a:r>
            <a:endParaRPr lang="zh-CN" altLang="en-US" sz="2800" b="1" dirty="0"/>
          </a:p>
        </p:txBody>
      </p:sp>
      <p:sp>
        <p:nvSpPr>
          <p:cNvPr id="266243" name="Rectangle 3"/>
          <p:cNvSpPr>
            <a:spLocks noGrp="1" noChangeArrowheads="1"/>
          </p:cNvSpPr>
          <p:nvPr>
            <p:ph type="body" idx="1"/>
          </p:nvPr>
        </p:nvSpPr>
        <p:spPr>
          <a:xfrm>
            <a:off x="2127250" y="5486400"/>
            <a:ext cx="8540750" cy="1143000"/>
          </a:xfrm>
        </p:spPr>
        <p:txBody>
          <a:bodyPr>
            <a:normAutofit fontScale="92500" lnSpcReduction="20000"/>
          </a:bodyPr>
          <a:lstStyle/>
          <a:p>
            <a:pPr>
              <a:lnSpc>
                <a:spcPct val="90000"/>
              </a:lnSpc>
            </a:pPr>
            <a:r>
              <a:rPr lang="zh-CN" altLang="en-US" sz="2400" dirty="0"/>
              <a:t>众数位于第三组</a:t>
            </a:r>
          </a:p>
          <a:p>
            <a:pPr>
              <a:lnSpc>
                <a:spcPct val="90000"/>
              </a:lnSpc>
            </a:pPr>
            <a:r>
              <a:rPr lang="en-US" altLang="zh-CN" sz="2400" dirty="0"/>
              <a:t>L=800        U=1000         </a:t>
            </a:r>
            <a:r>
              <a:rPr lang="en-US" altLang="zh-CN" sz="2400" dirty="0" err="1"/>
              <a:t>i</a:t>
            </a:r>
            <a:r>
              <a:rPr lang="en-US" altLang="zh-CN" sz="2400" dirty="0"/>
              <a:t>=1000-800=200 </a:t>
            </a:r>
          </a:p>
          <a:p>
            <a:pPr>
              <a:lnSpc>
                <a:spcPct val="90000"/>
              </a:lnSpc>
            </a:pPr>
            <a:r>
              <a:rPr lang="en-US" altLang="zh-CN" sz="2400" dirty="0"/>
              <a:t>    </a:t>
            </a:r>
            <a:r>
              <a:rPr lang="zh-CN" altLang="en-US" sz="2400" dirty="0"/>
              <a:t>＝</a:t>
            </a:r>
            <a:r>
              <a:rPr lang="en-US" altLang="zh-CN" sz="2400" dirty="0"/>
              <a:t>244-161</a:t>
            </a:r>
            <a:r>
              <a:rPr lang="zh-CN" altLang="en-US" sz="2400" dirty="0"/>
              <a:t>＝</a:t>
            </a:r>
            <a:r>
              <a:rPr lang="en-US" altLang="zh-CN" sz="2400" dirty="0"/>
              <a:t>83             </a:t>
            </a:r>
            <a:r>
              <a:rPr lang="zh-CN" altLang="en-US" sz="2400" dirty="0"/>
              <a:t>＝</a:t>
            </a:r>
            <a:r>
              <a:rPr lang="en-US" altLang="zh-CN" sz="2400" dirty="0"/>
              <a:t>244-157</a:t>
            </a:r>
            <a:r>
              <a:rPr lang="zh-CN" altLang="en-US" sz="2400" dirty="0"/>
              <a:t>＝</a:t>
            </a:r>
            <a:r>
              <a:rPr lang="en-US" altLang="zh-CN" sz="2400" dirty="0"/>
              <a:t>87   </a:t>
            </a:r>
          </a:p>
        </p:txBody>
      </p:sp>
      <p:sp>
        <p:nvSpPr>
          <p:cNvPr id="266244" name="Rectangle 4"/>
          <p:cNvSpPr>
            <a:spLocks noChangeArrowheads="1"/>
          </p:cNvSpPr>
          <p:nvPr/>
        </p:nvSpPr>
        <p:spPr bwMode="auto">
          <a:xfrm>
            <a:off x="1524001" y="3168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66323" name="Group 83"/>
          <p:cNvGraphicFramePr>
            <a:graphicFrameLocks noGrp="1"/>
          </p:cNvGraphicFramePr>
          <p:nvPr>
            <p:extLst>
              <p:ext uri="{D42A27DB-BD31-4B8C-83A1-F6EECF244321}">
                <p14:modId xmlns:p14="http://schemas.microsoft.com/office/powerpoint/2010/main" val="745559052"/>
              </p:ext>
            </p:extLst>
          </p:nvPr>
        </p:nvGraphicFramePr>
        <p:xfrm>
          <a:off x="2927350" y="1484313"/>
          <a:ext cx="6096000" cy="3657600"/>
        </p:xfrm>
        <a:graphic>
          <a:graphicData uri="http://schemas.openxmlformats.org/drawingml/2006/table">
            <a:tbl>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392113">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耐用时间</a:t>
                      </a:r>
                    </a:p>
                  </a:txBody>
                  <a:tcPr horzOverflow="overflow">
                    <a:lnL cap="flat">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产品个数（个）</a:t>
                      </a:r>
                    </a:p>
                  </a:txBody>
                  <a:tcPr horzOverflow="overflow">
                    <a:lnL w="127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92113">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600</a:t>
                      </a:r>
                      <a:r>
                        <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以下</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84</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92113">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600-800</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161</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92113">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800-1000</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244</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92113">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1000-1200</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157</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92113">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1200-1400</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36</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92113">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1400</a:t>
                      </a:r>
                      <a:r>
                        <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以上</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18</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195263">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合计</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700</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bl>
          </a:graphicData>
        </a:graphic>
      </p:graphicFrame>
      <p:graphicFrame>
        <p:nvGraphicFramePr>
          <p:cNvPr id="266274" name="Object 34"/>
          <p:cNvGraphicFramePr>
            <a:graphicFrameLocks noChangeAspect="1"/>
          </p:cNvGraphicFramePr>
          <p:nvPr>
            <p:extLst>
              <p:ext uri="{D42A27DB-BD31-4B8C-83A1-F6EECF244321}">
                <p14:modId xmlns:p14="http://schemas.microsoft.com/office/powerpoint/2010/main" val="3979672914"/>
              </p:ext>
            </p:extLst>
          </p:nvPr>
        </p:nvGraphicFramePr>
        <p:xfrm>
          <a:off x="2400528" y="6139316"/>
          <a:ext cx="317500" cy="393700"/>
        </p:xfrm>
        <a:graphic>
          <a:graphicData uri="http://schemas.openxmlformats.org/presentationml/2006/ole">
            <mc:AlternateContent xmlns:mc="http://schemas.openxmlformats.org/markup-compatibility/2006">
              <mc:Choice xmlns:v="urn:schemas-microsoft-com:vml" Requires="v">
                <p:oleObj spid="_x0000_s14438" name="Equation" r:id="rId3" imgW="317225" imgH="393359" progId="Equation.DSMT4">
                  <p:embed/>
                </p:oleObj>
              </mc:Choice>
              <mc:Fallback>
                <p:oleObj name="Equation" r:id="rId3" imgW="317225" imgH="39335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0528" y="6139316"/>
                        <a:ext cx="317500" cy="393700"/>
                      </a:xfrm>
                      <a:prstGeom prst="rect">
                        <a:avLst/>
                      </a:prstGeom>
                      <a:noFill/>
                      <a:ln>
                        <a:noFill/>
                      </a:ln>
                      <a:effectLst/>
                      <a:extLst/>
                    </p:spPr>
                  </p:pic>
                </p:oleObj>
              </mc:Fallback>
            </mc:AlternateContent>
          </a:graphicData>
        </a:graphic>
      </p:graphicFrame>
      <p:graphicFrame>
        <p:nvGraphicFramePr>
          <p:cNvPr id="266275" name="Object 35"/>
          <p:cNvGraphicFramePr>
            <a:graphicFrameLocks noChangeAspect="1"/>
          </p:cNvGraphicFramePr>
          <p:nvPr>
            <p:extLst>
              <p:ext uri="{D42A27DB-BD31-4B8C-83A1-F6EECF244321}">
                <p14:modId xmlns:p14="http://schemas.microsoft.com/office/powerpoint/2010/main" val="1871537073"/>
              </p:ext>
            </p:extLst>
          </p:nvPr>
        </p:nvGraphicFramePr>
        <p:xfrm>
          <a:off x="4984523" y="6139316"/>
          <a:ext cx="342900" cy="393700"/>
        </p:xfrm>
        <a:graphic>
          <a:graphicData uri="http://schemas.openxmlformats.org/presentationml/2006/ole">
            <mc:AlternateContent xmlns:mc="http://schemas.openxmlformats.org/markup-compatibility/2006">
              <mc:Choice xmlns:v="urn:schemas-microsoft-com:vml" Requires="v">
                <p:oleObj spid="_x0000_s14439" name="Equation" r:id="rId5" imgW="342751" imgH="393529" progId="Equation.DSMT4">
                  <p:embed/>
                </p:oleObj>
              </mc:Choice>
              <mc:Fallback>
                <p:oleObj name="Equation" r:id="rId5" imgW="342751" imgH="39352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4523" y="6139316"/>
                        <a:ext cx="342900" cy="3937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90147110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43">
                                            <p:txEl>
                                              <p:pRg st="0" end="0"/>
                                            </p:txEl>
                                          </p:spTgt>
                                        </p:tgtEl>
                                        <p:attrNameLst>
                                          <p:attrName>style.visibility</p:attrName>
                                        </p:attrNameLst>
                                      </p:cBhvr>
                                      <p:to>
                                        <p:strVal val="visible"/>
                                      </p:to>
                                    </p:set>
                                    <p:anim calcmode="lin" valueType="num">
                                      <p:cBhvr additive="base">
                                        <p:cTn id="7" dur="500" fill="hold"/>
                                        <p:tgtEl>
                                          <p:spTgt spid="266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6243">
                                            <p:txEl>
                                              <p:pRg st="1" end="1"/>
                                            </p:txEl>
                                          </p:spTgt>
                                        </p:tgtEl>
                                        <p:attrNameLst>
                                          <p:attrName>style.visibility</p:attrName>
                                        </p:attrNameLst>
                                      </p:cBhvr>
                                      <p:to>
                                        <p:strVal val="visible"/>
                                      </p:to>
                                    </p:set>
                                    <p:anim calcmode="lin" valueType="num">
                                      <p:cBhvr additive="base">
                                        <p:cTn id="13" dur="500" fill="hold"/>
                                        <p:tgtEl>
                                          <p:spTgt spid="2662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6243">
                                            <p:txEl>
                                              <p:pRg st="2" end="2"/>
                                            </p:txEl>
                                          </p:spTgt>
                                        </p:tgtEl>
                                        <p:attrNameLst>
                                          <p:attrName>style.visibility</p:attrName>
                                        </p:attrNameLst>
                                      </p:cBhvr>
                                      <p:to>
                                        <p:strVal val="visible"/>
                                      </p:to>
                                    </p:set>
                                    <p:anim calcmode="lin" valueType="num">
                                      <p:cBhvr additive="base">
                                        <p:cTn id="19" dur="500" fill="hold"/>
                                        <p:tgtEl>
                                          <p:spTgt spid="2662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624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66274"/>
                                        </p:tgtEl>
                                        <p:attrNameLst>
                                          <p:attrName>style.visibility</p:attrName>
                                        </p:attrNameLst>
                                      </p:cBhvr>
                                      <p:to>
                                        <p:strVal val="visible"/>
                                      </p:to>
                                    </p:set>
                                    <p:anim calcmode="lin" valueType="num">
                                      <p:cBhvr additive="base">
                                        <p:cTn id="23" dur="500" fill="hold"/>
                                        <p:tgtEl>
                                          <p:spTgt spid="266274"/>
                                        </p:tgtEl>
                                        <p:attrNameLst>
                                          <p:attrName>ppt_x</p:attrName>
                                        </p:attrNameLst>
                                      </p:cBhvr>
                                      <p:tavLst>
                                        <p:tav tm="0">
                                          <p:val>
                                            <p:strVal val="#ppt_x"/>
                                          </p:val>
                                        </p:tav>
                                        <p:tav tm="100000">
                                          <p:val>
                                            <p:strVal val="#ppt_x"/>
                                          </p:val>
                                        </p:tav>
                                      </p:tavLst>
                                    </p:anim>
                                    <p:anim calcmode="lin" valueType="num">
                                      <p:cBhvr additive="base">
                                        <p:cTn id="24" dur="500" fill="hold"/>
                                        <p:tgtEl>
                                          <p:spTgt spid="26627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66275"/>
                                        </p:tgtEl>
                                        <p:attrNameLst>
                                          <p:attrName>style.visibility</p:attrName>
                                        </p:attrNameLst>
                                      </p:cBhvr>
                                      <p:to>
                                        <p:strVal val="visible"/>
                                      </p:to>
                                    </p:set>
                                    <p:anim calcmode="lin" valueType="num">
                                      <p:cBhvr additive="base">
                                        <p:cTn id="27" dur="500" fill="hold"/>
                                        <p:tgtEl>
                                          <p:spTgt spid="266275"/>
                                        </p:tgtEl>
                                        <p:attrNameLst>
                                          <p:attrName>ppt_x</p:attrName>
                                        </p:attrNameLst>
                                      </p:cBhvr>
                                      <p:tavLst>
                                        <p:tav tm="0">
                                          <p:val>
                                            <p:strVal val="#ppt_x"/>
                                          </p:val>
                                        </p:tav>
                                        <p:tav tm="100000">
                                          <p:val>
                                            <p:strVal val="#ppt_x"/>
                                          </p:val>
                                        </p:tav>
                                      </p:tavLst>
                                    </p:anim>
                                    <p:anim calcmode="lin" valueType="num">
                                      <p:cBhvr additive="base">
                                        <p:cTn id="28" dur="500" fill="hold"/>
                                        <p:tgtEl>
                                          <p:spTgt spid="2662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body" idx="1"/>
          </p:nvPr>
        </p:nvSpPr>
        <p:spPr>
          <a:xfrm>
            <a:off x="1524000" y="692150"/>
            <a:ext cx="7772400" cy="1066800"/>
          </a:xfrm>
        </p:spPr>
        <p:txBody>
          <a:bodyPr/>
          <a:lstStyle/>
          <a:p>
            <a:r>
              <a:rPr lang="zh-CN" altLang="en-US"/>
              <a:t>代入公式得：</a:t>
            </a:r>
            <a:r>
              <a:rPr lang="zh-CN" altLang="en-US" b="0"/>
              <a:t>   </a:t>
            </a:r>
            <a:endParaRPr lang="zh-CN" altLang="en-US" b="0">
              <a:solidFill>
                <a:srgbClr val="0000FF"/>
              </a:solidFill>
            </a:endParaRPr>
          </a:p>
        </p:txBody>
      </p:sp>
      <p:sp>
        <p:nvSpPr>
          <p:cNvPr id="267267" name="Rectangle 3"/>
          <p:cNvSpPr>
            <a:spLocks noChangeArrowheads="1"/>
          </p:cNvSpPr>
          <p:nvPr/>
        </p:nvSpPr>
        <p:spPr bwMode="auto">
          <a:xfrm>
            <a:off x="1524001" y="30300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67268" name="Object 4"/>
          <p:cNvGraphicFramePr>
            <a:graphicFrameLocks noChangeAspect="1"/>
          </p:cNvGraphicFramePr>
          <p:nvPr/>
        </p:nvGraphicFramePr>
        <p:xfrm>
          <a:off x="1919288" y="1989138"/>
          <a:ext cx="8001000" cy="2578100"/>
        </p:xfrm>
        <a:graphic>
          <a:graphicData uri="http://schemas.openxmlformats.org/presentationml/2006/ole">
            <mc:AlternateContent xmlns:mc="http://schemas.openxmlformats.org/markup-compatibility/2006">
              <mc:Choice xmlns:v="urn:schemas-microsoft-com:vml" Requires="v">
                <p:oleObj spid="_x0000_s15412" name="Equation" r:id="rId3" imgW="7366000" imgH="2260600" progId="Equation.DSMT4">
                  <p:embed/>
                </p:oleObj>
              </mc:Choice>
              <mc:Fallback>
                <p:oleObj name="Equation" r:id="rId3" imgW="7366000" imgH="2260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9288" y="1989138"/>
                        <a:ext cx="8001000" cy="257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11151798"/>
      </p:ext>
    </p:extLst>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1752600" y="304800"/>
            <a:ext cx="7772400" cy="609600"/>
          </a:xfrm>
        </p:spPr>
        <p:txBody>
          <a:bodyPr/>
          <a:lstStyle/>
          <a:p>
            <a:pPr algn="l"/>
            <a:r>
              <a:rPr lang="en-US" altLang="zh-CN" sz="3600" b="1">
                <a:latin typeface="黑体" panose="02010609060101010101" pitchFamily="49" charset="-122"/>
              </a:rPr>
              <a:t>(</a:t>
            </a:r>
            <a:r>
              <a:rPr lang="zh-CN" altLang="en-US" sz="3600" b="1">
                <a:latin typeface="黑体" panose="02010609060101010101" pitchFamily="49" charset="-122"/>
              </a:rPr>
              <a:t>二</a:t>
            </a:r>
            <a:r>
              <a:rPr lang="en-US" altLang="zh-CN" sz="3600" b="1">
                <a:latin typeface="黑体" panose="02010609060101010101" pitchFamily="49" charset="-122"/>
              </a:rPr>
              <a:t>)</a:t>
            </a:r>
            <a:r>
              <a:rPr lang="zh-CN" altLang="en-US" sz="3600" b="1">
                <a:latin typeface="黑体" panose="02010609060101010101" pitchFamily="49" charset="-122"/>
              </a:rPr>
              <a:t>中位数</a:t>
            </a:r>
          </a:p>
        </p:txBody>
      </p:sp>
      <p:sp>
        <p:nvSpPr>
          <p:cNvPr id="251907" name="Rectangle 3"/>
          <p:cNvSpPr>
            <a:spLocks noGrp="1" noChangeArrowheads="1"/>
          </p:cNvSpPr>
          <p:nvPr>
            <p:ph type="body" idx="1"/>
          </p:nvPr>
        </p:nvSpPr>
        <p:spPr>
          <a:xfrm>
            <a:off x="1012372" y="1360714"/>
            <a:ext cx="10798628" cy="4692650"/>
          </a:xfrm>
        </p:spPr>
        <p:txBody>
          <a:bodyPr/>
          <a:lstStyle/>
          <a:p>
            <a:pPr marL="0" indent="0">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、中位数：将总体单位的某一数量标志的各个数值按照大小顺序排列，居于中间位置的那个数值就是中位数。</a:t>
            </a:r>
          </a:p>
          <a:p>
            <a:pPr marL="0" indent="0">
              <a:buNone/>
            </a:pPr>
            <a:endParaRPr lang="en-US" altLang="zh-CN" dirty="0" smtClean="0">
              <a:latin typeface="黑体" panose="02010609060101010101" pitchFamily="49" charset="-122"/>
              <a:ea typeface="黑体" panose="02010609060101010101" pitchFamily="49" charset="-122"/>
            </a:endParaRPr>
          </a:p>
          <a:p>
            <a:pPr marL="0" indent="0">
              <a:buNone/>
            </a:pPr>
            <a:r>
              <a:rPr lang="en-US" altLang="zh-CN" dirty="0" smtClean="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、计算方法</a:t>
            </a:r>
          </a:p>
          <a:p>
            <a:pPr marL="0" indent="0">
              <a:buNone/>
            </a:pPr>
            <a:r>
              <a:rPr lang="zh-CN" altLang="en-US" sz="2400" dirty="0" smtClean="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）由未分组资料确定中位数</a:t>
            </a:r>
          </a:p>
          <a:p>
            <a:pPr marL="0" indent="0">
              <a:buNone/>
            </a:pPr>
            <a:r>
              <a:rPr lang="zh-CN" altLang="en-US" sz="2400" dirty="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  排序</a:t>
            </a:r>
            <a:r>
              <a:rPr lang="zh-CN" altLang="en-US" sz="2400" dirty="0">
                <a:latin typeface="黑体" panose="02010609060101010101" pitchFamily="49" charset="-122"/>
                <a:ea typeface="黑体" panose="02010609060101010101" pitchFamily="49" charset="-122"/>
              </a:rPr>
              <a:t>：确定中位数位置</a:t>
            </a:r>
          </a:p>
          <a:p>
            <a:pPr lvl="1"/>
            <a:r>
              <a:rPr lang="zh-CN" altLang="en-US" sz="2000" dirty="0">
                <a:latin typeface="黑体" panose="02010609060101010101" pitchFamily="49" charset="-122"/>
                <a:ea typeface="黑体" panose="02010609060101010101" pitchFamily="49" charset="-122"/>
              </a:rPr>
              <a:t> 奇数：中间位置的标志值为中位数。</a:t>
            </a:r>
          </a:p>
          <a:p>
            <a:pPr lvl="1"/>
            <a:r>
              <a:rPr lang="zh-CN" altLang="en-US" sz="2000" dirty="0">
                <a:latin typeface="黑体" panose="02010609060101010101" pitchFamily="49" charset="-122"/>
                <a:ea typeface="黑体" panose="02010609060101010101" pitchFamily="49" charset="-122"/>
              </a:rPr>
              <a:t> 偶数：中间位置相邻两个变量值的简单平均数是中位数。</a:t>
            </a:r>
          </a:p>
          <a:p>
            <a:endParaRPr lang="en-US" altLang="zh-CN" sz="2400" dirty="0">
              <a:latin typeface="黑体" panose="02010609060101010101" pitchFamily="49" charset="-122"/>
              <a:ea typeface="黑体" panose="02010609060101010101" pitchFamily="49" charset="-122"/>
            </a:endParaRPr>
          </a:p>
        </p:txBody>
      </p:sp>
      <p:graphicFrame>
        <p:nvGraphicFramePr>
          <p:cNvPr id="251908" name="Object 4"/>
          <p:cNvGraphicFramePr>
            <a:graphicFrameLocks noChangeAspect="1"/>
          </p:cNvGraphicFramePr>
          <p:nvPr>
            <p:extLst>
              <p:ext uri="{D42A27DB-BD31-4B8C-83A1-F6EECF244321}">
                <p14:modId xmlns:p14="http://schemas.microsoft.com/office/powerpoint/2010/main" val="3473787038"/>
              </p:ext>
            </p:extLst>
          </p:nvPr>
        </p:nvGraphicFramePr>
        <p:xfrm>
          <a:off x="6456363" y="3860800"/>
          <a:ext cx="1219200" cy="687388"/>
        </p:xfrm>
        <a:graphic>
          <a:graphicData uri="http://schemas.openxmlformats.org/presentationml/2006/ole">
            <mc:AlternateContent xmlns:mc="http://schemas.openxmlformats.org/markup-compatibility/2006">
              <mc:Choice xmlns:v="urn:schemas-microsoft-com:vml" Requires="v">
                <p:oleObj spid="_x0000_s17461" name="公式" r:id="rId3" imgW="698197" imgH="393529" progId="Equation.3">
                  <p:embed/>
                </p:oleObj>
              </mc:Choice>
              <mc:Fallback>
                <p:oleObj name="公式" r:id="rId3" imgW="698197"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6363" y="3860800"/>
                        <a:ext cx="1219200" cy="687388"/>
                      </a:xfrm>
                      <a:prstGeom prst="rect">
                        <a:avLst/>
                      </a:prstGeom>
                      <a:noFill/>
                      <a:ln>
                        <a:noFill/>
                      </a:ln>
                      <a:effectLst/>
                      <a:extLst>
                        <a:ext uri="{909E8E84-426E-40DD-AFC4-6F175D3DCCD1}">
                          <a14:hiddenFill xmlns:a14="http://schemas.microsoft.com/office/drawing/2010/main">
                            <a:solidFill>
                              <a:srgbClr val="F6F7FC"/>
                            </a:solidFill>
                          </a14:hiddenFill>
                        </a:ext>
                        <a:ext uri="{91240B29-F687-4F45-9708-019B960494DF}">
                          <a14:hiddenLine xmlns:a14="http://schemas.microsoft.com/office/drawing/2010/main" w="9525">
                            <a:solidFill>
                              <a:srgbClr val="F6F7F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8099384"/>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6570" y="388711"/>
            <a:ext cx="11723915" cy="4351338"/>
          </a:xfrm>
        </p:spPr>
        <p:txBody>
          <a:bodyPr>
            <a:normAutofit/>
          </a:bodyPr>
          <a:lstStyle/>
          <a:p>
            <a:pPr marL="514350" indent="-514350">
              <a:buAutoNum type="arabicPeriod"/>
            </a:pPr>
            <a:r>
              <a:rPr lang="zh-CN" altLang="en-US" dirty="0" smtClean="0"/>
              <a:t>由未分组资料确定中位数</a:t>
            </a:r>
            <a:endParaRPr lang="en-US" altLang="zh-CN" dirty="0" smtClean="0"/>
          </a:p>
          <a:p>
            <a:pPr marL="0" indent="0">
              <a:buNone/>
            </a:pPr>
            <a:endParaRPr lang="en-US" altLang="zh-CN" dirty="0" smtClean="0"/>
          </a:p>
          <a:p>
            <a:pPr marL="0" indent="0">
              <a:buNone/>
            </a:pPr>
            <a:r>
              <a:rPr lang="zh-CN" altLang="en-US" dirty="0" smtClean="0"/>
              <a:t>中位数位置</a:t>
            </a:r>
            <a:r>
              <a:rPr lang="en-US" altLang="zh-CN" dirty="0" smtClean="0"/>
              <a:t>O</a:t>
            </a:r>
            <a:r>
              <a:rPr lang="en-US" altLang="zh-CN" sz="1800" dirty="0" smtClean="0"/>
              <a:t>m</a:t>
            </a:r>
            <a:r>
              <a:rPr lang="en-US" altLang="zh-CN" dirty="0" smtClean="0"/>
              <a:t>=n+1/2</a:t>
            </a:r>
          </a:p>
          <a:p>
            <a:pPr marL="0" indent="0">
              <a:buNone/>
            </a:pPr>
            <a:endParaRPr lang="en-US" altLang="zh-CN" dirty="0"/>
          </a:p>
          <a:p>
            <a:r>
              <a:rPr lang="zh-CN" altLang="en-US" dirty="0"/>
              <a:t>某</a:t>
            </a:r>
            <a:r>
              <a:rPr lang="zh-CN" altLang="en-US" dirty="0" smtClean="0"/>
              <a:t>生产小组</a:t>
            </a:r>
            <a:r>
              <a:rPr lang="en-US" altLang="zh-CN" dirty="0" smtClean="0"/>
              <a:t>7</a:t>
            </a:r>
            <a:r>
              <a:rPr lang="zh-CN" altLang="en-US" dirty="0" smtClean="0"/>
              <a:t>人产量（件），由低到高排列为：</a:t>
            </a:r>
            <a:r>
              <a:rPr lang="en-US" altLang="zh-CN" dirty="0" smtClean="0"/>
              <a:t>9,10,12,13,14,15,16</a:t>
            </a:r>
            <a:r>
              <a:rPr lang="zh-CN" altLang="en-US" dirty="0" smtClean="0"/>
              <a:t>，求中位数。</a:t>
            </a:r>
            <a:endParaRPr lang="en-US" altLang="zh-CN" sz="1800" dirty="0"/>
          </a:p>
          <a:p>
            <a:pPr marL="0" indent="0">
              <a:buNone/>
            </a:pPr>
            <a:endParaRPr lang="en-US" altLang="zh-CN" sz="1800" dirty="0"/>
          </a:p>
        </p:txBody>
      </p:sp>
      <p:sp>
        <p:nvSpPr>
          <p:cNvPr id="4" name="矩形 3"/>
          <p:cNvSpPr/>
          <p:nvPr/>
        </p:nvSpPr>
        <p:spPr>
          <a:xfrm>
            <a:off x="3497100" y="3102819"/>
            <a:ext cx="6419786" cy="1077218"/>
          </a:xfrm>
          <a:prstGeom prst="rect">
            <a:avLst/>
          </a:prstGeom>
        </p:spPr>
        <p:txBody>
          <a:bodyPr wrap="square">
            <a:spAutoFit/>
          </a:bodyPr>
          <a:lstStyle/>
          <a:p>
            <a:r>
              <a:rPr lang="en-US" altLang="zh-CN" sz="3200" dirty="0" smtClean="0"/>
              <a:t>Om=n+1/2=7+1/2=4 </a:t>
            </a:r>
          </a:p>
          <a:p>
            <a:r>
              <a:rPr lang="zh-CN" altLang="en-US" sz="3200" dirty="0" smtClean="0"/>
              <a:t>因此，</a:t>
            </a:r>
            <a:r>
              <a:rPr lang="en-US" altLang="zh-CN" sz="3200" dirty="0" smtClean="0"/>
              <a:t>Me=13</a:t>
            </a:r>
            <a:endParaRPr lang="en-US" altLang="zh-CN" sz="3200" dirty="0"/>
          </a:p>
        </p:txBody>
      </p:sp>
      <p:sp>
        <p:nvSpPr>
          <p:cNvPr id="5" name="矩形 4"/>
          <p:cNvSpPr/>
          <p:nvPr/>
        </p:nvSpPr>
        <p:spPr>
          <a:xfrm>
            <a:off x="0" y="4510092"/>
            <a:ext cx="12050485" cy="954107"/>
          </a:xfrm>
          <a:prstGeom prst="rect">
            <a:avLst/>
          </a:prstGeom>
        </p:spPr>
        <p:txBody>
          <a:bodyPr wrap="square">
            <a:spAutoFit/>
          </a:bodyPr>
          <a:lstStyle/>
          <a:p>
            <a:r>
              <a:rPr lang="zh-CN" altLang="en-US" sz="2800" dirty="0"/>
              <a:t>某生产</a:t>
            </a:r>
            <a:r>
              <a:rPr lang="zh-CN" altLang="en-US" sz="2800" dirty="0" smtClean="0"/>
              <a:t>小组</a:t>
            </a:r>
            <a:r>
              <a:rPr lang="en-US" altLang="zh-CN" sz="2800" dirty="0" smtClean="0"/>
              <a:t>10</a:t>
            </a:r>
            <a:r>
              <a:rPr lang="zh-CN" altLang="en-US" sz="2800" dirty="0" smtClean="0"/>
              <a:t>人</a:t>
            </a:r>
            <a:r>
              <a:rPr lang="zh-CN" altLang="en-US" sz="2800" dirty="0"/>
              <a:t>产量（件），由低到高排列为：</a:t>
            </a:r>
            <a:r>
              <a:rPr lang="en-US" altLang="zh-CN" sz="2800" dirty="0"/>
              <a:t>9,10</a:t>
            </a:r>
            <a:r>
              <a:rPr lang="en-US" altLang="zh-CN" sz="2800" dirty="0" smtClean="0"/>
              <a:t>,</a:t>
            </a:r>
            <a:r>
              <a:rPr lang="en-US" altLang="zh-CN" sz="2800" dirty="0"/>
              <a:t> </a:t>
            </a:r>
            <a:r>
              <a:rPr lang="en-US" altLang="zh-CN" sz="2800" dirty="0" smtClean="0"/>
              <a:t>10,11,12,14,15,15,16</a:t>
            </a:r>
            <a:r>
              <a:rPr lang="en-US" altLang="zh-CN" sz="2800" dirty="0"/>
              <a:t>,</a:t>
            </a:r>
            <a:r>
              <a:rPr lang="en-US" altLang="zh-CN" sz="2800" dirty="0" smtClean="0"/>
              <a:t>16</a:t>
            </a:r>
            <a:r>
              <a:rPr lang="zh-CN" altLang="en-US" sz="2800" dirty="0" smtClean="0"/>
              <a:t>求</a:t>
            </a:r>
            <a:r>
              <a:rPr lang="zh-CN" altLang="en-US" sz="2800" dirty="0"/>
              <a:t>中位数。</a:t>
            </a:r>
            <a:endParaRPr lang="en-US" altLang="zh-CN" dirty="0"/>
          </a:p>
        </p:txBody>
      </p:sp>
      <p:sp>
        <p:nvSpPr>
          <p:cNvPr id="6" name="矩形 5"/>
          <p:cNvSpPr/>
          <p:nvPr/>
        </p:nvSpPr>
        <p:spPr>
          <a:xfrm>
            <a:off x="3497100" y="5247305"/>
            <a:ext cx="6419786" cy="1200329"/>
          </a:xfrm>
          <a:prstGeom prst="rect">
            <a:avLst/>
          </a:prstGeom>
        </p:spPr>
        <p:txBody>
          <a:bodyPr wrap="square">
            <a:spAutoFit/>
          </a:bodyPr>
          <a:lstStyle/>
          <a:p>
            <a:r>
              <a:rPr lang="en-US" altLang="zh-CN" sz="3600" dirty="0" smtClean="0"/>
              <a:t>O</a:t>
            </a:r>
            <a:r>
              <a:rPr lang="en-US" altLang="zh-CN" sz="2000" dirty="0" smtClean="0"/>
              <a:t>m</a:t>
            </a:r>
            <a:r>
              <a:rPr lang="en-US" altLang="zh-CN" sz="3600" dirty="0" smtClean="0"/>
              <a:t>=10+1/2=5.5</a:t>
            </a:r>
          </a:p>
          <a:p>
            <a:r>
              <a:rPr lang="en-US" altLang="zh-CN" sz="3600" dirty="0" smtClean="0"/>
              <a:t>Me=</a:t>
            </a:r>
            <a:r>
              <a:rPr lang="zh-CN" altLang="en-US" sz="3600" dirty="0" smtClean="0"/>
              <a:t>（</a:t>
            </a:r>
            <a:r>
              <a:rPr lang="en-US" altLang="zh-CN" sz="3600" dirty="0" smtClean="0"/>
              <a:t>12+14</a:t>
            </a:r>
            <a:r>
              <a:rPr lang="zh-CN" altLang="en-US" sz="3600" dirty="0" smtClean="0"/>
              <a:t>）</a:t>
            </a:r>
            <a:r>
              <a:rPr lang="en-US" altLang="zh-CN" sz="3600" dirty="0" smtClean="0"/>
              <a:t>/2=13</a:t>
            </a:r>
            <a:endParaRPr lang="en-US" altLang="zh-CN" sz="3600" dirty="0"/>
          </a:p>
        </p:txBody>
      </p:sp>
    </p:spTree>
    <p:extLst>
      <p:ext uri="{BB962C8B-B14F-4D97-AF65-F5344CB8AC3E}">
        <p14:creationId xmlns:p14="http://schemas.microsoft.com/office/powerpoint/2010/main" val="1743403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9791" y="0"/>
            <a:ext cx="3252417" cy="6858000"/>
          </a:xfrm>
          <a:prstGeom prst="rect">
            <a:avLst/>
          </a:prstGeom>
        </p:spPr>
      </p:pic>
    </p:spTree>
    <p:extLst>
      <p:ext uri="{BB962C8B-B14F-4D97-AF65-F5344CB8AC3E}">
        <p14:creationId xmlns:p14="http://schemas.microsoft.com/office/powerpoint/2010/main" val="39600128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6570" y="388711"/>
            <a:ext cx="11723915" cy="4351338"/>
          </a:xfrm>
        </p:spPr>
        <p:txBody>
          <a:bodyPr>
            <a:normAutofit/>
          </a:bodyPr>
          <a:lstStyle/>
          <a:p>
            <a:pPr marL="0" indent="0">
              <a:buNone/>
            </a:pPr>
            <a:r>
              <a:rPr lang="en-US" altLang="zh-CN" dirty="0" smtClean="0"/>
              <a:t>2. </a:t>
            </a:r>
            <a:r>
              <a:rPr lang="zh-CN" altLang="en-US" dirty="0" smtClean="0"/>
              <a:t>分组资料确定中位数</a:t>
            </a:r>
            <a:endParaRPr lang="en-US" altLang="zh-CN" dirty="0" smtClean="0"/>
          </a:p>
          <a:p>
            <a:pPr marL="0" indent="0">
              <a:buNone/>
            </a:pPr>
            <a:r>
              <a:rPr lang="zh-CN" altLang="en-US" dirty="0" smtClean="0"/>
              <a:t>（</a:t>
            </a:r>
            <a:r>
              <a:rPr lang="en-US" altLang="zh-CN" dirty="0" smtClean="0"/>
              <a:t>1</a:t>
            </a:r>
            <a:r>
              <a:rPr lang="zh-CN" altLang="en-US" dirty="0" smtClean="0"/>
              <a:t>）单项数列确定中位数</a:t>
            </a:r>
            <a:endParaRPr lang="en-US" altLang="zh-CN" dirty="0" smtClean="0"/>
          </a:p>
          <a:p>
            <a:pPr marL="0" indent="0">
              <a:buNone/>
            </a:pPr>
            <a:r>
              <a:rPr lang="en-US" altLang="zh-CN" dirty="0" smtClean="0"/>
              <a:t>      </a:t>
            </a:r>
            <a:r>
              <a:rPr lang="zh-CN" altLang="en-US" dirty="0" smtClean="0"/>
              <a:t>先计算数列累积次数，然后再确定中位数位置</a:t>
            </a:r>
            <a:endParaRPr lang="en-US" altLang="zh-CN" dirty="0" smtClean="0"/>
          </a:p>
          <a:p>
            <a:pPr marL="0" indent="0">
              <a:buNone/>
            </a:pPr>
            <a:endParaRPr lang="en-US" altLang="zh-CN" dirty="0"/>
          </a:p>
          <a:p>
            <a:pPr marL="0" indent="0">
              <a:buNone/>
            </a:pPr>
            <a:endParaRPr lang="en-US" altLang="zh-CN" dirty="0" smtClean="0"/>
          </a:p>
          <a:p>
            <a:pPr marL="0" indent="0">
              <a:buNone/>
            </a:pPr>
            <a:r>
              <a:rPr lang="en-US" altLang="zh-CN" dirty="0" smtClean="0"/>
              <a:t>f</a:t>
            </a:r>
            <a:r>
              <a:rPr lang="zh-CN" altLang="en-US" dirty="0" smtClean="0"/>
              <a:t>为累计次数</a:t>
            </a:r>
            <a:endParaRPr lang="en-US" altLang="zh-CN" dirty="0" smtClean="0"/>
          </a:p>
          <a:p>
            <a:pPr marL="0" indent="0">
              <a:buNone/>
            </a:pPr>
            <a:endParaRPr lang="en-US" altLang="zh-CN" sz="1800" dirty="0"/>
          </a:p>
        </p:txBody>
      </p:sp>
      <p:graphicFrame>
        <p:nvGraphicFramePr>
          <p:cNvPr id="7" name="Object 4"/>
          <p:cNvGraphicFramePr>
            <a:graphicFrameLocks noChangeAspect="1"/>
          </p:cNvGraphicFramePr>
          <p:nvPr>
            <p:extLst>
              <p:ext uri="{D42A27DB-BD31-4B8C-83A1-F6EECF244321}">
                <p14:modId xmlns:p14="http://schemas.microsoft.com/office/powerpoint/2010/main" val="3667964133"/>
              </p:ext>
            </p:extLst>
          </p:nvPr>
        </p:nvGraphicFramePr>
        <p:xfrm>
          <a:off x="3461655" y="2060913"/>
          <a:ext cx="1493195" cy="845571"/>
        </p:xfrm>
        <a:graphic>
          <a:graphicData uri="http://schemas.openxmlformats.org/presentationml/2006/ole">
            <mc:AlternateContent xmlns:mc="http://schemas.openxmlformats.org/markup-compatibility/2006">
              <mc:Choice xmlns:v="urn:schemas-microsoft-com:vml" Requires="v">
                <p:oleObj spid="_x0000_s38940" name="公式" r:id="rId3" imgW="761760" imgH="431640" progId="Equation.3">
                  <p:embed/>
                </p:oleObj>
              </mc:Choice>
              <mc:Fallback>
                <p:oleObj name="公式" r:id="rId3" imgW="761760" imgH="431640" progId="Equation.3">
                  <p:embed/>
                  <p:pic>
                    <p:nvPicPr>
                      <p:cNvPr id="0" name=""/>
                      <p:cNvPicPr>
                        <a:picLocks noChangeAspect="1" noChangeArrowheads="1"/>
                      </p:cNvPicPr>
                      <p:nvPr/>
                    </p:nvPicPr>
                    <p:blipFill>
                      <a:blip r:embed="rId4"/>
                      <a:srcRect/>
                      <a:stretch>
                        <a:fillRect/>
                      </a:stretch>
                    </p:blipFill>
                    <p:spPr bwMode="auto">
                      <a:xfrm>
                        <a:off x="3461655" y="2060913"/>
                        <a:ext cx="1493195" cy="845571"/>
                      </a:xfrm>
                      <a:prstGeom prst="rect">
                        <a:avLst/>
                      </a:prstGeom>
                      <a:noFill/>
                      <a:extLst/>
                    </p:spPr>
                  </p:pic>
                </p:oleObj>
              </mc:Fallback>
            </mc:AlternateContent>
          </a:graphicData>
        </a:graphic>
      </p:graphicFrame>
      <p:graphicFrame>
        <p:nvGraphicFramePr>
          <p:cNvPr id="2" name="表格 1"/>
          <p:cNvGraphicFramePr>
            <a:graphicFrameLocks noGrp="1"/>
          </p:cNvGraphicFramePr>
          <p:nvPr>
            <p:extLst>
              <p:ext uri="{D42A27DB-BD31-4B8C-83A1-F6EECF244321}">
                <p14:modId xmlns:p14="http://schemas.microsoft.com/office/powerpoint/2010/main" val="2286119357"/>
              </p:ext>
            </p:extLst>
          </p:nvPr>
        </p:nvGraphicFramePr>
        <p:xfrm>
          <a:off x="3087914" y="3647926"/>
          <a:ext cx="3683000" cy="2595880"/>
        </p:xfrm>
        <a:graphic>
          <a:graphicData uri="http://schemas.openxmlformats.org/drawingml/2006/table">
            <a:tbl>
              <a:tblPr firstRow="1" bandRow="1">
                <a:tableStyleId>{5940675A-B579-460E-94D1-54222C63F5DA}</a:tableStyleId>
              </a:tblPr>
              <a:tblGrid>
                <a:gridCol w="1778000">
                  <a:extLst>
                    <a:ext uri="{9D8B030D-6E8A-4147-A177-3AD203B41FA5}">
                      <a16:colId xmlns:a16="http://schemas.microsoft.com/office/drawing/2014/main" xmlns="" val="20000"/>
                    </a:ext>
                  </a:extLst>
                </a:gridCol>
                <a:gridCol w="1905000">
                  <a:extLst>
                    <a:ext uri="{9D8B030D-6E8A-4147-A177-3AD203B41FA5}">
                      <a16:colId xmlns:a16="http://schemas.microsoft.com/office/drawing/2014/main" xmlns="" val="20001"/>
                    </a:ext>
                  </a:extLst>
                </a:gridCol>
              </a:tblGrid>
              <a:tr h="370840">
                <a:tc>
                  <a:txBody>
                    <a:bodyPr/>
                    <a:lstStyle/>
                    <a:p>
                      <a:pPr algn="ctr"/>
                      <a:r>
                        <a:rPr lang="zh-CN" altLang="en-US" dirty="0" smtClean="0"/>
                        <a:t>日产量（件）</a:t>
                      </a:r>
                      <a:endParaRPr lang="zh-CN" altLang="en-US" dirty="0"/>
                    </a:p>
                  </a:txBody>
                  <a:tcPr/>
                </a:tc>
                <a:tc>
                  <a:txBody>
                    <a:bodyPr/>
                    <a:lstStyle/>
                    <a:p>
                      <a:pPr algn="ctr"/>
                      <a:r>
                        <a:rPr lang="zh-CN" altLang="en-US" dirty="0" smtClean="0"/>
                        <a:t>工人数（人）</a:t>
                      </a:r>
                      <a:endParaRPr lang="zh-CN" altLang="en-US" dirty="0"/>
                    </a:p>
                  </a:txBody>
                  <a:tcPr/>
                </a:tc>
                <a:extLst>
                  <a:ext uri="{0D108BD9-81ED-4DB2-BD59-A6C34878D82A}">
                    <a16:rowId xmlns:a16="http://schemas.microsoft.com/office/drawing/2014/main" xmlns="" val="10000"/>
                  </a:ext>
                </a:extLst>
              </a:tr>
              <a:tr h="370840">
                <a:tc>
                  <a:txBody>
                    <a:bodyPr/>
                    <a:lstStyle/>
                    <a:p>
                      <a:pPr algn="ctr"/>
                      <a:r>
                        <a:rPr lang="en-US" altLang="zh-CN" dirty="0" smtClean="0"/>
                        <a:t>10</a:t>
                      </a:r>
                      <a:endParaRPr lang="zh-CN" altLang="en-US" dirty="0"/>
                    </a:p>
                  </a:txBody>
                  <a:tcPr/>
                </a:tc>
                <a:tc>
                  <a:txBody>
                    <a:bodyPr/>
                    <a:lstStyle/>
                    <a:p>
                      <a:pPr algn="ctr"/>
                      <a:r>
                        <a:rPr lang="en-US" altLang="zh-CN" dirty="0" smtClean="0"/>
                        <a:t>8</a:t>
                      </a:r>
                      <a:endParaRPr lang="zh-CN" altLang="en-US" dirty="0"/>
                    </a:p>
                  </a:txBody>
                  <a:tcPr/>
                </a:tc>
                <a:extLst>
                  <a:ext uri="{0D108BD9-81ED-4DB2-BD59-A6C34878D82A}">
                    <a16:rowId xmlns:a16="http://schemas.microsoft.com/office/drawing/2014/main" xmlns="" val="10001"/>
                  </a:ext>
                </a:extLst>
              </a:tr>
              <a:tr h="370840">
                <a:tc>
                  <a:txBody>
                    <a:bodyPr/>
                    <a:lstStyle/>
                    <a:p>
                      <a:pPr algn="ctr"/>
                      <a:r>
                        <a:rPr lang="en-US" altLang="zh-CN" dirty="0" smtClean="0"/>
                        <a:t>15</a:t>
                      </a:r>
                      <a:endParaRPr lang="zh-CN" altLang="en-US" dirty="0"/>
                    </a:p>
                  </a:txBody>
                  <a:tcPr/>
                </a:tc>
                <a:tc>
                  <a:txBody>
                    <a:bodyPr/>
                    <a:lstStyle/>
                    <a:p>
                      <a:pPr algn="ctr"/>
                      <a:r>
                        <a:rPr lang="en-US" altLang="zh-CN" dirty="0" smtClean="0"/>
                        <a:t>12</a:t>
                      </a:r>
                      <a:endParaRPr lang="zh-CN" altLang="en-US" dirty="0"/>
                    </a:p>
                  </a:txBody>
                  <a:tcPr/>
                </a:tc>
                <a:extLst>
                  <a:ext uri="{0D108BD9-81ED-4DB2-BD59-A6C34878D82A}">
                    <a16:rowId xmlns:a16="http://schemas.microsoft.com/office/drawing/2014/main" xmlns="" val="10002"/>
                  </a:ext>
                </a:extLst>
              </a:tr>
              <a:tr h="370840">
                <a:tc>
                  <a:txBody>
                    <a:bodyPr/>
                    <a:lstStyle/>
                    <a:p>
                      <a:pPr algn="ctr"/>
                      <a:r>
                        <a:rPr lang="en-US" altLang="zh-CN" dirty="0" smtClean="0"/>
                        <a:t>18</a:t>
                      </a:r>
                      <a:endParaRPr lang="zh-CN" altLang="en-US" dirty="0"/>
                    </a:p>
                  </a:txBody>
                  <a:tcPr/>
                </a:tc>
                <a:tc>
                  <a:txBody>
                    <a:bodyPr/>
                    <a:lstStyle/>
                    <a:p>
                      <a:pPr algn="ctr"/>
                      <a:r>
                        <a:rPr lang="en-US" altLang="zh-CN" dirty="0" smtClean="0"/>
                        <a:t>20</a:t>
                      </a:r>
                      <a:endParaRPr lang="zh-CN" altLang="en-US" dirty="0"/>
                    </a:p>
                  </a:txBody>
                  <a:tcPr/>
                </a:tc>
                <a:extLst>
                  <a:ext uri="{0D108BD9-81ED-4DB2-BD59-A6C34878D82A}">
                    <a16:rowId xmlns:a16="http://schemas.microsoft.com/office/drawing/2014/main" xmlns="" val="10003"/>
                  </a:ext>
                </a:extLst>
              </a:tr>
              <a:tr h="370840">
                <a:tc>
                  <a:txBody>
                    <a:bodyPr/>
                    <a:lstStyle/>
                    <a:p>
                      <a:pPr algn="ctr"/>
                      <a:r>
                        <a:rPr lang="en-US" altLang="zh-CN" dirty="0" smtClean="0"/>
                        <a:t>20</a:t>
                      </a:r>
                      <a:endParaRPr lang="zh-CN" altLang="en-US" dirty="0"/>
                    </a:p>
                  </a:txBody>
                  <a:tcPr/>
                </a:tc>
                <a:tc>
                  <a:txBody>
                    <a:bodyPr/>
                    <a:lstStyle/>
                    <a:p>
                      <a:pPr algn="ctr"/>
                      <a:r>
                        <a:rPr lang="en-US" altLang="zh-CN" dirty="0" smtClean="0"/>
                        <a:t>10</a:t>
                      </a:r>
                      <a:endParaRPr lang="zh-CN" altLang="en-US" dirty="0"/>
                    </a:p>
                  </a:txBody>
                  <a:tcPr/>
                </a:tc>
                <a:extLst>
                  <a:ext uri="{0D108BD9-81ED-4DB2-BD59-A6C34878D82A}">
                    <a16:rowId xmlns:a16="http://schemas.microsoft.com/office/drawing/2014/main" xmlns="" val="10004"/>
                  </a:ext>
                </a:extLst>
              </a:tr>
              <a:tr h="370840">
                <a:tc>
                  <a:txBody>
                    <a:bodyPr/>
                    <a:lstStyle/>
                    <a:p>
                      <a:pPr algn="ctr"/>
                      <a:r>
                        <a:rPr lang="en-US" altLang="zh-CN" dirty="0" smtClean="0"/>
                        <a:t>22</a:t>
                      </a:r>
                      <a:endParaRPr lang="zh-CN" altLang="en-US" dirty="0"/>
                    </a:p>
                  </a:txBody>
                  <a:tcPr/>
                </a:tc>
                <a:tc>
                  <a:txBody>
                    <a:bodyPr/>
                    <a:lstStyle/>
                    <a:p>
                      <a:pPr algn="ctr"/>
                      <a:r>
                        <a:rPr lang="en-US" altLang="zh-CN" dirty="0" smtClean="0"/>
                        <a:t>6</a:t>
                      </a:r>
                      <a:endParaRPr lang="zh-CN" altLang="en-US" dirty="0"/>
                    </a:p>
                  </a:txBody>
                  <a:tcPr/>
                </a:tc>
                <a:extLst>
                  <a:ext uri="{0D108BD9-81ED-4DB2-BD59-A6C34878D82A}">
                    <a16:rowId xmlns:a16="http://schemas.microsoft.com/office/drawing/2014/main" xmlns="" val="10005"/>
                  </a:ext>
                </a:extLst>
              </a:tr>
              <a:tr h="370840">
                <a:tc>
                  <a:txBody>
                    <a:bodyPr/>
                    <a:lstStyle/>
                    <a:p>
                      <a:pPr algn="ctr"/>
                      <a:r>
                        <a:rPr lang="zh-CN" altLang="en-US" dirty="0" smtClean="0"/>
                        <a:t>合计</a:t>
                      </a:r>
                      <a:endParaRPr lang="zh-CN" altLang="en-US" dirty="0"/>
                    </a:p>
                  </a:txBody>
                  <a:tcPr/>
                </a:tc>
                <a:tc>
                  <a:txBody>
                    <a:bodyPr/>
                    <a:lstStyle/>
                    <a:p>
                      <a:pPr algn="ctr"/>
                      <a:r>
                        <a:rPr lang="en-US" altLang="zh-CN" dirty="0" smtClean="0"/>
                        <a:t>56</a:t>
                      </a:r>
                      <a:endParaRPr lang="zh-CN" altLang="en-US" dirty="0"/>
                    </a:p>
                  </a:txBody>
                  <a:tcPr/>
                </a:tc>
                <a:extLst>
                  <a:ext uri="{0D108BD9-81ED-4DB2-BD59-A6C34878D82A}">
                    <a16:rowId xmlns:a16="http://schemas.microsoft.com/office/drawing/2014/main" xmlns="" val="10006"/>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018219638"/>
              </p:ext>
            </p:extLst>
          </p:nvPr>
        </p:nvGraphicFramePr>
        <p:xfrm>
          <a:off x="6770914" y="3647926"/>
          <a:ext cx="1905000" cy="2595880"/>
        </p:xfrm>
        <a:graphic>
          <a:graphicData uri="http://schemas.openxmlformats.org/drawingml/2006/table">
            <a:tbl>
              <a:tblPr firstRow="1" bandRow="1">
                <a:tableStyleId>{5940675A-B579-460E-94D1-54222C63F5DA}</a:tableStyleId>
              </a:tblPr>
              <a:tblGrid>
                <a:gridCol w="1905000">
                  <a:extLst>
                    <a:ext uri="{9D8B030D-6E8A-4147-A177-3AD203B41FA5}">
                      <a16:colId xmlns:a16="http://schemas.microsoft.com/office/drawing/2014/main" xmlns="" val="20000"/>
                    </a:ext>
                  </a:extLst>
                </a:gridCol>
              </a:tblGrid>
              <a:tr h="370840">
                <a:tc>
                  <a:txBody>
                    <a:bodyPr/>
                    <a:lstStyle/>
                    <a:p>
                      <a:pPr algn="ctr"/>
                      <a:r>
                        <a:rPr lang="zh-CN" altLang="en-US" dirty="0" smtClean="0"/>
                        <a:t>累积次数</a:t>
                      </a:r>
                      <a:endParaRPr lang="zh-CN" altLang="en-US" dirty="0"/>
                    </a:p>
                  </a:txBody>
                  <a:tcPr/>
                </a:tc>
                <a:extLst>
                  <a:ext uri="{0D108BD9-81ED-4DB2-BD59-A6C34878D82A}">
                    <a16:rowId xmlns:a16="http://schemas.microsoft.com/office/drawing/2014/main" xmlns="" val="10000"/>
                  </a:ext>
                </a:extLst>
              </a:tr>
              <a:tr h="370840">
                <a:tc>
                  <a:txBody>
                    <a:bodyPr/>
                    <a:lstStyle/>
                    <a:p>
                      <a:pPr algn="ctr"/>
                      <a:r>
                        <a:rPr lang="en-US" altLang="zh-CN" dirty="0" smtClean="0"/>
                        <a:t>8</a:t>
                      </a:r>
                      <a:endParaRPr lang="zh-CN" altLang="en-US" dirty="0"/>
                    </a:p>
                  </a:txBody>
                  <a:tcPr/>
                </a:tc>
                <a:extLst>
                  <a:ext uri="{0D108BD9-81ED-4DB2-BD59-A6C34878D82A}">
                    <a16:rowId xmlns:a16="http://schemas.microsoft.com/office/drawing/2014/main" xmlns="" val="10001"/>
                  </a:ext>
                </a:extLst>
              </a:tr>
              <a:tr h="370840">
                <a:tc>
                  <a:txBody>
                    <a:bodyPr/>
                    <a:lstStyle/>
                    <a:p>
                      <a:pPr algn="ctr"/>
                      <a:r>
                        <a:rPr lang="en-US" altLang="zh-CN" dirty="0" smtClean="0"/>
                        <a:t>20</a:t>
                      </a:r>
                      <a:endParaRPr lang="zh-CN" altLang="en-US" dirty="0"/>
                    </a:p>
                  </a:txBody>
                  <a:tcPr/>
                </a:tc>
                <a:extLst>
                  <a:ext uri="{0D108BD9-81ED-4DB2-BD59-A6C34878D82A}">
                    <a16:rowId xmlns:a16="http://schemas.microsoft.com/office/drawing/2014/main" xmlns="" val="10002"/>
                  </a:ext>
                </a:extLst>
              </a:tr>
              <a:tr h="370840">
                <a:tc>
                  <a:txBody>
                    <a:bodyPr/>
                    <a:lstStyle/>
                    <a:p>
                      <a:pPr algn="ctr"/>
                      <a:r>
                        <a:rPr lang="en-US" altLang="zh-CN" dirty="0" smtClean="0"/>
                        <a:t>40</a:t>
                      </a:r>
                      <a:endParaRPr lang="zh-CN" altLang="en-US" dirty="0"/>
                    </a:p>
                  </a:txBody>
                  <a:tcPr/>
                </a:tc>
                <a:extLst>
                  <a:ext uri="{0D108BD9-81ED-4DB2-BD59-A6C34878D82A}">
                    <a16:rowId xmlns:a16="http://schemas.microsoft.com/office/drawing/2014/main" xmlns="" val="10003"/>
                  </a:ext>
                </a:extLst>
              </a:tr>
              <a:tr h="370840">
                <a:tc>
                  <a:txBody>
                    <a:bodyPr/>
                    <a:lstStyle/>
                    <a:p>
                      <a:pPr algn="ctr"/>
                      <a:r>
                        <a:rPr lang="en-US" altLang="zh-CN" dirty="0" smtClean="0"/>
                        <a:t>50</a:t>
                      </a:r>
                      <a:endParaRPr lang="zh-CN" altLang="en-US" dirty="0"/>
                    </a:p>
                  </a:txBody>
                  <a:tcPr/>
                </a:tc>
                <a:extLst>
                  <a:ext uri="{0D108BD9-81ED-4DB2-BD59-A6C34878D82A}">
                    <a16:rowId xmlns:a16="http://schemas.microsoft.com/office/drawing/2014/main" xmlns="" val="10004"/>
                  </a:ext>
                </a:extLst>
              </a:tr>
              <a:tr h="370840">
                <a:tc>
                  <a:txBody>
                    <a:bodyPr/>
                    <a:lstStyle/>
                    <a:p>
                      <a:pPr algn="ctr"/>
                      <a:r>
                        <a:rPr lang="en-US" altLang="zh-CN" dirty="0" smtClean="0"/>
                        <a:t>56</a:t>
                      </a:r>
                      <a:endParaRPr lang="zh-CN" altLang="en-US" dirty="0"/>
                    </a:p>
                  </a:txBody>
                  <a:tcPr/>
                </a:tc>
                <a:extLst>
                  <a:ext uri="{0D108BD9-81ED-4DB2-BD59-A6C34878D82A}">
                    <a16:rowId xmlns:a16="http://schemas.microsoft.com/office/drawing/2014/main" xmlns="" val="10005"/>
                  </a:ext>
                </a:extLst>
              </a:tr>
              <a:tr h="370840">
                <a:tc>
                  <a:txBody>
                    <a:bodyPr/>
                    <a:lstStyle/>
                    <a:p>
                      <a:pPr algn="ctr"/>
                      <a:r>
                        <a:rPr lang="en-US" altLang="zh-CN" dirty="0" smtClean="0"/>
                        <a:t>-</a:t>
                      </a:r>
                      <a:endParaRPr lang="zh-CN" altLang="en-US" dirty="0"/>
                    </a:p>
                  </a:txBody>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4267023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533398" y="440872"/>
            <a:ext cx="5257801" cy="457200"/>
          </a:xfrm>
        </p:spPr>
        <p:txBody>
          <a:bodyPr>
            <a:noAutofit/>
          </a:bodyPr>
          <a:lstStyle/>
          <a:p>
            <a:r>
              <a:rPr lang="zh-CN" altLang="en-US" sz="2800" dirty="0">
                <a:latin typeface="黑体" panose="02010609060101010101" pitchFamily="49" charset="-122"/>
              </a:rPr>
              <a:t>（</a:t>
            </a:r>
            <a:r>
              <a:rPr lang="en-US" altLang="zh-CN" sz="2800" dirty="0">
                <a:latin typeface="黑体" panose="02010609060101010101" pitchFamily="49" charset="-122"/>
              </a:rPr>
              <a:t>2</a:t>
            </a:r>
            <a:r>
              <a:rPr lang="zh-CN" altLang="en-US" sz="2800" dirty="0">
                <a:latin typeface="黑体" panose="02010609060101010101" pitchFamily="49" charset="-122"/>
              </a:rPr>
              <a:t>）</a:t>
            </a:r>
            <a:r>
              <a:rPr lang="zh-CN" altLang="en-US" sz="2800" dirty="0" smtClean="0">
                <a:latin typeface="黑体" panose="02010609060101010101" pitchFamily="49" charset="-122"/>
              </a:rPr>
              <a:t>由组距数列确定</a:t>
            </a:r>
            <a:r>
              <a:rPr lang="zh-CN" altLang="en-US" sz="2800" dirty="0">
                <a:latin typeface="黑体" panose="02010609060101010101" pitchFamily="49" charset="-122"/>
              </a:rPr>
              <a:t>中位数</a:t>
            </a:r>
          </a:p>
        </p:txBody>
      </p:sp>
      <p:sp>
        <p:nvSpPr>
          <p:cNvPr id="252931" name="Rectangle 3"/>
          <p:cNvSpPr>
            <a:spLocks noGrp="1" noChangeArrowheads="1"/>
          </p:cNvSpPr>
          <p:nvPr>
            <p:ph type="body" idx="1"/>
          </p:nvPr>
        </p:nvSpPr>
        <p:spPr>
          <a:xfrm>
            <a:off x="1752600" y="1752600"/>
            <a:ext cx="8686800" cy="5562600"/>
          </a:xfrm>
        </p:spPr>
        <p:txBody>
          <a:bodyPr/>
          <a:lstStyle/>
          <a:p>
            <a:r>
              <a:rPr lang="zh-CN" altLang="en-US" sz="2000" dirty="0">
                <a:latin typeface="黑体" panose="02010609060101010101" pitchFamily="49" charset="-122"/>
                <a:ea typeface="黑体" panose="02010609060101010101" pitchFamily="49" charset="-122"/>
              </a:rPr>
              <a:t>第一步：确定中位数所处位置，按          确定（</a:t>
            </a:r>
            <a:r>
              <a:rPr lang="en-US" altLang="zh-CN" sz="2000" dirty="0">
                <a:latin typeface="黑体" panose="02010609060101010101" pitchFamily="49" charset="-122"/>
                <a:ea typeface="黑体" panose="02010609060101010101" pitchFamily="49" charset="-122"/>
              </a:rPr>
              <a:t>f</a:t>
            </a:r>
            <a:r>
              <a:rPr lang="zh-CN" altLang="en-US" sz="2000" dirty="0">
                <a:latin typeface="黑体" panose="02010609060101010101" pitchFamily="49" charset="-122"/>
                <a:ea typeface="黑体" panose="02010609060101010101" pitchFamily="49" charset="-122"/>
              </a:rPr>
              <a:t>为次数）。</a:t>
            </a:r>
          </a:p>
          <a:p>
            <a:r>
              <a:rPr lang="zh-CN" altLang="en-US" sz="2000" dirty="0">
                <a:latin typeface="黑体" panose="02010609060101010101" pitchFamily="49" charset="-122"/>
                <a:ea typeface="黑体" panose="02010609060101010101" pitchFamily="49" charset="-122"/>
              </a:rPr>
              <a:t>第二步：采用公式计算</a:t>
            </a:r>
          </a:p>
          <a:p>
            <a:r>
              <a:rPr lang="zh-CN" altLang="en-US" sz="2000" dirty="0">
                <a:latin typeface="黑体" panose="02010609060101010101" pitchFamily="49" charset="-122"/>
                <a:ea typeface="黑体" panose="02010609060101010101" pitchFamily="49" charset="-122"/>
              </a:rPr>
              <a:t>上限法：用</a:t>
            </a:r>
            <a:r>
              <a:rPr lang="zh-CN" altLang="en-US" sz="2000" dirty="0">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以上累计</a:t>
            </a:r>
            <a:r>
              <a:rPr lang="zh-CN" altLang="en-US" sz="2000" dirty="0">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法确定中位数。</a:t>
            </a:r>
          </a:p>
          <a:p>
            <a:endParaRPr lang="zh-CN" altLang="en-US" sz="2000" dirty="0">
              <a:latin typeface="黑体" panose="02010609060101010101" pitchFamily="49" charset="-122"/>
              <a:ea typeface="黑体" panose="02010609060101010101" pitchFamily="49" charset="-122"/>
            </a:endParaRPr>
          </a:p>
          <a:p>
            <a:endParaRPr lang="zh-CN" altLang="en-US" sz="2000" dirty="0">
              <a:latin typeface="黑体" panose="02010609060101010101" pitchFamily="49" charset="-122"/>
              <a:ea typeface="黑体" panose="02010609060101010101" pitchFamily="49" charset="-122"/>
            </a:endParaRPr>
          </a:p>
          <a:p>
            <a:endParaRPr lang="zh-CN" altLang="en-US"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下限法：用</a:t>
            </a:r>
            <a:r>
              <a:rPr lang="zh-CN" altLang="en-US" sz="2000" dirty="0">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以下累计</a:t>
            </a:r>
            <a:r>
              <a:rPr lang="zh-CN" altLang="en-US" sz="2000" dirty="0">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法确定中位数。</a:t>
            </a:r>
          </a:p>
          <a:p>
            <a:endParaRPr lang="zh-CN" altLang="en-US" sz="2000" dirty="0">
              <a:latin typeface="黑体" panose="02010609060101010101" pitchFamily="49" charset="-122"/>
              <a:ea typeface="黑体" panose="02010609060101010101" pitchFamily="49" charset="-122"/>
            </a:endParaRPr>
          </a:p>
          <a:p>
            <a:endParaRPr lang="zh-CN" altLang="en-US" sz="2000" dirty="0">
              <a:latin typeface="黑体" panose="02010609060101010101" pitchFamily="49" charset="-122"/>
              <a:ea typeface="黑体" panose="02010609060101010101" pitchFamily="49" charset="-122"/>
            </a:endParaRPr>
          </a:p>
          <a:p>
            <a:endParaRPr lang="zh-CN" altLang="en-US"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其中：</a:t>
            </a:r>
            <a:r>
              <a:rPr lang="en-US" altLang="zh-CN" sz="2000" dirty="0">
                <a:latin typeface="黑体" panose="02010609060101010101" pitchFamily="49" charset="-122"/>
                <a:ea typeface="黑体" panose="02010609060101010101" pitchFamily="49" charset="-122"/>
              </a:rPr>
              <a:t>U</a:t>
            </a:r>
            <a:r>
              <a:rPr lang="zh-CN" altLang="en-US" sz="2000" dirty="0">
                <a:latin typeface="黑体" panose="02010609060101010101" pitchFamily="49" charset="-122"/>
                <a:ea typeface="黑体" panose="02010609060101010101" pitchFamily="49" charset="-122"/>
              </a:rPr>
              <a:t>是中位数所在组的上限，</a:t>
            </a:r>
            <a:r>
              <a:rPr lang="en-US" altLang="zh-CN" sz="2000" dirty="0">
                <a:latin typeface="黑体" panose="02010609060101010101" pitchFamily="49" charset="-122"/>
                <a:ea typeface="黑体" panose="02010609060101010101" pitchFamily="49" charset="-122"/>
              </a:rPr>
              <a:t>L</a:t>
            </a:r>
            <a:r>
              <a:rPr lang="zh-CN" altLang="en-US" sz="2000" dirty="0">
                <a:latin typeface="黑体" panose="02010609060101010101" pitchFamily="49" charset="-122"/>
                <a:ea typeface="黑体" panose="02010609060101010101" pitchFamily="49" charset="-122"/>
              </a:rPr>
              <a:t>是中位数所在组的下限，</a:t>
            </a:r>
            <a:r>
              <a:rPr lang="en-US" altLang="zh-CN" sz="2000" dirty="0" err="1">
                <a:latin typeface="黑体" panose="02010609060101010101" pitchFamily="49" charset="-122"/>
                <a:ea typeface="黑体" panose="02010609060101010101" pitchFamily="49" charset="-122"/>
              </a:rPr>
              <a:t>f</a:t>
            </a:r>
            <a:r>
              <a:rPr lang="en-US" altLang="zh-CN" sz="2000" baseline="-25000" dirty="0" err="1">
                <a:latin typeface="黑体" panose="02010609060101010101" pitchFamily="49" charset="-122"/>
                <a:ea typeface="黑体" panose="02010609060101010101" pitchFamily="49" charset="-122"/>
              </a:rPr>
              <a:t>m</a:t>
            </a:r>
            <a:r>
              <a:rPr lang="zh-CN" altLang="en-US" sz="2000" dirty="0">
                <a:latin typeface="黑体" panose="02010609060101010101" pitchFamily="49" charset="-122"/>
                <a:ea typeface="黑体" panose="02010609060101010101" pitchFamily="49" charset="-122"/>
              </a:rPr>
              <a:t>是中位数所在组的次数，</a:t>
            </a:r>
            <a:r>
              <a:rPr lang="en-US" altLang="zh-CN" sz="2000" dirty="0">
                <a:latin typeface="黑体" panose="02010609060101010101" pitchFamily="49" charset="-122"/>
                <a:ea typeface="黑体" panose="02010609060101010101" pitchFamily="49" charset="-122"/>
              </a:rPr>
              <a:t>S</a:t>
            </a:r>
            <a:r>
              <a:rPr lang="en-US" altLang="zh-CN" sz="2000" baseline="-25000" dirty="0">
                <a:latin typeface="黑体" panose="02010609060101010101" pitchFamily="49" charset="-122"/>
                <a:ea typeface="黑体" panose="02010609060101010101" pitchFamily="49" charset="-122"/>
              </a:rPr>
              <a:t>m+1</a:t>
            </a:r>
            <a:r>
              <a:rPr lang="zh-CN" altLang="en-US" sz="2000" dirty="0">
                <a:latin typeface="黑体" panose="02010609060101010101" pitchFamily="49" charset="-122"/>
                <a:ea typeface="黑体" panose="02010609060101010101" pitchFamily="49" charset="-122"/>
              </a:rPr>
              <a:t>是中位数所在组后面各组累计数， </a:t>
            </a:r>
            <a:r>
              <a:rPr lang="en-US" altLang="zh-CN" sz="2000" dirty="0">
                <a:latin typeface="黑体" panose="02010609060101010101" pitchFamily="49" charset="-122"/>
                <a:ea typeface="黑体" panose="02010609060101010101" pitchFamily="49" charset="-122"/>
              </a:rPr>
              <a:t>S</a:t>
            </a:r>
            <a:r>
              <a:rPr lang="en-US" altLang="zh-CN" sz="2000" baseline="-25000" dirty="0">
                <a:latin typeface="黑体" panose="02010609060101010101" pitchFamily="49" charset="-122"/>
                <a:ea typeface="黑体" panose="02010609060101010101" pitchFamily="49" charset="-122"/>
              </a:rPr>
              <a:t>m-1</a:t>
            </a:r>
            <a:r>
              <a:rPr lang="zh-CN" altLang="en-US" sz="2000" dirty="0">
                <a:latin typeface="黑体" panose="02010609060101010101" pitchFamily="49" charset="-122"/>
                <a:ea typeface="黑体" panose="02010609060101010101" pitchFamily="49" charset="-122"/>
              </a:rPr>
              <a:t>是中位数所在组前面各组累计数，</a:t>
            </a:r>
            <a:r>
              <a:rPr lang="en-US" altLang="zh-CN" sz="2000" dirty="0" err="1">
                <a:latin typeface="黑体" panose="02010609060101010101" pitchFamily="49" charset="-122"/>
                <a:ea typeface="黑体" panose="02010609060101010101" pitchFamily="49" charset="-122"/>
              </a:rPr>
              <a:t>i</a:t>
            </a:r>
            <a:r>
              <a:rPr lang="zh-CN" altLang="en-US" sz="2000" dirty="0">
                <a:latin typeface="黑体" panose="02010609060101010101" pitchFamily="49" charset="-122"/>
                <a:ea typeface="黑体" panose="02010609060101010101" pitchFamily="49" charset="-122"/>
              </a:rPr>
              <a:t>是中位数所在组的组距。</a:t>
            </a:r>
          </a:p>
        </p:txBody>
      </p:sp>
      <p:graphicFrame>
        <p:nvGraphicFramePr>
          <p:cNvPr id="252932" name="Object 4"/>
          <p:cNvGraphicFramePr>
            <a:graphicFrameLocks noChangeAspect="1"/>
          </p:cNvGraphicFramePr>
          <p:nvPr>
            <p:extLst>
              <p:ext uri="{D42A27DB-BD31-4B8C-83A1-F6EECF244321}">
                <p14:modId xmlns:p14="http://schemas.microsoft.com/office/powerpoint/2010/main" val="4186239936"/>
              </p:ext>
            </p:extLst>
          </p:nvPr>
        </p:nvGraphicFramePr>
        <p:xfrm>
          <a:off x="5943600" y="1636372"/>
          <a:ext cx="1101725" cy="623888"/>
        </p:xfrm>
        <a:graphic>
          <a:graphicData uri="http://schemas.openxmlformats.org/presentationml/2006/ole">
            <mc:AlternateContent xmlns:mc="http://schemas.openxmlformats.org/markup-compatibility/2006">
              <mc:Choice xmlns:v="urn:schemas-microsoft-com:vml" Requires="v">
                <p:oleObj spid="_x0000_s18590" name="公式" r:id="rId3" imgW="761760" imgH="431640" progId="Equation.3">
                  <p:embed/>
                </p:oleObj>
              </mc:Choice>
              <mc:Fallback>
                <p:oleObj name="公式" r:id="rId3" imgW="761760" imgH="431640" progId="Equation.3">
                  <p:embed/>
                  <p:pic>
                    <p:nvPicPr>
                      <p:cNvPr id="0" name=""/>
                      <p:cNvPicPr>
                        <a:picLocks noChangeAspect="1" noChangeArrowheads="1"/>
                      </p:cNvPicPr>
                      <p:nvPr/>
                    </p:nvPicPr>
                    <p:blipFill>
                      <a:blip r:embed="rId4"/>
                      <a:srcRect/>
                      <a:stretch>
                        <a:fillRect/>
                      </a:stretch>
                    </p:blipFill>
                    <p:spPr bwMode="auto">
                      <a:xfrm>
                        <a:off x="5943600" y="1636372"/>
                        <a:ext cx="1101725" cy="623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2933" name="Object 5"/>
          <p:cNvGraphicFramePr>
            <a:graphicFrameLocks noChangeAspect="1"/>
          </p:cNvGraphicFramePr>
          <p:nvPr>
            <p:extLst>
              <p:ext uri="{D42A27DB-BD31-4B8C-83A1-F6EECF244321}">
                <p14:modId xmlns:p14="http://schemas.microsoft.com/office/powerpoint/2010/main" val="2038589724"/>
              </p:ext>
            </p:extLst>
          </p:nvPr>
        </p:nvGraphicFramePr>
        <p:xfrm>
          <a:off x="3773034" y="3004457"/>
          <a:ext cx="2862262" cy="1060450"/>
        </p:xfrm>
        <a:graphic>
          <a:graphicData uri="http://schemas.openxmlformats.org/presentationml/2006/ole">
            <mc:AlternateContent xmlns:mc="http://schemas.openxmlformats.org/markup-compatibility/2006">
              <mc:Choice xmlns:v="urn:schemas-microsoft-com:vml" Requires="v">
                <p:oleObj spid="_x0000_s18591" name="公式" r:id="rId5" imgW="1714320" imgH="634680" progId="Equation.3">
                  <p:embed/>
                </p:oleObj>
              </mc:Choice>
              <mc:Fallback>
                <p:oleObj name="公式" r:id="rId5" imgW="1714320" imgH="634680" progId="Equation.3">
                  <p:embed/>
                  <p:pic>
                    <p:nvPicPr>
                      <p:cNvPr id="0" name=""/>
                      <p:cNvPicPr>
                        <a:picLocks noChangeAspect="1" noChangeArrowheads="1"/>
                      </p:cNvPicPr>
                      <p:nvPr/>
                    </p:nvPicPr>
                    <p:blipFill>
                      <a:blip r:embed="rId6"/>
                      <a:srcRect/>
                      <a:stretch>
                        <a:fillRect/>
                      </a:stretch>
                    </p:blipFill>
                    <p:spPr bwMode="auto">
                      <a:xfrm>
                        <a:off x="3773034" y="3004457"/>
                        <a:ext cx="2862262" cy="106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2934" name="Object 6"/>
          <p:cNvGraphicFramePr>
            <a:graphicFrameLocks noChangeAspect="1"/>
          </p:cNvGraphicFramePr>
          <p:nvPr>
            <p:extLst>
              <p:ext uri="{D42A27DB-BD31-4B8C-83A1-F6EECF244321}">
                <p14:modId xmlns:p14="http://schemas.microsoft.com/office/powerpoint/2010/main" val="635020996"/>
              </p:ext>
            </p:extLst>
          </p:nvPr>
        </p:nvGraphicFramePr>
        <p:xfrm>
          <a:off x="3768271" y="4533900"/>
          <a:ext cx="2867025" cy="1068388"/>
        </p:xfrm>
        <a:graphic>
          <a:graphicData uri="http://schemas.openxmlformats.org/presentationml/2006/ole">
            <mc:AlternateContent xmlns:mc="http://schemas.openxmlformats.org/markup-compatibility/2006">
              <mc:Choice xmlns:v="urn:schemas-microsoft-com:vml" Requires="v">
                <p:oleObj spid="_x0000_s18592" name="公式" r:id="rId7" imgW="1701720" imgH="634680" progId="Equation.3">
                  <p:embed/>
                </p:oleObj>
              </mc:Choice>
              <mc:Fallback>
                <p:oleObj name="公式" r:id="rId7" imgW="1701720" imgH="634680" progId="Equation.3">
                  <p:embed/>
                  <p:pic>
                    <p:nvPicPr>
                      <p:cNvPr id="0" name=""/>
                      <p:cNvPicPr>
                        <a:picLocks noChangeAspect="1" noChangeArrowheads="1"/>
                      </p:cNvPicPr>
                      <p:nvPr/>
                    </p:nvPicPr>
                    <p:blipFill>
                      <a:blip r:embed="rId8"/>
                      <a:srcRect/>
                      <a:stretch>
                        <a:fillRect/>
                      </a:stretch>
                    </p:blipFill>
                    <p:spPr bwMode="auto">
                      <a:xfrm>
                        <a:off x="3768271" y="4533900"/>
                        <a:ext cx="2867025" cy="1068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16983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1703388" y="0"/>
            <a:ext cx="8229600" cy="1143000"/>
          </a:xfrm>
          <a:noFill/>
          <a:ln/>
        </p:spPr>
        <p:txBody>
          <a:bodyPr anchor="b"/>
          <a:lstStyle/>
          <a:p>
            <a:pPr algn="l"/>
            <a:r>
              <a:rPr lang="zh-CN" altLang="en-US" sz="2800" b="1">
                <a:solidFill>
                  <a:schemeClr val="bg1"/>
                </a:solidFill>
              </a:rPr>
              <a:t>例   现检测某厂生产的一批电子产品的耐用时间，得到资料如下表所示：</a:t>
            </a:r>
          </a:p>
        </p:txBody>
      </p:sp>
      <p:graphicFrame>
        <p:nvGraphicFramePr>
          <p:cNvPr id="269473" name="Group 161"/>
          <p:cNvGraphicFramePr>
            <a:graphicFrameLocks noGrp="1"/>
          </p:cNvGraphicFramePr>
          <p:nvPr>
            <p:extLst>
              <p:ext uri="{D42A27DB-BD31-4B8C-83A1-F6EECF244321}">
                <p14:modId xmlns:p14="http://schemas.microsoft.com/office/powerpoint/2010/main" val="2606706177"/>
              </p:ext>
            </p:extLst>
          </p:nvPr>
        </p:nvGraphicFramePr>
        <p:xfrm>
          <a:off x="1883229" y="1143000"/>
          <a:ext cx="8382000" cy="4663440"/>
        </p:xfrm>
        <a:graphic>
          <a:graphicData uri="http://schemas.openxmlformats.org/drawingml/2006/table">
            <a:tbl>
              <a:tblPr/>
              <a:tblGrid>
                <a:gridCol w="2286000">
                  <a:extLst>
                    <a:ext uri="{9D8B030D-6E8A-4147-A177-3AD203B41FA5}">
                      <a16:colId xmlns:a16="http://schemas.microsoft.com/office/drawing/2014/main" xmlns="" val="20000"/>
                    </a:ext>
                  </a:extLst>
                </a:gridCol>
                <a:gridCol w="2133600">
                  <a:extLst>
                    <a:ext uri="{9D8B030D-6E8A-4147-A177-3AD203B41FA5}">
                      <a16:colId xmlns:a16="http://schemas.microsoft.com/office/drawing/2014/main" xmlns="" val="20001"/>
                    </a:ext>
                  </a:extLst>
                </a:gridCol>
                <a:gridCol w="1828800">
                  <a:extLst>
                    <a:ext uri="{9D8B030D-6E8A-4147-A177-3AD203B41FA5}">
                      <a16:colId xmlns:a16="http://schemas.microsoft.com/office/drawing/2014/main" xmlns="" val="20002"/>
                    </a:ext>
                  </a:extLst>
                </a:gridCol>
                <a:gridCol w="2133600">
                  <a:extLst>
                    <a:ext uri="{9D8B030D-6E8A-4147-A177-3AD203B41FA5}">
                      <a16:colId xmlns:a16="http://schemas.microsoft.com/office/drawing/2014/main" xmlns="" val="20003"/>
                    </a:ext>
                  </a:extLst>
                </a:gridCol>
              </a:tblGrid>
              <a:tr h="473075">
                <a:tc rowSpan="2">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耐用时间</a:t>
                      </a:r>
                    </a:p>
                  </a:txBody>
                  <a:tcPr horzOverflow="overflow">
                    <a:lnL cap="flat">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rowSpan="2">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产品个数</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gridSpan="2">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累计次数</a:t>
                      </a:r>
                    </a:p>
                  </a:txBody>
                  <a:tcPr horzOverflow="overflow">
                    <a:lnL w="127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hMerge="1">
                  <a:txBody>
                    <a:bodyPr/>
                    <a:lstStyle/>
                    <a:p>
                      <a:endParaRPr lang="zh-CN" altLang="en-US"/>
                    </a:p>
                  </a:txBody>
                  <a:tcPr/>
                </a:tc>
                <a:extLst>
                  <a:ext uri="{0D108BD9-81ED-4DB2-BD59-A6C34878D82A}">
                    <a16:rowId xmlns:a16="http://schemas.microsoft.com/office/drawing/2014/main" xmlns="" val="10000"/>
                  </a:ext>
                </a:extLst>
              </a:tr>
              <a:tr h="514350">
                <a:tc vMerge="1">
                  <a:txBody>
                    <a:bodyPr/>
                    <a:lstStyle/>
                    <a:p>
                      <a:endParaRPr lang="zh-CN" altLang="en-US"/>
                    </a:p>
                  </a:txBody>
                  <a:tcPr/>
                </a:tc>
                <a:tc vMerge="1">
                  <a:txBody>
                    <a:bodyPr/>
                    <a:lstStyle/>
                    <a:p>
                      <a:endParaRPr lang="zh-CN" altLang="en-US"/>
                    </a:p>
                  </a:txBody>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以下累计</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以上累计</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1"/>
                  </a:ext>
                </a:extLst>
              </a:tr>
              <a:tr h="473075">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600</a:t>
                      </a:r>
                      <a:r>
                        <a:rPr kumimoji="0" lang="zh-CN" altLang="en-US" sz="2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以下</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84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84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700</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2"/>
                  </a:ext>
                </a:extLst>
              </a:tr>
              <a:tr h="473075">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600-800</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hlink"/>
                          </a:solidFill>
                          <a:effectLst/>
                          <a:latin typeface="黑体" panose="02010609060101010101" pitchFamily="49" charset="-122"/>
                          <a:ea typeface="黑体" panose="02010609060101010101" pitchFamily="49" charset="-122"/>
                        </a:rPr>
                        <a:t>161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hlink"/>
                          </a:solidFill>
                          <a:effectLst/>
                          <a:latin typeface="黑体" panose="02010609060101010101" pitchFamily="49" charset="-122"/>
                          <a:ea typeface="黑体" panose="02010609060101010101" pitchFamily="49" charset="-122"/>
                        </a:rPr>
                        <a:t>245</a:t>
                      </a:r>
                      <a:r>
                        <a:rPr kumimoji="0" lang="zh-CN" altLang="en-US" sz="2800" b="1" i="0" u="none" strike="noStrike" cap="none" normalizeH="0" baseline="0" smtClean="0">
                          <a:ln>
                            <a:noFill/>
                          </a:ln>
                          <a:solidFill>
                            <a:schemeClr val="hlink"/>
                          </a:solidFill>
                          <a:effectLst/>
                          <a:latin typeface="黑体" panose="02010609060101010101" pitchFamily="49" charset="-122"/>
                          <a:ea typeface="黑体" panose="02010609060101010101" pitchFamily="49" charset="-122"/>
                        </a:rPr>
                        <a:t>（</a:t>
                      </a:r>
                      <a:r>
                        <a:rPr kumimoji="0" lang="en-US" altLang="zh-CN" sz="2800" b="1" i="0" u="none" strike="noStrike" cap="none" normalizeH="0" baseline="0" smtClean="0">
                          <a:ln>
                            <a:noFill/>
                          </a:ln>
                          <a:solidFill>
                            <a:schemeClr val="hlink"/>
                          </a:solidFill>
                          <a:effectLst/>
                          <a:latin typeface="黑体" panose="02010609060101010101" pitchFamily="49" charset="-122"/>
                          <a:ea typeface="黑体" panose="02010609060101010101" pitchFamily="49" charset="-122"/>
                        </a:rPr>
                        <a:t>S</a:t>
                      </a:r>
                      <a:r>
                        <a:rPr kumimoji="0" lang="en-US" altLang="zh-CN" sz="2800" b="1" i="0" u="none" strike="noStrike" cap="none" normalizeH="0" baseline="-25000" smtClean="0">
                          <a:ln>
                            <a:noFill/>
                          </a:ln>
                          <a:solidFill>
                            <a:schemeClr val="hlink"/>
                          </a:solidFill>
                          <a:effectLst/>
                          <a:latin typeface="黑体" panose="02010609060101010101" pitchFamily="49" charset="-122"/>
                          <a:ea typeface="黑体" panose="02010609060101010101" pitchFamily="49" charset="-122"/>
                        </a:rPr>
                        <a:t>m-1</a:t>
                      </a:r>
                      <a:r>
                        <a:rPr kumimoji="0" lang="en-US" altLang="zh-CN" sz="2800" b="1" i="0" u="none" strike="noStrike" cap="none" normalizeH="0" baseline="0" smtClean="0">
                          <a:ln>
                            <a:noFill/>
                          </a:ln>
                          <a:solidFill>
                            <a:schemeClr val="hlink"/>
                          </a:solidFill>
                          <a:effectLst/>
                          <a:latin typeface="黑体" panose="02010609060101010101" pitchFamily="49" charset="-122"/>
                          <a:ea typeface="黑体" panose="02010609060101010101" pitchFamily="49"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hlink"/>
                          </a:solidFill>
                          <a:effectLst/>
                          <a:latin typeface="黑体" panose="02010609060101010101" pitchFamily="49" charset="-122"/>
                          <a:ea typeface="黑体" panose="02010609060101010101" pitchFamily="49" charset="-122"/>
                        </a:rPr>
                        <a:t>616</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3"/>
                  </a:ext>
                </a:extLst>
              </a:tr>
              <a:tr h="503238">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800-1000</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FF0101"/>
                          </a:solidFill>
                          <a:effectLst/>
                          <a:latin typeface="黑体" panose="02010609060101010101" pitchFamily="49" charset="-122"/>
                          <a:ea typeface="黑体" panose="02010609060101010101" pitchFamily="49" charset="-122"/>
                        </a:rPr>
                        <a:t>244(fm)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FF0101"/>
                          </a:solidFill>
                          <a:effectLst/>
                          <a:latin typeface="黑体" panose="02010609060101010101" pitchFamily="49" charset="-122"/>
                          <a:ea typeface="黑体" panose="02010609060101010101" pitchFamily="49" charset="-122"/>
                        </a:rPr>
                        <a:t>489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rgbClr val="FF0101"/>
                          </a:solidFill>
                          <a:effectLst/>
                          <a:latin typeface="黑体" panose="02010609060101010101" pitchFamily="49" charset="-122"/>
                          <a:ea typeface="黑体" panose="02010609060101010101" pitchFamily="49" charset="-122"/>
                        </a:rPr>
                        <a:t>455</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4"/>
                  </a:ext>
                </a:extLst>
              </a:tr>
              <a:tr h="473075">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1000-1200</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accent2"/>
                          </a:solidFill>
                          <a:effectLst/>
                          <a:latin typeface="黑体" panose="02010609060101010101" pitchFamily="49" charset="-122"/>
                          <a:ea typeface="黑体" panose="02010609060101010101" pitchFamily="49" charset="-122"/>
                        </a:rPr>
                        <a:t>157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accent2"/>
                          </a:solidFill>
                          <a:effectLst/>
                          <a:latin typeface="黑体" panose="02010609060101010101" pitchFamily="49" charset="-122"/>
                          <a:ea typeface="黑体" panose="02010609060101010101" pitchFamily="49" charset="-122"/>
                        </a:rPr>
                        <a:t>646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accent2"/>
                          </a:solidFill>
                          <a:effectLst/>
                          <a:latin typeface="黑体" panose="02010609060101010101" pitchFamily="49" charset="-122"/>
                          <a:ea typeface="黑体" panose="02010609060101010101" pitchFamily="49" charset="-122"/>
                        </a:rPr>
                        <a:t>211 </a:t>
                      </a:r>
                      <a:r>
                        <a:rPr kumimoji="0" lang="zh-CN" altLang="en-US" sz="2800" b="1" i="0" u="none" strike="noStrike" cap="none" normalizeH="0" baseline="0" smtClean="0">
                          <a:ln>
                            <a:noFill/>
                          </a:ln>
                          <a:solidFill>
                            <a:schemeClr val="accent2"/>
                          </a:solidFill>
                          <a:effectLst/>
                          <a:latin typeface="黑体" panose="02010609060101010101" pitchFamily="49" charset="-122"/>
                          <a:ea typeface="黑体" panose="02010609060101010101" pitchFamily="49" charset="-122"/>
                        </a:rPr>
                        <a:t>（</a:t>
                      </a:r>
                      <a:r>
                        <a:rPr kumimoji="0" lang="en-US" altLang="zh-CN" sz="2800" b="1" i="0" u="none" strike="noStrike" cap="none" normalizeH="0" baseline="0" smtClean="0">
                          <a:ln>
                            <a:noFill/>
                          </a:ln>
                          <a:solidFill>
                            <a:schemeClr val="accent2"/>
                          </a:solidFill>
                          <a:effectLst/>
                          <a:latin typeface="黑体" panose="02010609060101010101" pitchFamily="49" charset="-122"/>
                          <a:ea typeface="黑体" panose="02010609060101010101" pitchFamily="49" charset="-122"/>
                        </a:rPr>
                        <a:t>S</a:t>
                      </a:r>
                      <a:r>
                        <a:rPr kumimoji="0" lang="en-US" altLang="zh-CN" sz="2800" b="1" i="0" u="none" strike="noStrike" cap="none" normalizeH="0" baseline="-25000" smtClean="0">
                          <a:ln>
                            <a:noFill/>
                          </a:ln>
                          <a:solidFill>
                            <a:schemeClr val="accent2"/>
                          </a:solidFill>
                          <a:effectLst/>
                          <a:latin typeface="黑体" panose="02010609060101010101" pitchFamily="49" charset="-122"/>
                          <a:ea typeface="黑体" panose="02010609060101010101" pitchFamily="49" charset="-122"/>
                        </a:rPr>
                        <a:t>m+1</a:t>
                      </a:r>
                      <a:r>
                        <a:rPr kumimoji="0" lang="en-US" altLang="zh-CN" sz="2800" b="1" i="0" u="none" strike="noStrike" cap="none" normalizeH="0" baseline="0" smtClean="0">
                          <a:ln>
                            <a:noFill/>
                          </a:ln>
                          <a:solidFill>
                            <a:schemeClr val="accent2"/>
                          </a:solidFill>
                          <a:effectLst/>
                          <a:latin typeface="黑体" panose="02010609060101010101" pitchFamily="49" charset="-122"/>
                          <a:ea typeface="黑体" panose="02010609060101010101" pitchFamily="49" charset="-122"/>
                        </a:rPr>
                        <a:t>)</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5"/>
                  </a:ext>
                </a:extLst>
              </a:tr>
              <a:tr h="473075">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1200-1400</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36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682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54</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6"/>
                  </a:ext>
                </a:extLst>
              </a:tr>
              <a:tr h="473075">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1400</a:t>
                      </a:r>
                      <a:r>
                        <a:rPr kumimoji="0" lang="zh-CN" altLang="en-US" sz="2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以上</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18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700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18</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7"/>
                  </a:ext>
                </a:extLst>
              </a:tr>
              <a:tr h="473075">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合计</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700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3752149150"/>
      </p:ext>
    </p:extLst>
  </p:cSld>
  <p:clrMapOvr>
    <a:masterClrMapping/>
  </p:clrMapOvr>
  <p:transition>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0339" name="Rectangle 3"/>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70340" name="Rectangle 4"/>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70341" name="Object 5"/>
          <p:cNvGraphicFramePr>
            <a:graphicFrameLocks noChangeAspect="1"/>
          </p:cNvGraphicFramePr>
          <p:nvPr>
            <p:extLst>
              <p:ext uri="{D42A27DB-BD31-4B8C-83A1-F6EECF244321}">
                <p14:modId xmlns:p14="http://schemas.microsoft.com/office/powerpoint/2010/main" val="2793704217"/>
              </p:ext>
            </p:extLst>
          </p:nvPr>
        </p:nvGraphicFramePr>
        <p:xfrm>
          <a:off x="1616366" y="1566411"/>
          <a:ext cx="9540420" cy="4435475"/>
        </p:xfrm>
        <a:graphic>
          <a:graphicData uri="http://schemas.openxmlformats.org/presentationml/2006/ole">
            <mc:AlternateContent xmlns:mc="http://schemas.openxmlformats.org/markup-compatibility/2006">
              <mc:Choice xmlns:v="urn:schemas-microsoft-com:vml" Requires="v">
                <p:oleObj spid="_x0000_s19509" name="Equation" r:id="rId3" imgW="8128000" imgH="4724400" progId="Equation.DSMT4">
                  <p:embed/>
                </p:oleObj>
              </mc:Choice>
              <mc:Fallback>
                <p:oleObj name="Equation" r:id="rId3" imgW="8128000" imgH="4724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6366" y="1566411"/>
                        <a:ext cx="9540420" cy="443547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4286824504"/>
      </p:ext>
    </p:extLst>
  </p:cSld>
  <p:clrMapOvr>
    <a:masterClrMapping/>
  </p:clrMapOvr>
  <p:transition>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308203" y="383041"/>
            <a:ext cx="6264275" cy="609600"/>
          </a:xfrm>
        </p:spPr>
        <p:txBody>
          <a:bodyPr/>
          <a:lstStyle/>
          <a:p>
            <a:pPr algn="l"/>
            <a:r>
              <a:rPr lang="zh-CN" altLang="en-US" sz="3600" b="1" dirty="0">
                <a:latin typeface="黑体" panose="02010609060101010101" pitchFamily="49" charset="-122"/>
              </a:rPr>
              <a:t>五、计算和应用平均数的原则</a:t>
            </a:r>
          </a:p>
        </p:txBody>
      </p:sp>
      <p:sp>
        <p:nvSpPr>
          <p:cNvPr id="253955" name="Rectangle 3"/>
          <p:cNvSpPr>
            <a:spLocks noGrp="1" noChangeArrowheads="1"/>
          </p:cNvSpPr>
          <p:nvPr>
            <p:ph type="body" idx="1"/>
          </p:nvPr>
        </p:nvSpPr>
        <p:spPr>
          <a:xfrm>
            <a:off x="1992313" y="2205038"/>
            <a:ext cx="8375650" cy="4235450"/>
          </a:xfrm>
        </p:spPr>
        <p:txBody>
          <a:bodyPr/>
          <a:lstStyle/>
          <a:p>
            <a:r>
              <a:rPr lang="zh-CN" altLang="en-US">
                <a:latin typeface="黑体" panose="02010609060101010101" pitchFamily="49" charset="-122"/>
                <a:ea typeface="黑体" panose="02010609060101010101" pitchFamily="49" charset="-122"/>
              </a:rPr>
              <a:t>一、只能在同质总体中计算。</a:t>
            </a:r>
          </a:p>
          <a:p>
            <a:r>
              <a:rPr lang="zh-CN" altLang="en-US">
                <a:latin typeface="黑体" panose="02010609060101010101" pitchFamily="49" charset="-122"/>
                <a:ea typeface="黑体" panose="02010609060101010101" pitchFamily="49" charset="-122"/>
              </a:rPr>
              <a:t>二、总平均数要与组平均数结合运用。</a:t>
            </a:r>
          </a:p>
          <a:p>
            <a:r>
              <a:rPr lang="zh-CN" altLang="en-US">
                <a:latin typeface="黑体" panose="02010609060101010101" pitchFamily="49" charset="-122"/>
                <a:ea typeface="黑体" panose="02010609060101010101" pitchFamily="49" charset="-122"/>
              </a:rPr>
              <a:t>三、平均数必须同绝对数和具体事例结合应用。</a:t>
            </a:r>
          </a:p>
          <a:p>
            <a:endParaRPr lang="en-US" altLang="zh-CN">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62745342"/>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693964" y="1596118"/>
            <a:ext cx="6337300" cy="3810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chorCtr="1">
            <a:normAutofit fontScale="90000"/>
          </a:bodyPr>
          <a:lstStyle/>
          <a:p>
            <a:pPr algn="l"/>
            <a:r>
              <a:rPr lang="en-US" altLang="zh-CN" sz="2800" b="1">
                <a:effectLst>
                  <a:outerShdw blurRad="38100" dist="38100" dir="2700000" algn="tl">
                    <a:srgbClr val="C0C0C0"/>
                  </a:outerShdw>
                </a:effectLst>
                <a:latin typeface="黑体" panose="02010609060101010101" pitchFamily="49" charset="-122"/>
              </a:rPr>
              <a:t>1.</a:t>
            </a:r>
            <a:r>
              <a:rPr lang="zh-CN" altLang="en-US" sz="2800" b="1">
                <a:effectLst>
                  <a:outerShdw blurRad="38100" dist="38100" dir="2700000" algn="tl">
                    <a:srgbClr val="C0C0C0"/>
                  </a:outerShdw>
                </a:effectLst>
                <a:latin typeface="黑体" panose="02010609060101010101" pitchFamily="49" charset="-122"/>
              </a:rPr>
              <a:t>众数、中位数、平均数的特点和应用</a:t>
            </a:r>
          </a:p>
        </p:txBody>
      </p:sp>
      <p:sp>
        <p:nvSpPr>
          <p:cNvPr id="261123" name="Rectangle 3"/>
          <p:cNvSpPr>
            <a:spLocks noGrp="1" noChangeArrowheads="1"/>
          </p:cNvSpPr>
          <p:nvPr>
            <p:ph type="body" idx="1"/>
          </p:nvPr>
        </p:nvSpPr>
        <p:spPr>
          <a:xfrm>
            <a:off x="1413102" y="2100943"/>
            <a:ext cx="7797800" cy="41402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fontScale="92500" lnSpcReduction="10000"/>
          </a:bodyPr>
          <a:lstStyle/>
          <a:p>
            <a:pPr marL="609600" indent="-609600"/>
            <a:r>
              <a:rPr lang="zh-CN" altLang="en-US" dirty="0">
                <a:ea typeface="黑体" panose="02010609060101010101" pitchFamily="49" charset="-122"/>
              </a:rPr>
              <a:t>众数</a:t>
            </a:r>
          </a:p>
          <a:p>
            <a:pPr marL="1219200" lvl="1" indent="-533400"/>
            <a:r>
              <a:rPr lang="zh-CN" altLang="en-US" dirty="0">
                <a:ea typeface="黑体" panose="02010609060101010101" pitchFamily="49" charset="-122"/>
              </a:rPr>
              <a:t>不受极端值影响</a:t>
            </a:r>
          </a:p>
          <a:p>
            <a:pPr marL="1219200" lvl="1" indent="-533400"/>
            <a:r>
              <a:rPr lang="zh-CN" altLang="en-US" dirty="0">
                <a:ea typeface="黑体" panose="02010609060101010101" pitchFamily="49" charset="-122"/>
              </a:rPr>
              <a:t>具有不惟一性</a:t>
            </a:r>
          </a:p>
          <a:p>
            <a:pPr marL="1219200" lvl="1" indent="-533400"/>
            <a:r>
              <a:rPr lang="zh-CN" altLang="en-US" dirty="0">
                <a:ea typeface="黑体" panose="02010609060101010101" pitchFamily="49" charset="-122"/>
              </a:rPr>
              <a:t>数据分布偏斜程度较大时应用</a:t>
            </a:r>
          </a:p>
          <a:p>
            <a:pPr marL="609600" indent="-609600"/>
            <a:r>
              <a:rPr lang="zh-CN" altLang="en-US" dirty="0">
                <a:ea typeface="黑体" panose="02010609060101010101" pitchFamily="49" charset="-122"/>
              </a:rPr>
              <a:t>中位数</a:t>
            </a:r>
          </a:p>
          <a:p>
            <a:pPr marL="1219200" lvl="1" indent="-533400"/>
            <a:r>
              <a:rPr lang="zh-CN" altLang="en-US" dirty="0">
                <a:ea typeface="黑体" panose="02010609060101010101" pitchFamily="49" charset="-122"/>
              </a:rPr>
              <a:t>不受极端值影响</a:t>
            </a:r>
          </a:p>
          <a:p>
            <a:pPr marL="1219200" lvl="1" indent="-533400"/>
            <a:r>
              <a:rPr lang="zh-CN" altLang="en-US" dirty="0">
                <a:ea typeface="黑体" panose="02010609060101010101" pitchFamily="49" charset="-122"/>
              </a:rPr>
              <a:t>数据分布偏斜程度较大时应用</a:t>
            </a:r>
          </a:p>
          <a:p>
            <a:pPr marL="609600" indent="-609600"/>
            <a:r>
              <a:rPr lang="zh-CN" altLang="en-US" dirty="0">
                <a:ea typeface="黑体" panose="02010609060101010101" pitchFamily="49" charset="-122"/>
              </a:rPr>
              <a:t>平均数</a:t>
            </a:r>
          </a:p>
          <a:p>
            <a:pPr marL="1219200" lvl="1" indent="-533400"/>
            <a:r>
              <a:rPr lang="zh-CN" altLang="en-US" dirty="0">
                <a:ea typeface="黑体" panose="02010609060101010101" pitchFamily="49" charset="-122"/>
              </a:rPr>
              <a:t>易受极端值影响</a:t>
            </a:r>
          </a:p>
          <a:p>
            <a:pPr marL="1219200" lvl="1" indent="-533400"/>
            <a:r>
              <a:rPr lang="zh-CN" altLang="en-US" dirty="0">
                <a:ea typeface="黑体" panose="02010609060101010101" pitchFamily="49" charset="-122"/>
              </a:rPr>
              <a:t>数学性质优良</a:t>
            </a:r>
          </a:p>
          <a:p>
            <a:pPr marL="1219200" lvl="1" indent="-533400"/>
            <a:r>
              <a:rPr lang="zh-CN" altLang="en-US" dirty="0">
                <a:ea typeface="黑体" panose="02010609060101010101" pitchFamily="49" charset="-122"/>
              </a:rPr>
              <a:t>数据对称分布或接近对称分布时应用</a:t>
            </a:r>
            <a:endParaRPr lang="zh-CN" altLang="en-US" sz="2100" dirty="0">
              <a:ea typeface="黑体" panose="02010609060101010101" pitchFamily="49" charset="-122"/>
            </a:endParaRPr>
          </a:p>
        </p:txBody>
      </p:sp>
      <p:sp>
        <p:nvSpPr>
          <p:cNvPr id="261125" name="Rectangle 5"/>
          <p:cNvSpPr>
            <a:spLocks noChangeArrowheads="1"/>
          </p:cNvSpPr>
          <p:nvPr/>
        </p:nvSpPr>
        <p:spPr bwMode="auto">
          <a:xfrm>
            <a:off x="549503" y="300718"/>
            <a:ext cx="658812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000">
                <a:solidFill>
                  <a:srgbClr val="FFFF00"/>
                </a:solidFill>
                <a:latin typeface="Arial" panose="020B0604020202020204" pitchFamily="34" charset="0"/>
                <a:ea typeface="黑体" panose="02010609060101010101" pitchFamily="49" charset="-122"/>
              </a:defRPr>
            </a:lvl1pPr>
            <a:lvl2pPr algn="ctr">
              <a:defRPr sz="4000">
                <a:solidFill>
                  <a:srgbClr val="FFFF00"/>
                </a:solidFill>
                <a:latin typeface="Arial" panose="020B0604020202020204" pitchFamily="34" charset="0"/>
                <a:ea typeface="黑体" panose="02010609060101010101" pitchFamily="49" charset="-122"/>
              </a:defRPr>
            </a:lvl2pPr>
            <a:lvl3pPr algn="ctr">
              <a:defRPr sz="4000">
                <a:solidFill>
                  <a:srgbClr val="FFFF00"/>
                </a:solidFill>
                <a:latin typeface="Arial" panose="020B0604020202020204" pitchFamily="34" charset="0"/>
                <a:ea typeface="黑体" panose="02010609060101010101" pitchFamily="49" charset="-122"/>
              </a:defRPr>
            </a:lvl3pPr>
            <a:lvl4pPr algn="ctr">
              <a:defRPr sz="4000">
                <a:solidFill>
                  <a:srgbClr val="FFFF00"/>
                </a:solidFill>
                <a:latin typeface="Arial" panose="020B0604020202020204" pitchFamily="34" charset="0"/>
                <a:ea typeface="黑体" panose="02010609060101010101" pitchFamily="49" charset="-122"/>
              </a:defRPr>
            </a:lvl4pPr>
            <a:lvl5pPr algn="ctr">
              <a:defRPr sz="4000">
                <a:solidFill>
                  <a:srgbClr val="FFFF00"/>
                </a:solidFill>
                <a:latin typeface="Arial" panose="020B0604020202020204" pitchFamily="34" charset="0"/>
                <a:ea typeface="黑体" panose="02010609060101010101" pitchFamily="49" charset="-122"/>
              </a:defRPr>
            </a:lvl5pPr>
            <a:lvl6pPr marL="457200" algn="ctr" fontAlgn="base">
              <a:spcBef>
                <a:spcPct val="0"/>
              </a:spcBef>
              <a:spcAft>
                <a:spcPct val="0"/>
              </a:spcAft>
              <a:defRPr sz="4000">
                <a:solidFill>
                  <a:srgbClr val="FFFF00"/>
                </a:solidFill>
                <a:latin typeface="Arial" panose="020B0604020202020204" pitchFamily="34" charset="0"/>
                <a:ea typeface="黑体" panose="02010609060101010101" pitchFamily="49" charset="-122"/>
              </a:defRPr>
            </a:lvl6pPr>
            <a:lvl7pPr marL="914400" algn="ctr" fontAlgn="base">
              <a:spcBef>
                <a:spcPct val="0"/>
              </a:spcBef>
              <a:spcAft>
                <a:spcPct val="0"/>
              </a:spcAft>
              <a:defRPr sz="4000">
                <a:solidFill>
                  <a:srgbClr val="FFFF00"/>
                </a:solidFill>
                <a:latin typeface="Arial" panose="020B0604020202020204" pitchFamily="34" charset="0"/>
                <a:ea typeface="黑体" panose="02010609060101010101" pitchFamily="49" charset="-122"/>
              </a:defRPr>
            </a:lvl7pPr>
            <a:lvl8pPr marL="1371600" algn="ctr" fontAlgn="base">
              <a:spcBef>
                <a:spcPct val="0"/>
              </a:spcBef>
              <a:spcAft>
                <a:spcPct val="0"/>
              </a:spcAft>
              <a:defRPr sz="4000">
                <a:solidFill>
                  <a:srgbClr val="FFFF00"/>
                </a:solidFill>
                <a:latin typeface="Arial" panose="020B0604020202020204" pitchFamily="34" charset="0"/>
                <a:ea typeface="黑体" panose="02010609060101010101" pitchFamily="49" charset="-122"/>
              </a:defRPr>
            </a:lvl8pPr>
            <a:lvl9pPr marL="1828800" algn="ctr" fontAlgn="base">
              <a:spcBef>
                <a:spcPct val="0"/>
              </a:spcBef>
              <a:spcAft>
                <a:spcPct val="0"/>
              </a:spcAft>
              <a:defRPr sz="4000">
                <a:solidFill>
                  <a:srgbClr val="FFFF00"/>
                </a:solidFill>
                <a:latin typeface="Arial" panose="020B0604020202020204" pitchFamily="34" charset="0"/>
                <a:ea typeface="黑体" panose="02010609060101010101" pitchFamily="49" charset="-122"/>
              </a:defRPr>
            </a:lvl9pPr>
          </a:lstStyle>
          <a:p>
            <a:pPr algn="l"/>
            <a:r>
              <a:rPr lang="zh-CN" altLang="en-US" b="1">
                <a:solidFill>
                  <a:schemeClr val="tx1"/>
                </a:solidFill>
                <a:latin typeface="黑体" panose="02010609060101010101" pitchFamily="49" charset="-122"/>
              </a:rPr>
              <a:t>六、几种平均数的关系</a:t>
            </a:r>
          </a:p>
        </p:txBody>
      </p:sp>
    </p:spTree>
    <p:extLst>
      <p:ext uri="{BB962C8B-B14F-4D97-AF65-F5344CB8AC3E}">
        <p14:creationId xmlns:p14="http://schemas.microsoft.com/office/powerpoint/2010/main" val="2762977024"/>
      </p:ext>
    </p:extLst>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Text Box 2"/>
          <p:cNvSpPr txBox="1">
            <a:spLocks noChangeArrowheads="1"/>
          </p:cNvSpPr>
          <p:nvPr/>
        </p:nvSpPr>
        <p:spPr bwMode="auto">
          <a:xfrm>
            <a:off x="1919288" y="1700213"/>
            <a:ext cx="7239000" cy="478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latin typeface="Tahoma" panose="020B0604030504040204" pitchFamily="34" charset="0"/>
                <a:ea typeface="黑体" panose="02010609060101010101" pitchFamily="49" charset="-122"/>
              </a:rPr>
              <a:t>（一）对称分布情况下</a:t>
            </a:r>
          </a:p>
          <a:p>
            <a:pPr>
              <a:spcBef>
                <a:spcPct val="50000"/>
              </a:spcBef>
            </a:pPr>
            <a:endParaRPr kumimoji="1" lang="zh-CN" altLang="en-US" sz="3200" b="1">
              <a:latin typeface="Tahoma" panose="020B0604030504040204" pitchFamily="34" charset="0"/>
              <a:ea typeface="黑体" panose="02010609060101010101" pitchFamily="49" charset="-122"/>
            </a:endParaRPr>
          </a:p>
          <a:p>
            <a:pPr>
              <a:spcBef>
                <a:spcPct val="50000"/>
              </a:spcBef>
            </a:pPr>
            <a:r>
              <a:rPr kumimoji="1" lang="zh-CN" altLang="en-US" sz="3200" b="1">
                <a:latin typeface="Tahoma" panose="020B0604030504040204" pitchFamily="34" charset="0"/>
                <a:ea typeface="黑体" panose="02010609060101010101" pitchFamily="49" charset="-122"/>
              </a:rPr>
              <a:t>（二）偏态分布情况下</a:t>
            </a:r>
          </a:p>
          <a:p>
            <a:pPr>
              <a:spcBef>
                <a:spcPct val="50000"/>
              </a:spcBef>
            </a:pPr>
            <a:endParaRPr kumimoji="1" lang="zh-CN" altLang="en-US" sz="3200" b="1">
              <a:latin typeface="Tahoma" panose="020B0604030504040204" pitchFamily="34" charset="0"/>
              <a:ea typeface="黑体" panose="02010609060101010101" pitchFamily="49" charset="-122"/>
            </a:endParaRPr>
          </a:p>
          <a:p>
            <a:pPr>
              <a:spcBef>
                <a:spcPct val="50000"/>
              </a:spcBef>
            </a:pPr>
            <a:endParaRPr kumimoji="1" lang="zh-CN" altLang="en-US" sz="3200" b="1">
              <a:latin typeface="Tahoma" panose="020B0604030504040204" pitchFamily="34" charset="0"/>
              <a:ea typeface="黑体" panose="02010609060101010101" pitchFamily="49" charset="-122"/>
            </a:endParaRPr>
          </a:p>
          <a:p>
            <a:pPr>
              <a:spcBef>
                <a:spcPct val="50000"/>
              </a:spcBef>
            </a:pPr>
            <a:r>
              <a:rPr kumimoji="1" lang="zh-CN" altLang="en-US" sz="3200" b="1">
                <a:latin typeface="Tahoma" panose="020B0604030504040204" pitchFamily="34" charset="0"/>
                <a:ea typeface="黑体" panose="02010609060101010101" pitchFamily="49" charset="-122"/>
              </a:rPr>
              <a:t>（三）三者近似关系</a:t>
            </a:r>
          </a:p>
          <a:p>
            <a:pPr>
              <a:spcBef>
                <a:spcPct val="50000"/>
              </a:spcBef>
            </a:pPr>
            <a:endParaRPr kumimoji="1" lang="en-US" altLang="zh-CN" sz="2400">
              <a:latin typeface="Tahoma" panose="020B0604030504040204" pitchFamily="34" charset="0"/>
            </a:endParaRPr>
          </a:p>
        </p:txBody>
      </p:sp>
      <p:graphicFrame>
        <p:nvGraphicFramePr>
          <p:cNvPr id="263171" name="Object 3"/>
          <p:cNvGraphicFramePr>
            <a:graphicFrameLocks noChangeAspect="1"/>
          </p:cNvGraphicFramePr>
          <p:nvPr>
            <p:extLst>
              <p:ext uri="{D42A27DB-BD31-4B8C-83A1-F6EECF244321}">
                <p14:modId xmlns:p14="http://schemas.microsoft.com/office/powerpoint/2010/main" val="3146440407"/>
              </p:ext>
            </p:extLst>
          </p:nvPr>
        </p:nvGraphicFramePr>
        <p:xfrm>
          <a:off x="7073900" y="1700213"/>
          <a:ext cx="3240088" cy="790575"/>
        </p:xfrm>
        <a:graphic>
          <a:graphicData uri="http://schemas.openxmlformats.org/presentationml/2006/ole">
            <mc:AlternateContent xmlns:mc="http://schemas.openxmlformats.org/markup-compatibility/2006">
              <mc:Choice xmlns:v="urn:schemas-microsoft-com:vml" Requires="v">
                <p:oleObj spid="_x0000_s20635" name="Equation" r:id="rId3" imgW="1637589" imgH="444307" progId="Equation.DSMT4">
                  <p:embed/>
                </p:oleObj>
              </mc:Choice>
              <mc:Fallback>
                <p:oleObj name="Equation" r:id="rId3" imgW="1637589" imgH="44430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3900" y="1700213"/>
                        <a:ext cx="3240088" cy="79057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3172" name="Object 4"/>
          <p:cNvGraphicFramePr>
            <a:graphicFrameLocks noChangeAspect="1"/>
          </p:cNvGraphicFramePr>
          <p:nvPr>
            <p:extLst>
              <p:ext uri="{D42A27DB-BD31-4B8C-83A1-F6EECF244321}">
                <p14:modId xmlns:p14="http://schemas.microsoft.com/office/powerpoint/2010/main" val="1378396071"/>
              </p:ext>
            </p:extLst>
          </p:nvPr>
        </p:nvGraphicFramePr>
        <p:xfrm>
          <a:off x="7073900" y="3135313"/>
          <a:ext cx="3600450" cy="1223962"/>
        </p:xfrm>
        <a:graphic>
          <a:graphicData uri="http://schemas.openxmlformats.org/presentationml/2006/ole">
            <mc:AlternateContent xmlns:mc="http://schemas.openxmlformats.org/markup-compatibility/2006">
              <mc:Choice xmlns:v="urn:schemas-microsoft-com:vml" Requires="v">
                <p:oleObj spid="_x0000_s20636" name="Equation" r:id="rId5" imgW="3225800" imgH="990600" progId="Equation.DSMT4">
                  <p:embed/>
                </p:oleObj>
              </mc:Choice>
              <mc:Fallback>
                <p:oleObj name="Equation" r:id="rId5" imgW="3225800" imgH="990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3900" y="3135313"/>
                        <a:ext cx="3600450" cy="1223962"/>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3173" name="Object 5"/>
          <p:cNvGraphicFramePr>
            <a:graphicFrameLocks noChangeAspect="1"/>
          </p:cNvGraphicFramePr>
          <p:nvPr>
            <p:extLst>
              <p:ext uri="{D42A27DB-BD31-4B8C-83A1-F6EECF244321}">
                <p14:modId xmlns:p14="http://schemas.microsoft.com/office/powerpoint/2010/main" val="2780777652"/>
              </p:ext>
            </p:extLst>
          </p:nvPr>
        </p:nvGraphicFramePr>
        <p:xfrm>
          <a:off x="7089775" y="5384573"/>
          <a:ext cx="3584575" cy="685800"/>
        </p:xfrm>
        <a:graphic>
          <a:graphicData uri="http://schemas.openxmlformats.org/presentationml/2006/ole">
            <mc:AlternateContent xmlns:mc="http://schemas.openxmlformats.org/markup-compatibility/2006">
              <mc:Choice xmlns:v="urn:schemas-microsoft-com:vml" Requires="v">
                <p:oleObj spid="_x0000_s20637" name="Equation" r:id="rId7" imgW="2451100" imgH="444500" progId="Equation.DSMT4">
                  <p:embed/>
                </p:oleObj>
              </mc:Choice>
              <mc:Fallback>
                <p:oleObj name="Equation" r:id="rId7" imgW="2451100" imgH="4445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9775" y="5384573"/>
                        <a:ext cx="3584575" cy="685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3174" name="Text Box 6"/>
          <p:cNvSpPr txBox="1">
            <a:spLocks noChangeArrowheads="1"/>
          </p:cNvSpPr>
          <p:nvPr/>
        </p:nvSpPr>
        <p:spPr bwMode="auto">
          <a:xfrm>
            <a:off x="1774825" y="476250"/>
            <a:ext cx="807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00FFFF"/>
                </a:solidFill>
                <a:latin typeface="Tahoma" panose="020B0604030504040204" pitchFamily="34" charset="0"/>
                <a:ea typeface="黑体" panose="02010609060101010101" pitchFamily="49" charset="-122"/>
              </a:rPr>
              <a:t>2.</a:t>
            </a:r>
            <a:r>
              <a:rPr kumimoji="1" lang="zh-CN" altLang="en-US" sz="3200" b="1">
                <a:solidFill>
                  <a:srgbClr val="00FFFF"/>
                </a:solidFill>
                <a:latin typeface="Tahoma" panose="020B0604030504040204" pitchFamily="34" charset="0"/>
                <a:ea typeface="黑体" panose="02010609060101010101" pitchFamily="49" charset="-122"/>
              </a:rPr>
              <a:t>算术平均数、众数、中位数数值关系</a:t>
            </a:r>
          </a:p>
        </p:txBody>
      </p:sp>
    </p:spTree>
    <p:extLst>
      <p:ext uri="{BB962C8B-B14F-4D97-AF65-F5344CB8AC3E}">
        <p14:creationId xmlns:p14="http://schemas.microsoft.com/office/powerpoint/2010/main" val="16560748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1524001" y="0"/>
            <a:ext cx="6443663" cy="11430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chorCtr="1">
            <a:normAutofit/>
          </a:bodyPr>
          <a:lstStyle/>
          <a:p>
            <a:r>
              <a:rPr lang="zh-CN" altLang="en-US" sz="3200" b="1"/>
              <a:t>众数、中位数和平均数的关系图示</a:t>
            </a:r>
          </a:p>
        </p:txBody>
      </p:sp>
      <p:sp>
        <p:nvSpPr>
          <p:cNvPr id="264195" name="Rectangle 3"/>
          <p:cNvSpPr>
            <a:spLocks noChangeArrowheads="1"/>
          </p:cNvSpPr>
          <p:nvPr/>
        </p:nvSpPr>
        <p:spPr bwMode="auto">
          <a:xfrm>
            <a:off x="5965825" y="5937251"/>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4196" name="Group 4"/>
          <p:cNvGrpSpPr>
            <a:grpSpLocks/>
          </p:cNvGrpSpPr>
          <p:nvPr/>
        </p:nvGrpSpPr>
        <p:grpSpPr bwMode="auto">
          <a:xfrm>
            <a:off x="4872038" y="2565401"/>
            <a:ext cx="2743200" cy="3895725"/>
            <a:chOff x="480" y="1536"/>
            <a:chExt cx="1473" cy="2262"/>
          </a:xfrm>
        </p:grpSpPr>
        <p:sp>
          <p:nvSpPr>
            <p:cNvPr id="264197" name="Rectangle 5"/>
            <p:cNvSpPr>
              <a:spLocks noChangeArrowheads="1"/>
            </p:cNvSpPr>
            <p:nvPr/>
          </p:nvSpPr>
          <p:spPr bwMode="auto">
            <a:xfrm>
              <a:off x="1022" y="3740"/>
              <a:ext cx="116" cy="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198" name="Rectangle 6"/>
            <p:cNvSpPr>
              <a:spLocks noChangeArrowheads="1"/>
            </p:cNvSpPr>
            <p:nvPr/>
          </p:nvSpPr>
          <p:spPr bwMode="auto">
            <a:xfrm>
              <a:off x="768" y="2784"/>
              <a:ext cx="763" cy="26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eaLnBrk="0" hangingPunct="0"/>
              <a:r>
                <a:rPr kumimoji="1" lang="zh-CN" altLang="en-US" sz="2400" b="1"/>
                <a:t>左偏分布</a:t>
              </a:r>
            </a:p>
          </p:txBody>
        </p:sp>
        <p:sp>
          <p:nvSpPr>
            <p:cNvPr id="264199" name="Rectangle 7"/>
            <p:cNvSpPr>
              <a:spLocks noChangeArrowheads="1"/>
            </p:cNvSpPr>
            <p:nvPr/>
          </p:nvSpPr>
          <p:spPr bwMode="auto">
            <a:xfrm>
              <a:off x="480" y="1536"/>
              <a:ext cx="430" cy="26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eaLnBrk="0" hangingPunct="0"/>
              <a:r>
                <a:rPr kumimoji="1" lang="zh-CN" altLang="en-US" sz="2400" b="1">
                  <a:solidFill>
                    <a:srgbClr val="FF0000"/>
                  </a:solidFill>
                </a:rPr>
                <a:t>均值</a:t>
              </a:r>
            </a:p>
          </p:txBody>
        </p:sp>
        <p:sp>
          <p:nvSpPr>
            <p:cNvPr id="264200" name="Rectangle 8"/>
            <p:cNvSpPr>
              <a:spLocks noChangeArrowheads="1"/>
            </p:cNvSpPr>
            <p:nvPr/>
          </p:nvSpPr>
          <p:spPr bwMode="auto">
            <a:xfrm>
              <a:off x="912" y="1536"/>
              <a:ext cx="155" cy="21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eaLnBrk="0" hangingPunct="0"/>
              <a:r>
                <a:rPr kumimoji="1" lang="en-US" altLang="zh-CN" b="1">
                  <a:solidFill>
                    <a:srgbClr val="00FF00"/>
                  </a:solidFill>
                </a:rPr>
                <a:t>  </a:t>
              </a:r>
            </a:p>
          </p:txBody>
        </p:sp>
        <p:sp>
          <p:nvSpPr>
            <p:cNvPr id="264201" name="Rectangle 9"/>
            <p:cNvSpPr>
              <a:spLocks noChangeArrowheads="1"/>
            </p:cNvSpPr>
            <p:nvPr/>
          </p:nvSpPr>
          <p:spPr bwMode="auto">
            <a:xfrm>
              <a:off x="912" y="1536"/>
              <a:ext cx="591" cy="26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eaLnBrk="0" hangingPunct="0"/>
              <a:r>
                <a:rPr kumimoji="1" lang="zh-CN" altLang="en-US" sz="2400" b="1">
                  <a:solidFill>
                    <a:srgbClr val="FFFF00"/>
                  </a:solidFill>
                </a:rPr>
                <a:t>中位数</a:t>
              </a:r>
            </a:p>
          </p:txBody>
        </p:sp>
        <p:sp>
          <p:nvSpPr>
            <p:cNvPr id="264202" name="Rectangle 10"/>
            <p:cNvSpPr>
              <a:spLocks noChangeArrowheads="1"/>
            </p:cNvSpPr>
            <p:nvPr/>
          </p:nvSpPr>
          <p:spPr bwMode="auto">
            <a:xfrm>
              <a:off x="1381" y="2380"/>
              <a:ext cx="155" cy="21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eaLnBrk="0" hangingPunct="0"/>
              <a:r>
                <a:rPr kumimoji="1" lang="en-US" altLang="zh-CN" b="1">
                  <a:solidFill>
                    <a:srgbClr val="FF0000"/>
                  </a:solidFill>
                </a:rPr>
                <a:t>  </a:t>
              </a:r>
            </a:p>
          </p:txBody>
        </p:sp>
        <p:sp>
          <p:nvSpPr>
            <p:cNvPr id="264203" name="Rectangle 11"/>
            <p:cNvSpPr>
              <a:spLocks noChangeArrowheads="1"/>
            </p:cNvSpPr>
            <p:nvPr/>
          </p:nvSpPr>
          <p:spPr bwMode="auto">
            <a:xfrm>
              <a:off x="1488" y="1536"/>
              <a:ext cx="427" cy="26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eaLnBrk="0" hangingPunct="0"/>
              <a:r>
                <a:rPr kumimoji="1" lang="zh-CN" altLang="en-US" sz="2400" b="1">
                  <a:solidFill>
                    <a:srgbClr val="00FFFF"/>
                  </a:solidFill>
                </a:rPr>
                <a:t>众数</a:t>
              </a:r>
            </a:p>
          </p:txBody>
        </p:sp>
        <p:sp>
          <p:nvSpPr>
            <p:cNvPr id="264204" name="Rectangle 12"/>
            <p:cNvSpPr>
              <a:spLocks noChangeArrowheads="1"/>
            </p:cNvSpPr>
            <p:nvPr/>
          </p:nvSpPr>
          <p:spPr bwMode="auto">
            <a:xfrm>
              <a:off x="1837" y="2513"/>
              <a:ext cx="116" cy="5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zh-CN" altLang="en-US"/>
            </a:p>
          </p:txBody>
        </p:sp>
        <p:sp>
          <p:nvSpPr>
            <p:cNvPr id="264205" name="Line 13"/>
            <p:cNvSpPr>
              <a:spLocks noChangeShapeType="1"/>
            </p:cNvSpPr>
            <p:nvPr/>
          </p:nvSpPr>
          <p:spPr bwMode="auto">
            <a:xfrm>
              <a:off x="1440" y="1968"/>
              <a:ext cx="0" cy="672"/>
            </a:xfrm>
            <a:prstGeom prst="line">
              <a:avLst/>
            </a:prstGeom>
            <a:noFill/>
            <a:ln w="25400">
              <a:solidFill>
                <a:srgbClr val="FF000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264206" name="Line 14"/>
            <p:cNvSpPr>
              <a:spLocks noChangeShapeType="1"/>
            </p:cNvSpPr>
            <p:nvPr/>
          </p:nvSpPr>
          <p:spPr bwMode="auto">
            <a:xfrm>
              <a:off x="1248" y="2112"/>
              <a:ext cx="0" cy="528"/>
            </a:xfrm>
            <a:prstGeom prst="line">
              <a:avLst/>
            </a:prstGeom>
            <a:noFill/>
            <a:ln w="25400">
              <a:solidFill>
                <a:srgbClr val="FFFF0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264207" name="Line 15"/>
            <p:cNvSpPr>
              <a:spLocks noChangeShapeType="1"/>
            </p:cNvSpPr>
            <p:nvPr/>
          </p:nvSpPr>
          <p:spPr bwMode="auto">
            <a:xfrm>
              <a:off x="1104" y="2352"/>
              <a:ext cx="0" cy="288"/>
            </a:xfrm>
            <a:prstGeom prst="line">
              <a:avLst/>
            </a:prstGeom>
            <a:noFill/>
            <a:ln w="25400">
              <a:solidFill>
                <a:srgbClr val="00FF0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264208" name="Line 16"/>
            <p:cNvSpPr>
              <a:spLocks noChangeShapeType="1"/>
            </p:cNvSpPr>
            <p:nvPr/>
          </p:nvSpPr>
          <p:spPr bwMode="auto">
            <a:xfrm flipH="1">
              <a:off x="1488" y="1728"/>
              <a:ext cx="192" cy="192"/>
            </a:xfrm>
            <a:prstGeom prst="line">
              <a:avLst/>
            </a:prstGeom>
            <a:noFill/>
            <a:ln w="1270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264209" name="Line 17"/>
            <p:cNvSpPr>
              <a:spLocks noChangeShapeType="1"/>
            </p:cNvSpPr>
            <p:nvPr/>
          </p:nvSpPr>
          <p:spPr bwMode="auto">
            <a:xfrm>
              <a:off x="1200" y="1728"/>
              <a:ext cx="48" cy="384"/>
            </a:xfrm>
            <a:prstGeom prst="line">
              <a:avLst/>
            </a:prstGeom>
            <a:noFill/>
            <a:ln w="1270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264210" name="Line 18"/>
            <p:cNvSpPr>
              <a:spLocks noChangeShapeType="1"/>
            </p:cNvSpPr>
            <p:nvPr/>
          </p:nvSpPr>
          <p:spPr bwMode="auto">
            <a:xfrm>
              <a:off x="672" y="1728"/>
              <a:ext cx="432" cy="576"/>
            </a:xfrm>
            <a:prstGeom prst="line">
              <a:avLst/>
            </a:prstGeom>
            <a:noFill/>
            <a:ln w="1270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264211" name="Line 19"/>
            <p:cNvSpPr>
              <a:spLocks noChangeShapeType="1"/>
            </p:cNvSpPr>
            <p:nvPr/>
          </p:nvSpPr>
          <p:spPr bwMode="auto">
            <a:xfrm>
              <a:off x="576" y="2640"/>
              <a:ext cx="1248" cy="0"/>
            </a:xfrm>
            <a:prstGeom prst="line">
              <a:avLst/>
            </a:prstGeom>
            <a:noFill/>
            <a:ln w="1270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264212" name="Freeform 20"/>
            <p:cNvSpPr>
              <a:spLocks/>
            </p:cNvSpPr>
            <p:nvPr/>
          </p:nvSpPr>
          <p:spPr bwMode="auto">
            <a:xfrm>
              <a:off x="1440" y="1968"/>
              <a:ext cx="285" cy="627"/>
            </a:xfrm>
            <a:custGeom>
              <a:avLst/>
              <a:gdLst>
                <a:gd name="T0" fmla="*/ 284 w 285"/>
                <a:gd name="T1" fmla="*/ 674 h 675"/>
                <a:gd name="T2" fmla="*/ 254 w 285"/>
                <a:gd name="T3" fmla="*/ 667 h 675"/>
                <a:gd name="T4" fmla="*/ 239 w 285"/>
                <a:gd name="T5" fmla="*/ 659 h 675"/>
                <a:gd name="T6" fmla="*/ 225 w 285"/>
                <a:gd name="T7" fmla="*/ 648 h 675"/>
                <a:gd name="T8" fmla="*/ 210 w 285"/>
                <a:gd name="T9" fmla="*/ 633 h 675"/>
                <a:gd name="T10" fmla="*/ 195 w 285"/>
                <a:gd name="T11" fmla="*/ 612 h 675"/>
                <a:gd name="T12" fmla="*/ 180 w 285"/>
                <a:gd name="T13" fmla="*/ 583 h 675"/>
                <a:gd name="T14" fmla="*/ 150 w 285"/>
                <a:gd name="T15" fmla="*/ 506 h 675"/>
                <a:gd name="T16" fmla="*/ 119 w 285"/>
                <a:gd name="T17" fmla="*/ 396 h 675"/>
                <a:gd name="T18" fmla="*/ 91 w 285"/>
                <a:gd name="T19" fmla="*/ 263 h 675"/>
                <a:gd name="T20" fmla="*/ 76 w 285"/>
                <a:gd name="T21" fmla="*/ 197 h 675"/>
                <a:gd name="T22" fmla="*/ 61 w 285"/>
                <a:gd name="T23" fmla="*/ 133 h 675"/>
                <a:gd name="T24" fmla="*/ 45 w 285"/>
                <a:gd name="T25" fmla="*/ 78 h 675"/>
                <a:gd name="T26" fmla="*/ 30 w 285"/>
                <a:gd name="T27" fmla="*/ 36 h 675"/>
                <a:gd name="T28" fmla="*/ 15 w 285"/>
                <a:gd name="T29" fmla="*/ 10 h 675"/>
                <a:gd name="T30" fmla="*/ 0 w 285"/>
                <a:gd name="T31" fmla="*/ 0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5" h="675">
                  <a:moveTo>
                    <a:pt x="284" y="674"/>
                  </a:moveTo>
                  <a:lnTo>
                    <a:pt x="254" y="667"/>
                  </a:lnTo>
                  <a:lnTo>
                    <a:pt x="239" y="659"/>
                  </a:lnTo>
                  <a:lnTo>
                    <a:pt x="225" y="648"/>
                  </a:lnTo>
                  <a:lnTo>
                    <a:pt x="210" y="633"/>
                  </a:lnTo>
                  <a:lnTo>
                    <a:pt x="195" y="612"/>
                  </a:lnTo>
                  <a:lnTo>
                    <a:pt x="180" y="583"/>
                  </a:lnTo>
                  <a:lnTo>
                    <a:pt x="150" y="506"/>
                  </a:lnTo>
                  <a:lnTo>
                    <a:pt x="119" y="396"/>
                  </a:lnTo>
                  <a:lnTo>
                    <a:pt x="91" y="263"/>
                  </a:lnTo>
                  <a:lnTo>
                    <a:pt x="76" y="197"/>
                  </a:lnTo>
                  <a:lnTo>
                    <a:pt x="61" y="133"/>
                  </a:lnTo>
                  <a:lnTo>
                    <a:pt x="45" y="78"/>
                  </a:lnTo>
                  <a:lnTo>
                    <a:pt x="30" y="36"/>
                  </a:lnTo>
                  <a:lnTo>
                    <a:pt x="15" y="10"/>
                  </a:lnTo>
                  <a:lnTo>
                    <a:pt x="0" y="0"/>
                  </a:lnTo>
                </a:path>
              </a:pathLst>
            </a:custGeom>
            <a:noFill/>
            <a:ln w="25400" cap="rnd">
              <a:solidFill>
                <a:srgbClr val="00FFFF"/>
              </a:solidFill>
              <a:round/>
              <a:headEnd/>
              <a:tailEn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264213" name="Freeform 21"/>
            <p:cNvSpPr>
              <a:spLocks/>
            </p:cNvSpPr>
            <p:nvPr/>
          </p:nvSpPr>
          <p:spPr bwMode="auto">
            <a:xfrm>
              <a:off x="624" y="1968"/>
              <a:ext cx="816" cy="627"/>
            </a:xfrm>
            <a:custGeom>
              <a:avLst/>
              <a:gdLst>
                <a:gd name="T0" fmla="*/ 0 w 853"/>
                <a:gd name="T1" fmla="*/ 674 h 675"/>
                <a:gd name="T2" fmla="*/ 90 w 853"/>
                <a:gd name="T3" fmla="*/ 667 h 675"/>
                <a:gd name="T4" fmla="*/ 134 w 853"/>
                <a:gd name="T5" fmla="*/ 659 h 675"/>
                <a:gd name="T6" fmla="*/ 179 w 853"/>
                <a:gd name="T7" fmla="*/ 648 h 675"/>
                <a:gd name="T8" fmla="*/ 225 w 853"/>
                <a:gd name="T9" fmla="*/ 633 h 675"/>
                <a:gd name="T10" fmla="*/ 269 w 853"/>
                <a:gd name="T11" fmla="*/ 612 h 675"/>
                <a:gd name="T12" fmla="*/ 314 w 853"/>
                <a:gd name="T13" fmla="*/ 583 h 675"/>
                <a:gd name="T14" fmla="*/ 403 w 853"/>
                <a:gd name="T15" fmla="*/ 506 h 675"/>
                <a:gd name="T16" fmla="*/ 494 w 853"/>
                <a:gd name="T17" fmla="*/ 396 h 675"/>
                <a:gd name="T18" fmla="*/ 583 w 853"/>
                <a:gd name="T19" fmla="*/ 263 h 675"/>
                <a:gd name="T20" fmla="*/ 628 w 853"/>
                <a:gd name="T21" fmla="*/ 197 h 675"/>
                <a:gd name="T22" fmla="*/ 674 w 853"/>
                <a:gd name="T23" fmla="*/ 133 h 675"/>
                <a:gd name="T24" fmla="*/ 717 w 853"/>
                <a:gd name="T25" fmla="*/ 78 h 675"/>
                <a:gd name="T26" fmla="*/ 763 w 853"/>
                <a:gd name="T27" fmla="*/ 36 h 675"/>
                <a:gd name="T28" fmla="*/ 808 w 853"/>
                <a:gd name="T29" fmla="*/ 10 h 675"/>
                <a:gd name="T30" fmla="*/ 852 w 853"/>
                <a:gd name="T31" fmla="*/ 0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3" h="675">
                  <a:moveTo>
                    <a:pt x="0" y="674"/>
                  </a:moveTo>
                  <a:lnTo>
                    <a:pt x="90" y="667"/>
                  </a:lnTo>
                  <a:lnTo>
                    <a:pt x="134" y="659"/>
                  </a:lnTo>
                  <a:lnTo>
                    <a:pt x="179" y="648"/>
                  </a:lnTo>
                  <a:lnTo>
                    <a:pt x="225" y="633"/>
                  </a:lnTo>
                  <a:lnTo>
                    <a:pt x="269" y="612"/>
                  </a:lnTo>
                  <a:lnTo>
                    <a:pt x="314" y="583"/>
                  </a:lnTo>
                  <a:lnTo>
                    <a:pt x="403" y="506"/>
                  </a:lnTo>
                  <a:lnTo>
                    <a:pt x="494" y="396"/>
                  </a:lnTo>
                  <a:lnTo>
                    <a:pt x="583" y="263"/>
                  </a:lnTo>
                  <a:lnTo>
                    <a:pt x="628" y="197"/>
                  </a:lnTo>
                  <a:lnTo>
                    <a:pt x="674" y="133"/>
                  </a:lnTo>
                  <a:lnTo>
                    <a:pt x="717" y="78"/>
                  </a:lnTo>
                  <a:lnTo>
                    <a:pt x="763" y="36"/>
                  </a:lnTo>
                  <a:lnTo>
                    <a:pt x="808" y="10"/>
                  </a:lnTo>
                  <a:lnTo>
                    <a:pt x="852" y="0"/>
                  </a:lnTo>
                </a:path>
              </a:pathLst>
            </a:custGeom>
            <a:noFill/>
            <a:ln w="25400" cap="rnd">
              <a:solidFill>
                <a:srgbClr val="00FFFF"/>
              </a:solidFill>
              <a:round/>
              <a:headEnd/>
              <a:tailEn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grpSp>
        <p:nvGrpSpPr>
          <p:cNvPr id="264214" name="Group 22"/>
          <p:cNvGrpSpPr>
            <a:grpSpLocks/>
          </p:cNvGrpSpPr>
          <p:nvPr/>
        </p:nvGrpSpPr>
        <p:grpSpPr bwMode="auto">
          <a:xfrm>
            <a:off x="1524001" y="2492375"/>
            <a:ext cx="2893655" cy="2688234"/>
            <a:chOff x="2112" y="1536"/>
            <a:chExt cx="1527" cy="1505"/>
          </a:xfrm>
        </p:grpSpPr>
        <p:sp>
          <p:nvSpPr>
            <p:cNvPr id="264215" name="Rectangle 23"/>
            <p:cNvSpPr>
              <a:spLocks noChangeArrowheads="1"/>
            </p:cNvSpPr>
            <p:nvPr/>
          </p:nvSpPr>
          <p:spPr bwMode="auto">
            <a:xfrm>
              <a:off x="2496" y="2784"/>
              <a:ext cx="749" cy="25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eaLnBrk="0" hangingPunct="0"/>
              <a:r>
                <a:rPr kumimoji="1" lang="zh-CN" altLang="en-US" sz="2400" b="1"/>
                <a:t>对称分布</a:t>
              </a:r>
            </a:p>
          </p:txBody>
        </p:sp>
        <p:sp>
          <p:nvSpPr>
            <p:cNvPr id="264216" name="Rectangle 24"/>
            <p:cNvSpPr>
              <a:spLocks noChangeArrowheads="1"/>
            </p:cNvSpPr>
            <p:nvPr/>
          </p:nvSpPr>
          <p:spPr bwMode="auto">
            <a:xfrm>
              <a:off x="3059" y="2384"/>
              <a:ext cx="124" cy="20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eaLnBrk="0" hangingPunct="0"/>
              <a:r>
                <a:rPr kumimoji="1" lang="en-US" altLang="zh-CN" b="1">
                  <a:solidFill>
                    <a:srgbClr val="FF0000"/>
                  </a:solidFill>
                </a:rPr>
                <a:t> </a:t>
              </a:r>
            </a:p>
          </p:txBody>
        </p:sp>
        <p:sp>
          <p:nvSpPr>
            <p:cNvPr id="264217" name="Rectangle 25"/>
            <p:cNvSpPr>
              <a:spLocks noChangeArrowheads="1"/>
            </p:cNvSpPr>
            <p:nvPr/>
          </p:nvSpPr>
          <p:spPr bwMode="auto">
            <a:xfrm>
              <a:off x="2112" y="1536"/>
              <a:ext cx="423" cy="25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eaLnBrk="0" hangingPunct="0"/>
              <a:r>
                <a:rPr kumimoji="1" lang="zh-CN" altLang="en-US" sz="2400" b="1">
                  <a:solidFill>
                    <a:srgbClr val="FF0000"/>
                  </a:solidFill>
                </a:rPr>
                <a:t>均值</a:t>
              </a:r>
            </a:p>
          </p:txBody>
        </p:sp>
        <p:sp>
          <p:nvSpPr>
            <p:cNvPr id="264218" name="Rectangle 26"/>
            <p:cNvSpPr>
              <a:spLocks noChangeArrowheads="1"/>
            </p:cNvSpPr>
            <p:nvPr/>
          </p:nvSpPr>
          <p:spPr bwMode="auto">
            <a:xfrm>
              <a:off x="2448" y="1536"/>
              <a:ext cx="185" cy="20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eaLnBrk="0" hangingPunct="0"/>
              <a:r>
                <a:rPr kumimoji="1" lang="en-US" altLang="zh-CN" b="1"/>
                <a:t>= </a:t>
              </a:r>
            </a:p>
          </p:txBody>
        </p:sp>
        <p:sp>
          <p:nvSpPr>
            <p:cNvPr id="264219" name="Rectangle 27"/>
            <p:cNvSpPr>
              <a:spLocks noChangeArrowheads="1"/>
            </p:cNvSpPr>
            <p:nvPr/>
          </p:nvSpPr>
          <p:spPr bwMode="auto">
            <a:xfrm>
              <a:off x="2592" y="1536"/>
              <a:ext cx="586" cy="25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eaLnBrk="0" hangingPunct="0"/>
              <a:r>
                <a:rPr kumimoji="1" lang="zh-CN" altLang="en-US" sz="2400" b="1">
                  <a:solidFill>
                    <a:srgbClr val="FFFF00"/>
                  </a:solidFill>
                </a:rPr>
                <a:t>中位数</a:t>
              </a:r>
            </a:p>
          </p:txBody>
        </p:sp>
        <p:sp>
          <p:nvSpPr>
            <p:cNvPr id="264220" name="Rectangle 28"/>
            <p:cNvSpPr>
              <a:spLocks noChangeArrowheads="1"/>
            </p:cNvSpPr>
            <p:nvPr/>
          </p:nvSpPr>
          <p:spPr bwMode="auto">
            <a:xfrm>
              <a:off x="3072" y="1536"/>
              <a:ext cx="185" cy="20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eaLnBrk="0" hangingPunct="0"/>
              <a:r>
                <a:rPr kumimoji="1" lang="en-US" altLang="zh-CN" b="1"/>
                <a:t>=</a:t>
              </a:r>
              <a:r>
                <a:rPr kumimoji="1" lang="en-US" altLang="zh-CN" b="1">
                  <a:solidFill>
                    <a:srgbClr val="CDCDCD"/>
                  </a:solidFill>
                </a:rPr>
                <a:t> </a:t>
              </a:r>
            </a:p>
          </p:txBody>
        </p:sp>
        <p:sp>
          <p:nvSpPr>
            <p:cNvPr id="264221" name="Rectangle 29"/>
            <p:cNvSpPr>
              <a:spLocks noChangeArrowheads="1"/>
            </p:cNvSpPr>
            <p:nvPr/>
          </p:nvSpPr>
          <p:spPr bwMode="auto">
            <a:xfrm>
              <a:off x="3216" y="1536"/>
              <a:ext cx="423" cy="25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eaLnBrk="0" hangingPunct="0"/>
              <a:r>
                <a:rPr kumimoji="1" lang="zh-CN" altLang="en-US" sz="2400" b="1">
                  <a:solidFill>
                    <a:srgbClr val="00FFFF"/>
                  </a:solidFill>
                </a:rPr>
                <a:t>众数</a:t>
              </a:r>
            </a:p>
          </p:txBody>
        </p:sp>
        <p:sp>
          <p:nvSpPr>
            <p:cNvPr id="264222" name="Line 30"/>
            <p:cNvSpPr>
              <a:spLocks noChangeShapeType="1"/>
            </p:cNvSpPr>
            <p:nvPr/>
          </p:nvSpPr>
          <p:spPr bwMode="auto">
            <a:xfrm>
              <a:off x="2928" y="1920"/>
              <a:ext cx="0" cy="624"/>
            </a:xfrm>
            <a:prstGeom prst="line">
              <a:avLst/>
            </a:prstGeom>
            <a:noFill/>
            <a:ln w="25400">
              <a:solidFill>
                <a:schemeClr val="hlink"/>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264223" name="Line 31"/>
            <p:cNvSpPr>
              <a:spLocks noChangeShapeType="1"/>
            </p:cNvSpPr>
            <p:nvPr/>
          </p:nvSpPr>
          <p:spPr bwMode="auto">
            <a:xfrm>
              <a:off x="2928" y="1920"/>
              <a:ext cx="0" cy="622"/>
            </a:xfrm>
            <a:prstGeom prst="line">
              <a:avLst/>
            </a:prstGeom>
            <a:noFill/>
            <a:ln w="25400">
              <a:solidFill>
                <a:srgbClr val="00FF0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264224" name="Freeform 32"/>
            <p:cNvSpPr>
              <a:spLocks/>
            </p:cNvSpPr>
            <p:nvPr/>
          </p:nvSpPr>
          <p:spPr bwMode="auto">
            <a:xfrm>
              <a:off x="2928" y="1920"/>
              <a:ext cx="570" cy="675"/>
            </a:xfrm>
            <a:custGeom>
              <a:avLst/>
              <a:gdLst>
                <a:gd name="T0" fmla="*/ 569 w 570"/>
                <a:gd name="T1" fmla="*/ 674 h 675"/>
                <a:gd name="T2" fmla="*/ 508 w 570"/>
                <a:gd name="T3" fmla="*/ 667 h 675"/>
                <a:gd name="T4" fmla="*/ 478 w 570"/>
                <a:gd name="T5" fmla="*/ 659 h 675"/>
                <a:gd name="T6" fmla="*/ 449 w 570"/>
                <a:gd name="T7" fmla="*/ 648 h 675"/>
                <a:gd name="T8" fmla="*/ 419 w 570"/>
                <a:gd name="T9" fmla="*/ 633 h 675"/>
                <a:gd name="T10" fmla="*/ 389 w 570"/>
                <a:gd name="T11" fmla="*/ 612 h 675"/>
                <a:gd name="T12" fmla="*/ 358 w 570"/>
                <a:gd name="T13" fmla="*/ 583 h 675"/>
                <a:gd name="T14" fmla="*/ 300 w 570"/>
                <a:gd name="T15" fmla="*/ 506 h 675"/>
                <a:gd name="T16" fmla="*/ 239 w 570"/>
                <a:gd name="T17" fmla="*/ 396 h 675"/>
                <a:gd name="T18" fmla="*/ 178 w 570"/>
                <a:gd name="T19" fmla="*/ 263 h 675"/>
                <a:gd name="T20" fmla="*/ 150 w 570"/>
                <a:gd name="T21" fmla="*/ 197 h 675"/>
                <a:gd name="T22" fmla="*/ 120 w 570"/>
                <a:gd name="T23" fmla="*/ 133 h 675"/>
                <a:gd name="T24" fmla="*/ 89 w 570"/>
                <a:gd name="T25" fmla="*/ 78 h 675"/>
                <a:gd name="T26" fmla="*/ 59 w 570"/>
                <a:gd name="T27" fmla="*/ 36 h 675"/>
                <a:gd name="T28" fmla="*/ 29 w 570"/>
                <a:gd name="T29" fmla="*/ 10 h 675"/>
                <a:gd name="T30" fmla="*/ 0 w 570"/>
                <a:gd name="T31" fmla="*/ 0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0" h="675">
                  <a:moveTo>
                    <a:pt x="569" y="674"/>
                  </a:moveTo>
                  <a:lnTo>
                    <a:pt x="508" y="667"/>
                  </a:lnTo>
                  <a:lnTo>
                    <a:pt x="478" y="659"/>
                  </a:lnTo>
                  <a:lnTo>
                    <a:pt x="449" y="648"/>
                  </a:lnTo>
                  <a:lnTo>
                    <a:pt x="419" y="633"/>
                  </a:lnTo>
                  <a:lnTo>
                    <a:pt x="389" y="612"/>
                  </a:lnTo>
                  <a:lnTo>
                    <a:pt x="358" y="583"/>
                  </a:lnTo>
                  <a:lnTo>
                    <a:pt x="300" y="506"/>
                  </a:lnTo>
                  <a:lnTo>
                    <a:pt x="239" y="396"/>
                  </a:lnTo>
                  <a:lnTo>
                    <a:pt x="178" y="263"/>
                  </a:lnTo>
                  <a:lnTo>
                    <a:pt x="150" y="197"/>
                  </a:lnTo>
                  <a:lnTo>
                    <a:pt x="120" y="133"/>
                  </a:lnTo>
                  <a:lnTo>
                    <a:pt x="89" y="78"/>
                  </a:lnTo>
                  <a:lnTo>
                    <a:pt x="59" y="36"/>
                  </a:lnTo>
                  <a:lnTo>
                    <a:pt x="29" y="10"/>
                  </a:lnTo>
                  <a:lnTo>
                    <a:pt x="0" y="0"/>
                  </a:lnTo>
                </a:path>
              </a:pathLst>
            </a:custGeom>
            <a:noFill/>
            <a:ln w="25400" cap="rnd">
              <a:solidFill>
                <a:srgbClr val="00FFFF"/>
              </a:solidFill>
              <a:round/>
              <a:headEnd/>
              <a:tailEn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264225" name="Freeform 33"/>
            <p:cNvSpPr>
              <a:spLocks/>
            </p:cNvSpPr>
            <p:nvPr/>
          </p:nvSpPr>
          <p:spPr bwMode="auto">
            <a:xfrm>
              <a:off x="2352" y="1920"/>
              <a:ext cx="569" cy="675"/>
            </a:xfrm>
            <a:custGeom>
              <a:avLst/>
              <a:gdLst>
                <a:gd name="T0" fmla="*/ 0 w 569"/>
                <a:gd name="T1" fmla="*/ 674 h 675"/>
                <a:gd name="T2" fmla="*/ 59 w 569"/>
                <a:gd name="T3" fmla="*/ 667 h 675"/>
                <a:gd name="T4" fmla="*/ 89 w 569"/>
                <a:gd name="T5" fmla="*/ 659 h 675"/>
                <a:gd name="T6" fmla="*/ 120 w 569"/>
                <a:gd name="T7" fmla="*/ 648 h 675"/>
                <a:gd name="T8" fmla="*/ 150 w 569"/>
                <a:gd name="T9" fmla="*/ 633 h 675"/>
                <a:gd name="T10" fmla="*/ 178 w 569"/>
                <a:gd name="T11" fmla="*/ 612 h 675"/>
                <a:gd name="T12" fmla="*/ 209 w 569"/>
                <a:gd name="T13" fmla="*/ 583 h 675"/>
                <a:gd name="T14" fmla="*/ 269 w 569"/>
                <a:gd name="T15" fmla="*/ 506 h 675"/>
                <a:gd name="T16" fmla="*/ 328 w 569"/>
                <a:gd name="T17" fmla="*/ 396 h 675"/>
                <a:gd name="T18" fmla="*/ 389 w 569"/>
                <a:gd name="T19" fmla="*/ 263 h 675"/>
                <a:gd name="T20" fmla="*/ 419 w 569"/>
                <a:gd name="T21" fmla="*/ 197 h 675"/>
                <a:gd name="T22" fmla="*/ 449 w 569"/>
                <a:gd name="T23" fmla="*/ 133 h 675"/>
                <a:gd name="T24" fmla="*/ 478 w 569"/>
                <a:gd name="T25" fmla="*/ 78 h 675"/>
                <a:gd name="T26" fmla="*/ 508 w 569"/>
                <a:gd name="T27" fmla="*/ 36 h 675"/>
                <a:gd name="T28" fmla="*/ 538 w 569"/>
                <a:gd name="T29" fmla="*/ 10 h 675"/>
                <a:gd name="T30" fmla="*/ 568 w 569"/>
                <a:gd name="T31" fmla="*/ 0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9" h="675">
                  <a:moveTo>
                    <a:pt x="0" y="674"/>
                  </a:moveTo>
                  <a:lnTo>
                    <a:pt x="59" y="667"/>
                  </a:lnTo>
                  <a:lnTo>
                    <a:pt x="89" y="659"/>
                  </a:lnTo>
                  <a:lnTo>
                    <a:pt x="120" y="648"/>
                  </a:lnTo>
                  <a:lnTo>
                    <a:pt x="150" y="633"/>
                  </a:lnTo>
                  <a:lnTo>
                    <a:pt x="178" y="612"/>
                  </a:lnTo>
                  <a:lnTo>
                    <a:pt x="209" y="583"/>
                  </a:lnTo>
                  <a:lnTo>
                    <a:pt x="269" y="506"/>
                  </a:lnTo>
                  <a:lnTo>
                    <a:pt x="328" y="396"/>
                  </a:lnTo>
                  <a:lnTo>
                    <a:pt x="389" y="263"/>
                  </a:lnTo>
                  <a:lnTo>
                    <a:pt x="419" y="197"/>
                  </a:lnTo>
                  <a:lnTo>
                    <a:pt x="449" y="133"/>
                  </a:lnTo>
                  <a:lnTo>
                    <a:pt x="478" y="78"/>
                  </a:lnTo>
                  <a:lnTo>
                    <a:pt x="508" y="36"/>
                  </a:lnTo>
                  <a:lnTo>
                    <a:pt x="538" y="10"/>
                  </a:lnTo>
                  <a:lnTo>
                    <a:pt x="568" y="0"/>
                  </a:lnTo>
                </a:path>
              </a:pathLst>
            </a:custGeom>
            <a:noFill/>
            <a:ln w="25400" cap="rnd">
              <a:solidFill>
                <a:srgbClr val="00FFFF"/>
              </a:solidFill>
              <a:round/>
              <a:headEnd/>
              <a:tailEn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264226" name="Line 34"/>
            <p:cNvSpPr>
              <a:spLocks noChangeShapeType="1"/>
            </p:cNvSpPr>
            <p:nvPr/>
          </p:nvSpPr>
          <p:spPr bwMode="auto">
            <a:xfrm>
              <a:off x="2928" y="1920"/>
              <a:ext cx="0" cy="720"/>
            </a:xfrm>
            <a:prstGeom prst="line">
              <a:avLst/>
            </a:prstGeom>
            <a:noFill/>
            <a:ln w="25400">
              <a:solidFill>
                <a:srgbClr val="FF000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264227" name="Line 35"/>
            <p:cNvSpPr>
              <a:spLocks noChangeShapeType="1"/>
            </p:cNvSpPr>
            <p:nvPr/>
          </p:nvSpPr>
          <p:spPr bwMode="auto">
            <a:xfrm>
              <a:off x="2208" y="2640"/>
              <a:ext cx="1392" cy="0"/>
            </a:xfrm>
            <a:prstGeom prst="line">
              <a:avLst/>
            </a:prstGeom>
            <a:noFill/>
            <a:ln w="1270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64228" name="Group 36"/>
          <p:cNvGrpSpPr>
            <a:grpSpLocks/>
          </p:cNvGrpSpPr>
          <p:nvPr/>
        </p:nvGrpSpPr>
        <p:grpSpPr bwMode="auto">
          <a:xfrm>
            <a:off x="7924800" y="2438400"/>
            <a:ext cx="2743200" cy="4114800"/>
            <a:chOff x="3792" y="1536"/>
            <a:chExt cx="1584" cy="2262"/>
          </a:xfrm>
        </p:grpSpPr>
        <p:sp>
          <p:nvSpPr>
            <p:cNvPr id="264229" name="Rectangle 37"/>
            <p:cNvSpPr>
              <a:spLocks noChangeArrowheads="1"/>
            </p:cNvSpPr>
            <p:nvPr/>
          </p:nvSpPr>
          <p:spPr bwMode="auto">
            <a:xfrm>
              <a:off x="4503" y="3740"/>
              <a:ext cx="116" cy="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30" name="Rectangle 38"/>
            <p:cNvSpPr>
              <a:spLocks noChangeArrowheads="1"/>
            </p:cNvSpPr>
            <p:nvPr/>
          </p:nvSpPr>
          <p:spPr bwMode="auto">
            <a:xfrm>
              <a:off x="4128" y="2784"/>
              <a:ext cx="813" cy="25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eaLnBrk="0" hangingPunct="0"/>
              <a:r>
                <a:rPr kumimoji="1" lang="zh-CN" altLang="en-US" sz="2400" b="1"/>
                <a:t>右偏分布</a:t>
              </a:r>
            </a:p>
          </p:txBody>
        </p:sp>
        <p:sp>
          <p:nvSpPr>
            <p:cNvPr id="264231" name="Rectangle 39"/>
            <p:cNvSpPr>
              <a:spLocks noChangeArrowheads="1"/>
            </p:cNvSpPr>
            <p:nvPr/>
          </p:nvSpPr>
          <p:spPr bwMode="auto">
            <a:xfrm>
              <a:off x="3840" y="1536"/>
              <a:ext cx="463" cy="25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eaLnBrk="0" hangingPunct="0"/>
              <a:r>
                <a:rPr kumimoji="1" lang="zh-CN" altLang="en-US" sz="2400" b="1">
                  <a:solidFill>
                    <a:srgbClr val="00FFFF"/>
                  </a:solidFill>
                  <a:ea typeface="黑体" panose="02010609060101010101" pitchFamily="49" charset="-122"/>
                </a:rPr>
                <a:t>众数</a:t>
              </a:r>
            </a:p>
          </p:txBody>
        </p:sp>
        <p:sp>
          <p:nvSpPr>
            <p:cNvPr id="264232" name="Rectangle 40"/>
            <p:cNvSpPr>
              <a:spLocks noChangeArrowheads="1"/>
            </p:cNvSpPr>
            <p:nvPr/>
          </p:nvSpPr>
          <p:spPr bwMode="auto">
            <a:xfrm>
              <a:off x="4154" y="2384"/>
              <a:ext cx="167" cy="20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eaLnBrk="0" hangingPunct="0"/>
              <a:r>
                <a:rPr kumimoji="1" lang="en-US" altLang="zh-CN" b="1">
                  <a:solidFill>
                    <a:srgbClr val="FF00FF"/>
                  </a:solidFill>
                </a:rPr>
                <a:t>  </a:t>
              </a:r>
            </a:p>
          </p:txBody>
        </p:sp>
        <p:sp>
          <p:nvSpPr>
            <p:cNvPr id="264233" name="Rectangle 41"/>
            <p:cNvSpPr>
              <a:spLocks noChangeArrowheads="1"/>
            </p:cNvSpPr>
            <p:nvPr/>
          </p:nvSpPr>
          <p:spPr bwMode="auto">
            <a:xfrm>
              <a:off x="4272" y="1536"/>
              <a:ext cx="636" cy="25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eaLnBrk="0" hangingPunct="0"/>
              <a:r>
                <a:rPr kumimoji="1" lang="zh-CN" altLang="en-US" sz="2400" b="1">
                  <a:solidFill>
                    <a:srgbClr val="FFFF00"/>
                  </a:solidFill>
                </a:rPr>
                <a:t>中位数</a:t>
              </a:r>
            </a:p>
          </p:txBody>
        </p:sp>
        <p:sp>
          <p:nvSpPr>
            <p:cNvPr id="264234" name="Rectangle 42"/>
            <p:cNvSpPr>
              <a:spLocks noChangeArrowheads="1"/>
            </p:cNvSpPr>
            <p:nvPr/>
          </p:nvSpPr>
          <p:spPr bwMode="auto">
            <a:xfrm>
              <a:off x="4848" y="1536"/>
              <a:ext cx="463" cy="25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eaLnBrk="0" hangingPunct="0"/>
              <a:r>
                <a:rPr kumimoji="1" lang="zh-CN" altLang="en-US" sz="2400" b="1" dirty="0">
                  <a:solidFill>
                    <a:srgbClr val="FF0000"/>
                  </a:solidFill>
                </a:rPr>
                <a:t>均值</a:t>
              </a:r>
            </a:p>
          </p:txBody>
        </p:sp>
        <p:sp>
          <p:nvSpPr>
            <p:cNvPr id="264235" name="Rectangle 43"/>
            <p:cNvSpPr>
              <a:spLocks noChangeArrowheads="1"/>
            </p:cNvSpPr>
            <p:nvPr/>
          </p:nvSpPr>
          <p:spPr bwMode="auto">
            <a:xfrm>
              <a:off x="5174" y="2517"/>
              <a:ext cx="116" cy="5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zh-CN" altLang="en-US"/>
            </a:p>
          </p:txBody>
        </p:sp>
        <p:sp>
          <p:nvSpPr>
            <p:cNvPr id="264236" name="Line 44"/>
            <p:cNvSpPr>
              <a:spLocks noChangeShapeType="1"/>
            </p:cNvSpPr>
            <p:nvPr/>
          </p:nvSpPr>
          <p:spPr bwMode="auto">
            <a:xfrm>
              <a:off x="4320" y="1920"/>
              <a:ext cx="0" cy="720"/>
            </a:xfrm>
            <a:prstGeom prst="line">
              <a:avLst/>
            </a:prstGeom>
            <a:noFill/>
            <a:ln w="25400">
              <a:solidFill>
                <a:srgbClr val="FF000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264237" name="Line 45"/>
            <p:cNvSpPr>
              <a:spLocks noChangeShapeType="1"/>
            </p:cNvSpPr>
            <p:nvPr/>
          </p:nvSpPr>
          <p:spPr bwMode="auto">
            <a:xfrm>
              <a:off x="4512" y="2112"/>
              <a:ext cx="0" cy="552"/>
            </a:xfrm>
            <a:prstGeom prst="line">
              <a:avLst/>
            </a:prstGeom>
            <a:noFill/>
            <a:ln w="25400">
              <a:solidFill>
                <a:srgbClr val="FFFF0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264238" name="Line 46"/>
            <p:cNvSpPr>
              <a:spLocks noChangeShapeType="1"/>
            </p:cNvSpPr>
            <p:nvPr/>
          </p:nvSpPr>
          <p:spPr bwMode="auto">
            <a:xfrm>
              <a:off x="4704" y="2352"/>
              <a:ext cx="0" cy="288"/>
            </a:xfrm>
            <a:prstGeom prst="line">
              <a:avLst/>
            </a:prstGeom>
            <a:noFill/>
            <a:ln w="25400">
              <a:solidFill>
                <a:srgbClr val="00FF00"/>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264239" name="Line 47"/>
            <p:cNvSpPr>
              <a:spLocks noChangeShapeType="1"/>
            </p:cNvSpPr>
            <p:nvPr/>
          </p:nvSpPr>
          <p:spPr bwMode="auto">
            <a:xfrm>
              <a:off x="3792" y="2640"/>
              <a:ext cx="1584" cy="0"/>
            </a:xfrm>
            <a:prstGeom prst="line">
              <a:avLst/>
            </a:prstGeom>
            <a:noFill/>
            <a:ln w="1270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264240" name="Line 48"/>
            <p:cNvSpPr>
              <a:spLocks noChangeShapeType="1"/>
            </p:cNvSpPr>
            <p:nvPr/>
          </p:nvSpPr>
          <p:spPr bwMode="auto">
            <a:xfrm>
              <a:off x="4080" y="1776"/>
              <a:ext cx="192" cy="144"/>
            </a:xfrm>
            <a:prstGeom prst="line">
              <a:avLst/>
            </a:prstGeom>
            <a:noFill/>
            <a:ln w="1270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264241" name="Line 49"/>
            <p:cNvSpPr>
              <a:spLocks noChangeShapeType="1"/>
            </p:cNvSpPr>
            <p:nvPr/>
          </p:nvSpPr>
          <p:spPr bwMode="auto">
            <a:xfrm flipH="1">
              <a:off x="4560" y="1776"/>
              <a:ext cx="48" cy="288"/>
            </a:xfrm>
            <a:prstGeom prst="line">
              <a:avLst/>
            </a:prstGeom>
            <a:noFill/>
            <a:ln w="1270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264242" name="Line 50"/>
            <p:cNvSpPr>
              <a:spLocks noChangeShapeType="1"/>
            </p:cNvSpPr>
            <p:nvPr/>
          </p:nvSpPr>
          <p:spPr bwMode="auto">
            <a:xfrm flipH="1">
              <a:off x="4704" y="1776"/>
              <a:ext cx="336" cy="528"/>
            </a:xfrm>
            <a:prstGeom prst="line">
              <a:avLst/>
            </a:prstGeom>
            <a:noFill/>
            <a:ln w="1270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264243" name="Freeform 51"/>
            <p:cNvSpPr>
              <a:spLocks/>
            </p:cNvSpPr>
            <p:nvPr/>
          </p:nvSpPr>
          <p:spPr bwMode="auto">
            <a:xfrm>
              <a:off x="4320" y="1920"/>
              <a:ext cx="853" cy="675"/>
            </a:xfrm>
            <a:custGeom>
              <a:avLst/>
              <a:gdLst>
                <a:gd name="T0" fmla="*/ 852 w 853"/>
                <a:gd name="T1" fmla="*/ 674 h 675"/>
                <a:gd name="T2" fmla="*/ 761 w 853"/>
                <a:gd name="T3" fmla="*/ 667 h 675"/>
                <a:gd name="T4" fmla="*/ 718 w 853"/>
                <a:gd name="T5" fmla="*/ 659 h 675"/>
                <a:gd name="T6" fmla="*/ 672 w 853"/>
                <a:gd name="T7" fmla="*/ 648 h 675"/>
                <a:gd name="T8" fmla="*/ 627 w 853"/>
                <a:gd name="T9" fmla="*/ 633 h 675"/>
                <a:gd name="T10" fmla="*/ 583 w 853"/>
                <a:gd name="T11" fmla="*/ 612 h 675"/>
                <a:gd name="T12" fmla="*/ 538 w 853"/>
                <a:gd name="T13" fmla="*/ 583 h 675"/>
                <a:gd name="T14" fmla="*/ 447 w 853"/>
                <a:gd name="T15" fmla="*/ 506 h 675"/>
                <a:gd name="T16" fmla="*/ 358 w 853"/>
                <a:gd name="T17" fmla="*/ 396 h 675"/>
                <a:gd name="T18" fmla="*/ 269 w 853"/>
                <a:gd name="T19" fmla="*/ 263 h 675"/>
                <a:gd name="T20" fmla="*/ 224 w 853"/>
                <a:gd name="T21" fmla="*/ 197 h 675"/>
                <a:gd name="T22" fmla="*/ 178 w 853"/>
                <a:gd name="T23" fmla="*/ 133 h 675"/>
                <a:gd name="T24" fmla="*/ 135 w 853"/>
                <a:gd name="T25" fmla="*/ 78 h 675"/>
                <a:gd name="T26" fmla="*/ 89 w 853"/>
                <a:gd name="T27" fmla="*/ 36 h 675"/>
                <a:gd name="T28" fmla="*/ 44 w 853"/>
                <a:gd name="T29" fmla="*/ 10 h 675"/>
                <a:gd name="T30" fmla="*/ 0 w 853"/>
                <a:gd name="T31" fmla="*/ 0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3" h="675">
                  <a:moveTo>
                    <a:pt x="852" y="674"/>
                  </a:moveTo>
                  <a:lnTo>
                    <a:pt x="761" y="667"/>
                  </a:lnTo>
                  <a:lnTo>
                    <a:pt x="718" y="659"/>
                  </a:lnTo>
                  <a:lnTo>
                    <a:pt x="672" y="648"/>
                  </a:lnTo>
                  <a:lnTo>
                    <a:pt x="627" y="633"/>
                  </a:lnTo>
                  <a:lnTo>
                    <a:pt x="583" y="612"/>
                  </a:lnTo>
                  <a:lnTo>
                    <a:pt x="538" y="583"/>
                  </a:lnTo>
                  <a:lnTo>
                    <a:pt x="447" y="506"/>
                  </a:lnTo>
                  <a:lnTo>
                    <a:pt x="358" y="396"/>
                  </a:lnTo>
                  <a:lnTo>
                    <a:pt x="269" y="263"/>
                  </a:lnTo>
                  <a:lnTo>
                    <a:pt x="224" y="197"/>
                  </a:lnTo>
                  <a:lnTo>
                    <a:pt x="178" y="133"/>
                  </a:lnTo>
                  <a:lnTo>
                    <a:pt x="135" y="78"/>
                  </a:lnTo>
                  <a:lnTo>
                    <a:pt x="89" y="36"/>
                  </a:lnTo>
                  <a:lnTo>
                    <a:pt x="44" y="10"/>
                  </a:lnTo>
                  <a:lnTo>
                    <a:pt x="0" y="0"/>
                  </a:lnTo>
                </a:path>
              </a:pathLst>
            </a:custGeom>
            <a:noFill/>
            <a:ln w="25400" cap="rnd">
              <a:solidFill>
                <a:srgbClr val="00FFFF"/>
              </a:solidFill>
              <a:round/>
              <a:headEnd/>
              <a:tailEn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264244" name="Freeform 52"/>
            <p:cNvSpPr>
              <a:spLocks/>
            </p:cNvSpPr>
            <p:nvPr/>
          </p:nvSpPr>
          <p:spPr bwMode="auto">
            <a:xfrm>
              <a:off x="4032" y="1920"/>
              <a:ext cx="285" cy="675"/>
            </a:xfrm>
            <a:custGeom>
              <a:avLst/>
              <a:gdLst>
                <a:gd name="T0" fmla="*/ 0 w 285"/>
                <a:gd name="T1" fmla="*/ 674 h 675"/>
                <a:gd name="T2" fmla="*/ 28 w 285"/>
                <a:gd name="T3" fmla="*/ 667 h 675"/>
                <a:gd name="T4" fmla="*/ 43 w 285"/>
                <a:gd name="T5" fmla="*/ 659 h 675"/>
                <a:gd name="T6" fmla="*/ 59 w 285"/>
                <a:gd name="T7" fmla="*/ 648 h 675"/>
                <a:gd name="T8" fmla="*/ 74 w 285"/>
                <a:gd name="T9" fmla="*/ 633 h 675"/>
                <a:gd name="T10" fmla="*/ 89 w 285"/>
                <a:gd name="T11" fmla="*/ 612 h 675"/>
                <a:gd name="T12" fmla="*/ 104 w 285"/>
                <a:gd name="T13" fmla="*/ 583 h 675"/>
                <a:gd name="T14" fmla="*/ 134 w 285"/>
                <a:gd name="T15" fmla="*/ 506 h 675"/>
                <a:gd name="T16" fmla="*/ 165 w 285"/>
                <a:gd name="T17" fmla="*/ 396 h 675"/>
                <a:gd name="T18" fmla="*/ 193 w 285"/>
                <a:gd name="T19" fmla="*/ 263 h 675"/>
                <a:gd name="T20" fmla="*/ 208 w 285"/>
                <a:gd name="T21" fmla="*/ 197 h 675"/>
                <a:gd name="T22" fmla="*/ 223 w 285"/>
                <a:gd name="T23" fmla="*/ 133 h 675"/>
                <a:gd name="T24" fmla="*/ 239 w 285"/>
                <a:gd name="T25" fmla="*/ 78 h 675"/>
                <a:gd name="T26" fmla="*/ 254 w 285"/>
                <a:gd name="T27" fmla="*/ 36 h 675"/>
                <a:gd name="T28" fmla="*/ 269 w 285"/>
                <a:gd name="T29" fmla="*/ 10 h 675"/>
                <a:gd name="T30" fmla="*/ 284 w 285"/>
                <a:gd name="T31" fmla="*/ 0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5" h="675">
                  <a:moveTo>
                    <a:pt x="0" y="674"/>
                  </a:moveTo>
                  <a:lnTo>
                    <a:pt x="28" y="667"/>
                  </a:lnTo>
                  <a:lnTo>
                    <a:pt x="43" y="659"/>
                  </a:lnTo>
                  <a:lnTo>
                    <a:pt x="59" y="648"/>
                  </a:lnTo>
                  <a:lnTo>
                    <a:pt x="74" y="633"/>
                  </a:lnTo>
                  <a:lnTo>
                    <a:pt x="89" y="612"/>
                  </a:lnTo>
                  <a:lnTo>
                    <a:pt x="104" y="583"/>
                  </a:lnTo>
                  <a:lnTo>
                    <a:pt x="134" y="506"/>
                  </a:lnTo>
                  <a:lnTo>
                    <a:pt x="165" y="396"/>
                  </a:lnTo>
                  <a:lnTo>
                    <a:pt x="193" y="263"/>
                  </a:lnTo>
                  <a:lnTo>
                    <a:pt x="208" y="197"/>
                  </a:lnTo>
                  <a:lnTo>
                    <a:pt x="223" y="133"/>
                  </a:lnTo>
                  <a:lnTo>
                    <a:pt x="239" y="78"/>
                  </a:lnTo>
                  <a:lnTo>
                    <a:pt x="254" y="36"/>
                  </a:lnTo>
                  <a:lnTo>
                    <a:pt x="269" y="10"/>
                  </a:lnTo>
                  <a:lnTo>
                    <a:pt x="284" y="0"/>
                  </a:lnTo>
                </a:path>
              </a:pathLst>
            </a:custGeom>
            <a:noFill/>
            <a:ln w="25400" cap="rnd">
              <a:solidFill>
                <a:srgbClr val="00FFFF"/>
              </a:solidFill>
              <a:round/>
              <a:headEnd/>
              <a:tailEnd/>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pSp>
    </p:spTree>
    <p:extLst>
      <p:ext uri="{BB962C8B-B14F-4D97-AF65-F5344CB8AC3E}">
        <p14:creationId xmlns:p14="http://schemas.microsoft.com/office/powerpoint/2010/main" val="3502354161"/>
      </p:ext>
    </p:extLst>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练习题</a:t>
            </a:r>
            <a:endParaRPr lang="zh-CN" altLang="en-US" dirty="0"/>
          </a:p>
        </p:txBody>
      </p:sp>
      <p:sp>
        <p:nvSpPr>
          <p:cNvPr id="4" name="内容占位符 3"/>
          <p:cNvSpPr>
            <a:spLocks noGrp="1"/>
          </p:cNvSpPr>
          <p:nvPr>
            <p:ph sz="half" idx="2"/>
          </p:nvPr>
        </p:nvSpPr>
        <p:spPr>
          <a:xfrm>
            <a:off x="334433" y="1172010"/>
            <a:ext cx="10972800" cy="2187575"/>
          </a:xfrm>
        </p:spPr>
        <p:txBody>
          <a:bodyPr/>
          <a:lstStyle/>
          <a:p>
            <a:r>
              <a:rPr lang="zh-CN" altLang="en-US" dirty="0" smtClean="0"/>
              <a:t>分别计算</a:t>
            </a:r>
            <a:r>
              <a:rPr lang="en-US" altLang="zh-CN" dirty="0" smtClean="0"/>
              <a:t>4</a:t>
            </a:r>
            <a:r>
              <a:rPr lang="zh-CN" altLang="en-US" dirty="0" smtClean="0"/>
              <a:t>月份和</a:t>
            </a:r>
            <a:r>
              <a:rPr lang="en-US" altLang="zh-CN" dirty="0" smtClean="0"/>
              <a:t>5</a:t>
            </a:r>
            <a:r>
              <a:rPr lang="zh-CN" altLang="en-US" dirty="0" smtClean="0"/>
              <a:t>月份工人日 产量的算数平均数、中位数和众数，并分析工人平均日产量变化的原因。</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532123167"/>
              </p:ext>
            </p:extLst>
          </p:nvPr>
        </p:nvGraphicFramePr>
        <p:xfrm>
          <a:off x="1756833" y="2486120"/>
          <a:ext cx="8127999" cy="3657600"/>
        </p:xfrm>
        <a:graphic>
          <a:graphicData uri="http://schemas.openxmlformats.org/drawingml/2006/table">
            <a:tbl>
              <a:tblPr firstRow="1" bandRow="1">
                <a:tableStyleId>{616DA210-FB5B-4158-B5E0-FEB733F419BA}</a:tableStyleId>
              </a:tblPr>
              <a:tblGrid>
                <a:gridCol w="2709333">
                  <a:extLst>
                    <a:ext uri="{9D8B030D-6E8A-4147-A177-3AD203B41FA5}">
                      <a16:colId xmlns:a16="http://schemas.microsoft.com/office/drawing/2014/main" xmlns="" val="20000"/>
                    </a:ext>
                  </a:extLst>
                </a:gridCol>
                <a:gridCol w="2709333">
                  <a:extLst>
                    <a:ext uri="{9D8B030D-6E8A-4147-A177-3AD203B41FA5}">
                      <a16:colId xmlns:a16="http://schemas.microsoft.com/office/drawing/2014/main" xmlns="" val="20001"/>
                    </a:ext>
                  </a:extLst>
                </a:gridCol>
                <a:gridCol w="2709333">
                  <a:extLst>
                    <a:ext uri="{9D8B030D-6E8A-4147-A177-3AD203B41FA5}">
                      <a16:colId xmlns:a16="http://schemas.microsoft.com/office/drawing/2014/main" xmlns="" val="20002"/>
                    </a:ext>
                  </a:extLst>
                </a:gridCol>
              </a:tblGrid>
              <a:tr h="370840">
                <a:tc rowSpan="2">
                  <a:txBody>
                    <a:bodyPr/>
                    <a:lstStyle/>
                    <a:p>
                      <a:pPr algn="ctr"/>
                      <a:r>
                        <a:rPr lang="zh-CN" altLang="en-US" sz="2400" dirty="0" smtClean="0"/>
                        <a:t>日产量</a:t>
                      </a:r>
                      <a:endParaRPr lang="en-US" altLang="zh-CN" sz="2400" dirty="0" smtClean="0"/>
                    </a:p>
                    <a:p>
                      <a:pPr algn="ctr"/>
                      <a:r>
                        <a:rPr lang="zh-CN" altLang="en-US" sz="2400" dirty="0" smtClean="0"/>
                        <a:t>（</a:t>
                      </a:r>
                      <a:r>
                        <a:rPr lang="en-US" altLang="zh-CN" sz="2400" dirty="0" smtClean="0"/>
                        <a:t>kg</a:t>
                      </a:r>
                      <a:r>
                        <a:rPr lang="zh-CN" altLang="en-US" sz="2400" dirty="0" smtClean="0"/>
                        <a:t>）</a:t>
                      </a:r>
                      <a:endParaRPr lang="zh-CN" altLang="en-US" sz="2400" dirty="0"/>
                    </a:p>
                  </a:txBody>
                  <a:tcPr/>
                </a:tc>
                <a:tc gridSpan="2">
                  <a:txBody>
                    <a:bodyPr/>
                    <a:lstStyle/>
                    <a:p>
                      <a:pPr algn="ctr"/>
                      <a:r>
                        <a:rPr lang="zh-CN" altLang="en-US" sz="2400" dirty="0" smtClean="0"/>
                        <a:t>工人数（人）</a:t>
                      </a:r>
                      <a:endParaRPr lang="zh-CN" altLang="en-US" sz="2400" dirty="0"/>
                    </a:p>
                  </a:txBody>
                  <a:tcPr/>
                </a:tc>
                <a:tc hMerge="1">
                  <a:txBody>
                    <a:bodyPr/>
                    <a:lstStyle/>
                    <a:p>
                      <a:endParaRPr lang="zh-CN" altLang="en-US"/>
                    </a:p>
                  </a:txBody>
                  <a:tcPr/>
                </a:tc>
                <a:extLst>
                  <a:ext uri="{0D108BD9-81ED-4DB2-BD59-A6C34878D82A}">
                    <a16:rowId xmlns:a16="http://schemas.microsoft.com/office/drawing/2014/main" xmlns="" val="10000"/>
                  </a:ext>
                </a:extLst>
              </a:tr>
              <a:tr h="370840">
                <a:tc vMerge="1">
                  <a:txBody>
                    <a:bodyPr/>
                    <a:lstStyle/>
                    <a:p>
                      <a:endParaRPr lang="zh-CN" altLang="en-US" dirty="0"/>
                    </a:p>
                  </a:txBody>
                  <a:tcPr/>
                </a:tc>
                <a:tc>
                  <a:txBody>
                    <a:bodyPr/>
                    <a:lstStyle/>
                    <a:p>
                      <a:pPr algn="ctr"/>
                      <a:r>
                        <a:rPr lang="en-US" altLang="zh-CN" sz="2400" dirty="0" smtClean="0"/>
                        <a:t>4</a:t>
                      </a:r>
                      <a:r>
                        <a:rPr lang="zh-CN" altLang="en-US" sz="2400" dirty="0" smtClean="0"/>
                        <a:t>月</a:t>
                      </a:r>
                      <a:endParaRPr lang="zh-CN" altLang="en-US" sz="2400" dirty="0"/>
                    </a:p>
                  </a:txBody>
                  <a:tcPr/>
                </a:tc>
                <a:tc>
                  <a:txBody>
                    <a:bodyPr/>
                    <a:lstStyle/>
                    <a:p>
                      <a:pPr algn="ctr"/>
                      <a:r>
                        <a:rPr lang="en-US" altLang="zh-CN" sz="2400" dirty="0" smtClean="0"/>
                        <a:t>5</a:t>
                      </a:r>
                      <a:r>
                        <a:rPr lang="zh-CN" altLang="en-US" sz="2400" dirty="0" smtClean="0"/>
                        <a:t>月</a:t>
                      </a:r>
                      <a:endParaRPr lang="zh-CN" altLang="en-US" sz="2400" dirty="0"/>
                    </a:p>
                  </a:txBody>
                  <a:tcPr/>
                </a:tc>
                <a:extLst>
                  <a:ext uri="{0D108BD9-81ED-4DB2-BD59-A6C34878D82A}">
                    <a16:rowId xmlns:a16="http://schemas.microsoft.com/office/drawing/2014/main" xmlns="" val="10001"/>
                  </a:ext>
                </a:extLst>
              </a:tr>
              <a:tr h="370840">
                <a:tc>
                  <a:txBody>
                    <a:bodyPr/>
                    <a:lstStyle/>
                    <a:p>
                      <a:pPr algn="ctr"/>
                      <a:r>
                        <a:rPr lang="en-US" altLang="zh-CN" sz="2400" dirty="0" smtClean="0"/>
                        <a:t>20</a:t>
                      </a:r>
                      <a:r>
                        <a:rPr lang="zh-CN" altLang="en-US" sz="2400" dirty="0" smtClean="0"/>
                        <a:t>以下</a:t>
                      </a:r>
                      <a:endParaRPr lang="zh-CN" altLang="en-US" sz="2400" dirty="0"/>
                    </a:p>
                  </a:txBody>
                  <a:tcPr/>
                </a:tc>
                <a:tc>
                  <a:txBody>
                    <a:bodyPr/>
                    <a:lstStyle/>
                    <a:p>
                      <a:pPr algn="ctr"/>
                      <a:r>
                        <a:rPr lang="en-US" altLang="zh-CN" sz="2400" dirty="0" smtClean="0"/>
                        <a:t>20</a:t>
                      </a:r>
                      <a:endParaRPr lang="zh-CN" altLang="en-US" sz="2400" dirty="0"/>
                    </a:p>
                  </a:txBody>
                  <a:tcPr/>
                </a:tc>
                <a:tc>
                  <a:txBody>
                    <a:bodyPr/>
                    <a:lstStyle/>
                    <a:p>
                      <a:pPr algn="ctr"/>
                      <a:r>
                        <a:rPr lang="en-US" altLang="zh-CN" sz="2400" dirty="0" smtClean="0"/>
                        <a:t>10</a:t>
                      </a:r>
                      <a:endParaRPr lang="zh-CN" altLang="en-US" sz="2400" dirty="0"/>
                    </a:p>
                  </a:txBody>
                  <a:tcPr/>
                </a:tc>
                <a:extLst>
                  <a:ext uri="{0D108BD9-81ED-4DB2-BD59-A6C34878D82A}">
                    <a16:rowId xmlns:a16="http://schemas.microsoft.com/office/drawing/2014/main" xmlns="" val="10002"/>
                  </a:ext>
                </a:extLst>
              </a:tr>
              <a:tr h="370840">
                <a:tc>
                  <a:txBody>
                    <a:bodyPr/>
                    <a:lstStyle/>
                    <a:p>
                      <a:pPr algn="ctr"/>
                      <a:r>
                        <a:rPr lang="en-US" altLang="zh-CN" sz="2400" dirty="0" smtClean="0"/>
                        <a:t>20-30</a:t>
                      </a:r>
                      <a:endParaRPr lang="zh-CN" altLang="en-US" sz="2400" dirty="0"/>
                    </a:p>
                  </a:txBody>
                  <a:tcPr/>
                </a:tc>
                <a:tc>
                  <a:txBody>
                    <a:bodyPr/>
                    <a:lstStyle/>
                    <a:p>
                      <a:pPr algn="ctr"/>
                      <a:r>
                        <a:rPr lang="en-US" altLang="zh-CN" sz="2400" dirty="0" smtClean="0"/>
                        <a:t>35</a:t>
                      </a:r>
                      <a:endParaRPr lang="zh-CN" altLang="en-US" sz="2400" dirty="0"/>
                    </a:p>
                  </a:txBody>
                  <a:tcPr/>
                </a:tc>
                <a:tc>
                  <a:txBody>
                    <a:bodyPr/>
                    <a:lstStyle/>
                    <a:p>
                      <a:pPr algn="ctr"/>
                      <a:r>
                        <a:rPr lang="en-US" altLang="zh-CN" sz="2400" dirty="0" smtClean="0"/>
                        <a:t>20</a:t>
                      </a:r>
                      <a:endParaRPr lang="zh-CN" altLang="en-US" sz="2400" dirty="0"/>
                    </a:p>
                  </a:txBody>
                  <a:tcPr/>
                </a:tc>
                <a:extLst>
                  <a:ext uri="{0D108BD9-81ED-4DB2-BD59-A6C34878D82A}">
                    <a16:rowId xmlns:a16="http://schemas.microsoft.com/office/drawing/2014/main" xmlns="" val="10003"/>
                  </a:ext>
                </a:extLst>
              </a:tr>
              <a:tr h="370840">
                <a:tc>
                  <a:txBody>
                    <a:bodyPr/>
                    <a:lstStyle/>
                    <a:p>
                      <a:pPr algn="ctr"/>
                      <a:r>
                        <a:rPr lang="en-US" altLang="zh-CN" sz="2400" dirty="0" smtClean="0"/>
                        <a:t>30-40</a:t>
                      </a:r>
                      <a:endParaRPr lang="zh-CN" altLang="en-US" sz="2400" dirty="0"/>
                    </a:p>
                  </a:txBody>
                  <a:tcPr/>
                </a:tc>
                <a:tc>
                  <a:txBody>
                    <a:bodyPr/>
                    <a:lstStyle/>
                    <a:p>
                      <a:pPr algn="ctr"/>
                      <a:r>
                        <a:rPr lang="en-US" altLang="zh-CN" sz="2400" dirty="0" smtClean="0"/>
                        <a:t>30</a:t>
                      </a:r>
                      <a:endParaRPr lang="zh-CN" altLang="en-US" sz="2400" dirty="0"/>
                    </a:p>
                  </a:txBody>
                  <a:tcPr/>
                </a:tc>
                <a:tc>
                  <a:txBody>
                    <a:bodyPr/>
                    <a:lstStyle/>
                    <a:p>
                      <a:pPr algn="ctr"/>
                      <a:r>
                        <a:rPr lang="en-US" altLang="zh-CN" sz="2400" dirty="0" smtClean="0"/>
                        <a:t>25</a:t>
                      </a:r>
                      <a:endParaRPr lang="zh-CN" altLang="en-US" sz="2400" dirty="0"/>
                    </a:p>
                  </a:txBody>
                  <a:tcPr/>
                </a:tc>
                <a:extLst>
                  <a:ext uri="{0D108BD9-81ED-4DB2-BD59-A6C34878D82A}">
                    <a16:rowId xmlns:a16="http://schemas.microsoft.com/office/drawing/2014/main" xmlns="" val="10004"/>
                  </a:ext>
                </a:extLst>
              </a:tr>
              <a:tr h="370840">
                <a:tc>
                  <a:txBody>
                    <a:bodyPr/>
                    <a:lstStyle/>
                    <a:p>
                      <a:pPr algn="ctr"/>
                      <a:r>
                        <a:rPr lang="en-US" altLang="zh-CN" sz="2400" dirty="0" smtClean="0"/>
                        <a:t>40-50</a:t>
                      </a:r>
                      <a:endParaRPr lang="zh-CN" altLang="en-US" sz="2400" dirty="0"/>
                    </a:p>
                  </a:txBody>
                  <a:tcPr/>
                </a:tc>
                <a:tc>
                  <a:txBody>
                    <a:bodyPr/>
                    <a:lstStyle/>
                    <a:p>
                      <a:pPr algn="ctr"/>
                      <a:r>
                        <a:rPr lang="en-US" altLang="zh-CN" sz="2400" dirty="0" smtClean="0"/>
                        <a:t>10</a:t>
                      </a:r>
                      <a:endParaRPr lang="zh-CN" altLang="en-US" sz="2400" dirty="0"/>
                    </a:p>
                  </a:txBody>
                  <a:tcPr/>
                </a:tc>
                <a:tc>
                  <a:txBody>
                    <a:bodyPr/>
                    <a:lstStyle/>
                    <a:p>
                      <a:pPr algn="ctr"/>
                      <a:r>
                        <a:rPr lang="en-US" altLang="zh-CN" sz="2400" dirty="0" smtClean="0"/>
                        <a:t>30</a:t>
                      </a:r>
                      <a:endParaRPr lang="zh-CN" altLang="en-US" sz="2400" dirty="0"/>
                    </a:p>
                  </a:txBody>
                  <a:tcPr/>
                </a:tc>
                <a:extLst>
                  <a:ext uri="{0D108BD9-81ED-4DB2-BD59-A6C34878D82A}">
                    <a16:rowId xmlns:a16="http://schemas.microsoft.com/office/drawing/2014/main" xmlns="" val="10005"/>
                  </a:ext>
                </a:extLst>
              </a:tr>
              <a:tr h="370840">
                <a:tc>
                  <a:txBody>
                    <a:bodyPr/>
                    <a:lstStyle/>
                    <a:p>
                      <a:pPr algn="ctr"/>
                      <a:r>
                        <a:rPr lang="en-US" altLang="zh-CN" sz="2400" dirty="0" smtClean="0"/>
                        <a:t>50</a:t>
                      </a:r>
                      <a:r>
                        <a:rPr lang="zh-CN" altLang="en-US" sz="2400" dirty="0" smtClean="0"/>
                        <a:t>及以上</a:t>
                      </a:r>
                      <a:endParaRPr lang="zh-CN" altLang="en-US" sz="2400" dirty="0"/>
                    </a:p>
                  </a:txBody>
                  <a:tcPr/>
                </a:tc>
                <a:tc>
                  <a:txBody>
                    <a:bodyPr/>
                    <a:lstStyle/>
                    <a:p>
                      <a:pPr algn="ctr"/>
                      <a:r>
                        <a:rPr lang="en-US" altLang="zh-CN" sz="2400" dirty="0" smtClean="0"/>
                        <a:t>5</a:t>
                      </a:r>
                      <a:endParaRPr lang="zh-CN" altLang="en-US" sz="2400" dirty="0"/>
                    </a:p>
                  </a:txBody>
                  <a:tcPr/>
                </a:tc>
                <a:tc>
                  <a:txBody>
                    <a:bodyPr/>
                    <a:lstStyle/>
                    <a:p>
                      <a:pPr algn="ctr"/>
                      <a:r>
                        <a:rPr lang="en-US" altLang="zh-CN" sz="2400" dirty="0" smtClean="0"/>
                        <a:t>15</a:t>
                      </a:r>
                      <a:endParaRPr lang="zh-CN" altLang="en-US" sz="2400" dirty="0"/>
                    </a:p>
                  </a:txBody>
                  <a:tcPr/>
                </a:tc>
                <a:extLst>
                  <a:ext uri="{0D108BD9-81ED-4DB2-BD59-A6C34878D82A}">
                    <a16:rowId xmlns:a16="http://schemas.microsoft.com/office/drawing/2014/main" xmlns="" val="10006"/>
                  </a:ext>
                </a:extLst>
              </a:tr>
              <a:tr h="370840">
                <a:tc>
                  <a:txBody>
                    <a:bodyPr/>
                    <a:lstStyle/>
                    <a:p>
                      <a:pPr algn="ctr"/>
                      <a:r>
                        <a:rPr lang="zh-CN" altLang="en-US" sz="2400" dirty="0" smtClean="0"/>
                        <a:t>合计</a:t>
                      </a:r>
                      <a:endParaRPr lang="zh-CN" altLang="en-US" sz="2400" dirty="0"/>
                    </a:p>
                  </a:txBody>
                  <a:tcPr/>
                </a:tc>
                <a:tc>
                  <a:txBody>
                    <a:bodyPr/>
                    <a:lstStyle/>
                    <a:p>
                      <a:pPr algn="ctr"/>
                      <a:r>
                        <a:rPr lang="en-US" altLang="zh-CN" sz="2400" dirty="0" smtClean="0"/>
                        <a:t>100</a:t>
                      </a:r>
                      <a:endParaRPr lang="zh-CN" altLang="en-US" sz="2400" dirty="0"/>
                    </a:p>
                  </a:txBody>
                  <a:tcPr/>
                </a:tc>
                <a:tc>
                  <a:txBody>
                    <a:bodyPr/>
                    <a:lstStyle/>
                    <a:p>
                      <a:pPr algn="ctr"/>
                      <a:r>
                        <a:rPr lang="en-US" altLang="zh-CN" sz="2400" dirty="0" smtClean="0"/>
                        <a:t>100</a:t>
                      </a:r>
                      <a:endParaRPr lang="zh-CN" altLang="en-US" sz="2400" dirty="0"/>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27923292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291818" y="1374776"/>
            <a:ext cx="11181725" cy="4216400"/>
          </a:xfrm>
        </p:spPr>
        <p:txBody>
          <a:bodyPr/>
          <a:lstStyle/>
          <a:p>
            <a:pPr marL="812800" indent="-812800">
              <a:buFontTx/>
              <a:buAutoNum type="arabicPeriod"/>
            </a:pPr>
            <a:r>
              <a:rPr lang="zh-CN" altLang="en-US" b="1" dirty="0">
                <a:solidFill>
                  <a:srgbClr val="C00000"/>
                </a:solidFill>
                <a:ea typeface="黑体" panose="02010609060101010101" pitchFamily="49" charset="-122"/>
              </a:rPr>
              <a:t>同质性</a:t>
            </a:r>
            <a:r>
              <a:rPr lang="zh-CN" altLang="en-US" dirty="0">
                <a:ea typeface="黑体" panose="02010609060101010101" pitchFamily="49" charset="-122"/>
              </a:rPr>
              <a:t>，即总体内各单位的性质是相同的，如果各单位性质上存在着差异，就不能计算平均数</a:t>
            </a:r>
            <a:r>
              <a:rPr lang="zh-CN" altLang="en-US" dirty="0" smtClean="0">
                <a:ea typeface="黑体" panose="02010609060101010101" pitchFamily="49" charset="-122"/>
              </a:rPr>
              <a:t>。</a:t>
            </a:r>
            <a:endParaRPr lang="en-US" altLang="zh-CN" dirty="0" smtClean="0">
              <a:ea typeface="黑体" panose="02010609060101010101" pitchFamily="49" charset="-122"/>
            </a:endParaRPr>
          </a:p>
          <a:p>
            <a:pPr marL="0" indent="0">
              <a:buNone/>
            </a:pPr>
            <a:endParaRPr lang="zh-CN" altLang="en-US" dirty="0">
              <a:ea typeface="黑体" panose="02010609060101010101" pitchFamily="49" charset="-122"/>
            </a:endParaRPr>
          </a:p>
          <a:p>
            <a:pPr marL="514350" indent="-514350">
              <a:buAutoNum type="arabicPeriod" startAt="2"/>
            </a:pPr>
            <a:r>
              <a:rPr lang="zh-CN" altLang="en-US" b="1" dirty="0" smtClean="0">
                <a:solidFill>
                  <a:srgbClr val="C00000"/>
                </a:solidFill>
                <a:ea typeface="黑体" panose="02010609060101010101" pitchFamily="49" charset="-122"/>
              </a:rPr>
              <a:t>   抽象性</a:t>
            </a:r>
            <a:r>
              <a:rPr lang="zh-CN" altLang="en-US" dirty="0">
                <a:ea typeface="黑体" panose="02010609060101010101" pitchFamily="49" charset="-122"/>
              </a:rPr>
              <a:t>，即总体内各同质单位虽然存在数量差异，但在计算平均数时并不考虑这种差异，即把这种差异平均掉了</a:t>
            </a:r>
            <a:r>
              <a:rPr lang="zh-CN" altLang="en-US" dirty="0" smtClean="0">
                <a:ea typeface="黑体" panose="02010609060101010101" pitchFamily="49" charset="-122"/>
              </a:rPr>
              <a:t>。</a:t>
            </a:r>
            <a:endParaRPr lang="en-US" altLang="zh-CN" dirty="0" smtClean="0">
              <a:ea typeface="黑体" panose="02010609060101010101" pitchFamily="49" charset="-122"/>
            </a:endParaRPr>
          </a:p>
          <a:p>
            <a:pPr marL="0" indent="0">
              <a:buNone/>
            </a:pPr>
            <a:endParaRPr lang="zh-CN" altLang="en-US" dirty="0">
              <a:ea typeface="黑体" panose="02010609060101010101" pitchFamily="49" charset="-122"/>
            </a:endParaRPr>
          </a:p>
          <a:p>
            <a:pPr marL="0" indent="0">
              <a:buNone/>
            </a:pPr>
            <a:r>
              <a:rPr lang="en-US" altLang="zh-CN" b="1" dirty="0" smtClean="0">
                <a:solidFill>
                  <a:srgbClr val="C00000"/>
                </a:solidFill>
                <a:ea typeface="黑体" panose="02010609060101010101" pitchFamily="49" charset="-122"/>
              </a:rPr>
              <a:t>3.       </a:t>
            </a:r>
            <a:r>
              <a:rPr lang="zh-CN" altLang="en-US" b="1" dirty="0" smtClean="0">
                <a:solidFill>
                  <a:srgbClr val="C00000"/>
                </a:solidFill>
                <a:ea typeface="黑体" panose="02010609060101010101" pitchFamily="49" charset="-122"/>
              </a:rPr>
              <a:t>代表性</a:t>
            </a:r>
            <a:r>
              <a:rPr lang="zh-CN" altLang="en-US" dirty="0">
                <a:ea typeface="黑体" panose="02010609060101010101" pitchFamily="49" charset="-122"/>
              </a:rPr>
              <a:t>，即尽管各总体单位的标志值大小不一，但我们可以用平均数这一指标值来代表总体一般水平。</a:t>
            </a:r>
          </a:p>
        </p:txBody>
      </p:sp>
      <p:sp>
        <p:nvSpPr>
          <p:cNvPr id="49155" name="Rectangle 3"/>
          <p:cNvSpPr>
            <a:spLocks noChangeArrowheads="1"/>
          </p:cNvSpPr>
          <p:nvPr/>
        </p:nvSpPr>
        <p:spPr bwMode="auto">
          <a:xfrm>
            <a:off x="813956" y="425038"/>
            <a:ext cx="751399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i="1" dirty="0">
                <a:solidFill>
                  <a:srgbClr val="FF0101"/>
                </a:solidFill>
                <a:effectLst>
                  <a:outerShdw blurRad="38100" dist="38100" dir="2700000" algn="tl">
                    <a:srgbClr val="C0C0C0"/>
                  </a:outerShdw>
                </a:effectLst>
                <a:latin typeface="Tahoma" panose="020B0604030504040204" pitchFamily="34" charset="0"/>
                <a:ea typeface="黑体" panose="02010609060101010101" pitchFamily="49" charset="-122"/>
              </a:rPr>
              <a:t>二、平均指标具有三个特点：</a:t>
            </a:r>
          </a:p>
        </p:txBody>
      </p:sp>
      <p:sp>
        <p:nvSpPr>
          <p:cNvPr id="2" name="矩形 1"/>
          <p:cNvSpPr/>
          <p:nvPr/>
        </p:nvSpPr>
        <p:spPr>
          <a:xfrm>
            <a:off x="1868930" y="2286868"/>
            <a:ext cx="3576620" cy="400110"/>
          </a:xfrm>
          <a:prstGeom prst="rect">
            <a:avLst/>
          </a:prstGeom>
        </p:spPr>
        <p:txBody>
          <a:bodyPr wrap="none">
            <a:spAutoFit/>
          </a:bodyPr>
          <a:lstStyle/>
          <a:p>
            <a:r>
              <a:rPr lang="en-US" altLang="zh-CN" sz="2000" dirty="0">
                <a:ea typeface="黑体" panose="02010609060101010101" pitchFamily="49" charset="-122"/>
              </a:rPr>
              <a:t> </a:t>
            </a:r>
            <a:r>
              <a:rPr lang="zh-CN" altLang="en-US" sz="2000" dirty="0">
                <a:ea typeface="黑体" panose="02010609060101010101" pitchFamily="49" charset="-122"/>
              </a:rPr>
              <a:t>例：城镇居民收入</a:t>
            </a:r>
            <a:r>
              <a:rPr lang="zh-CN" altLang="en-US" sz="2000" dirty="0" smtClean="0">
                <a:ea typeface="黑体" panose="02010609060101010101" pitchFamily="49" charset="-122"/>
              </a:rPr>
              <a:t>和城镇人口</a:t>
            </a:r>
            <a:endParaRPr lang="zh-CN" altLang="en-US" sz="2000" dirty="0"/>
          </a:p>
        </p:txBody>
      </p:sp>
      <p:sp>
        <p:nvSpPr>
          <p:cNvPr id="5" name="矩形 4"/>
          <p:cNvSpPr/>
          <p:nvPr/>
        </p:nvSpPr>
        <p:spPr>
          <a:xfrm>
            <a:off x="1868930" y="3738967"/>
            <a:ext cx="2807179" cy="400110"/>
          </a:xfrm>
          <a:prstGeom prst="rect">
            <a:avLst/>
          </a:prstGeom>
        </p:spPr>
        <p:txBody>
          <a:bodyPr wrap="none">
            <a:spAutoFit/>
          </a:bodyPr>
          <a:lstStyle/>
          <a:p>
            <a:r>
              <a:rPr lang="en-US" altLang="zh-CN" sz="2000" dirty="0">
                <a:ea typeface="黑体" panose="02010609060101010101" pitchFamily="49" charset="-122"/>
              </a:rPr>
              <a:t> </a:t>
            </a:r>
            <a:r>
              <a:rPr lang="zh-CN" altLang="en-US" sz="2000" dirty="0">
                <a:ea typeface="黑体" panose="02010609060101010101" pitchFamily="49" charset="-122"/>
              </a:rPr>
              <a:t>例：城镇</a:t>
            </a:r>
            <a:r>
              <a:rPr lang="zh-CN" altLang="en-US" sz="2000" dirty="0" smtClean="0">
                <a:ea typeface="黑体" panose="02010609060101010101" pitchFamily="49" charset="-122"/>
              </a:rPr>
              <a:t>居民平均收入</a:t>
            </a:r>
            <a:endParaRPr lang="zh-CN" altLang="en-US" sz="2000" dirty="0"/>
          </a:p>
        </p:txBody>
      </p:sp>
      <p:sp>
        <p:nvSpPr>
          <p:cNvPr id="6" name="矩形 5"/>
          <p:cNvSpPr/>
          <p:nvPr/>
        </p:nvSpPr>
        <p:spPr>
          <a:xfrm>
            <a:off x="1868929" y="5191066"/>
            <a:ext cx="2294218" cy="400110"/>
          </a:xfrm>
          <a:prstGeom prst="rect">
            <a:avLst/>
          </a:prstGeom>
        </p:spPr>
        <p:txBody>
          <a:bodyPr wrap="none">
            <a:spAutoFit/>
          </a:bodyPr>
          <a:lstStyle/>
          <a:p>
            <a:r>
              <a:rPr lang="en-US" altLang="zh-CN" sz="2000" dirty="0">
                <a:ea typeface="黑体" panose="02010609060101010101" pitchFamily="49" charset="-122"/>
              </a:rPr>
              <a:t> </a:t>
            </a:r>
            <a:r>
              <a:rPr lang="zh-CN" altLang="en-US" sz="2000" dirty="0">
                <a:ea typeface="黑体" panose="02010609060101010101" pitchFamily="49" charset="-122"/>
              </a:rPr>
              <a:t>例</a:t>
            </a:r>
            <a:r>
              <a:rPr lang="zh-CN" altLang="en-US" sz="2000" dirty="0" smtClean="0">
                <a:ea typeface="黑体" panose="02010609060101010101" pitchFamily="49" charset="-122"/>
              </a:rPr>
              <a:t>：城市人均收入</a:t>
            </a:r>
            <a:endParaRPr lang="zh-CN" altLang="en-US" sz="2000" dirty="0"/>
          </a:p>
        </p:txBody>
      </p:sp>
    </p:spTree>
    <p:extLst>
      <p:ext uri="{BB962C8B-B14F-4D97-AF65-F5344CB8AC3E}">
        <p14:creationId xmlns:p14="http://schemas.microsoft.com/office/powerpoint/2010/main" val="1276280073"/>
      </p:ext>
    </p:extLst>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5972" y="452763"/>
            <a:ext cx="11707092" cy="867930"/>
          </a:xfrm>
          <a:prstGeom prst="rect">
            <a:avLst/>
          </a:prstGeom>
        </p:spPr>
        <p:txBody>
          <a:bodyPr wrap="square">
            <a:spAutoFit/>
          </a:bodyPr>
          <a:lstStyle/>
          <a:p>
            <a:pPr>
              <a:lnSpc>
                <a:spcPct val="90000"/>
              </a:lnSpc>
            </a:pPr>
            <a:r>
              <a:rPr lang="zh-CN" altLang="en-US" sz="2800" dirty="0" smtClean="0">
                <a:ea typeface="黑体" panose="02010609060101010101" pitchFamily="49" charset="-122"/>
              </a:rPr>
              <a:t>作用</a:t>
            </a:r>
            <a:r>
              <a:rPr lang="en-US" altLang="zh-CN" sz="2800" dirty="0">
                <a:ea typeface="黑体" panose="02010609060101010101" pitchFamily="49" charset="-122"/>
              </a:rPr>
              <a:t>1</a:t>
            </a:r>
            <a:r>
              <a:rPr lang="zh-CN" altLang="en-US" sz="2800" dirty="0" smtClean="0">
                <a:ea typeface="黑体" panose="02010609060101010101" pitchFamily="49" charset="-122"/>
              </a:rPr>
              <a:t>：</a:t>
            </a:r>
            <a:r>
              <a:rPr lang="zh-CN" altLang="en-US" sz="2800" dirty="0">
                <a:ea typeface="黑体" panose="02010609060101010101" pitchFamily="49" charset="-122"/>
              </a:rPr>
              <a:t>可以用来比较同类现象在不同地区、部门、单位（即不同总体）发展的一般水平，用以说明经济发展的高低和工作质量的好坏。</a:t>
            </a:r>
          </a:p>
        </p:txBody>
      </p:sp>
      <p:pic>
        <p:nvPicPr>
          <p:cNvPr id="3" name="图片 2"/>
          <p:cNvPicPr>
            <a:picLocks noChangeAspect="1"/>
          </p:cNvPicPr>
          <p:nvPr/>
        </p:nvPicPr>
        <p:blipFill>
          <a:blip r:embed="rId2"/>
          <a:stretch>
            <a:fillRect/>
          </a:stretch>
        </p:blipFill>
        <p:spPr>
          <a:xfrm>
            <a:off x="174912" y="1558027"/>
            <a:ext cx="5524500" cy="5029200"/>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2931" y="1568418"/>
            <a:ext cx="5676224" cy="4591232"/>
          </a:xfrm>
          <a:prstGeom prst="rect">
            <a:avLst/>
          </a:prstGeom>
        </p:spPr>
      </p:pic>
    </p:spTree>
    <p:extLst>
      <p:ext uri="{BB962C8B-B14F-4D97-AF65-F5344CB8AC3E}">
        <p14:creationId xmlns:p14="http://schemas.microsoft.com/office/powerpoint/2010/main" val="3811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5972" y="452763"/>
            <a:ext cx="11707092" cy="867930"/>
          </a:xfrm>
          <a:prstGeom prst="rect">
            <a:avLst/>
          </a:prstGeom>
        </p:spPr>
        <p:txBody>
          <a:bodyPr wrap="square">
            <a:spAutoFit/>
          </a:bodyPr>
          <a:lstStyle/>
          <a:p>
            <a:pPr>
              <a:lnSpc>
                <a:spcPct val="90000"/>
              </a:lnSpc>
            </a:pPr>
            <a:r>
              <a:rPr lang="zh-CN" altLang="en-US" sz="2800" dirty="0" smtClean="0">
                <a:ea typeface="黑体" panose="02010609060101010101" pitchFamily="49" charset="-122"/>
              </a:rPr>
              <a:t>作用</a:t>
            </a:r>
            <a:r>
              <a:rPr lang="en-US" altLang="zh-CN" sz="2800" dirty="0" smtClean="0">
                <a:ea typeface="黑体" panose="02010609060101010101" pitchFamily="49" charset="-122"/>
              </a:rPr>
              <a:t>2</a:t>
            </a:r>
            <a:r>
              <a:rPr lang="zh-CN" altLang="en-US" sz="2800" dirty="0" smtClean="0">
                <a:ea typeface="黑体" panose="02010609060101010101" pitchFamily="49" charset="-122"/>
              </a:rPr>
              <a:t>：</a:t>
            </a:r>
            <a:r>
              <a:rPr lang="zh-CN" altLang="en-US" sz="2800" dirty="0">
                <a:ea typeface="黑体" panose="02010609060101010101" pitchFamily="49" charset="-122"/>
              </a:rPr>
              <a:t>可以用来分析现象之间的依存关系。例如，分析施肥量和</a:t>
            </a:r>
            <a:r>
              <a:rPr lang="zh-CN" altLang="en-US" sz="2800" dirty="0" smtClean="0">
                <a:ea typeface="黑体" panose="02010609060101010101" pitchFamily="49" charset="-122"/>
              </a:rPr>
              <a:t>农作物平均产量的</a:t>
            </a:r>
            <a:r>
              <a:rPr lang="zh-CN" altLang="en-US" sz="2800" dirty="0">
                <a:ea typeface="黑体" panose="02010609060101010101" pitchFamily="49" charset="-122"/>
              </a:rPr>
              <a:t>依存关系；劳动生产率</a:t>
            </a:r>
            <a:r>
              <a:rPr lang="zh-CN" altLang="en-US" sz="2800" dirty="0" smtClean="0">
                <a:ea typeface="黑体" panose="02010609060101010101" pitchFamily="49" charset="-122"/>
              </a:rPr>
              <a:t>和人均收入间</a:t>
            </a:r>
            <a:r>
              <a:rPr lang="zh-CN" altLang="en-US" sz="2800" dirty="0">
                <a:ea typeface="黑体" panose="02010609060101010101" pitchFamily="49" charset="-122"/>
              </a:rPr>
              <a:t>的依存关系。</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7627" y="1774679"/>
            <a:ext cx="7637318" cy="4059475"/>
          </a:xfrm>
          <a:prstGeom prst="rect">
            <a:avLst/>
          </a:prstGeom>
        </p:spPr>
      </p:pic>
    </p:spTree>
    <p:extLst>
      <p:ext uri="{BB962C8B-B14F-4D97-AF65-F5344CB8AC3E}">
        <p14:creationId xmlns:p14="http://schemas.microsoft.com/office/powerpoint/2010/main" val="368924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4375" y="2338924"/>
            <a:ext cx="6161809" cy="3278963"/>
          </a:xfrm>
        </p:spPr>
      </p:pic>
      <p:sp>
        <p:nvSpPr>
          <p:cNvPr id="5" name="文本框 4"/>
          <p:cNvSpPr txBox="1"/>
          <p:nvPr/>
        </p:nvSpPr>
        <p:spPr>
          <a:xfrm>
            <a:off x="0" y="5847815"/>
            <a:ext cx="12192000" cy="369332"/>
          </a:xfrm>
          <a:prstGeom prst="rect">
            <a:avLst/>
          </a:prstGeom>
          <a:noFill/>
        </p:spPr>
        <p:txBody>
          <a:bodyPr wrap="square" rtlCol="0">
            <a:spAutoFit/>
          </a:bodyPr>
          <a:lstStyle/>
          <a:p>
            <a:pPr algn="ctr"/>
            <a:r>
              <a:rPr lang="en-US" altLang="zh-CN" dirty="0" smtClean="0"/>
              <a:t>2000-2015</a:t>
            </a:r>
            <a:r>
              <a:rPr lang="zh-CN" altLang="en-US" dirty="0" smtClean="0"/>
              <a:t>年人均</a:t>
            </a:r>
            <a:r>
              <a:rPr lang="en-US" altLang="zh-CN" dirty="0" smtClean="0"/>
              <a:t>GDP</a:t>
            </a:r>
            <a:r>
              <a:rPr lang="zh-CN" altLang="en-US" dirty="0" smtClean="0"/>
              <a:t>变化</a:t>
            </a:r>
            <a:endParaRPr lang="en-US" altLang="zh-CN" dirty="0"/>
          </a:p>
        </p:txBody>
      </p:sp>
      <p:sp>
        <p:nvSpPr>
          <p:cNvPr id="6" name="矩形 5"/>
          <p:cNvSpPr/>
          <p:nvPr/>
        </p:nvSpPr>
        <p:spPr>
          <a:xfrm>
            <a:off x="335972" y="452763"/>
            <a:ext cx="11707092" cy="1255728"/>
          </a:xfrm>
          <a:prstGeom prst="rect">
            <a:avLst/>
          </a:prstGeom>
        </p:spPr>
        <p:txBody>
          <a:bodyPr wrap="square">
            <a:spAutoFit/>
          </a:bodyPr>
          <a:lstStyle/>
          <a:p>
            <a:pPr>
              <a:lnSpc>
                <a:spcPct val="90000"/>
              </a:lnSpc>
            </a:pPr>
            <a:r>
              <a:rPr lang="zh-CN" altLang="en-US" sz="2800" dirty="0" smtClean="0">
                <a:ea typeface="黑体" panose="02010609060101010101" pitchFamily="49" charset="-122"/>
              </a:rPr>
              <a:t>作用</a:t>
            </a:r>
            <a:r>
              <a:rPr lang="en-US" altLang="zh-CN" sz="2800" dirty="0">
                <a:ea typeface="黑体" panose="02010609060101010101" pitchFamily="49" charset="-122"/>
              </a:rPr>
              <a:t>3</a:t>
            </a:r>
            <a:r>
              <a:rPr lang="zh-CN" altLang="en-US" sz="2800" dirty="0" smtClean="0">
                <a:ea typeface="黑体" panose="02010609060101010101" pitchFamily="49" charset="-122"/>
              </a:rPr>
              <a:t>：可以</a:t>
            </a:r>
            <a:r>
              <a:rPr lang="zh-CN" altLang="en-US" sz="2800" dirty="0">
                <a:ea typeface="黑体" panose="02010609060101010101" pitchFamily="49" charset="-122"/>
              </a:rPr>
              <a:t>用来对同一总体某一现象在不同时期上进行比较，以反映该现象的发展趋势或规律。如对同一地区人均年收入逐年进行比较来反映该地区居民生活水平的发展趋势或规律。</a:t>
            </a:r>
          </a:p>
        </p:txBody>
      </p:sp>
    </p:spTree>
    <p:extLst>
      <p:ext uri="{BB962C8B-B14F-4D97-AF65-F5344CB8AC3E}">
        <p14:creationId xmlns:p14="http://schemas.microsoft.com/office/powerpoint/2010/main" val="737372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5972" y="452763"/>
            <a:ext cx="11707092" cy="1255728"/>
          </a:xfrm>
          <a:prstGeom prst="rect">
            <a:avLst/>
          </a:prstGeom>
        </p:spPr>
        <p:txBody>
          <a:bodyPr wrap="square">
            <a:spAutoFit/>
          </a:bodyPr>
          <a:lstStyle/>
          <a:p>
            <a:pPr>
              <a:lnSpc>
                <a:spcPct val="90000"/>
              </a:lnSpc>
            </a:pPr>
            <a:r>
              <a:rPr lang="zh-CN" altLang="en-US" sz="2800" dirty="0" smtClean="0">
                <a:ea typeface="黑体" panose="02010609060101010101" pitchFamily="49" charset="-122"/>
              </a:rPr>
              <a:t>作用</a:t>
            </a:r>
            <a:r>
              <a:rPr lang="en-US" altLang="zh-CN" sz="2800" dirty="0">
                <a:ea typeface="黑体" panose="02010609060101010101" pitchFamily="49" charset="-122"/>
              </a:rPr>
              <a:t>4</a:t>
            </a:r>
            <a:r>
              <a:rPr lang="zh-CN" altLang="en-US" sz="2800" dirty="0" smtClean="0">
                <a:ea typeface="黑体" panose="02010609060101010101" pitchFamily="49" charset="-122"/>
              </a:rPr>
              <a:t>：</a:t>
            </a:r>
            <a:r>
              <a:rPr lang="zh-CN" altLang="en-US" sz="2800" dirty="0">
                <a:ea typeface="黑体" panose="02010609060101010101" pitchFamily="49" charset="-122"/>
              </a:rPr>
              <a:t>可以估算和推算其他有关</a:t>
            </a:r>
            <a:r>
              <a:rPr lang="zh-CN" altLang="en-US" sz="2800" dirty="0" smtClean="0">
                <a:ea typeface="黑体" panose="02010609060101010101" pitchFamily="49" charset="-122"/>
              </a:rPr>
              <a:t>数字</a:t>
            </a:r>
            <a:endParaRPr lang="en-US" altLang="zh-CN" sz="2800" dirty="0" smtClean="0">
              <a:ea typeface="黑体" panose="02010609060101010101" pitchFamily="49" charset="-122"/>
            </a:endParaRPr>
          </a:p>
          <a:p>
            <a:pPr>
              <a:lnSpc>
                <a:spcPct val="90000"/>
              </a:lnSpc>
            </a:pPr>
            <a:endParaRPr lang="en-US" altLang="zh-CN" sz="2800" dirty="0">
              <a:ea typeface="黑体" panose="02010609060101010101" pitchFamily="49" charset="-122"/>
            </a:endParaRPr>
          </a:p>
          <a:p>
            <a:pPr>
              <a:lnSpc>
                <a:spcPct val="90000"/>
              </a:lnSpc>
            </a:pPr>
            <a:r>
              <a:rPr lang="en-US" altLang="zh-CN" sz="2800" dirty="0" smtClean="0">
                <a:ea typeface="黑体" panose="02010609060101010101" pitchFamily="49" charset="-122"/>
              </a:rPr>
              <a:t>             </a:t>
            </a:r>
            <a:r>
              <a:rPr lang="zh-CN" altLang="en-US" sz="2800" dirty="0" smtClean="0">
                <a:ea typeface="黑体" panose="02010609060101010101" pitchFamily="49" charset="-122"/>
              </a:rPr>
              <a:t>例如：可以利用样本平均数推断总体平均数</a:t>
            </a:r>
            <a:endParaRPr lang="zh-CN" altLang="en-US" sz="2800" dirty="0">
              <a:ea typeface="黑体" panose="02010609060101010101" pitchFamily="49" charset="-122"/>
            </a:endParaRPr>
          </a:p>
        </p:txBody>
      </p:sp>
    </p:spTree>
    <p:extLst>
      <p:ext uri="{BB962C8B-B14F-4D97-AF65-F5344CB8AC3E}">
        <p14:creationId xmlns:p14="http://schemas.microsoft.com/office/powerpoint/2010/main" val="12551003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1121</TotalTime>
  <Words>2671</Words>
  <Application>Microsoft Office PowerPoint</Application>
  <PresentationFormat>自定义</PresentationFormat>
  <Paragraphs>485</Paragraphs>
  <Slides>48</Slides>
  <Notes>2</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48</vt:i4>
      </vt:variant>
    </vt:vector>
  </HeadingPairs>
  <TitlesOfParts>
    <vt:vector size="52" baseType="lpstr">
      <vt:lpstr>Office 主题</vt:lpstr>
      <vt:lpstr>Equation</vt:lpstr>
      <vt:lpstr>公式</vt:lpstr>
      <vt:lpstr>Microsoft 公式 3.0</vt:lpstr>
      <vt:lpstr>第5章 平均指标与变异指标（1）</vt:lpstr>
      <vt:lpstr>平均指标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（一）算术平均数</vt:lpstr>
      <vt:lpstr>PowerPoint 演示文稿</vt:lpstr>
      <vt:lpstr>PowerPoint 演示文稿</vt:lpstr>
      <vt:lpstr>PowerPoint 演示文稿</vt:lpstr>
      <vt:lpstr>PowerPoint 演示文稿</vt:lpstr>
      <vt:lpstr>例：某公司下属各店职工按工龄分组情况</vt:lpstr>
      <vt:lpstr>PowerPoint 演示文稿</vt:lpstr>
      <vt:lpstr>4、算术平均数的若干数学性质</vt:lpstr>
      <vt:lpstr>5、交替标志平均数</vt:lpstr>
      <vt:lpstr>PowerPoint 演示文稿</vt:lpstr>
      <vt:lpstr>（二）调和平均数</vt:lpstr>
      <vt:lpstr>例题4：计算简单调和平均数</vt:lpstr>
      <vt:lpstr>例题5：计算加权调和平均数</vt:lpstr>
      <vt:lpstr>例题5：计算加权调和平均数</vt:lpstr>
      <vt:lpstr>例题6：</vt:lpstr>
      <vt:lpstr>解答：</vt:lpstr>
      <vt:lpstr>例题7：</vt:lpstr>
      <vt:lpstr>解答：</vt:lpstr>
      <vt:lpstr>（2）调和平均数与算术平均数的比较</vt:lpstr>
      <vt:lpstr>三、 几何平均法</vt:lpstr>
      <vt:lpstr>例8：简单几何平均数</vt:lpstr>
      <vt:lpstr>例9：</vt:lpstr>
      <vt:lpstr>（二）应注意的问题</vt:lpstr>
      <vt:lpstr>四、众数和中位数</vt:lpstr>
      <vt:lpstr>4.计算公式：</vt:lpstr>
      <vt:lpstr>例  现检测某厂生产的一批电子产品的耐用时间，得到资料如下表所示：</vt:lpstr>
      <vt:lpstr>PowerPoint 演示文稿</vt:lpstr>
      <vt:lpstr>(二)中位数</vt:lpstr>
      <vt:lpstr>PowerPoint 演示文稿</vt:lpstr>
      <vt:lpstr>PowerPoint 演示文稿</vt:lpstr>
      <vt:lpstr>（2）由组距数列确定中位数</vt:lpstr>
      <vt:lpstr>例   现检测某厂生产的一批电子产品的耐用时间，得到资料如下表所示：</vt:lpstr>
      <vt:lpstr>PowerPoint 演示文稿</vt:lpstr>
      <vt:lpstr>五、计算和应用平均数的原则</vt:lpstr>
      <vt:lpstr>1.众数、中位数、平均数的特点和应用</vt:lpstr>
      <vt:lpstr>PowerPoint 演示文稿</vt:lpstr>
      <vt:lpstr>众数、中位数和平均数的关系图示</vt:lpstr>
      <vt:lpstr>练习题</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Feng Xu</dc:creator>
  <cp:lastModifiedBy>相楠</cp:lastModifiedBy>
  <cp:revision>65</cp:revision>
  <dcterms:created xsi:type="dcterms:W3CDTF">2016-09-29T23:54:12Z</dcterms:created>
  <dcterms:modified xsi:type="dcterms:W3CDTF">2017-09-27T13:35:14Z</dcterms:modified>
</cp:coreProperties>
</file>