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83" r:id="rId2"/>
    <p:sldId id="257" r:id="rId3"/>
    <p:sldId id="258" r:id="rId4"/>
    <p:sldId id="281" r:id="rId5"/>
    <p:sldId id="259" r:id="rId6"/>
    <p:sldId id="260" r:id="rId7"/>
    <p:sldId id="261" r:id="rId8"/>
    <p:sldId id="262" r:id="rId9"/>
    <p:sldId id="282" r:id="rId10"/>
    <p:sldId id="284" r:id="rId11"/>
    <p:sldId id="285" r:id="rId12"/>
    <p:sldId id="263" r:id="rId13"/>
    <p:sldId id="264" r:id="rId14"/>
    <p:sldId id="286" r:id="rId15"/>
    <p:sldId id="287" r:id="rId16"/>
    <p:sldId id="288" r:id="rId17"/>
    <p:sldId id="290" r:id="rId18"/>
    <p:sldId id="289" r:id="rId19"/>
    <p:sldId id="291" r:id="rId20"/>
    <p:sldId id="292" r:id="rId21"/>
    <p:sldId id="266" r:id="rId22"/>
    <p:sldId id="293" r:id="rId23"/>
    <p:sldId id="297" r:id="rId24"/>
    <p:sldId id="296" r:id="rId25"/>
    <p:sldId id="298" r:id="rId26"/>
    <p:sldId id="267" r:id="rId27"/>
    <p:sldId id="268" r:id="rId28"/>
    <p:sldId id="269" r:id="rId29"/>
    <p:sldId id="270" r:id="rId30"/>
    <p:sldId id="271" r:id="rId31"/>
    <p:sldId id="272" r:id="rId32"/>
    <p:sldId id="273" r:id="rId33"/>
    <p:sldId id="274" r:id="rId34"/>
    <p:sldId id="275" r:id="rId35"/>
    <p:sldId id="276" r:id="rId36"/>
    <p:sldId id="277" r:id="rId37"/>
    <p:sldId id="278"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1" d="100"/>
          <a:sy n="71" d="100"/>
        </p:scale>
        <p:origin x="-702"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B1CA3-9073-4198-BF44-5A2888EDAB8E}" type="datetimeFigureOut">
              <a:rPr lang="zh-CN" altLang="en-US" smtClean="0"/>
              <a:t>2017/10/16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5A02A8-8A40-4369-BF3A-527645FD29A1}" type="slidenum">
              <a:rPr lang="zh-CN" altLang="en-US" smtClean="0"/>
              <a:t>‹#›</a:t>
            </a:fld>
            <a:endParaRPr lang="zh-CN" altLang="en-US"/>
          </a:p>
        </p:txBody>
      </p:sp>
    </p:spTree>
    <p:extLst>
      <p:ext uri="{BB962C8B-B14F-4D97-AF65-F5344CB8AC3E}">
        <p14:creationId xmlns:p14="http://schemas.microsoft.com/office/powerpoint/2010/main" val="949768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F72934-D6BE-4118-89D8-EA698FB6978A}" type="slidenum">
              <a:rPr lang="en-US" altLang="zh-CN"/>
              <a:pPr/>
              <a:t>37</a:t>
            </a:fld>
            <a:endParaRPr lang="en-US" altLang="zh-CN"/>
          </a:p>
        </p:txBody>
      </p:sp>
      <p:sp>
        <p:nvSpPr>
          <p:cNvPr id="303106" name="Rectangle 2"/>
          <p:cNvSpPr>
            <a:spLocks noGrp="1" noChangeArrowheads="1"/>
          </p:cNvSpPr>
          <p:nvPr>
            <p:ph type="body" idx="1"/>
          </p:nvPr>
        </p:nvSpPr>
        <p:spPr>
          <a:xfrm>
            <a:off x="914400" y="3276600"/>
            <a:ext cx="5029200" cy="5181600"/>
          </a:xfrm>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zh-CN" altLang="zh-CN"/>
          </a:p>
        </p:txBody>
      </p:sp>
      <p:sp>
        <p:nvSpPr>
          <p:cNvPr id="303107" name="Rectangle 3"/>
          <p:cNvSpPr>
            <a:spLocks noGrp="1" noRot="1" noChangeAspect="1" noChangeArrowheads="1" noTextEdit="1"/>
          </p:cNvSpPr>
          <p:nvPr>
            <p:ph type="sldImg"/>
          </p:nvPr>
        </p:nvSpPr>
        <p:spPr>
          <a:xfrm>
            <a:off x="1409700" y="692150"/>
            <a:ext cx="4038600" cy="2273300"/>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645256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7888909-C6FD-4D58-800B-77D82978DC50}" type="datetimeFigureOut">
              <a:rPr lang="zh-CN" altLang="en-US" smtClean="0"/>
              <a:t>2017/10/16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427F01-A415-497E-BA60-EE69D8929413}" type="slidenum">
              <a:rPr lang="zh-CN" altLang="en-US" smtClean="0"/>
              <a:t>‹#›</a:t>
            </a:fld>
            <a:endParaRPr lang="zh-CN" altLang="en-US"/>
          </a:p>
        </p:txBody>
      </p:sp>
    </p:spTree>
    <p:extLst>
      <p:ext uri="{BB962C8B-B14F-4D97-AF65-F5344CB8AC3E}">
        <p14:creationId xmlns:p14="http://schemas.microsoft.com/office/powerpoint/2010/main" val="788831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888909-C6FD-4D58-800B-77D82978DC50}" type="datetimeFigureOut">
              <a:rPr lang="zh-CN" altLang="en-US" smtClean="0"/>
              <a:t>2017/10/16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427F01-A415-497E-BA60-EE69D8929413}" type="slidenum">
              <a:rPr lang="zh-CN" altLang="en-US" smtClean="0"/>
              <a:t>‹#›</a:t>
            </a:fld>
            <a:endParaRPr lang="zh-CN" altLang="en-US"/>
          </a:p>
        </p:txBody>
      </p:sp>
    </p:spTree>
    <p:extLst>
      <p:ext uri="{BB962C8B-B14F-4D97-AF65-F5344CB8AC3E}">
        <p14:creationId xmlns:p14="http://schemas.microsoft.com/office/powerpoint/2010/main" val="2749623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888909-C6FD-4D58-800B-77D82978DC50}" type="datetimeFigureOut">
              <a:rPr lang="zh-CN" altLang="en-US" smtClean="0"/>
              <a:t>2017/10/16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427F01-A415-497E-BA60-EE69D8929413}" type="slidenum">
              <a:rPr lang="zh-CN" altLang="en-US" smtClean="0"/>
              <a:t>‹#›</a:t>
            </a:fld>
            <a:endParaRPr lang="zh-CN" altLang="en-US"/>
          </a:p>
        </p:txBody>
      </p:sp>
    </p:spTree>
    <p:extLst>
      <p:ext uri="{BB962C8B-B14F-4D97-AF65-F5344CB8AC3E}">
        <p14:creationId xmlns:p14="http://schemas.microsoft.com/office/powerpoint/2010/main" val="7195313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334433" y="188913"/>
            <a:ext cx="10972800" cy="8556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4417" y="1628775"/>
            <a:ext cx="109728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4417" y="3967164"/>
            <a:ext cx="109728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a:xfrm>
            <a:off x="7920567" y="6381750"/>
            <a:ext cx="3860800" cy="476250"/>
          </a:xfrm>
        </p:spPr>
        <p:txBody>
          <a:bodyPr/>
          <a:lstStyle>
            <a:lvl1pPr>
              <a:defRPr/>
            </a:lvl1pPr>
          </a:lstStyle>
          <a:p>
            <a:r>
              <a:rPr lang="zh-CN" altLang="en-US"/>
              <a:t>暨南大学统计学系</a:t>
            </a:r>
          </a:p>
        </p:txBody>
      </p:sp>
    </p:spTree>
    <p:extLst>
      <p:ext uri="{BB962C8B-B14F-4D97-AF65-F5344CB8AC3E}">
        <p14:creationId xmlns:p14="http://schemas.microsoft.com/office/powerpoint/2010/main" val="1930320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34433" y="188913"/>
            <a:ext cx="10972800" cy="8556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4417" y="1628776"/>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12417" y="1628776"/>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a:xfrm>
            <a:off x="7920567" y="6381750"/>
            <a:ext cx="3860800" cy="476250"/>
          </a:xfrm>
        </p:spPr>
        <p:txBody>
          <a:bodyPr/>
          <a:lstStyle>
            <a:lvl1pPr>
              <a:defRPr/>
            </a:lvl1pPr>
          </a:lstStyle>
          <a:p>
            <a:r>
              <a:rPr lang="zh-CN" altLang="en-US"/>
              <a:t>暨南大学统计学系</a:t>
            </a:r>
          </a:p>
        </p:txBody>
      </p:sp>
    </p:spTree>
    <p:extLst>
      <p:ext uri="{BB962C8B-B14F-4D97-AF65-F5344CB8AC3E}">
        <p14:creationId xmlns:p14="http://schemas.microsoft.com/office/powerpoint/2010/main" val="831033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888909-C6FD-4D58-800B-77D82978DC50}" type="datetimeFigureOut">
              <a:rPr lang="zh-CN" altLang="en-US" smtClean="0"/>
              <a:t>2017/10/16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427F01-A415-497E-BA60-EE69D8929413}" type="slidenum">
              <a:rPr lang="zh-CN" altLang="en-US" smtClean="0"/>
              <a:t>‹#›</a:t>
            </a:fld>
            <a:endParaRPr lang="zh-CN" altLang="en-US"/>
          </a:p>
        </p:txBody>
      </p:sp>
    </p:spTree>
    <p:extLst>
      <p:ext uri="{BB962C8B-B14F-4D97-AF65-F5344CB8AC3E}">
        <p14:creationId xmlns:p14="http://schemas.microsoft.com/office/powerpoint/2010/main" val="1564109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7888909-C6FD-4D58-800B-77D82978DC50}" type="datetimeFigureOut">
              <a:rPr lang="zh-CN" altLang="en-US" smtClean="0"/>
              <a:t>2017/10/16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427F01-A415-497E-BA60-EE69D8929413}" type="slidenum">
              <a:rPr lang="zh-CN" altLang="en-US" smtClean="0"/>
              <a:t>‹#›</a:t>
            </a:fld>
            <a:endParaRPr lang="zh-CN" altLang="en-US"/>
          </a:p>
        </p:txBody>
      </p:sp>
    </p:spTree>
    <p:extLst>
      <p:ext uri="{BB962C8B-B14F-4D97-AF65-F5344CB8AC3E}">
        <p14:creationId xmlns:p14="http://schemas.microsoft.com/office/powerpoint/2010/main" val="414553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7888909-C6FD-4D58-800B-77D82978DC50}" type="datetimeFigureOut">
              <a:rPr lang="zh-CN" altLang="en-US" smtClean="0"/>
              <a:t>2017/10/16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2427F01-A415-497E-BA60-EE69D8929413}" type="slidenum">
              <a:rPr lang="zh-CN" altLang="en-US" smtClean="0"/>
              <a:t>‹#›</a:t>
            </a:fld>
            <a:endParaRPr lang="zh-CN" altLang="en-US"/>
          </a:p>
        </p:txBody>
      </p:sp>
    </p:spTree>
    <p:extLst>
      <p:ext uri="{BB962C8B-B14F-4D97-AF65-F5344CB8AC3E}">
        <p14:creationId xmlns:p14="http://schemas.microsoft.com/office/powerpoint/2010/main" val="4169999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7888909-C6FD-4D58-800B-77D82978DC50}" type="datetimeFigureOut">
              <a:rPr lang="zh-CN" altLang="en-US" smtClean="0"/>
              <a:t>2017/10/16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2427F01-A415-497E-BA60-EE69D8929413}" type="slidenum">
              <a:rPr lang="zh-CN" altLang="en-US" smtClean="0"/>
              <a:t>‹#›</a:t>
            </a:fld>
            <a:endParaRPr lang="zh-CN" altLang="en-US"/>
          </a:p>
        </p:txBody>
      </p:sp>
    </p:spTree>
    <p:extLst>
      <p:ext uri="{BB962C8B-B14F-4D97-AF65-F5344CB8AC3E}">
        <p14:creationId xmlns:p14="http://schemas.microsoft.com/office/powerpoint/2010/main" val="3534516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7888909-C6FD-4D58-800B-77D82978DC50}" type="datetimeFigureOut">
              <a:rPr lang="zh-CN" altLang="en-US" smtClean="0"/>
              <a:t>2017/10/16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427F01-A415-497E-BA60-EE69D8929413}" type="slidenum">
              <a:rPr lang="zh-CN" altLang="en-US" smtClean="0"/>
              <a:t>‹#›</a:t>
            </a:fld>
            <a:endParaRPr lang="zh-CN" altLang="en-US"/>
          </a:p>
        </p:txBody>
      </p:sp>
    </p:spTree>
    <p:extLst>
      <p:ext uri="{BB962C8B-B14F-4D97-AF65-F5344CB8AC3E}">
        <p14:creationId xmlns:p14="http://schemas.microsoft.com/office/powerpoint/2010/main" val="1301865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888909-C6FD-4D58-800B-77D82978DC50}" type="datetimeFigureOut">
              <a:rPr lang="zh-CN" altLang="en-US" smtClean="0"/>
              <a:t>2017/10/16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2427F01-A415-497E-BA60-EE69D8929413}" type="slidenum">
              <a:rPr lang="zh-CN" altLang="en-US" smtClean="0"/>
              <a:t>‹#›</a:t>
            </a:fld>
            <a:endParaRPr lang="zh-CN" altLang="en-US"/>
          </a:p>
        </p:txBody>
      </p:sp>
    </p:spTree>
    <p:extLst>
      <p:ext uri="{BB962C8B-B14F-4D97-AF65-F5344CB8AC3E}">
        <p14:creationId xmlns:p14="http://schemas.microsoft.com/office/powerpoint/2010/main" val="517389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7888909-C6FD-4D58-800B-77D82978DC50}" type="datetimeFigureOut">
              <a:rPr lang="zh-CN" altLang="en-US" smtClean="0"/>
              <a:t>2017/10/16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2427F01-A415-497E-BA60-EE69D8929413}" type="slidenum">
              <a:rPr lang="zh-CN" altLang="en-US" smtClean="0"/>
              <a:t>‹#›</a:t>
            </a:fld>
            <a:endParaRPr lang="zh-CN" altLang="en-US"/>
          </a:p>
        </p:txBody>
      </p:sp>
    </p:spTree>
    <p:extLst>
      <p:ext uri="{BB962C8B-B14F-4D97-AF65-F5344CB8AC3E}">
        <p14:creationId xmlns:p14="http://schemas.microsoft.com/office/powerpoint/2010/main" val="2408416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7888909-C6FD-4D58-800B-77D82978DC50}" type="datetimeFigureOut">
              <a:rPr lang="zh-CN" altLang="en-US" smtClean="0"/>
              <a:t>2017/10/16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2427F01-A415-497E-BA60-EE69D8929413}" type="slidenum">
              <a:rPr lang="zh-CN" altLang="en-US" smtClean="0"/>
              <a:t>‹#›</a:t>
            </a:fld>
            <a:endParaRPr lang="zh-CN" altLang="en-US"/>
          </a:p>
        </p:txBody>
      </p:sp>
    </p:spTree>
    <p:extLst>
      <p:ext uri="{BB962C8B-B14F-4D97-AF65-F5344CB8AC3E}">
        <p14:creationId xmlns:p14="http://schemas.microsoft.com/office/powerpoint/2010/main" val="3752502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888909-C6FD-4D58-800B-77D82978DC50}" type="datetimeFigureOut">
              <a:rPr lang="zh-CN" altLang="en-US" smtClean="0"/>
              <a:t>2017/10/16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427F01-A415-497E-BA60-EE69D8929413}" type="slidenum">
              <a:rPr lang="zh-CN" altLang="en-US" smtClean="0"/>
              <a:t>‹#›</a:t>
            </a:fld>
            <a:endParaRPr lang="zh-CN" altLang="en-US"/>
          </a:p>
        </p:txBody>
      </p:sp>
    </p:spTree>
    <p:extLst>
      <p:ext uri="{BB962C8B-B14F-4D97-AF65-F5344CB8AC3E}">
        <p14:creationId xmlns:p14="http://schemas.microsoft.com/office/powerpoint/2010/main" val="2232047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image" Target="../media/image8.png"/><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image" Target="../media/image5.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8.wmf"/><Relationship Id="rId5" Type="http://schemas.openxmlformats.org/officeDocument/2006/relationships/oleObject" Target="../embeddings/oleObject8.bin"/><Relationship Id="rId4" Type="http://schemas.openxmlformats.org/officeDocument/2006/relationships/image" Target="../media/image7.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6.wmf"/><Relationship Id="rId5" Type="http://schemas.openxmlformats.org/officeDocument/2006/relationships/oleObject" Target="../embeddings/oleObject10.bin"/><Relationship Id="rId4" Type="http://schemas.openxmlformats.org/officeDocument/2006/relationships/image" Target="../media/image9.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0.wmf"/></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1.wmf"/><Relationship Id="rId5" Type="http://schemas.openxmlformats.org/officeDocument/2006/relationships/oleObject" Target="../embeddings/oleObject12.bin"/><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3.bin"/><Relationship Id="rId5" Type="http://schemas.openxmlformats.org/officeDocument/2006/relationships/image" Target="../media/image24.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oleObject" Target="../embeddings/oleObject16.bin"/><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14.wmf"/><Relationship Id="rId2" Type="http://schemas.openxmlformats.org/officeDocument/2006/relationships/slideLayout" Target="../slideLayouts/slideLayout2.xml"/><Relationship Id="rId16" Type="http://schemas.openxmlformats.org/officeDocument/2006/relationships/image" Target="../media/image16.wmf"/><Relationship Id="rId1" Type="http://schemas.openxmlformats.org/officeDocument/2006/relationships/vmlDrawing" Target="../drawings/vmlDrawing10.vml"/><Relationship Id="rId6" Type="http://schemas.openxmlformats.org/officeDocument/2006/relationships/image" Target="../media/image34.png"/><Relationship Id="rId11" Type="http://schemas.openxmlformats.org/officeDocument/2006/relationships/oleObject" Target="../embeddings/oleObject15.bin"/><Relationship Id="rId5" Type="http://schemas.openxmlformats.org/officeDocument/2006/relationships/image" Target="../media/image33.png"/><Relationship Id="rId15" Type="http://schemas.openxmlformats.org/officeDocument/2006/relationships/oleObject" Target="../embeddings/oleObject17.bin"/><Relationship Id="rId10" Type="http://schemas.openxmlformats.org/officeDocument/2006/relationships/image" Target="../media/image13.wmf"/><Relationship Id="rId4" Type="http://schemas.openxmlformats.org/officeDocument/2006/relationships/image" Target="../media/image32.png"/><Relationship Id="rId9" Type="http://schemas.openxmlformats.org/officeDocument/2006/relationships/oleObject" Target="../embeddings/oleObject14.bin"/><Relationship Id="rId14" Type="http://schemas.openxmlformats.org/officeDocument/2006/relationships/image" Target="../media/image15.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18.wmf"/><Relationship Id="rId5" Type="http://schemas.openxmlformats.org/officeDocument/2006/relationships/oleObject" Target="../embeddings/oleObject19.bin"/><Relationship Id="rId4" Type="http://schemas.openxmlformats.org/officeDocument/2006/relationships/image" Target="../media/image17.wmf"/></Relationships>
</file>

<file path=ppt/slides/_rels/slide22.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0.wmf"/><Relationship Id="rId5" Type="http://schemas.openxmlformats.org/officeDocument/2006/relationships/oleObject" Target="../embeddings/oleObject21.bin"/><Relationship Id="rId4" Type="http://schemas.openxmlformats.org/officeDocument/2006/relationships/image" Target="../media/image19.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2.xml"/><Relationship Id="rId1" Type="http://schemas.openxmlformats.org/officeDocument/2006/relationships/vmlDrawing" Target="../drawings/vmlDrawing13.vml"/><Relationship Id="rId4" Type="http://schemas.openxmlformats.org/officeDocument/2006/relationships/image" Target="../media/image22.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24.wmf"/><Relationship Id="rId5" Type="http://schemas.openxmlformats.org/officeDocument/2006/relationships/oleObject" Target="../embeddings/oleObject25.bin"/><Relationship Id="rId4" Type="http://schemas.openxmlformats.org/officeDocument/2006/relationships/image" Target="../media/image23.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5.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13.xml"/><Relationship Id="rId1" Type="http://schemas.openxmlformats.org/officeDocument/2006/relationships/vmlDrawing" Target="../drawings/vmlDrawing16.vml"/><Relationship Id="rId6" Type="http://schemas.openxmlformats.org/officeDocument/2006/relationships/image" Target="../media/image27.wmf"/><Relationship Id="rId5" Type="http://schemas.openxmlformats.org/officeDocument/2006/relationships/oleObject" Target="../embeddings/oleObject28.bin"/><Relationship Id="rId4" Type="http://schemas.openxmlformats.org/officeDocument/2006/relationships/image" Target="../media/image26.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8.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30.wmf"/><Relationship Id="rId5" Type="http://schemas.openxmlformats.org/officeDocument/2006/relationships/oleObject" Target="../embeddings/oleObject31.bin"/><Relationship Id="rId4" Type="http://schemas.openxmlformats.org/officeDocument/2006/relationships/image" Target="../media/image29.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31.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33.wmf"/><Relationship Id="rId5" Type="http://schemas.openxmlformats.org/officeDocument/2006/relationships/oleObject" Target="../embeddings/oleObject34.bin"/><Relationship Id="rId4" Type="http://schemas.openxmlformats.org/officeDocument/2006/relationships/image" Target="../media/image32.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4000" dirty="0" smtClean="0">
                <a:latin typeface="黑体" panose="02010609060101010101" pitchFamily="49" charset="-122"/>
                <a:ea typeface="黑体" panose="02010609060101010101" pitchFamily="49" charset="-122"/>
              </a:rPr>
              <a:t>第</a:t>
            </a:r>
            <a:r>
              <a:rPr lang="en-US" altLang="zh-CN" sz="4000" dirty="0" smtClean="0">
                <a:latin typeface="黑体" panose="02010609060101010101" pitchFamily="49" charset="-122"/>
                <a:ea typeface="黑体" panose="02010609060101010101" pitchFamily="49" charset="-122"/>
              </a:rPr>
              <a:t>5</a:t>
            </a:r>
            <a:r>
              <a:rPr lang="zh-CN" altLang="en-US" sz="4000" dirty="0" smtClean="0">
                <a:latin typeface="黑体" panose="02010609060101010101" pitchFamily="49" charset="-122"/>
                <a:ea typeface="黑体" panose="02010609060101010101" pitchFamily="49" charset="-122"/>
              </a:rPr>
              <a:t>章 平均指标与</a:t>
            </a:r>
            <a:r>
              <a:rPr lang="zh-CN" altLang="en-US" sz="4400" b="1" dirty="0" smtClean="0">
                <a:solidFill>
                  <a:srgbClr val="FF0000"/>
                </a:solidFill>
                <a:latin typeface="黑体" panose="02010609060101010101" pitchFamily="49" charset="-122"/>
                <a:ea typeface="黑体" panose="02010609060101010101" pitchFamily="49" charset="-122"/>
              </a:rPr>
              <a:t>变异指标</a:t>
            </a:r>
            <a:r>
              <a:rPr lang="zh-CN" altLang="en-US" sz="4000" dirty="0" smtClean="0">
                <a:latin typeface="黑体" panose="02010609060101010101" pitchFamily="49" charset="-122"/>
                <a:ea typeface="黑体" panose="02010609060101010101" pitchFamily="49" charset="-122"/>
              </a:rPr>
              <a:t>（</a:t>
            </a:r>
            <a:r>
              <a:rPr lang="en-US" altLang="zh-CN" sz="4000" dirty="0">
                <a:latin typeface="黑体" panose="02010609060101010101" pitchFamily="49" charset="-122"/>
                <a:ea typeface="黑体" panose="02010609060101010101" pitchFamily="49" charset="-122"/>
              </a:rPr>
              <a:t>2</a:t>
            </a:r>
            <a:r>
              <a:rPr lang="zh-CN" altLang="en-US" sz="4000" dirty="0" smtClean="0">
                <a:latin typeface="黑体" panose="02010609060101010101" pitchFamily="49" charset="-122"/>
                <a:ea typeface="黑体" panose="02010609060101010101" pitchFamily="49" charset="-122"/>
              </a:rPr>
              <a:t>）</a:t>
            </a:r>
            <a:endParaRPr lang="zh-CN" altLang="en-US" sz="4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726595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文本框 7"/>
              <p:cNvSpPr txBox="1"/>
              <p:nvPr/>
            </p:nvSpPr>
            <p:spPr>
              <a:xfrm>
                <a:off x="7519346" y="1158152"/>
                <a:ext cx="9659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a:rPr>
                          </m:ctrlPr>
                        </m:sSubPr>
                        <m:e>
                          <m:d>
                            <m:dPr>
                              <m:begChr m:val="|"/>
                              <m:endChr m:val="|"/>
                              <m:ctrlPr>
                                <a:rPr lang="en-US" altLang="zh-CN" b="0" i="1" smtClean="0">
                                  <a:latin typeface="Cambria Math"/>
                                </a:rPr>
                              </m:ctrlPr>
                            </m:dPr>
                            <m:e>
                              <m:sSub>
                                <m:sSubPr>
                                  <m:ctrlPr>
                                    <a:rPr lang="en-US" altLang="zh-CN" i="1">
                                      <a:latin typeface="Cambria Math"/>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a:rPr>
                                  </m:ctrlPr>
                                </m:accPr>
                                <m:e>
                                  <m:r>
                                    <a:rPr lang="en-US" altLang="zh-CN" i="1">
                                      <a:latin typeface="Cambria Math" panose="02040503050406030204" pitchFamily="18" charset="0"/>
                                    </a:rPr>
                                    <m:t>𝑥</m:t>
                                  </m:r>
                                </m:e>
                              </m:acc>
                            </m:e>
                          </m:d>
                        </m:e>
                        <m:sub/>
                      </m:sSub>
                    </m:oMath>
                  </m:oMathPara>
                </a14:m>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7519346" y="1158152"/>
                <a:ext cx="965970" cy="276999"/>
              </a:xfrm>
              <a:prstGeom prst="rect">
                <a:avLst/>
              </a:prstGeom>
              <a:blipFill rotWithShape="0">
                <a:blip r:embed="rId3"/>
                <a:stretch>
                  <a:fillRect r="-8805"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8762580" y="1158152"/>
                <a:ext cx="93551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a:rPr>
                          </m:ctrlPr>
                        </m:sSubPr>
                        <m:e>
                          <m:d>
                            <m:dPr>
                              <m:begChr m:val="|"/>
                              <m:endChr m:val="|"/>
                              <m:ctrlPr>
                                <a:rPr lang="en-US" altLang="zh-CN" b="0" i="1" smtClean="0">
                                  <a:latin typeface="Cambria Math"/>
                                </a:rPr>
                              </m:ctrlPr>
                            </m:dPr>
                            <m:e>
                              <m:sSub>
                                <m:sSubPr>
                                  <m:ctrlPr>
                                    <a:rPr lang="en-US" altLang="zh-CN" i="1">
                                      <a:latin typeface="Cambria Math"/>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a:rPr>
                                  </m:ctrlPr>
                                </m:accPr>
                                <m:e>
                                  <m:r>
                                    <a:rPr lang="en-US" altLang="zh-CN" i="1">
                                      <a:latin typeface="Cambria Math" panose="02040503050406030204" pitchFamily="18" charset="0"/>
                                    </a:rPr>
                                    <m:t>𝑥</m:t>
                                  </m:r>
                                </m:e>
                              </m:acc>
                            </m:e>
                          </m:d>
                          <m:r>
                            <m:rPr>
                              <m:sty m:val="p"/>
                            </m:rPr>
                            <a:rPr lang="en-US" altLang="zh-CN" i="1">
                              <a:latin typeface="Cambria Math" panose="02040503050406030204" pitchFamily="18" charset="0"/>
                            </a:rPr>
                            <m:t>f</m:t>
                          </m:r>
                        </m:e>
                        <m:sub>
                          <m:r>
                            <m:rPr>
                              <m:sty m:val="p"/>
                            </m:rPr>
                            <a:rPr lang="en-US" altLang="zh-CN" i="1">
                              <a:latin typeface="Cambria Math" panose="02040503050406030204" pitchFamily="18" charset="0"/>
                            </a:rPr>
                            <m:t>i</m:t>
                          </m:r>
                        </m:sub>
                      </m:sSub>
                    </m:oMath>
                  </m:oMathPara>
                </a14:m>
                <a:endParaRPr lang="zh-CN" alt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8762580" y="1158152"/>
                <a:ext cx="935513" cy="276999"/>
              </a:xfrm>
              <a:prstGeom prst="rect">
                <a:avLst/>
              </a:prstGeom>
              <a:blipFill rotWithShape="0">
                <a:blip r:embed="rId4"/>
                <a:stretch>
                  <a:fillRect r="-12338" b="-17778"/>
                </a:stretch>
              </a:blipFill>
            </p:spPr>
            <p:txBody>
              <a:bodyPr/>
              <a:lstStyle/>
              <a:p>
                <a:r>
                  <a:rPr lang="zh-CN" altLang="en-US">
                    <a:noFill/>
                  </a:rPr>
                  <a:t> </a:t>
                </a:r>
              </a:p>
            </p:txBody>
          </p:sp>
        </mc:Fallback>
      </mc:AlternateContent>
      <p:sp>
        <p:nvSpPr>
          <p:cNvPr id="2" name="文本框 1"/>
          <p:cNvSpPr txBox="1"/>
          <p:nvPr/>
        </p:nvSpPr>
        <p:spPr>
          <a:xfrm>
            <a:off x="576943" y="163285"/>
            <a:ext cx="4682692" cy="523220"/>
          </a:xfrm>
          <a:prstGeom prst="rect">
            <a:avLst/>
          </a:prstGeom>
          <a:noFill/>
        </p:spPr>
        <p:txBody>
          <a:bodyPr wrap="none" rtlCol="0">
            <a:spAutoFit/>
          </a:bodyPr>
          <a:lstStyle/>
          <a:p>
            <a:r>
              <a:rPr lang="zh-CN" altLang="en-US" sz="2800" dirty="0" smtClean="0"/>
              <a:t>例：某车间</a:t>
            </a:r>
            <a:r>
              <a:rPr lang="en-US" altLang="zh-CN" sz="2800" dirty="0" smtClean="0"/>
              <a:t>100</a:t>
            </a:r>
            <a:r>
              <a:rPr lang="zh-CN" altLang="en-US" sz="2800" dirty="0" smtClean="0"/>
              <a:t>个工人日产量</a:t>
            </a:r>
            <a:endParaRPr lang="zh-CN" altLang="en-US" sz="2800" dirty="0"/>
          </a:p>
        </p:txBody>
      </p:sp>
      <p:graphicFrame>
        <p:nvGraphicFramePr>
          <p:cNvPr id="3" name="表格 2"/>
          <p:cNvGraphicFramePr>
            <a:graphicFrameLocks noGrp="1"/>
          </p:cNvGraphicFramePr>
          <p:nvPr>
            <p:extLst>
              <p:ext uri="{D42A27DB-BD31-4B8C-83A1-F6EECF244321}">
                <p14:modId xmlns:p14="http://schemas.microsoft.com/office/powerpoint/2010/main" val="2342085368"/>
              </p:ext>
            </p:extLst>
          </p:nvPr>
        </p:nvGraphicFramePr>
        <p:xfrm>
          <a:off x="1847355" y="1013577"/>
          <a:ext cx="8128002" cy="3266440"/>
        </p:xfrm>
        <a:graphic>
          <a:graphicData uri="http://schemas.openxmlformats.org/drawingml/2006/table">
            <a:tbl>
              <a:tblPr firstRow="1" bandRow="1">
                <a:tableStyleId>{616DA210-FB5B-4158-B5E0-FEB733F419BA}</a:tableStyleId>
              </a:tblPr>
              <a:tblGrid>
                <a:gridCol w="1354667">
                  <a:extLst>
                    <a:ext uri="{9D8B030D-6E8A-4147-A177-3AD203B41FA5}">
                      <a16:colId xmlns:a16="http://schemas.microsoft.com/office/drawing/2014/main" xmlns="" val="20000"/>
                    </a:ext>
                  </a:extLst>
                </a:gridCol>
                <a:gridCol w="1354667">
                  <a:extLst>
                    <a:ext uri="{9D8B030D-6E8A-4147-A177-3AD203B41FA5}">
                      <a16:colId xmlns:a16="http://schemas.microsoft.com/office/drawing/2014/main" xmlns="" val="20001"/>
                    </a:ext>
                  </a:extLst>
                </a:gridCol>
                <a:gridCol w="1354667">
                  <a:extLst>
                    <a:ext uri="{9D8B030D-6E8A-4147-A177-3AD203B41FA5}">
                      <a16:colId xmlns:a16="http://schemas.microsoft.com/office/drawing/2014/main" xmlns="" val="20002"/>
                    </a:ext>
                  </a:extLst>
                </a:gridCol>
                <a:gridCol w="1354667">
                  <a:extLst>
                    <a:ext uri="{9D8B030D-6E8A-4147-A177-3AD203B41FA5}">
                      <a16:colId xmlns:a16="http://schemas.microsoft.com/office/drawing/2014/main" xmlns="" val="20003"/>
                    </a:ext>
                  </a:extLst>
                </a:gridCol>
                <a:gridCol w="1354667">
                  <a:extLst>
                    <a:ext uri="{9D8B030D-6E8A-4147-A177-3AD203B41FA5}">
                      <a16:colId xmlns:a16="http://schemas.microsoft.com/office/drawing/2014/main" xmlns="" val="20004"/>
                    </a:ext>
                  </a:extLst>
                </a:gridCol>
                <a:gridCol w="1354667">
                  <a:extLst>
                    <a:ext uri="{9D8B030D-6E8A-4147-A177-3AD203B41FA5}">
                      <a16:colId xmlns:a16="http://schemas.microsoft.com/office/drawing/2014/main" xmlns="" val="20005"/>
                    </a:ext>
                  </a:extLst>
                </a:gridCol>
              </a:tblGrid>
              <a:tr h="370840">
                <a:tc>
                  <a:txBody>
                    <a:bodyPr/>
                    <a:lstStyle/>
                    <a:p>
                      <a:r>
                        <a:rPr lang="zh-CN" altLang="en-US" dirty="0" smtClean="0"/>
                        <a:t>日产量</a:t>
                      </a:r>
                      <a:endParaRPr lang="en-US" altLang="zh-CN" dirty="0" smtClean="0"/>
                    </a:p>
                    <a:p>
                      <a:r>
                        <a:rPr lang="zh-CN" altLang="en-US" dirty="0" smtClean="0"/>
                        <a:t>（件）</a:t>
                      </a:r>
                      <a:endParaRPr lang="zh-CN" altLang="en-US" dirty="0"/>
                    </a:p>
                  </a:txBody>
                  <a:tcPr/>
                </a:tc>
                <a:tc>
                  <a:txBody>
                    <a:bodyPr/>
                    <a:lstStyle/>
                    <a:p>
                      <a:r>
                        <a:rPr lang="zh-CN" altLang="en-US" dirty="0" smtClean="0"/>
                        <a:t>工人数（人）</a:t>
                      </a:r>
                      <a:endParaRPr lang="zh-CN" altLang="en-US" dirty="0"/>
                    </a:p>
                  </a:txBody>
                  <a:tcPr/>
                </a:tc>
                <a:tc>
                  <a:txBody>
                    <a:bodyPr/>
                    <a:lstStyle/>
                    <a:p>
                      <a:pPr algn="ctr"/>
                      <a:r>
                        <a:rPr lang="zh-CN" altLang="en-US" dirty="0" smtClean="0"/>
                        <a:t>组中值</a:t>
                      </a:r>
                      <a:endParaRPr lang="en-US" altLang="zh-CN" dirty="0" smtClean="0"/>
                    </a:p>
                    <a:p>
                      <a:pPr algn="ctr"/>
                      <a:r>
                        <a:rPr lang="en-US" altLang="zh-CN" sz="2000" dirty="0" smtClean="0"/>
                        <a:t>X</a:t>
                      </a:r>
                      <a:r>
                        <a:rPr lang="en-US" altLang="zh-CN" sz="1400" dirty="0" smtClean="0"/>
                        <a:t>i</a:t>
                      </a:r>
                      <a:endParaRPr lang="zh-CN" altLang="en-US" sz="1400"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xmlns="" val="10000"/>
                  </a:ext>
                </a:extLst>
              </a:tr>
              <a:tr h="370840">
                <a:tc>
                  <a:txBody>
                    <a:bodyPr/>
                    <a:lstStyle/>
                    <a:p>
                      <a:pPr algn="ctr"/>
                      <a:r>
                        <a:rPr lang="en-US" altLang="zh-CN" baseline="0" dirty="0" smtClean="0"/>
                        <a:t>10</a:t>
                      </a:r>
                      <a:r>
                        <a:rPr lang="zh-CN" altLang="en-US" baseline="0" dirty="0" smtClean="0"/>
                        <a:t>以下</a:t>
                      </a:r>
                      <a:endParaRPr lang="zh-CN" altLang="en-US" dirty="0"/>
                    </a:p>
                  </a:txBody>
                  <a:tcPr/>
                </a:tc>
                <a:tc>
                  <a:txBody>
                    <a:bodyPr/>
                    <a:lstStyle/>
                    <a:p>
                      <a:pPr algn="ctr"/>
                      <a:r>
                        <a:rPr lang="en-US" altLang="zh-CN" dirty="0" smtClean="0"/>
                        <a:t>10</a:t>
                      </a:r>
                      <a:endParaRPr lang="zh-CN" altLang="en-US" dirty="0"/>
                    </a:p>
                  </a:txBody>
                  <a:tcPr/>
                </a:tc>
                <a:tc>
                  <a:txBody>
                    <a:bodyPr/>
                    <a:lstStyle/>
                    <a:p>
                      <a:pPr algn="ctr"/>
                      <a:r>
                        <a:rPr lang="en-US" altLang="zh-CN" dirty="0" smtClean="0"/>
                        <a:t>5</a:t>
                      </a:r>
                      <a:endParaRPr lang="zh-CN" altLang="en-US" dirty="0"/>
                    </a:p>
                  </a:txBody>
                  <a:tcPr/>
                </a:tc>
                <a:tc>
                  <a:txBody>
                    <a:bodyPr/>
                    <a:lstStyle/>
                    <a:p>
                      <a:pPr algn="ctr"/>
                      <a:r>
                        <a:rPr lang="en-US" altLang="zh-CN" dirty="0" smtClean="0"/>
                        <a:t>50</a:t>
                      </a:r>
                      <a:endParaRPr lang="zh-CN" altLang="en-US" dirty="0"/>
                    </a:p>
                  </a:txBody>
                  <a:tcPr/>
                </a:tc>
                <a:tc>
                  <a:txBody>
                    <a:bodyPr/>
                    <a:lstStyle/>
                    <a:p>
                      <a:pPr algn="ctr"/>
                      <a:r>
                        <a:rPr lang="en-US" altLang="zh-CN" dirty="0" smtClean="0"/>
                        <a:t>18.8</a:t>
                      </a:r>
                      <a:endParaRPr lang="zh-CN" altLang="en-US" dirty="0"/>
                    </a:p>
                  </a:txBody>
                  <a:tcPr/>
                </a:tc>
                <a:tc>
                  <a:txBody>
                    <a:bodyPr/>
                    <a:lstStyle/>
                    <a:p>
                      <a:pPr algn="ctr"/>
                      <a:r>
                        <a:rPr lang="en-US" altLang="zh-CN" dirty="0" smtClean="0"/>
                        <a:t>188.0</a:t>
                      </a:r>
                      <a:endParaRPr lang="zh-CN" altLang="en-US" dirty="0"/>
                    </a:p>
                  </a:txBody>
                  <a:tcPr/>
                </a:tc>
                <a:extLst>
                  <a:ext uri="{0D108BD9-81ED-4DB2-BD59-A6C34878D82A}">
                    <a16:rowId xmlns:a16="http://schemas.microsoft.com/office/drawing/2014/main" xmlns="" val="10001"/>
                  </a:ext>
                </a:extLst>
              </a:tr>
              <a:tr h="370840">
                <a:tc>
                  <a:txBody>
                    <a:bodyPr/>
                    <a:lstStyle/>
                    <a:p>
                      <a:pPr algn="ctr"/>
                      <a:r>
                        <a:rPr lang="en-US" altLang="zh-CN" dirty="0" smtClean="0"/>
                        <a:t>10-20</a:t>
                      </a:r>
                      <a:endParaRPr lang="zh-CN" altLang="en-US" dirty="0"/>
                    </a:p>
                  </a:txBody>
                  <a:tcPr/>
                </a:tc>
                <a:tc>
                  <a:txBody>
                    <a:bodyPr/>
                    <a:lstStyle/>
                    <a:p>
                      <a:pPr algn="ctr"/>
                      <a:r>
                        <a:rPr lang="en-US" altLang="zh-CN" dirty="0" smtClean="0"/>
                        <a:t>24</a:t>
                      </a:r>
                      <a:endParaRPr lang="zh-CN" altLang="en-US" dirty="0"/>
                    </a:p>
                  </a:txBody>
                  <a:tcPr/>
                </a:tc>
                <a:tc>
                  <a:txBody>
                    <a:bodyPr/>
                    <a:lstStyle/>
                    <a:p>
                      <a:pPr algn="ctr"/>
                      <a:r>
                        <a:rPr lang="en-US" altLang="zh-CN" dirty="0" smtClean="0"/>
                        <a:t>15</a:t>
                      </a:r>
                      <a:endParaRPr lang="zh-CN" altLang="en-US" dirty="0"/>
                    </a:p>
                  </a:txBody>
                  <a:tcPr/>
                </a:tc>
                <a:tc>
                  <a:txBody>
                    <a:bodyPr/>
                    <a:lstStyle/>
                    <a:p>
                      <a:pPr algn="ctr"/>
                      <a:r>
                        <a:rPr lang="en-US" altLang="zh-CN" dirty="0" smtClean="0"/>
                        <a:t>360</a:t>
                      </a:r>
                      <a:endParaRPr lang="zh-CN" altLang="en-US" dirty="0"/>
                    </a:p>
                  </a:txBody>
                  <a:tcPr/>
                </a:tc>
                <a:tc>
                  <a:txBody>
                    <a:bodyPr/>
                    <a:lstStyle/>
                    <a:p>
                      <a:pPr algn="ctr"/>
                      <a:r>
                        <a:rPr lang="en-US" altLang="zh-CN" dirty="0" smtClean="0"/>
                        <a:t>8.8</a:t>
                      </a:r>
                      <a:endParaRPr lang="zh-CN" altLang="en-US" dirty="0"/>
                    </a:p>
                  </a:txBody>
                  <a:tcPr/>
                </a:tc>
                <a:tc>
                  <a:txBody>
                    <a:bodyPr/>
                    <a:lstStyle/>
                    <a:p>
                      <a:pPr algn="ctr"/>
                      <a:r>
                        <a:rPr lang="en-US" altLang="zh-CN" dirty="0" smtClean="0"/>
                        <a:t>211.2</a:t>
                      </a:r>
                      <a:endParaRPr lang="zh-CN" altLang="en-US" dirty="0"/>
                    </a:p>
                  </a:txBody>
                  <a:tcPr/>
                </a:tc>
                <a:extLst>
                  <a:ext uri="{0D108BD9-81ED-4DB2-BD59-A6C34878D82A}">
                    <a16:rowId xmlns:a16="http://schemas.microsoft.com/office/drawing/2014/main" xmlns="" val="10002"/>
                  </a:ext>
                </a:extLst>
              </a:tr>
              <a:tr h="370840">
                <a:tc>
                  <a:txBody>
                    <a:bodyPr/>
                    <a:lstStyle/>
                    <a:p>
                      <a:pPr algn="ctr"/>
                      <a:r>
                        <a:rPr lang="en-US" altLang="zh-CN" dirty="0" smtClean="0"/>
                        <a:t>20-30</a:t>
                      </a:r>
                      <a:endParaRPr lang="zh-CN" altLang="en-US" dirty="0"/>
                    </a:p>
                  </a:txBody>
                  <a:tcPr/>
                </a:tc>
                <a:tc>
                  <a:txBody>
                    <a:bodyPr/>
                    <a:lstStyle/>
                    <a:p>
                      <a:pPr algn="ctr"/>
                      <a:r>
                        <a:rPr lang="en-US" altLang="zh-CN" dirty="0" smtClean="0"/>
                        <a:t>40</a:t>
                      </a:r>
                      <a:endParaRPr lang="zh-CN" altLang="en-US" dirty="0"/>
                    </a:p>
                  </a:txBody>
                  <a:tcPr/>
                </a:tc>
                <a:tc>
                  <a:txBody>
                    <a:bodyPr/>
                    <a:lstStyle/>
                    <a:p>
                      <a:pPr algn="ctr"/>
                      <a:r>
                        <a:rPr lang="en-US" altLang="zh-CN" dirty="0" smtClean="0"/>
                        <a:t>25</a:t>
                      </a:r>
                      <a:endParaRPr lang="zh-CN" altLang="en-US" dirty="0"/>
                    </a:p>
                  </a:txBody>
                  <a:tcPr/>
                </a:tc>
                <a:tc>
                  <a:txBody>
                    <a:bodyPr/>
                    <a:lstStyle/>
                    <a:p>
                      <a:pPr algn="ctr"/>
                      <a:r>
                        <a:rPr lang="en-US" altLang="zh-CN" dirty="0" smtClean="0"/>
                        <a:t>1000</a:t>
                      </a:r>
                      <a:endParaRPr lang="zh-CN" altLang="en-US" dirty="0"/>
                    </a:p>
                  </a:txBody>
                  <a:tcPr/>
                </a:tc>
                <a:tc>
                  <a:txBody>
                    <a:bodyPr/>
                    <a:lstStyle/>
                    <a:p>
                      <a:pPr algn="ctr"/>
                      <a:r>
                        <a:rPr lang="en-US" altLang="zh-CN" dirty="0" smtClean="0"/>
                        <a:t>1.2</a:t>
                      </a:r>
                      <a:endParaRPr lang="zh-CN" altLang="en-US" dirty="0"/>
                    </a:p>
                  </a:txBody>
                  <a:tcPr/>
                </a:tc>
                <a:tc>
                  <a:txBody>
                    <a:bodyPr/>
                    <a:lstStyle/>
                    <a:p>
                      <a:pPr algn="ctr"/>
                      <a:r>
                        <a:rPr lang="en-US" altLang="zh-CN" dirty="0" smtClean="0"/>
                        <a:t>48.0</a:t>
                      </a:r>
                      <a:endParaRPr lang="zh-CN" altLang="en-US" dirty="0"/>
                    </a:p>
                  </a:txBody>
                  <a:tcPr/>
                </a:tc>
                <a:extLst>
                  <a:ext uri="{0D108BD9-81ED-4DB2-BD59-A6C34878D82A}">
                    <a16:rowId xmlns:a16="http://schemas.microsoft.com/office/drawing/2014/main" xmlns="" val="10003"/>
                  </a:ext>
                </a:extLst>
              </a:tr>
              <a:tr h="370840">
                <a:tc>
                  <a:txBody>
                    <a:bodyPr/>
                    <a:lstStyle/>
                    <a:p>
                      <a:pPr algn="ctr"/>
                      <a:r>
                        <a:rPr lang="en-US" altLang="zh-CN" dirty="0" smtClean="0"/>
                        <a:t>30-40</a:t>
                      </a:r>
                      <a:endParaRPr lang="zh-CN" altLang="en-US" dirty="0"/>
                    </a:p>
                  </a:txBody>
                  <a:tcPr/>
                </a:tc>
                <a:tc>
                  <a:txBody>
                    <a:bodyPr/>
                    <a:lstStyle/>
                    <a:p>
                      <a:pPr algn="ctr"/>
                      <a:r>
                        <a:rPr lang="en-US" altLang="zh-CN" dirty="0" smtClean="0"/>
                        <a:t>20</a:t>
                      </a:r>
                      <a:endParaRPr lang="zh-CN" altLang="en-US" dirty="0"/>
                    </a:p>
                  </a:txBody>
                  <a:tcPr/>
                </a:tc>
                <a:tc>
                  <a:txBody>
                    <a:bodyPr/>
                    <a:lstStyle/>
                    <a:p>
                      <a:pPr algn="ctr"/>
                      <a:r>
                        <a:rPr lang="en-US" altLang="zh-CN" dirty="0" smtClean="0"/>
                        <a:t>35</a:t>
                      </a:r>
                      <a:endParaRPr lang="zh-CN" altLang="en-US" dirty="0"/>
                    </a:p>
                  </a:txBody>
                  <a:tcPr/>
                </a:tc>
                <a:tc>
                  <a:txBody>
                    <a:bodyPr/>
                    <a:lstStyle/>
                    <a:p>
                      <a:pPr algn="ctr"/>
                      <a:r>
                        <a:rPr lang="en-US" altLang="zh-CN" dirty="0" smtClean="0"/>
                        <a:t>700</a:t>
                      </a:r>
                      <a:endParaRPr lang="zh-CN" altLang="en-US" dirty="0"/>
                    </a:p>
                  </a:txBody>
                  <a:tcPr/>
                </a:tc>
                <a:tc>
                  <a:txBody>
                    <a:bodyPr/>
                    <a:lstStyle/>
                    <a:p>
                      <a:pPr algn="ctr"/>
                      <a:r>
                        <a:rPr lang="en-US" altLang="zh-CN" dirty="0" smtClean="0"/>
                        <a:t>11.2</a:t>
                      </a:r>
                      <a:endParaRPr lang="zh-CN" altLang="en-US" dirty="0"/>
                    </a:p>
                  </a:txBody>
                  <a:tcPr/>
                </a:tc>
                <a:tc>
                  <a:txBody>
                    <a:bodyPr/>
                    <a:lstStyle/>
                    <a:p>
                      <a:pPr algn="ctr"/>
                      <a:r>
                        <a:rPr lang="en-US" altLang="zh-CN" dirty="0" smtClean="0"/>
                        <a:t>224.0</a:t>
                      </a:r>
                      <a:endParaRPr lang="zh-CN" altLang="en-US" dirty="0"/>
                    </a:p>
                  </a:txBody>
                  <a:tcPr/>
                </a:tc>
                <a:extLst>
                  <a:ext uri="{0D108BD9-81ED-4DB2-BD59-A6C34878D82A}">
                    <a16:rowId xmlns:a16="http://schemas.microsoft.com/office/drawing/2014/main" xmlns="" val="10004"/>
                  </a:ext>
                </a:extLst>
              </a:tr>
              <a:tr h="370840">
                <a:tc>
                  <a:txBody>
                    <a:bodyPr/>
                    <a:lstStyle/>
                    <a:p>
                      <a:pPr algn="ctr"/>
                      <a:r>
                        <a:rPr lang="en-US" altLang="zh-CN" dirty="0" smtClean="0"/>
                        <a:t>40</a:t>
                      </a:r>
                      <a:r>
                        <a:rPr lang="zh-CN" altLang="en-US" dirty="0" smtClean="0"/>
                        <a:t>以上</a:t>
                      </a:r>
                      <a:endParaRPr lang="zh-CN" altLang="en-US" dirty="0"/>
                    </a:p>
                  </a:txBody>
                  <a:tcPr/>
                </a:tc>
                <a:tc>
                  <a:txBody>
                    <a:bodyPr/>
                    <a:lstStyle/>
                    <a:p>
                      <a:pPr algn="ctr"/>
                      <a:r>
                        <a:rPr lang="en-US" altLang="zh-CN" dirty="0" smtClean="0"/>
                        <a:t>6</a:t>
                      </a:r>
                      <a:endParaRPr lang="zh-CN" altLang="en-US" dirty="0"/>
                    </a:p>
                  </a:txBody>
                  <a:tcPr/>
                </a:tc>
                <a:tc>
                  <a:txBody>
                    <a:bodyPr/>
                    <a:lstStyle/>
                    <a:p>
                      <a:pPr algn="ctr"/>
                      <a:r>
                        <a:rPr lang="en-US" altLang="zh-CN" dirty="0" smtClean="0"/>
                        <a:t>45</a:t>
                      </a:r>
                      <a:endParaRPr lang="zh-CN" altLang="en-US" dirty="0"/>
                    </a:p>
                  </a:txBody>
                  <a:tcPr/>
                </a:tc>
                <a:tc>
                  <a:txBody>
                    <a:bodyPr/>
                    <a:lstStyle/>
                    <a:p>
                      <a:pPr algn="ctr"/>
                      <a:r>
                        <a:rPr lang="en-US" altLang="zh-CN" dirty="0" smtClean="0"/>
                        <a:t>270</a:t>
                      </a:r>
                      <a:endParaRPr lang="zh-CN" altLang="en-US" dirty="0"/>
                    </a:p>
                  </a:txBody>
                  <a:tcPr/>
                </a:tc>
                <a:tc>
                  <a:txBody>
                    <a:bodyPr/>
                    <a:lstStyle/>
                    <a:p>
                      <a:pPr algn="ctr"/>
                      <a:r>
                        <a:rPr lang="en-US" altLang="zh-CN" dirty="0" smtClean="0"/>
                        <a:t>21.2</a:t>
                      </a:r>
                      <a:endParaRPr lang="zh-CN" altLang="en-US" dirty="0"/>
                    </a:p>
                  </a:txBody>
                  <a:tcPr/>
                </a:tc>
                <a:tc>
                  <a:txBody>
                    <a:bodyPr/>
                    <a:lstStyle/>
                    <a:p>
                      <a:pPr algn="ctr"/>
                      <a:r>
                        <a:rPr lang="en-US" altLang="zh-CN" dirty="0" smtClean="0"/>
                        <a:t>127.2</a:t>
                      </a:r>
                      <a:endParaRPr lang="zh-CN" altLang="en-US" dirty="0"/>
                    </a:p>
                  </a:txBody>
                  <a:tcPr/>
                </a:tc>
                <a:extLst>
                  <a:ext uri="{0D108BD9-81ED-4DB2-BD59-A6C34878D82A}">
                    <a16:rowId xmlns:a16="http://schemas.microsoft.com/office/drawing/2014/main" xmlns="" val="10005"/>
                  </a:ext>
                </a:extLst>
              </a:tr>
              <a:tr h="370840">
                <a:tc>
                  <a:txBody>
                    <a:bodyPr/>
                    <a:lstStyle/>
                    <a:p>
                      <a:pPr algn="ctr"/>
                      <a:r>
                        <a:rPr lang="zh-CN" altLang="en-US" dirty="0" smtClean="0"/>
                        <a:t>合计</a:t>
                      </a:r>
                      <a:endParaRPr lang="zh-CN" altLang="en-US" dirty="0"/>
                    </a:p>
                  </a:txBody>
                  <a:tcPr/>
                </a:tc>
                <a:tc>
                  <a:txBody>
                    <a:bodyPr/>
                    <a:lstStyle/>
                    <a:p>
                      <a:pPr algn="ctr"/>
                      <a:r>
                        <a:rPr lang="en-US" altLang="zh-CN" dirty="0" smtClean="0"/>
                        <a:t>100</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2380</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798.4</a:t>
                      </a:r>
                      <a:endParaRPr lang="zh-CN" altLang="en-US" dirty="0"/>
                    </a:p>
                  </a:txBody>
                  <a:tcPr/>
                </a:tc>
                <a:extLst>
                  <a:ext uri="{0D108BD9-81ED-4DB2-BD59-A6C34878D82A}">
                    <a16:rowId xmlns:a16="http://schemas.microsoft.com/office/drawing/2014/main" xmlns="" val="10006"/>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xmlns="" val="10007"/>
                  </a:ext>
                </a:extLst>
              </a:tr>
            </a:tbl>
          </a:graphicData>
        </a:graphic>
      </p:graphicFrame>
      <mc:AlternateContent xmlns:mc="http://schemas.openxmlformats.org/markup-compatibility/2006" xmlns:a14="http://schemas.microsoft.com/office/drawing/2010/main">
        <mc:Choice Requires="a14">
          <p:sp>
            <p:nvSpPr>
              <p:cNvPr id="13" name="文本框 12"/>
              <p:cNvSpPr txBox="1"/>
              <p:nvPr/>
            </p:nvSpPr>
            <p:spPr>
              <a:xfrm>
                <a:off x="6379441" y="1158152"/>
                <a:ext cx="456788"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a:rPr>
                          </m:ctrlPr>
                        </m:sSubPr>
                        <m:e>
                          <m:r>
                            <m:rPr>
                              <m:sty m:val="p"/>
                            </m:rPr>
                            <a:rPr lang="en-US" altLang="zh-CN" i="1">
                              <a:latin typeface="Cambria Math" panose="02040503050406030204" pitchFamily="18" charset="0"/>
                            </a:rPr>
                            <m:t>x</m:t>
                          </m:r>
                        </m:e>
                        <m:sub>
                          <m:r>
                            <m:rPr>
                              <m:sty m:val="p"/>
                            </m:rPr>
                            <a:rPr lang="en-US" altLang="zh-CN" i="1">
                              <a:latin typeface="Cambria Math" panose="02040503050406030204" pitchFamily="18" charset="0"/>
                            </a:rPr>
                            <m:t>i</m:t>
                          </m:r>
                        </m:sub>
                      </m:sSub>
                      <m:sSub>
                        <m:sSubPr>
                          <m:ctrlPr>
                            <a:rPr lang="en-US" altLang="zh-CN" b="0" i="1" smtClean="0">
                              <a:latin typeface="Cambria Math"/>
                            </a:rPr>
                          </m:ctrlPr>
                        </m:sSubPr>
                        <m:e>
                          <m:r>
                            <m:rPr>
                              <m:sty m:val="p"/>
                            </m:rPr>
                            <a:rPr lang="en-US" altLang="zh-CN" i="1">
                              <a:latin typeface="Cambria Math" panose="02040503050406030204" pitchFamily="18" charset="0"/>
                            </a:rPr>
                            <m:t>f</m:t>
                          </m:r>
                        </m:e>
                        <m:sub>
                          <m:r>
                            <m:rPr>
                              <m:sty m:val="p"/>
                            </m:rPr>
                            <a:rPr lang="en-US" altLang="zh-CN" i="1">
                              <a:latin typeface="Cambria Math" panose="02040503050406030204" pitchFamily="18" charset="0"/>
                            </a:rPr>
                            <m:t>i</m:t>
                          </m:r>
                        </m:sub>
                      </m:sSub>
                    </m:oMath>
                  </m:oMathPara>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6379441" y="1158152"/>
                <a:ext cx="456788" cy="276999"/>
              </a:xfrm>
              <a:prstGeom prst="rect">
                <a:avLst/>
              </a:prstGeom>
              <a:blipFill rotWithShape="0">
                <a:blip r:embed="rId5"/>
                <a:stretch>
                  <a:fillRect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3656610" y="1435151"/>
                <a:ext cx="456788"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a:rPr>
                          </m:ctrlPr>
                        </m:sSubPr>
                        <m:e>
                          <m:r>
                            <m:rPr>
                              <m:sty m:val="p"/>
                            </m:rPr>
                            <a:rPr lang="en-US" altLang="zh-CN" i="1">
                              <a:latin typeface="Cambria Math" panose="02040503050406030204" pitchFamily="18" charset="0"/>
                            </a:rPr>
                            <m:t>f</m:t>
                          </m:r>
                        </m:e>
                        <m:sub>
                          <m:r>
                            <m:rPr>
                              <m:sty m:val="p"/>
                            </m:rPr>
                            <a:rPr lang="en-US" altLang="zh-CN" i="1">
                              <a:latin typeface="Cambria Math" panose="02040503050406030204" pitchFamily="18" charset="0"/>
                            </a:rPr>
                            <m:t>i</m:t>
                          </m:r>
                        </m:sub>
                      </m:sSub>
                    </m:oMath>
                  </m:oMathPara>
                </a14:m>
                <a:endParaRPr lang="zh-CN" altLang="en-US" dirty="0"/>
              </a:p>
            </p:txBody>
          </p:sp>
        </mc:Choice>
        <mc:Fallback xmlns="">
          <p:sp>
            <p:nvSpPr>
              <p:cNvPr id="14" name="文本框 13"/>
              <p:cNvSpPr txBox="1">
                <a:spLocks noRot="1" noChangeAspect="1" noMove="1" noResize="1" noEditPoints="1" noAdjustHandles="1" noChangeArrowheads="1" noChangeShapeType="1" noTextEdit="1"/>
              </p:cNvSpPr>
              <p:nvPr/>
            </p:nvSpPr>
            <p:spPr>
              <a:xfrm>
                <a:off x="3656610" y="1435151"/>
                <a:ext cx="456788" cy="276999"/>
              </a:xfrm>
              <a:prstGeom prst="rect">
                <a:avLst/>
              </a:prstGeom>
              <a:blipFill rotWithShape="0">
                <a:blip r:embed="rId6"/>
                <a:stretch>
                  <a:fillRect b="-17391"/>
                </a:stretch>
              </a:blipFill>
            </p:spPr>
            <p:txBody>
              <a:bodyPr/>
              <a:lstStyle/>
              <a:p>
                <a:r>
                  <a:rPr lang="zh-CN" altLang="en-US">
                    <a:noFill/>
                  </a:rPr>
                  <a:t> </a:t>
                </a:r>
              </a:p>
            </p:txBody>
          </p:sp>
        </mc:Fallback>
      </mc:AlternateContent>
      <p:graphicFrame>
        <p:nvGraphicFramePr>
          <p:cNvPr id="16" name="Object 5"/>
          <p:cNvGraphicFramePr>
            <a:graphicFrameLocks noChangeAspect="1"/>
          </p:cNvGraphicFramePr>
          <p:nvPr>
            <p:extLst>
              <p:ext uri="{D42A27DB-BD31-4B8C-83A1-F6EECF244321}">
                <p14:modId xmlns:p14="http://schemas.microsoft.com/office/powerpoint/2010/main" val="3091270387"/>
              </p:ext>
            </p:extLst>
          </p:nvPr>
        </p:nvGraphicFramePr>
        <p:xfrm>
          <a:off x="2278673" y="4701591"/>
          <a:ext cx="6951663" cy="1746250"/>
        </p:xfrm>
        <a:graphic>
          <a:graphicData uri="http://schemas.openxmlformats.org/presentationml/2006/ole">
            <mc:AlternateContent xmlns:mc="http://schemas.openxmlformats.org/markup-compatibility/2006">
              <mc:Choice xmlns:v="urn:schemas-microsoft-com:vml" Requires="v">
                <p:oleObj spid="_x0000_s14372" name="公式" r:id="rId7" imgW="2273040" imgH="863280" progId="Equation.3">
                  <p:embed/>
                </p:oleObj>
              </mc:Choice>
              <mc:Fallback>
                <p:oleObj name="公式" r:id="rId7" imgW="2273040" imgH="863280" progId="Equation.3">
                  <p:embed/>
                  <p:pic>
                    <p:nvPicPr>
                      <p:cNvPr id="0" name=""/>
                      <p:cNvPicPr>
                        <a:picLocks noChangeAspect="1" noChangeArrowheads="1"/>
                      </p:cNvPicPr>
                      <p:nvPr/>
                    </p:nvPicPr>
                    <p:blipFill>
                      <a:blip r:embed="rId8"/>
                      <a:srcRect/>
                      <a:stretch>
                        <a:fillRect/>
                      </a:stretch>
                    </p:blipFill>
                    <p:spPr bwMode="auto">
                      <a:xfrm>
                        <a:off x="2278673" y="4701591"/>
                        <a:ext cx="6951663" cy="174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矩形 3"/>
          <p:cNvSpPr/>
          <p:nvPr/>
        </p:nvSpPr>
        <p:spPr>
          <a:xfrm>
            <a:off x="4539343" y="1013577"/>
            <a:ext cx="1372013" cy="326644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7" name="矩形 16"/>
          <p:cNvSpPr/>
          <p:nvPr/>
        </p:nvSpPr>
        <p:spPr>
          <a:xfrm>
            <a:off x="5885337" y="1013577"/>
            <a:ext cx="1372013" cy="326644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8" name="矩形 17"/>
          <p:cNvSpPr/>
          <p:nvPr/>
        </p:nvSpPr>
        <p:spPr>
          <a:xfrm>
            <a:off x="7244340" y="1013577"/>
            <a:ext cx="1372013" cy="326644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9" name="矩形 18"/>
          <p:cNvSpPr/>
          <p:nvPr/>
        </p:nvSpPr>
        <p:spPr>
          <a:xfrm>
            <a:off x="8603344" y="1013577"/>
            <a:ext cx="1372013" cy="326644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7859932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17"/>
                                        </p:tgtEl>
                                        <p:attrNameLst>
                                          <p:attrName>ppt_x</p:attrName>
                                        </p:attrNameLst>
                                      </p:cBhvr>
                                      <p:tavLst>
                                        <p:tav tm="0">
                                          <p:val>
                                            <p:strVal val="ppt_x"/>
                                          </p:val>
                                        </p:tav>
                                        <p:tav tm="100000">
                                          <p:val>
                                            <p:strVal val="ppt_x"/>
                                          </p:val>
                                        </p:tav>
                                      </p:tavLst>
                                    </p:anim>
                                    <p:anim calcmode="lin" valueType="num">
                                      <p:cBhvr additive="base">
                                        <p:cTn id="13" dur="500"/>
                                        <p:tgtEl>
                                          <p:spTgt spid="17"/>
                                        </p:tgtEl>
                                        <p:attrNameLst>
                                          <p:attrName>ppt_y</p:attrName>
                                        </p:attrNameLst>
                                      </p:cBhvr>
                                      <p:tavLst>
                                        <p:tav tm="0">
                                          <p:val>
                                            <p:strVal val="ppt_y"/>
                                          </p:val>
                                        </p:tav>
                                        <p:tav tm="100000">
                                          <p:val>
                                            <p:strVal val="1+ppt_h/2"/>
                                          </p:val>
                                        </p:tav>
                                      </p:tavLst>
                                    </p:anim>
                                    <p:set>
                                      <p:cBhvr>
                                        <p:cTn id="14" dur="1" fill="hold">
                                          <p:stCondLst>
                                            <p:cond delay="499"/>
                                          </p:stCondLst>
                                        </p:cTn>
                                        <p:tgtEl>
                                          <p:spTgt spid="1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18"/>
                                        </p:tgtEl>
                                        <p:attrNameLst>
                                          <p:attrName>ppt_x</p:attrName>
                                        </p:attrNameLst>
                                      </p:cBhvr>
                                      <p:tavLst>
                                        <p:tav tm="0">
                                          <p:val>
                                            <p:strVal val="ppt_x"/>
                                          </p:val>
                                        </p:tav>
                                        <p:tav tm="100000">
                                          <p:val>
                                            <p:strVal val="ppt_x"/>
                                          </p:val>
                                        </p:tav>
                                      </p:tavLst>
                                    </p:anim>
                                    <p:anim calcmode="lin" valueType="num">
                                      <p:cBhvr additive="base">
                                        <p:cTn id="25" dur="500"/>
                                        <p:tgtEl>
                                          <p:spTgt spid="18"/>
                                        </p:tgtEl>
                                        <p:attrNameLst>
                                          <p:attrName>ppt_y</p:attrName>
                                        </p:attrNameLst>
                                      </p:cBhvr>
                                      <p:tavLst>
                                        <p:tav tm="0">
                                          <p:val>
                                            <p:strVal val="ppt_y"/>
                                          </p:val>
                                        </p:tav>
                                        <p:tav tm="100000">
                                          <p:val>
                                            <p:strVal val="1+ppt_h/2"/>
                                          </p:val>
                                        </p:tav>
                                      </p:tavLst>
                                    </p:anim>
                                    <p:set>
                                      <p:cBhvr>
                                        <p:cTn id="26" dur="1" fill="hold">
                                          <p:stCondLst>
                                            <p:cond delay="499"/>
                                          </p:stCondLst>
                                        </p:cTn>
                                        <p:tgtEl>
                                          <p:spTgt spid="1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19"/>
                                        </p:tgtEl>
                                        <p:attrNameLst>
                                          <p:attrName>ppt_x</p:attrName>
                                        </p:attrNameLst>
                                      </p:cBhvr>
                                      <p:tavLst>
                                        <p:tav tm="0">
                                          <p:val>
                                            <p:strVal val="ppt_x"/>
                                          </p:val>
                                        </p:tav>
                                        <p:tav tm="100000">
                                          <p:val>
                                            <p:strVal val="ppt_x"/>
                                          </p:val>
                                        </p:tav>
                                      </p:tavLst>
                                    </p:anim>
                                    <p:anim calcmode="lin" valueType="num">
                                      <p:cBhvr additive="base">
                                        <p:cTn id="31" dur="500"/>
                                        <p:tgtEl>
                                          <p:spTgt spid="19"/>
                                        </p:tgtEl>
                                        <p:attrNameLst>
                                          <p:attrName>ppt_y</p:attrName>
                                        </p:attrNameLst>
                                      </p:cBhvr>
                                      <p:tavLst>
                                        <p:tav tm="0">
                                          <p:val>
                                            <p:strVal val="ppt_y"/>
                                          </p:val>
                                        </p:tav>
                                        <p:tav tm="100000">
                                          <p:val>
                                            <p:strVal val="1+ppt_h/2"/>
                                          </p:val>
                                        </p:tav>
                                      </p:tavLst>
                                    </p:anim>
                                    <p:set>
                                      <p:cBhvr>
                                        <p:cTn id="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18"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5"/>
          <p:cNvGraphicFramePr>
            <a:graphicFrameLocks noGrp="1" noChangeAspect="1"/>
          </p:cNvGraphicFramePr>
          <p:nvPr>
            <p:ph idx="1"/>
            <p:extLst>
              <p:ext uri="{D42A27DB-BD31-4B8C-83A1-F6EECF244321}">
                <p14:modId xmlns:p14="http://schemas.microsoft.com/office/powerpoint/2010/main" val="2328141558"/>
              </p:ext>
            </p:extLst>
          </p:nvPr>
        </p:nvGraphicFramePr>
        <p:xfrm>
          <a:off x="1033010" y="2129746"/>
          <a:ext cx="6998049" cy="1255712"/>
        </p:xfrm>
        <a:graphic>
          <a:graphicData uri="http://schemas.openxmlformats.org/presentationml/2006/ole">
            <mc:AlternateContent xmlns:mc="http://schemas.openxmlformats.org/markup-compatibility/2006">
              <mc:Choice xmlns:v="urn:schemas-microsoft-com:vml" Requires="v">
                <p:oleObj spid="_x0000_s15394" name="公式" r:id="rId3" imgW="2831760" imgH="507960" progId="Equation.3">
                  <p:embed/>
                </p:oleObj>
              </mc:Choice>
              <mc:Fallback>
                <p:oleObj name="公式" r:id="rId3" imgW="2831760" imgH="507960" progId="Equation.3">
                  <p:embed/>
                  <p:pic>
                    <p:nvPicPr>
                      <p:cNvPr id="0" name=""/>
                      <p:cNvPicPr>
                        <a:picLocks noChangeAspect="1" noChangeArrowheads="1"/>
                      </p:cNvPicPr>
                      <p:nvPr/>
                    </p:nvPicPr>
                    <p:blipFill>
                      <a:blip r:embed="rId4"/>
                      <a:srcRect/>
                      <a:stretch>
                        <a:fillRect/>
                      </a:stretch>
                    </p:blipFill>
                    <p:spPr bwMode="auto">
                      <a:xfrm>
                        <a:off x="1033010" y="2129746"/>
                        <a:ext cx="6998049" cy="1255712"/>
                      </a:xfrm>
                      <a:prstGeom prst="rect">
                        <a:avLst/>
                      </a:prstGeom>
                      <a:noFill/>
                      <a:extLst/>
                    </p:spPr>
                  </p:pic>
                </p:oleObj>
              </mc:Fallback>
            </mc:AlternateContent>
          </a:graphicData>
        </a:graphic>
      </p:graphicFrame>
      <p:sp>
        <p:nvSpPr>
          <p:cNvPr id="5" name="文本框 4"/>
          <p:cNvSpPr txBox="1"/>
          <p:nvPr/>
        </p:nvSpPr>
        <p:spPr>
          <a:xfrm>
            <a:off x="566058" y="326571"/>
            <a:ext cx="4682692" cy="523220"/>
          </a:xfrm>
          <a:prstGeom prst="rect">
            <a:avLst/>
          </a:prstGeom>
          <a:noFill/>
        </p:spPr>
        <p:txBody>
          <a:bodyPr wrap="none" rtlCol="0">
            <a:spAutoFit/>
          </a:bodyPr>
          <a:lstStyle/>
          <a:p>
            <a:r>
              <a:rPr lang="zh-CN" altLang="en-US" sz="2800" dirty="0" smtClean="0"/>
              <a:t>例：某车间</a:t>
            </a:r>
            <a:r>
              <a:rPr lang="en-US" altLang="zh-CN" sz="2800" dirty="0" smtClean="0"/>
              <a:t>100</a:t>
            </a:r>
            <a:r>
              <a:rPr lang="zh-CN" altLang="en-US" sz="2800" dirty="0" smtClean="0"/>
              <a:t>个工人日产量</a:t>
            </a:r>
            <a:endParaRPr lang="zh-CN" altLang="en-US" sz="2800" dirty="0"/>
          </a:p>
        </p:txBody>
      </p:sp>
    </p:spTree>
    <p:extLst>
      <p:ext uri="{BB962C8B-B14F-4D97-AF65-F5344CB8AC3E}">
        <p14:creationId xmlns:p14="http://schemas.microsoft.com/office/powerpoint/2010/main" val="42603234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703118" y="152510"/>
            <a:ext cx="7772400" cy="1143000"/>
          </a:xfrm>
        </p:spPr>
        <p:txBody>
          <a:bodyPr vert="horz" lIns="91440" tIns="45720" rIns="91440" bIns="45720" rtlCol="0" anchor="ctr">
            <a:normAutofit/>
          </a:bodyPr>
          <a:lstStyle/>
          <a:p>
            <a:r>
              <a:rPr lang="en-US" altLang="zh-CN" sz="2800" b="1" dirty="0">
                <a:latin typeface="黑体" panose="02010609060101010101" pitchFamily="49" charset="-122"/>
              </a:rPr>
              <a:t>4</a:t>
            </a:r>
            <a:r>
              <a:rPr lang="zh-CN" altLang="en-US" sz="2800" b="1" dirty="0">
                <a:latin typeface="黑体" panose="02010609060101010101" pitchFamily="49" charset="-122"/>
              </a:rPr>
              <a:t>、标准差和方差</a:t>
            </a:r>
          </a:p>
        </p:txBody>
      </p:sp>
      <p:sp>
        <p:nvSpPr>
          <p:cNvPr id="277507" name="Rectangle 3"/>
          <p:cNvSpPr>
            <a:spLocks noGrp="1" noChangeArrowheads="1"/>
          </p:cNvSpPr>
          <p:nvPr>
            <p:ph type="body" idx="1"/>
          </p:nvPr>
        </p:nvSpPr>
        <p:spPr>
          <a:xfrm>
            <a:off x="817562" y="1429544"/>
            <a:ext cx="9978593" cy="5486400"/>
          </a:xfrm>
        </p:spPr>
        <p:txBody>
          <a:bodyPr/>
          <a:lstStyle/>
          <a:p>
            <a:pPr>
              <a:buFontTx/>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）标准差是总体各单位标志值对其算平均数离差平方的算术平均数的平方根又称均方差或均方根差。标准差的平方即为方差。</a:t>
            </a:r>
          </a:p>
          <a:p>
            <a:pPr>
              <a:buFontTx/>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）计算公式：</a:t>
            </a:r>
          </a:p>
          <a:p>
            <a:pPr algn="just">
              <a:buFontTx/>
              <a:buNone/>
            </a:pPr>
            <a:r>
              <a:rPr lang="zh-CN" altLang="en-US" dirty="0">
                <a:latin typeface="黑体" panose="02010609060101010101" pitchFamily="49" charset="-122"/>
                <a:ea typeface="黑体" panose="02010609060101010101" pitchFamily="49" charset="-122"/>
              </a:rPr>
              <a:t>   </a:t>
            </a:r>
            <a:endParaRPr lang="en-US" altLang="zh-CN" dirty="0" smtClean="0">
              <a:latin typeface="黑体" panose="02010609060101010101" pitchFamily="49" charset="-122"/>
              <a:ea typeface="黑体" panose="02010609060101010101" pitchFamily="49" charset="-122"/>
            </a:endParaRPr>
          </a:p>
          <a:p>
            <a:pPr algn="just">
              <a:buFontTx/>
              <a:buNone/>
            </a:pPr>
            <a:r>
              <a:rPr lang="zh-CN" altLang="en-US" dirty="0" smtClean="0">
                <a:latin typeface="黑体" panose="02010609060101010101" pitchFamily="49" charset="-122"/>
                <a:ea typeface="黑体" panose="02010609060101010101" pitchFamily="49" charset="-122"/>
              </a:rPr>
              <a:t>    标准差             （</a:t>
            </a:r>
            <a:r>
              <a:rPr lang="zh-CN" altLang="en-US" dirty="0">
                <a:latin typeface="黑体" panose="02010609060101010101" pitchFamily="49" charset="-122"/>
                <a:ea typeface="黑体" panose="02010609060101010101" pitchFamily="49" charset="-122"/>
              </a:rPr>
              <a:t>简单式）</a:t>
            </a:r>
          </a:p>
          <a:p>
            <a:pPr>
              <a:buFontTx/>
              <a:buNone/>
            </a:pPr>
            <a:r>
              <a:rPr lang="zh-CN" altLang="en-US" dirty="0">
                <a:latin typeface="黑体" panose="02010609060101010101" pitchFamily="49" charset="-122"/>
                <a:ea typeface="黑体" panose="02010609060101010101" pitchFamily="49" charset="-122"/>
              </a:rPr>
              <a:t>        </a:t>
            </a:r>
          </a:p>
          <a:p>
            <a:pPr>
              <a:buFontTx/>
              <a:buNone/>
            </a:pPr>
            <a:r>
              <a:rPr lang="zh-CN" altLang="en-US" dirty="0">
                <a:latin typeface="黑体" panose="02010609060101010101" pitchFamily="49" charset="-122"/>
                <a:ea typeface="黑体" panose="02010609060101010101" pitchFamily="49" charset="-122"/>
              </a:rPr>
              <a:t>    </a:t>
            </a:r>
            <a:endParaRPr lang="en-US" altLang="zh-CN" dirty="0" smtClean="0">
              <a:latin typeface="黑体" panose="02010609060101010101" pitchFamily="49" charset="-122"/>
              <a:ea typeface="黑体" panose="02010609060101010101" pitchFamily="49" charset="-122"/>
            </a:endParaRPr>
          </a:p>
          <a:p>
            <a:pPr>
              <a:buFontTx/>
              <a:buNone/>
            </a:pPr>
            <a:r>
              <a:rPr lang="en-US" altLang="zh-CN" dirty="0">
                <a:latin typeface="黑体" panose="02010609060101010101" pitchFamily="49" charset="-122"/>
                <a:ea typeface="黑体" panose="02010609060101010101" pitchFamily="49" charset="-122"/>
              </a:rPr>
              <a:t> </a:t>
            </a:r>
            <a:r>
              <a:rPr lang="en-US" altLang="zh-CN" dirty="0" smtClean="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方差</a:t>
            </a:r>
            <a:endParaRPr lang="zh-CN" altLang="en-US" dirty="0">
              <a:latin typeface="黑体" panose="02010609060101010101" pitchFamily="49" charset="-122"/>
              <a:ea typeface="黑体" panose="02010609060101010101" pitchFamily="49" charset="-122"/>
            </a:endParaRPr>
          </a:p>
          <a:p>
            <a:endParaRPr lang="zh-CN" altLang="en-US"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p:txBody>
      </p:sp>
      <p:graphicFrame>
        <p:nvGraphicFramePr>
          <p:cNvPr id="277508" name="Object 4"/>
          <p:cNvGraphicFramePr>
            <a:graphicFrameLocks noChangeAspect="1"/>
          </p:cNvGraphicFramePr>
          <p:nvPr>
            <p:extLst>
              <p:ext uri="{D42A27DB-BD31-4B8C-83A1-F6EECF244321}">
                <p14:modId xmlns:p14="http://schemas.microsoft.com/office/powerpoint/2010/main" val="641979615"/>
              </p:ext>
            </p:extLst>
          </p:nvPr>
        </p:nvGraphicFramePr>
        <p:xfrm>
          <a:off x="2914146" y="3592802"/>
          <a:ext cx="1982787" cy="785812"/>
        </p:xfrm>
        <a:graphic>
          <a:graphicData uri="http://schemas.openxmlformats.org/presentationml/2006/ole">
            <mc:AlternateContent xmlns:mc="http://schemas.openxmlformats.org/markup-compatibility/2006">
              <mc:Choice xmlns:v="urn:schemas-microsoft-com:vml" Requires="v">
                <p:oleObj spid="_x0000_s2152" name="公式" r:id="rId3" imgW="1282680" imgH="507960" progId="Equation.3">
                  <p:embed/>
                </p:oleObj>
              </mc:Choice>
              <mc:Fallback>
                <p:oleObj name="公式" r:id="rId3" imgW="1282680" imgH="507960" progId="Equation.3">
                  <p:embed/>
                  <p:pic>
                    <p:nvPicPr>
                      <p:cNvPr id="0" name=""/>
                      <p:cNvPicPr>
                        <a:picLocks noChangeAspect="1" noChangeArrowheads="1"/>
                      </p:cNvPicPr>
                      <p:nvPr/>
                    </p:nvPicPr>
                    <p:blipFill>
                      <a:blip r:embed="rId4"/>
                      <a:srcRect/>
                      <a:stretch>
                        <a:fillRect/>
                      </a:stretch>
                    </p:blipFill>
                    <p:spPr bwMode="auto">
                      <a:xfrm>
                        <a:off x="2914146" y="3592802"/>
                        <a:ext cx="1982787" cy="785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7509" name="Object 5"/>
          <p:cNvGraphicFramePr>
            <a:graphicFrameLocks noChangeAspect="1"/>
          </p:cNvGraphicFramePr>
          <p:nvPr>
            <p:extLst>
              <p:ext uri="{D42A27DB-BD31-4B8C-83A1-F6EECF244321}">
                <p14:modId xmlns:p14="http://schemas.microsoft.com/office/powerpoint/2010/main" val="781572069"/>
              </p:ext>
            </p:extLst>
          </p:nvPr>
        </p:nvGraphicFramePr>
        <p:xfrm>
          <a:off x="2763838" y="4881129"/>
          <a:ext cx="2646362" cy="1008063"/>
        </p:xfrm>
        <a:graphic>
          <a:graphicData uri="http://schemas.openxmlformats.org/presentationml/2006/ole">
            <mc:AlternateContent xmlns:mc="http://schemas.openxmlformats.org/markup-compatibility/2006">
              <mc:Choice xmlns:v="urn:schemas-microsoft-com:vml" Requires="v">
                <p:oleObj spid="_x0000_s2153" name="公式" r:id="rId5" imgW="1231560" imgH="469800" progId="Equation.3">
                  <p:embed/>
                </p:oleObj>
              </mc:Choice>
              <mc:Fallback>
                <p:oleObj name="公式" r:id="rId5" imgW="1231560" imgH="469800" progId="Equation.3">
                  <p:embed/>
                  <p:pic>
                    <p:nvPicPr>
                      <p:cNvPr id="0" name=""/>
                      <p:cNvPicPr>
                        <a:picLocks noChangeAspect="1" noChangeArrowheads="1"/>
                      </p:cNvPicPr>
                      <p:nvPr/>
                    </p:nvPicPr>
                    <p:blipFill>
                      <a:blip r:embed="rId6"/>
                      <a:srcRect/>
                      <a:stretch>
                        <a:fillRect/>
                      </a:stretch>
                    </p:blipFill>
                    <p:spPr bwMode="auto">
                      <a:xfrm>
                        <a:off x="2763838" y="4881129"/>
                        <a:ext cx="2646362" cy="1008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6801484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body" idx="1"/>
          </p:nvPr>
        </p:nvSpPr>
        <p:spPr>
          <a:xfrm>
            <a:off x="1610591" y="1676400"/>
            <a:ext cx="10006445" cy="3886200"/>
          </a:xfrm>
        </p:spPr>
        <p:txBody>
          <a:bodyPr/>
          <a:lstStyle/>
          <a:p>
            <a:pPr algn="just">
              <a:buFontTx/>
              <a:buNone/>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标准差 </a:t>
            </a:r>
            <a:r>
              <a:rPr lang="zh-CN" altLang="en-US" dirty="0">
                <a:latin typeface="黑体" panose="02010609060101010101" pitchFamily="49" charset="-122"/>
                <a:ea typeface="黑体" panose="02010609060101010101" pitchFamily="49" charset="-122"/>
                <a:sym typeface="Symbol" panose="05050102010706020507" pitchFamily="18" charset="2"/>
              </a:rPr>
              <a:t></a:t>
            </a: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　           （加权式）</a:t>
            </a:r>
          </a:p>
          <a:p>
            <a:pPr>
              <a:buFontTx/>
              <a:buNone/>
            </a:pPr>
            <a:r>
              <a:rPr lang="zh-CN" altLang="en-US" dirty="0">
                <a:latin typeface="黑体" panose="02010609060101010101" pitchFamily="49" charset="-122"/>
                <a:ea typeface="黑体" panose="02010609060101010101" pitchFamily="49" charset="-122"/>
              </a:rPr>
              <a:t>        </a:t>
            </a:r>
          </a:p>
          <a:p>
            <a:pPr>
              <a:buFontTx/>
              <a:buNone/>
            </a:pPr>
            <a:r>
              <a:rPr lang="zh-CN" altLang="en-US" dirty="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方差                    （加权式）</a:t>
            </a:r>
            <a:endParaRPr lang="zh-CN" altLang="en-US" dirty="0">
              <a:latin typeface="黑体" panose="02010609060101010101" pitchFamily="49" charset="-122"/>
              <a:ea typeface="黑体" panose="02010609060101010101" pitchFamily="49" charset="-122"/>
            </a:endParaRPr>
          </a:p>
          <a:p>
            <a:pPr>
              <a:buFontTx/>
              <a:buNone/>
            </a:pPr>
            <a:endParaRPr lang="zh-CN" altLang="en-US" dirty="0">
              <a:latin typeface="黑体" panose="02010609060101010101" pitchFamily="49" charset="-122"/>
              <a:ea typeface="黑体" panose="02010609060101010101" pitchFamily="49" charset="-122"/>
            </a:endParaRPr>
          </a:p>
          <a:p>
            <a:pPr>
              <a:buFontTx/>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）优缺：最常用、最重要的测定变异度指标，计算繁杂。</a:t>
            </a:r>
          </a:p>
        </p:txBody>
      </p:sp>
      <p:graphicFrame>
        <p:nvGraphicFramePr>
          <p:cNvPr id="278531" name="Object 3"/>
          <p:cNvGraphicFramePr>
            <a:graphicFrameLocks noChangeAspect="1"/>
          </p:cNvGraphicFramePr>
          <p:nvPr>
            <p:extLst>
              <p:ext uri="{D42A27DB-BD31-4B8C-83A1-F6EECF244321}">
                <p14:modId xmlns:p14="http://schemas.microsoft.com/office/powerpoint/2010/main" val="2571180257"/>
              </p:ext>
            </p:extLst>
          </p:nvPr>
        </p:nvGraphicFramePr>
        <p:xfrm>
          <a:off x="4413250" y="1490229"/>
          <a:ext cx="1611313" cy="863600"/>
        </p:xfrm>
        <a:graphic>
          <a:graphicData uri="http://schemas.openxmlformats.org/presentationml/2006/ole">
            <mc:AlternateContent xmlns:mc="http://schemas.openxmlformats.org/markup-compatibility/2006">
              <mc:Choice xmlns:v="urn:schemas-microsoft-com:vml" Requires="v">
                <p:oleObj spid="_x0000_s3178" name="公式" r:id="rId3" imgW="1041120" imgH="558720" progId="Equation.3">
                  <p:embed/>
                </p:oleObj>
              </mc:Choice>
              <mc:Fallback>
                <p:oleObj name="公式" r:id="rId3" imgW="1041120" imgH="558720" progId="Equation.3">
                  <p:embed/>
                  <p:pic>
                    <p:nvPicPr>
                      <p:cNvPr id="0" name=""/>
                      <p:cNvPicPr>
                        <a:picLocks noChangeAspect="1" noChangeArrowheads="1"/>
                      </p:cNvPicPr>
                      <p:nvPr/>
                    </p:nvPicPr>
                    <p:blipFill>
                      <a:blip r:embed="rId4"/>
                      <a:srcRect/>
                      <a:stretch>
                        <a:fillRect/>
                      </a:stretch>
                    </p:blipFill>
                    <p:spPr bwMode="auto">
                      <a:xfrm>
                        <a:off x="4413250" y="1490229"/>
                        <a:ext cx="1611313"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8532" name="Object 4"/>
          <p:cNvGraphicFramePr>
            <a:graphicFrameLocks noChangeAspect="1"/>
          </p:cNvGraphicFramePr>
          <p:nvPr>
            <p:extLst>
              <p:ext uri="{D42A27DB-BD31-4B8C-83A1-F6EECF244321}">
                <p14:modId xmlns:p14="http://schemas.microsoft.com/office/powerpoint/2010/main" val="788521879"/>
              </p:ext>
            </p:extLst>
          </p:nvPr>
        </p:nvGraphicFramePr>
        <p:xfrm>
          <a:off x="3516817" y="2353829"/>
          <a:ext cx="2863850" cy="1116013"/>
        </p:xfrm>
        <a:graphic>
          <a:graphicData uri="http://schemas.openxmlformats.org/presentationml/2006/ole">
            <mc:AlternateContent xmlns:mc="http://schemas.openxmlformats.org/markup-compatibility/2006">
              <mc:Choice xmlns:v="urn:schemas-microsoft-com:vml" Requires="v">
                <p:oleObj spid="_x0000_s3179" name="公式" r:id="rId5" imgW="1333440" imgH="520560" progId="Equation.3">
                  <p:embed/>
                </p:oleObj>
              </mc:Choice>
              <mc:Fallback>
                <p:oleObj name="公式" r:id="rId5" imgW="1333440" imgH="520560" progId="Equation.3">
                  <p:embed/>
                  <p:pic>
                    <p:nvPicPr>
                      <p:cNvPr id="0" name=""/>
                      <p:cNvPicPr>
                        <a:picLocks noChangeAspect="1" noChangeArrowheads="1"/>
                      </p:cNvPicPr>
                      <p:nvPr/>
                    </p:nvPicPr>
                    <p:blipFill>
                      <a:blip r:embed="rId6"/>
                      <a:srcRect/>
                      <a:stretch>
                        <a:fillRect/>
                      </a:stretch>
                    </p:blipFill>
                    <p:spPr bwMode="auto">
                      <a:xfrm>
                        <a:off x="3516817" y="2353829"/>
                        <a:ext cx="2863850" cy="1116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1685795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703118" y="152510"/>
            <a:ext cx="7772400" cy="1143000"/>
          </a:xfrm>
        </p:spPr>
        <p:txBody>
          <a:bodyPr vert="horz" lIns="91440" tIns="45720" rIns="91440" bIns="45720" rtlCol="0" anchor="ctr">
            <a:normAutofit/>
          </a:bodyPr>
          <a:lstStyle/>
          <a:p>
            <a:r>
              <a:rPr lang="en-US" altLang="zh-CN" sz="2800" b="1" dirty="0">
                <a:latin typeface="黑体" panose="02010609060101010101" pitchFamily="49" charset="-122"/>
              </a:rPr>
              <a:t>4</a:t>
            </a:r>
            <a:r>
              <a:rPr lang="zh-CN" altLang="en-US" sz="2800" b="1" dirty="0">
                <a:latin typeface="黑体" panose="02010609060101010101" pitchFamily="49" charset="-122"/>
              </a:rPr>
              <a:t>、标准差和方差</a:t>
            </a:r>
          </a:p>
        </p:txBody>
      </p:sp>
      <p:sp>
        <p:nvSpPr>
          <p:cNvPr id="277507" name="Rectangle 3"/>
          <p:cNvSpPr>
            <a:spLocks noGrp="1" noChangeArrowheads="1"/>
          </p:cNvSpPr>
          <p:nvPr>
            <p:ph type="body" idx="1"/>
          </p:nvPr>
        </p:nvSpPr>
        <p:spPr>
          <a:xfrm>
            <a:off x="0" y="1429544"/>
            <a:ext cx="12192000" cy="1836625"/>
          </a:xfrm>
        </p:spPr>
        <p:txBody>
          <a:bodyPr>
            <a:noAutofit/>
          </a:bodyPr>
          <a:lstStyle/>
          <a:p>
            <a:pPr>
              <a:buFont typeface="Wingdings" panose="05000000000000000000" pitchFamily="2" charset="2"/>
              <a:buChar char="p"/>
            </a:pPr>
            <a:r>
              <a:rPr lang="zh-CN" altLang="en-US" dirty="0" smtClean="0">
                <a:solidFill>
                  <a:srgbClr val="C00000"/>
                </a:solidFill>
                <a:latin typeface="黑体" panose="02010609060101010101" pitchFamily="49" charset="-122"/>
                <a:ea typeface="黑体" panose="02010609060101010101" pitchFamily="49" charset="-122"/>
              </a:rPr>
              <a:t>总方差</a:t>
            </a:r>
            <a:r>
              <a:rPr lang="zh-CN" altLang="en-US" dirty="0" smtClean="0">
                <a:latin typeface="黑体" panose="02010609060101010101" pitchFamily="49" charset="-122"/>
                <a:ea typeface="黑体" panose="02010609060101010101" pitchFamily="49" charset="-122"/>
              </a:rPr>
              <a:t>、</a:t>
            </a:r>
            <a:r>
              <a:rPr lang="zh-CN" altLang="en-US" dirty="0" smtClean="0">
                <a:solidFill>
                  <a:srgbClr val="C00000"/>
                </a:solidFill>
                <a:latin typeface="黑体" panose="02010609060101010101" pitchFamily="49" charset="-122"/>
                <a:ea typeface="黑体" panose="02010609060101010101" pitchFamily="49" charset="-122"/>
              </a:rPr>
              <a:t>组间方差</a:t>
            </a:r>
            <a:r>
              <a:rPr lang="zh-CN" altLang="en-US" dirty="0" smtClean="0">
                <a:latin typeface="黑体" panose="02010609060101010101" pitchFamily="49" charset="-122"/>
                <a:ea typeface="黑体" panose="02010609060101010101" pitchFamily="49" charset="-122"/>
              </a:rPr>
              <a:t>和</a:t>
            </a:r>
            <a:r>
              <a:rPr lang="zh-CN" altLang="en-US" dirty="0" smtClean="0">
                <a:solidFill>
                  <a:srgbClr val="C00000"/>
                </a:solidFill>
                <a:latin typeface="黑体" panose="02010609060101010101" pitchFamily="49" charset="-122"/>
                <a:ea typeface="黑体" panose="02010609060101010101" pitchFamily="49" charset="-122"/>
              </a:rPr>
              <a:t>平均组内方差</a:t>
            </a:r>
            <a:endParaRPr lang="en-US" altLang="zh-CN" dirty="0" smtClean="0">
              <a:solidFill>
                <a:srgbClr val="C00000"/>
              </a:solidFill>
              <a:latin typeface="黑体" panose="02010609060101010101" pitchFamily="49" charset="-122"/>
              <a:ea typeface="黑体" panose="02010609060101010101" pitchFamily="49" charset="-122"/>
            </a:endParaRPr>
          </a:p>
          <a:p>
            <a:pPr>
              <a:buFontTx/>
              <a:buNone/>
            </a:pPr>
            <a:endParaRPr lang="en-US" altLang="zh-CN" dirty="0">
              <a:latin typeface="黑体" panose="02010609060101010101" pitchFamily="49" charset="-122"/>
              <a:ea typeface="黑体" panose="02010609060101010101" pitchFamily="49" charset="-122"/>
            </a:endParaRPr>
          </a:p>
          <a:p>
            <a:pPr algn="just">
              <a:buFontTx/>
              <a:buNone/>
            </a:pPr>
            <a:r>
              <a:rPr lang="zh-CN" altLang="en-US" dirty="0" smtClean="0">
                <a:solidFill>
                  <a:srgbClr val="FF0000"/>
                </a:solidFill>
                <a:latin typeface="黑体" panose="02010609060101010101" pitchFamily="49" charset="-122"/>
                <a:ea typeface="黑体" panose="02010609060101010101" pitchFamily="49" charset="-122"/>
              </a:rPr>
              <a:t>总方差：</a:t>
            </a:r>
            <a:r>
              <a:rPr lang="zh-CN" altLang="en-US" dirty="0" smtClean="0">
                <a:latin typeface="黑体" panose="02010609060101010101" pitchFamily="49" charset="-122"/>
                <a:ea typeface="黑体" panose="02010609060101010101" pitchFamily="49" charset="-122"/>
              </a:rPr>
              <a:t>反映总体各单位之间的差异程度。</a:t>
            </a:r>
            <a:endParaRPr lang="en-US" altLang="zh-CN" dirty="0" smtClean="0">
              <a:latin typeface="黑体" panose="02010609060101010101" pitchFamily="49" charset="-122"/>
              <a:ea typeface="黑体" panose="02010609060101010101" pitchFamily="49" charset="-122"/>
            </a:endParaRPr>
          </a:p>
          <a:p>
            <a:pPr algn="just">
              <a:buFontTx/>
              <a:buNone/>
            </a:pPr>
            <a:endParaRPr lang="en-US" altLang="zh-CN" dirty="0">
              <a:latin typeface="黑体" panose="02010609060101010101" pitchFamily="49" charset="-122"/>
              <a:ea typeface="黑体" panose="02010609060101010101" pitchFamily="49" charset="-122"/>
            </a:endParaRPr>
          </a:p>
          <a:p>
            <a:pPr algn="just">
              <a:buFontTx/>
              <a:buNone/>
            </a:pPr>
            <a:r>
              <a:rPr lang="zh-CN" altLang="en-US" dirty="0" smtClean="0">
                <a:latin typeface="黑体" panose="02010609060101010101" pitchFamily="49" charset="-122"/>
                <a:ea typeface="黑体" panose="02010609060101010101" pitchFamily="49" charset="-122"/>
              </a:rPr>
              <a:t>   </a:t>
            </a:r>
            <a:endParaRPr lang="en-US" altLang="zh-CN" dirty="0" smtClean="0">
              <a:latin typeface="黑体" panose="02010609060101010101" pitchFamily="49" charset="-122"/>
              <a:ea typeface="黑体" panose="02010609060101010101" pitchFamily="49" charset="-122"/>
            </a:endParaRPr>
          </a:p>
          <a:p>
            <a:pPr algn="just">
              <a:buFontTx/>
              <a:buNone/>
            </a:pPr>
            <a:r>
              <a:rPr lang="zh-CN" altLang="en-US" dirty="0" smtClean="0">
                <a:latin typeface="黑体" panose="02010609060101010101" pitchFamily="49" charset="-122"/>
                <a:ea typeface="黑体" panose="02010609060101010101" pitchFamily="49" charset="-122"/>
              </a:rPr>
              <a:t>    </a:t>
            </a:r>
            <a:endParaRPr lang="zh-CN" altLang="en-US"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p:txBody>
      </p:sp>
      <p:graphicFrame>
        <p:nvGraphicFramePr>
          <p:cNvPr id="277508" name="Object 4"/>
          <p:cNvGraphicFramePr>
            <a:graphicFrameLocks noChangeAspect="1"/>
          </p:cNvGraphicFramePr>
          <p:nvPr>
            <p:extLst>
              <p:ext uri="{D42A27DB-BD31-4B8C-83A1-F6EECF244321}">
                <p14:modId xmlns:p14="http://schemas.microsoft.com/office/powerpoint/2010/main" val="2839605322"/>
              </p:ext>
            </p:extLst>
          </p:nvPr>
        </p:nvGraphicFramePr>
        <p:xfrm>
          <a:off x="2861809" y="5550957"/>
          <a:ext cx="2559277" cy="1119799"/>
        </p:xfrm>
        <a:graphic>
          <a:graphicData uri="http://schemas.openxmlformats.org/presentationml/2006/ole">
            <mc:AlternateContent xmlns:mc="http://schemas.openxmlformats.org/markup-compatibility/2006">
              <mc:Choice xmlns:v="urn:schemas-microsoft-com:vml" Requires="v">
                <p:oleObj spid="_x0000_s16460" name="公式" r:id="rId3" imgW="1422360" imgH="622080" progId="Equation.3">
                  <p:embed/>
                </p:oleObj>
              </mc:Choice>
              <mc:Fallback>
                <p:oleObj name="公式" r:id="rId3" imgW="1422360" imgH="622080" progId="Equation.3">
                  <p:embed/>
                  <p:pic>
                    <p:nvPicPr>
                      <p:cNvPr id="0" name=""/>
                      <p:cNvPicPr>
                        <a:picLocks noChangeAspect="1" noChangeArrowheads="1"/>
                      </p:cNvPicPr>
                      <p:nvPr/>
                    </p:nvPicPr>
                    <p:blipFill>
                      <a:blip r:embed="rId4"/>
                      <a:srcRect/>
                      <a:stretch>
                        <a:fillRect/>
                      </a:stretch>
                    </p:blipFill>
                    <p:spPr bwMode="auto">
                      <a:xfrm>
                        <a:off x="2861809" y="5550957"/>
                        <a:ext cx="2559277" cy="1119799"/>
                      </a:xfrm>
                      <a:prstGeom prst="rect">
                        <a:avLst/>
                      </a:prstGeom>
                      <a:noFill/>
                      <a:extLst/>
                    </p:spPr>
                  </p:pic>
                </p:oleObj>
              </mc:Fallback>
            </mc:AlternateContent>
          </a:graphicData>
        </a:graphic>
      </p:graphicFrame>
      <p:graphicFrame>
        <p:nvGraphicFramePr>
          <p:cNvPr id="277509" name="Object 5"/>
          <p:cNvGraphicFramePr>
            <a:graphicFrameLocks noChangeAspect="1"/>
          </p:cNvGraphicFramePr>
          <p:nvPr>
            <p:extLst>
              <p:ext uri="{D42A27DB-BD31-4B8C-83A1-F6EECF244321}">
                <p14:modId xmlns:p14="http://schemas.microsoft.com/office/powerpoint/2010/main" val="1972716475"/>
              </p:ext>
            </p:extLst>
          </p:nvPr>
        </p:nvGraphicFramePr>
        <p:xfrm>
          <a:off x="2861809" y="3266169"/>
          <a:ext cx="2646362" cy="1008063"/>
        </p:xfrm>
        <a:graphic>
          <a:graphicData uri="http://schemas.openxmlformats.org/presentationml/2006/ole">
            <mc:AlternateContent xmlns:mc="http://schemas.openxmlformats.org/markup-compatibility/2006">
              <mc:Choice xmlns:v="urn:schemas-microsoft-com:vml" Requires="v">
                <p:oleObj spid="_x0000_s16461" name="公式" r:id="rId5" imgW="1231560" imgH="469800" progId="Equation.3">
                  <p:embed/>
                </p:oleObj>
              </mc:Choice>
              <mc:Fallback>
                <p:oleObj name="公式" r:id="rId5" imgW="1231560" imgH="469800" progId="Equation.3">
                  <p:embed/>
                  <p:pic>
                    <p:nvPicPr>
                      <p:cNvPr id="0" name=""/>
                      <p:cNvPicPr>
                        <a:picLocks noChangeAspect="1" noChangeArrowheads="1"/>
                      </p:cNvPicPr>
                      <p:nvPr/>
                    </p:nvPicPr>
                    <p:blipFill>
                      <a:blip r:embed="rId6"/>
                      <a:srcRect/>
                      <a:stretch>
                        <a:fillRect/>
                      </a:stretch>
                    </p:blipFill>
                    <p:spPr bwMode="auto">
                      <a:xfrm>
                        <a:off x="2861809" y="3266169"/>
                        <a:ext cx="2646362" cy="1008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矩形 1"/>
          <p:cNvSpPr/>
          <p:nvPr/>
        </p:nvSpPr>
        <p:spPr>
          <a:xfrm>
            <a:off x="0" y="4652094"/>
            <a:ext cx="12112176" cy="954107"/>
          </a:xfrm>
          <a:prstGeom prst="rect">
            <a:avLst/>
          </a:prstGeom>
        </p:spPr>
        <p:txBody>
          <a:bodyPr wrap="square">
            <a:spAutoFit/>
          </a:bodyPr>
          <a:lstStyle/>
          <a:p>
            <a:pPr algn="just">
              <a:buFontTx/>
              <a:buNone/>
            </a:pPr>
            <a:r>
              <a:rPr lang="zh-CN" altLang="en-US" sz="2800" dirty="0" smtClean="0">
                <a:solidFill>
                  <a:srgbClr val="FF0000"/>
                </a:solidFill>
                <a:latin typeface="黑体" panose="02010609060101010101" pitchFamily="49" charset="-122"/>
                <a:ea typeface="黑体" panose="02010609060101010101" pitchFamily="49" charset="-122"/>
              </a:rPr>
              <a:t>组间方差：</a:t>
            </a:r>
            <a:r>
              <a:rPr lang="zh-CN" altLang="en-US" sz="2800" dirty="0" smtClean="0">
                <a:latin typeface="黑体" panose="02010609060101010101" pitchFamily="49" charset="-122"/>
                <a:ea typeface="黑体" panose="02010609060101010101" pitchFamily="49" charset="-122"/>
              </a:rPr>
              <a:t>组距数列中，反映各组平均（组中值）与总体平均数之间的平均离散程度的方差。</a:t>
            </a:r>
            <a:endParaRPr lang="en-US" altLang="zh-CN"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1444092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703118" y="152510"/>
            <a:ext cx="7772400" cy="1143000"/>
          </a:xfrm>
        </p:spPr>
        <p:txBody>
          <a:bodyPr vert="horz" lIns="91440" tIns="45720" rIns="91440" bIns="45720" rtlCol="0" anchor="ctr">
            <a:normAutofit/>
          </a:bodyPr>
          <a:lstStyle/>
          <a:p>
            <a:r>
              <a:rPr lang="en-US" altLang="zh-CN" sz="2800" b="1" dirty="0">
                <a:latin typeface="黑体" panose="02010609060101010101" pitchFamily="49" charset="-122"/>
              </a:rPr>
              <a:t>4</a:t>
            </a:r>
            <a:r>
              <a:rPr lang="zh-CN" altLang="en-US" sz="2800" b="1" dirty="0">
                <a:latin typeface="黑体" panose="02010609060101010101" pitchFamily="49" charset="-122"/>
              </a:rPr>
              <a:t>、标准差和方差</a:t>
            </a:r>
          </a:p>
        </p:txBody>
      </p:sp>
      <p:sp>
        <p:nvSpPr>
          <p:cNvPr id="277507" name="Rectangle 3"/>
          <p:cNvSpPr>
            <a:spLocks noGrp="1" noChangeArrowheads="1"/>
          </p:cNvSpPr>
          <p:nvPr>
            <p:ph type="body" idx="1"/>
          </p:nvPr>
        </p:nvSpPr>
        <p:spPr>
          <a:xfrm>
            <a:off x="0" y="1429544"/>
            <a:ext cx="12192000" cy="1836625"/>
          </a:xfrm>
        </p:spPr>
        <p:txBody>
          <a:bodyPr>
            <a:noAutofit/>
          </a:bodyPr>
          <a:lstStyle/>
          <a:p>
            <a:pPr>
              <a:buFont typeface="Wingdings" panose="05000000000000000000" pitchFamily="2" charset="2"/>
              <a:buChar char="p"/>
            </a:pPr>
            <a:r>
              <a:rPr lang="zh-CN" altLang="en-US" dirty="0" smtClean="0">
                <a:latin typeface="黑体" panose="02010609060101010101" pitchFamily="49" charset="-122"/>
                <a:ea typeface="黑体" panose="02010609060101010101" pitchFamily="49" charset="-122"/>
              </a:rPr>
              <a:t>总方差、组间方差和平均组内方差</a:t>
            </a:r>
            <a:endParaRPr lang="en-US" altLang="zh-CN" dirty="0" smtClean="0">
              <a:latin typeface="黑体" panose="02010609060101010101" pitchFamily="49" charset="-122"/>
              <a:ea typeface="黑体" panose="02010609060101010101" pitchFamily="49" charset="-122"/>
            </a:endParaRPr>
          </a:p>
          <a:p>
            <a:pPr>
              <a:buFontTx/>
              <a:buNone/>
            </a:pPr>
            <a:endParaRPr lang="en-US" altLang="zh-CN" dirty="0">
              <a:latin typeface="黑体" panose="02010609060101010101" pitchFamily="49" charset="-122"/>
              <a:ea typeface="黑体" panose="02010609060101010101" pitchFamily="49" charset="-122"/>
            </a:endParaRPr>
          </a:p>
          <a:p>
            <a:pPr algn="just">
              <a:buFontTx/>
              <a:buNone/>
            </a:pPr>
            <a:r>
              <a:rPr lang="zh-CN" altLang="en-US" dirty="0" smtClean="0">
                <a:solidFill>
                  <a:srgbClr val="FF0000"/>
                </a:solidFill>
                <a:latin typeface="黑体" panose="02010609060101010101" pitchFamily="49" charset="-122"/>
                <a:ea typeface="黑体" panose="02010609060101010101" pitchFamily="49" charset="-122"/>
              </a:rPr>
              <a:t>平均组内方差：</a:t>
            </a:r>
            <a:r>
              <a:rPr lang="zh-CN" altLang="en-US" dirty="0">
                <a:latin typeface="黑体" panose="02010609060101010101" pitchFamily="49" charset="-122"/>
                <a:ea typeface="黑体" panose="02010609060101010101" pitchFamily="49" charset="-122"/>
              </a:rPr>
              <a:t>组距数列中，反映各</a:t>
            </a:r>
            <a:r>
              <a:rPr lang="zh-CN" altLang="en-US" dirty="0" smtClean="0">
                <a:latin typeface="黑体" panose="02010609060101010101" pitchFamily="49" charset="-122"/>
                <a:ea typeface="黑体" panose="02010609060101010101" pitchFamily="49" charset="-122"/>
              </a:rPr>
              <a:t>组内部标志之间的差异程度的方差。</a:t>
            </a:r>
            <a:endParaRPr lang="en-US" altLang="zh-CN" dirty="0" smtClean="0">
              <a:latin typeface="黑体" panose="02010609060101010101" pitchFamily="49" charset="-122"/>
              <a:ea typeface="黑体" panose="02010609060101010101" pitchFamily="49" charset="-122"/>
            </a:endParaRPr>
          </a:p>
          <a:p>
            <a:pPr algn="just">
              <a:buFontTx/>
              <a:buNone/>
            </a:pPr>
            <a:endParaRPr lang="en-US" altLang="zh-CN" dirty="0">
              <a:latin typeface="黑体" panose="02010609060101010101" pitchFamily="49" charset="-122"/>
              <a:ea typeface="黑体" panose="02010609060101010101" pitchFamily="49" charset="-122"/>
            </a:endParaRPr>
          </a:p>
          <a:p>
            <a:pPr algn="just">
              <a:buFontTx/>
              <a:buNone/>
            </a:pPr>
            <a:r>
              <a:rPr lang="zh-CN" altLang="en-US" dirty="0" smtClean="0">
                <a:latin typeface="黑体" panose="02010609060101010101" pitchFamily="49" charset="-122"/>
                <a:ea typeface="黑体" panose="02010609060101010101" pitchFamily="49" charset="-122"/>
              </a:rPr>
              <a:t>   </a:t>
            </a:r>
            <a:endParaRPr lang="en-US" altLang="zh-CN" dirty="0" smtClean="0">
              <a:latin typeface="黑体" panose="02010609060101010101" pitchFamily="49" charset="-122"/>
              <a:ea typeface="黑体" panose="02010609060101010101" pitchFamily="49" charset="-122"/>
            </a:endParaRPr>
          </a:p>
          <a:p>
            <a:pPr algn="just">
              <a:buFontTx/>
              <a:buNone/>
            </a:pPr>
            <a:r>
              <a:rPr lang="zh-CN" altLang="en-US" dirty="0" smtClean="0">
                <a:latin typeface="黑体" panose="02010609060101010101" pitchFamily="49" charset="-122"/>
                <a:ea typeface="黑体" panose="02010609060101010101" pitchFamily="49" charset="-122"/>
              </a:rPr>
              <a:t>    </a:t>
            </a:r>
            <a:endParaRPr lang="zh-CN" altLang="en-US" dirty="0">
              <a:latin typeface="黑体" panose="02010609060101010101" pitchFamily="49" charset="-122"/>
              <a:ea typeface="黑体" panose="02010609060101010101" pitchFamily="49" charset="-122"/>
            </a:endParaRPr>
          </a:p>
          <a:p>
            <a:endParaRPr lang="en-US" altLang="zh-CN" dirty="0" smtClean="0">
              <a:latin typeface="黑体" panose="02010609060101010101" pitchFamily="49" charset="-122"/>
              <a:ea typeface="黑体" panose="02010609060101010101" pitchFamily="49" charset="-122"/>
            </a:endParaRPr>
          </a:p>
          <a:p>
            <a:r>
              <a:rPr lang="zh-CN" altLang="en-US" sz="3200" dirty="0" smtClean="0">
                <a:latin typeface="黑体" panose="02010609060101010101" pitchFamily="49" charset="-122"/>
                <a:ea typeface="黑体" panose="02010609060101010101" pitchFamily="49" charset="-122"/>
              </a:rPr>
              <a:t>总方差</a:t>
            </a:r>
            <a:r>
              <a:rPr lang="en-US" altLang="zh-CN" sz="3200" dirty="0" smtClean="0">
                <a:latin typeface="黑体" panose="02010609060101010101" pitchFamily="49" charset="-122"/>
                <a:ea typeface="黑体" panose="02010609060101010101" pitchFamily="49" charset="-122"/>
              </a:rPr>
              <a:t>=</a:t>
            </a:r>
            <a:r>
              <a:rPr lang="zh-CN" altLang="en-US" sz="3200" dirty="0" smtClean="0">
                <a:latin typeface="黑体" panose="02010609060101010101" pitchFamily="49" charset="-122"/>
                <a:ea typeface="黑体" panose="02010609060101010101" pitchFamily="49" charset="-122"/>
              </a:rPr>
              <a:t>组间方差</a:t>
            </a:r>
            <a:r>
              <a:rPr lang="en-US" altLang="zh-CN" sz="3200" dirty="0" smtClean="0">
                <a:latin typeface="黑体" panose="02010609060101010101" pitchFamily="49" charset="-122"/>
                <a:ea typeface="黑体" panose="02010609060101010101" pitchFamily="49" charset="-122"/>
              </a:rPr>
              <a:t>+</a:t>
            </a:r>
            <a:r>
              <a:rPr lang="zh-CN" altLang="en-US" sz="3200" dirty="0" smtClean="0">
                <a:latin typeface="黑体" panose="02010609060101010101" pitchFamily="49" charset="-122"/>
                <a:ea typeface="黑体" panose="02010609060101010101" pitchFamily="49" charset="-122"/>
              </a:rPr>
              <a:t>组内方差</a:t>
            </a:r>
            <a:endParaRPr lang="en-US" altLang="zh-CN" sz="3200" dirty="0">
              <a:latin typeface="黑体" panose="02010609060101010101" pitchFamily="49" charset="-122"/>
              <a:ea typeface="黑体" panose="02010609060101010101" pitchFamily="49" charset="-122"/>
            </a:endParaRPr>
          </a:p>
        </p:txBody>
      </p:sp>
      <p:graphicFrame>
        <p:nvGraphicFramePr>
          <p:cNvPr id="277509" name="Object 5"/>
          <p:cNvGraphicFramePr>
            <a:graphicFrameLocks noChangeAspect="1"/>
          </p:cNvGraphicFramePr>
          <p:nvPr>
            <p:extLst>
              <p:ext uri="{D42A27DB-BD31-4B8C-83A1-F6EECF244321}">
                <p14:modId xmlns:p14="http://schemas.microsoft.com/office/powerpoint/2010/main" val="2143893656"/>
              </p:ext>
            </p:extLst>
          </p:nvPr>
        </p:nvGraphicFramePr>
        <p:xfrm>
          <a:off x="3886200" y="3266169"/>
          <a:ext cx="2209800" cy="1335088"/>
        </p:xfrm>
        <a:graphic>
          <a:graphicData uri="http://schemas.openxmlformats.org/presentationml/2006/ole">
            <mc:AlternateContent xmlns:mc="http://schemas.openxmlformats.org/markup-compatibility/2006">
              <mc:Choice xmlns:v="urn:schemas-microsoft-com:vml" Requires="v">
                <p:oleObj spid="_x0000_s17443" name="公式" r:id="rId3" imgW="1028520" imgH="622080" progId="Equation.3">
                  <p:embed/>
                </p:oleObj>
              </mc:Choice>
              <mc:Fallback>
                <p:oleObj name="公式" r:id="rId3" imgW="1028520" imgH="622080" progId="Equation.3">
                  <p:embed/>
                  <p:pic>
                    <p:nvPicPr>
                      <p:cNvPr id="0" name=""/>
                      <p:cNvPicPr>
                        <a:picLocks noChangeAspect="1" noChangeArrowheads="1"/>
                      </p:cNvPicPr>
                      <p:nvPr/>
                    </p:nvPicPr>
                    <p:blipFill>
                      <a:blip r:embed="rId4"/>
                      <a:srcRect/>
                      <a:stretch>
                        <a:fillRect/>
                      </a:stretch>
                    </p:blipFill>
                    <p:spPr bwMode="auto">
                      <a:xfrm>
                        <a:off x="3886200" y="3266169"/>
                        <a:ext cx="2209800" cy="1335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0520684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1798943330"/>
              </p:ext>
            </p:extLst>
          </p:nvPr>
        </p:nvGraphicFramePr>
        <p:xfrm>
          <a:off x="1999342" y="1220408"/>
          <a:ext cx="8128000" cy="450088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xmlns="" val="20000"/>
                    </a:ext>
                  </a:extLst>
                </a:gridCol>
                <a:gridCol w="4064000">
                  <a:extLst>
                    <a:ext uri="{9D8B030D-6E8A-4147-A177-3AD203B41FA5}">
                      <a16:colId xmlns:a16="http://schemas.microsoft.com/office/drawing/2014/main" xmlns="" val="20001"/>
                    </a:ext>
                  </a:extLst>
                </a:gridCol>
              </a:tblGrid>
              <a:tr h="370840">
                <a:tc>
                  <a:txBody>
                    <a:bodyPr/>
                    <a:lstStyle/>
                    <a:p>
                      <a:pPr algn="ctr"/>
                      <a:r>
                        <a:rPr lang="zh-CN" altLang="en-US" dirty="0" smtClean="0"/>
                        <a:t>日产量（件）</a:t>
                      </a:r>
                      <a:endParaRPr lang="en-US" altLang="zh-CN" dirty="0" smtClean="0"/>
                    </a:p>
                    <a:p>
                      <a:pPr algn="ctr"/>
                      <a:r>
                        <a:rPr lang="en-US" altLang="zh-CN" sz="2800" dirty="0" smtClean="0"/>
                        <a:t>x</a:t>
                      </a:r>
                      <a:r>
                        <a:rPr lang="en-US" altLang="zh-CN" sz="1400" dirty="0" smtClean="0"/>
                        <a:t>i</a:t>
                      </a:r>
                      <a:endParaRPr lang="zh-CN" altLang="en-US" sz="1400" dirty="0"/>
                    </a:p>
                  </a:txBody>
                  <a:tcPr/>
                </a:tc>
                <a:tc>
                  <a:txBody>
                    <a:bodyPr/>
                    <a:lstStyle/>
                    <a:p>
                      <a:endParaRPr lang="en-US" altLang="zh-CN" dirty="0" smtClean="0"/>
                    </a:p>
                    <a:p>
                      <a:endParaRPr lang="en-US" altLang="zh-CN" dirty="0" smtClean="0"/>
                    </a:p>
                  </a:txBody>
                  <a:tcPr/>
                </a:tc>
                <a:extLst>
                  <a:ext uri="{0D108BD9-81ED-4DB2-BD59-A6C34878D82A}">
                    <a16:rowId xmlns:a16="http://schemas.microsoft.com/office/drawing/2014/main" xmlns="" val="10000"/>
                  </a:ext>
                </a:extLst>
              </a:tr>
              <a:tr h="370840">
                <a:tc>
                  <a:txBody>
                    <a:bodyPr/>
                    <a:lstStyle/>
                    <a:p>
                      <a:pPr algn="ctr"/>
                      <a:r>
                        <a:rPr lang="en-US" altLang="zh-CN" dirty="0" smtClean="0"/>
                        <a:t>2</a:t>
                      </a: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xmlns="" val="10001"/>
                  </a:ext>
                </a:extLst>
              </a:tr>
              <a:tr h="370840">
                <a:tc>
                  <a:txBody>
                    <a:bodyPr/>
                    <a:lstStyle/>
                    <a:p>
                      <a:pPr algn="ctr"/>
                      <a:r>
                        <a:rPr lang="en-US" altLang="zh-CN" dirty="0" smtClean="0"/>
                        <a:t>4</a:t>
                      </a: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xmlns="" val="10002"/>
                  </a:ext>
                </a:extLst>
              </a:tr>
              <a:tr h="370840">
                <a:tc>
                  <a:txBody>
                    <a:bodyPr/>
                    <a:lstStyle/>
                    <a:p>
                      <a:pPr algn="ctr"/>
                      <a:r>
                        <a:rPr lang="en-US" altLang="zh-CN" dirty="0" smtClean="0"/>
                        <a:t>4</a:t>
                      </a: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xmlns="" val="10003"/>
                  </a:ext>
                </a:extLst>
              </a:tr>
              <a:tr h="370840">
                <a:tc>
                  <a:txBody>
                    <a:bodyPr/>
                    <a:lstStyle/>
                    <a:p>
                      <a:pPr algn="ctr"/>
                      <a:r>
                        <a:rPr lang="en-US" altLang="zh-CN" dirty="0" smtClean="0"/>
                        <a:t>6</a:t>
                      </a: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xmlns="" val="10004"/>
                  </a:ext>
                </a:extLst>
              </a:tr>
              <a:tr h="370840">
                <a:tc>
                  <a:txBody>
                    <a:bodyPr/>
                    <a:lstStyle/>
                    <a:p>
                      <a:pPr algn="ctr"/>
                      <a:r>
                        <a:rPr lang="en-US" altLang="zh-CN" dirty="0" smtClean="0"/>
                        <a:t>7</a:t>
                      </a: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xmlns="" val="10005"/>
                  </a:ext>
                </a:extLst>
              </a:tr>
              <a:tr h="370840">
                <a:tc>
                  <a:txBody>
                    <a:bodyPr/>
                    <a:lstStyle/>
                    <a:p>
                      <a:pPr algn="ctr"/>
                      <a:r>
                        <a:rPr lang="en-US" altLang="zh-CN" dirty="0" smtClean="0"/>
                        <a:t>8</a:t>
                      </a: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xmlns="" val="10006"/>
                  </a:ext>
                </a:extLst>
              </a:tr>
              <a:tr h="370840">
                <a:tc>
                  <a:txBody>
                    <a:bodyPr/>
                    <a:lstStyle/>
                    <a:p>
                      <a:pPr algn="ctr"/>
                      <a:r>
                        <a:rPr lang="en-US" altLang="zh-CN" dirty="0" smtClean="0"/>
                        <a:t>9</a:t>
                      </a: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xmlns="" val="10007"/>
                  </a:ext>
                </a:extLst>
              </a:tr>
              <a:tr h="370840">
                <a:tc>
                  <a:txBody>
                    <a:bodyPr/>
                    <a:lstStyle/>
                    <a:p>
                      <a:pPr algn="ctr"/>
                      <a:r>
                        <a:rPr lang="en-US" altLang="zh-CN" dirty="0" smtClean="0"/>
                        <a:t>11</a:t>
                      </a: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xmlns="" val="10008"/>
                  </a:ext>
                </a:extLst>
              </a:tr>
              <a:tr h="370840">
                <a:tc>
                  <a:txBody>
                    <a:bodyPr/>
                    <a:lstStyle/>
                    <a:p>
                      <a:pPr algn="ctr"/>
                      <a:r>
                        <a:rPr lang="en-US" altLang="zh-CN" dirty="0" smtClean="0"/>
                        <a:t>12</a:t>
                      </a: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xmlns="" val="10009"/>
                  </a:ext>
                </a:extLst>
              </a:tr>
              <a:tr h="370840">
                <a:tc>
                  <a:txBody>
                    <a:bodyPr/>
                    <a:lstStyle/>
                    <a:p>
                      <a:pPr algn="ctr"/>
                      <a:r>
                        <a:rPr lang="zh-CN" altLang="en-US" dirty="0" smtClean="0"/>
                        <a:t>合计</a:t>
                      </a: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xmlns="" val="10010"/>
                  </a:ext>
                </a:extLst>
              </a:tr>
            </a:tbl>
          </a:graphicData>
        </a:graphic>
      </p:graphicFrame>
      <mc:AlternateContent xmlns:mc="http://schemas.openxmlformats.org/markup-compatibility/2006" xmlns:a14="http://schemas.microsoft.com/office/drawing/2010/main">
        <mc:Choice Requires="a14">
          <p:sp>
            <p:nvSpPr>
              <p:cNvPr id="6" name="文本框 5"/>
              <p:cNvSpPr txBox="1"/>
              <p:nvPr/>
            </p:nvSpPr>
            <p:spPr>
              <a:xfrm>
                <a:off x="7654394" y="1259732"/>
                <a:ext cx="1119601" cy="3205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a:rPr>
                          </m:ctrlPr>
                        </m:sSubPr>
                        <m:e>
                          <m:sSup>
                            <m:sSupPr>
                              <m:ctrlPr>
                                <a:rPr lang="en-US" altLang="zh-CN" b="0" i="1" smtClean="0">
                                  <a:latin typeface="Cambria Math"/>
                                </a:rPr>
                              </m:ctrlPr>
                            </m:sSupPr>
                            <m:e>
                              <m:r>
                                <a:rPr lang="en-US" altLang="zh-CN" b="0" i="1" smtClean="0">
                                  <a:latin typeface="Cambria Math" panose="02040503050406030204" pitchFamily="18" charset="0"/>
                                </a:rPr>
                                <m:t>(</m:t>
                              </m:r>
                              <m:sSub>
                                <m:sSubPr>
                                  <m:ctrlPr>
                                    <a:rPr lang="en-US" altLang="zh-CN" b="0" i="1" smtClean="0">
                                      <a:latin typeface="Cambria Math"/>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acc>
                                <m:accPr>
                                  <m:chr m:val="̅"/>
                                  <m:ctrlPr>
                                    <a:rPr lang="en-US" altLang="zh-CN" b="0" i="1" smtClean="0">
                                      <a:latin typeface="Cambria Math"/>
                                    </a:rPr>
                                  </m:ctrlPr>
                                </m:acc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acc>
                            </m:e>
                            <m:sup>
                              <m:r>
                                <a:rPr lang="en-US" altLang="zh-CN" b="0" i="1" smtClean="0">
                                  <a:latin typeface="Cambria Math" panose="02040503050406030204" pitchFamily="18" charset="0"/>
                                </a:rPr>
                                <m:t>2</m:t>
                              </m:r>
                            </m:sup>
                          </m:sSup>
                        </m:e>
                        <m:sub/>
                      </m:sSub>
                    </m:oMath>
                  </m:oMathPara>
                </a14:m>
                <a:endParaRPr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7654394" y="1259732"/>
                <a:ext cx="1119601" cy="320537"/>
              </a:xfrm>
              <a:prstGeom prst="rect">
                <a:avLst/>
              </a:prstGeom>
              <a:blipFill rotWithShape="0">
                <a:blip r:embed="rId2"/>
                <a:stretch>
                  <a:fillRect l="-7104" b="-230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7814030" y="1612681"/>
                <a:ext cx="61292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b="0" i="1" smtClean="0">
                              <a:latin typeface="Cambria Math"/>
                            </a:rPr>
                          </m:ctrlPr>
                        </m:accPr>
                        <m:e>
                          <m:r>
                            <a:rPr lang="en-US" altLang="zh-CN" b="0" i="1" smtClean="0">
                              <a:latin typeface="Cambria Math" panose="02040503050406030204" pitchFamily="18" charset="0"/>
                            </a:rPr>
                            <m:t>𝑥</m:t>
                          </m:r>
                        </m:e>
                      </m:acc>
                      <m:r>
                        <a:rPr lang="en-US" altLang="zh-CN" b="0" i="1" smtClean="0">
                          <a:latin typeface="Cambria Math" panose="02040503050406030204" pitchFamily="18" charset="0"/>
                        </a:rPr>
                        <m:t>=7</m:t>
                      </m:r>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7814030" y="1612681"/>
                <a:ext cx="612925" cy="276999"/>
              </a:xfrm>
              <a:prstGeom prst="rect">
                <a:avLst/>
              </a:prstGeom>
              <a:blipFill rotWithShape="0">
                <a:blip r:embed="rId3"/>
                <a:stretch>
                  <a:fillRect l="-5000" r="-9000" b="-6667"/>
                </a:stretch>
              </a:blipFill>
            </p:spPr>
            <p:txBody>
              <a:bodyPr/>
              <a:lstStyle/>
              <a:p>
                <a:r>
                  <a:rPr lang="zh-CN" altLang="en-US">
                    <a:noFill/>
                  </a:rPr>
                  <a:t> </a:t>
                </a:r>
              </a:p>
            </p:txBody>
          </p:sp>
        </mc:Fallback>
      </mc:AlternateContent>
      <p:sp>
        <p:nvSpPr>
          <p:cNvPr id="9" name="文本框 8"/>
          <p:cNvSpPr txBox="1"/>
          <p:nvPr/>
        </p:nvSpPr>
        <p:spPr>
          <a:xfrm>
            <a:off x="367409" y="298379"/>
            <a:ext cx="3587842" cy="461665"/>
          </a:xfrm>
          <a:prstGeom prst="rect">
            <a:avLst/>
          </a:prstGeom>
          <a:noFill/>
        </p:spPr>
        <p:txBody>
          <a:bodyPr wrap="none" rtlCol="0">
            <a:spAutoFit/>
          </a:bodyPr>
          <a:lstStyle/>
          <a:p>
            <a:r>
              <a:rPr lang="zh-CN" altLang="en-US" sz="2400" b="1" dirty="0" smtClean="0"/>
              <a:t>第一步骤：计算总方差：</a:t>
            </a:r>
            <a:endParaRPr lang="zh-CN" altLang="en-US" sz="2400" b="1" dirty="0"/>
          </a:p>
        </p:txBody>
      </p:sp>
      <p:sp>
        <p:nvSpPr>
          <p:cNvPr id="10" name="矩形 9"/>
          <p:cNvSpPr/>
          <p:nvPr/>
        </p:nvSpPr>
        <p:spPr>
          <a:xfrm>
            <a:off x="6063342" y="1220408"/>
            <a:ext cx="4064000" cy="45008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149058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0"/>
                                        </p:tgtEl>
                                        <p:attrNameLst>
                                          <p:attrName>ppt_x</p:attrName>
                                        </p:attrNameLst>
                                      </p:cBhvr>
                                      <p:tavLst>
                                        <p:tav tm="0">
                                          <p:val>
                                            <p:strVal val="ppt_x"/>
                                          </p:val>
                                        </p:tav>
                                        <p:tav tm="100000">
                                          <p:val>
                                            <p:strVal val="ppt_x"/>
                                          </p:val>
                                        </p:tav>
                                      </p:tavLst>
                                    </p:anim>
                                    <p:anim calcmode="lin" valueType="num">
                                      <p:cBhvr additive="base">
                                        <p:cTn id="7" dur="500"/>
                                        <p:tgtEl>
                                          <p:spTgt spid="10"/>
                                        </p:tgtEl>
                                        <p:attrNameLst>
                                          <p:attrName>ppt_y</p:attrName>
                                        </p:attrNameLst>
                                      </p:cBhvr>
                                      <p:tavLst>
                                        <p:tav tm="0">
                                          <p:val>
                                            <p:strVal val="ppt_y"/>
                                          </p:val>
                                        </p:tav>
                                        <p:tav tm="100000">
                                          <p:val>
                                            <p:strVal val="1+ppt_h/2"/>
                                          </p:val>
                                        </p:tav>
                                      </p:tavLst>
                                    </p:anim>
                                    <p:set>
                                      <p:cBhvr>
                                        <p:cTn id="8"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1999342" y="1220408"/>
          <a:ext cx="8128000" cy="450088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xmlns="" val="20000"/>
                    </a:ext>
                  </a:extLst>
                </a:gridCol>
                <a:gridCol w="4064000">
                  <a:extLst>
                    <a:ext uri="{9D8B030D-6E8A-4147-A177-3AD203B41FA5}">
                      <a16:colId xmlns:a16="http://schemas.microsoft.com/office/drawing/2014/main" xmlns="" val="20001"/>
                    </a:ext>
                  </a:extLst>
                </a:gridCol>
              </a:tblGrid>
              <a:tr h="370840">
                <a:tc>
                  <a:txBody>
                    <a:bodyPr/>
                    <a:lstStyle/>
                    <a:p>
                      <a:pPr algn="ctr"/>
                      <a:r>
                        <a:rPr lang="zh-CN" altLang="en-US" dirty="0" smtClean="0"/>
                        <a:t>日产量（件）</a:t>
                      </a:r>
                      <a:endParaRPr lang="en-US" altLang="zh-CN" dirty="0" smtClean="0"/>
                    </a:p>
                    <a:p>
                      <a:pPr algn="ctr"/>
                      <a:r>
                        <a:rPr lang="en-US" altLang="zh-CN" sz="2800" dirty="0" smtClean="0"/>
                        <a:t>x</a:t>
                      </a:r>
                      <a:r>
                        <a:rPr lang="en-US" altLang="zh-CN" sz="1400" dirty="0" smtClean="0"/>
                        <a:t>i</a:t>
                      </a:r>
                      <a:endParaRPr lang="zh-CN" altLang="en-US" sz="1400" dirty="0"/>
                    </a:p>
                  </a:txBody>
                  <a:tcPr/>
                </a:tc>
                <a:tc>
                  <a:txBody>
                    <a:bodyPr/>
                    <a:lstStyle/>
                    <a:p>
                      <a:endParaRPr lang="en-US" altLang="zh-CN" dirty="0" smtClean="0"/>
                    </a:p>
                    <a:p>
                      <a:endParaRPr lang="en-US" altLang="zh-CN" dirty="0" smtClean="0"/>
                    </a:p>
                  </a:txBody>
                  <a:tcPr/>
                </a:tc>
                <a:extLst>
                  <a:ext uri="{0D108BD9-81ED-4DB2-BD59-A6C34878D82A}">
                    <a16:rowId xmlns:a16="http://schemas.microsoft.com/office/drawing/2014/main" xmlns="" val="10000"/>
                  </a:ext>
                </a:extLst>
              </a:tr>
              <a:tr h="370840">
                <a:tc>
                  <a:txBody>
                    <a:bodyPr/>
                    <a:lstStyle/>
                    <a:p>
                      <a:pPr algn="ctr"/>
                      <a:r>
                        <a:rPr lang="en-US" altLang="zh-CN" dirty="0" smtClean="0"/>
                        <a:t>2</a:t>
                      </a:r>
                      <a:endParaRPr lang="zh-CN" altLang="en-US" dirty="0"/>
                    </a:p>
                  </a:txBody>
                  <a:tcPr/>
                </a:tc>
                <a:tc>
                  <a:txBody>
                    <a:bodyPr/>
                    <a:lstStyle/>
                    <a:p>
                      <a:pPr algn="ctr"/>
                      <a:r>
                        <a:rPr lang="en-US" altLang="zh-CN" dirty="0" smtClean="0"/>
                        <a:t>25</a:t>
                      </a:r>
                      <a:endParaRPr lang="zh-CN" altLang="en-US" dirty="0"/>
                    </a:p>
                  </a:txBody>
                  <a:tcPr/>
                </a:tc>
                <a:extLst>
                  <a:ext uri="{0D108BD9-81ED-4DB2-BD59-A6C34878D82A}">
                    <a16:rowId xmlns:a16="http://schemas.microsoft.com/office/drawing/2014/main" xmlns="" val="10001"/>
                  </a:ext>
                </a:extLst>
              </a:tr>
              <a:tr h="370840">
                <a:tc>
                  <a:txBody>
                    <a:bodyPr/>
                    <a:lstStyle/>
                    <a:p>
                      <a:pPr algn="ctr"/>
                      <a:r>
                        <a:rPr lang="en-US" altLang="zh-CN" dirty="0" smtClean="0"/>
                        <a:t>4</a:t>
                      </a:r>
                      <a:endParaRPr lang="zh-CN" altLang="en-US" dirty="0"/>
                    </a:p>
                  </a:txBody>
                  <a:tcPr/>
                </a:tc>
                <a:tc>
                  <a:txBody>
                    <a:bodyPr/>
                    <a:lstStyle/>
                    <a:p>
                      <a:pPr algn="ctr"/>
                      <a:r>
                        <a:rPr lang="en-US" altLang="zh-CN" dirty="0" smtClean="0"/>
                        <a:t>9</a:t>
                      </a:r>
                      <a:endParaRPr lang="zh-CN" altLang="en-US" dirty="0"/>
                    </a:p>
                  </a:txBody>
                  <a:tcPr/>
                </a:tc>
                <a:extLst>
                  <a:ext uri="{0D108BD9-81ED-4DB2-BD59-A6C34878D82A}">
                    <a16:rowId xmlns:a16="http://schemas.microsoft.com/office/drawing/2014/main" xmlns="" val="10002"/>
                  </a:ext>
                </a:extLst>
              </a:tr>
              <a:tr h="370840">
                <a:tc>
                  <a:txBody>
                    <a:bodyPr/>
                    <a:lstStyle/>
                    <a:p>
                      <a:pPr algn="ctr"/>
                      <a:r>
                        <a:rPr lang="en-US" altLang="zh-CN" dirty="0" smtClean="0"/>
                        <a:t>4</a:t>
                      </a:r>
                      <a:endParaRPr lang="zh-CN" altLang="en-US" dirty="0"/>
                    </a:p>
                  </a:txBody>
                  <a:tcPr/>
                </a:tc>
                <a:tc>
                  <a:txBody>
                    <a:bodyPr/>
                    <a:lstStyle/>
                    <a:p>
                      <a:pPr algn="ctr"/>
                      <a:r>
                        <a:rPr lang="en-US" altLang="zh-CN" dirty="0" smtClean="0"/>
                        <a:t>9</a:t>
                      </a:r>
                      <a:endParaRPr lang="zh-CN" altLang="en-US" dirty="0"/>
                    </a:p>
                  </a:txBody>
                  <a:tcPr/>
                </a:tc>
                <a:extLst>
                  <a:ext uri="{0D108BD9-81ED-4DB2-BD59-A6C34878D82A}">
                    <a16:rowId xmlns:a16="http://schemas.microsoft.com/office/drawing/2014/main" xmlns="" val="10003"/>
                  </a:ext>
                </a:extLst>
              </a:tr>
              <a:tr h="370840">
                <a:tc>
                  <a:txBody>
                    <a:bodyPr/>
                    <a:lstStyle/>
                    <a:p>
                      <a:pPr algn="ctr"/>
                      <a:r>
                        <a:rPr lang="en-US" altLang="zh-CN" dirty="0" smtClean="0"/>
                        <a:t>6</a:t>
                      </a:r>
                      <a:endParaRPr lang="zh-CN" altLang="en-US" dirty="0"/>
                    </a:p>
                  </a:txBody>
                  <a:tcPr/>
                </a:tc>
                <a:tc>
                  <a:txBody>
                    <a:bodyPr/>
                    <a:lstStyle/>
                    <a:p>
                      <a:pPr algn="ctr"/>
                      <a:r>
                        <a:rPr lang="en-US" altLang="zh-CN" dirty="0" smtClean="0"/>
                        <a:t>1</a:t>
                      </a:r>
                      <a:endParaRPr lang="zh-CN" altLang="en-US" dirty="0"/>
                    </a:p>
                  </a:txBody>
                  <a:tcPr/>
                </a:tc>
                <a:extLst>
                  <a:ext uri="{0D108BD9-81ED-4DB2-BD59-A6C34878D82A}">
                    <a16:rowId xmlns:a16="http://schemas.microsoft.com/office/drawing/2014/main" xmlns="" val="10004"/>
                  </a:ext>
                </a:extLst>
              </a:tr>
              <a:tr h="370840">
                <a:tc>
                  <a:txBody>
                    <a:bodyPr/>
                    <a:lstStyle/>
                    <a:p>
                      <a:pPr algn="ctr"/>
                      <a:r>
                        <a:rPr lang="en-US" altLang="zh-CN" dirty="0" smtClean="0"/>
                        <a:t>7</a:t>
                      </a:r>
                      <a:endParaRPr lang="zh-CN" altLang="en-US" dirty="0"/>
                    </a:p>
                  </a:txBody>
                  <a:tcPr/>
                </a:tc>
                <a:tc>
                  <a:txBody>
                    <a:bodyPr/>
                    <a:lstStyle/>
                    <a:p>
                      <a:pPr algn="ctr"/>
                      <a:r>
                        <a:rPr lang="en-US" altLang="zh-CN" dirty="0" smtClean="0"/>
                        <a:t>0</a:t>
                      </a:r>
                      <a:endParaRPr lang="zh-CN" altLang="en-US" dirty="0"/>
                    </a:p>
                  </a:txBody>
                  <a:tcPr/>
                </a:tc>
                <a:extLst>
                  <a:ext uri="{0D108BD9-81ED-4DB2-BD59-A6C34878D82A}">
                    <a16:rowId xmlns:a16="http://schemas.microsoft.com/office/drawing/2014/main" xmlns="" val="10005"/>
                  </a:ext>
                </a:extLst>
              </a:tr>
              <a:tr h="370840">
                <a:tc>
                  <a:txBody>
                    <a:bodyPr/>
                    <a:lstStyle/>
                    <a:p>
                      <a:pPr algn="ctr"/>
                      <a:r>
                        <a:rPr lang="en-US" altLang="zh-CN" dirty="0" smtClean="0"/>
                        <a:t>8</a:t>
                      </a:r>
                      <a:endParaRPr lang="zh-CN" altLang="en-US" dirty="0"/>
                    </a:p>
                  </a:txBody>
                  <a:tcPr/>
                </a:tc>
                <a:tc>
                  <a:txBody>
                    <a:bodyPr/>
                    <a:lstStyle/>
                    <a:p>
                      <a:pPr algn="ctr"/>
                      <a:r>
                        <a:rPr lang="en-US" altLang="zh-CN" dirty="0" smtClean="0"/>
                        <a:t>1</a:t>
                      </a:r>
                      <a:endParaRPr lang="zh-CN" altLang="en-US" dirty="0"/>
                    </a:p>
                  </a:txBody>
                  <a:tcPr/>
                </a:tc>
                <a:extLst>
                  <a:ext uri="{0D108BD9-81ED-4DB2-BD59-A6C34878D82A}">
                    <a16:rowId xmlns:a16="http://schemas.microsoft.com/office/drawing/2014/main" xmlns="" val="10006"/>
                  </a:ext>
                </a:extLst>
              </a:tr>
              <a:tr h="370840">
                <a:tc>
                  <a:txBody>
                    <a:bodyPr/>
                    <a:lstStyle/>
                    <a:p>
                      <a:pPr algn="ctr"/>
                      <a:r>
                        <a:rPr lang="en-US" altLang="zh-CN" dirty="0" smtClean="0"/>
                        <a:t>9</a:t>
                      </a:r>
                      <a:endParaRPr lang="zh-CN" altLang="en-US" dirty="0"/>
                    </a:p>
                  </a:txBody>
                  <a:tcPr/>
                </a:tc>
                <a:tc>
                  <a:txBody>
                    <a:bodyPr/>
                    <a:lstStyle/>
                    <a:p>
                      <a:pPr algn="ctr"/>
                      <a:r>
                        <a:rPr lang="en-US" altLang="zh-CN" dirty="0" smtClean="0"/>
                        <a:t>4</a:t>
                      </a:r>
                      <a:endParaRPr lang="zh-CN" altLang="en-US" dirty="0"/>
                    </a:p>
                  </a:txBody>
                  <a:tcPr/>
                </a:tc>
                <a:extLst>
                  <a:ext uri="{0D108BD9-81ED-4DB2-BD59-A6C34878D82A}">
                    <a16:rowId xmlns:a16="http://schemas.microsoft.com/office/drawing/2014/main" xmlns="" val="10007"/>
                  </a:ext>
                </a:extLst>
              </a:tr>
              <a:tr h="370840">
                <a:tc>
                  <a:txBody>
                    <a:bodyPr/>
                    <a:lstStyle/>
                    <a:p>
                      <a:pPr algn="ctr"/>
                      <a:r>
                        <a:rPr lang="en-US" altLang="zh-CN" dirty="0" smtClean="0"/>
                        <a:t>11</a:t>
                      </a:r>
                      <a:endParaRPr lang="zh-CN" altLang="en-US" dirty="0"/>
                    </a:p>
                  </a:txBody>
                  <a:tcPr/>
                </a:tc>
                <a:tc>
                  <a:txBody>
                    <a:bodyPr/>
                    <a:lstStyle/>
                    <a:p>
                      <a:pPr algn="ctr"/>
                      <a:r>
                        <a:rPr lang="en-US" altLang="zh-CN" dirty="0" smtClean="0"/>
                        <a:t>16</a:t>
                      </a:r>
                      <a:endParaRPr lang="zh-CN" altLang="en-US" dirty="0"/>
                    </a:p>
                  </a:txBody>
                  <a:tcPr/>
                </a:tc>
                <a:extLst>
                  <a:ext uri="{0D108BD9-81ED-4DB2-BD59-A6C34878D82A}">
                    <a16:rowId xmlns:a16="http://schemas.microsoft.com/office/drawing/2014/main" xmlns="" val="10008"/>
                  </a:ext>
                </a:extLst>
              </a:tr>
              <a:tr h="370840">
                <a:tc>
                  <a:txBody>
                    <a:bodyPr/>
                    <a:lstStyle/>
                    <a:p>
                      <a:pPr algn="ctr"/>
                      <a:r>
                        <a:rPr lang="en-US" altLang="zh-CN" dirty="0" smtClean="0"/>
                        <a:t>12</a:t>
                      </a:r>
                      <a:endParaRPr lang="zh-CN" altLang="en-US" dirty="0"/>
                    </a:p>
                  </a:txBody>
                  <a:tcPr/>
                </a:tc>
                <a:tc>
                  <a:txBody>
                    <a:bodyPr/>
                    <a:lstStyle/>
                    <a:p>
                      <a:pPr algn="ctr"/>
                      <a:r>
                        <a:rPr lang="en-US" altLang="zh-CN" dirty="0" smtClean="0"/>
                        <a:t>25</a:t>
                      </a:r>
                      <a:endParaRPr lang="zh-CN" altLang="en-US" dirty="0"/>
                    </a:p>
                  </a:txBody>
                  <a:tcPr/>
                </a:tc>
                <a:extLst>
                  <a:ext uri="{0D108BD9-81ED-4DB2-BD59-A6C34878D82A}">
                    <a16:rowId xmlns:a16="http://schemas.microsoft.com/office/drawing/2014/main" xmlns="" val="10009"/>
                  </a:ext>
                </a:extLst>
              </a:tr>
              <a:tr h="370840">
                <a:tc>
                  <a:txBody>
                    <a:bodyPr/>
                    <a:lstStyle/>
                    <a:p>
                      <a:pPr algn="ctr"/>
                      <a:r>
                        <a:rPr lang="zh-CN" altLang="en-US" dirty="0" smtClean="0"/>
                        <a:t>合计</a:t>
                      </a:r>
                      <a:endParaRPr lang="zh-CN" altLang="en-US" dirty="0"/>
                    </a:p>
                  </a:txBody>
                  <a:tcPr/>
                </a:tc>
                <a:tc>
                  <a:txBody>
                    <a:bodyPr/>
                    <a:lstStyle/>
                    <a:p>
                      <a:pPr algn="ctr"/>
                      <a:r>
                        <a:rPr lang="en-US" altLang="zh-CN" dirty="0" smtClean="0"/>
                        <a:t>90</a:t>
                      </a:r>
                      <a:endParaRPr lang="zh-CN" altLang="en-US" dirty="0"/>
                    </a:p>
                  </a:txBody>
                  <a:tcPr/>
                </a:tc>
                <a:extLst>
                  <a:ext uri="{0D108BD9-81ED-4DB2-BD59-A6C34878D82A}">
                    <a16:rowId xmlns:a16="http://schemas.microsoft.com/office/drawing/2014/main" xmlns="" val="10010"/>
                  </a:ext>
                </a:extLst>
              </a:tr>
            </a:tbl>
          </a:graphicData>
        </a:graphic>
      </p:graphicFrame>
      <mc:AlternateContent xmlns:mc="http://schemas.openxmlformats.org/markup-compatibility/2006" xmlns:a14="http://schemas.microsoft.com/office/drawing/2010/main">
        <mc:Choice Requires="a14">
          <p:sp>
            <p:nvSpPr>
              <p:cNvPr id="6" name="文本框 5"/>
              <p:cNvSpPr txBox="1"/>
              <p:nvPr/>
            </p:nvSpPr>
            <p:spPr>
              <a:xfrm>
                <a:off x="7654394" y="1259732"/>
                <a:ext cx="1119601" cy="3205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a:rPr>
                          </m:ctrlPr>
                        </m:sSubPr>
                        <m:e>
                          <m:sSup>
                            <m:sSupPr>
                              <m:ctrlPr>
                                <a:rPr lang="en-US" altLang="zh-CN" b="0" i="1" smtClean="0">
                                  <a:latin typeface="Cambria Math"/>
                                </a:rPr>
                              </m:ctrlPr>
                            </m:sSupPr>
                            <m:e>
                              <m:r>
                                <a:rPr lang="en-US" altLang="zh-CN" b="0" i="1" smtClean="0">
                                  <a:latin typeface="Cambria Math" panose="02040503050406030204" pitchFamily="18" charset="0"/>
                                </a:rPr>
                                <m:t>(</m:t>
                              </m:r>
                              <m:sSub>
                                <m:sSubPr>
                                  <m:ctrlPr>
                                    <a:rPr lang="en-US" altLang="zh-CN" b="0" i="1" smtClean="0">
                                      <a:latin typeface="Cambria Math"/>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acc>
                                <m:accPr>
                                  <m:chr m:val="̅"/>
                                  <m:ctrlPr>
                                    <a:rPr lang="en-US" altLang="zh-CN" b="0" i="1" smtClean="0">
                                      <a:latin typeface="Cambria Math"/>
                                    </a:rPr>
                                  </m:ctrlPr>
                                </m:acc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acc>
                            </m:e>
                            <m:sup>
                              <m:r>
                                <a:rPr lang="en-US" altLang="zh-CN" b="0" i="1" smtClean="0">
                                  <a:latin typeface="Cambria Math" panose="02040503050406030204" pitchFamily="18" charset="0"/>
                                </a:rPr>
                                <m:t>2</m:t>
                              </m:r>
                            </m:sup>
                          </m:sSup>
                        </m:e>
                        <m:sub/>
                      </m:sSub>
                    </m:oMath>
                  </m:oMathPara>
                </a14:m>
                <a:endParaRPr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7654394" y="1259732"/>
                <a:ext cx="1119601" cy="320537"/>
              </a:xfrm>
              <a:prstGeom prst="rect">
                <a:avLst/>
              </a:prstGeom>
              <a:blipFill rotWithShape="0">
                <a:blip r:embed="rId3"/>
                <a:stretch>
                  <a:fillRect l="-7104" b="-230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7814030" y="1612681"/>
                <a:ext cx="61292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b="0" i="1" smtClean="0">
                              <a:latin typeface="Cambria Math"/>
                            </a:rPr>
                          </m:ctrlPr>
                        </m:accPr>
                        <m:e>
                          <m:r>
                            <a:rPr lang="en-US" altLang="zh-CN" b="0" i="1" smtClean="0">
                              <a:latin typeface="Cambria Math" panose="02040503050406030204" pitchFamily="18" charset="0"/>
                            </a:rPr>
                            <m:t>𝑥</m:t>
                          </m:r>
                        </m:e>
                      </m:acc>
                      <m:r>
                        <a:rPr lang="en-US" altLang="zh-CN" b="0" i="1" smtClean="0">
                          <a:latin typeface="Cambria Math" panose="02040503050406030204" pitchFamily="18" charset="0"/>
                        </a:rPr>
                        <m:t>=7</m:t>
                      </m:r>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7814030" y="1612681"/>
                <a:ext cx="612925" cy="276999"/>
              </a:xfrm>
              <a:prstGeom prst="rect">
                <a:avLst/>
              </a:prstGeom>
              <a:blipFill rotWithShape="0">
                <a:blip r:embed="rId4"/>
                <a:stretch>
                  <a:fillRect l="-5000" r="-9000" b="-6667"/>
                </a:stretch>
              </a:blipFill>
            </p:spPr>
            <p:txBody>
              <a:bodyPr/>
              <a:lstStyle/>
              <a:p>
                <a:r>
                  <a:rPr lang="zh-CN" altLang="en-US">
                    <a:noFill/>
                  </a:rPr>
                  <a:t> </a:t>
                </a:r>
              </a:p>
            </p:txBody>
          </p:sp>
        </mc:Fallback>
      </mc:AlternateContent>
      <p:graphicFrame>
        <p:nvGraphicFramePr>
          <p:cNvPr id="8" name="Object 5"/>
          <p:cNvGraphicFramePr>
            <a:graphicFrameLocks noChangeAspect="1"/>
          </p:cNvGraphicFramePr>
          <p:nvPr>
            <p:extLst/>
          </p:nvPr>
        </p:nvGraphicFramePr>
        <p:xfrm>
          <a:off x="3998795" y="5786111"/>
          <a:ext cx="4775200" cy="1008062"/>
        </p:xfrm>
        <a:graphic>
          <a:graphicData uri="http://schemas.openxmlformats.org/presentationml/2006/ole">
            <mc:AlternateContent xmlns:mc="http://schemas.openxmlformats.org/markup-compatibility/2006">
              <mc:Choice xmlns:v="urn:schemas-microsoft-com:vml" Requires="v">
                <p:oleObj spid="_x0000_s19487" name="公式" r:id="rId5" imgW="2222280" imgH="469800" progId="Equation.3">
                  <p:embed/>
                </p:oleObj>
              </mc:Choice>
              <mc:Fallback>
                <p:oleObj name="公式" r:id="rId5" imgW="2222280" imgH="469800" progId="Equation.3">
                  <p:embed/>
                  <p:pic>
                    <p:nvPicPr>
                      <p:cNvPr id="0" name=""/>
                      <p:cNvPicPr>
                        <a:picLocks noChangeAspect="1" noChangeArrowheads="1"/>
                      </p:cNvPicPr>
                      <p:nvPr/>
                    </p:nvPicPr>
                    <p:blipFill>
                      <a:blip r:embed="rId6"/>
                      <a:srcRect/>
                      <a:stretch>
                        <a:fillRect/>
                      </a:stretch>
                    </p:blipFill>
                    <p:spPr bwMode="auto">
                      <a:xfrm>
                        <a:off x="3998795" y="5786111"/>
                        <a:ext cx="4775200" cy="1008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文本框 8"/>
          <p:cNvSpPr txBox="1"/>
          <p:nvPr/>
        </p:nvSpPr>
        <p:spPr>
          <a:xfrm>
            <a:off x="367409" y="298379"/>
            <a:ext cx="3587842" cy="461665"/>
          </a:xfrm>
          <a:prstGeom prst="rect">
            <a:avLst/>
          </a:prstGeom>
          <a:noFill/>
        </p:spPr>
        <p:txBody>
          <a:bodyPr wrap="none" rtlCol="0">
            <a:spAutoFit/>
          </a:bodyPr>
          <a:lstStyle/>
          <a:p>
            <a:r>
              <a:rPr lang="zh-CN" altLang="en-US" sz="2400" b="1" dirty="0" smtClean="0"/>
              <a:t>第一步骤：计算总方差：</a:t>
            </a:r>
            <a:endParaRPr lang="zh-CN" altLang="en-US" sz="2400" b="1" dirty="0"/>
          </a:p>
        </p:txBody>
      </p:sp>
    </p:spTree>
    <p:extLst>
      <p:ext uri="{BB962C8B-B14F-4D97-AF65-F5344CB8AC3E}">
        <p14:creationId xmlns:p14="http://schemas.microsoft.com/office/powerpoint/2010/main" val="751588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文本框 5"/>
              <p:cNvSpPr txBox="1"/>
              <p:nvPr/>
            </p:nvSpPr>
            <p:spPr>
              <a:xfrm>
                <a:off x="8655879" y="165268"/>
                <a:ext cx="1119601" cy="3205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a:rPr>
                          </m:ctrlPr>
                        </m:sSubPr>
                        <m:e>
                          <m:sSup>
                            <m:sSupPr>
                              <m:ctrlPr>
                                <a:rPr lang="en-US" altLang="zh-CN" b="0" i="1" smtClean="0">
                                  <a:latin typeface="Cambria Math"/>
                                </a:rPr>
                              </m:ctrlPr>
                            </m:sSupPr>
                            <m:e>
                              <m:r>
                                <a:rPr lang="en-US" altLang="zh-CN" b="0" i="1" smtClean="0">
                                  <a:latin typeface="Cambria Math" panose="02040503050406030204" pitchFamily="18" charset="0"/>
                                </a:rPr>
                                <m:t>(</m:t>
                              </m:r>
                              <m:sSub>
                                <m:sSubPr>
                                  <m:ctrlPr>
                                    <a:rPr lang="en-US" altLang="zh-CN" b="0" i="1" smtClean="0">
                                      <a:latin typeface="Cambria Math"/>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acc>
                                <m:accPr>
                                  <m:chr m:val="̅"/>
                                  <m:ctrlPr>
                                    <a:rPr lang="en-US" altLang="zh-CN" b="0" i="1" smtClean="0">
                                      <a:latin typeface="Cambria Math"/>
                                    </a:rPr>
                                  </m:ctrlPr>
                                </m:acc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acc>
                            </m:e>
                            <m:sup>
                              <m:r>
                                <a:rPr lang="en-US" altLang="zh-CN" b="0" i="1" smtClean="0">
                                  <a:latin typeface="Cambria Math" panose="02040503050406030204" pitchFamily="18" charset="0"/>
                                </a:rPr>
                                <m:t>2</m:t>
                              </m:r>
                            </m:sup>
                          </m:sSup>
                        </m:e>
                        <m:sub/>
                      </m:sSub>
                    </m:oMath>
                  </m:oMathPara>
                </a14:m>
                <a:endParaRPr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8655879" y="165268"/>
                <a:ext cx="1119601" cy="320537"/>
              </a:xfrm>
              <a:prstGeom prst="rect">
                <a:avLst/>
              </a:prstGeom>
              <a:blipFill rotWithShape="0">
                <a:blip r:embed="rId2"/>
                <a:stretch>
                  <a:fillRect l="-7065" b="-207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8467532" y="1678190"/>
                <a:ext cx="61292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b="0" i="1" smtClean="0">
                              <a:latin typeface="Cambria Math"/>
                            </a:rPr>
                          </m:ctrlPr>
                        </m:accPr>
                        <m:e>
                          <m:r>
                            <a:rPr lang="en-US" altLang="zh-CN" b="0" i="1" smtClean="0">
                              <a:latin typeface="Cambria Math" panose="02040503050406030204" pitchFamily="18" charset="0"/>
                            </a:rPr>
                            <m:t>𝑥</m:t>
                          </m:r>
                        </m:e>
                      </m:acc>
                      <m:r>
                        <a:rPr lang="en-US" altLang="zh-CN" b="0" i="1" smtClean="0">
                          <a:latin typeface="Cambria Math" panose="02040503050406030204" pitchFamily="18" charset="0"/>
                        </a:rPr>
                        <m:t>=7</m:t>
                      </m:r>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8467532" y="1678190"/>
                <a:ext cx="612925" cy="276999"/>
              </a:xfrm>
              <a:prstGeom prst="rect">
                <a:avLst/>
              </a:prstGeom>
              <a:blipFill rotWithShape="0">
                <a:blip r:embed="rId3"/>
                <a:stretch>
                  <a:fillRect l="-4950" r="-8911" b="-6522"/>
                </a:stretch>
              </a:blipFill>
            </p:spPr>
            <p:txBody>
              <a:bodyPr/>
              <a:lstStyle/>
              <a:p>
                <a:r>
                  <a:rPr lang="zh-CN" altLang="en-US">
                    <a:noFill/>
                  </a:rPr>
                  <a:t> </a:t>
                </a:r>
              </a:p>
            </p:txBody>
          </p:sp>
        </mc:Fallback>
      </mc:AlternateContent>
      <p:sp>
        <p:nvSpPr>
          <p:cNvPr id="9" name="文本框 8"/>
          <p:cNvSpPr txBox="1"/>
          <p:nvPr/>
        </p:nvSpPr>
        <p:spPr>
          <a:xfrm>
            <a:off x="367409" y="298379"/>
            <a:ext cx="3587842" cy="461665"/>
          </a:xfrm>
          <a:prstGeom prst="rect">
            <a:avLst/>
          </a:prstGeom>
          <a:noFill/>
        </p:spPr>
        <p:txBody>
          <a:bodyPr wrap="none" rtlCol="0">
            <a:spAutoFit/>
          </a:bodyPr>
          <a:lstStyle/>
          <a:p>
            <a:r>
              <a:rPr lang="zh-CN" altLang="en-US" sz="2400" b="1" dirty="0" smtClean="0"/>
              <a:t>第二步骤：计算组间方差</a:t>
            </a:r>
            <a:endParaRPr lang="zh-CN" altLang="en-US" sz="2400" b="1" dirty="0"/>
          </a:p>
        </p:txBody>
      </p:sp>
      <p:graphicFrame>
        <p:nvGraphicFramePr>
          <p:cNvPr id="2" name="表格 1"/>
          <p:cNvGraphicFramePr>
            <a:graphicFrameLocks noGrp="1"/>
          </p:cNvGraphicFramePr>
          <p:nvPr>
            <p:extLst>
              <p:ext uri="{D42A27DB-BD31-4B8C-83A1-F6EECF244321}">
                <p14:modId xmlns:p14="http://schemas.microsoft.com/office/powerpoint/2010/main" val="3656957249"/>
              </p:ext>
            </p:extLst>
          </p:nvPr>
        </p:nvGraphicFramePr>
        <p:xfrm>
          <a:off x="1647480" y="1193624"/>
          <a:ext cx="8128000" cy="265176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xmlns="" val="20000"/>
                    </a:ext>
                  </a:extLst>
                </a:gridCol>
                <a:gridCol w="2032000">
                  <a:extLst>
                    <a:ext uri="{9D8B030D-6E8A-4147-A177-3AD203B41FA5}">
                      <a16:colId xmlns:a16="http://schemas.microsoft.com/office/drawing/2014/main" xmlns="" val="20001"/>
                    </a:ext>
                  </a:extLst>
                </a:gridCol>
                <a:gridCol w="2032000">
                  <a:extLst>
                    <a:ext uri="{9D8B030D-6E8A-4147-A177-3AD203B41FA5}">
                      <a16:colId xmlns:a16="http://schemas.microsoft.com/office/drawing/2014/main" xmlns="" val="20002"/>
                    </a:ext>
                  </a:extLst>
                </a:gridCol>
                <a:gridCol w="2032000">
                  <a:extLst>
                    <a:ext uri="{9D8B030D-6E8A-4147-A177-3AD203B41FA5}">
                      <a16:colId xmlns:a16="http://schemas.microsoft.com/office/drawing/2014/main" xmlns="" val="20003"/>
                    </a:ext>
                  </a:extLst>
                </a:gridCol>
              </a:tblGrid>
              <a:tr h="370840">
                <a:tc>
                  <a:txBody>
                    <a:bodyPr/>
                    <a:lstStyle/>
                    <a:p>
                      <a:pPr algn="ctr"/>
                      <a:r>
                        <a:rPr lang="zh-CN" altLang="en-US" sz="2400" dirty="0" smtClean="0"/>
                        <a:t>日产量</a:t>
                      </a:r>
                      <a:endParaRPr lang="zh-CN" altLang="en-US" sz="2400" dirty="0"/>
                    </a:p>
                  </a:txBody>
                  <a:tcPr/>
                </a:tc>
                <a:tc>
                  <a:txBody>
                    <a:bodyPr/>
                    <a:lstStyle/>
                    <a:p>
                      <a:pPr algn="ctr"/>
                      <a:r>
                        <a:rPr lang="zh-CN" altLang="en-US" sz="2400" dirty="0" smtClean="0"/>
                        <a:t>工人数</a:t>
                      </a:r>
                      <a:endParaRPr lang="zh-CN" altLang="en-US" sz="2400" dirty="0"/>
                    </a:p>
                  </a:txBody>
                  <a:tcPr/>
                </a:tc>
                <a:tc>
                  <a:txBody>
                    <a:bodyPr/>
                    <a:lstStyle/>
                    <a:p>
                      <a:pPr algn="ctr"/>
                      <a:r>
                        <a:rPr lang="zh-CN" altLang="en-US" sz="2400" dirty="0" smtClean="0"/>
                        <a:t>组平均数</a:t>
                      </a:r>
                      <a:endParaRPr lang="zh-CN" altLang="en-US" sz="2400" dirty="0"/>
                    </a:p>
                  </a:txBody>
                  <a:tcPr/>
                </a:tc>
                <a:tc>
                  <a:txBody>
                    <a:bodyPr/>
                    <a:lstStyle/>
                    <a:p>
                      <a:pPr algn="ctr"/>
                      <a:endParaRPr lang="en-US" altLang="zh-CN" sz="2400" dirty="0" smtClean="0"/>
                    </a:p>
                    <a:p>
                      <a:pPr algn="ctr"/>
                      <a:endParaRPr lang="zh-CN" altLang="en-US" sz="2400" dirty="0"/>
                    </a:p>
                  </a:txBody>
                  <a:tcPr/>
                </a:tc>
                <a:extLst>
                  <a:ext uri="{0D108BD9-81ED-4DB2-BD59-A6C34878D82A}">
                    <a16:rowId xmlns:a16="http://schemas.microsoft.com/office/drawing/2014/main" xmlns="" val="10000"/>
                  </a:ext>
                </a:extLst>
              </a:tr>
              <a:tr h="370840">
                <a:tc>
                  <a:txBody>
                    <a:bodyPr/>
                    <a:lstStyle/>
                    <a:p>
                      <a:pPr algn="ctr"/>
                      <a:r>
                        <a:rPr lang="en-US" altLang="zh-CN" sz="2400" dirty="0" smtClean="0"/>
                        <a:t>2—5</a:t>
                      </a:r>
                      <a:endParaRPr lang="zh-CN" altLang="en-US" sz="2400" dirty="0"/>
                    </a:p>
                  </a:txBody>
                  <a:tcPr/>
                </a:tc>
                <a:tc>
                  <a:txBody>
                    <a:bodyPr/>
                    <a:lstStyle/>
                    <a:p>
                      <a:pPr algn="ctr"/>
                      <a:endParaRPr lang="zh-CN" altLang="en-US" sz="2400" dirty="0"/>
                    </a:p>
                  </a:txBody>
                  <a:tcPr/>
                </a:tc>
                <a:tc>
                  <a:txBody>
                    <a:bodyPr/>
                    <a:lstStyle/>
                    <a:p>
                      <a:pPr algn="ctr"/>
                      <a:endParaRPr lang="zh-CN" altLang="en-US" sz="2400" dirty="0"/>
                    </a:p>
                  </a:txBody>
                  <a:tcPr/>
                </a:tc>
                <a:tc>
                  <a:txBody>
                    <a:bodyPr/>
                    <a:lstStyle/>
                    <a:p>
                      <a:pPr algn="ctr"/>
                      <a:endParaRPr lang="zh-CN" altLang="en-US" sz="2400" dirty="0"/>
                    </a:p>
                  </a:txBody>
                  <a:tcPr/>
                </a:tc>
                <a:extLst>
                  <a:ext uri="{0D108BD9-81ED-4DB2-BD59-A6C34878D82A}">
                    <a16:rowId xmlns:a16="http://schemas.microsoft.com/office/drawing/2014/main" xmlns="" val="10001"/>
                  </a:ext>
                </a:extLst>
              </a:tr>
              <a:tr h="370840">
                <a:tc>
                  <a:txBody>
                    <a:bodyPr/>
                    <a:lstStyle/>
                    <a:p>
                      <a:pPr algn="ctr"/>
                      <a:r>
                        <a:rPr lang="en-US" altLang="zh-CN" sz="2400" dirty="0" smtClean="0"/>
                        <a:t>6—9</a:t>
                      </a:r>
                      <a:endParaRPr lang="zh-CN" altLang="en-US" sz="2400" dirty="0"/>
                    </a:p>
                  </a:txBody>
                  <a:tcPr/>
                </a:tc>
                <a:tc>
                  <a:txBody>
                    <a:bodyPr/>
                    <a:lstStyle/>
                    <a:p>
                      <a:pPr algn="ctr"/>
                      <a:endParaRPr lang="zh-CN" altLang="en-US" sz="2400" dirty="0"/>
                    </a:p>
                  </a:txBody>
                  <a:tcPr/>
                </a:tc>
                <a:tc>
                  <a:txBody>
                    <a:bodyPr/>
                    <a:lstStyle/>
                    <a:p>
                      <a:pPr algn="ctr"/>
                      <a:endParaRPr lang="zh-CN" altLang="en-US" sz="2400" dirty="0"/>
                    </a:p>
                  </a:txBody>
                  <a:tcPr/>
                </a:tc>
                <a:tc>
                  <a:txBody>
                    <a:bodyPr/>
                    <a:lstStyle/>
                    <a:p>
                      <a:pPr algn="ctr"/>
                      <a:endParaRPr lang="zh-CN" altLang="en-US" sz="2400"/>
                    </a:p>
                  </a:txBody>
                  <a:tcPr/>
                </a:tc>
                <a:extLst>
                  <a:ext uri="{0D108BD9-81ED-4DB2-BD59-A6C34878D82A}">
                    <a16:rowId xmlns:a16="http://schemas.microsoft.com/office/drawing/2014/main" xmlns="" val="10002"/>
                  </a:ext>
                </a:extLst>
              </a:tr>
              <a:tr h="370840">
                <a:tc>
                  <a:txBody>
                    <a:bodyPr/>
                    <a:lstStyle/>
                    <a:p>
                      <a:pPr algn="ctr"/>
                      <a:r>
                        <a:rPr lang="en-US" altLang="zh-CN" sz="2400" dirty="0" smtClean="0"/>
                        <a:t>10—12</a:t>
                      </a:r>
                      <a:endParaRPr lang="zh-CN" altLang="en-US" sz="2400" dirty="0"/>
                    </a:p>
                  </a:txBody>
                  <a:tcPr/>
                </a:tc>
                <a:tc>
                  <a:txBody>
                    <a:bodyPr/>
                    <a:lstStyle/>
                    <a:p>
                      <a:pPr algn="ctr"/>
                      <a:endParaRPr lang="zh-CN" altLang="en-US" sz="2400" dirty="0"/>
                    </a:p>
                  </a:txBody>
                  <a:tcPr/>
                </a:tc>
                <a:tc>
                  <a:txBody>
                    <a:bodyPr/>
                    <a:lstStyle/>
                    <a:p>
                      <a:pPr algn="ctr"/>
                      <a:endParaRPr lang="zh-CN" altLang="en-US" sz="2400" dirty="0"/>
                    </a:p>
                  </a:txBody>
                  <a:tcPr/>
                </a:tc>
                <a:tc>
                  <a:txBody>
                    <a:bodyPr/>
                    <a:lstStyle/>
                    <a:p>
                      <a:pPr algn="ctr"/>
                      <a:endParaRPr lang="zh-CN" altLang="en-US" sz="2400"/>
                    </a:p>
                  </a:txBody>
                  <a:tcPr/>
                </a:tc>
                <a:extLst>
                  <a:ext uri="{0D108BD9-81ED-4DB2-BD59-A6C34878D82A}">
                    <a16:rowId xmlns:a16="http://schemas.microsoft.com/office/drawing/2014/main" xmlns="" val="10003"/>
                  </a:ext>
                </a:extLst>
              </a:tr>
              <a:tr h="370840">
                <a:tc>
                  <a:txBody>
                    <a:bodyPr/>
                    <a:lstStyle/>
                    <a:p>
                      <a:pPr algn="ctr"/>
                      <a:r>
                        <a:rPr lang="zh-CN" altLang="en-US" sz="2400" dirty="0" smtClean="0"/>
                        <a:t>合计</a:t>
                      </a:r>
                      <a:endParaRPr lang="zh-CN" altLang="en-US" sz="2400" dirty="0"/>
                    </a:p>
                  </a:txBody>
                  <a:tcPr/>
                </a:tc>
                <a:tc>
                  <a:txBody>
                    <a:bodyPr/>
                    <a:lstStyle/>
                    <a:p>
                      <a:pPr algn="ctr"/>
                      <a:endParaRPr lang="zh-CN" altLang="en-US" sz="2400"/>
                    </a:p>
                  </a:txBody>
                  <a:tcPr/>
                </a:tc>
                <a:tc>
                  <a:txBody>
                    <a:bodyPr/>
                    <a:lstStyle/>
                    <a:p>
                      <a:pPr algn="ctr"/>
                      <a:endParaRPr lang="zh-CN" altLang="en-US" sz="2400" dirty="0"/>
                    </a:p>
                  </a:txBody>
                  <a:tcPr/>
                </a:tc>
                <a:tc>
                  <a:txBody>
                    <a:bodyPr/>
                    <a:lstStyle/>
                    <a:p>
                      <a:pPr algn="ctr"/>
                      <a:endParaRPr lang="zh-CN" altLang="en-US" sz="2400" dirty="0"/>
                    </a:p>
                  </a:txBody>
                  <a:tcPr/>
                </a:tc>
                <a:extLst>
                  <a:ext uri="{0D108BD9-81ED-4DB2-BD59-A6C34878D82A}">
                    <a16:rowId xmlns:a16="http://schemas.microsoft.com/office/drawing/2014/main" xmlns="" val="10004"/>
                  </a:ext>
                </a:extLst>
              </a:tr>
            </a:tbl>
          </a:graphicData>
        </a:graphic>
      </p:graphicFrame>
      <mc:AlternateContent xmlns:mc="http://schemas.openxmlformats.org/markup-compatibility/2006" xmlns:a14="http://schemas.microsoft.com/office/drawing/2010/main">
        <mc:Choice Requires="a14">
          <p:sp>
            <p:nvSpPr>
              <p:cNvPr id="11" name="文本框 10"/>
              <p:cNvSpPr txBox="1"/>
              <p:nvPr/>
            </p:nvSpPr>
            <p:spPr>
              <a:xfrm>
                <a:off x="8195787" y="1274967"/>
                <a:ext cx="1089144" cy="284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a:rPr>
                          </m:ctrlPr>
                        </m:sSubPr>
                        <m:e>
                          <m:sSup>
                            <m:sSupPr>
                              <m:ctrlPr>
                                <a:rPr lang="en-US" altLang="zh-CN" b="0" i="1" smtClean="0">
                                  <a:latin typeface="Cambria Math"/>
                                </a:rPr>
                              </m:ctrlPr>
                            </m:sSupPr>
                            <m:e>
                              <m:r>
                                <a:rPr lang="en-US" altLang="zh-CN" b="0" i="1" smtClean="0">
                                  <a:latin typeface="Cambria Math" panose="02040503050406030204" pitchFamily="18" charset="0"/>
                                </a:rPr>
                                <m:t>(</m:t>
                              </m:r>
                              <m:sSub>
                                <m:sSubPr>
                                  <m:ctrlPr>
                                    <a:rPr lang="en-US" altLang="zh-CN" b="0" i="1" smtClean="0">
                                      <a:latin typeface="Cambria Math"/>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acc>
                                <m:accPr>
                                  <m:chr m:val="̅"/>
                                  <m:ctrlPr>
                                    <a:rPr lang="en-US" altLang="zh-CN" b="0" i="1" smtClean="0">
                                      <a:latin typeface="Cambria Math"/>
                                    </a:rPr>
                                  </m:ctrlPr>
                                </m:acc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acc>
                            </m:e>
                            <m:sup>
                              <m:r>
                                <a:rPr lang="en-US" altLang="zh-CN" b="0" i="1" smtClean="0">
                                  <a:latin typeface="Cambria Math" panose="02040503050406030204" pitchFamily="18" charset="0"/>
                                </a:rPr>
                                <m:t>2</m:t>
                              </m:r>
                            </m:sup>
                          </m:sSup>
                          <m:r>
                            <m:rPr>
                              <m:sty m:val="p"/>
                            </m:rPr>
                            <a:rPr lang="en-US" altLang="zh-CN" i="1">
                              <a:latin typeface="Cambria Math" panose="02040503050406030204" pitchFamily="18" charset="0"/>
                            </a:rPr>
                            <m:t>f</m:t>
                          </m:r>
                        </m:e>
                        <m:sub>
                          <m:r>
                            <m:rPr>
                              <m:sty m:val="p"/>
                            </m:rPr>
                            <a:rPr lang="en-US" altLang="zh-CN" i="1">
                              <a:latin typeface="Cambria Math" panose="02040503050406030204" pitchFamily="18" charset="0"/>
                            </a:rPr>
                            <m:t>i</m:t>
                          </m:r>
                        </m:sub>
                      </m:sSub>
                    </m:oMath>
                  </m:oMathPara>
                </a14:m>
                <a:endParaRPr lang="zh-CN" altLang="en-US" dirty="0"/>
              </a:p>
            </p:txBody>
          </p:sp>
        </mc:Choice>
        <mc:Fallback xmlns="">
          <p:sp>
            <p:nvSpPr>
              <p:cNvPr id="11" name="文本框 10"/>
              <p:cNvSpPr txBox="1">
                <a:spLocks noRot="1" noChangeAspect="1" noMove="1" noResize="1" noEditPoints="1" noAdjustHandles="1" noChangeArrowheads="1" noChangeShapeType="1" noTextEdit="1"/>
              </p:cNvSpPr>
              <p:nvPr/>
            </p:nvSpPr>
            <p:spPr>
              <a:xfrm>
                <a:off x="8195787" y="1274967"/>
                <a:ext cx="1089144" cy="284758"/>
              </a:xfrm>
              <a:prstGeom prst="rect">
                <a:avLst/>
              </a:prstGeom>
              <a:blipFill rotWithShape="0">
                <a:blip r:embed="rId4"/>
                <a:stretch>
                  <a:fillRect l="-7263" r="-2793" b="-340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754981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文本框 5"/>
              <p:cNvSpPr txBox="1"/>
              <p:nvPr/>
            </p:nvSpPr>
            <p:spPr>
              <a:xfrm>
                <a:off x="8655879" y="165268"/>
                <a:ext cx="1119601" cy="3205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a:rPr>
                          </m:ctrlPr>
                        </m:sSubPr>
                        <m:e>
                          <m:sSup>
                            <m:sSupPr>
                              <m:ctrlPr>
                                <a:rPr lang="en-US" altLang="zh-CN" b="0" i="1" smtClean="0">
                                  <a:latin typeface="Cambria Math"/>
                                </a:rPr>
                              </m:ctrlPr>
                            </m:sSupPr>
                            <m:e>
                              <m:r>
                                <a:rPr lang="en-US" altLang="zh-CN" b="0" i="1" smtClean="0">
                                  <a:latin typeface="Cambria Math" panose="02040503050406030204" pitchFamily="18" charset="0"/>
                                </a:rPr>
                                <m:t>(</m:t>
                              </m:r>
                              <m:sSub>
                                <m:sSubPr>
                                  <m:ctrlPr>
                                    <a:rPr lang="en-US" altLang="zh-CN" b="0" i="1" smtClean="0">
                                      <a:latin typeface="Cambria Math"/>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acc>
                                <m:accPr>
                                  <m:chr m:val="̅"/>
                                  <m:ctrlPr>
                                    <a:rPr lang="en-US" altLang="zh-CN" b="0" i="1" smtClean="0">
                                      <a:latin typeface="Cambria Math"/>
                                    </a:rPr>
                                  </m:ctrlPr>
                                </m:acc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acc>
                            </m:e>
                            <m:sup>
                              <m:r>
                                <a:rPr lang="en-US" altLang="zh-CN" b="0" i="1" smtClean="0">
                                  <a:latin typeface="Cambria Math" panose="02040503050406030204" pitchFamily="18" charset="0"/>
                                </a:rPr>
                                <m:t>2</m:t>
                              </m:r>
                            </m:sup>
                          </m:sSup>
                        </m:e>
                        <m:sub/>
                      </m:sSub>
                    </m:oMath>
                  </m:oMathPara>
                </a14:m>
                <a:endParaRPr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8655879" y="165268"/>
                <a:ext cx="1119601" cy="320537"/>
              </a:xfrm>
              <a:prstGeom prst="rect">
                <a:avLst/>
              </a:prstGeom>
              <a:blipFill rotWithShape="0">
                <a:blip r:embed="rId3"/>
                <a:stretch>
                  <a:fillRect l="-7065" b="-207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8433896" y="1607733"/>
                <a:ext cx="61292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b="0" i="1" smtClean="0">
                              <a:latin typeface="Cambria Math"/>
                            </a:rPr>
                          </m:ctrlPr>
                        </m:accPr>
                        <m:e>
                          <m:r>
                            <a:rPr lang="en-US" altLang="zh-CN" b="0" i="1" smtClean="0">
                              <a:latin typeface="Cambria Math" panose="02040503050406030204" pitchFamily="18" charset="0"/>
                            </a:rPr>
                            <m:t>𝑥</m:t>
                          </m:r>
                        </m:e>
                      </m:acc>
                      <m:r>
                        <a:rPr lang="en-US" altLang="zh-CN" b="0" i="1" smtClean="0">
                          <a:latin typeface="Cambria Math" panose="02040503050406030204" pitchFamily="18" charset="0"/>
                        </a:rPr>
                        <m:t>=7</m:t>
                      </m:r>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8433896" y="1607733"/>
                <a:ext cx="612925" cy="276999"/>
              </a:xfrm>
              <a:prstGeom prst="rect">
                <a:avLst/>
              </a:prstGeom>
              <a:blipFill rotWithShape="0">
                <a:blip r:embed="rId4"/>
                <a:stretch>
                  <a:fillRect l="-5000" r="-9000" b="-6667"/>
                </a:stretch>
              </a:blipFill>
            </p:spPr>
            <p:txBody>
              <a:bodyPr/>
              <a:lstStyle/>
              <a:p>
                <a:r>
                  <a:rPr lang="zh-CN" altLang="en-US">
                    <a:noFill/>
                  </a:rPr>
                  <a:t> </a:t>
                </a:r>
              </a:p>
            </p:txBody>
          </p:sp>
        </mc:Fallback>
      </mc:AlternateContent>
      <p:sp>
        <p:nvSpPr>
          <p:cNvPr id="9" name="文本框 8"/>
          <p:cNvSpPr txBox="1"/>
          <p:nvPr/>
        </p:nvSpPr>
        <p:spPr>
          <a:xfrm>
            <a:off x="367409" y="298379"/>
            <a:ext cx="3587842" cy="461665"/>
          </a:xfrm>
          <a:prstGeom prst="rect">
            <a:avLst/>
          </a:prstGeom>
          <a:noFill/>
        </p:spPr>
        <p:txBody>
          <a:bodyPr wrap="none" rtlCol="0">
            <a:spAutoFit/>
          </a:bodyPr>
          <a:lstStyle/>
          <a:p>
            <a:r>
              <a:rPr lang="zh-CN" altLang="en-US" sz="2400" b="1" dirty="0" smtClean="0"/>
              <a:t>第二步骤：计算组间方差</a:t>
            </a:r>
            <a:endParaRPr lang="zh-CN" altLang="en-US" sz="2400" b="1" dirty="0"/>
          </a:p>
        </p:txBody>
      </p:sp>
      <p:graphicFrame>
        <p:nvGraphicFramePr>
          <p:cNvPr id="2" name="表格 1"/>
          <p:cNvGraphicFramePr>
            <a:graphicFrameLocks noGrp="1"/>
          </p:cNvGraphicFramePr>
          <p:nvPr>
            <p:extLst>
              <p:ext uri="{D42A27DB-BD31-4B8C-83A1-F6EECF244321}">
                <p14:modId xmlns:p14="http://schemas.microsoft.com/office/powerpoint/2010/main" val="2942084608"/>
              </p:ext>
            </p:extLst>
          </p:nvPr>
        </p:nvGraphicFramePr>
        <p:xfrm>
          <a:off x="1647480" y="1193624"/>
          <a:ext cx="8128000" cy="265176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xmlns="" val="20000"/>
                    </a:ext>
                  </a:extLst>
                </a:gridCol>
                <a:gridCol w="2032000">
                  <a:extLst>
                    <a:ext uri="{9D8B030D-6E8A-4147-A177-3AD203B41FA5}">
                      <a16:colId xmlns:a16="http://schemas.microsoft.com/office/drawing/2014/main" xmlns="" val="20001"/>
                    </a:ext>
                  </a:extLst>
                </a:gridCol>
                <a:gridCol w="2032000">
                  <a:extLst>
                    <a:ext uri="{9D8B030D-6E8A-4147-A177-3AD203B41FA5}">
                      <a16:colId xmlns:a16="http://schemas.microsoft.com/office/drawing/2014/main" xmlns="" val="20002"/>
                    </a:ext>
                  </a:extLst>
                </a:gridCol>
                <a:gridCol w="2032000">
                  <a:extLst>
                    <a:ext uri="{9D8B030D-6E8A-4147-A177-3AD203B41FA5}">
                      <a16:colId xmlns:a16="http://schemas.microsoft.com/office/drawing/2014/main" xmlns="" val="20003"/>
                    </a:ext>
                  </a:extLst>
                </a:gridCol>
              </a:tblGrid>
              <a:tr h="370840">
                <a:tc>
                  <a:txBody>
                    <a:bodyPr/>
                    <a:lstStyle/>
                    <a:p>
                      <a:pPr algn="ctr"/>
                      <a:r>
                        <a:rPr lang="zh-CN" altLang="en-US" sz="2400" dirty="0" smtClean="0"/>
                        <a:t>日产量</a:t>
                      </a:r>
                      <a:endParaRPr lang="zh-CN" altLang="en-US" sz="2400" dirty="0"/>
                    </a:p>
                  </a:txBody>
                  <a:tcPr/>
                </a:tc>
                <a:tc>
                  <a:txBody>
                    <a:bodyPr/>
                    <a:lstStyle/>
                    <a:p>
                      <a:pPr algn="ctr"/>
                      <a:r>
                        <a:rPr lang="zh-CN" altLang="en-US" sz="2400" dirty="0" smtClean="0"/>
                        <a:t>工人数</a:t>
                      </a:r>
                      <a:endParaRPr lang="zh-CN" altLang="en-US" sz="2400" dirty="0"/>
                    </a:p>
                  </a:txBody>
                  <a:tcPr/>
                </a:tc>
                <a:tc>
                  <a:txBody>
                    <a:bodyPr/>
                    <a:lstStyle/>
                    <a:p>
                      <a:pPr algn="ctr"/>
                      <a:r>
                        <a:rPr lang="zh-CN" altLang="en-US" sz="2400" dirty="0" smtClean="0"/>
                        <a:t>组平均数</a:t>
                      </a:r>
                      <a:endParaRPr lang="zh-CN" altLang="en-US" sz="2400" dirty="0"/>
                    </a:p>
                  </a:txBody>
                  <a:tcPr/>
                </a:tc>
                <a:tc>
                  <a:txBody>
                    <a:bodyPr/>
                    <a:lstStyle/>
                    <a:p>
                      <a:pPr algn="ctr"/>
                      <a:endParaRPr lang="en-US" altLang="zh-CN" sz="2400" dirty="0" smtClean="0"/>
                    </a:p>
                    <a:p>
                      <a:pPr algn="ctr"/>
                      <a:endParaRPr lang="zh-CN" altLang="en-US" sz="2400" dirty="0"/>
                    </a:p>
                  </a:txBody>
                  <a:tcPr/>
                </a:tc>
                <a:extLst>
                  <a:ext uri="{0D108BD9-81ED-4DB2-BD59-A6C34878D82A}">
                    <a16:rowId xmlns:a16="http://schemas.microsoft.com/office/drawing/2014/main" xmlns="" val="10000"/>
                  </a:ext>
                </a:extLst>
              </a:tr>
              <a:tr h="370840">
                <a:tc>
                  <a:txBody>
                    <a:bodyPr/>
                    <a:lstStyle/>
                    <a:p>
                      <a:pPr algn="ctr"/>
                      <a:r>
                        <a:rPr lang="en-US" altLang="zh-CN" sz="2400" dirty="0" smtClean="0"/>
                        <a:t>2—5</a:t>
                      </a:r>
                      <a:endParaRPr lang="zh-CN" altLang="en-US" sz="2400" dirty="0"/>
                    </a:p>
                  </a:txBody>
                  <a:tcPr/>
                </a:tc>
                <a:tc>
                  <a:txBody>
                    <a:bodyPr/>
                    <a:lstStyle/>
                    <a:p>
                      <a:pPr algn="ctr"/>
                      <a:r>
                        <a:rPr lang="en-US" altLang="zh-CN" sz="2400" dirty="0" smtClean="0"/>
                        <a:t>3</a:t>
                      </a:r>
                      <a:endParaRPr lang="zh-CN" altLang="en-US" sz="2400" dirty="0"/>
                    </a:p>
                  </a:txBody>
                  <a:tcPr/>
                </a:tc>
                <a:tc>
                  <a:txBody>
                    <a:bodyPr/>
                    <a:lstStyle/>
                    <a:p>
                      <a:pPr algn="ctr"/>
                      <a:r>
                        <a:rPr lang="en-US" altLang="zh-CN" sz="2400" dirty="0" smtClean="0"/>
                        <a:t>3.33</a:t>
                      </a:r>
                      <a:endParaRPr lang="zh-CN" altLang="en-US" sz="2400" dirty="0"/>
                    </a:p>
                  </a:txBody>
                  <a:tcPr/>
                </a:tc>
                <a:tc>
                  <a:txBody>
                    <a:bodyPr/>
                    <a:lstStyle/>
                    <a:p>
                      <a:pPr algn="ctr"/>
                      <a:r>
                        <a:rPr lang="en-US" altLang="zh-CN" sz="2400" dirty="0" smtClean="0"/>
                        <a:t>40.41</a:t>
                      </a:r>
                      <a:endParaRPr lang="zh-CN" altLang="en-US" sz="2400" dirty="0"/>
                    </a:p>
                  </a:txBody>
                  <a:tcPr/>
                </a:tc>
                <a:extLst>
                  <a:ext uri="{0D108BD9-81ED-4DB2-BD59-A6C34878D82A}">
                    <a16:rowId xmlns:a16="http://schemas.microsoft.com/office/drawing/2014/main" xmlns="" val="10001"/>
                  </a:ext>
                </a:extLst>
              </a:tr>
              <a:tr h="370840">
                <a:tc>
                  <a:txBody>
                    <a:bodyPr/>
                    <a:lstStyle/>
                    <a:p>
                      <a:pPr algn="ctr"/>
                      <a:r>
                        <a:rPr lang="en-US" altLang="zh-CN" sz="2400" dirty="0" smtClean="0"/>
                        <a:t>6—9</a:t>
                      </a:r>
                      <a:endParaRPr lang="zh-CN" altLang="en-US" sz="2400" dirty="0"/>
                    </a:p>
                  </a:txBody>
                  <a:tcPr/>
                </a:tc>
                <a:tc>
                  <a:txBody>
                    <a:bodyPr/>
                    <a:lstStyle/>
                    <a:p>
                      <a:pPr algn="ctr"/>
                      <a:r>
                        <a:rPr lang="en-US" altLang="zh-CN" sz="2400" dirty="0" smtClean="0"/>
                        <a:t>4</a:t>
                      </a:r>
                      <a:endParaRPr lang="zh-CN" altLang="en-US" sz="2400" dirty="0"/>
                    </a:p>
                  </a:txBody>
                  <a:tcPr/>
                </a:tc>
                <a:tc>
                  <a:txBody>
                    <a:bodyPr/>
                    <a:lstStyle/>
                    <a:p>
                      <a:pPr algn="ctr"/>
                      <a:r>
                        <a:rPr lang="en-US" altLang="zh-CN" sz="2400" dirty="0" smtClean="0"/>
                        <a:t>7.50</a:t>
                      </a:r>
                      <a:endParaRPr lang="zh-CN" altLang="en-US" sz="2400" dirty="0"/>
                    </a:p>
                  </a:txBody>
                  <a:tcPr/>
                </a:tc>
                <a:tc>
                  <a:txBody>
                    <a:bodyPr/>
                    <a:lstStyle/>
                    <a:p>
                      <a:pPr algn="ctr"/>
                      <a:r>
                        <a:rPr lang="en-US" altLang="zh-CN" sz="2400" dirty="0" smtClean="0"/>
                        <a:t>1.00</a:t>
                      </a:r>
                      <a:endParaRPr lang="zh-CN" altLang="en-US" sz="2400" dirty="0"/>
                    </a:p>
                  </a:txBody>
                  <a:tcPr/>
                </a:tc>
                <a:extLst>
                  <a:ext uri="{0D108BD9-81ED-4DB2-BD59-A6C34878D82A}">
                    <a16:rowId xmlns:a16="http://schemas.microsoft.com/office/drawing/2014/main" xmlns="" val="10002"/>
                  </a:ext>
                </a:extLst>
              </a:tr>
              <a:tr h="370840">
                <a:tc>
                  <a:txBody>
                    <a:bodyPr/>
                    <a:lstStyle/>
                    <a:p>
                      <a:pPr algn="ctr"/>
                      <a:r>
                        <a:rPr lang="en-US" altLang="zh-CN" sz="2400" dirty="0" smtClean="0"/>
                        <a:t>10—12</a:t>
                      </a:r>
                      <a:endParaRPr lang="zh-CN" altLang="en-US" sz="2400" dirty="0"/>
                    </a:p>
                  </a:txBody>
                  <a:tcPr/>
                </a:tc>
                <a:tc>
                  <a:txBody>
                    <a:bodyPr/>
                    <a:lstStyle/>
                    <a:p>
                      <a:pPr algn="ctr"/>
                      <a:r>
                        <a:rPr lang="en-US" altLang="zh-CN" sz="2400" dirty="0" smtClean="0"/>
                        <a:t>2</a:t>
                      </a:r>
                      <a:endParaRPr lang="zh-CN" altLang="en-US" sz="2400" dirty="0"/>
                    </a:p>
                  </a:txBody>
                  <a:tcPr/>
                </a:tc>
                <a:tc>
                  <a:txBody>
                    <a:bodyPr/>
                    <a:lstStyle/>
                    <a:p>
                      <a:pPr algn="ctr"/>
                      <a:r>
                        <a:rPr lang="en-US" altLang="zh-CN" sz="2400" dirty="0" smtClean="0"/>
                        <a:t>11.50</a:t>
                      </a:r>
                      <a:endParaRPr lang="zh-CN" altLang="en-US" sz="2400" dirty="0"/>
                    </a:p>
                  </a:txBody>
                  <a:tcPr/>
                </a:tc>
                <a:tc>
                  <a:txBody>
                    <a:bodyPr/>
                    <a:lstStyle/>
                    <a:p>
                      <a:pPr algn="ctr"/>
                      <a:r>
                        <a:rPr lang="en-US" altLang="zh-CN" sz="2400" dirty="0" smtClean="0"/>
                        <a:t>40.50</a:t>
                      </a:r>
                      <a:endParaRPr lang="zh-CN" altLang="en-US" sz="2400" dirty="0"/>
                    </a:p>
                  </a:txBody>
                  <a:tcPr/>
                </a:tc>
                <a:extLst>
                  <a:ext uri="{0D108BD9-81ED-4DB2-BD59-A6C34878D82A}">
                    <a16:rowId xmlns:a16="http://schemas.microsoft.com/office/drawing/2014/main" xmlns="" val="10003"/>
                  </a:ext>
                </a:extLst>
              </a:tr>
              <a:tr h="370840">
                <a:tc>
                  <a:txBody>
                    <a:bodyPr/>
                    <a:lstStyle/>
                    <a:p>
                      <a:pPr algn="ctr"/>
                      <a:r>
                        <a:rPr lang="zh-CN" altLang="en-US" sz="2400" dirty="0" smtClean="0"/>
                        <a:t>合计</a:t>
                      </a:r>
                      <a:endParaRPr lang="zh-CN" altLang="en-US" sz="2400" dirty="0"/>
                    </a:p>
                  </a:txBody>
                  <a:tcPr/>
                </a:tc>
                <a:tc>
                  <a:txBody>
                    <a:bodyPr/>
                    <a:lstStyle/>
                    <a:p>
                      <a:pPr algn="ctr"/>
                      <a:r>
                        <a:rPr lang="en-US" altLang="zh-CN" sz="2400" dirty="0" smtClean="0"/>
                        <a:t>9</a:t>
                      </a:r>
                      <a:endParaRPr lang="zh-CN" altLang="en-US" sz="2400" dirty="0"/>
                    </a:p>
                  </a:txBody>
                  <a:tcPr/>
                </a:tc>
                <a:tc>
                  <a:txBody>
                    <a:bodyPr/>
                    <a:lstStyle/>
                    <a:p>
                      <a:pPr algn="ctr"/>
                      <a:r>
                        <a:rPr lang="en-US" altLang="zh-CN" sz="2400" dirty="0" smtClean="0"/>
                        <a:t>-</a:t>
                      </a:r>
                      <a:endParaRPr lang="zh-CN" altLang="en-US" sz="2400" dirty="0"/>
                    </a:p>
                  </a:txBody>
                  <a:tcPr/>
                </a:tc>
                <a:tc>
                  <a:txBody>
                    <a:bodyPr/>
                    <a:lstStyle/>
                    <a:p>
                      <a:pPr algn="ctr"/>
                      <a:r>
                        <a:rPr lang="en-US" altLang="zh-CN" sz="2400" dirty="0" smtClean="0"/>
                        <a:t>81.91</a:t>
                      </a:r>
                      <a:endParaRPr lang="zh-CN" altLang="en-US" sz="2400" dirty="0"/>
                    </a:p>
                  </a:txBody>
                  <a:tcPr/>
                </a:tc>
                <a:extLst>
                  <a:ext uri="{0D108BD9-81ED-4DB2-BD59-A6C34878D82A}">
                    <a16:rowId xmlns:a16="http://schemas.microsoft.com/office/drawing/2014/main" xmlns="" val="10004"/>
                  </a:ext>
                </a:extLst>
              </a:tr>
            </a:tbl>
          </a:graphicData>
        </a:graphic>
      </p:graphicFrame>
      <mc:AlternateContent xmlns:mc="http://schemas.openxmlformats.org/markup-compatibility/2006" xmlns:a14="http://schemas.microsoft.com/office/drawing/2010/main">
        <mc:Choice Requires="a14">
          <p:sp>
            <p:nvSpPr>
              <p:cNvPr id="10" name="文本框 9"/>
              <p:cNvSpPr txBox="1"/>
              <p:nvPr/>
            </p:nvSpPr>
            <p:spPr>
              <a:xfrm>
                <a:off x="8195787" y="1274967"/>
                <a:ext cx="1089144" cy="284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a:rPr>
                          </m:ctrlPr>
                        </m:sSubPr>
                        <m:e>
                          <m:sSup>
                            <m:sSupPr>
                              <m:ctrlPr>
                                <a:rPr lang="en-US" altLang="zh-CN" b="0" i="1" smtClean="0">
                                  <a:latin typeface="Cambria Math"/>
                                </a:rPr>
                              </m:ctrlPr>
                            </m:sSupPr>
                            <m:e>
                              <m:r>
                                <a:rPr lang="en-US" altLang="zh-CN" b="0" i="1" smtClean="0">
                                  <a:latin typeface="Cambria Math" panose="02040503050406030204" pitchFamily="18" charset="0"/>
                                </a:rPr>
                                <m:t>(</m:t>
                              </m:r>
                              <m:sSub>
                                <m:sSubPr>
                                  <m:ctrlPr>
                                    <a:rPr lang="en-US" altLang="zh-CN" b="0" i="1" smtClean="0">
                                      <a:latin typeface="Cambria Math"/>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acc>
                                <m:accPr>
                                  <m:chr m:val="̅"/>
                                  <m:ctrlPr>
                                    <a:rPr lang="en-US" altLang="zh-CN" b="0" i="1" smtClean="0">
                                      <a:latin typeface="Cambria Math"/>
                                    </a:rPr>
                                  </m:ctrlPr>
                                </m:acc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acc>
                            </m:e>
                            <m:sup>
                              <m:r>
                                <a:rPr lang="en-US" altLang="zh-CN" b="0" i="1" smtClean="0">
                                  <a:latin typeface="Cambria Math" panose="02040503050406030204" pitchFamily="18" charset="0"/>
                                </a:rPr>
                                <m:t>2</m:t>
                              </m:r>
                            </m:sup>
                          </m:sSup>
                          <m:r>
                            <m:rPr>
                              <m:sty m:val="p"/>
                            </m:rPr>
                            <a:rPr lang="en-US" altLang="zh-CN" i="1">
                              <a:latin typeface="Cambria Math" panose="02040503050406030204" pitchFamily="18" charset="0"/>
                            </a:rPr>
                            <m:t>f</m:t>
                          </m:r>
                        </m:e>
                        <m:sub>
                          <m:r>
                            <m:rPr>
                              <m:sty m:val="p"/>
                            </m:rPr>
                            <a:rPr lang="en-US" altLang="zh-CN" i="1">
                              <a:latin typeface="Cambria Math" panose="02040503050406030204" pitchFamily="18" charset="0"/>
                            </a:rPr>
                            <m:t>i</m:t>
                          </m:r>
                        </m:sub>
                      </m:sSub>
                    </m:oMath>
                  </m:oMathPara>
                </a14:m>
                <a:endParaRPr lang="zh-CN" alt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8195787" y="1274967"/>
                <a:ext cx="1089144" cy="284758"/>
              </a:xfrm>
              <a:prstGeom prst="rect">
                <a:avLst/>
              </a:prstGeom>
              <a:blipFill rotWithShape="0">
                <a:blip r:embed="rId5"/>
                <a:stretch>
                  <a:fillRect l="-7263" r="-2793" b="-34043"/>
                </a:stretch>
              </a:blipFill>
            </p:spPr>
            <p:txBody>
              <a:bodyPr/>
              <a:lstStyle/>
              <a:p>
                <a:r>
                  <a:rPr lang="zh-CN" altLang="en-US">
                    <a:noFill/>
                  </a:rPr>
                  <a:t> </a:t>
                </a:r>
              </a:p>
            </p:txBody>
          </p:sp>
        </mc:Fallback>
      </mc:AlternateContent>
      <p:graphicFrame>
        <p:nvGraphicFramePr>
          <p:cNvPr id="11" name="Object 4"/>
          <p:cNvGraphicFramePr>
            <a:graphicFrameLocks noChangeAspect="1"/>
          </p:cNvGraphicFramePr>
          <p:nvPr>
            <p:extLst>
              <p:ext uri="{D42A27DB-BD31-4B8C-83A1-F6EECF244321}">
                <p14:modId xmlns:p14="http://schemas.microsoft.com/office/powerpoint/2010/main" val="3185892038"/>
              </p:ext>
            </p:extLst>
          </p:nvPr>
        </p:nvGraphicFramePr>
        <p:xfrm>
          <a:off x="2056909" y="4553203"/>
          <a:ext cx="6376987" cy="1466850"/>
        </p:xfrm>
        <a:graphic>
          <a:graphicData uri="http://schemas.openxmlformats.org/presentationml/2006/ole">
            <mc:AlternateContent xmlns:mc="http://schemas.openxmlformats.org/markup-compatibility/2006">
              <mc:Choice xmlns:v="urn:schemas-microsoft-com:vml" Requires="v">
                <p:oleObj spid="_x0000_s21536" name="公式" r:id="rId6" imgW="2705040" imgH="622080" progId="Equation.3">
                  <p:embed/>
                </p:oleObj>
              </mc:Choice>
              <mc:Fallback>
                <p:oleObj name="公式" r:id="rId6" imgW="2705040" imgH="622080" progId="Equation.3">
                  <p:embed/>
                  <p:pic>
                    <p:nvPicPr>
                      <p:cNvPr id="0" name=""/>
                      <p:cNvPicPr>
                        <a:picLocks noChangeAspect="1" noChangeArrowheads="1"/>
                      </p:cNvPicPr>
                      <p:nvPr/>
                    </p:nvPicPr>
                    <p:blipFill>
                      <a:blip r:embed="rId7"/>
                      <a:srcRect/>
                      <a:stretch>
                        <a:fillRect/>
                      </a:stretch>
                    </p:blipFill>
                    <p:spPr bwMode="auto">
                      <a:xfrm>
                        <a:off x="2056909" y="4553203"/>
                        <a:ext cx="6376987" cy="1466850"/>
                      </a:xfrm>
                      <a:prstGeom prst="rect">
                        <a:avLst/>
                      </a:prstGeom>
                      <a:noFill/>
                      <a:extLst/>
                    </p:spPr>
                  </p:pic>
                </p:oleObj>
              </mc:Fallback>
            </mc:AlternateContent>
          </a:graphicData>
        </a:graphic>
      </p:graphicFrame>
    </p:spTree>
    <p:extLst>
      <p:ext uri="{BB962C8B-B14F-4D97-AF65-F5344CB8AC3E}">
        <p14:creationId xmlns:p14="http://schemas.microsoft.com/office/powerpoint/2010/main" val="2193178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142553" y="301155"/>
            <a:ext cx="6714581" cy="646331"/>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spAutoFit/>
          </a:bodyPr>
          <a:lstStyle/>
          <a:p>
            <a:pPr marL="857250" indent="-857250">
              <a:buFont typeface="+mj-lt"/>
              <a:buAutoNum type="romanUcPeriod" startAt="2"/>
            </a:pPr>
            <a:r>
              <a:rPr kumimoji="1" lang="zh-CN" altLang="en-US" sz="4000" b="1" i="1" dirty="0" smtClean="0">
                <a:solidFill>
                  <a:srgbClr val="FF0101"/>
                </a:solidFill>
                <a:effectLst>
                  <a:outerShdw blurRad="38100" dist="38100" dir="2700000" algn="tl">
                    <a:srgbClr val="C0C0C0"/>
                  </a:outerShdw>
                </a:effectLst>
                <a:latin typeface="Tahoma" panose="020B0604030504040204" pitchFamily="34" charset="0"/>
                <a:ea typeface="黑体" panose="02010609060101010101" pitchFamily="49" charset="-122"/>
                <a:cs typeface="+mn-cs"/>
              </a:rPr>
              <a:t>变异</a:t>
            </a:r>
            <a:r>
              <a:rPr kumimoji="1" lang="zh-CN" altLang="en-US" sz="4000" b="1" i="1" dirty="0">
                <a:solidFill>
                  <a:srgbClr val="FF0101"/>
                </a:solidFill>
                <a:effectLst>
                  <a:outerShdw blurRad="38100" dist="38100" dir="2700000" algn="tl">
                    <a:srgbClr val="C0C0C0"/>
                  </a:outerShdw>
                </a:effectLst>
                <a:latin typeface="Tahoma" panose="020B0604030504040204" pitchFamily="34" charset="0"/>
                <a:ea typeface="黑体" panose="02010609060101010101" pitchFamily="49" charset="-122"/>
                <a:cs typeface="+mn-cs"/>
              </a:rPr>
              <a:t>度指标</a:t>
            </a:r>
          </a:p>
        </p:txBody>
      </p:sp>
      <p:sp>
        <p:nvSpPr>
          <p:cNvPr id="271363" name="Rectangle 3"/>
          <p:cNvSpPr>
            <a:spLocks noGrp="1" noChangeArrowheads="1"/>
          </p:cNvSpPr>
          <p:nvPr>
            <p:ph type="body" idx="1"/>
          </p:nvPr>
        </p:nvSpPr>
        <p:spPr>
          <a:xfrm>
            <a:off x="633845" y="1672936"/>
            <a:ext cx="11159837" cy="5271655"/>
          </a:xfrm>
        </p:spPr>
        <p:txBody>
          <a:bodyPr>
            <a:normAutofit/>
          </a:bodyPr>
          <a:lstStyle/>
          <a:p>
            <a:pPr>
              <a:lnSpc>
                <a:spcPct val="90000"/>
              </a:lnSpc>
            </a:pPr>
            <a:r>
              <a:rPr lang="zh-CN" altLang="en-US" dirty="0" smtClean="0">
                <a:latin typeface="黑体" panose="02010609060101010101" pitchFamily="49" charset="-122"/>
                <a:ea typeface="黑体" panose="02010609060101010101" pitchFamily="49" charset="-122"/>
              </a:rPr>
              <a:t>变异</a:t>
            </a:r>
            <a:r>
              <a:rPr lang="zh-CN" altLang="en-US" dirty="0">
                <a:latin typeface="黑体" panose="02010609060101010101" pitchFamily="49" charset="-122"/>
                <a:ea typeface="黑体" panose="02010609060101010101" pitchFamily="49" charset="-122"/>
              </a:rPr>
              <a:t>度指标又称标志变动度指标，是综合反映总体各单位标志值及其分布的差异程度的指标</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pPr marL="0" indent="0">
              <a:buNone/>
            </a:pPr>
            <a:r>
              <a:rPr lang="zh-CN" altLang="en-US" dirty="0" smtClean="0">
                <a:latin typeface="黑体" panose="02010609060101010101" pitchFamily="49" charset="-122"/>
                <a:ea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rPr>
              <a:t>平均指标：集中趋势</a:t>
            </a:r>
            <a:endParaRPr lang="zh-CN" altLang="en-US" sz="2400" dirty="0">
              <a:latin typeface="黑体" panose="02010609060101010101" pitchFamily="49" charset="-122"/>
              <a:ea typeface="黑体" panose="02010609060101010101" pitchFamily="49" charset="-122"/>
            </a:endParaRPr>
          </a:p>
          <a:p>
            <a:pPr marL="0" indent="0">
              <a:buNone/>
            </a:pPr>
            <a:r>
              <a:rPr lang="zh-CN" altLang="en-US" sz="2400" dirty="0" smtClean="0">
                <a:latin typeface="黑体" panose="02010609060101010101" pitchFamily="49" charset="-122"/>
                <a:ea typeface="黑体" panose="02010609060101010101" pitchFamily="49" charset="-122"/>
              </a:rPr>
              <a:t>   变异</a:t>
            </a:r>
            <a:r>
              <a:rPr lang="zh-CN" altLang="en-US" sz="2400" dirty="0">
                <a:latin typeface="黑体" panose="02010609060101010101" pitchFamily="49" charset="-122"/>
                <a:ea typeface="黑体" panose="02010609060101010101" pitchFamily="49" charset="-122"/>
              </a:rPr>
              <a:t>度</a:t>
            </a:r>
            <a:r>
              <a:rPr lang="zh-CN" altLang="en-US" sz="2400" dirty="0" smtClean="0">
                <a:latin typeface="黑体" panose="02010609060101010101" pitchFamily="49" charset="-122"/>
                <a:ea typeface="黑体" panose="02010609060101010101" pitchFamily="49" charset="-122"/>
              </a:rPr>
              <a:t>指标：内部</a:t>
            </a:r>
            <a:r>
              <a:rPr lang="zh-CN" altLang="en-US" sz="2400" dirty="0">
                <a:latin typeface="黑体" panose="02010609060101010101" pitchFamily="49" charset="-122"/>
                <a:ea typeface="黑体" panose="02010609060101010101" pitchFamily="49" charset="-122"/>
              </a:rPr>
              <a:t>差异，</a:t>
            </a:r>
            <a:r>
              <a:rPr lang="zh-CN" altLang="en-US" sz="2400" dirty="0" smtClean="0">
                <a:latin typeface="黑体" panose="02010609060101010101" pitchFamily="49" charset="-122"/>
                <a:ea typeface="黑体" panose="02010609060101010101" pitchFamily="49" charset="-122"/>
              </a:rPr>
              <a:t>离中趋势</a:t>
            </a:r>
            <a:endParaRPr lang="zh-CN" altLang="en-US" sz="2400" dirty="0">
              <a:latin typeface="黑体" panose="02010609060101010101" pitchFamily="49" charset="-122"/>
              <a:ea typeface="黑体" panose="02010609060101010101" pitchFamily="49" charset="-122"/>
            </a:endParaRPr>
          </a:p>
          <a:p>
            <a:pPr>
              <a:buNone/>
            </a:pPr>
            <a:r>
              <a:rPr lang="zh-CN" altLang="en-US" dirty="0">
                <a:latin typeface="黑体" panose="02010609060101010101" pitchFamily="49" charset="-122"/>
                <a:ea typeface="黑体" panose="02010609060101010101" pitchFamily="49" charset="-122"/>
              </a:rPr>
              <a:t>         </a:t>
            </a:r>
          </a:p>
          <a:p>
            <a:pPr>
              <a:lnSpc>
                <a:spcPct val="90000"/>
              </a:lnSpc>
            </a:pPr>
            <a:endParaRPr lang="zh-CN" altLang="en-US" dirty="0">
              <a:latin typeface="黑体" panose="02010609060101010101" pitchFamily="49" charset="-122"/>
              <a:ea typeface="黑体" panose="02010609060101010101" pitchFamily="49" charset="-122"/>
            </a:endParaRPr>
          </a:p>
        </p:txBody>
      </p:sp>
      <p:sp>
        <p:nvSpPr>
          <p:cNvPr id="4" name="Rectangle 2"/>
          <p:cNvSpPr txBox="1">
            <a:spLocks noChangeArrowheads="1"/>
          </p:cNvSpPr>
          <p:nvPr/>
        </p:nvSpPr>
        <p:spPr>
          <a:xfrm>
            <a:off x="135081" y="4055810"/>
            <a:ext cx="6845960" cy="49194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smtClean="0">
                <a:effectLst>
                  <a:outerShdw blurRad="38100" dist="38100" dir="2700000" algn="tl">
                    <a:srgbClr val="C0C0C0"/>
                  </a:outerShdw>
                </a:effectLst>
                <a:latin typeface="黑体" panose="02010609060101010101" pitchFamily="49" charset="-122"/>
              </a:rPr>
              <a:t>二、变异度指标的作用</a:t>
            </a:r>
            <a:endParaRPr lang="zh-CN" altLang="en-US" sz="3200" b="1" dirty="0">
              <a:effectLst>
                <a:outerShdw blurRad="38100" dist="38100" dir="2700000" algn="tl">
                  <a:srgbClr val="C0C0C0"/>
                </a:outerShdw>
              </a:effectLst>
              <a:latin typeface="黑体" panose="02010609060101010101" pitchFamily="49" charset="-122"/>
            </a:endParaRPr>
          </a:p>
        </p:txBody>
      </p:sp>
      <p:sp>
        <p:nvSpPr>
          <p:cNvPr id="5" name="Rectangle 3"/>
          <p:cNvSpPr txBox="1">
            <a:spLocks noChangeArrowheads="1"/>
          </p:cNvSpPr>
          <p:nvPr/>
        </p:nvSpPr>
        <p:spPr>
          <a:xfrm>
            <a:off x="633845" y="4691429"/>
            <a:ext cx="10577946" cy="217862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000" dirty="0" smtClean="0">
                <a:latin typeface="黑体" panose="02010609060101010101" pitchFamily="49" charset="-122"/>
                <a:ea typeface="黑体" panose="02010609060101010101" pitchFamily="49" charset="-122"/>
              </a:rPr>
              <a:t>1</a:t>
            </a:r>
            <a:r>
              <a:rPr lang="zh-CN" altLang="en-US" sz="3000" dirty="0" smtClean="0">
                <a:latin typeface="黑体" panose="02010609060101010101" pitchFamily="49" charset="-122"/>
                <a:ea typeface="黑体" panose="02010609060101010101" pitchFamily="49" charset="-122"/>
              </a:rPr>
              <a:t>、衡量平均数代表性的大小</a:t>
            </a:r>
          </a:p>
          <a:p>
            <a:pPr lvl="1"/>
            <a:r>
              <a:rPr lang="zh-CN" altLang="en-US" sz="2600" dirty="0" smtClean="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变异度指标值与平均数的代表性大小成反比。</a:t>
            </a:r>
          </a:p>
          <a:p>
            <a:r>
              <a:rPr lang="en-US" altLang="zh-CN" sz="3000" dirty="0" smtClean="0">
                <a:latin typeface="黑体" panose="02010609060101010101" pitchFamily="49" charset="-122"/>
                <a:ea typeface="黑体" panose="02010609060101010101" pitchFamily="49" charset="-122"/>
              </a:rPr>
              <a:t>2</a:t>
            </a:r>
            <a:r>
              <a:rPr lang="zh-CN" altLang="en-US" sz="3000" dirty="0" smtClean="0">
                <a:latin typeface="黑体" panose="02010609060101010101" pitchFamily="49" charset="-122"/>
                <a:ea typeface="黑体" panose="02010609060101010101" pitchFamily="49" charset="-122"/>
              </a:rPr>
              <a:t>、衡量现象变动的稳定性和均衡程度。</a:t>
            </a:r>
          </a:p>
          <a:p>
            <a:pPr lvl="1"/>
            <a:r>
              <a:rPr lang="zh-CN" altLang="en-US" dirty="0" smtClean="0">
                <a:latin typeface="黑体" panose="02010609060101010101" pitchFamily="49" charset="-122"/>
                <a:ea typeface="黑体" panose="02010609060101010101" pitchFamily="49" charset="-122"/>
              </a:rPr>
              <a:t> 变异度指标越小，现象变动的稳定性和均衡程度越高</a:t>
            </a:r>
          </a:p>
          <a:p>
            <a:r>
              <a:rPr lang="en-US" altLang="zh-CN" sz="3000" dirty="0" smtClean="0">
                <a:latin typeface="黑体" panose="02010609060101010101" pitchFamily="49" charset="-122"/>
                <a:ea typeface="黑体" panose="02010609060101010101" pitchFamily="49" charset="-122"/>
              </a:rPr>
              <a:t>3</a:t>
            </a:r>
            <a:r>
              <a:rPr lang="zh-CN" altLang="en-US" sz="3000" dirty="0" smtClean="0">
                <a:latin typeface="黑体" panose="02010609060101010101" pitchFamily="49" charset="-122"/>
                <a:ea typeface="黑体" panose="02010609060101010101" pitchFamily="49" charset="-122"/>
              </a:rPr>
              <a:t>、计算抽样误差和确定样本容量的依据。</a:t>
            </a:r>
            <a:endParaRPr lang="zh-CN" altLang="en-US" sz="3000" dirty="0">
              <a:latin typeface="黑体" panose="02010609060101010101" pitchFamily="49" charset="-122"/>
              <a:ea typeface="黑体" panose="02010609060101010101" pitchFamily="49" charset="-122"/>
            </a:endParaRPr>
          </a:p>
        </p:txBody>
      </p:sp>
      <p:sp>
        <p:nvSpPr>
          <p:cNvPr id="2" name="矩形 1"/>
          <p:cNvSpPr/>
          <p:nvPr/>
        </p:nvSpPr>
        <p:spPr>
          <a:xfrm>
            <a:off x="218209" y="1056015"/>
            <a:ext cx="4511171" cy="535531"/>
          </a:xfrm>
          <a:prstGeom prst="rect">
            <a:avLst/>
          </a:prstGeom>
        </p:spPr>
        <p:txBody>
          <a:bodyPr vert="horz" lIns="91440" tIns="45720" rIns="91440" bIns="45720" rtlCol="0" anchor="ctr">
            <a:normAutofit/>
          </a:bodyPr>
          <a:lstStyle/>
          <a:p>
            <a:pPr>
              <a:lnSpc>
                <a:spcPct val="90000"/>
              </a:lnSpc>
              <a:spcBef>
                <a:spcPct val="0"/>
              </a:spcBef>
            </a:pPr>
            <a:r>
              <a:rPr lang="zh-CN" altLang="en-US" sz="3200" b="1" dirty="0">
                <a:effectLst>
                  <a:outerShdw blurRad="38100" dist="38100" dir="2700000" algn="tl">
                    <a:srgbClr val="C0C0C0"/>
                  </a:outerShdw>
                </a:effectLst>
                <a:latin typeface="黑体" panose="02010609060101010101" pitchFamily="49" charset="-122"/>
                <a:ea typeface="+mj-ea"/>
                <a:cs typeface="+mj-cs"/>
              </a:rPr>
              <a:t>一、变异度指标的概念 </a:t>
            </a:r>
          </a:p>
        </p:txBody>
      </p:sp>
    </p:spTree>
    <p:extLst>
      <p:ext uri="{BB962C8B-B14F-4D97-AF65-F5344CB8AC3E}">
        <p14:creationId xmlns:p14="http://schemas.microsoft.com/office/powerpoint/2010/main" val="1256504527"/>
      </p:ext>
    </p:extLst>
  </p:cSld>
  <p:clrMapOvr>
    <a:masterClrMapping/>
  </p:clrMapOvr>
  <p:transition>
    <p:blinds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文本框 5"/>
              <p:cNvSpPr txBox="1"/>
              <p:nvPr/>
            </p:nvSpPr>
            <p:spPr>
              <a:xfrm>
                <a:off x="1776056" y="1764736"/>
                <a:ext cx="1119601" cy="3205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a:rPr>
                          </m:ctrlPr>
                        </m:sSubPr>
                        <m:e>
                          <m:sSup>
                            <m:sSupPr>
                              <m:ctrlPr>
                                <a:rPr lang="en-US" altLang="zh-CN" b="0" i="1" smtClean="0">
                                  <a:latin typeface="Cambria Math"/>
                                </a:rPr>
                              </m:ctrlPr>
                            </m:sSupPr>
                            <m:e>
                              <m:r>
                                <a:rPr lang="en-US" altLang="zh-CN" b="0" i="1" smtClean="0">
                                  <a:latin typeface="Cambria Math" panose="02040503050406030204" pitchFamily="18" charset="0"/>
                                </a:rPr>
                                <m:t>(</m:t>
                              </m:r>
                              <m:sSub>
                                <m:sSubPr>
                                  <m:ctrlPr>
                                    <a:rPr lang="en-US" altLang="zh-CN" b="0" i="1" smtClean="0">
                                      <a:latin typeface="Cambria Math"/>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acc>
                                <m:accPr>
                                  <m:chr m:val="̅"/>
                                  <m:ctrlPr>
                                    <a:rPr lang="en-US" altLang="zh-CN" b="0" i="1" smtClean="0">
                                      <a:latin typeface="Cambria Math"/>
                                    </a:rPr>
                                  </m:ctrlPr>
                                </m:acc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acc>
                            </m:e>
                            <m:sup>
                              <m:r>
                                <a:rPr lang="en-US" altLang="zh-CN" b="0" i="1" smtClean="0">
                                  <a:latin typeface="Cambria Math" panose="02040503050406030204" pitchFamily="18" charset="0"/>
                                </a:rPr>
                                <m:t>2</m:t>
                              </m:r>
                            </m:sup>
                          </m:sSup>
                        </m:e>
                        <m:sub/>
                      </m:sSub>
                    </m:oMath>
                  </m:oMathPara>
                </a14:m>
                <a:endParaRPr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1776056" y="1764736"/>
                <a:ext cx="1119601" cy="320537"/>
              </a:xfrm>
              <a:prstGeom prst="rect">
                <a:avLst/>
              </a:prstGeom>
              <a:blipFill rotWithShape="0">
                <a:blip r:embed="rId3"/>
                <a:stretch>
                  <a:fillRect l="-7065" b="-207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1595499" y="2181020"/>
                <a:ext cx="1287047"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b="0" i="1" smtClean="0">
                              <a:latin typeface="Cambria Math"/>
                            </a:rPr>
                          </m:ctrlPr>
                        </m:accPr>
                        <m:e>
                          <m:sSub>
                            <m:sSubPr>
                              <m:ctrlPr>
                                <a:rPr lang="en-US" altLang="zh-CN" b="0" i="1" smtClean="0">
                                  <a:latin typeface="Cambria Math"/>
                                </a:rPr>
                              </m:ctrlPr>
                            </m:sSubPr>
                            <m:e>
                              <m:r>
                                <m:rPr>
                                  <m:sty m:val="p"/>
                                </m:rPr>
                                <a:rPr lang="en-US" altLang="zh-CN" i="1">
                                  <a:latin typeface="Cambria Math" panose="02040503050406030204" pitchFamily="18" charset="0"/>
                                </a:rPr>
                                <m:t>x</m:t>
                              </m:r>
                            </m:e>
                            <m:sub>
                              <m:r>
                                <a:rPr lang="en-US" altLang="zh-CN" b="0" i="1" smtClean="0">
                                  <a:latin typeface="Cambria Math" panose="02040503050406030204" pitchFamily="18" charset="0"/>
                                </a:rPr>
                                <m:t>1</m:t>
                              </m:r>
                            </m:sub>
                          </m:sSub>
                        </m:e>
                      </m:acc>
                      <m:r>
                        <a:rPr lang="en-US" altLang="zh-CN" b="0" i="1" smtClean="0">
                          <a:latin typeface="Cambria Math" panose="02040503050406030204" pitchFamily="18" charset="0"/>
                        </a:rPr>
                        <m:t>=3.33</m:t>
                      </m:r>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1595499" y="2181020"/>
                <a:ext cx="1287047" cy="276999"/>
              </a:xfrm>
              <a:prstGeom prst="rect">
                <a:avLst/>
              </a:prstGeom>
              <a:blipFill rotWithShape="0">
                <a:blip r:embed="rId4"/>
                <a:stretch>
                  <a:fillRect b="-15556"/>
                </a:stretch>
              </a:blipFill>
            </p:spPr>
            <p:txBody>
              <a:bodyPr/>
              <a:lstStyle/>
              <a:p>
                <a:r>
                  <a:rPr lang="zh-CN" altLang="en-US">
                    <a:noFill/>
                  </a:rPr>
                  <a:t> </a:t>
                </a:r>
              </a:p>
            </p:txBody>
          </p:sp>
        </mc:Fallback>
      </mc:AlternateContent>
      <p:sp>
        <p:nvSpPr>
          <p:cNvPr id="9" name="文本框 8"/>
          <p:cNvSpPr txBox="1"/>
          <p:nvPr/>
        </p:nvSpPr>
        <p:spPr>
          <a:xfrm>
            <a:off x="454495" y="178637"/>
            <a:ext cx="3587842" cy="461665"/>
          </a:xfrm>
          <a:prstGeom prst="rect">
            <a:avLst/>
          </a:prstGeom>
          <a:noFill/>
        </p:spPr>
        <p:txBody>
          <a:bodyPr wrap="none" rtlCol="0">
            <a:spAutoFit/>
          </a:bodyPr>
          <a:lstStyle/>
          <a:p>
            <a:r>
              <a:rPr lang="zh-CN" altLang="en-US" sz="2400" b="1" dirty="0" smtClean="0"/>
              <a:t>第三步骤：计算组内方差</a:t>
            </a:r>
            <a:endParaRPr lang="zh-CN" altLang="en-US" sz="2400" b="1" dirty="0"/>
          </a:p>
        </p:txBody>
      </p:sp>
      <p:graphicFrame>
        <p:nvGraphicFramePr>
          <p:cNvPr id="2" name="表格 1"/>
          <p:cNvGraphicFramePr>
            <a:graphicFrameLocks noGrp="1"/>
          </p:cNvGraphicFramePr>
          <p:nvPr>
            <p:extLst>
              <p:ext uri="{D42A27DB-BD31-4B8C-83A1-F6EECF244321}">
                <p14:modId xmlns:p14="http://schemas.microsoft.com/office/powerpoint/2010/main" val="2383249772"/>
              </p:ext>
            </p:extLst>
          </p:nvPr>
        </p:nvGraphicFramePr>
        <p:xfrm>
          <a:off x="297649" y="1683477"/>
          <a:ext cx="2913637" cy="2651760"/>
        </p:xfrm>
        <a:graphic>
          <a:graphicData uri="http://schemas.openxmlformats.org/drawingml/2006/table">
            <a:tbl>
              <a:tblPr firstRow="1" bandRow="1">
                <a:tableStyleId>{5940675A-B579-460E-94D1-54222C63F5DA}</a:tableStyleId>
              </a:tblPr>
              <a:tblGrid>
                <a:gridCol w="1165543">
                  <a:extLst>
                    <a:ext uri="{9D8B030D-6E8A-4147-A177-3AD203B41FA5}">
                      <a16:colId xmlns:a16="http://schemas.microsoft.com/office/drawing/2014/main" xmlns="" val="20000"/>
                    </a:ext>
                  </a:extLst>
                </a:gridCol>
                <a:gridCol w="1748094">
                  <a:extLst>
                    <a:ext uri="{9D8B030D-6E8A-4147-A177-3AD203B41FA5}">
                      <a16:colId xmlns:a16="http://schemas.microsoft.com/office/drawing/2014/main" xmlns="" val="20001"/>
                    </a:ext>
                  </a:extLst>
                </a:gridCol>
              </a:tblGrid>
              <a:tr h="370840">
                <a:tc>
                  <a:txBody>
                    <a:bodyPr/>
                    <a:lstStyle/>
                    <a:p>
                      <a:pPr algn="ctr"/>
                      <a:r>
                        <a:rPr lang="zh-CN" altLang="en-US" sz="2400" dirty="0" smtClean="0"/>
                        <a:t>日产量</a:t>
                      </a:r>
                      <a:endParaRPr lang="zh-CN" altLang="en-US" sz="2400" dirty="0"/>
                    </a:p>
                  </a:txBody>
                  <a:tcPr/>
                </a:tc>
                <a:tc>
                  <a:txBody>
                    <a:bodyPr/>
                    <a:lstStyle/>
                    <a:p>
                      <a:pPr algn="ctr"/>
                      <a:endParaRPr lang="en-US" altLang="zh-CN" sz="2400" dirty="0" smtClean="0"/>
                    </a:p>
                    <a:p>
                      <a:pPr algn="ctr"/>
                      <a:endParaRPr lang="zh-CN" altLang="en-US" sz="2400" dirty="0"/>
                    </a:p>
                  </a:txBody>
                  <a:tcPr/>
                </a:tc>
                <a:extLst>
                  <a:ext uri="{0D108BD9-81ED-4DB2-BD59-A6C34878D82A}">
                    <a16:rowId xmlns:a16="http://schemas.microsoft.com/office/drawing/2014/main" xmlns="" val="10000"/>
                  </a:ext>
                </a:extLst>
              </a:tr>
              <a:tr h="370840">
                <a:tc>
                  <a:txBody>
                    <a:bodyPr/>
                    <a:lstStyle/>
                    <a:p>
                      <a:pPr algn="ctr"/>
                      <a:r>
                        <a:rPr lang="en-US" altLang="zh-CN" sz="2400" dirty="0" smtClean="0"/>
                        <a:t>2</a:t>
                      </a:r>
                      <a:endParaRPr lang="zh-CN" altLang="en-US" sz="2400" dirty="0"/>
                    </a:p>
                  </a:txBody>
                  <a:tcPr/>
                </a:tc>
                <a:tc>
                  <a:txBody>
                    <a:bodyPr/>
                    <a:lstStyle/>
                    <a:p>
                      <a:pPr algn="ctr"/>
                      <a:r>
                        <a:rPr lang="en-US" altLang="zh-CN" sz="2400" dirty="0" smtClean="0"/>
                        <a:t>1.77</a:t>
                      </a:r>
                      <a:endParaRPr lang="zh-CN" altLang="en-US" sz="2400" dirty="0"/>
                    </a:p>
                  </a:txBody>
                  <a:tcPr/>
                </a:tc>
                <a:extLst>
                  <a:ext uri="{0D108BD9-81ED-4DB2-BD59-A6C34878D82A}">
                    <a16:rowId xmlns:a16="http://schemas.microsoft.com/office/drawing/2014/main" xmlns="" val="10001"/>
                  </a:ext>
                </a:extLst>
              </a:tr>
              <a:tr h="370840">
                <a:tc>
                  <a:txBody>
                    <a:bodyPr/>
                    <a:lstStyle/>
                    <a:p>
                      <a:pPr algn="ctr"/>
                      <a:r>
                        <a:rPr lang="en-US" altLang="zh-CN" sz="2400" dirty="0" smtClean="0"/>
                        <a:t>4</a:t>
                      </a:r>
                      <a:endParaRPr lang="zh-CN" altLang="en-US" sz="2400" dirty="0"/>
                    </a:p>
                  </a:txBody>
                  <a:tcPr/>
                </a:tc>
                <a:tc>
                  <a:txBody>
                    <a:bodyPr/>
                    <a:lstStyle/>
                    <a:p>
                      <a:pPr algn="ctr"/>
                      <a:r>
                        <a:rPr lang="en-US" altLang="zh-CN" sz="2400" dirty="0" smtClean="0"/>
                        <a:t>0.45</a:t>
                      </a:r>
                      <a:endParaRPr lang="zh-CN" altLang="en-US" sz="2400" dirty="0"/>
                    </a:p>
                  </a:txBody>
                  <a:tcPr/>
                </a:tc>
                <a:extLst>
                  <a:ext uri="{0D108BD9-81ED-4DB2-BD59-A6C34878D82A}">
                    <a16:rowId xmlns:a16="http://schemas.microsoft.com/office/drawing/2014/main" xmlns="" val="10002"/>
                  </a:ext>
                </a:extLst>
              </a:tr>
              <a:tr h="370840">
                <a:tc>
                  <a:txBody>
                    <a:bodyPr/>
                    <a:lstStyle/>
                    <a:p>
                      <a:pPr algn="ctr"/>
                      <a:r>
                        <a:rPr lang="en-US" altLang="zh-CN" sz="2400" dirty="0" smtClean="0"/>
                        <a:t>4</a:t>
                      </a:r>
                      <a:endParaRPr lang="zh-CN" altLang="en-US" sz="2400" dirty="0"/>
                    </a:p>
                  </a:txBody>
                  <a:tcPr/>
                </a:tc>
                <a:tc>
                  <a:txBody>
                    <a:bodyPr/>
                    <a:lstStyle/>
                    <a:p>
                      <a:pPr algn="ctr"/>
                      <a:r>
                        <a:rPr lang="en-US" altLang="zh-CN" sz="2400" dirty="0" smtClean="0"/>
                        <a:t>0.45</a:t>
                      </a:r>
                      <a:endParaRPr lang="zh-CN" altLang="en-US" sz="2400" dirty="0"/>
                    </a:p>
                  </a:txBody>
                  <a:tcPr/>
                </a:tc>
                <a:extLst>
                  <a:ext uri="{0D108BD9-81ED-4DB2-BD59-A6C34878D82A}">
                    <a16:rowId xmlns:a16="http://schemas.microsoft.com/office/drawing/2014/main" xmlns="" val="10003"/>
                  </a:ext>
                </a:extLst>
              </a:tr>
              <a:tr h="370840">
                <a:tc>
                  <a:txBody>
                    <a:bodyPr/>
                    <a:lstStyle/>
                    <a:p>
                      <a:pPr algn="ctr"/>
                      <a:r>
                        <a:rPr lang="zh-CN" altLang="en-US" sz="2400" dirty="0" smtClean="0"/>
                        <a:t>合计</a:t>
                      </a:r>
                      <a:endParaRPr lang="zh-CN" altLang="en-US" sz="2400" dirty="0"/>
                    </a:p>
                  </a:txBody>
                  <a:tcPr/>
                </a:tc>
                <a:tc>
                  <a:txBody>
                    <a:bodyPr/>
                    <a:lstStyle/>
                    <a:p>
                      <a:pPr algn="ctr"/>
                      <a:r>
                        <a:rPr lang="en-US" altLang="zh-CN" sz="2400" dirty="0" smtClean="0"/>
                        <a:t>2.67</a:t>
                      </a:r>
                      <a:endParaRPr lang="zh-CN" altLang="en-US" sz="2400" dirty="0"/>
                    </a:p>
                  </a:txBody>
                  <a:tcPr/>
                </a:tc>
                <a:extLst>
                  <a:ext uri="{0D108BD9-81ED-4DB2-BD59-A6C34878D82A}">
                    <a16:rowId xmlns:a16="http://schemas.microsoft.com/office/drawing/2014/main" xmlns="" val="10004"/>
                  </a:ext>
                </a:extLst>
              </a:tr>
            </a:tbl>
          </a:graphicData>
        </a:graphic>
      </p:graphicFrame>
      <p:sp>
        <p:nvSpPr>
          <p:cNvPr id="3" name="文本框 2"/>
          <p:cNvSpPr txBox="1"/>
          <p:nvPr/>
        </p:nvSpPr>
        <p:spPr>
          <a:xfrm>
            <a:off x="1038279" y="1154405"/>
            <a:ext cx="1800493" cy="369332"/>
          </a:xfrm>
          <a:prstGeom prst="rect">
            <a:avLst/>
          </a:prstGeom>
          <a:noFill/>
        </p:spPr>
        <p:txBody>
          <a:bodyPr wrap="none" rtlCol="0">
            <a:spAutoFit/>
          </a:bodyPr>
          <a:lstStyle/>
          <a:p>
            <a:r>
              <a:rPr lang="zh-CN" altLang="en-US" b="1" dirty="0" smtClean="0"/>
              <a:t>第一组方差计算</a:t>
            </a:r>
            <a:endParaRPr lang="zh-CN" altLang="en-US" b="1" dirty="0"/>
          </a:p>
        </p:txBody>
      </p:sp>
      <mc:AlternateContent xmlns:mc="http://schemas.openxmlformats.org/markup-compatibility/2006" xmlns:a14="http://schemas.microsoft.com/office/drawing/2010/main">
        <mc:Choice Requires="a14">
          <p:sp>
            <p:nvSpPr>
              <p:cNvPr id="12" name="文本框 11"/>
              <p:cNvSpPr txBox="1"/>
              <p:nvPr/>
            </p:nvSpPr>
            <p:spPr>
              <a:xfrm>
                <a:off x="5937945" y="1764736"/>
                <a:ext cx="1119601" cy="3205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a:rPr>
                          </m:ctrlPr>
                        </m:sSubPr>
                        <m:e>
                          <m:sSup>
                            <m:sSupPr>
                              <m:ctrlPr>
                                <a:rPr lang="en-US" altLang="zh-CN" b="0" i="1" smtClean="0">
                                  <a:latin typeface="Cambria Math"/>
                                </a:rPr>
                              </m:ctrlPr>
                            </m:sSupPr>
                            <m:e>
                              <m:r>
                                <a:rPr lang="en-US" altLang="zh-CN" b="0" i="1" smtClean="0">
                                  <a:latin typeface="Cambria Math" panose="02040503050406030204" pitchFamily="18" charset="0"/>
                                </a:rPr>
                                <m:t>(</m:t>
                              </m:r>
                              <m:sSub>
                                <m:sSubPr>
                                  <m:ctrlPr>
                                    <a:rPr lang="en-US" altLang="zh-CN" b="0" i="1" smtClean="0">
                                      <a:latin typeface="Cambria Math"/>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acc>
                                <m:accPr>
                                  <m:chr m:val="̅"/>
                                  <m:ctrlPr>
                                    <a:rPr lang="en-US" altLang="zh-CN" b="0" i="1" smtClean="0">
                                      <a:latin typeface="Cambria Math"/>
                                    </a:rPr>
                                  </m:ctrlPr>
                                </m:acc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acc>
                            </m:e>
                            <m:sup>
                              <m:r>
                                <a:rPr lang="en-US" altLang="zh-CN" b="0" i="1" smtClean="0">
                                  <a:latin typeface="Cambria Math" panose="02040503050406030204" pitchFamily="18" charset="0"/>
                                </a:rPr>
                                <m:t>2</m:t>
                              </m:r>
                            </m:sup>
                          </m:sSup>
                        </m:e>
                        <m:sub/>
                      </m:sSub>
                    </m:oMath>
                  </m:oMathPara>
                </a14:m>
                <a:endParaRPr lang="zh-CN" altLang="en-US" dirty="0"/>
              </a:p>
            </p:txBody>
          </p:sp>
        </mc:Choice>
        <mc:Fallback xmlns="">
          <p:sp>
            <p:nvSpPr>
              <p:cNvPr id="12" name="文本框 11"/>
              <p:cNvSpPr txBox="1">
                <a:spLocks noRot="1" noChangeAspect="1" noMove="1" noResize="1" noEditPoints="1" noAdjustHandles="1" noChangeArrowheads="1" noChangeShapeType="1" noTextEdit="1"/>
              </p:cNvSpPr>
              <p:nvPr/>
            </p:nvSpPr>
            <p:spPr>
              <a:xfrm>
                <a:off x="5937945" y="1764736"/>
                <a:ext cx="1119601" cy="320537"/>
              </a:xfrm>
              <a:prstGeom prst="rect">
                <a:avLst/>
              </a:prstGeom>
              <a:blipFill rotWithShape="0">
                <a:blip r:embed="rId5"/>
                <a:stretch>
                  <a:fillRect l="-7065" b="-207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5767135" y="2181019"/>
                <a:ext cx="1287047"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b="0" i="1" smtClean="0">
                              <a:latin typeface="Cambria Math"/>
                            </a:rPr>
                          </m:ctrlPr>
                        </m:accPr>
                        <m:e>
                          <m:sSub>
                            <m:sSubPr>
                              <m:ctrlPr>
                                <a:rPr lang="en-US" altLang="zh-CN" b="0" i="1" smtClean="0">
                                  <a:latin typeface="Cambria Math"/>
                                </a:rPr>
                              </m:ctrlPr>
                            </m:sSubPr>
                            <m:e>
                              <m:r>
                                <m:rPr>
                                  <m:sty m:val="p"/>
                                </m:rPr>
                                <a:rPr lang="en-US" altLang="zh-CN" i="1">
                                  <a:latin typeface="Cambria Math" panose="02040503050406030204" pitchFamily="18" charset="0"/>
                                </a:rPr>
                                <m:t>x</m:t>
                              </m:r>
                            </m:e>
                            <m:sub>
                              <m:r>
                                <a:rPr lang="en-US" altLang="zh-CN" b="0" i="1" smtClean="0">
                                  <a:latin typeface="Cambria Math" panose="02040503050406030204" pitchFamily="18" charset="0"/>
                                </a:rPr>
                                <m:t>2</m:t>
                              </m:r>
                            </m:sub>
                          </m:sSub>
                        </m:e>
                      </m:acc>
                      <m:r>
                        <a:rPr lang="en-US" altLang="zh-CN" b="0" i="1" smtClean="0">
                          <a:latin typeface="Cambria Math" panose="02040503050406030204" pitchFamily="18" charset="0"/>
                        </a:rPr>
                        <m:t>=7.5</m:t>
                      </m:r>
                    </m:oMath>
                  </m:oMathPara>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5767135" y="2181019"/>
                <a:ext cx="1287047" cy="276999"/>
              </a:xfrm>
              <a:prstGeom prst="rect">
                <a:avLst/>
              </a:prstGeom>
              <a:blipFill rotWithShape="0">
                <a:blip r:embed="rId6"/>
                <a:stretch>
                  <a:fillRect b="-15556"/>
                </a:stretch>
              </a:blipFill>
            </p:spPr>
            <p:txBody>
              <a:bodyPr/>
              <a:lstStyle/>
              <a:p>
                <a:r>
                  <a:rPr lang="zh-CN" altLang="en-US">
                    <a:noFill/>
                  </a:rPr>
                  <a:t> </a:t>
                </a:r>
              </a:p>
            </p:txBody>
          </p:sp>
        </mc:Fallback>
      </mc:AlternateContent>
      <p:graphicFrame>
        <p:nvGraphicFramePr>
          <p:cNvPr id="14" name="表格 13"/>
          <p:cNvGraphicFramePr>
            <a:graphicFrameLocks noGrp="1"/>
          </p:cNvGraphicFramePr>
          <p:nvPr>
            <p:extLst>
              <p:ext uri="{D42A27DB-BD31-4B8C-83A1-F6EECF244321}">
                <p14:modId xmlns:p14="http://schemas.microsoft.com/office/powerpoint/2010/main" val="720655904"/>
              </p:ext>
            </p:extLst>
          </p:nvPr>
        </p:nvGraphicFramePr>
        <p:xfrm>
          <a:off x="4319360" y="1684981"/>
          <a:ext cx="3197543" cy="3108960"/>
        </p:xfrm>
        <a:graphic>
          <a:graphicData uri="http://schemas.openxmlformats.org/drawingml/2006/table">
            <a:tbl>
              <a:tblPr firstRow="1" bandRow="1">
                <a:tableStyleId>{5940675A-B579-460E-94D1-54222C63F5DA}</a:tableStyleId>
              </a:tblPr>
              <a:tblGrid>
                <a:gridCol w="1165543">
                  <a:extLst>
                    <a:ext uri="{9D8B030D-6E8A-4147-A177-3AD203B41FA5}">
                      <a16:colId xmlns:a16="http://schemas.microsoft.com/office/drawing/2014/main" xmlns="" val="20000"/>
                    </a:ext>
                  </a:extLst>
                </a:gridCol>
                <a:gridCol w="2032000">
                  <a:extLst>
                    <a:ext uri="{9D8B030D-6E8A-4147-A177-3AD203B41FA5}">
                      <a16:colId xmlns:a16="http://schemas.microsoft.com/office/drawing/2014/main" xmlns="" val="20001"/>
                    </a:ext>
                  </a:extLst>
                </a:gridCol>
              </a:tblGrid>
              <a:tr h="370840">
                <a:tc>
                  <a:txBody>
                    <a:bodyPr/>
                    <a:lstStyle/>
                    <a:p>
                      <a:pPr algn="ctr"/>
                      <a:r>
                        <a:rPr lang="zh-CN" altLang="en-US" sz="2400" dirty="0" smtClean="0"/>
                        <a:t>日产量</a:t>
                      </a:r>
                      <a:endParaRPr lang="zh-CN" altLang="en-US" sz="2400" dirty="0"/>
                    </a:p>
                  </a:txBody>
                  <a:tcPr/>
                </a:tc>
                <a:tc>
                  <a:txBody>
                    <a:bodyPr/>
                    <a:lstStyle/>
                    <a:p>
                      <a:pPr algn="ctr"/>
                      <a:endParaRPr lang="en-US" altLang="zh-CN" sz="2400" dirty="0" smtClean="0"/>
                    </a:p>
                    <a:p>
                      <a:pPr algn="ctr"/>
                      <a:endParaRPr lang="zh-CN" altLang="en-US" sz="2400" dirty="0"/>
                    </a:p>
                  </a:txBody>
                  <a:tcPr/>
                </a:tc>
                <a:extLst>
                  <a:ext uri="{0D108BD9-81ED-4DB2-BD59-A6C34878D82A}">
                    <a16:rowId xmlns:a16="http://schemas.microsoft.com/office/drawing/2014/main" xmlns="" val="10000"/>
                  </a:ext>
                </a:extLst>
              </a:tr>
              <a:tr h="370840">
                <a:tc>
                  <a:txBody>
                    <a:bodyPr/>
                    <a:lstStyle/>
                    <a:p>
                      <a:pPr algn="ctr"/>
                      <a:r>
                        <a:rPr lang="en-US" altLang="zh-CN" sz="2400" dirty="0" smtClean="0"/>
                        <a:t>6</a:t>
                      </a:r>
                      <a:endParaRPr lang="zh-CN" altLang="en-US" sz="2400" dirty="0"/>
                    </a:p>
                  </a:txBody>
                  <a:tcPr/>
                </a:tc>
                <a:tc>
                  <a:txBody>
                    <a:bodyPr/>
                    <a:lstStyle/>
                    <a:p>
                      <a:pPr algn="ctr"/>
                      <a:r>
                        <a:rPr lang="en-US" altLang="zh-CN" sz="2400" dirty="0" smtClean="0"/>
                        <a:t>2.25</a:t>
                      </a:r>
                      <a:endParaRPr lang="zh-CN" altLang="en-US" sz="2400" dirty="0"/>
                    </a:p>
                  </a:txBody>
                  <a:tcPr/>
                </a:tc>
                <a:extLst>
                  <a:ext uri="{0D108BD9-81ED-4DB2-BD59-A6C34878D82A}">
                    <a16:rowId xmlns:a16="http://schemas.microsoft.com/office/drawing/2014/main" xmlns="" val="10001"/>
                  </a:ext>
                </a:extLst>
              </a:tr>
              <a:tr h="370840">
                <a:tc>
                  <a:txBody>
                    <a:bodyPr/>
                    <a:lstStyle/>
                    <a:p>
                      <a:pPr algn="ctr"/>
                      <a:r>
                        <a:rPr lang="en-US" altLang="zh-CN" sz="2400" dirty="0" smtClean="0"/>
                        <a:t>7</a:t>
                      </a:r>
                      <a:endParaRPr lang="zh-CN" altLang="en-US" sz="2400" dirty="0"/>
                    </a:p>
                  </a:txBody>
                  <a:tcPr/>
                </a:tc>
                <a:tc>
                  <a:txBody>
                    <a:bodyPr/>
                    <a:lstStyle/>
                    <a:p>
                      <a:pPr algn="ctr"/>
                      <a:r>
                        <a:rPr lang="en-US" altLang="zh-CN" sz="2400" dirty="0" smtClean="0"/>
                        <a:t>0.25</a:t>
                      </a:r>
                      <a:endParaRPr lang="zh-CN" altLang="en-US" sz="2400" dirty="0"/>
                    </a:p>
                  </a:txBody>
                  <a:tcPr/>
                </a:tc>
                <a:extLst>
                  <a:ext uri="{0D108BD9-81ED-4DB2-BD59-A6C34878D82A}">
                    <a16:rowId xmlns:a16="http://schemas.microsoft.com/office/drawing/2014/main" xmlns="" val="10002"/>
                  </a:ext>
                </a:extLst>
              </a:tr>
              <a:tr h="370840">
                <a:tc>
                  <a:txBody>
                    <a:bodyPr/>
                    <a:lstStyle/>
                    <a:p>
                      <a:pPr algn="ctr"/>
                      <a:r>
                        <a:rPr lang="en-US" altLang="zh-CN" sz="2400" dirty="0" smtClean="0"/>
                        <a:t>8</a:t>
                      </a:r>
                      <a:endParaRPr lang="zh-CN" altLang="en-US" sz="2400" dirty="0"/>
                    </a:p>
                  </a:txBody>
                  <a:tcPr/>
                </a:tc>
                <a:tc>
                  <a:txBody>
                    <a:bodyPr/>
                    <a:lstStyle/>
                    <a:p>
                      <a:pPr algn="ctr"/>
                      <a:r>
                        <a:rPr lang="en-US" altLang="zh-CN" sz="2400" dirty="0" smtClean="0"/>
                        <a:t>0.45</a:t>
                      </a:r>
                      <a:endParaRPr lang="zh-CN" altLang="en-US" sz="2400" dirty="0"/>
                    </a:p>
                  </a:txBody>
                  <a:tcPr/>
                </a:tc>
                <a:extLst>
                  <a:ext uri="{0D108BD9-81ED-4DB2-BD59-A6C34878D82A}">
                    <a16:rowId xmlns:a16="http://schemas.microsoft.com/office/drawing/2014/main" xmlns="" val="10003"/>
                  </a:ext>
                </a:extLst>
              </a:tr>
              <a:tr h="370840">
                <a:tc>
                  <a:txBody>
                    <a:bodyPr/>
                    <a:lstStyle/>
                    <a:p>
                      <a:pPr algn="ctr"/>
                      <a:r>
                        <a:rPr lang="en-US" altLang="zh-CN" sz="2400" dirty="0" smtClean="0"/>
                        <a:t>9</a:t>
                      </a:r>
                      <a:endParaRPr lang="zh-CN" altLang="en-US" sz="2400" dirty="0"/>
                    </a:p>
                  </a:txBody>
                  <a:tcPr/>
                </a:tc>
                <a:tc>
                  <a:txBody>
                    <a:bodyPr/>
                    <a:lstStyle/>
                    <a:p>
                      <a:pPr algn="ctr"/>
                      <a:r>
                        <a:rPr lang="en-US" altLang="zh-CN" sz="2400" dirty="0" smtClean="0"/>
                        <a:t>2.25</a:t>
                      </a:r>
                      <a:endParaRPr lang="zh-CN" altLang="en-US" sz="2400" dirty="0"/>
                    </a:p>
                  </a:txBody>
                  <a:tcPr/>
                </a:tc>
                <a:extLst>
                  <a:ext uri="{0D108BD9-81ED-4DB2-BD59-A6C34878D82A}">
                    <a16:rowId xmlns:a16="http://schemas.microsoft.com/office/drawing/2014/main" xmlns="" val="10004"/>
                  </a:ext>
                </a:extLst>
              </a:tr>
              <a:tr h="370840">
                <a:tc>
                  <a:txBody>
                    <a:bodyPr/>
                    <a:lstStyle/>
                    <a:p>
                      <a:pPr algn="ctr"/>
                      <a:r>
                        <a:rPr lang="zh-CN" altLang="en-US" sz="2400" dirty="0" smtClean="0"/>
                        <a:t>合计</a:t>
                      </a:r>
                      <a:endParaRPr lang="zh-CN" altLang="en-US" sz="2400" dirty="0"/>
                    </a:p>
                  </a:txBody>
                  <a:tcPr/>
                </a:tc>
                <a:tc>
                  <a:txBody>
                    <a:bodyPr/>
                    <a:lstStyle/>
                    <a:p>
                      <a:pPr algn="ctr"/>
                      <a:r>
                        <a:rPr lang="en-US" altLang="zh-CN" sz="2400" dirty="0" smtClean="0"/>
                        <a:t>5.00</a:t>
                      </a:r>
                      <a:endParaRPr lang="zh-CN" altLang="en-US" sz="2400" dirty="0"/>
                    </a:p>
                  </a:txBody>
                  <a:tcPr/>
                </a:tc>
                <a:extLst>
                  <a:ext uri="{0D108BD9-81ED-4DB2-BD59-A6C34878D82A}">
                    <a16:rowId xmlns:a16="http://schemas.microsoft.com/office/drawing/2014/main" xmlns="" val="10005"/>
                  </a:ext>
                </a:extLst>
              </a:tr>
            </a:tbl>
          </a:graphicData>
        </a:graphic>
      </p:graphicFrame>
      <p:sp>
        <p:nvSpPr>
          <p:cNvPr id="15" name="文本框 14"/>
          <p:cNvSpPr txBox="1"/>
          <p:nvPr/>
        </p:nvSpPr>
        <p:spPr>
          <a:xfrm>
            <a:off x="5127163" y="1162865"/>
            <a:ext cx="1800493" cy="369332"/>
          </a:xfrm>
          <a:prstGeom prst="rect">
            <a:avLst/>
          </a:prstGeom>
          <a:noFill/>
        </p:spPr>
        <p:txBody>
          <a:bodyPr wrap="none" rtlCol="0">
            <a:spAutoFit/>
          </a:bodyPr>
          <a:lstStyle/>
          <a:p>
            <a:r>
              <a:rPr lang="zh-CN" altLang="en-US" b="1" dirty="0" smtClean="0"/>
              <a:t>第二组方差计算</a:t>
            </a:r>
            <a:endParaRPr lang="zh-CN" altLang="en-US" b="1" dirty="0"/>
          </a:p>
        </p:txBody>
      </p:sp>
      <mc:AlternateContent xmlns:mc="http://schemas.openxmlformats.org/markup-compatibility/2006" xmlns:a14="http://schemas.microsoft.com/office/drawing/2010/main">
        <mc:Choice Requires="a14">
          <p:sp>
            <p:nvSpPr>
              <p:cNvPr id="16" name="文本框 15"/>
              <p:cNvSpPr txBox="1"/>
              <p:nvPr/>
            </p:nvSpPr>
            <p:spPr>
              <a:xfrm>
                <a:off x="10116295" y="1842657"/>
                <a:ext cx="1119601" cy="3205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a:rPr>
                          </m:ctrlPr>
                        </m:sSubPr>
                        <m:e>
                          <m:sSup>
                            <m:sSupPr>
                              <m:ctrlPr>
                                <a:rPr lang="en-US" altLang="zh-CN" b="0" i="1" smtClean="0">
                                  <a:latin typeface="Cambria Math"/>
                                </a:rPr>
                              </m:ctrlPr>
                            </m:sSupPr>
                            <m:e>
                              <m:r>
                                <a:rPr lang="en-US" altLang="zh-CN" b="0" i="1" smtClean="0">
                                  <a:latin typeface="Cambria Math" panose="02040503050406030204" pitchFamily="18" charset="0"/>
                                </a:rPr>
                                <m:t>(</m:t>
                              </m:r>
                              <m:sSub>
                                <m:sSubPr>
                                  <m:ctrlPr>
                                    <a:rPr lang="en-US" altLang="zh-CN" b="0" i="1" smtClean="0">
                                      <a:latin typeface="Cambria Math"/>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acc>
                                <m:accPr>
                                  <m:chr m:val="̅"/>
                                  <m:ctrlPr>
                                    <a:rPr lang="en-US" altLang="zh-CN" b="0" i="1" smtClean="0">
                                      <a:latin typeface="Cambria Math"/>
                                    </a:rPr>
                                  </m:ctrlPr>
                                </m:acc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acc>
                            </m:e>
                            <m:sup>
                              <m:r>
                                <a:rPr lang="en-US" altLang="zh-CN" b="0" i="1" smtClean="0">
                                  <a:latin typeface="Cambria Math" panose="02040503050406030204" pitchFamily="18" charset="0"/>
                                </a:rPr>
                                <m:t>2</m:t>
                              </m:r>
                            </m:sup>
                          </m:sSup>
                        </m:e>
                        <m:sub/>
                      </m:sSub>
                    </m:oMath>
                  </m:oMathPara>
                </a14:m>
                <a:endParaRPr lang="zh-CN" altLang="en-US" dirty="0"/>
              </a:p>
            </p:txBody>
          </p:sp>
        </mc:Choice>
        <mc:Fallback xmlns="">
          <p:sp>
            <p:nvSpPr>
              <p:cNvPr id="16" name="文本框 15"/>
              <p:cNvSpPr txBox="1">
                <a:spLocks noRot="1" noChangeAspect="1" noMove="1" noResize="1" noEditPoints="1" noAdjustHandles="1" noChangeArrowheads="1" noChangeShapeType="1" noTextEdit="1"/>
              </p:cNvSpPr>
              <p:nvPr/>
            </p:nvSpPr>
            <p:spPr>
              <a:xfrm>
                <a:off x="10116295" y="1842657"/>
                <a:ext cx="1119601" cy="320537"/>
              </a:xfrm>
              <a:prstGeom prst="rect">
                <a:avLst/>
              </a:prstGeom>
              <a:blipFill rotWithShape="0">
                <a:blip r:embed="rId7"/>
                <a:stretch>
                  <a:fillRect l="-7065" b="-207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9951026" y="2185826"/>
                <a:ext cx="1287047"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b="0" i="1" smtClean="0">
                              <a:latin typeface="Cambria Math"/>
                            </a:rPr>
                          </m:ctrlPr>
                        </m:accPr>
                        <m:e>
                          <m:sSub>
                            <m:sSubPr>
                              <m:ctrlPr>
                                <a:rPr lang="en-US" altLang="zh-CN" b="0" i="1" smtClean="0">
                                  <a:latin typeface="Cambria Math"/>
                                </a:rPr>
                              </m:ctrlPr>
                            </m:sSubPr>
                            <m:e>
                              <m:r>
                                <m:rPr>
                                  <m:sty m:val="p"/>
                                </m:rPr>
                                <a:rPr lang="en-US" altLang="zh-CN" i="1">
                                  <a:latin typeface="Cambria Math" panose="02040503050406030204" pitchFamily="18" charset="0"/>
                                </a:rPr>
                                <m:t>x</m:t>
                              </m:r>
                            </m:e>
                            <m:sub>
                              <m:r>
                                <a:rPr lang="en-US" altLang="zh-CN" b="0" i="1" smtClean="0">
                                  <a:latin typeface="Cambria Math" panose="02040503050406030204" pitchFamily="18" charset="0"/>
                                </a:rPr>
                                <m:t>1</m:t>
                              </m:r>
                            </m:sub>
                          </m:sSub>
                        </m:e>
                      </m:acc>
                      <m:r>
                        <a:rPr lang="en-US" altLang="zh-CN" b="0" i="1" smtClean="0">
                          <a:latin typeface="Cambria Math" panose="02040503050406030204" pitchFamily="18" charset="0"/>
                        </a:rPr>
                        <m:t>=11.5</m:t>
                      </m:r>
                    </m:oMath>
                  </m:oMathPara>
                </a14:m>
                <a:endParaRPr lang="zh-CN" altLang="en-US" dirty="0"/>
              </a:p>
            </p:txBody>
          </p:sp>
        </mc:Choice>
        <mc:Fallback xmlns="">
          <p:sp>
            <p:nvSpPr>
              <p:cNvPr id="17" name="文本框 16"/>
              <p:cNvSpPr txBox="1">
                <a:spLocks noRot="1" noChangeAspect="1" noMove="1" noResize="1" noEditPoints="1" noAdjustHandles="1" noChangeArrowheads="1" noChangeShapeType="1" noTextEdit="1"/>
              </p:cNvSpPr>
              <p:nvPr/>
            </p:nvSpPr>
            <p:spPr>
              <a:xfrm>
                <a:off x="9951026" y="2185826"/>
                <a:ext cx="1287047" cy="276999"/>
              </a:xfrm>
              <a:prstGeom prst="rect">
                <a:avLst/>
              </a:prstGeom>
              <a:blipFill rotWithShape="0">
                <a:blip r:embed="rId8"/>
                <a:stretch>
                  <a:fillRect b="-15556"/>
                </a:stretch>
              </a:blipFill>
            </p:spPr>
            <p:txBody>
              <a:bodyPr/>
              <a:lstStyle/>
              <a:p>
                <a:r>
                  <a:rPr lang="zh-CN" altLang="en-US">
                    <a:noFill/>
                  </a:rPr>
                  <a:t> </a:t>
                </a:r>
              </a:p>
            </p:txBody>
          </p:sp>
        </mc:Fallback>
      </mc:AlternateContent>
      <p:graphicFrame>
        <p:nvGraphicFramePr>
          <p:cNvPr id="18" name="表格 17"/>
          <p:cNvGraphicFramePr>
            <a:graphicFrameLocks noGrp="1"/>
          </p:cNvGraphicFramePr>
          <p:nvPr>
            <p:extLst>
              <p:ext uri="{D42A27DB-BD31-4B8C-83A1-F6EECF244321}">
                <p14:modId xmlns:p14="http://schemas.microsoft.com/office/powerpoint/2010/main" val="610062837"/>
              </p:ext>
            </p:extLst>
          </p:nvPr>
        </p:nvGraphicFramePr>
        <p:xfrm>
          <a:off x="8517523" y="1663205"/>
          <a:ext cx="3197543" cy="2194560"/>
        </p:xfrm>
        <a:graphic>
          <a:graphicData uri="http://schemas.openxmlformats.org/drawingml/2006/table">
            <a:tbl>
              <a:tblPr firstRow="1" bandRow="1">
                <a:tableStyleId>{5940675A-B579-460E-94D1-54222C63F5DA}</a:tableStyleId>
              </a:tblPr>
              <a:tblGrid>
                <a:gridCol w="1165543">
                  <a:extLst>
                    <a:ext uri="{9D8B030D-6E8A-4147-A177-3AD203B41FA5}">
                      <a16:colId xmlns:a16="http://schemas.microsoft.com/office/drawing/2014/main" xmlns="" val="20000"/>
                    </a:ext>
                  </a:extLst>
                </a:gridCol>
                <a:gridCol w="2032000">
                  <a:extLst>
                    <a:ext uri="{9D8B030D-6E8A-4147-A177-3AD203B41FA5}">
                      <a16:colId xmlns:a16="http://schemas.microsoft.com/office/drawing/2014/main" xmlns="" val="20001"/>
                    </a:ext>
                  </a:extLst>
                </a:gridCol>
              </a:tblGrid>
              <a:tr h="370840">
                <a:tc>
                  <a:txBody>
                    <a:bodyPr/>
                    <a:lstStyle/>
                    <a:p>
                      <a:pPr algn="ctr"/>
                      <a:r>
                        <a:rPr lang="zh-CN" altLang="en-US" sz="2400" dirty="0" smtClean="0"/>
                        <a:t>日产量</a:t>
                      </a:r>
                      <a:endParaRPr lang="zh-CN" altLang="en-US" sz="2400" dirty="0"/>
                    </a:p>
                  </a:txBody>
                  <a:tcPr/>
                </a:tc>
                <a:tc>
                  <a:txBody>
                    <a:bodyPr/>
                    <a:lstStyle/>
                    <a:p>
                      <a:pPr algn="ctr"/>
                      <a:endParaRPr lang="en-US" altLang="zh-CN" sz="2400" dirty="0" smtClean="0"/>
                    </a:p>
                    <a:p>
                      <a:pPr algn="ctr"/>
                      <a:endParaRPr lang="zh-CN" altLang="en-US" sz="2400" dirty="0"/>
                    </a:p>
                  </a:txBody>
                  <a:tcPr/>
                </a:tc>
                <a:extLst>
                  <a:ext uri="{0D108BD9-81ED-4DB2-BD59-A6C34878D82A}">
                    <a16:rowId xmlns:a16="http://schemas.microsoft.com/office/drawing/2014/main" xmlns="" val="10000"/>
                  </a:ext>
                </a:extLst>
              </a:tr>
              <a:tr h="370840">
                <a:tc>
                  <a:txBody>
                    <a:bodyPr/>
                    <a:lstStyle/>
                    <a:p>
                      <a:pPr algn="ctr"/>
                      <a:r>
                        <a:rPr lang="en-US" altLang="zh-CN" sz="2400" dirty="0" smtClean="0"/>
                        <a:t>11</a:t>
                      </a:r>
                      <a:endParaRPr lang="zh-CN" altLang="en-US" sz="2400" dirty="0"/>
                    </a:p>
                  </a:txBody>
                  <a:tcPr/>
                </a:tc>
                <a:tc>
                  <a:txBody>
                    <a:bodyPr/>
                    <a:lstStyle/>
                    <a:p>
                      <a:pPr algn="ctr"/>
                      <a:r>
                        <a:rPr lang="en-US" altLang="zh-CN" sz="2400" dirty="0" smtClean="0"/>
                        <a:t>0.25</a:t>
                      </a:r>
                      <a:endParaRPr lang="zh-CN" altLang="en-US" sz="2400" dirty="0"/>
                    </a:p>
                  </a:txBody>
                  <a:tcPr/>
                </a:tc>
                <a:extLst>
                  <a:ext uri="{0D108BD9-81ED-4DB2-BD59-A6C34878D82A}">
                    <a16:rowId xmlns:a16="http://schemas.microsoft.com/office/drawing/2014/main" xmlns="" val="10001"/>
                  </a:ext>
                </a:extLst>
              </a:tr>
              <a:tr h="370840">
                <a:tc>
                  <a:txBody>
                    <a:bodyPr/>
                    <a:lstStyle/>
                    <a:p>
                      <a:pPr algn="ctr"/>
                      <a:r>
                        <a:rPr lang="en-US" altLang="zh-CN" sz="2400" dirty="0" smtClean="0"/>
                        <a:t>12</a:t>
                      </a:r>
                      <a:endParaRPr lang="zh-CN" altLang="en-US" sz="2400" dirty="0"/>
                    </a:p>
                  </a:txBody>
                  <a:tcPr/>
                </a:tc>
                <a:tc>
                  <a:txBody>
                    <a:bodyPr/>
                    <a:lstStyle/>
                    <a:p>
                      <a:pPr algn="ctr"/>
                      <a:r>
                        <a:rPr lang="en-US" altLang="zh-CN" sz="2400" dirty="0" smtClean="0"/>
                        <a:t>0.25</a:t>
                      </a:r>
                      <a:endParaRPr lang="zh-CN" altLang="en-US" sz="2400" dirty="0"/>
                    </a:p>
                  </a:txBody>
                  <a:tcPr/>
                </a:tc>
                <a:extLst>
                  <a:ext uri="{0D108BD9-81ED-4DB2-BD59-A6C34878D82A}">
                    <a16:rowId xmlns:a16="http://schemas.microsoft.com/office/drawing/2014/main" xmlns="" val="10002"/>
                  </a:ext>
                </a:extLst>
              </a:tr>
              <a:tr h="370840">
                <a:tc>
                  <a:txBody>
                    <a:bodyPr/>
                    <a:lstStyle/>
                    <a:p>
                      <a:pPr algn="ctr"/>
                      <a:r>
                        <a:rPr lang="zh-CN" altLang="en-US" sz="2400" dirty="0" smtClean="0"/>
                        <a:t>合计</a:t>
                      </a:r>
                      <a:endParaRPr lang="zh-CN" altLang="en-US" sz="2400" dirty="0"/>
                    </a:p>
                  </a:txBody>
                  <a:tcPr/>
                </a:tc>
                <a:tc>
                  <a:txBody>
                    <a:bodyPr/>
                    <a:lstStyle/>
                    <a:p>
                      <a:pPr algn="ctr"/>
                      <a:r>
                        <a:rPr lang="en-US" altLang="zh-CN" sz="2400" dirty="0" smtClean="0"/>
                        <a:t>0.50</a:t>
                      </a:r>
                      <a:endParaRPr lang="zh-CN" altLang="en-US" sz="2400" dirty="0"/>
                    </a:p>
                  </a:txBody>
                  <a:tcPr/>
                </a:tc>
                <a:extLst>
                  <a:ext uri="{0D108BD9-81ED-4DB2-BD59-A6C34878D82A}">
                    <a16:rowId xmlns:a16="http://schemas.microsoft.com/office/drawing/2014/main" xmlns="" val="10003"/>
                  </a:ext>
                </a:extLst>
              </a:tr>
            </a:tbl>
          </a:graphicData>
        </a:graphic>
      </p:graphicFrame>
      <p:sp>
        <p:nvSpPr>
          <p:cNvPr id="19" name="文本框 18"/>
          <p:cNvSpPr txBox="1"/>
          <p:nvPr/>
        </p:nvSpPr>
        <p:spPr>
          <a:xfrm>
            <a:off x="9216047" y="1172017"/>
            <a:ext cx="1800493" cy="369332"/>
          </a:xfrm>
          <a:prstGeom prst="rect">
            <a:avLst/>
          </a:prstGeom>
          <a:noFill/>
        </p:spPr>
        <p:txBody>
          <a:bodyPr wrap="none" rtlCol="0">
            <a:spAutoFit/>
          </a:bodyPr>
          <a:lstStyle/>
          <a:p>
            <a:r>
              <a:rPr lang="zh-CN" altLang="en-US" b="1" dirty="0" smtClean="0"/>
              <a:t>第三组方差计算</a:t>
            </a:r>
            <a:endParaRPr lang="zh-CN" altLang="en-US" b="1" dirty="0"/>
          </a:p>
        </p:txBody>
      </p:sp>
      <p:graphicFrame>
        <p:nvGraphicFramePr>
          <p:cNvPr id="4" name="对象 3"/>
          <p:cNvGraphicFramePr>
            <a:graphicFrameLocks noChangeAspect="1"/>
          </p:cNvGraphicFramePr>
          <p:nvPr>
            <p:extLst>
              <p:ext uri="{D42A27DB-BD31-4B8C-83A1-F6EECF244321}">
                <p14:modId xmlns:p14="http://schemas.microsoft.com/office/powerpoint/2010/main" val="4126648086"/>
              </p:ext>
            </p:extLst>
          </p:nvPr>
        </p:nvGraphicFramePr>
        <p:xfrm>
          <a:off x="151101" y="4552641"/>
          <a:ext cx="3022601" cy="482600"/>
        </p:xfrm>
        <a:graphic>
          <a:graphicData uri="http://schemas.openxmlformats.org/presentationml/2006/ole">
            <mc:AlternateContent xmlns:mc="http://schemas.openxmlformats.org/markup-compatibility/2006">
              <mc:Choice xmlns:v="urn:schemas-microsoft-com:vml" Requires="v">
                <p:oleObj spid="_x0000_s22650" name="公式" r:id="rId9" imgW="1511280" imgH="241200" progId="Equation.3">
                  <p:embed/>
                </p:oleObj>
              </mc:Choice>
              <mc:Fallback>
                <p:oleObj name="公式" r:id="rId9" imgW="1511280" imgH="241200" progId="Equation.3">
                  <p:embed/>
                  <p:pic>
                    <p:nvPicPr>
                      <p:cNvPr id="0" name=""/>
                      <p:cNvPicPr/>
                      <p:nvPr/>
                    </p:nvPicPr>
                    <p:blipFill>
                      <a:blip r:embed="rId10"/>
                      <a:stretch>
                        <a:fillRect/>
                      </a:stretch>
                    </p:blipFill>
                    <p:spPr>
                      <a:xfrm>
                        <a:off x="151101" y="4552641"/>
                        <a:ext cx="3022601" cy="482600"/>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3098646565"/>
              </p:ext>
            </p:extLst>
          </p:nvPr>
        </p:nvGraphicFramePr>
        <p:xfrm>
          <a:off x="8591550" y="4070350"/>
          <a:ext cx="3048000" cy="482600"/>
        </p:xfrm>
        <a:graphic>
          <a:graphicData uri="http://schemas.openxmlformats.org/presentationml/2006/ole">
            <mc:AlternateContent xmlns:mc="http://schemas.openxmlformats.org/markup-compatibility/2006">
              <mc:Choice xmlns:v="urn:schemas-microsoft-com:vml" Requires="v">
                <p:oleObj spid="_x0000_s22651" name="公式" r:id="rId11" imgW="1523880" imgH="241200" progId="Equation.3">
                  <p:embed/>
                </p:oleObj>
              </mc:Choice>
              <mc:Fallback>
                <p:oleObj name="公式" r:id="rId11" imgW="1523880" imgH="241200" progId="Equation.3">
                  <p:embed/>
                  <p:pic>
                    <p:nvPicPr>
                      <p:cNvPr id="0" name=""/>
                      <p:cNvPicPr/>
                      <p:nvPr/>
                    </p:nvPicPr>
                    <p:blipFill>
                      <a:blip r:embed="rId12"/>
                      <a:stretch>
                        <a:fillRect/>
                      </a:stretch>
                    </p:blipFill>
                    <p:spPr>
                      <a:xfrm>
                        <a:off x="8591550" y="4070350"/>
                        <a:ext cx="3048000" cy="482600"/>
                      </a:xfrm>
                      <a:prstGeom prst="rect">
                        <a:avLst/>
                      </a:prstGeom>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907530279"/>
              </p:ext>
            </p:extLst>
          </p:nvPr>
        </p:nvGraphicFramePr>
        <p:xfrm>
          <a:off x="4408234" y="5099125"/>
          <a:ext cx="3022601" cy="482600"/>
        </p:xfrm>
        <a:graphic>
          <a:graphicData uri="http://schemas.openxmlformats.org/presentationml/2006/ole">
            <mc:AlternateContent xmlns:mc="http://schemas.openxmlformats.org/markup-compatibility/2006">
              <mc:Choice xmlns:v="urn:schemas-microsoft-com:vml" Requires="v">
                <p:oleObj spid="_x0000_s22652" name="公式" r:id="rId13" imgW="1511280" imgH="241200" progId="Equation.3">
                  <p:embed/>
                </p:oleObj>
              </mc:Choice>
              <mc:Fallback>
                <p:oleObj name="公式" r:id="rId13" imgW="1511280" imgH="241200" progId="Equation.3">
                  <p:embed/>
                  <p:pic>
                    <p:nvPicPr>
                      <p:cNvPr id="0" name=""/>
                      <p:cNvPicPr/>
                      <p:nvPr/>
                    </p:nvPicPr>
                    <p:blipFill>
                      <a:blip r:embed="rId14"/>
                      <a:stretch>
                        <a:fillRect/>
                      </a:stretch>
                    </p:blipFill>
                    <p:spPr>
                      <a:xfrm>
                        <a:off x="4408234" y="5099125"/>
                        <a:ext cx="3022601" cy="482600"/>
                      </a:xfrm>
                      <a:prstGeom prst="rect">
                        <a:avLst/>
                      </a:prstGeom>
                    </p:spPr>
                  </p:pic>
                </p:oleObj>
              </mc:Fallback>
            </mc:AlternateContent>
          </a:graphicData>
        </a:graphic>
      </p:graphicFrame>
      <p:graphicFrame>
        <p:nvGraphicFramePr>
          <p:cNvPr id="23" name="Object 5"/>
          <p:cNvGraphicFramePr>
            <a:graphicFrameLocks noChangeAspect="1"/>
          </p:cNvGraphicFramePr>
          <p:nvPr>
            <p:extLst>
              <p:ext uri="{D42A27DB-BD31-4B8C-83A1-F6EECF244321}">
                <p14:modId xmlns:p14="http://schemas.microsoft.com/office/powerpoint/2010/main" val="3181887637"/>
              </p:ext>
            </p:extLst>
          </p:nvPr>
        </p:nvGraphicFramePr>
        <p:xfrm>
          <a:off x="1196239" y="5378412"/>
          <a:ext cx="9848850" cy="1335088"/>
        </p:xfrm>
        <a:graphic>
          <a:graphicData uri="http://schemas.openxmlformats.org/presentationml/2006/ole">
            <mc:AlternateContent xmlns:mc="http://schemas.openxmlformats.org/markup-compatibility/2006">
              <mc:Choice xmlns:v="urn:schemas-microsoft-com:vml" Requires="v">
                <p:oleObj spid="_x0000_s22653" name="公式" r:id="rId15" imgW="4584600" imgH="622080" progId="Equation.3">
                  <p:embed/>
                </p:oleObj>
              </mc:Choice>
              <mc:Fallback>
                <p:oleObj name="公式" r:id="rId15" imgW="4584600" imgH="622080" progId="Equation.3">
                  <p:embed/>
                  <p:pic>
                    <p:nvPicPr>
                      <p:cNvPr id="0" name=""/>
                      <p:cNvPicPr>
                        <a:picLocks noChangeAspect="1" noChangeArrowheads="1"/>
                      </p:cNvPicPr>
                      <p:nvPr/>
                    </p:nvPicPr>
                    <p:blipFill>
                      <a:blip r:embed="rId16"/>
                      <a:srcRect/>
                      <a:stretch>
                        <a:fillRect/>
                      </a:stretch>
                    </p:blipFill>
                    <p:spPr bwMode="auto">
                      <a:xfrm>
                        <a:off x="1196239" y="5378412"/>
                        <a:ext cx="9848850" cy="1335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120114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476932" y="178027"/>
            <a:ext cx="6686662" cy="1143000"/>
          </a:xfrm>
        </p:spPr>
        <p:txBody>
          <a:bodyPr>
            <a:normAutofit/>
          </a:bodyPr>
          <a:lstStyle/>
          <a:p>
            <a:r>
              <a:rPr lang="en-US" altLang="zh-CN" sz="3200" b="1" dirty="0">
                <a:effectLst>
                  <a:outerShdw blurRad="38100" dist="38100" dir="2700000" algn="tl">
                    <a:srgbClr val="C0C0C0"/>
                  </a:outerShdw>
                </a:effectLst>
                <a:latin typeface="黑体" panose="02010609060101010101" pitchFamily="49" charset="-122"/>
              </a:rPr>
              <a:t>5</a:t>
            </a:r>
            <a:r>
              <a:rPr lang="zh-CN" altLang="en-US" sz="3200" b="1" dirty="0">
                <a:effectLst>
                  <a:outerShdw blurRad="38100" dist="38100" dir="2700000" algn="tl">
                    <a:srgbClr val="C0C0C0"/>
                  </a:outerShdw>
                </a:effectLst>
                <a:latin typeface="黑体" panose="02010609060101010101" pitchFamily="49" charset="-122"/>
              </a:rPr>
              <a:t>、离散系数</a:t>
            </a:r>
            <a:r>
              <a:rPr lang="zh-CN" altLang="en-US" sz="3200" b="1" dirty="0" smtClean="0">
                <a:effectLst>
                  <a:outerShdw blurRad="38100" dist="38100" dir="2700000" algn="tl">
                    <a:srgbClr val="C0C0C0"/>
                  </a:outerShdw>
                </a:effectLst>
                <a:latin typeface="黑体" panose="02010609060101010101" pitchFamily="49" charset="-122"/>
              </a:rPr>
              <a:t>（</a:t>
            </a:r>
            <a:r>
              <a:rPr lang="zh-CN" altLang="en-US" sz="3200" b="1" dirty="0">
                <a:effectLst>
                  <a:outerShdw blurRad="38100" dist="38100" dir="2700000" algn="tl">
                    <a:srgbClr val="C0C0C0"/>
                  </a:outerShdw>
                </a:effectLst>
                <a:latin typeface="黑体" panose="02010609060101010101" pitchFamily="49" charset="-122"/>
              </a:rPr>
              <a:t>变异系数</a:t>
            </a:r>
            <a:r>
              <a:rPr lang="zh-CN" altLang="en-US" sz="3200" b="1" dirty="0" smtClean="0">
                <a:effectLst>
                  <a:outerShdw blurRad="38100" dist="38100" dir="2700000" algn="tl">
                    <a:srgbClr val="C0C0C0"/>
                  </a:outerShdw>
                </a:effectLst>
                <a:latin typeface="黑体" panose="02010609060101010101" pitchFamily="49" charset="-122"/>
              </a:rPr>
              <a:t>）</a:t>
            </a:r>
            <a:endParaRPr lang="zh-CN" altLang="en-US" sz="3200" b="1" dirty="0">
              <a:effectLst>
                <a:outerShdw blurRad="38100" dist="38100" dir="2700000" algn="tl">
                  <a:srgbClr val="C0C0C0"/>
                </a:outerShdw>
              </a:effectLst>
              <a:latin typeface="黑体" panose="02010609060101010101" pitchFamily="49" charset="-122"/>
            </a:endParaRPr>
          </a:p>
        </p:txBody>
      </p:sp>
      <p:sp>
        <p:nvSpPr>
          <p:cNvPr id="280579" name="Rectangle 3"/>
          <p:cNvSpPr>
            <a:spLocks noGrp="1" noChangeArrowheads="1"/>
          </p:cNvSpPr>
          <p:nvPr>
            <p:ph type="body" idx="1"/>
          </p:nvPr>
        </p:nvSpPr>
        <p:spPr>
          <a:xfrm>
            <a:off x="1981200" y="1676400"/>
            <a:ext cx="8362950" cy="5410200"/>
          </a:xfrm>
        </p:spPr>
        <p:txBody>
          <a:bodyPr/>
          <a:lstStyle/>
          <a:p>
            <a:pPr>
              <a:lnSpc>
                <a:spcPct val="90000"/>
              </a:lnSpc>
              <a:buFontTx/>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、离散系数又称标志变动度指标，它是各变异度指标与其算术平均数对比得到的相对数。</a:t>
            </a:r>
          </a:p>
          <a:p>
            <a:pPr>
              <a:lnSpc>
                <a:spcPct val="90000"/>
              </a:lnSpc>
              <a:buFontTx/>
              <a:buNone/>
            </a:pPr>
            <a:r>
              <a:rPr lang="zh-CN" altLang="en-US" dirty="0">
                <a:latin typeface="黑体" panose="02010609060101010101" pitchFamily="49" charset="-122"/>
                <a:ea typeface="黑体" panose="02010609060101010101" pitchFamily="49" charset="-122"/>
              </a:rPr>
              <a:t>     平均差系数</a:t>
            </a:r>
          </a:p>
          <a:p>
            <a:pPr>
              <a:lnSpc>
                <a:spcPct val="90000"/>
              </a:lnSpc>
              <a:buFontTx/>
              <a:buNone/>
            </a:pPr>
            <a:endParaRPr lang="zh-CN" altLang="en-US" dirty="0">
              <a:latin typeface="黑体" panose="02010609060101010101" pitchFamily="49" charset="-122"/>
              <a:ea typeface="黑体" panose="02010609060101010101" pitchFamily="49" charset="-122"/>
            </a:endParaRPr>
          </a:p>
          <a:p>
            <a:pPr>
              <a:lnSpc>
                <a:spcPct val="90000"/>
              </a:lnSpc>
              <a:buFontTx/>
              <a:buNone/>
            </a:pPr>
            <a:r>
              <a:rPr lang="zh-CN" altLang="en-US" dirty="0">
                <a:latin typeface="黑体" panose="02010609060101010101" pitchFamily="49" charset="-122"/>
                <a:ea typeface="黑体" panose="02010609060101010101" pitchFamily="49" charset="-122"/>
              </a:rPr>
              <a:t>     标准差系数</a:t>
            </a:r>
          </a:p>
          <a:p>
            <a:pPr>
              <a:lnSpc>
                <a:spcPct val="90000"/>
              </a:lnSpc>
              <a:buFontTx/>
              <a:buNone/>
            </a:pPr>
            <a:endParaRPr lang="zh-CN" altLang="en-US" dirty="0">
              <a:latin typeface="黑体" panose="02010609060101010101" pitchFamily="49" charset="-122"/>
              <a:ea typeface="黑体" panose="02010609060101010101" pitchFamily="49" charset="-122"/>
            </a:endParaRPr>
          </a:p>
          <a:p>
            <a:pPr>
              <a:lnSpc>
                <a:spcPct val="90000"/>
              </a:lnSpc>
              <a:buFontTx/>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、作用</a:t>
            </a:r>
          </a:p>
          <a:p>
            <a:pPr>
              <a:lnSpc>
                <a:spcPct val="90000"/>
              </a:lnSpc>
              <a:buFontTx/>
              <a:buNone/>
            </a:pPr>
            <a:r>
              <a:rPr lang="zh-CN" altLang="en-US" dirty="0">
                <a:latin typeface="黑体" panose="02010609060101010101" pitchFamily="49" charset="-122"/>
                <a:ea typeface="黑体" panose="02010609060101010101" pitchFamily="49" charset="-122"/>
              </a:rPr>
              <a:t>  离散系数用于对比分析不同数列变异度大小。</a:t>
            </a:r>
          </a:p>
        </p:txBody>
      </p:sp>
      <p:graphicFrame>
        <p:nvGraphicFramePr>
          <p:cNvPr id="280580" name="Object 4"/>
          <p:cNvGraphicFramePr>
            <a:graphicFrameLocks noChangeAspect="1"/>
          </p:cNvGraphicFramePr>
          <p:nvPr>
            <p:extLst>
              <p:ext uri="{D42A27DB-BD31-4B8C-83A1-F6EECF244321}">
                <p14:modId xmlns:p14="http://schemas.microsoft.com/office/powerpoint/2010/main" val="393523602"/>
              </p:ext>
            </p:extLst>
          </p:nvPr>
        </p:nvGraphicFramePr>
        <p:xfrm>
          <a:off x="5434806" y="2542598"/>
          <a:ext cx="2155825" cy="779463"/>
        </p:xfrm>
        <a:graphic>
          <a:graphicData uri="http://schemas.openxmlformats.org/presentationml/2006/ole">
            <mc:AlternateContent xmlns:mc="http://schemas.openxmlformats.org/markup-compatibility/2006">
              <mc:Choice xmlns:v="urn:schemas-microsoft-com:vml" Requires="v">
                <p:oleObj spid="_x0000_s5232" name="公式" r:id="rId3" imgW="1269720" imgH="406080" progId="Equation.3">
                  <p:embed/>
                </p:oleObj>
              </mc:Choice>
              <mc:Fallback>
                <p:oleObj name="公式" r:id="rId3" imgW="1269720" imgH="406080" progId="Equation.3">
                  <p:embed/>
                  <p:pic>
                    <p:nvPicPr>
                      <p:cNvPr id="0" name=""/>
                      <p:cNvPicPr>
                        <a:picLocks noChangeAspect="1" noChangeArrowheads="1"/>
                      </p:cNvPicPr>
                      <p:nvPr/>
                    </p:nvPicPr>
                    <p:blipFill>
                      <a:blip r:embed="rId4"/>
                      <a:srcRect/>
                      <a:stretch>
                        <a:fillRect/>
                      </a:stretch>
                    </p:blipFill>
                    <p:spPr bwMode="auto">
                      <a:xfrm>
                        <a:off x="5434806" y="2542598"/>
                        <a:ext cx="2155825" cy="779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0581" name="Object 5"/>
          <p:cNvGraphicFramePr>
            <a:graphicFrameLocks noChangeAspect="1"/>
          </p:cNvGraphicFramePr>
          <p:nvPr>
            <p:extLst>
              <p:ext uri="{D42A27DB-BD31-4B8C-83A1-F6EECF244321}">
                <p14:modId xmlns:p14="http://schemas.microsoft.com/office/powerpoint/2010/main" val="641319756"/>
              </p:ext>
            </p:extLst>
          </p:nvPr>
        </p:nvGraphicFramePr>
        <p:xfrm>
          <a:off x="5434806" y="3405188"/>
          <a:ext cx="1728788" cy="771525"/>
        </p:xfrm>
        <a:graphic>
          <a:graphicData uri="http://schemas.openxmlformats.org/presentationml/2006/ole">
            <mc:AlternateContent xmlns:mc="http://schemas.openxmlformats.org/markup-compatibility/2006">
              <mc:Choice xmlns:v="urn:schemas-microsoft-com:vml" Requires="v">
                <p:oleObj spid="_x0000_s5233" name="公式" r:id="rId5" imgW="1028520" imgH="406080" progId="Equation.3">
                  <p:embed/>
                </p:oleObj>
              </mc:Choice>
              <mc:Fallback>
                <p:oleObj name="公式" r:id="rId5" imgW="1028520" imgH="406080" progId="Equation.3">
                  <p:embed/>
                  <p:pic>
                    <p:nvPicPr>
                      <p:cNvPr id="0" name=""/>
                      <p:cNvPicPr>
                        <a:picLocks noChangeAspect="1" noChangeArrowheads="1"/>
                      </p:cNvPicPr>
                      <p:nvPr/>
                    </p:nvPicPr>
                    <p:blipFill>
                      <a:blip r:embed="rId6"/>
                      <a:srcRect/>
                      <a:stretch>
                        <a:fillRect/>
                      </a:stretch>
                    </p:blipFill>
                    <p:spPr bwMode="auto">
                      <a:xfrm>
                        <a:off x="5434806" y="3405188"/>
                        <a:ext cx="1728788"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8645092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612037813"/>
              </p:ext>
            </p:extLst>
          </p:nvPr>
        </p:nvGraphicFramePr>
        <p:xfrm>
          <a:off x="1857828" y="1274837"/>
          <a:ext cx="8127999" cy="1371600"/>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xmlns="" val="20000"/>
                    </a:ext>
                  </a:extLst>
                </a:gridCol>
                <a:gridCol w="2709333">
                  <a:extLst>
                    <a:ext uri="{9D8B030D-6E8A-4147-A177-3AD203B41FA5}">
                      <a16:colId xmlns:a16="http://schemas.microsoft.com/office/drawing/2014/main" xmlns="" val="20001"/>
                    </a:ext>
                  </a:extLst>
                </a:gridCol>
                <a:gridCol w="2709333">
                  <a:extLst>
                    <a:ext uri="{9D8B030D-6E8A-4147-A177-3AD203B41FA5}">
                      <a16:colId xmlns:a16="http://schemas.microsoft.com/office/drawing/2014/main" xmlns="" val="20002"/>
                    </a:ext>
                  </a:extLst>
                </a:gridCol>
              </a:tblGrid>
              <a:tr h="370840">
                <a:tc>
                  <a:txBody>
                    <a:bodyPr/>
                    <a:lstStyle/>
                    <a:p>
                      <a:pPr algn="ctr"/>
                      <a:endParaRPr lang="zh-CN" altLang="en-US" sz="2400" dirty="0"/>
                    </a:p>
                  </a:txBody>
                  <a:tcPr/>
                </a:tc>
                <a:tc>
                  <a:txBody>
                    <a:bodyPr/>
                    <a:lstStyle/>
                    <a:p>
                      <a:pPr algn="ctr"/>
                      <a:r>
                        <a:rPr lang="zh-CN" altLang="en-US" sz="2400" dirty="0" smtClean="0"/>
                        <a:t>甲品种</a:t>
                      </a:r>
                      <a:endParaRPr lang="zh-CN" altLang="en-US"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smtClean="0"/>
                        <a:t>乙品种</a:t>
                      </a:r>
                    </a:p>
                  </a:txBody>
                  <a:tcPr/>
                </a:tc>
                <a:extLst>
                  <a:ext uri="{0D108BD9-81ED-4DB2-BD59-A6C34878D82A}">
                    <a16:rowId xmlns:a16="http://schemas.microsoft.com/office/drawing/2014/main" xmlns="" val="10000"/>
                  </a:ext>
                </a:extLst>
              </a:tr>
              <a:tr h="370840">
                <a:tc>
                  <a:txBody>
                    <a:bodyPr/>
                    <a:lstStyle/>
                    <a:p>
                      <a:pPr algn="ctr"/>
                      <a:r>
                        <a:rPr lang="zh-CN" altLang="en-US" sz="2400" dirty="0" smtClean="0"/>
                        <a:t>平均公顷产量（</a:t>
                      </a:r>
                      <a:r>
                        <a:rPr lang="en-US" altLang="zh-CN" sz="2400" dirty="0" smtClean="0"/>
                        <a:t>kg</a:t>
                      </a:r>
                      <a:r>
                        <a:rPr lang="zh-CN" altLang="en-US" sz="2400" dirty="0" smtClean="0"/>
                        <a:t>）</a:t>
                      </a:r>
                      <a:endParaRPr lang="zh-CN" altLang="en-US" sz="2400" dirty="0"/>
                    </a:p>
                  </a:txBody>
                  <a:tcPr/>
                </a:tc>
                <a:tc>
                  <a:txBody>
                    <a:bodyPr/>
                    <a:lstStyle/>
                    <a:p>
                      <a:pPr algn="ctr"/>
                      <a:r>
                        <a:rPr lang="en-US" altLang="zh-CN" sz="2400" dirty="0" smtClean="0"/>
                        <a:t>12000</a:t>
                      </a:r>
                      <a:endParaRPr lang="zh-CN" altLang="en-US" sz="2400" dirty="0"/>
                    </a:p>
                  </a:txBody>
                  <a:tcPr/>
                </a:tc>
                <a:tc>
                  <a:txBody>
                    <a:bodyPr/>
                    <a:lstStyle/>
                    <a:p>
                      <a:pPr algn="ctr"/>
                      <a:r>
                        <a:rPr lang="en-US" altLang="zh-CN" sz="2400" dirty="0" smtClean="0"/>
                        <a:t>14250</a:t>
                      </a:r>
                      <a:endParaRPr lang="zh-CN" altLang="en-US" sz="2400" dirty="0"/>
                    </a:p>
                  </a:txBody>
                  <a:tcPr/>
                </a:tc>
                <a:extLst>
                  <a:ext uri="{0D108BD9-81ED-4DB2-BD59-A6C34878D82A}">
                    <a16:rowId xmlns:a16="http://schemas.microsoft.com/office/drawing/2014/main" xmlns="" val="10001"/>
                  </a:ext>
                </a:extLst>
              </a:tr>
              <a:tr h="370840">
                <a:tc>
                  <a:txBody>
                    <a:bodyPr/>
                    <a:lstStyle/>
                    <a:p>
                      <a:pPr algn="ctr"/>
                      <a:r>
                        <a:rPr lang="zh-CN" altLang="en-US" sz="2400" dirty="0" smtClean="0"/>
                        <a:t>标准差（</a:t>
                      </a:r>
                      <a:r>
                        <a:rPr lang="en-US" altLang="zh-CN" sz="2400" dirty="0" smtClean="0"/>
                        <a:t>kg</a:t>
                      </a:r>
                      <a:r>
                        <a:rPr lang="zh-CN" altLang="en-US" sz="2400" dirty="0" smtClean="0"/>
                        <a:t>）</a:t>
                      </a:r>
                      <a:endParaRPr lang="zh-CN" altLang="en-US" sz="2400" dirty="0"/>
                    </a:p>
                  </a:txBody>
                  <a:tcPr/>
                </a:tc>
                <a:tc>
                  <a:txBody>
                    <a:bodyPr/>
                    <a:lstStyle/>
                    <a:p>
                      <a:pPr algn="ctr"/>
                      <a:r>
                        <a:rPr lang="en-US" altLang="zh-CN" sz="2400" dirty="0" smtClean="0"/>
                        <a:t>570</a:t>
                      </a:r>
                      <a:endParaRPr lang="zh-CN" altLang="en-US" sz="2400" dirty="0"/>
                    </a:p>
                  </a:txBody>
                  <a:tcPr/>
                </a:tc>
                <a:tc>
                  <a:txBody>
                    <a:bodyPr/>
                    <a:lstStyle/>
                    <a:p>
                      <a:pPr algn="ctr"/>
                      <a:r>
                        <a:rPr lang="en-US" altLang="zh-CN" sz="2400" dirty="0" smtClean="0"/>
                        <a:t>630</a:t>
                      </a:r>
                      <a:endParaRPr lang="zh-CN" altLang="en-US" sz="2400" dirty="0"/>
                    </a:p>
                  </a:txBody>
                  <a:tcPr/>
                </a:tc>
                <a:extLst>
                  <a:ext uri="{0D108BD9-81ED-4DB2-BD59-A6C34878D82A}">
                    <a16:rowId xmlns:a16="http://schemas.microsoft.com/office/drawing/2014/main" xmlns="" val="10002"/>
                  </a:ext>
                </a:extLst>
              </a:tr>
            </a:tbl>
          </a:graphicData>
        </a:graphic>
      </p:graphicFrame>
      <p:sp>
        <p:nvSpPr>
          <p:cNvPr id="5" name="文本框 4"/>
          <p:cNvSpPr txBox="1"/>
          <p:nvPr/>
        </p:nvSpPr>
        <p:spPr>
          <a:xfrm>
            <a:off x="413657" y="381000"/>
            <a:ext cx="800219" cy="461665"/>
          </a:xfrm>
          <a:prstGeom prst="rect">
            <a:avLst/>
          </a:prstGeom>
          <a:noFill/>
        </p:spPr>
        <p:txBody>
          <a:bodyPr wrap="none" rtlCol="0">
            <a:spAutoFit/>
          </a:bodyPr>
          <a:lstStyle/>
          <a:p>
            <a:r>
              <a:rPr lang="zh-CN" altLang="en-US" sz="2400" dirty="0" smtClean="0"/>
              <a:t>例：</a:t>
            </a:r>
            <a:endParaRPr lang="zh-CN" altLang="en-US" sz="2400" dirty="0"/>
          </a:p>
        </p:txBody>
      </p:sp>
      <p:sp>
        <p:nvSpPr>
          <p:cNvPr id="6" name="文本框 5"/>
          <p:cNvSpPr txBox="1"/>
          <p:nvPr/>
        </p:nvSpPr>
        <p:spPr>
          <a:xfrm>
            <a:off x="933509" y="3233170"/>
            <a:ext cx="8084264" cy="523220"/>
          </a:xfrm>
          <a:prstGeom prst="rect">
            <a:avLst/>
          </a:prstGeom>
          <a:noFill/>
        </p:spPr>
        <p:txBody>
          <a:bodyPr wrap="none" rtlCol="0">
            <a:spAutoFit/>
          </a:bodyPr>
          <a:lstStyle/>
          <a:p>
            <a:r>
              <a:rPr lang="zh-CN" altLang="en-US" sz="2800" dirty="0" smtClean="0"/>
              <a:t>问：甲品种的每公顷产量稳定程度比乙品种高吗？</a:t>
            </a:r>
            <a:endParaRPr lang="zh-CN" altLang="en-US" sz="2800" dirty="0"/>
          </a:p>
        </p:txBody>
      </p:sp>
      <p:graphicFrame>
        <p:nvGraphicFramePr>
          <p:cNvPr id="7" name="Object 5"/>
          <p:cNvGraphicFramePr>
            <a:graphicFrameLocks noChangeAspect="1"/>
          </p:cNvGraphicFramePr>
          <p:nvPr>
            <p:extLst>
              <p:ext uri="{D42A27DB-BD31-4B8C-83A1-F6EECF244321}">
                <p14:modId xmlns:p14="http://schemas.microsoft.com/office/powerpoint/2010/main" val="3215755751"/>
              </p:ext>
            </p:extLst>
          </p:nvPr>
        </p:nvGraphicFramePr>
        <p:xfrm>
          <a:off x="2692022" y="4126889"/>
          <a:ext cx="4567238" cy="892175"/>
        </p:xfrm>
        <a:graphic>
          <a:graphicData uri="http://schemas.openxmlformats.org/presentationml/2006/ole">
            <mc:AlternateContent xmlns:mc="http://schemas.openxmlformats.org/markup-compatibility/2006">
              <mc:Choice xmlns:v="urn:schemas-microsoft-com:vml" Requires="v">
                <p:oleObj spid="_x0000_s23641" name="公式" r:id="rId3" imgW="2717640" imgH="469800" progId="Equation.3">
                  <p:embed/>
                </p:oleObj>
              </mc:Choice>
              <mc:Fallback>
                <p:oleObj name="公式" r:id="rId3" imgW="2717640" imgH="469800" progId="Equation.3">
                  <p:embed/>
                  <p:pic>
                    <p:nvPicPr>
                      <p:cNvPr id="0" name=""/>
                      <p:cNvPicPr>
                        <a:picLocks noChangeAspect="1" noChangeArrowheads="1"/>
                      </p:cNvPicPr>
                      <p:nvPr/>
                    </p:nvPicPr>
                    <p:blipFill>
                      <a:blip r:embed="rId4"/>
                      <a:srcRect/>
                      <a:stretch>
                        <a:fillRect/>
                      </a:stretch>
                    </p:blipFill>
                    <p:spPr bwMode="auto">
                      <a:xfrm>
                        <a:off x="2692022" y="4126889"/>
                        <a:ext cx="4567238"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5"/>
          <p:cNvGraphicFramePr>
            <a:graphicFrameLocks noChangeAspect="1"/>
          </p:cNvGraphicFramePr>
          <p:nvPr>
            <p:extLst>
              <p:ext uri="{D42A27DB-BD31-4B8C-83A1-F6EECF244321}">
                <p14:modId xmlns:p14="http://schemas.microsoft.com/office/powerpoint/2010/main" val="1828218338"/>
              </p:ext>
            </p:extLst>
          </p:nvPr>
        </p:nvGraphicFramePr>
        <p:xfrm>
          <a:off x="2692022" y="5036942"/>
          <a:ext cx="4587875" cy="844550"/>
        </p:xfrm>
        <a:graphic>
          <a:graphicData uri="http://schemas.openxmlformats.org/presentationml/2006/ole">
            <mc:AlternateContent xmlns:mc="http://schemas.openxmlformats.org/markup-compatibility/2006">
              <mc:Choice xmlns:v="urn:schemas-microsoft-com:vml" Requires="v">
                <p:oleObj spid="_x0000_s23642" name="公式" r:id="rId5" imgW="2730240" imgH="444240" progId="Equation.3">
                  <p:embed/>
                </p:oleObj>
              </mc:Choice>
              <mc:Fallback>
                <p:oleObj name="公式" r:id="rId5" imgW="2730240" imgH="444240" progId="Equation.3">
                  <p:embed/>
                  <p:pic>
                    <p:nvPicPr>
                      <p:cNvPr id="0" name=""/>
                      <p:cNvPicPr>
                        <a:picLocks noChangeAspect="1" noChangeArrowheads="1"/>
                      </p:cNvPicPr>
                      <p:nvPr/>
                    </p:nvPicPr>
                    <p:blipFill>
                      <a:blip r:embed="rId6"/>
                      <a:srcRect/>
                      <a:stretch>
                        <a:fillRect/>
                      </a:stretch>
                    </p:blipFill>
                    <p:spPr bwMode="auto">
                      <a:xfrm>
                        <a:off x="2692022" y="5036942"/>
                        <a:ext cx="4587875" cy="84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097085823"/>
              </p:ext>
            </p:extLst>
          </p:nvPr>
        </p:nvGraphicFramePr>
        <p:xfrm>
          <a:off x="3412445" y="5995988"/>
          <a:ext cx="2846387" cy="862012"/>
        </p:xfrm>
        <a:graphic>
          <a:graphicData uri="http://schemas.openxmlformats.org/presentationml/2006/ole">
            <mc:AlternateContent xmlns:mc="http://schemas.openxmlformats.org/markup-compatibility/2006">
              <mc:Choice xmlns:v="urn:schemas-microsoft-com:vml" Requires="v">
                <p:oleObj spid="_x0000_s23643" name="公式" r:id="rId7" imgW="1091880" imgH="330120" progId="Equation.3">
                  <p:embed/>
                </p:oleObj>
              </mc:Choice>
              <mc:Fallback>
                <p:oleObj name="公式" r:id="rId7" imgW="1091880" imgH="330120" progId="Equation.3">
                  <p:embed/>
                  <p:pic>
                    <p:nvPicPr>
                      <p:cNvPr id="0" name=""/>
                      <p:cNvPicPr/>
                      <p:nvPr/>
                    </p:nvPicPr>
                    <p:blipFill>
                      <a:blip r:embed="rId8"/>
                      <a:stretch>
                        <a:fillRect/>
                      </a:stretch>
                    </p:blipFill>
                    <p:spPr>
                      <a:xfrm>
                        <a:off x="3412445" y="5995988"/>
                        <a:ext cx="2846387" cy="862012"/>
                      </a:xfrm>
                      <a:prstGeom prst="rect">
                        <a:avLst/>
                      </a:prstGeom>
                    </p:spPr>
                  </p:pic>
                </p:oleObj>
              </mc:Fallback>
            </mc:AlternateContent>
          </a:graphicData>
        </a:graphic>
      </p:graphicFrame>
    </p:spTree>
    <p:extLst>
      <p:ext uri="{BB962C8B-B14F-4D97-AF65-F5344CB8AC3E}">
        <p14:creationId xmlns:p14="http://schemas.microsoft.com/office/powerpoint/2010/main" val="34825074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13657" y="381000"/>
            <a:ext cx="800219" cy="461665"/>
          </a:xfrm>
          <a:prstGeom prst="rect">
            <a:avLst/>
          </a:prstGeom>
          <a:noFill/>
        </p:spPr>
        <p:txBody>
          <a:bodyPr wrap="none" rtlCol="0">
            <a:spAutoFit/>
          </a:bodyPr>
          <a:lstStyle/>
          <a:p>
            <a:r>
              <a:rPr lang="zh-CN" altLang="en-US" sz="2400" dirty="0" smtClean="0"/>
              <a:t>例：</a:t>
            </a:r>
            <a:endParaRPr lang="zh-CN" altLang="en-US" sz="2400" dirty="0"/>
          </a:p>
        </p:txBody>
      </p:sp>
      <p:sp>
        <p:nvSpPr>
          <p:cNvPr id="6" name="文本框 5"/>
          <p:cNvSpPr txBox="1"/>
          <p:nvPr/>
        </p:nvSpPr>
        <p:spPr>
          <a:xfrm>
            <a:off x="1942039" y="3710223"/>
            <a:ext cx="6580648" cy="954107"/>
          </a:xfrm>
          <a:prstGeom prst="rect">
            <a:avLst/>
          </a:prstGeom>
          <a:noFill/>
        </p:spPr>
        <p:txBody>
          <a:bodyPr wrap="none" rtlCol="0">
            <a:spAutoFit/>
          </a:bodyPr>
          <a:lstStyle/>
          <a:p>
            <a:r>
              <a:rPr lang="zh-CN" altLang="en-US" sz="2800" dirty="0" smtClean="0"/>
              <a:t>问：</a:t>
            </a:r>
            <a:r>
              <a:rPr lang="en-US" altLang="zh-CN" sz="2800" dirty="0" smtClean="0"/>
              <a:t>1.</a:t>
            </a:r>
            <a:r>
              <a:rPr lang="zh-CN" altLang="en-US" sz="2800" dirty="0" smtClean="0"/>
              <a:t>计算各组的平均差和标准差 </a:t>
            </a:r>
            <a:endParaRPr lang="en-US" altLang="zh-CN" sz="2800" dirty="0" smtClean="0"/>
          </a:p>
          <a:p>
            <a:r>
              <a:rPr lang="en-US" altLang="zh-CN" sz="2800" dirty="0"/>
              <a:t> </a:t>
            </a:r>
            <a:r>
              <a:rPr lang="en-US" altLang="zh-CN" sz="2800" dirty="0" smtClean="0"/>
              <a:t>        2.</a:t>
            </a:r>
            <a:r>
              <a:rPr lang="zh-CN" altLang="en-US" sz="2800" dirty="0" smtClean="0"/>
              <a:t>比较两组工人平均日产量稳定性？</a:t>
            </a:r>
            <a:endParaRPr lang="en-US" altLang="zh-CN" sz="2800" dirty="0" smtClean="0"/>
          </a:p>
        </p:txBody>
      </p:sp>
      <p:sp>
        <p:nvSpPr>
          <p:cNvPr id="2" name="TextBox 1"/>
          <p:cNvSpPr txBox="1"/>
          <p:nvPr/>
        </p:nvSpPr>
        <p:spPr>
          <a:xfrm>
            <a:off x="1213876" y="1210235"/>
            <a:ext cx="7218643" cy="1446550"/>
          </a:xfrm>
          <a:prstGeom prst="rect">
            <a:avLst/>
          </a:prstGeom>
          <a:noFill/>
        </p:spPr>
        <p:txBody>
          <a:bodyPr wrap="none" rtlCol="0">
            <a:spAutoFit/>
          </a:bodyPr>
          <a:lstStyle/>
          <a:p>
            <a:r>
              <a:rPr lang="zh-CN" altLang="en-US" sz="4400" dirty="0" smtClean="0"/>
              <a:t>甲组：</a:t>
            </a:r>
            <a:r>
              <a:rPr lang="en-US" altLang="zh-CN" sz="4400" dirty="0" smtClean="0"/>
              <a:t>20, 40, 60, 80, 100, 120</a:t>
            </a:r>
          </a:p>
          <a:p>
            <a:r>
              <a:rPr lang="zh-CN" altLang="en-US" sz="4400" dirty="0"/>
              <a:t>乙</a:t>
            </a:r>
            <a:r>
              <a:rPr lang="zh-CN" altLang="en-US" sz="4400" dirty="0" smtClean="0"/>
              <a:t>组：</a:t>
            </a:r>
            <a:r>
              <a:rPr lang="en-US" altLang="zh-CN" sz="4400" dirty="0" smtClean="0"/>
              <a:t>67, 68, 69, 71, 72, 73</a:t>
            </a:r>
            <a:endParaRPr lang="zh-CN" altLang="en-US" sz="4400" dirty="0"/>
          </a:p>
        </p:txBody>
      </p:sp>
    </p:spTree>
    <p:extLst>
      <p:ext uri="{BB962C8B-B14F-4D97-AF65-F5344CB8AC3E}">
        <p14:creationId xmlns:p14="http://schemas.microsoft.com/office/powerpoint/2010/main" val="19746570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13657" y="381000"/>
            <a:ext cx="800219" cy="461665"/>
          </a:xfrm>
          <a:prstGeom prst="rect">
            <a:avLst/>
          </a:prstGeom>
          <a:noFill/>
        </p:spPr>
        <p:txBody>
          <a:bodyPr wrap="none" rtlCol="0">
            <a:spAutoFit/>
          </a:bodyPr>
          <a:lstStyle/>
          <a:p>
            <a:r>
              <a:rPr lang="zh-CN" altLang="en-US" sz="2400" dirty="0" smtClean="0"/>
              <a:t>例：</a:t>
            </a:r>
            <a:endParaRPr lang="zh-CN" altLang="en-US" sz="2400" dirty="0"/>
          </a:p>
        </p:txBody>
      </p:sp>
      <p:sp>
        <p:nvSpPr>
          <p:cNvPr id="6" name="文本框 5"/>
          <p:cNvSpPr txBox="1"/>
          <p:nvPr/>
        </p:nvSpPr>
        <p:spPr>
          <a:xfrm>
            <a:off x="933509" y="5250229"/>
            <a:ext cx="7725192" cy="523220"/>
          </a:xfrm>
          <a:prstGeom prst="rect">
            <a:avLst/>
          </a:prstGeom>
          <a:noFill/>
        </p:spPr>
        <p:txBody>
          <a:bodyPr wrap="none" rtlCol="0">
            <a:spAutoFit/>
          </a:bodyPr>
          <a:lstStyle/>
          <a:p>
            <a:r>
              <a:rPr lang="zh-CN" altLang="en-US" sz="2800" dirty="0" smtClean="0"/>
              <a:t>问：甲、乙哪个品种的亩产量有较大的稳定性？</a:t>
            </a:r>
            <a:endParaRPr lang="zh-CN" altLang="en-US" sz="2800" dirty="0"/>
          </a:p>
        </p:txBody>
      </p:sp>
      <p:graphicFrame>
        <p:nvGraphicFramePr>
          <p:cNvPr id="2" name="表格 1"/>
          <p:cNvGraphicFramePr>
            <a:graphicFrameLocks noGrp="1"/>
          </p:cNvGraphicFramePr>
          <p:nvPr>
            <p:extLst>
              <p:ext uri="{D42A27DB-BD31-4B8C-83A1-F6EECF244321}">
                <p14:modId xmlns:p14="http://schemas.microsoft.com/office/powerpoint/2010/main" val="390221435"/>
              </p:ext>
            </p:extLst>
          </p:nvPr>
        </p:nvGraphicFramePr>
        <p:xfrm>
          <a:off x="1870635" y="992591"/>
          <a:ext cx="8128000" cy="3657600"/>
        </p:xfrm>
        <a:graphic>
          <a:graphicData uri="http://schemas.openxmlformats.org/drawingml/2006/table">
            <a:tbl>
              <a:tblPr firstRow="1" bandRow="1">
                <a:tableStyleId>{5940675A-B579-460E-94D1-54222C63F5DA}</a:tableStyleId>
              </a:tblPr>
              <a:tblGrid>
                <a:gridCol w="2032000"/>
                <a:gridCol w="2032000"/>
                <a:gridCol w="2032000"/>
                <a:gridCol w="2032000"/>
              </a:tblGrid>
              <a:tr h="370840">
                <a:tc gridSpan="2">
                  <a:txBody>
                    <a:bodyPr/>
                    <a:lstStyle/>
                    <a:p>
                      <a:pPr algn="ctr"/>
                      <a:r>
                        <a:rPr lang="zh-CN" altLang="en-US" sz="2400" dirty="0" smtClean="0">
                          <a:latin typeface="Times New Roman" panose="02020603050405020304" pitchFamily="18" charset="0"/>
                          <a:ea typeface="+mn-ea"/>
                          <a:cs typeface="Times New Roman" panose="02020603050405020304" pitchFamily="18" charset="0"/>
                        </a:rPr>
                        <a:t>甲品种</a:t>
                      </a:r>
                      <a:endParaRPr lang="zh-CN" altLang="en-US" sz="2400" dirty="0">
                        <a:latin typeface="Times New Roman" panose="02020603050405020304" pitchFamily="18" charset="0"/>
                        <a:ea typeface="+mn-ea"/>
                        <a:cs typeface="Times New Roman" panose="02020603050405020304" pitchFamily="18" charset="0"/>
                      </a:endParaRPr>
                    </a:p>
                  </a:txBody>
                  <a:tcPr/>
                </a:tc>
                <a:tc hMerge="1">
                  <a:txBody>
                    <a:bodyPr/>
                    <a:lstStyle/>
                    <a:p>
                      <a:endParaRPr lang="zh-CN" altLang="en-US"/>
                    </a:p>
                  </a:txBody>
                  <a:tcPr/>
                </a:tc>
                <a:tc gridSpan="2">
                  <a:txBody>
                    <a:bodyPr/>
                    <a:lstStyle/>
                    <a:p>
                      <a:pPr algn="ctr"/>
                      <a:r>
                        <a:rPr lang="zh-CN" altLang="en-US" sz="2400" dirty="0" smtClean="0">
                          <a:latin typeface="Times New Roman" panose="02020603050405020304" pitchFamily="18" charset="0"/>
                          <a:ea typeface="+mn-ea"/>
                          <a:cs typeface="Times New Roman" panose="02020603050405020304" pitchFamily="18" charset="0"/>
                        </a:rPr>
                        <a:t>乙品种</a:t>
                      </a:r>
                      <a:endParaRPr lang="zh-CN" altLang="en-US" sz="2400" dirty="0">
                        <a:latin typeface="Times New Roman" panose="02020603050405020304" pitchFamily="18" charset="0"/>
                        <a:ea typeface="+mn-ea"/>
                        <a:cs typeface="Times New Roman" panose="02020603050405020304" pitchFamily="18" charset="0"/>
                      </a:endParaRPr>
                    </a:p>
                  </a:txBody>
                  <a:tcPr/>
                </a:tc>
                <a:tc hMerge="1">
                  <a:txBody>
                    <a:bodyPr/>
                    <a:lstStyle/>
                    <a:p>
                      <a:endParaRPr lang="zh-CN" altLang="en-US"/>
                    </a:p>
                  </a:txBody>
                  <a:tcPr/>
                </a:tc>
              </a:tr>
              <a:tr h="370840">
                <a:tc>
                  <a:txBody>
                    <a:bodyPr/>
                    <a:lstStyle/>
                    <a:p>
                      <a:pPr algn="ctr"/>
                      <a:r>
                        <a:rPr lang="zh-CN" altLang="en-US" sz="2400" dirty="0" smtClean="0">
                          <a:latin typeface="Times New Roman" panose="02020603050405020304" pitchFamily="18" charset="0"/>
                          <a:ea typeface="+mn-ea"/>
                          <a:cs typeface="Times New Roman" panose="02020603050405020304" pitchFamily="18" charset="0"/>
                        </a:rPr>
                        <a:t>面积（公顷）</a:t>
                      </a:r>
                      <a:endParaRPr lang="zh-CN" altLang="en-US" sz="2400" dirty="0">
                        <a:latin typeface="Times New Roman" panose="02020603050405020304" pitchFamily="18" charset="0"/>
                        <a:ea typeface="+mn-ea"/>
                        <a:cs typeface="Times New Roman" panose="02020603050405020304" pitchFamily="18" charset="0"/>
                      </a:endParaRPr>
                    </a:p>
                  </a:txBody>
                  <a:tcPr/>
                </a:tc>
                <a:tc>
                  <a:txBody>
                    <a:bodyPr/>
                    <a:lstStyle/>
                    <a:p>
                      <a:pPr algn="ctr"/>
                      <a:r>
                        <a:rPr lang="zh-CN" altLang="en-US" sz="2400" dirty="0" smtClean="0">
                          <a:latin typeface="Times New Roman" panose="02020603050405020304" pitchFamily="18" charset="0"/>
                          <a:ea typeface="+mn-ea"/>
                          <a:cs typeface="Times New Roman" panose="02020603050405020304" pitchFamily="18" charset="0"/>
                        </a:rPr>
                        <a:t>产量（吨）</a:t>
                      </a:r>
                      <a:endParaRPr lang="zh-CN" altLang="en-US" sz="2400" dirty="0">
                        <a:latin typeface="Times New Roman" panose="02020603050405020304" pitchFamily="18" charset="0"/>
                        <a:ea typeface="+mn-ea"/>
                        <a:cs typeface="Times New Roman" panose="02020603050405020304" pitchFamily="18" charset="0"/>
                      </a:endParaRPr>
                    </a:p>
                  </a:txBody>
                  <a:tcPr/>
                </a:tc>
                <a:tc>
                  <a:txBody>
                    <a:bodyPr/>
                    <a:lstStyle/>
                    <a:p>
                      <a:pPr algn="ctr"/>
                      <a:r>
                        <a:rPr lang="zh-CN" altLang="en-US" sz="2400" dirty="0" smtClean="0">
                          <a:latin typeface="Times New Roman" panose="02020603050405020304" pitchFamily="18" charset="0"/>
                          <a:ea typeface="+mn-ea"/>
                          <a:cs typeface="Times New Roman" panose="02020603050405020304" pitchFamily="18" charset="0"/>
                        </a:rPr>
                        <a:t>面积（公顷）</a:t>
                      </a:r>
                      <a:endParaRPr lang="zh-CN" altLang="en-US" sz="2400" dirty="0">
                        <a:latin typeface="Times New Roman" panose="02020603050405020304" pitchFamily="18" charset="0"/>
                        <a:ea typeface="+mn-ea"/>
                        <a:cs typeface="Times New Roman" panose="02020603050405020304" pitchFamily="18" charset="0"/>
                      </a:endParaRPr>
                    </a:p>
                  </a:txBody>
                  <a:tcPr/>
                </a:tc>
                <a:tc>
                  <a:txBody>
                    <a:bodyPr/>
                    <a:lstStyle/>
                    <a:p>
                      <a:pPr algn="ctr"/>
                      <a:r>
                        <a:rPr lang="zh-CN" altLang="en-US" sz="2400" dirty="0" smtClean="0">
                          <a:latin typeface="Times New Roman" panose="02020603050405020304" pitchFamily="18" charset="0"/>
                          <a:ea typeface="+mn-ea"/>
                          <a:cs typeface="Times New Roman" panose="02020603050405020304" pitchFamily="18" charset="0"/>
                        </a:rPr>
                        <a:t>产量（吨）</a:t>
                      </a:r>
                      <a:endParaRPr lang="zh-CN" altLang="en-US" sz="2400" dirty="0">
                        <a:latin typeface="Times New Roman" panose="02020603050405020304" pitchFamily="18" charset="0"/>
                        <a:ea typeface="+mn-ea"/>
                        <a:cs typeface="Times New Roman" panose="02020603050405020304" pitchFamily="18" charset="0"/>
                      </a:endParaRPr>
                    </a:p>
                  </a:txBody>
                  <a:tcPr/>
                </a:tc>
              </a:tr>
              <a:tr h="370840">
                <a:tc>
                  <a:txBody>
                    <a:bodyPr/>
                    <a:lstStyle/>
                    <a:p>
                      <a:pPr algn="ctr"/>
                      <a:r>
                        <a:rPr lang="en-US" altLang="zh-CN" sz="2400" dirty="0" smtClean="0">
                          <a:latin typeface="Times New Roman" panose="02020603050405020304" pitchFamily="18" charset="0"/>
                          <a:ea typeface="+mn-ea"/>
                          <a:cs typeface="Times New Roman" panose="02020603050405020304" pitchFamily="18" charset="0"/>
                        </a:rPr>
                        <a:t>1.2</a:t>
                      </a:r>
                      <a:endParaRPr lang="zh-CN" altLang="en-US" sz="2400" dirty="0">
                        <a:latin typeface="Times New Roman" panose="02020603050405020304" pitchFamily="18" charset="0"/>
                        <a:ea typeface="+mn-ea"/>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ea typeface="+mn-ea"/>
                          <a:cs typeface="Times New Roman" panose="02020603050405020304" pitchFamily="18" charset="0"/>
                        </a:rPr>
                        <a:t>18</a:t>
                      </a:r>
                      <a:endParaRPr lang="zh-CN" altLang="en-US" sz="2400" dirty="0">
                        <a:latin typeface="Times New Roman" panose="02020603050405020304" pitchFamily="18" charset="0"/>
                        <a:ea typeface="+mn-ea"/>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ea typeface="+mn-ea"/>
                          <a:cs typeface="Times New Roman" panose="02020603050405020304" pitchFamily="18" charset="0"/>
                        </a:rPr>
                        <a:t>1.5</a:t>
                      </a:r>
                      <a:endParaRPr lang="zh-CN" altLang="en-US" sz="2400" dirty="0">
                        <a:latin typeface="Times New Roman" panose="02020603050405020304" pitchFamily="18" charset="0"/>
                        <a:ea typeface="+mn-ea"/>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ea typeface="+mn-ea"/>
                          <a:cs typeface="Times New Roman" panose="02020603050405020304" pitchFamily="18" charset="0"/>
                        </a:rPr>
                        <a:t>25</a:t>
                      </a:r>
                      <a:endParaRPr lang="zh-CN" altLang="en-US" sz="2400" dirty="0">
                        <a:latin typeface="Times New Roman" panose="02020603050405020304" pitchFamily="18" charset="0"/>
                        <a:ea typeface="+mn-ea"/>
                        <a:cs typeface="Times New Roman" panose="02020603050405020304" pitchFamily="18" charset="0"/>
                      </a:endParaRPr>
                    </a:p>
                  </a:txBody>
                  <a:tcPr/>
                </a:tc>
              </a:tr>
              <a:tr h="370840">
                <a:tc>
                  <a:txBody>
                    <a:bodyPr/>
                    <a:lstStyle/>
                    <a:p>
                      <a:pPr algn="ctr"/>
                      <a:r>
                        <a:rPr lang="en-US" altLang="zh-CN" sz="2400" dirty="0" smtClean="0">
                          <a:latin typeface="Times New Roman" panose="02020603050405020304" pitchFamily="18" charset="0"/>
                          <a:ea typeface="+mn-ea"/>
                          <a:cs typeface="Times New Roman" panose="02020603050405020304" pitchFamily="18" charset="0"/>
                        </a:rPr>
                        <a:t>1.1</a:t>
                      </a:r>
                      <a:endParaRPr lang="zh-CN" altLang="en-US" sz="2400" dirty="0">
                        <a:latin typeface="Times New Roman" panose="02020603050405020304" pitchFamily="18" charset="0"/>
                        <a:ea typeface="+mn-ea"/>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ea typeface="+mn-ea"/>
                          <a:cs typeface="Times New Roman" panose="02020603050405020304" pitchFamily="18" charset="0"/>
                        </a:rPr>
                        <a:t>15</a:t>
                      </a:r>
                      <a:endParaRPr lang="zh-CN" altLang="en-US" sz="2400" dirty="0">
                        <a:latin typeface="Times New Roman" panose="02020603050405020304" pitchFamily="18" charset="0"/>
                        <a:ea typeface="+mn-ea"/>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ea typeface="+mn-ea"/>
                          <a:cs typeface="Times New Roman" panose="02020603050405020304" pitchFamily="18" charset="0"/>
                        </a:rPr>
                        <a:t>1.3</a:t>
                      </a:r>
                      <a:endParaRPr lang="zh-CN" altLang="en-US" sz="2400" dirty="0">
                        <a:latin typeface="Times New Roman" panose="02020603050405020304" pitchFamily="18" charset="0"/>
                        <a:ea typeface="+mn-ea"/>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ea typeface="+mn-ea"/>
                          <a:cs typeface="Times New Roman" panose="02020603050405020304" pitchFamily="18" charset="0"/>
                        </a:rPr>
                        <a:t>20</a:t>
                      </a:r>
                      <a:endParaRPr lang="zh-CN" altLang="en-US" sz="2400" dirty="0">
                        <a:latin typeface="Times New Roman" panose="02020603050405020304" pitchFamily="18" charset="0"/>
                        <a:ea typeface="+mn-ea"/>
                        <a:cs typeface="Times New Roman" panose="02020603050405020304" pitchFamily="18" charset="0"/>
                      </a:endParaRPr>
                    </a:p>
                  </a:txBody>
                  <a:tcPr/>
                </a:tc>
              </a:tr>
              <a:tr h="370840">
                <a:tc>
                  <a:txBody>
                    <a:bodyPr/>
                    <a:lstStyle/>
                    <a:p>
                      <a:pPr algn="ctr"/>
                      <a:r>
                        <a:rPr lang="en-US" altLang="zh-CN" sz="2400" dirty="0" smtClean="0">
                          <a:latin typeface="Times New Roman" panose="02020603050405020304" pitchFamily="18" charset="0"/>
                          <a:ea typeface="+mn-ea"/>
                          <a:cs typeface="Times New Roman" panose="02020603050405020304" pitchFamily="18" charset="0"/>
                        </a:rPr>
                        <a:t>1.0</a:t>
                      </a:r>
                      <a:endParaRPr lang="zh-CN" altLang="en-US" sz="2400" dirty="0">
                        <a:latin typeface="Times New Roman" panose="02020603050405020304" pitchFamily="18" charset="0"/>
                        <a:ea typeface="+mn-ea"/>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ea typeface="+mn-ea"/>
                          <a:cs typeface="Times New Roman" panose="02020603050405020304" pitchFamily="18" charset="0"/>
                        </a:rPr>
                        <a:t>16</a:t>
                      </a:r>
                      <a:endParaRPr lang="zh-CN" altLang="en-US" sz="2400" dirty="0">
                        <a:latin typeface="Times New Roman" panose="02020603050405020304" pitchFamily="18" charset="0"/>
                        <a:ea typeface="+mn-ea"/>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ea typeface="+mn-ea"/>
                          <a:cs typeface="Times New Roman" panose="02020603050405020304" pitchFamily="18" charset="0"/>
                        </a:rPr>
                        <a:t>1.3</a:t>
                      </a:r>
                      <a:endParaRPr lang="zh-CN" altLang="en-US" sz="2400" dirty="0">
                        <a:latin typeface="Times New Roman" panose="02020603050405020304" pitchFamily="18" charset="0"/>
                        <a:ea typeface="+mn-ea"/>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ea typeface="+mn-ea"/>
                          <a:cs typeface="Times New Roman" panose="02020603050405020304" pitchFamily="18" charset="0"/>
                        </a:rPr>
                        <a:t>17</a:t>
                      </a:r>
                      <a:endParaRPr lang="zh-CN" altLang="en-US" sz="2400" dirty="0">
                        <a:latin typeface="Times New Roman" panose="02020603050405020304" pitchFamily="18" charset="0"/>
                        <a:ea typeface="+mn-ea"/>
                        <a:cs typeface="Times New Roman" panose="02020603050405020304" pitchFamily="18" charset="0"/>
                      </a:endParaRPr>
                    </a:p>
                  </a:txBody>
                  <a:tcPr/>
                </a:tc>
              </a:tr>
              <a:tr h="370840">
                <a:tc>
                  <a:txBody>
                    <a:bodyPr/>
                    <a:lstStyle/>
                    <a:p>
                      <a:pPr algn="ctr"/>
                      <a:r>
                        <a:rPr lang="en-US" altLang="zh-CN" sz="2400" dirty="0" smtClean="0">
                          <a:latin typeface="Times New Roman" panose="02020603050405020304" pitchFamily="18" charset="0"/>
                          <a:ea typeface="+mn-ea"/>
                          <a:cs typeface="Times New Roman" panose="02020603050405020304" pitchFamily="18" charset="0"/>
                        </a:rPr>
                        <a:t>0.9</a:t>
                      </a:r>
                      <a:endParaRPr lang="zh-CN" altLang="en-US" sz="2400" dirty="0">
                        <a:latin typeface="Times New Roman" panose="02020603050405020304" pitchFamily="18" charset="0"/>
                        <a:ea typeface="+mn-ea"/>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ea typeface="+mn-ea"/>
                          <a:cs typeface="Times New Roman" panose="02020603050405020304" pitchFamily="18" charset="0"/>
                        </a:rPr>
                        <a:t>12</a:t>
                      </a:r>
                      <a:endParaRPr lang="zh-CN" altLang="en-US" sz="2400" dirty="0">
                        <a:latin typeface="Times New Roman" panose="02020603050405020304" pitchFamily="18" charset="0"/>
                        <a:ea typeface="+mn-ea"/>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ea typeface="+mn-ea"/>
                          <a:cs typeface="Times New Roman" panose="02020603050405020304" pitchFamily="18" charset="0"/>
                        </a:rPr>
                        <a:t>1.0</a:t>
                      </a:r>
                      <a:endParaRPr lang="zh-CN" altLang="en-US" sz="2400" dirty="0">
                        <a:latin typeface="Times New Roman" panose="02020603050405020304" pitchFamily="18" charset="0"/>
                        <a:ea typeface="+mn-ea"/>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ea typeface="+mn-ea"/>
                          <a:cs typeface="Times New Roman" panose="02020603050405020304" pitchFamily="18" charset="0"/>
                        </a:rPr>
                        <a:t>18</a:t>
                      </a:r>
                      <a:endParaRPr lang="zh-CN" altLang="en-US" sz="2400" dirty="0">
                        <a:latin typeface="Times New Roman" panose="02020603050405020304" pitchFamily="18" charset="0"/>
                        <a:ea typeface="+mn-ea"/>
                        <a:cs typeface="Times New Roman" panose="02020603050405020304" pitchFamily="18" charset="0"/>
                      </a:endParaRPr>
                    </a:p>
                  </a:txBody>
                  <a:tcPr/>
                </a:tc>
              </a:tr>
              <a:tr h="370840">
                <a:tc>
                  <a:txBody>
                    <a:bodyPr/>
                    <a:lstStyle/>
                    <a:p>
                      <a:pPr algn="ctr"/>
                      <a:r>
                        <a:rPr lang="en-US" altLang="zh-CN" sz="2400" dirty="0" smtClean="0">
                          <a:latin typeface="Times New Roman" panose="02020603050405020304" pitchFamily="18" charset="0"/>
                          <a:ea typeface="+mn-ea"/>
                          <a:cs typeface="Times New Roman" panose="02020603050405020304" pitchFamily="18" charset="0"/>
                        </a:rPr>
                        <a:t>0.8</a:t>
                      </a:r>
                      <a:endParaRPr lang="zh-CN" altLang="en-US" sz="2400" dirty="0">
                        <a:latin typeface="Times New Roman" panose="02020603050405020304" pitchFamily="18" charset="0"/>
                        <a:ea typeface="+mn-ea"/>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ea typeface="+mn-ea"/>
                          <a:cs typeface="Times New Roman" panose="02020603050405020304" pitchFamily="18" charset="0"/>
                        </a:rPr>
                        <a:t>14</a:t>
                      </a:r>
                      <a:endParaRPr lang="zh-CN" altLang="en-US" sz="2400" dirty="0">
                        <a:latin typeface="Times New Roman" panose="02020603050405020304" pitchFamily="18" charset="0"/>
                        <a:ea typeface="+mn-ea"/>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ea typeface="+mn-ea"/>
                          <a:cs typeface="Times New Roman" panose="02020603050405020304" pitchFamily="18" charset="0"/>
                        </a:rPr>
                        <a:t>0.9</a:t>
                      </a:r>
                      <a:endParaRPr lang="zh-CN" altLang="en-US" sz="2400" dirty="0">
                        <a:latin typeface="Times New Roman" panose="02020603050405020304" pitchFamily="18" charset="0"/>
                        <a:ea typeface="+mn-ea"/>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ea typeface="+mn-ea"/>
                          <a:cs typeface="Times New Roman" panose="02020603050405020304" pitchFamily="18" charset="0"/>
                        </a:rPr>
                        <a:t>10</a:t>
                      </a:r>
                      <a:endParaRPr lang="zh-CN" altLang="en-US" sz="2400" dirty="0">
                        <a:latin typeface="Times New Roman" panose="02020603050405020304" pitchFamily="18" charset="0"/>
                        <a:ea typeface="+mn-ea"/>
                        <a:cs typeface="Times New Roman" panose="02020603050405020304" pitchFamily="18" charset="0"/>
                      </a:endParaRPr>
                    </a:p>
                  </a:txBody>
                  <a:tcPr/>
                </a:tc>
              </a:tr>
              <a:tr h="370840">
                <a:tc>
                  <a:txBody>
                    <a:bodyPr/>
                    <a:lstStyle/>
                    <a:p>
                      <a:pPr algn="ctr"/>
                      <a:r>
                        <a:rPr lang="en-US" altLang="zh-CN" sz="2400" dirty="0" smtClean="0">
                          <a:latin typeface="Times New Roman" panose="02020603050405020304" pitchFamily="18" charset="0"/>
                          <a:ea typeface="+mn-ea"/>
                          <a:cs typeface="Times New Roman" panose="02020603050405020304" pitchFamily="18" charset="0"/>
                        </a:rPr>
                        <a:t>5.0</a:t>
                      </a:r>
                      <a:endParaRPr lang="zh-CN" altLang="en-US" sz="2400" dirty="0">
                        <a:latin typeface="Times New Roman" panose="02020603050405020304" pitchFamily="18" charset="0"/>
                        <a:ea typeface="+mn-ea"/>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ea typeface="+mn-ea"/>
                          <a:cs typeface="Times New Roman" panose="02020603050405020304" pitchFamily="18" charset="0"/>
                        </a:rPr>
                        <a:t>75</a:t>
                      </a:r>
                      <a:endParaRPr lang="zh-CN" altLang="en-US" sz="2400" dirty="0">
                        <a:latin typeface="Times New Roman" panose="02020603050405020304" pitchFamily="18" charset="0"/>
                        <a:ea typeface="+mn-ea"/>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ea typeface="+mn-ea"/>
                          <a:cs typeface="Times New Roman" panose="02020603050405020304" pitchFamily="18" charset="0"/>
                        </a:rPr>
                        <a:t>6.0</a:t>
                      </a:r>
                      <a:endParaRPr lang="zh-CN" altLang="en-US" sz="2400" dirty="0">
                        <a:latin typeface="Times New Roman" panose="02020603050405020304" pitchFamily="18" charset="0"/>
                        <a:ea typeface="+mn-ea"/>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ea typeface="+mn-ea"/>
                          <a:cs typeface="Times New Roman" panose="02020603050405020304" pitchFamily="18" charset="0"/>
                        </a:rPr>
                        <a:t>90</a:t>
                      </a:r>
                      <a:endParaRPr lang="zh-CN" altLang="en-US" sz="2400" dirty="0">
                        <a:latin typeface="Times New Roman" panose="02020603050405020304" pitchFamily="18" charset="0"/>
                        <a:ea typeface="+mn-ea"/>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8112150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0515600" cy="1325563"/>
          </a:xfrm>
        </p:spPr>
        <p:txBody>
          <a:bodyPr>
            <a:normAutofit/>
          </a:bodyPr>
          <a:lstStyle/>
          <a:p>
            <a:r>
              <a:rPr lang="zh-CN" altLang="en-US" sz="3200" dirty="0" smtClean="0"/>
              <a:t>练习题</a:t>
            </a:r>
            <a:r>
              <a:rPr lang="en-US" altLang="zh-CN" sz="3200" dirty="0"/>
              <a:t>1</a:t>
            </a:r>
            <a:r>
              <a:rPr lang="zh-CN" altLang="en-US" sz="3200" dirty="0" smtClean="0"/>
              <a:t>：</a:t>
            </a:r>
            <a:endParaRPr lang="zh-CN" altLang="en-US" sz="3200" dirty="0"/>
          </a:p>
        </p:txBody>
      </p:sp>
      <p:sp>
        <p:nvSpPr>
          <p:cNvPr id="3" name="内容占位符 2"/>
          <p:cNvSpPr>
            <a:spLocks noGrp="1"/>
          </p:cNvSpPr>
          <p:nvPr>
            <p:ph idx="1"/>
          </p:nvPr>
        </p:nvSpPr>
        <p:spPr>
          <a:xfrm>
            <a:off x="729343" y="1183367"/>
            <a:ext cx="10515600" cy="4351338"/>
          </a:xfrm>
        </p:spPr>
        <p:txBody>
          <a:bodyPr/>
          <a:lstStyle/>
          <a:p>
            <a:r>
              <a:rPr lang="zh-CN" altLang="en-US" dirty="0"/>
              <a:t>计算</a:t>
            </a:r>
            <a:r>
              <a:rPr lang="zh-CN" altLang="en-US" dirty="0" smtClean="0"/>
              <a:t>该公司</a:t>
            </a:r>
            <a:r>
              <a:rPr lang="zh-CN" altLang="en-US" dirty="0" smtClean="0"/>
              <a:t>职工体重分布的平均数、众数、中位数</a:t>
            </a:r>
            <a:endParaRPr lang="en-US" altLang="zh-CN" dirty="0" smtClean="0"/>
          </a:p>
          <a:p>
            <a:r>
              <a:rPr lang="zh-CN" altLang="en-US" dirty="0"/>
              <a:t>计算该公司职工体重分布</a:t>
            </a:r>
            <a:r>
              <a:rPr lang="zh-CN" altLang="en-US" dirty="0" smtClean="0"/>
              <a:t>的标准差</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347293244"/>
              </p:ext>
            </p:extLst>
          </p:nvPr>
        </p:nvGraphicFramePr>
        <p:xfrm>
          <a:off x="1963484" y="2494677"/>
          <a:ext cx="8128000" cy="411480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xmlns="" val="20000"/>
                    </a:ext>
                  </a:extLst>
                </a:gridCol>
                <a:gridCol w="4064000">
                  <a:extLst>
                    <a:ext uri="{9D8B030D-6E8A-4147-A177-3AD203B41FA5}">
                      <a16:colId xmlns:a16="http://schemas.microsoft.com/office/drawing/2014/main" xmlns="" val="20001"/>
                    </a:ext>
                  </a:extLst>
                </a:gridCol>
              </a:tblGrid>
              <a:tr h="370840">
                <a:tc>
                  <a:txBody>
                    <a:bodyPr/>
                    <a:lstStyle/>
                    <a:p>
                      <a:pPr algn="ctr"/>
                      <a:r>
                        <a:rPr lang="zh-CN" altLang="en-US" sz="2400" dirty="0" smtClean="0"/>
                        <a:t>按体重分组（</a:t>
                      </a:r>
                      <a:r>
                        <a:rPr lang="en-US" altLang="zh-CN" sz="2400" dirty="0" smtClean="0"/>
                        <a:t>kg</a:t>
                      </a:r>
                      <a:r>
                        <a:rPr lang="zh-CN" altLang="en-US" sz="2400" dirty="0" smtClean="0"/>
                        <a:t>）</a:t>
                      </a:r>
                      <a:endParaRPr lang="zh-CN" altLang="en-US" sz="2400" dirty="0"/>
                    </a:p>
                  </a:txBody>
                  <a:tcPr/>
                </a:tc>
                <a:tc>
                  <a:txBody>
                    <a:bodyPr/>
                    <a:lstStyle/>
                    <a:p>
                      <a:pPr algn="ctr"/>
                      <a:r>
                        <a:rPr lang="zh-CN" altLang="en-US" sz="2400" dirty="0" smtClean="0"/>
                        <a:t>职工人数（人）</a:t>
                      </a:r>
                      <a:endParaRPr lang="zh-CN" altLang="en-US" sz="2400" dirty="0"/>
                    </a:p>
                  </a:txBody>
                  <a:tcPr/>
                </a:tc>
                <a:extLst>
                  <a:ext uri="{0D108BD9-81ED-4DB2-BD59-A6C34878D82A}">
                    <a16:rowId xmlns:a16="http://schemas.microsoft.com/office/drawing/2014/main" xmlns="" val="10000"/>
                  </a:ext>
                </a:extLst>
              </a:tr>
              <a:tr h="370840">
                <a:tc>
                  <a:txBody>
                    <a:bodyPr/>
                    <a:lstStyle/>
                    <a:p>
                      <a:pPr algn="ctr"/>
                      <a:r>
                        <a:rPr lang="en-US" altLang="zh-CN" sz="2400" dirty="0" smtClean="0"/>
                        <a:t>40-50</a:t>
                      </a:r>
                      <a:endParaRPr lang="zh-CN" altLang="en-US" sz="2400" dirty="0"/>
                    </a:p>
                  </a:txBody>
                  <a:tcPr/>
                </a:tc>
                <a:tc>
                  <a:txBody>
                    <a:bodyPr/>
                    <a:lstStyle/>
                    <a:p>
                      <a:pPr algn="ctr"/>
                      <a:r>
                        <a:rPr lang="en-US" altLang="zh-CN" sz="2400" dirty="0" smtClean="0"/>
                        <a:t>4</a:t>
                      </a:r>
                      <a:endParaRPr lang="zh-CN" altLang="en-US" sz="2400" dirty="0"/>
                    </a:p>
                  </a:txBody>
                  <a:tcPr/>
                </a:tc>
                <a:extLst>
                  <a:ext uri="{0D108BD9-81ED-4DB2-BD59-A6C34878D82A}">
                    <a16:rowId xmlns:a16="http://schemas.microsoft.com/office/drawing/2014/main" xmlns="" val="10001"/>
                  </a:ext>
                </a:extLst>
              </a:tr>
              <a:tr h="370840">
                <a:tc>
                  <a:txBody>
                    <a:bodyPr/>
                    <a:lstStyle/>
                    <a:p>
                      <a:pPr algn="ctr"/>
                      <a:r>
                        <a:rPr lang="en-US" altLang="zh-CN" sz="2400" dirty="0" smtClean="0"/>
                        <a:t>50-60</a:t>
                      </a:r>
                      <a:endParaRPr lang="zh-CN" altLang="en-US" sz="2400" dirty="0"/>
                    </a:p>
                  </a:txBody>
                  <a:tcPr/>
                </a:tc>
                <a:tc>
                  <a:txBody>
                    <a:bodyPr/>
                    <a:lstStyle/>
                    <a:p>
                      <a:pPr algn="ctr"/>
                      <a:r>
                        <a:rPr lang="en-US" altLang="zh-CN" sz="2400" dirty="0" smtClean="0"/>
                        <a:t>12</a:t>
                      </a:r>
                      <a:endParaRPr lang="zh-CN" altLang="en-US" sz="2400" dirty="0"/>
                    </a:p>
                  </a:txBody>
                  <a:tcPr/>
                </a:tc>
                <a:extLst>
                  <a:ext uri="{0D108BD9-81ED-4DB2-BD59-A6C34878D82A}">
                    <a16:rowId xmlns:a16="http://schemas.microsoft.com/office/drawing/2014/main" xmlns="" val="10002"/>
                  </a:ext>
                </a:extLst>
              </a:tr>
              <a:tr h="370840">
                <a:tc>
                  <a:txBody>
                    <a:bodyPr/>
                    <a:lstStyle/>
                    <a:p>
                      <a:pPr algn="ctr"/>
                      <a:r>
                        <a:rPr lang="en-US" altLang="zh-CN" sz="2400" dirty="0" smtClean="0"/>
                        <a:t>60-70</a:t>
                      </a:r>
                      <a:endParaRPr lang="zh-CN" altLang="en-US" sz="2400" dirty="0"/>
                    </a:p>
                  </a:txBody>
                  <a:tcPr/>
                </a:tc>
                <a:tc>
                  <a:txBody>
                    <a:bodyPr/>
                    <a:lstStyle/>
                    <a:p>
                      <a:pPr algn="ctr"/>
                      <a:r>
                        <a:rPr lang="en-US" altLang="zh-CN" sz="2400" dirty="0" smtClean="0"/>
                        <a:t>18</a:t>
                      </a:r>
                      <a:endParaRPr lang="zh-CN" altLang="en-US" sz="2400" dirty="0"/>
                    </a:p>
                  </a:txBody>
                  <a:tcPr/>
                </a:tc>
                <a:extLst>
                  <a:ext uri="{0D108BD9-81ED-4DB2-BD59-A6C34878D82A}">
                    <a16:rowId xmlns:a16="http://schemas.microsoft.com/office/drawing/2014/main" xmlns="" val="10003"/>
                  </a:ext>
                </a:extLst>
              </a:tr>
              <a:tr h="370840">
                <a:tc>
                  <a:txBody>
                    <a:bodyPr/>
                    <a:lstStyle/>
                    <a:p>
                      <a:pPr algn="ctr"/>
                      <a:r>
                        <a:rPr lang="en-US" altLang="zh-CN" sz="2400" dirty="0" smtClean="0"/>
                        <a:t>70-80</a:t>
                      </a:r>
                      <a:endParaRPr lang="zh-CN" altLang="en-US" sz="2400" dirty="0"/>
                    </a:p>
                  </a:txBody>
                  <a:tcPr/>
                </a:tc>
                <a:tc>
                  <a:txBody>
                    <a:bodyPr/>
                    <a:lstStyle/>
                    <a:p>
                      <a:pPr algn="ctr"/>
                      <a:r>
                        <a:rPr lang="en-US" altLang="zh-CN" sz="2400" dirty="0" smtClean="0"/>
                        <a:t>28</a:t>
                      </a:r>
                      <a:endParaRPr lang="zh-CN" altLang="en-US" sz="2400" dirty="0"/>
                    </a:p>
                  </a:txBody>
                  <a:tcPr/>
                </a:tc>
                <a:extLst>
                  <a:ext uri="{0D108BD9-81ED-4DB2-BD59-A6C34878D82A}">
                    <a16:rowId xmlns:a16="http://schemas.microsoft.com/office/drawing/2014/main" xmlns="" val="10004"/>
                  </a:ext>
                </a:extLst>
              </a:tr>
              <a:tr h="370840">
                <a:tc>
                  <a:txBody>
                    <a:bodyPr/>
                    <a:lstStyle/>
                    <a:p>
                      <a:pPr algn="ctr"/>
                      <a:r>
                        <a:rPr lang="en-US" altLang="zh-CN" sz="2400" dirty="0" smtClean="0"/>
                        <a:t>80-90</a:t>
                      </a:r>
                      <a:endParaRPr lang="zh-CN" altLang="en-US" sz="2400" dirty="0"/>
                    </a:p>
                  </a:txBody>
                  <a:tcPr/>
                </a:tc>
                <a:tc>
                  <a:txBody>
                    <a:bodyPr/>
                    <a:lstStyle/>
                    <a:p>
                      <a:pPr algn="ctr"/>
                      <a:r>
                        <a:rPr lang="en-US" altLang="zh-CN" sz="2400" dirty="0" smtClean="0"/>
                        <a:t>22</a:t>
                      </a:r>
                      <a:endParaRPr lang="zh-CN" altLang="en-US" sz="2400" dirty="0"/>
                    </a:p>
                  </a:txBody>
                  <a:tcPr/>
                </a:tc>
                <a:extLst>
                  <a:ext uri="{0D108BD9-81ED-4DB2-BD59-A6C34878D82A}">
                    <a16:rowId xmlns:a16="http://schemas.microsoft.com/office/drawing/2014/main" xmlns="" val="10005"/>
                  </a:ext>
                </a:extLst>
              </a:tr>
              <a:tr h="370840">
                <a:tc>
                  <a:txBody>
                    <a:bodyPr/>
                    <a:lstStyle/>
                    <a:p>
                      <a:pPr algn="ctr"/>
                      <a:r>
                        <a:rPr lang="en-US" altLang="zh-CN" sz="2400" dirty="0" smtClean="0"/>
                        <a:t>90-100</a:t>
                      </a:r>
                      <a:endParaRPr lang="zh-CN" altLang="en-US" sz="2400" dirty="0"/>
                    </a:p>
                  </a:txBody>
                  <a:tcPr/>
                </a:tc>
                <a:tc>
                  <a:txBody>
                    <a:bodyPr/>
                    <a:lstStyle/>
                    <a:p>
                      <a:pPr algn="ctr"/>
                      <a:r>
                        <a:rPr lang="en-US" altLang="zh-CN" sz="2400" dirty="0" smtClean="0"/>
                        <a:t>10</a:t>
                      </a:r>
                      <a:endParaRPr lang="zh-CN" altLang="en-US" sz="2400" dirty="0"/>
                    </a:p>
                  </a:txBody>
                  <a:tcPr/>
                </a:tc>
                <a:extLst>
                  <a:ext uri="{0D108BD9-81ED-4DB2-BD59-A6C34878D82A}">
                    <a16:rowId xmlns:a16="http://schemas.microsoft.com/office/drawing/2014/main" xmlns="" val="10006"/>
                  </a:ext>
                </a:extLst>
              </a:tr>
              <a:tr h="370840">
                <a:tc>
                  <a:txBody>
                    <a:bodyPr/>
                    <a:lstStyle/>
                    <a:p>
                      <a:pPr algn="ctr"/>
                      <a:r>
                        <a:rPr lang="en-US" altLang="zh-CN" sz="2400" dirty="0" smtClean="0"/>
                        <a:t>100-110</a:t>
                      </a:r>
                      <a:endParaRPr lang="zh-CN" altLang="en-US" sz="2400" dirty="0"/>
                    </a:p>
                  </a:txBody>
                  <a:tcPr/>
                </a:tc>
                <a:tc>
                  <a:txBody>
                    <a:bodyPr/>
                    <a:lstStyle/>
                    <a:p>
                      <a:pPr algn="ctr"/>
                      <a:r>
                        <a:rPr lang="en-US" altLang="zh-CN" sz="2400" dirty="0" smtClean="0"/>
                        <a:t>6</a:t>
                      </a:r>
                      <a:endParaRPr lang="zh-CN" altLang="en-US" sz="2400" dirty="0"/>
                    </a:p>
                  </a:txBody>
                  <a:tcPr/>
                </a:tc>
                <a:extLst>
                  <a:ext uri="{0D108BD9-81ED-4DB2-BD59-A6C34878D82A}">
                    <a16:rowId xmlns:a16="http://schemas.microsoft.com/office/drawing/2014/main" xmlns="" val="10007"/>
                  </a:ext>
                </a:extLst>
              </a:tr>
              <a:tr h="370840">
                <a:tc>
                  <a:txBody>
                    <a:bodyPr/>
                    <a:lstStyle/>
                    <a:p>
                      <a:pPr algn="ctr"/>
                      <a:r>
                        <a:rPr lang="zh-CN" altLang="en-US" sz="2400" dirty="0" smtClean="0"/>
                        <a:t>合计</a:t>
                      </a:r>
                      <a:endParaRPr lang="zh-CN" altLang="en-US" sz="2400" dirty="0"/>
                    </a:p>
                  </a:txBody>
                  <a:tcPr/>
                </a:tc>
                <a:tc>
                  <a:txBody>
                    <a:bodyPr/>
                    <a:lstStyle/>
                    <a:p>
                      <a:pPr algn="ctr"/>
                      <a:r>
                        <a:rPr lang="en-US" altLang="zh-CN" sz="2400" dirty="0" smtClean="0"/>
                        <a:t>100</a:t>
                      </a:r>
                      <a:endParaRPr lang="zh-CN" altLang="en-US" sz="2400" dirty="0"/>
                    </a:p>
                  </a:txBody>
                  <a:tcP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8950790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609600" y="359228"/>
            <a:ext cx="2895600" cy="685800"/>
          </a:xfrm>
        </p:spPr>
        <p:txBody>
          <a:bodyPr>
            <a:normAutofit/>
          </a:bodyPr>
          <a:lstStyle/>
          <a:p>
            <a:pPr algn="l"/>
            <a:r>
              <a:rPr lang="en-US" altLang="zh-CN" sz="3600" b="1" dirty="0">
                <a:latin typeface="黑体" panose="02010609060101010101" pitchFamily="49" charset="-122"/>
              </a:rPr>
              <a:t>6</a:t>
            </a:r>
            <a:r>
              <a:rPr lang="zh-CN" altLang="en-US" sz="3600" b="1" dirty="0">
                <a:latin typeface="黑体" panose="02010609060101010101" pitchFamily="49" charset="-122"/>
              </a:rPr>
              <a:t>、偏度</a:t>
            </a:r>
          </a:p>
        </p:txBody>
      </p:sp>
      <p:sp>
        <p:nvSpPr>
          <p:cNvPr id="287747" name="Rectangle 3"/>
          <p:cNvSpPr>
            <a:spLocks noGrp="1" noChangeArrowheads="1"/>
          </p:cNvSpPr>
          <p:nvPr>
            <p:ph type="body" idx="1"/>
          </p:nvPr>
        </p:nvSpPr>
        <p:spPr>
          <a:xfrm>
            <a:off x="968829" y="1557338"/>
            <a:ext cx="10450285" cy="4724400"/>
          </a:xfrm>
        </p:spPr>
        <p:txBody>
          <a:bodyPr/>
          <a:lstStyle/>
          <a:p>
            <a:pPr algn="just">
              <a:buFontTx/>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 偏度的概念</a:t>
            </a:r>
          </a:p>
          <a:p>
            <a:pPr algn="just"/>
            <a:r>
              <a:rPr lang="zh-CN" altLang="en-US" dirty="0">
                <a:latin typeface="黑体" panose="02010609060101010101" pitchFamily="49" charset="-122"/>
                <a:ea typeface="黑体" panose="02010609060101010101" pitchFamily="49" charset="-122"/>
              </a:rPr>
              <a:t>反映总体次数分布偏斜程度的指标</a:t>
            </a:r>
          </a:p>
          <a:p>
            <a:pPr algn="just">
              <a:buFontTx/>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）偏度的种类：  右偏分布（正偏）</a:t>
            </a:r>
          </a:p>
          <a:p>
            <a:pPr algn="just">
              <a:buFontTx/>
              <a:buNone/>
            </a:pPr>
            <a:r>
              <a:rPr lang="zh-CN" altLang="en-US" dirty="0">
                <a:latin typeface="黑体" panose="02010609060101010101" pitchFamily="49" charset="-122"/>
                <a:ea typeface="黑体" panose="02010609060101010101" pitchFamily="49" charset="-122"/>
              </a:rPr>
              <a:t>                  左偏分布（负偏）</a:t>
            </a:r>
          </a:p>
          <a:p>
            <a:pPr algn="just">
              <a:buFontTx/>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）偏度的测算：</a:t>
            </a:r>
            <a:r>
              <a:rPr kumimoji="1" lang="zh-CN" altLang="en-US" dirty="0"/>
              <a:t>算术平均数与众数比较法、动差法</a:t>
            </a:r>
          </a:p>
          <a:p>
            <a:pPr lvl="2"/>
            <a:endParaRPr kumimoji="1" lang="en-US" altLang="zh-CN" sz="2400" dirty="0" smtClean="0"/>
          </a:p>
          <a:p>
            <a:pPr lvl="2"/>
            <a:r>
              <a:rPr kumimoji="1" lang="en-US" altLang="zh-CN" sz="2800" dirty="0" smtClean="0"/>
              <a:t>A</a:t>
            </a:r>
            <a:r>
              <a:rPr kumimoji="1" lang="en-US" altLang="zh-CN" sz="2800" dirty="0"/>
              <a:t>. </a:t>
            </a:r>
            <a:r>
              <a:rPr kumimoji="1" lang="zh-CN" altLang="en-US" sz="2800" dirty="0"/>
              <a:t>偏度＝算术平均数－众数</a:t>
            </a:r>
          </a:p>
          <a:p>
            <a:pPr lvl="2">
              <a:buFontTx/>
              <a:buNone/>
            </a:pPr>
            <a:r>
              <a:rPr kumimoji="1" lang="zh-CN" altLang="en-US" sz="2800" dirty="0"/>
              <a:t>   若偏度</a:t>
            </a:r>
            <a:r>
              <a:rPr kumimoji="1" lang="en-US" altLang="zh-CN" sz="2800" dirty="0"/>
              <a:t>&gt;0</a:t>
            </a:r>
            <a:r>
              <a:rPr kumimoji="1" lang="zh-CN" altLang="en-US" sz="2800" dirty="0"/>
              <a:t>，则右偏；若偏度</a:t>
            </a:r>
            <a:r>
              <a:rPr kumimoji="1" lang="en-US" altLang="zh-CN" sz="2800" dirty="0"/>
              <a:t>&lt;0</a:t>
            </a:r>
            <a:r>
              <a:rPr kumimoji="1" lang="zh-CN" altLang="en-US" sz="2800" dirty="0"/>
              <a:t>，则左偏</a:t>
            </a:r>
          </a:p>
          <a:p>
            <a:pPr marL="0" indent="0">
              <a:buNone/>
            </a:pP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47414586"/>
      </p:ext>
    </p:extLst>
  </p:cSld>
  <p:clrMapOvr>
    <a:masterClrMapping/>
  </p:clrMapOvr>
  <p:transition>
    <p:blinds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a:xfrm>
            <a:off x="1524000" y="537258"/>
            <a:ext cx="9144000" cy="541337"/>
          </a:xfrm>
        </p:spPr>
        <p:txBody>
          <a:bodyPr/>
          <a:lstStyle/>
          <a:p>
            <a:pPr algn="l"/>
            <a:r>
              <a:rPr lang="en-US" altLang="zh-CN" sz="3200" b="1">
                <a:latin typeface="黑体" panose="02010609060101010101" pitchFamily="49" charset="-122"/>
              </a:rPr>
              <a:t>B.</a:t>
            </a:r>
            <a:r>
              <a:rPr lang="zh-CN" altLang="en-US" sz="3200" b="1">
                <a:latin typeface="黑体" panose="02010609060101010101" pitchFamily="49" charset="-122"/>
              </a:rPr>
              <a:t>偏态系数－－用于比较不同的分布数列</a:t>
            </a:r>
          </a:p>
        </p:txBody>
      </p:sp>
      <p:sp>
        <p:nvSpPr>
          <p:cNvPr id="290819" name="Rectangle 3"/>
          <p:cNvSpPr>
            <a:spLocks noGrp="1" noChangeArrowheads="1"/>
          </p:cNvSpPr>
          <p:nvPr>
            <p:ph type="body" sz="half" idx="1"/>
          </p:nvPr>
        </p:nvSpPr>
        <p:spPr>
          <a:xfrm>
            <a:off x="2286000" y="2264229"/>
            <a:ext cx="8382000" cy="3886200"/>
          </a:xfrm>
        </p:spPr>
        <p:txBody>
          <a:bodyPr/>
          <a:lstStyle/>
          <a:p>
            <a:pPr>
              <a:lnSpc>
                <a:spcPct val="200000"/>
              </a:lnSpc>
            </a:pPr>
            <a:r>
              <a:rPr lang="zh-CN" altLang="en-US" dirty="0">
                <a:latin typeface="黑体" panose="02010609060101010101" pitchFamily="49" charset="-122"/>
                <a:ea typeface="黑体" panose="02010609060101010101" pitchFamily="49" charset="-122"/>
              </a:rPr>
              <a:t>偏态系数</a:t>
            </a:r>
            <a:r>
              <a:rPr lang="en-US" altLang="zh-CN" dirty="0" err="1">
                <a:latin typeface="黑体" panose="02010609060101010101" pitchFamily="49" charset="-122"/>
                <a:ea typeface="黑体" panose="02010609060101010101" pitchFamily="49" charset="-122"/>
              </a:rPr>
              <a:t>SK</a:t>
            </a:r>
            <a:r>
              <a:rPr lang="en-US" altLang="zh-CN" i="1" baseline="-25000" dirty="0" err="1">
                <a:latin typeface="黑体" panose="02010609060101010101" pitchFamily="49" charset="-122"/>
                <a:ea typeface="黑体" panose="02010609060101010101" pitchFamily="49" charset="-122"/>
              </a:rPr>
              <a:t>p</a:t>
            </a:r>
            <a:r>
              <a:rPr lang="zh-CN" altLang="en-US" dirty="0">
                <a:latin typeface="黑体" panose="02010609060101010101" pitchFamily="49" charset="-122"/>
                <a:ea typeface="黑体" panose="02010609060101010101" pitchFamily="49" charset="-122"/>
              </a:rPr>
              <a:t>公式为：</a:t>
            </a:r>
          </a:p>
          <a:p>
            <a:pPr>
              <a:lnSpc>
                <a:spcPct val="200000"/>
              </a:lnSpc>
            </a:pPr>
            <a:endParaRPr lang="zh-CN" altLang="en-US" dirty="0">
              <a:latin typeface="黑体" panose="02010609060101010101" pitchFamily="49" charset="-122"/>
              <a:ea typeface="黑体" panose="02010609060101010101" pitchFamily="49" charset="-122"/>
            </a:endParaRPr>
          </a:p>
          <a:p>
            <a:pPr>
              <a:lnSpc>
                <a:spcPct val="200000"/>
              </a:lnSpc>
            </a:pPr>
            <a:endParaRPr lang="zh-CN" altLang="en-US" dirty="0">
              <a:latin typeface="黑体" panose="02010609060101010101" pitchFamily="49" charset="-122"/>
              <a:ea typeface="黑体" panose="02010609060101010101" pitchFamily="49" charset="-122"/>
            </a:endParaRPr>
          </a:p>
          <a:p>
            <a:pPr>
              <a:lnSpc>
                <a:spcPct val="200000"/>
              </a:lnSpc>
            </a:pPr>
            <a:r>
              <a:rPr lang="en-US" altLang="zh-CN" dirty="0" err="1" smtClean="0">
                <a:latin typeface="黑体" panose="02010609060101010101" pitchFamily="49" charset="-122"/>
                <a:ea typeface="黑体" panose="02010609060101010101" pitchFamily="49" charset="-122"/>
              </a:rPr>
              <a:t>SK</a:t>
            </a:r>
            <a:r>
              <a:rPr lang="en-US" altLang="zh-CN" baseline="-25000" dirty="0" err="1" smtClean="0">
                <a:latin typeface="黑体" panose="02010609060101010101" pitchFamily="49" charset="-122"/>
                <a:ea typeface="黑体" panose="02010609060101010101" pitchFamily="49" charset="-122"/>
              </a:rPr>
              <a:t>p</a:t>
            </a:r>
            <a:r>
              <a:rPr lang="zh-CN" altLang="en-US" dirty="0">
                <a:latin typeface="黑体" panose="02010609060101010101" pitchFamily="49" charset="-122"/>
                <a:ea typeface="黑体" panose="02010609060101010101" pitchFamily="49" charset="-122"/>
              </a:rPr>
              <a:t>越大，则偏斜程度越大。</a:t>
            </a:r>
          </a:p>
        </p:txBody>
      </p:sp>
      <p:graphicFrame>
        <p:nvGraphicFramePr>
          <p:cNvPr id="290820" name="Object 4"/>
          <p:cNvGraphicFramePr>
            <a:graphicFrameLocks noChangeAspect="1"/>
          </p:cNvGraphicFramePr>
          <p:nvPr>
            <p:extLst>
              <p:ext uri="{D42A27DB-BD31-4B8C-83A1-F6EECF244321}">
                <p14:modId xmlns:p14="http://schemas.microsoft.com/office/powerpoint/2010/main" val="3456778383"/>
              </p:ext>
            </p:extLst>
          </p:nvPr>
        </p:nvGraphicFramePr>
        <p:xfrm>
          <a:off x="3429000" y="3766458"/>
          <a:ext cx="3048000" cy="1143000"/>
        </p:xfrm>
        <a:graphic>
          <a:graphicData uri="http://schemas.openxmlformats.org/presentationml/2006/ole">
            <mc:AlternateContent xmlns:mc="http://schemas.openxmlformats.org/markup-compatibility/2006">
              <mc:Choice xmlns:v="urn:schemas-microsoft-com:vml" Requires="v">
                <p:oleObj spid="_x0000_s6198" name="Equation" r:id="rId3" imgW="1816100" imgH="812800" progId="Equation.DSMT4">
                  <p:embed/>
                </p:oleObj>
              </mc:Choice>
              <mc:Fallback>
                <p:oleObj name="Equation" r:id="rId3" imgW="1816100" imgH="812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3766458"/>
                        <a:ext cx="3048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矩形 1"/>
          <p:cNvSpPr/>
          <p:nvPr/>
        </p:nvSpPr>
        <p:spPr>
          <a:xfrm>
            <a:off x="2089742" y="1409802"/>
            <a:ext cx="5929828" cy="523220"/>
          </a:xfrm>
          <a:prstGeom prst="rect">
            <a:avLst/>
          </a:prstGeom>
        </p:spPr>
        <p:txBody>
          <a:bodyPr wrap="none">
            <a:spAutoFit/>
          </a:bodyPr>
          <a:lstStyle/>
          <a:p>
            <a:r>
              <a:rPr lang="zh-CN" altLang="en-US" sz="2800" dirty="0">
                <a:solidFill>
                  <a:srgbClr val="C00000"/>
                </a:solidFill>
                <a:latin typeface="黑体" panose="02010609060101010101" pitchFamily="49" charset="-122"/>
                <a:ea typeface="黑体" panose="02010609060101010101" pitchFamily="49" charset="-122"/>
              </a:rPr>
              <a:t>偏态</a:t>
            </a:r>
            <a:r>
              <a:rPr lang="zh-CN" altLang="en-US" sz="2800" dirty="0" smtClean="0">
                <a:solidFill>
                  <a:srgbClr val="C00000"/>
                </a:solidFill>
                <a:latin typeface="黑体" panose="02010609060101010101" pitchFamily="49" charset="-122"/>
                <a:ea typeface="黑体" panose="02010609060101010101" pitchFamily="49" charset="-122"/>
              </a:rPr>
              <a:t>系数是偏度与总体标准差之比。</a:t>
            </a:r>
            <a:endParaRPr lang="zh-CN" altLang="en-US" sz="2800" dirty="0">
              <a:solidFill>
                <a:srgbClr val="C00000"/>
              </a:solidFill>
            </a:endParaRPr>
          </a:p>
        </p:txBody>
      </p:sp>
    </p:spTree>
    <p:extLst>
      <p:ext uri="{BB962C8B-B14F-4D97-AF65-F5344CB8AC3E}">
        <p14:creationId xmlns:p14="http://schemas.microsoft.com/office/powerpoint/2010/main" val="20794562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a:xfrm>
            <a:off x="1524000" y="692150"/>
            <a:ext cx="8763000" cy="541338"/>
          </a:xfrm>
        </p:spPr>
        <p:txBody>
          <a:bodyPr/>
          <a:lstStyle/>
          <a:p>
            <a:r>
              <a:rPr lang="zh-CN" altLang="en-US" sz="3200" b="1">
                <a:latin typeface="黑体" panose="02010609060101010101" pitchFamily="49" charset="-122"/>
              </a:rPr>
              <a:t>例  甲车间</a:t>
            </a:r>
            <a:r>
              <a:rPr lang="en-US" altLang="zh-CN" sz="3200" b="1">
                <a:latin typeface="黑体" panose="02010609060101010101" pitchFamily="49" charset="-122"/>
              </a:rPr>
              <a:t>300</a:t>
            </a:r>
            <a:r>
              <a:rPr lang="zh-CN" altLang="en-US" sz="3200" b="1">
                <a:latin typeface="黑体" panose="02010609060101010101" pitchFamily="49" charset="-122"/>
              </a:rPr>
              <a:t>工人，日产量资料如表所示：</a:t>
            </a:r>
          </a:p>
        </p:txBody>
      </p:sp>
      <p:graphicFrame>
        <p:nvGraphicFramePr>
          <p:cNvPr id="292035" name="Group 195"/>
          <p:cNvGraphicFramePr>
            <a:graphicFrameLocks noGrp="1"/>
          </p:cNvGraphicFramePr>
          <p:nvPr/>
        </p:nvGraphicFramePr>
        <p:xfrm>
          <a:off x="1847850" y="1628776"/>
          <a:ext cx="4343400" cy="4648200"/>
        </p:xfrm>
        <a:graphic>
          <a:graphicData uri="http://schemas.openxmlformats.org/drawingml/2006/table">
            <a:tbl>
              <a:tblPr/>
              <a:tblGrid>
                <a:gridCol w="2160588">
                  <a:extLst>
                    <a:ext uri="{9D8B030D-6E8A-4147-A177-3AD203B41FA5}">
                      <a16:colId xmlns:a16="http://schemas.microsoft.com/office/drawing/2014/main" xmlns="" val="20000"/>
                    </a:ext>
                  </a:extLst>
                </a:gridCol>
                <a:gridCol w="2182812">
                  <a:extLst>
                    <a:ext uri="{9D8B030D-6E8A-4147-A177-3AD203B41FA5}">
                      <a16:colId xmlns:a16="http://schemas.microsoft.com/office/drawing/2014/main" xmlns="" val="20001"/>
                    </a:ext>
                  </a:extLst>
                </a:gridCol>
              </a:tblGrid>
              <a:tr h="533400">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日产量（件）</a:t>
                      </a:r>
                    </a:p>
                  </a:txBody>
                  <a:tcPr horzOverflow="overflow">
                    <a:lnL cap="flat">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工人数（人）</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06400">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50</a:t>
                      </a:r>
                      <a:r>
                        <a:rPr kumimoji="0"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以下</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11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06400">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50-60</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13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06400">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60-70</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70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06400">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70-80</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120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06400">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80-90</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50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06400">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90-100</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30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406400">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100-110</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406400">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110</a:t>
                      </a:r>
                      <a:r>
                        <a:rPr kumimoji="0"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以上</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406400">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合计</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300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bl>
          </a:graphicData>
        </a:graphic>
      </p:graphicFrame>
      <p:sp>
        <p:nvSpPr>
          <p:cNvPr id="291878" name="Rectangle 38"/>
          <p:cNvSpPr>
            <a:spLocks noChangeArrowheads="1"/>
          </p:cNvSpPr>
          <p:nvPr/>
        </p:nvSpPr>
        <p:spPr bwMode="auto">
          <a:xfrm>
            <a:off x="9405938" y="554834"/>
            <a:ext cx="8153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3200" b="1" dirty="0">
                <a:latin typeface="Times New Roman" panose="02020603050405020304" pitchFamily="18" charset="0"/>
                <a:ea typeface="黑体" panose="02010609060101010101" pitchFamily="49" charset="-122"/>
              </a:rPr>
              <a:t>求偏态系数。</a:t>
            </a:r>
          </a:p>
        </p:txBody>
      </p:sp>
      <p:grpSp>
        <p:nvGrpSpPr>
          <p:cNvPr id="291905" name="Group 65"/>
          <p:cNvGrpSpPr>
            <a:grpSpLocks/>
          </p:cNvGrpSpPr>
          <p:nvPr/>
        </p:nvGrpSpPr>
        <p:grpSpPr bwMode="auto">
          <a:xfrm>
            <a:off x="7535863" y="1628776"/>
            <a:ext cx="1143000" cy="4633913"/>
            <a:chOff x="3792" y="768"/>
            <a:chExt cx="720" cy="2919"/>
          </a:xfrm>
        </p:grpSpPr>
        <p:sp>
          <p:nvSpPr>
            <p:cNvPr id="291906" name="Rectangle 66"/>
            <p:cNvSpPr>
              <a:spLocks noChangeArrowheads="1"/>
            </p:cNvSpPr>
            <p:nvPr/>
          </p:nvSpPr>
          <p:spPr bwMode="auto">
            <a:xfrm>
              <a:off x="3792" y="3400"/>
              <a:ext cx="72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b="1">
                  <a:solidFill>
                    <a:srgbClr val="00CCFF"/>
                  </a:solidFill>
                  <a:latin typeface="Arial" panose="020B0604020202020204" pitchFamily="34" charset="0"/>
                  <a:ea typeface="宋体" panose="02010600030101010101" pitchFamily="2" charset="-122"/>
                </a:defRPr>
              </a:lvl1pPr>
              <a:lvl2pPr>
                <a:spcBef>
                  <a:spcPct val="20000"/>
                </a:spcBef>
                <a:buChar char="–"/>
                <a:defRPr sz="2400" b="1">
                  <a:solidFill>
                    <a:schemeClr val="bg1"/>
                  </a:solidFill>
                  <a:latin typeface="Arial" panose="020B0604020202020204" pitchFamily="34" charset="0"/>
                  <a:ea typeface="宋体" panose="02010600030101010101" pitchFamily="2" charset="-122"/>
                </a:defRPr>
              </a:lvl2pPr>
              <a:lvl3pPr>
                <a:spcBef>
                  <a:spcPct val="20000"/>
                </a:spcBef>
                <a:buChar char="•"/>
                <a:defRPr sz="2000" b="1">
                  <a:solidFill>
                    <a:schemeClr val="bg1"/>
                  </a:solidFill>
                  <a:latin typeface="Arial" panose="020B0604020202020204" pitchFamily="34" charset="0"/>
                  <a:ea typeface="宋体" panose="02010600030101010101" pitchFamily="2" charset="-122"/>
                </a:defRPr>
              </a:lvl3pPr>
              <a:lvl4pPr>
                <a:spcBef>
                  <a:spcPct val="20000"/>
                </a:spcBef>
                <a:buChar char="–"/>
                <a:defRPr b="1">
                  <a:solidFill>
                    <a:schemeClr val="bg1"/>
                  </a:solidFill>
                  <a:latin typeface="Arial" panose="020B0604020202020204" pitchFamily="34" charset="0"/>
                  <a:ea typeface="宋体" panose="02010600030101010101" pitchFamily="2" charset="-122"/>
                </a:defRPr>
              </a:lvl4pPr>
              <a:lvl5pPr>
                <a:spcBef>
                  <a:spcPct val="20000"/>
                </a:spcBef>
                <a:buChar char="»"/>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9pPr>
            </a:lstStyle>
            <a:p>
              <a:pPr>
                <a:buFontTx/>
                <a:buNone/>
              </a:pPr>
              <a:r>
                <a:rPr lang="en-US" altLang="zh-CN" sz="2400">
                  <a:solidFill>
                    <a:schemeClr val="tx1"/>
                  </a:solidFill>
                  <a:ea typeface="黑体" panose="02010609060101010101" pitchFamily="49" charset="-122"/>
                </a:rPr>
                <a:t>22500</a:t>
              </a:r>
            </a:p>
          </p:txBody>
        </p:sp>
        <p:sp>
          <p:nvSpPr>
            <p:cNvPr id="291907" name="Rectangle 67"/>
            <p:cNvSpPr>
              <a:spLocks noChangeArrowheads="1"/>
            </p:cNvSpPr>
            <p:nvPr/>
          </p:nvSpPr>
          <p:spPr bwMode="auto">
            <a:xfrm>
              <a:off x="3792" y="3113"/>
              <a:ext cx="72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b="1">
                  <a:solidFill>
                    <a:srgbClr val="00CCFF"/>
                  </a:solidFill>
                  <a:latin typeface="Arial" panose="020B0604020202020204" pitchFamily="34" charset="0"/>
                  <a:ea typeface="宋体" panose="02010600030101010101" pitchFamily="2" charset="-122"/>
                </a:defRPr>
              </a:lvl1pPr>
              <a:lvl2pPr>
                <a:spcBef>
                  <a:spcPct val="20000"/>
                </a:spcBef>
                <a:buChar char="–"/>
                <a:defRPr sz="2400" b="1">
                  <a:solidFill>
                    <a:schemeClr val="bg1"/>
                  </a:solidFill>
                  <a:latin typeface="Arial" panose="020B0604020202020204" pitchFamily="34" charset="0"/>
                  <a:ea typeface="宋体" panose="02010600030101010101" pitchFamily="2" charset="-122"/>
                </a:defRPr>
              </a:lvl2pPr>
              <a:lvl3pPr>
                <a:spcBef>
                  <a:spcPct val="20000"/>
                </a:spcBef>
                <a:buChar char="•"/>
                <a:defRPr sz="2000" b="1">
                  <a:solidFill>
                    <a:schemeClr val="bg1"/>
                  </a:solidFill>
                  <a:latin typeface="Arial" panose="020B0604020202020204" pitchFamily="34" charset="0"/>
                  <a:ea typeface="宋体" panose="02010600030101010101" pitchFamily="2" charset="-122"/>
                </a:defRPr>
              </a:lvl3pPr>
              <a:lvl4pPr>
                <a:spcBef>
                  <a:spcPct val="20000"/>
                </a:spcBef>
                <a:buChar char="–"/>
                <a:defRPr b="1">
                  <a:solidFill>
                    <a:schemeClr val="bg1"/>
                  </a:solidFill>
                  <a:latin typeface="Arial" panose="020B0604020202020204" pitchFamily="34" charset="0"/>
                  <a:ea typeface="宋体" panose="02010600030101010101" pitchFamily="2" charset="-122"/>
                </a:defRPr>
              </a:lvl4pPr>
              <a:lvl5pPr>
                <a:spcBef>
                  <a:spcPct val="20000"/>
                </a:spcBef>
                <a:buChar char="»"/>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9pPr>
            </a:lstStyle>
            <a:p>
              <a:pPr>
                <a:buFontTx/>
                <a:buNone/>
              </a:pPr>
              <a:r>
                <a:rPr lang="en-US" altLang="zh-CN" sz="2400">
                  <a:solidFill>
                    <a:schemeClr val="tx1"/>
                  </a:solidFill>
                  <a:ea typeface="黑体" panose="02010609060101010101" pitchFamily="49" charset="-122"/>
                </a:rPr>
                <a:t>115</a:t>
              </a:r>
            </a:p>
          </p:txBody>
        </p:sp>
        <p:sp>
          <p:nvSpPr>
            <p:cNvPr id="291908" name="Rectangle 68"/>
            <p:cNvSpPr>
              <a:spLocks noChangeArrowheads="1"/>
            </p:cNvSpPr>
            <p:nvPr/>
          </p:nvSpPr>
          <p:spPr bwMode="auto">
            <a:xfrm>
              <a:off x="3792" y="2826"/>
              <a:ext cx="72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b="1">
                  <a:solidFill>
                    <a:srgbClr val="00CCFF"/>
                  </a:solidFill>
                  <a:latin typeface="Arial" panose="020B0604020202020204" pitchFamily="34" charset="0"/>
                  <a:ea typeface="宋体" panose="02010600030101010101" pitchFamily="2" charset="-122"/>
                </a:defRPr>
              </a:lvl1pPr>
              <a:lvl2pPr>
                <a:spcBef>
                  <a:spcPct val="20000"/>
                </a:spcBef>
                <a:buChar char="–"/>
                <a:defRPr sz="2400" b="1">
                  <a:solidFill>
                    <a:schemeClr val="bg1"/>
                  </a:solidFill>
                  <a:latin typeface="Arial" panose="020B0604020202020204" pitchFamily="34" charset="0"/>
                  <a:ea typeface="宋体" panose="02010600030101010101" pitchFamily="2" charset="-122"/>
                </a:defRPr>
              </a:lvl2pPr>
              <a:lvl3pPr>
                <a:spcBef>
                  <a:spcPct val="20000"/>
                </a:spcBef>
                <a:buChar char="•"/>
                <a:defRPr sz="2000" b="1">
                  <a:solidFill>
                    <a:schemeClr val="bg1"/>
                  </a:solidFill>
                  <a:latin typeface="Arial" panose="020B0604020202020204" pitchFamily="34" charset="0"/>
                  <a:ea typeface="宋体" panose="02010600030101010101" pitchFamily="2" charset="-122"/>
                </a:defRPr>
              </a:lvl3pPr>
              <a:lvl4pPr>
                <a:spcBef>
                  <a:spcPct val="20000"/>
                </a:spcBef>
                <a:buChar char="–"/>
                <a:defRPr b="1">
                  <a:solidFill>
                    <a:schemeClr val="bg1"/>
                  </a:solidFill>
                  <a:latin typeface="Arial" panose="020B0604020202020204" pitchFamily="34" charset="0"/>
                  <a:ea typeface="宋体" panose="02010600030101010101" pitchFamily="2" charset="-122"/>
                </a:defRPr>
              </a:lvl4pPr>
              <a:lvl5pPr>
                <a:spcBef>
                  <a:spcPct val="20000"/>
                </a:spcBef>
                <a:buChar char="»"/>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9pPr>
            </a:lstStyle>
            <a:p>
              <a:pPr>
                <a:buFontTx/>
                <a:buNone/>
              </a:pPr>
              <a:r>
                <a:rPr lang="en-US" altLang="zh-CN" sz="2400">
                  <a:solidFill>
                    <a:schemeClr val="tx1"/>
                  </a:solidFill>
                  <a:ea typeface="黑体" panose="02010609060101010101" pitchFamily="49" charset="-122"/>
                </a:rPr>
                <a:t>525</a:t>
              </a:r>
            </a:p>
          </p:txBody>
        </p:sp>
        <p:sp>
          <p:nvSpPr>
            <p:cNvPr id="291909" name="Rectangle 69"/>
            <p:cNvSpPr>
              <a:spLocks noChangeArrowheads="1"/>
            </p:cNvSpPr>
            <p:nvPr/>
          </p:nvSpPr>
          <p:spPr bwMode="auto">
            <a:xfrm>
              <a:off x="3792" y="2539"/>
              <a:ext cx="72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b="1">
                  <a:solidFill>
                    <a:srgbClr val="00CCFF"/>
                  </a:solidFill>
                  <a:latin typeface="Arial" panose="020B0604020202020204" pitchFamily="34" charset="0"/>
                  <a:ea typeface="宋体" panose="02010600030101010101" pitchFamily="2" charset="-122"/>
                </a:defRPr>
              </a:lvl1pPr>
              <a:lvl2pPr>
                <a:spcBef>
                  <a:spcPct val="20000"/>
                </a:spcBef>
                <a:buChar char="–"/>
                <a:defRPr sz="2400" b="1">
                  <a:solidFill>
                    <a:schemeClr val="bg1"/>
                  </a:solidFill>
                  <a:latin typeface="Arial" panose="020B0604020202020204" pitchFamily="34" charset="0"/>
                  <a:ea typeface="宋体" panose="02010600030101010101" pitchFamily="2" charset="-122"/>
                </a:defRPr>
              </a:lvl2pPr>
              <a:lvl3pPr>
                <a:spcBef>
                  <a:spcPct val="20000"/>
                </a:spcBef>
                <a:buChar char="•"/>
                <a:defRPr sz="2000" b="1">
                  <a:solidFill>
                    <a:schemeClr val="bg1"/>
                  </a:solidFill>
                  <a:latin typeface="Arial" panose="020B0604020202020204" pitchFamily="34" charset="0"/>
                  <a:ea typeface="宋体" panose="02010600030101010101" pitchFamily="2" charset="-122"/>
                </a:defRPr>
              </a:lvl3pPr>
              <a:lvl4pPr>
                <a:spcBef>
                  <a:spcPct val="20000"/>
                </a:spcBef>
                <a:buChar char="–"/>
                <a:defRPr b="1">
                  <a:solidFill>
                    <a:schemeClr val="bg1"/>
                  </a:solidFill>
                  <a:latin typeface="Arial" panose="020B0604020202020204" pitchFamily="34" charset="0"/>
                  <a:ea typeface="宋体" panose="02010600030101010101" pitchFamily="2" charset="-122"/>
                </a:defRPr>
              </a:lvl4pPr>
              <a:lvl5pPr>
                <a:spcBef>
                  <a:spcPct val="20000"/>
                </a:spcBef>
                <a:buChar char="»"/>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9pPr>
            </a:lstStyle>
            <a:p>
              <a:pPr>
                <a:buFontTx/>
                <a:buNone/>
              </a:pPr>
              <a:r>
                <a:rPr lang="en-US" altLang="zh-CN" sz="2400">
                  <a:solidFill>
                    <a:schemeClr val="tx1"/>
                  </a:solidFill>
                  <a:ea typeface="黑体" panose="02010609060101010101" pitchFamily="49" charset="-122"/>
                </a:rPr>
                <a:t>2850</a:t>
              </a:r>
            </a:p>
          </p:txBody>
        </p:sp>
        <p:sp>
          <p:nvSpPr>
            <p:cNvPr id="291910" name="Rectangle 70"/>
            <p:cNvSpPr>
              <a:spLocks noChangeArrowheads="1"/>
            </p:cNvSpPr>
            <p:nvPr/>
          </p:nvSpPr>
          <p:spPr bwMode="auto">
            <a:xfrm>
              <a:off x="3792" y="2252"/>
              <a:ext cx="72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b="1">
                  <a:solidFill>
                    <a:srgbClr val="00CCFF"/>
                  </a:solidFill>
                  <a:latin typeface="Arial" panose="020B0604020202020204" pitchFamily="34" charset="0"/>
                  <a:ea typeface="宋体" panose="02010600030101010101" pitchFamily="2" charset="-122"/>
                </a:defRPr>
              </a:lvl1pPr>
              <a:lvl2pPr>
                <a:spcBef>
                  <a:spcPct val="20000"/>
                </a:spcBef>
                <a:buChar char="–"/>
                <a:defRPr sz="2400" b="1">
                  <a:solidFill>
                    <a:schemeClr val="bg1"/>
                  </a:solidFill>
                  <a:latin typeface="Arial" panose="020B0604020202020204" pitchFamily="34" charset="0"/>
                  <a:ea typeface="宋体" panose="02010600030101010101" pitchFamily="2" charset="-122"/>
                </a:defRPr>
              </a:lvl2pPr>
              <a:lvl3pPr>
                <a:spcBef>
                  <a:spcPct val="20000"/>
                </a:spcBef>
                <a:buChar char="•"/>
                <a:defRPr sz="2000" b="1">
                  <a:solidFill>
                    <a:schemeClr val="bg1"/>
                  </a:solidFill>
                  <a:latin typeface="Arial" panose="020B0604020202020204" pitchFamily="34" charset="0"/>
                  <a:ea typeface="宋体" panose="02010600030101010101" pitchFamily="2" charset="-122"/>
                </a:defRPr>
              </a:lvl3pPr>
              <a:lvl4pPr>
                <a:spcBef>
                  <a:spcPct val="20000"/>
                </a:spcBef>
                <a:buChar char="–"/>
                <a:defRPr b="1">
                  <a:solidFill>
                    <a:schemeClr val="bg1"/>
                  </a:solidFill>
                  <a:latin typeface="Arial" panose="020B0604020202020204" pitchFamily="34" charset="0"/>
                  <a:ea typeface="宋体" panose="02010600030101010101" pitchFamily="2" charset="-122"/>
                </a:defRPr>
              </a:lvl4pPr>
              <a:lvl5pPr>
                <a:spcBef>
                  <a:spcPct val="20000"/>
                </a:spcBef>
                <a:buChar char="»"/>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9pPr>
            </a:lstStyle>
            <a:p>
              <a:pPr>
                <a:buFontTx/>
                <a:buNone/>
              </a:pPr>
              <a:r>
                <a:rPr lang="en-US" altLang="zh-CN" sz="2400">
                  <a:solidFill>
                    <a:schemeClr val="tx1"/>
                  </a:solidFill>
                  <a:ea typeface="黑体" panose="02010609060101010101" pitchFamily="49" charset="-122"/>
                </a:rPr>
                <a:t>4250</a:t>
              </a:r>
            </a:p>
          </p:txBody>
        </p:sp>
        <p:sp>
          <p:nvSpPr>
            <p:cNvPr id="291911" name="Rectangle 71"/>
            <p:cNvSpPr>
              <a:spLocks noChangeArrowheads="1"/>
            </p:cNvSpPr>
            <p:nvPr/>
          </p:nvSpPr>
          <p:spPr bwMode="auto">
            <a:xfrm>
              <a:off x="3792" y="1965"/>
              <a:ext cx="72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b="1">
                  <a:solidFill>
                    <a:srgbClr val="00CCFF"/>
                  </a:solidFill>
                  <a:latin typeface="Arial" panose="020B0604020202020204" pitchFamily="34" charset="0"/>
                  <a:ea typeface="宋体" panose="02010600030101010101" pitchFamily="2" charset="-122"/>
                </a:defRPr>
              </a:lvl1pPr>
              <a:lvl2pPr>
                <a:spcBef>
                  <a:spcPct val="20000"/>
                </a:spcBef>
                <a:buChar char="–"/>
                <a:defRPr sz="2400" b="1">
                  <a:solidFill>
                    <a:schemeClr val="bg1"/>
                  </a:solidFill>
                  <a:latin typeface="Arial" panose="020B0604020202020204" pitchFamily="34" charset="0"/>
                  <a:ea typeface="宋体" panose="02010600030101010101" pitchFamily="2" charset="-122"/>
                </a:defRPr>
              </a:lvl2pPr>
              <a:lvl3pPr>
                <a:spcBef>
                  <a:spcPct val="20000"/>
                </a:spcBef>
                <a:buChar char="•"/>
                <a:defRPr sz="2000" b="1">
                  <a:solidFill>
                    <a:schemeClr val="bg1"/>
                  </a:solidFill>
                  <a:latin typeface="Arial" panose="020B0604020202020204" pitchFamily="34" charset="0"/>
                  <a:ea typeface="宋体" panose="02010600030101010101" pitchFamily="2" charset="-122"/>
                </a:defRPr>
              </a:lvl3pPr>
              <a:lvl4pPr>
                <a:spcBef>
                  <a:spcPct val="20000"/>
                </a:spcBef>
                <a:buChar char="–"/>
                <a:defRPr b="1">
                  <a:solidFill>
                    <a:schemeClr val="bg1"/>
                  </a:solidFill>
                  <a:latin typeface="Arial" panose="020B0604020202020204" pitchFamily="34" charset="0"/>
                  <a:ea typeface="宋体" panose="02010600030101010101" pitchFamily="2" charset="-122"/>
                </a:defRPr>
              </a:lvl4pPr>
              <a:lvl5pPr>
                <a:spcBef>
                  <a:spcPct val="20000"/>
                </a:spcBef>
                <a:buChar char="»"/>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9pPr>
            </a:lstStyle>
            <a:p>
              <a:pPr>
                <a:buFontTx/>
                <a:buNone/>
              </a:pPr>
              <a:r>
                <a:rPr lang="en-US" altLang="zh-CN" sz="2400">
                  <a:solidFill>
                    <a:schemeClr val="tx1"/>
                  </a:solidFill>
                  <a:ea typeface="黑体" panose="02010609060101010101" pitchFamily="49" charset="-122"/>
                </a:rPr>
                <a:t>9000</a:t>
              </a:r>
            </a:p>
          </p:txBody>
        </p:sp>
        <p:sp>
          <p:nvSpPr>
            <p:cNvPr id="291912" name="Rectangle 72"/>
            <p:cNvSpPr>
              <a:spLocks noChangeArrowheads="1"/>
            </p:cNvSpPr>
            <p:nvPr/>
          </p:nvSpPr>
          <p:spPr bwMode="auto">
            <a:xfrm>
              <a:off x="3792" y="1678"/>
              <a:ext cx="72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b="1">
                  <a:solidFill>
                    <a:srgbClr val="00CCFF"/>
                  </a:solidFill>
                  <a:latin typeface="Arial" panose="020B0604020202020204" pitchFamily="34" charset="0"/>
                  <a:ea typeface="宋体" panose="02010600030101010101" pitchFamily="2" charset="-122"/>
                </a:defRPr>
              </a:lvl1pPr>
              <a:lvl2pPr>
                <a:spcBef>
                  <a:spcPct val="20000"/>
                </a:spcBef>
                <a:buChar char="–"/>
                <a:defRPr sz="2400" b="1">
                  <a:solidFill>
                    <a:schemeClr val="bg1"/>
                  </a:solidFill>
                  <a:latin typeface="Arial" panose="020B0604020202020204" pitchFamily="34" charset="0"/>
                  <a:ea typeface="宋体" panose="02010600030101010101" pitchFamily="2" charset="-122"/>
                </a:defRPr>
              </a:lvl2pPr>
              <a:lvl3pPr>
                <a:spcBef>
                  <a:spcPct val="20000"/>
                </a:spcBef>
                <a:buChar char="•"/>
                <a:defRPr sz="2000" b="1">
                  <a:solidFill>
                    <a:schemeClr val="bg1"/>
                  </a:solidFill>
                  <a:latin typeface="Arial" panose="020B0604020202020204" pitchFamily="34" charset="0"/>
                  <a:ea typeface="宋体" panose="02010600030101010101" pitchFamily="2" charset="-122"/>
                </a:defRPr>
              </a:lvl3pPr>
              <a:lvl4pPr>
                <a:spcBef>
                  <a:spcPct val="20000"/>
                </a:spcBef>
                <a:buChar char="–"/>
                <a:defRPr b="1">
                  <a:solidFill>
                    <a:schemeClr val="bg1"/>
                  </a:solidFill>
                  <a:latin typeface="Arial" panose="020B0604020202020204" pitchFamily="34" charset="0"/>
                  <a:ea typeface="宋体" panose="02010600030101010101" pitchFamily="2" charset="-122"/>
                </a:defRPr>
              </a:lvl4pPr>
              <a:lvl5pPr>
                <a:spcBef>
                  <a:spcPct val="20000"/>
                </a:spcBef>
                <a:buChar char="»"/>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9pPr>
            </a:lstStyle>
            <a:p>
              <a:pPr>
                <a:buFontTx/>
                <a:buNone/>
              </a:pPr>
              <a:r>
                <a:rPr lang="en-US" altLang="zh-CN" sz="2400">
                  <a:solidFill>
                    <a:schemeClr val="tx1"/>
                  </a:solidFill>
                  <a:ea typeface="黑体" panose="02010609060101010101" pitchFamily="49" charset="-122"/>
                </a:rPr>
                <a:t>4550</a:t>
              </a:r>
            </a:p>
          </p:txBody>
        </p:sp>
        <p:sp>
          <p:nvSpPr>
            <p:cNvPr id="291913" name="Rectangle 73"/>
            <p:cNvSpPr>
              <a:spLocks noChangeArrowheads="1"/>
            </p:cNvSpPr>
            <p:nvPr/>
          </p:nvSpPr>
          <p:spPr bwMode="auto">
            <a:xfrm>
              <a:off x="3792" y="1391"/>
              <a:ext cx="72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b="1">
                  <a:solidFill>
                    <a:srgbClr val="00CCFF"/>
                  </a:solidFill>
                  <a:latin typeface="Arial" panose="020B0604020202020204" pitchFamily="34" charset="0"/>
                  <a:ea typeface="宋体" panose="02010600030101010101" pitchFamily="2" charset="-122"/>
                </a:defRPr>
              </a:lvl1pPr>
              <a:lvl2pPr>
                <a:spcBef>
                  <a:spcPct val="20000"/>
                </a:spcBef>
                <a:buChar char="–"/>
                <a:defRPr sz="2400" b="1">
                  <a:solidFill>
                    <a:schemeClr val="bg1"/>
                  </a:solidFill>
                  <a:latin typeface="Arial" panose="020B0604020202020204" pitchFamily="34" charset="0"/>
                  <a:ea typeface="宋体" panose="02010600030101010101" pitchFamily="2" charset="-122"/>
                </a:defRPr>
              </a:lvl2pPr>
              <a:lvl3pPr>
                <a:spcBef>
                  <a:spcPct val="20000"/>
                </a:spcBef>
                <a:buChar char="•"/>
                <a:defRPr sz="2000" b="1">
                  <a:solidFill>
                    <a:schemeClr val="bg1"/>
                  </a:solidFill>
                  <a:latin typeface="Arial" panose="020B0604020202020204" pitchFamily="34" charset="0"/>
                  <a:ea typeface="宋体" panose="02010600030101010101" pitchFamily="2" charset="-122"/>
                </a:defRPr>
              </a:lvl3pPr>
              <a:lvl4pPr>
                <a:spcBef>
                  <a:spcPct val="20000"/>
                </a:spcBef>
                <a:buChar char="–"/>
                <a:defRPr b="1">
                  <a:solidFill>
                    <a:schemeClr val="bg1"/>
                  </a:solidFill>
                  <a:latin typeface="Arial" panose="020B0604020202020204" pitchFamily="34" charset="0"/>
                  <a:ea typeface="宋体" panose="02010600030101010101" pitchFamily="2" charset="-122"/>
                </a:defRPr>
              </a:lvl4pPr>
              <a:lvl5pPr>
                <a:spcBef>
                  <a:spcPct val="20000"/>
                </a:spcBef>
                <a:buChar char="»"/>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9pPr>
            </a:lstStyle>
            <a:p>
              <a:pPr>
                <a:buFontTx/>
                <a:buNone/>
              </a:pPr>
              <a:r>
                <a:rPr lang="en-US" altLang="zh-CN" sz="2400">
                  <a:solidFill>
                    <a:schemeClr val="tx1"/>
                  </a:solidFill>
                  <a:ea typeface="黑体" panose="02010609060101010101" pitchFamily="49" charset="-122"/>
                </a:rPr>
                <a:t>715</a:t>
              </a:r>
            </a:p>
          </p:txBody>
        </p:sp>
        <p:sp>
          <p:nvSpPr>
            <p:cNvPr id="291914" name="Rectangle 74"/>
            <p:cNvSpPr>
              <a:spLocks noChangeArrowheads="1"/>
            </p:cNvSpPr>
            <p:nvPr/>
          </p:nvSpPr>
          <p:spPr bwMode="auto">
            <a:xfrm>
              <a:off x="3792" y="1104"/>
              <a:ext cx="72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b="1">
                  <a:solidFill>
                    <a:srgbClr val="00CCFF"/>
                  </a:solidFill>
                  <a:latin typeface="Arial" panose="020B0604020202020204" pitchFamily="34" charset="0"/>
                  <a:ea typeface="宋体" panose="02010600030101010101" pitchFamily="2" charset="-122"/>
                </a:defRPr>
              </a:lvl1pPr>
              <a:lvl2pPr>
                <a:spcBef>
                  <a:spcPct val="20000"/>
                </a:spcBef>
                <a:buChar char="–"/>
                <a:defRPr sz="2400" b="1">
                  <a:solidFill>
                    <a:schemeClr val="bg1"/>
                  </a:solidFill>
                  <a:latin typeface="Arial" panose="020B0604020202020204" pitchFamily="34" charset="0"/>
                  <a:ea typeface="宋体" panose="02010600030101010101" pitchFamily="2" charset="-122"/>
                </a:defRPr>
              </a:lvl2pPr>
              <a:lvl3pPr>
                <a:spcBef>
                  <a:spcPct val="20000"/>
                </a:spcBef>
                <a:buChar char="•"/>
                <a:defRPr sz="2000" b="1">
                  <a:solidFill>
                    <a:schemeClr val="bg1"/>
                  </a:solidFill>
                  <a:latin typeface="Arial" panose="020B0604020202020204" pitchFamily="34" charset="0"/>
                  <a:ea typeface="宋体" panose="02010600030101010101" pitchFamily="2" charset="-122"/>
                </a:defRPr>
              </a:lvl3pPr>
              <a:lvl4pPr>
                <a:spcBef>
                  <a:spcPct val="20000"/>
                </a:spcBef>
                <a:buChar char="–"/>
                <a:defRPr b="1">
                  <a:solidFill>
                    <a:schemeClr val="bg1"/>
                  </a:solidFill>
                  <a:latin typeface="Arial" panose="020B0604020202020204" pitchFamily="34" charset="0"/>
                  <a:ea typeface="宋体" panose="02010600030101010101" pitchFamily="2" charset="-122"/>
                </a:defRPr>
              </a:lvl4pPr>
              <a:lvl5pPr>
                <a:spcBef>
                  <a:spcPct val="20000"/>
                </a:spcBef>
                <a:buChar char="»"/>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9pPr>
            </a:lstStyle>
            <a:p>
              <a:pPr>
                <a:buFontTx/>
                <a:buNone/>
              </a:pPr>
              <a:r>
                <a:rPr lang="en-US" altLang="zh-CN" sz="2400" dirty="0">
                  <a:solidFill>
                    <a:schemeClr val="tx1"/>
                  </a:solidFill>
                  <a:ea typeface="黑体" panose="02010609060101010101" pitchFamily="49" charset="-122"/>
                </a:rPr>
                <a:t>495</a:t>
              </a:r>
            </a:p>
          </p:txBody>
        </p:sp>
        <p:sp>
          <p:nvSpPr>
            <p:cNvPr id="291915" name="Rectangle 75"/>
            <p:cNvSpPr>
              <a:spLocks noChangeArrowheads="1"/>
            </p:cNvSpPr>
            <p:nvPr/>
          </p:nvSpPr>
          <p:spPr bwMode="auto">
            <a:xfrm>
              <a:off x="3792" y="768"/>
              <a:ext cx="72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b="1">
                  <a:solidFill>
                    <a:srgbClr val="00CCFF"/>
                  </a:solidFill>
                  <a:latin typeface="Arial" panose="020B0604020202020204" pitchFamily="34" charset="0"/>
                  <a:ea typeface="宋体" panose="02010600030101010101" pitchFamily="2" charset="-122"/>
                </a:defRPr>
              </a:lvl1pPr>
              <a:lvl2pPr>
                <a:spcBef>
                  <a:spcPct val="20000"/>
                </a:spcBef>
                <a:buChar char="–"/>
                <a:defRPr sz="2400" b="1">
                  <a:solidFill>
                    <a:schemeClr val="bg1"/>
                  </a:solidFill>
                  <a:latin typeface="Arial" panose="020B0604020202020204" pitchFamily="34" charset="0"/>
                  <a:ea typeface="宋体" panose="02010600030101010101" pitchFamily="2" charset="-122"/>
                </a:defRPr>
              </a:lvl2pPr>
              <a:lvl3pPr>
                <a:spcBef>
                  <a:spcPct val="20000"/>
                </a:spcBef>
                <a:buChar char="•"/>
                <a:defRPr sz="2000" b="1">
                  <a:solidFill>
                    <a:schemeClr val="bg1"/>
                  </a:solidFill>
                  <a:latin typeface="Arial" panose="020B0604020202020204" pitchFamily="34" charset="0"/>
                  <a:ea typeface="宋体" panose="02010600030101010101" pitchFamily="2" charset="-122"/>
                </a:defRPr>
              </a:lvl3pPr>
              <a:lvl4pPr>
                <a:spcBef>
                  <a:spcPct val="20000"/>
                </a:spcBef>
                <a:buChar char="–"/>
                <a:defRPr b="1">
                  <a:solidFill>
                    <a:schemeClr val="bg1"/>
                  </a:solidFill>
                  <a:latin typeface="Arial" panose="020B0604020202020204" pitchFamily="34" charset="0"/>
                  <a:ea typeface="宋体" panose="02010600030101010101" pitchFamily="2" charset="-122"/>
                </a:defRPr>
              </a:lvl4pPr>
              <a:lvl5pPr>
                <a:spcBef>
                  <a:spcPct val="20000"/>
                </a:spcBef>
                <a:buChar char="»"/>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9pPr>
            </a:lstStyle>
            <a:p>
              <a:pPr>
                <a:buFontTx/>
                <a:buNone/>
              </a:pPr>
              <a:endParaRPr lang="zh-CN" altLang="zh-CN" sz="2400">
                <a:solidFill>
                  <a:schemeClr val="tx1"/>
                </a:solidFill>
                <a:ea typeface="黑体" panose="02010609060101010101" pitchFamily="49" charset="-122"/>
              </a:endParaRPr>
            </a:p>
          </p:txBody>
        </p:sp>
        <p:sp>
          <p:nvSpPr>
            <p:cNvPr id="291916" name="Line 76"/>
            <p:cNvSpPr>
              <a:spLocks noChangeShapeType="1"/>
            </p:cNvSpPr>
            <p:nvPr/>
          </p:nvSpPr>
          <p:spPr bwMode="auto">
            <a:xfrm>
              <a:off x="3792" y="768"/>
              <a:ext cx="720"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1917" name="Line 77"/>
            <p:cNvSpPr>
              <a:spLocks noChangeShapeType="1"/>
            </p:cNvSpPr>
            <p:nvPr/>
          </p:nvSpPr>
          <p:spPr bwMode="auto">
            <a:xfrm>
              <a:off x="3792" y="1104"/>
              <a:ext cx="720"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1918" name="Line 78"/>
            <p:cNvSpPr>
              <a:spLocks noChangeShapeType="1"/>
            </p:cNvSpPr>
            <p:nvPr/>
          </p:nvSpPr>
          <p:spPr bwMode="auto">
            <a:xfrm>
              <a:off x="3792" y="1391"/>
              <a:ext cx="720"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1919" name="Line 79"/>
            <p:cNvSpPr>
              <a:spLocks noChangeShapeType="1"/>
            </p:cNvSpPr>
            <p:nvPr/>
          </p:nvSpPr>
          <p:spPr bwMode="auto">
            <a:xfrm>
              <a:off x="3792" y="1678"/>
              <a:ext cx="720"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1920" name="Line 80"/>
            <p:cNvSpPr>
              <a:spLocks noChangeShapeType="1"/>
            </p:cNvSpPr>
            <p:nvPr/>
          </p:nvSpPr>
          <p:spPr bwMode="auto">
            <a:xfrm>
              <a:off x="3792" y="1965"/>
              <a:ext cx="720"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1921" name="Line 81"/>
            <p:cNvSpPr>
              <a:spLocks noChangeShapeType="1"/>
            </p:cNvSpPr>
            <p:nvPr/>
          </p:nvSpPr>
          <p:spPr bwMode="auto">
            <a:xfrm>
              <a:off x="3792" y="2252"/>
              <a:ext cx="720"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1922" name="Line 82"/>
            <p:cNvSpPr>
              <a:spLocks noChangeShapeType="1"/>
            </p:cNvSpPr>
            <p:nvPr/>
          </p:nvSpPr>
          <p:spPr bwMode="auto">
            <a:xfrm>
              <a:off x="3792" y="2539"/>
              <a:ext cx="720"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1923" name="Line 83"/>
            <p:cNvSpPr>
              <a:spLocks noChangeShapeType="1"/>
            </p:cNvSpPr>
            <p:nvPr/>
          </p:nvSpPr>
          <p:spPr bwMode="auto">
            <a:xfrm>
              <a:off x="3792" y="2826"/>
              <a:ext cx="720"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1924" name="Line 84"/>
            <p:cNvSpPr>
              <a:spLocks noChangeShapeType="1"/>
            </p:cNvSpPr>
            <p:nvPr/>
          </p:nvSpPr>
          <p:spPr bwMode="auto">
            <a:xfrm>
              <a:off x="3792" y="3113"/>
              <a:ext cx="720"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1925" name="Line 85"/>
            <p:cNvSpPr>
              <a:spLocks noChangeShapeType="1"/>
            </p:cNvSpPr>
            <p:nvPr/>
          </p:nvSpPr>
          <p:spPr bwMode="auto">
            <a:xfrm>
              <a:off x="3792" y="3400"/>
              <a:ext cx="720"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1926" name="Line 86"/>
            <p:cNvSpPr>
              <a:spLocks noChangeShapeType="1"/>
            </p:cNvSpPr>
            <p:nvPr/>
          </p:nvSpPr>
          <p:spPr bwMode="auto">
            <a:xfrm>
              <a:off x="3792" y="3687"/>
              <a:ext cx="720"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1927" name="Line 87"/>
            <p:cNvSpPr>
              <a:spLocks noChangeShapeType="1"/>
            </p:cNvSpPr>
            <p:nvPr/>
          </p:nvSpPr>
          <p:spPr bwMode="auto">
            <a:xfrm>
              <a:off x="3792" y="768"/>
              <a:ext cx="0" cy="2919"/>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1928" name="Line 88"/>
            <p:cNvSpPr>
              <a:spLocks noChangeShapeType="1"/>
            </p:cNvSpPr>
            <p:nvPr/>
          </p:nvSpPr>
          <p:spPr bwMode="auto">
            <a:xfrm>
              <a:off x="4512" y="2252"/>
              <a:ext cx="0" cy="287"/>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1929" name="Line 89"/>
            <p:cNvSpPr>
              <a:spLocks noChangeShapeType="1"/>
            </p:cNvSpPr>
            <p:nvPr/>
          </p:nvSpPr>
          <p:spPr bwMode="auto">
            <a:xfrm>
              <a:off x="4512" y="768"/>
              <a:ext cx="0" cy="1484"/>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1930" name="Line 90"/>
            <p:cNvSpPr>
              <a:spLocks noChangeShapeType="1"/>
            </p:cNvSpPr>
            <p:nvPr/>
          </p:nvSpPr>
          <p:spPr bwMode="auto">
            <a:xfrm>
              <a:off x="4512" y="2539"/>
              <a:ext cx="0" cy="1148"/>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291931" name="Object 91"/>
            <p:cNvGraphicFramePr>
              <a:graphicFrameLocks noChangeAspect="1"/>
            </p:cNvGraphicFramePr>
            <p:nvPr/>
          </p:nvGraphicFramePr>
          <p:xfrm>
            <a:off x="3984" y="816"/>
            <a:ext cx="384" cy="288"/>
          </p:xfrm>
          <a:graphic>
            <a:graphicData uri="http://schemas.openxmlformats.org/presentationml/2006/ole">
              <mc:AlternateContent xmlns:mc="http://schemas.openxmlformats.org/markup-compatibility/2006">
                <mc:Choice xmlns:v="urn:schemas-microsoft-com:vml" Requires="v">
                  <p:oleObj spid="_x0000_s7274" name="Equation" r:id="rId3" imgW="355292" imgH="355292" progId="Equation.DSMT4">
                    <p:embed/>
                  </p:oleObj>
                </mc:Choice>
                <mc:Fallback>
                  <p:oleObj name="Equation" r:id="rId3" imgW="355292" imgH="355292"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4" y="816"/>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91932" name="Group 92"/>
          <p:cNvGrpSpPr>
            <a:grpSpLocks/>
          </p:cNvGrpSpPr>
          <p:nvPr/>
        </p:nvGrpSpPr>
        <p:grpSpPr bwMode="auto">
          <a:xfrm>
            <a:off x="8688388" y="1628776"/>
            <a:ext cx="1447800" cy="4633913"/>
            <a:chOff x="4512" y="768"/>
            <a:chExt cx="912" cy="2919"/>
          </a:xfrm>
        </p:grpSpPr>
        <p:sp>
          <p:nvSpPr>
            <p:cNvPr id="291933" name="Rectangle 93"/>
            <p:cNvSpPr>
              <a:spLocks noChangeArrowheads="1"/>
            </p:cNvSpPr>
            <p:nvPr/>
          </p:nvSpPr>
          <p:spPr bwMode="auto">
            <a:xfrm>
              <a:off x="4512" y="3400"/>
              <a:ext cx="912"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b="1">
                  <a:solidFill>
                    <a:srgbClr val="00CCFF"/>
                  </a:solidFill>
                  <a:latin typeface="Arial" panose="020B0604020202020204" pitchFamily="34" charset="0"/>
                  <a:ea typeface="宋体" panose="02010600030101010101" pitchFamily="2" charset="-122"/>
                </a:defRPr>
              </a:lvl1pPr>
              <a:lvl2pPr>
                <a:spcBef>
                  <a:spcPct val="20000"/>
                </a:spcBef>
                <a:buChar char="–"/>
                <a:defRPr sz="2400" b="1">
                  <a:solidFill>
                    <a:schemeClr val="bg1"/>
                  </a:solidFill>
                  <a:latin typeface="Arial" panose="020B0604020202020204" pitchFamily="34" charset="0"/>
                  <a:ea typeface="宋体" panose="02010600030101010101" pitchFamily="2" charset="-122"/>
                </a:defRPr>
              </a:lvl2pPr>
              <a:lvl3pPr>
                <a:spcBef>
                  <a:spcPct val="20000"/>
                </a:spcBef>
                <a:buChar char="•"/>
                <a:defRPr sz="2000" b="1">
                  <a:solidFill>
                    <a:schemeClr val="bg1"/>
                  </a:solidFill>
                  <a:latin typeface="Arial" panose="020B0604020202020204" pitchFamily="34" charset="0"/>
                  <a:ea typeface="宋体" panose="02010600030101010101" pitchFamily="2" charset="-122"/>
                </a:defRPr>
              </a:lvl3pPr>
              <a:lvl4pPr>
                <a:spcBef>
                  <a:spcPct val="20000"/>
                </a:spcBef>
                <a:buChar char="–"/>
                <a:defRPr b="1">
                  <a:solidFill>
                    <a:schemeClr val="bg1"/>
                  </a:solidFill>
                  <a:latin typeface="Arial" panose="020B0604020202020204" pitchFamily="34" charset="0"/>
                  <a:ea typeface="宋体" panose="02010600030101010101" pitchFamily="2" charset="-122"/>
                </a:defRPr>
              </a:lvl4pPr>
              <a:lvl5pPr>
                <a:spcBef>
                  <a:spcPct val="20000"/>
                </a:spcBef>
                <a:buChar char="»"/>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9pPr>
            </a:lstStyle>
            <a:p>
              <a:pPr>
                <a:buFontTx/>
                <a:buNone/>
              </a:pPr>
              <a:r>
                <a:rPr lang="en-US" altLang="zh-CN" sz="2400" dirty="0">
                  <a:solidFill>
                    <a:schemeClr val="tx1"/>
                  </a:solidFill>
                  <a:ea typeface="黑体" panose="02010609060101010101" pitchFamily="49" charset="-122"/>
                </a:rPr>
                <a:t>45200</a:t>
              </a:r>
            </a:p>
          </p:txBody>
        </p:sp>
        <p:sp>
          <p:nvSpPr>
            <p:cNvPr id="291934" name="Rectangle 94"/>
            <p:cNvSpPr>
              <a:spLocks noChangeArrowheads="1"/>
            </p:cNvSpPr>
            <p:nvPr/>
          </p:nvSpPr>
          <p:spPr bwMode="auto">
            <a:xfrm>
              <a:off x="4512" y="3113"/>
              <a:ext cx="912"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b="1">
                  <a:solidFill>
                    <a:srgbClr val="00CCFF"/>
                  </a:solidFill>
                  <a:latin typeface="Arial" panose="020B0604020202020204" pitchFamily="34" charset="0"/>
                  <a:ea typeface="宋体" panose="02010600030101010101" pitchFamily="2" charset="-122"/>
                </a:defRPr>
              </a:lvl1pPr>
              <a:lvl2pPr>
                <a:spcBef>
                  <a:spcPct val="20000"/>
                </a:spcBef>
                <a:buChar char="–"/>
                <a:defRPr sz="2400" b="1">
                  <a:solidFill>
                    <a:schemeClr val="bg1"/>
                  </a:solidFill>
                  <a:latin typeface="Arial" panose="020B0604020202020204" pitchFamily="34" charset="0"/>
                  <a:ea typeface="宋体" panose="02010600030101010101" pitchFamily="2" charset="-122"/>
                </a:defRPr>
              </a:lvl2pPr>
              <a:lvl3pPr>
                <a:spcBef>
                  <a:spcPct val="20000"/>
                </a:spcBef>
                <a:buChar char="•"/>
                <a:defRPr sz="2000" b="1">
                  <a:solidFill>
                    <a:schemeClr val="bg1"/>
                  </a:solidFill>
                  <a:latin typeface="Arial" panose="020B0604020202020204" pitchFamily="34" charset="0"/>
                  <a:ea typeface="宋体" panose="02010600030101010101" pitchFamily="2" charset="-122"/>
                </a:defRPr>
              </a:lvl3pPr>
              <a:lvl4pPr>
                <a:spcBef>
                  <a:spcPct val="20000"/>
                </a:spcBef>
                <a:buChar char="–"/>
                <a:defRPr b="1">
                  <a:solidFill>
                    <a:schemeClr val="bg1"/>
                  </a:solidFill>
                  <a:latin typeface="Arial" panose="020B0604020202020204" pitchFamily="34" charset="0"/>
                  <a:ea typeface="宋体" panose="02010600030101010101" pitchFamily="2" charset="-122"/>
                </a:defRPr>
              </a:lvl4pPr>
              <a:lvl5pPr>
                <a:spcBef>
                  <a:spcPct val="20000"/>
                </a:spcBef>
                <a:buChar char="»"/>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9pPr>
            </a:lstStyle>
            <a:p>
              <a:pPr>
                <a:buFontTx/>
                <a:buNone/>
              </a:pPr>
              <a:r>
                <a:rPr lang="en-US" altLang="zh-CN" sz="2400">
                  <a:solidFill>
                    <a:schemeClr val="tx1"/>
                  </a:solidFill>
                  <a:ea typeface="黑体" panose="02010609060101010101" pitchFamily="49" charset="-122"/>
                </a:rPr>
                <a:t>1600</a:t>
              </a:r>
            </a:p>
          </p:txBody>
        </p:sp>
        <p:sp>
          <p:nvSpPr>
            <p:cNvPr id="291935" name="Rectangle 95"/>
            <p:cNvSpPr>
              <a:spLocks noChangeArrowheads="1"/>
            </p:cNvSpPr>
            <p:nvPr/>
          </p:nvSpPr>
          <p:spPr bwMode="auto">
            <a:xfrm>
              <a:off x="4512" y="2826"/>
              <a:ext cx="912"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b="1">
                  <a:solidFill>
                    <a:srgbClr val="00CCFF"/>
                  </a:solidFill>
                  <a:latin typeface="Arial" panose="020B0604020202020204" pitchFamily="34" charset="0"/>
                  <a:ea typeface="宋体" panose="02010600030101010101" pitchFamily="2" charset="-122"/>
                </a:defRPr>
              </a:lvl1pPr>
              <a:lvl2pPr>
                <a:spcBef>
                  <a:spcPct val="20000"/>
                </a:spcBef>
                <a:buChar char="–"/>
                <a:defRPr sz="2400" b="1">
                  <a:solidFill>
                    <a:schemeClr val="bg1"/>
                  </a:solidFill>
                  <a:latin typeface="Arial" panose="020B0604020202020204" pitchFamily="34" charset="0"/>
                  <a:ea typeface="宋体" panose="02010600030101010101" pitchFamily="2" charset="-122"/>
                </a:defRPr>
              </a:lvl2pPr>
              <a:lvl3pPr>
                <a:spcBef>
                  <a:spcPct val="20000"/>
                </a:spcBef>
                <a:buChar char="•"/>
                <a:defRPr sz="2000" b="1">
                  <a:solidFill>
                    <a:schemeClr val="bg1"/>
                  </a:solidFill>
                  <a:latin typeface="Arial" panose="020B0604020202020204" pitchFamily="34" charset="0"/>
                  <a:ea typeface="宋体" panose="02010600030101010101" pitchFamily="2" charset="-122"/>
                </a:defRPr>
              </a:lvl3pPr>
              <a:lvl4pPr>
                <a:spcBef>
                  <a:spcPct val="20000"/>
                </a:spcBef>
                <a:buChar char="–"/>
                <a:defRPr b="1">
                  <a:solidFill>
                    <a:schemeClr val="bg1"/>
                  </a:solidFill>
                  <a:latin typeface="Arial" panose="020B0604020202020204" pitchFamily="34" charset="0"/>
                  <a:ea typeface="宋体" panose="02010600030101010101" pitchFamily="2" charset="-122"/>
                </a:defRPr>
              </a:lvl4pPr>
              <a:lvl5pPr>
                <a:spcBef>
                  <a:spcPct val="20000"/>
                </a:spcBef>
                <a:buChar char="»"/>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9pPr>
            </a:lstStyle>
            <a:p>
              <a:pPr>
                <a:buFontTx/>
                <a:buNone/>
              </a:pPr>
              <a:r>
                <a:rPr lang="en-US" altLang="zh-CN" sz="2400">
                  <a:solidFill>
                    <a:schemeClr val="tx1"/>
                  </a:solidFill>
                  <a:ea typeface="黑体" panose="02010609060101010101" pitchFamily="49" charset="-122"/>
                </a:rPr>
                <a:t>4500</a:t>
              </a:r>
            </a:p>
          </p:txBody>
        </p:sp>
        <p:sp>
          <p:nvSpPr>
            <p:cNvPr id="291936" name="Rectangle 96"/>
            <p:cNvSpPr>
              <a:spLocks noChangeArrowheads="1"/>
            </p:cNvSpPr>
            <p:nvPr/>
          </p:nvSpPr>
          <p:spPr bwMode="auto">
            <a:xfrm>
              <a:off x="4512" y="2539"/>
              <a:ext cx="912"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b="1">
                  <a:solidFill>
                    <a:srgbClr val="00CCFF"/>
                  </a:solidFill>
                  <a:latin typeface="Arial" panose="020B0604020202020204" pitchFamily="34" charset="0"/>
                  <a:ea typeface="宋体" panose="02010600030101010101" pitchFamily="2" charset="-122"/>
                </a:defRPr>
              </a:lvl1pPr>
              <a:lvl2pPr>
                <a:spcBef>
                  <a:spcPct val="20000"/>
                </a:spcBef>
                <a:buChar char="–"/>
                <a:defRPr sz="2400" b="1">
                  <a:solidFill>
                    <a:schemeClr val="bg1"/>
                  </a:solidFill>
                  <a:latin typeface="Arial" panose="020B0604020202020204" pitchFamily="34" charset="0"/>
                  <a:ea typeface="宋体" panose="02010600030101010101" pitchFamily="2" charset="-122"/>
                </a:defRPr>
              </a:lvl2pPr>
              <a:lvl3pPr>
                <a:spcBef>
                  <a:spcPct val="20000"/>
                </a:spcBef>
                <a:buChar char="•"/>
                <a:defRPr sz="2000" b="1">
                  <a:solidFill>
                    <a:schemeClr val="bg1"/>
                  </a:solidFill>
                  <a:latin typeface="Arial" panose="020B0604020202020204" pitchFamily="34" charset="0"/>
                  <a:ea typeface="宋体" panose="02010600030101010101" pitchFamily="2" charset="-122"/>
                </a:defRPr>
              </a:lvl3pPr>
              <a:lvl4pPr>
                <a:spcBef>
                  <a:spcPct val="20000"/>
                </a:spcBef>
                <a:buChar char="–"/>
                <a:defRPr b="1">
                  <a:solidFill>
                    <a:schemeClr val="bg1"/>
                  </a:solidFill>
                  <a:latin typeface="Arial" panose="020B0604020202020204" pitchFamily="34" charset="0"/>
                  <a:ea typeface="宋体" panose="02010600030101010101" pitchFamily="2" charset="-122"/>
                </a:defRPr>
              </a:lvl4pPr>
              <a:lvl5pPr>
                <a:spcBef>
                  <a:spcPct val="20000"/>
                </a:spcBef>
                <a:buChar char="»"/>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9pPr>
            </a:lstStyle>
            <a:p>
              <a:pPr>
                <a:buFontTx/>
                <a:buNone/>
              </a:pPr>
              <a:r>
                <a:rPr lang="en-US" altLang="zh-CN" sz="2400" dirty="0">
                  <a:solidFill>
                    <a:schemeClr val="tx1"/>
                  </a:solidFill>
                  <a:ea typeface="黑体" panose="02010609060101010101" pitchFamily="49" charset="-122"/>
                </a:rPr>
                <a:t>12000</a:t>
              </a:r>
            </a:p>
          </p:txBody>
        </p:sp>
        <p:sp>
          <p:nvSpPr>
            <p:cNvPr id="291937" name="Rectangle 97"/>
            <p:cNvSpPr>
              <a:spLocks noChangeArrowheads="1"/>
            </p:cNvSpPr>
            <p:nvPr/>
          </p:nvSpPr>
          <p:spPr bwMode="auto">
            <a:xfrm>
              <a:off x="4512" y="2252"/>
              <a:ext cx="912"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b="1">
                  <a:solidFill>
                    <a:srgbClr val="00CCFF"/>
                  </a:solidFill>
                  <a:latin typeface="Arial" panose="020B0604020202020204" pitchFamily="34" charset="0"/>
                  <a:ea typeface="宋体" panose="02010600030101010101" pitchFamily="2" charset="-122"/>
                </a:defRPr>
              </a:lvl1pPr>
              <a:lvl2pPr>
                <a:spcBef>
                  <a:spcPct val="20000"/>
                </a:spcBef>
                <a:buChar char="–"/>
                <a:defRPr sz="2400" b="1">
                  <a:solidFill>
                    <a:schemeClr val="bg1"/>
                  </a:solidFill>
                  <a:latin typeface="Arial" panose="020B0604020202020204" pitchFamily="34" charset="0"/>
                  <a:ea typeface="宋体" panose="02010600030101010101" pitchFamily="2" charset="-122"/>
                </a:defRPr>
              </a:lvl2pPr>
              <a:lvl3pPr>
                <a:spcBef>
                  <a:spcPct val="20000"/>
                </a:spcBef>
                <a:buChar char="•"/>
                <a:defRPr sz="2000" b="1">
                  <a:solidFill>
                    <a:schemeClr val="bg1"/>
                  </a:solidFill>
                  <a:latin typeface="Arial" panose="020B0604020202020204" pitchFamily="34" charset="0"/>
                  <a:ea typeface="宋体" panose="02010600030101010101" pitchFamily="2" charset="-122"/>
                </a:defRPr>
              </a:lvl3pPr>
              <a:lvl4pPr>
                <a:spcBef>
                  <a:spcPct val="20000"/>
                </a:spcBef>
                <a:buChar char="–"/>
                <a:defRPr b="1">
                  <a:solidFill>
                    <a:schemeClr val="bg1"/>
                  </a:solidFill>
                  <a:latin typeface="Arial" panose="020B0604020202020204" pitchFamily="34" charset="0"/>
                  <a:ea typeface="宋体" panose="02010600030101010101" pitchFamily="2" charset="-122"/>
                </a:defRPr>
              </a:lvl4pPr>
              <a:lvl5pPr>
                <a:spcBef>
                  <a:spcPct val="20000"/>
                </a:spcBef>
                <a:buChar char="»"/>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9pPr>
            </a:lstStyle>
            <a:p>
              <a:pPr>
                <a:buFontTx/>
                <a:buNone/>
              </a:pPr>
              <a:r>
                <a:rPr lang="en-US" altLang="zh-CN" sz="2400">
                  <a:solidFill>
                    <a:schemeClr val="tx1"/>
                  </a:solidFill>
                  <a:ea typeface="黑体" panose="02010609060101010101" pitchFamily="49" charset="-122"/>
                </a:rPr>
                <a:t>5000</a:t>
              </a:r>
            </a:p>
          </p:txBody>
        </p:sp>
        <p:sp>
          <p:nvSpPr>
            <p:cNvPr id="291938" name="Rectangle 98"/>
            <p:cNvSpPr>
              <a:spLocks noChangeArrowheads="1"/>
            </p:cNvSpPr>
            <p:nvPr/>
          </p:nvSpPr>
          <p:spPr bwMode="auto">
            <a:xfrm>
              <a:off x="4512" y="1965"/>
              <a:ext cx="912"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b="1">
                  <a:solidFill>
                    <a:srgbClr val="00CCFF"/>
                  </a:solidFill>
                  <a:latin typeface="Arial" panose="020B0604020202020204" pitchFamily="34" charset="0"/>
                  <a:ea typeface="宋体" panose="02010600030101010101" pitchFamily="2" charset="-122"/>
                </a:defRPr>
              </a:lvl1pPr>
              <a:lvl2pPr>
                <a:spcBef>
                  <a:spcPct val="20000"/>
                </a:spcBef>
                <a:buChar char="–"/>
                <a:defRPr sz="2400" b="1">
                  <a:solidFill>
                    <a:schemeClr val="bg1"/>
                  </a:solidFill>
                  <a:latin typeface="Arial" panose="020B0604020202020204" pitchFamily="34" charset="0"/>
                  <a:ea typeface="宋体" panose="02010600030101010101" pitchFamily="2" charset="-122"/>
                </a:defRPr>
              </a:lvl2pPr>
              <a:lvl3pPr>
                <a:spcBef>
                  <a:spcPct val="20000"/>
                </a:spcBef>
                <a:buChar char="•"/>
                <a:defRPr sz="2000" b="1">
                  <a:solidFill>
                    <a:schemeClr val="bg1"/>
                  </a:solidFill>
                  <a:latin typeface="Arial" panose="020B0604020202020204" pitchFamily="34" charset="0"/>
                  <a:ea typeface="宋体" panose="02010600030101010101" pitchFamily="2" charset="-122"/>
                </a:defRPr>
              </a:lvl3pPr>
              <a:lvl4pPr>
                <a:spcBef>
                  <a:spcPct val="20000"/>
                </a:spcBef>
                <a:buChar char="–"/>
                <a:defRPr b="1">
                  <a:solidFill>
                    <a:schemeClr val="bg1"/>
                  </a:solidFill>
                  <a:latin typeface="Arial" panose="020B0604020202020204" pitchFamily="34" charset="0"/>
                  <a:ea typeface="宋体" panose="02010600030101010101" pitchFamily="2" charset="-122"/>
                </a:defRPr>
              </a:lvl4pPr>
              <a:lvl5pPr>
                <a:spcBef>
                  <a:spcPct val="20000"/>
                </a:spcBef>
                <a:buChar char="»"/>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9pPr>
            </a:lstStyle>
            <a:p>
              <a:pPr>
                <a:buFontTx/>
                <a:buNone/>
              </a:pPr>
              <a:r>
                <a:rPr lang="en-US" altLang="zh-CN" sz="2400">
                  <a:solidFill>
                    <a:schemeClr val="tx1"/>
                  </a:solidFill>
                  <a:ea typeface="黑体" panose="02010609060101010101" pitchFamily="49" charset="-122"/>
                </a:rPr>
                <a:t>0</a:t>
              </a:r>
            </a:p>
          </p:txBody>
        </p:sp>
        <p:sp>
          <p:nvSpPr>
            <p:cNvPr id="291939" name="Rectangle 99"/>
            <p:cNvSpPr>
              <a:spLocks noChangeArrowheads="1"/>
            </p:cNvSpPr>
            <p:nvPr/>
          </p:nvSpPr>
          <p:spPr bwMode="auto">
            <a:xfrm>
              <a:off x="4512" y="1678"/>
              <a:ext cx="912"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b="1">
                  <a:solidFill>
                    <a:srgbClr val="00CCFF"/>
                  </a:solidFill>
                  <a:latin typeface="Arial" panose="020B0604020202020204" pitchFamily="34" charset="0"/>
                  <a:ea typeface="宋体" panose="02010600030101010101" pitchFamily="2" charset="-122"/>
                </a:defRPr>
              </a:lvl1pPr>
              <a:lvl2pPr>
                <a:spcBef>
                  <a:spcPct val="20000"/>
                </a:spcBef>
                <a:buChar char="–"/>
                <a:defRPr sz="2400" b="1">
                  <a:solidFill>
                    <a:schemeClr val="bg1"/>
                  </a:solidFill>
                  <a:latin typeface="Arial" panose="020B0604020202020204" pitchFamily="34" charset="0"/>
                  <a:ea typeface="宋体" panose="02010600030101010101" pitchFamily="2" charset="-122"/>
                </a:defRPr>
              </a:lvl2pPr>
              <a:lvl3pPr>
                <a:spcBef>
                  <a:spcPct val="20000"/>
                </a:spcBef>
                <a:buChar char="•"/>
                <a:defRPr sz="2000" b="1">
                  <a:solidFill>
                    <a:schemeClr val="bg1"/>
                  </a:solidFill>
                  <a:latin typeface="Arial" panose="020B0604020202020204" pitchFamily="34" charset="0"/>
                  <a:ea typeface="宋体" panose="02010600030101010101" pitchFamily="2" charset="-122"/>
                </a:defRPr>
              </a:lvl3pPr>
              <a:lvl4pPr>
                <a:spcBef>
                  <a:spcPct val="20000"/>
                </a:spcBef>
                <a:buChar char="–"/>
                <a:defRPr b="1">
                  <a:solidFill>
                    <a:schemeClr val="bg1"/>
                  </a:solidFill>
                  <a:latin typeface="Arial" panose="020B0604020202020204" pitchFamily="34" charset="0"/>
                  <a:ea typeface="宋体" panose="02010600030101010101" pitchFamily="2" charset="-122"/>
                </a:defRPr>
              </a:lvl4pPr>
              <a:lvl5pPr>
                <a:spcBef>
                  <a:spcPct val="20000"/>
                </a:spcBef>
                <a:buChar char="»"/>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9pPr>
            </a:lstStyle>
            <a:p>
              <a:pPr>
                <a:buFontTx/>
                <a:buNone/>
              </a:pPr>
              <a:r>
                <a:rPr lang="en-US" altLang="zh-CN" sz="2400">
                  <a:solidFill>
                    <a:schemeClr val="tx1"/>
                  </a:solidFill>
                  <a:ea typeface="黑体" panose="02010609060101010101" pitchFamily="49" charset="-122"/>
                </a:rPr>
                <a:t>7000</a:t>
              </a:r>
            </a:p>
          </p:txBody>
        </p:sp>
        <p:sp>
          <p:nvSpPr>
            <p:cNvPr id="291940" name="Rectangle 100"/>
            <p:cNvSpPr>
              <a:spLocks noChangeArrowheads="1"/>
            </p:cNvSpPr>
            <p:nvPr/>
          </p:nvSpPr>
          <p:spPr bwMode="auto">
            <a:xfrm>
              <a:off x="4512" y="1391"/>
              <a:ext cx="912"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b="1">
                  <a:solidFill>
                    <a:srgbClr val="00CCFF"/>
                  </a:solidFill>
                  <a:latin typeface="Arial" panose="020B0604020202020204" pitchFamily="34" charset="0"/>
                  <a:ea typeface="宋体" panose="02010600030101010101" pitchFamily="2" charset="-122"/>
                </a:defRPr>
              </a:lvl1pPr>
              <a:lvl2pPr>
                <a:spcBef>
                  <a:spcPct val="20000"/>
                </a:spcBef>
                <a:buChar char="–"/>
                <a:defRPr sz="2400" b="1">
                  <a:solidFill>
                    <a:schemeClr val="bg1"/>
                  </a:solidFill>
                  <a:latin typeface="Arial" panose="020B0604020202020204" pitchFamily="34" charset="0"/>
                  <a:ea typeface="宋体" panose="02010600030101010101" pitchFamily="2" charset="-122"/>
                </a:defRPr>
              </a:lvl2pPr>
              <a:lvl3pPr>
                <a:spcBef>
                  <a:spcPct val="20000"/>
                </a:spcBef>
                <a:buChar char="•"/>
                <a:defRPr sz="2000" b="1">
                  <a:solidFill>
                    <a:schemeClr val="bg1"/>
                  </a:solidFill>
                  <a:latin typeface="Arial" panose="020B0604020202020204" pitchFamily="34" charset="0"/>
                  <a:ea typeface="宋体" panose="02010600030101010101" pitchFamily="2" charset="-122"/>
                </a:defRPr>
              </a:lvl3pPr>
              <a:lvl4pPr>
                <a:spcBef>
                  <a:spcPct val="20000"/>
                </a:spcBef>
                <a:buChar char="–"/>
                <a:defRPr b="1">
                  <a:solidFill>
                    <a:schemeClr val="bg1"/>
                  </a:solidFill>
                  <a:latin typeface="Arial" panose="020B0604020202020204" pitchFamily="34" charset="0"/>
                  <a:ea typeface="宋体" panose="02010600030101010101" pitchFamily="2" charset="-122"/>
                </a:defRPr>
              </a:lvl4pPr>
              <a:lvl5pPr>
                <a:spcBef>
                  <a:spcPct val="20000"/>
                </a:spcBef>
                <a:buChar char="»"/>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9pPr>
            </a:lstStyle>
            <a:p>
              <a:pPr>
                <a:buFontTx/>
                <a:buNone/>
              </a:pPr>
              <a:r>
                <a:rPr lang="en-US" altLang="zh-CN" sz="2400">
                  <a:solidFill>
                    <a:schemeClr val="tx1"/>
                  </a:solidFill>
                  <a:ea typeface="黑体" panose="02010609060101010101" pitchFamily="49" charset="-122"/>
                </a:rPr>
                <a:t>5200</a:t>
              </a:r>
            </a:p>
          </p:txBody>
        </p:sp>
        <p:sp>
          <p:nvSpPr>
            <p:cNvPr id="291941" name="Rectangle 101"/>
            <p:cNvSpPr>
              <a:spLocks noChangeArrowheads="1"/>
            </p:cNvSpPr>
            <p:nvPr/>
          </p:nvSpPr>
          <p:spPr bwMode="auto">
            <a:xfrm>
              <a:off x="4512" y="1104"/>
              <a:ext cx="912"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b="1">
                  <a:solidFill>
                    <a:srgbClr val="00CCFF"/>
                  </a:solidFill>
                  <a:latin typeface="Arial" panose="020B0604020202020204" pitchFamily="34" charset="0"/>
                  <a:ea typeface="宋体" panose="02010600030101010101" pitchFamily="2" charset="-122"/>
                </a:defRPr>
              </a:lvl1pPr>
              <a:lvl2pPr>
                <a:spcBef>
                  <a:spcPct val="20000"/>
                </a:spcBef>
                <a:buChar char="–"/>
                <a:defRPr sz="2400" b="1">
                  <a:solidFill>
                    <a:schemeClr val="bg1"/>
                  </a:solidFill>
                  <a:latin typeface="Arial" panose="020B0604020202020204" pitchFamily="34" charset="0"/>
                  <a:ea typeface="宋体" panose="02010600030101010101" pitchFamily="2" charset="-122"/>
                </a:defRPr>
              </a:lvl2pPr>
              <a:lvl3pPr>
                <a:spcBef>
                  <a:spcPct val="20000"/>
                </a:spcBef>
                <a:buChar char="•"/>
                <a:defRPr sz="2000" b="1">
                  <a:solidFill>
                    <a:schemeClr val="bg1"/>
                  </a:solidFill>
                  <a:latin typeface="Arial" panose="020B0604020202020204" pitchFamily="34" charset="0"/>
                  <a:ea typeface="宋体" panose="02010600030101010101" pitchFamily="2" charset="-122"/>
                </a:defRPr>
              </a:lvl3pPr>
              <a:lvl4pPr>
                <a:spcBef>
                  <a:spcPct val="20000"/>
                </a:spcBef>
                <a:buChar char="–"/>
                <a:defRPr b="1">
                  <a:solidFill>
                    <a:schemeClr val="bg1"/>
                  </a:solidFill>
                  <a:latin typeface="Arial" panose="020B0604020202020204" pitchFamily="34" charset="0"/>
                  <a:ea typeface="宋体" panose="02010600030101010101" pitchFamily="2" charset="-122"/>
                </a:defRPr>
              </a:lvl4pPr>
              <a:lvl5pPr>
                <a:spcBef>
                  <a:spcPct val="20000"/>
                </a:spcBef>
                <a:buChar char="»"/>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9pPr>
            </a:lstStyle>
            <a:p>
              <a:pPr>
                <a:buFontTx/>
                <a:buNone/>
              </a:pPr>
              <a:r>
                <a:rPr lang="en-US" altLang="zh-CN" sz="2400">
                  <a:solidFill>
                    <a:schemeClr val="tx1"/>
                  </a:solidFill>
                  <a:ea typeface="黑体" panose="02010609060101010101" pitchFamily="49" charset="-122"/>
                </a:rPr>
                <a:t>9900</a:t>
              </a:r>
            </a:p>
          </p:txBody>
        </p:sp>
        <p:sp>
          <p:nvSpPr>
            <p:cNvPr id="291942" name="Rectangle 102"/>
            <p:cNvSpPr>
              <a:spLocks noChangeArrowheads="1"/>
            </p:cNvSpPr>
            <p:nvPr/>
          </p:nvSpPr>
          <p:spPr bwMode="auto">
            <a:xfrm>
              <a:off x="4512" y="768"/>
              <a:ext cx="912"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b="1">
                  <a:solidFill>
                    <a:srgbClr val="00CCFF"/>
                  </a:solidFill>
                  <a:latin typeface="Arial" panose="020B0604020202020204" pitchFamily="34" charset="0"/>
                  <a:ea typeface="宋体" panose="02010600030101010101" pitchFamily="2" charset="-122"/>
                </a:defRPr>
              </a:lvl1pPr>
              <a:lvl2pPr>
                <a:spcBef>
                  <a:spcPct val="20000"/>
                </a:spcBef>
                <a:buChar char="–"/>
                <a:defRPr sz="2400" b="1">
                  <a:solidFill>
                    <a:schemeClr val="bg1"/>
                  </a:solidFill>
                  <a:latin typeface="Arial" panose="020B0604020202020204" pitchFamily="34" charset="0"/>
                  <a:ea typeface="宋体" panose="02010600030101010101" pitchFamily="2" charset="-122"/>
                </a:defRPr>
              </a:lvl2pPr>
              <a:lvl3pPr>
                <a:spcBef>
                  <a:spcPct val="20000"/>
                </a:spcBef>
                <a:buChar char="•"/>
                <a:defRPr sz="2000" b="1">
                  <a:solidFill>
                    <a:schemeClr val="bg1"/>
                  </a:solidFill>
                  <a:latin typeface="Arial" panose="020B0604020202020204" pitchFamily="34" charset="0"/>
                  <a:ea typeface="宋体" panose="02010600030101010101" pitchFamily="2" charset="-122"/>
                </a:defRPr>
              </a:lvl3pPr>
              <a:lvl4pPr>
                <a:spcBef>
                  <a:spcPct val="20000"/>
                </a:spcBef>
                <a:buChar char="–"/>
                <a:defRPr b="1">
                  <a:solidFill>
                    <a:schemeClr val="bg1"/>
                  </a:solidFill>
                  <a:latin typeface="Arial" panose="020B0604020202020204" pitchFamily="34" charset="0"/>
                  <a:ea typeface="宋体" panose="02010600030101010101" pitchFamily="2" charset="-122"/>
                </a:defRPr>
              </a:lvl4pPr>
              <a:lvl5pPr>
                <a:spcBef>
                  <a:spcPct val="20000"/>
                </a:spcBef>
                <a:buChar char="»"/>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har char="»"/>
                <a:defRPr b="1">
                  <a:solidFill>
                    <a:schemeClr val="bg1"/>
                  </a:solidFill>
                  <a:latin typeface="Arial" panose="020B0604020202020204" pitchFamily="34" charset="0"/>
                  <a:ea typeface="宋体" panose="02010600030101010101" pitchFamily="2" charset="-122"/>
                </a:defRPr>
              </a:lvl9pPr>
            </a:lstStyle>
            <a:p>
              <a:pPr>
                <a:buFontTx/>
                <a:buNone/>
              </a:pPr>
              <a:endParaRPr lang="zh-CN" altLang="zh-CN" sz="2400">
                <a:solidFill>
                  <a:schemeClr val="tx1"/>
                </a:solidFill>
                <a:ea typeface="黑体" panose="02010609060101010101" pitchFamily="49" charset="-122"/>
              </a:endParaRPr>
            </a:p>
          </p:txBody>
        </p:sp>
        <p:sp>
          <p:nvSpPr>
            <p:cNvPr id="291943" name="Line 103"/>
            <p:cNvSpPr>
              <a:spLocks noChangeShapeType="1"/>
            </p:cNvSpPr>
            <p:nvPr/>
          </p:nvSpPr>
          <p:spPr bwMode="auto">
            <a:xfrm>
              <a:off x="4512" y="768"/>
              <a:ext cx="912"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1944" name="Line 104"/>
            <p:cNvSpPr>
              <a:spLocks noChangeShapeType="1"/>
            </p:cNvSpPr>
            <p:nvPr/>
          </p:nvSpPr>
          <p:spPr bwMode="auto">
            <a:xfrm>
              <a:off x="4512" y="1104"/>
              <a:ext cx="912"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1945" name="Line 105"/>
            <p:cNvSpPr>
              <a:spLocks noChangeShapeType="1"/>
            </p:cNvSpPr>
            <p:nvPr/>
          </p:nvSpPr>
          <p:spPr bwMode="auto">
            <a:xfrm>
              <a:off x="4512" y="1391"/>
              <a:ext cx="912"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1946" name="Line 106"/>
            <p:cNvSpPr>
              <a:spLocks noChangeShapeType="1"/>
            </p:cNvSpPr>
            <p:nvPr/>
          </p:nvSpPr>
          <p:spPr bwMode="auto">
            <a:xfrm>
              <a:off x="4512" y="1678"/>
              <a:ext cx="912"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1947" name="Line 107"/>
            <p:cNvSpPr>
              <a:spLocks noChangeShapeType="1"/>
            </p:cNvSpPr>
            <p:nvPr/>
          </p:nvSpPr>
          <p:spPr bwMode="auto">
            <a:xfrm>
              <a:off x="4512" y="1965"/>
              <a:ext cx="912"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1948" name="Line 108"/>
            <p:cNvSpPr>
              <a:spLocks noChangeShapeType="1"/>
            </p:cNvSpPr>
            <p:nvPr/>
          </p:nvSpPr>
          <p:spPr bwMode="auto">
            <a:xfrm>
              <a:off x="4512" y="2252"/>
              <a:ext cx="912"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1949" name="Line 109"/>
            <p:cNvSpPr>
              <a:spLocks noChangeShapeType="1"/>
            </p:cNvSpPr>
            <p:nvPr/>
          </p:nvSpPr>
          <p:spPr bwMode="auto">
            <a:xfrm>
              <a:off x="4512" y="2539"/>
              <a:ext cx="912"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1950" name="Line 110"/>
            <p:cNvSpPr>
              <a:spLocks noChangeShapeType="1"/>
            </p:cNvSpPr>
            <p:nvPr/>
          </p:nvSpPr>
          <p:spPr bwMode="auto">
            <a:xfrm>
              <a:off x="4512" y="2826"/>
              <a:ext cx="912"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1951" name="Line 111"/>
            <p:cNvSpPr>
              <a:spLocks noChangeShapeType="1"/>
            </p:cNvSpPr>
            <p:nvPr/>
          </p:nvSpPr>
          <p:spPr bwMode="auto">
            <a:xfrm>
              <a:off x="4512" y="3113"/>
              <a:ext cx="912"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1952" name="Line 112"/>
            <p:cNvSpPr>
              <a:spLocks noChangeShapeType="1"/>
            </p:cNvSpPr>
            <p:nvPr/>
          </p:nvSpPr>
          <p:spPr bwMode="auto">
            <a:xfrm>
              <a:off x="4512" y="3400"/>
              <a:ext cx="912"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1953" name="Line 113"/>
            <p:cNvSpPr>
              <a:spLocks noChangeShapeType="1"/>
            </p:cNvSpPr>
            <p:nvPr/>
          </p:nvSpPr>
          <p:spPr bwMode="auto">
            <a:xfrm>
              <a:off x="4512" y="3687"/>
              <a:ext cx="912"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1954" name="Line 114"/>
            <p:cNvSpPr>
              <a:spLocks noChangeShapeType="1"/>
            </p:cNvSpPr>
            <p:nvPr/>
          </p:nvSpPr>
          <p:spPr bwMode="auto">
            <a:xfrm>
              <a:off x="4512" y="768"/>
              <a:ext cx="0" cy="2919"/>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1955" name="Line 115"/>
            <p:cNvSpPr>
              <a:spLocks noChangeShapeType="1"/>
            </p:cNvSpPr>
            <p:nvPr/>
          </p:nvSpPr>
          <p:spPr bwMode="auto">
            <a:xfrm>
              <a:off x="5424" y="2252"/>
              <a:ext cx="0" cy="287"/>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1956" name="Line 116"/>
            <p:cNvSpPr>
              <a:spLocks noChangeShapeType="1"/>
            </p:cNvSpPr>
            <p:nvPr/>
          </p:nvSpPr>
          <p:spPr bwMode="auto">
            <a:xfrm>
              <a:off x="5424" y="768"/>
              <a:ext cx="0" cy="1484"/>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1957" name="Line 117"/>
            <p:cNvSpPr>
              <a:spLocks noChangeShapeType="1"/>
            </p:cNvSpPr>
            <p:nvPr/>
          </p:nvSpPr>
          <p:spPr bwMode="auto">
            <a:xfrm>
              <a:off x="5424" y="2539"/>
              <a:ext cx="0" cy="1148"/>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291958" name="Object 118"/>
            <p:cNvGraphicFramePr>
              <a:graphicFrameLocks noChangeAspect="1"/>
            </p:cNvGraphicFramePr>
            <p:nvPr/>
          </p:nvGraphicFramePr>
          <p:xfrm>
            <a:off x="4560" y="768"/>
            <a:ext cx="808" cy="392"/>
          </p:xfrm>
          <a:graphic>
            <a:graphicData uri="http://schemas.openxmlformats.org/presentationml/2006/ole">
              <mc:AlternateContent xmlns:mc="http://schemas.openxmlformats.org/markup-compatibility/2006">
                <mc:Choice xmlns:v="urn:schemas-microsoft-com:vml" Requires="v">
                  <p:oleObj spid="_x0000_s7275" name="Equation" r:id="rId5" imgW="1282700" imgH="622300" progId="Equation.DSMT4">
                    <p:embed/>
                  </p:oleObj>
                </mc:Choice>
                <mc:Fallback>
                  <p:oleObj name="Equation" r:id="rId5" imgW="1282700" imgH="6223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60" y="768"/>
                          <a:ext cx="808" cy="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292034" name="Group 194"/>
          <p:cNvGraphicFramePr>
            <a:graphicFrameLocks noGrp="1"/>
          </p:cNvGraphicFramePr>
          <p:nvPr>
            <p:extLst>
              <p:ext uri="{D42A27DB-BD31-4B8C-83A1-F6EECF244321}">
                <p14:modId xmlns:p14="http://schemas.microsoft.com/office/powerpoint/2010/main" val="1505314898"/>
              </p:ext>
            </p:extLst>
          </p:nvPr>
        </p:nvGraphicFramePr>
        <p:xfrm>
          <a:off x="6221412" y="1635352"/>
          <a:ext cx="1295400" cy="4648200"/>
        </p:xfrm>
        <a:graphic>
          <a:graphicData uri="http://schemas.openxmlformats.org/drawingml/2006/table">
            <a:tbl>
              <a:tblPr/>
              <a:tblGrid>
                <a:gridCol w="1295400">
                  <a:extLst>
                    <a:ext uri="{9D8B030D-6E8A-4147-A177-3AD203B41FA5}">
                      <a16:colId xmlns:a16="http://schemas.microsoft.com/office/drawing/2014/main" xmlns="" val="20000"/>
                    </a:ext>
                  </a:extLst>
                </a:gridCol>
              </a:tblGrid>
              <a:tr h="533400">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组中值</a:t>
                      </a:r>
                      <a:r>
                        <a:rPr kumimoji="0" lang="en-US" altLang="zh-CN" sz="2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x</a:t>
                      </a:r>
                    </a:p>
                  </a:txBody>
                  <a:tcPr horzOverflow="overflow">
                    <a:lnL cap="flat">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06400">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45</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06400">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55</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06400">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65</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06400">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75</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06400">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85</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06400">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95</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406400">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105</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406400">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115</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406400">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endParaRP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26895608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92034"/>
                                        </p:tgtEl>
                                        <p:attrNameLst>
                                          <p:attrName>style.visibility</p:attrName>
                                        </p:attrNameLst>
                                      </p:cBhvr>
                                      <p:to>
                                        <p:strVal val="visible"/>
                                      </p:to>
                                    </p:set>
                                    <p:anim calcmode="lin" valueType="num">
                                      <p:cBhvr additive="base">
                                        <p:cTn id="7" dur="500" fill="hold"/>
                                        <p:tgtEl>
                                          <p:spTgt spid="292034"/>
                                        </p:tgtEl>
                                        <p:attrNameLst>
                                          <p:attrName>ppt_x</p:attrName>
                                        </p:attrNameLst>
                                      </p:cBhvr>
                                      <p:tavLst>
                                        <p:tav tm="0">
                                          <p:val>
                                            <p:strVal val="0-#ppt_w/2"/>
                                          </p:val>
                                        </p:tav>
                                        <p:tav tm="100000">
                                          <p:val>
                                            <p:strVal val="#ppt_x"/>
                                          </p:val>
                                        </p:tav>
                                      </p:tavLst>
                                    </p:anim>
                                    <p:anim calcmode="lin" valueType="num">
                                      <p:cBhvr additive="base">
                                        <p:cTn id="8" dur="500" fill="hold"/>
                                        <p:tgtEl>
                                          <p:spTgt spid="29203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91905"/>
                                        </p:tgtEl>
                                        <p:attrNameLst>
                                          <p:attrName>style.visibility</p:attrName>
                                        </p:attrNameLst>
                                      </p:cBhvr>
                                      <p:to>
                                        <p:strVal val="visible"/>
                                      </p:to>
                                    </p:set>
                                    <p:anim calcmode="lin" valueType="num">
                                      <p:cBhvr additive="base">
                                        <p:cTn id="13" dur="500" fill="hold"/>
                                        <p:tgtEl>
                                          <p:spTgt spid="291905"/>
                                        </p:tgtEl>
                                        <p:attrNameLst>
                                          <p:attrName>ppt_x</p:attrName>
                                        </p:attrNameLst>
                                      </p:cBhvr>
                                      <p:tavLst>
                                        <p:tav tm="0">
                                          <p:val>
                                            <p:strVal val="0-#ppt_w/2"/>
                                          </p:val>
                                        </p:tav>
                                        <p:tav tm="100000">
                                          <p:val>
                                            <p:strVal val="#ppt_x"/>
                                          </p:val>
                                        </p:tav>
                                      </p:tavLst>
                                    </p:anim>
                                    <p:anim calcmode="lin" valueType="num">
                                      <p:cBhvr additive="base">
                                        <p:cTn id="14" dur="500" fill="hold"/>
                                        <p:tgtEl>
                                          <p:spTgt spid="29190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91932"/>
                                        </p:tgtEl>
                                        <p:attrNameLst>
                                          <p:attrName>style.visibility</p:attrName>
                                        </p:attrNameLst>
                                      </p:cBhvr>
                                      <p:to>
                                        <p:strVal val="visible"/>
                                      </p:to>
                                    </p:set>
                                    <p:anim calcmode="lin" valueType="num">
                                      <p:cBhvr additive="base">
                                        <p:cTn id="19" dur="500" fill="hold"/>
                                        <p:tgtEl>
                                          <p:spTgt spid="291932"/>
                                        </p:tgtEl>
                                        <p:attrNameLst>
                                          <p:attrName>ppt_x</p:attrName>
                                        </p:attrNameLst>
                                      </p:cBhvr>
                                      <p:tavLst>
                                        <p:tav tm="0">
                                          <p:val>
                                            <p:strVal val="0-#ppt_w/2"/>
                                          </p:val>
                                        </p:tav>
                                        <p:tav tm="100000">
                                          <p:val>
                                            <p:strVal val="#ppt_x"/>
                                          </p:val>
                                        </p:tav>
                                      </p:tavLst>
                                    </p:anim>
                                    <p:anim calcmode="lin" valueType="num">
                                      <p:cBhvr additive="base">
                                        <p:cTn id="20" dur="500" fill="hold"/>
                                        <p:tgtEl>
                                          <p:spTgt spid="2919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a:xfrm>
            <a:off x="1426028" y="4909459"/>
            <a:ext cx="8839200" cy="1516063"/>
          </a:xfrm>
        </p:spPr>
        <p:txBody>
          <a:bodyPr/>
          <a:lstStyle/>
          <a:p>
            <a:pPr algn="l"/>
            <a:r>
              <a:rPr lang="en-US" altLang="zh-CN" sz="2400" dirty="0">
                <a:latin typeface="黑体" panose="02010609060101010101" pitchFamily="49" charset="-122"/>
              </a:rPr>
              <a:t>   </a:t>
            </a:r>
            <a:r>
              <a:rPr lang="zh-CN" altLang="en-US" sz="2400" dirty="0">
                <a:latin typeface="黑体" panose="02010609060101010101" pitchFamily="49" charset="-122"/>
              </a:rPr>
              <a:t>表明甲车间日产量的分布右偏，偏斜程度为</a:t>
            </a:r>
            <a:r>
              <a:rPr lang="en-US" altLang="zh-CN" sz="2400" dirty="0">
                <a:latin typeface="黑体" panose="02010609060101010101" pitchFamily="49" charset="-122"/>
              </a:rPr>
              <a:t>0.07</a:t>
            </a:r>
            <a:r>
              <a:rPr lang="zh-CN" altLang="en-US" sz="2400" dirty="0">
                <a:latin typeface="黑体" panose="02010609060101010101" pitchFamily="49" charset="-122"/>
              </a:rPr>
              <a:t>。其偏态系数较小，说明工人日产量的众数接近平均数水平。</a:t>
            </a:r>
          </a:p>
        </p:txBody>
      </p:sp>
      <p:graphicFrame>
        <p:nvGraphicFramePr>
          <p:cNvPr id="292867" name="Object 3"/>
          <p:cNvGraphicFramePr>
            <a:graphicFrameLocks noChangeAspect="1"/>
          </p:cNvGraphicFramePr>
          <p:nvPr>
            <p:extLst>
              <p:ext uri="{D42A27DB-BD31-4B8C-83A1-F6EECF244321}">
                <p14:modId xmlns:p14="http://schemas.microsoft.com/office/powerpoint/2010/main" val="1494847918"/>
              </p:ext>
            </p:extLst>
          </p:nvPr>
        </p:nvGraphicFramePr>
        <p:xfrm>
          <a:off x="1817914" y="823233"/>
          <a:ext cx="8839200" cy="3751263"/>
        </p:xfrm>
        <a:graphic>
          <a:graphicData uri="http://schemas.openxmlformats.org/presentationml/2006/ole">
            <mc:AlternateContent xmlns:mc="http://schemas.openxmlformats.org/markup-compatibility/2006">
              <mc:Choice xmlns:v="urn:schemas-microsoft-com:vml" Requires="v">
                <p:oleObj spid="_x0000_s8246" name="Equation" r:id="rId3" imgW="8496300" imgH="3924300" progId="Equation.DSMT4">
                  <p:embed/>
                </p:oleObj>
              </mc:Choice>
              <mc:Fallback>
                <p:oleObj name="Equation" r:id="rId3" imgW="8496300" imgH="39243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7914" y="823233"/>
                        <a:ext cx="8839200" cy="375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633058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a:xfrm>
            <a:off x="786244" y="632114"/>
            <a:ext cx="10913919" cy="666750"/>
          </a:xfrm>
        </p:spPr>
        <p:txBody>
          <a:bodyPr>
            <a:normAutofit fontScale="90000"/>
          </a:bodyPr>
          <a:lstStyle/>
          <a:p>
            <a:r>
              <a:rPr lang="en-US" altLang="zh-CN" sz="3200" dirty="0" smtClean="0">
                <a:latin typeface="黑体" panose="02010609060101010101" pitchFamily="49" charset="-122"/>
                <a:ea typeface="黑体" panose="02010609060101010101" pitchFamily="49" charset="-122"/>
              </a:rPr>
              <a:t>1</a:t>
            </a:r>
            <a:r>
              <a:rPr lang="zh-CN" altLang="en-US" sz="3200" dirty="0" smtClean="0">
                <a:latin typeface="黑体" panose="02010609060101010101" pitchFamily="49" charset="-122"/>
                <a:ea typeface="黑体" panose="02010609060101010101" pitchFamily="49" charset="-122"/>
              </a:rPr>
              <a:t>、衡量</a:t>
            </a:r>
            <a:r>
              <a:rPr lang="zh-CN" altLang="en-US" sz="3200" dirty="0">
                <a:latin typeface="黑体" panose="02010609060101010101" pitchFamily="49" charset="-122"/>
                <a:ea typeface="黑体" panose="02010609060101010101" pitchFamily="49" charset="-122"/>
              </a:rPr>
              <a:t>平均数代表性</a:t>
            </a:r>
            <a:r>
              <a:rPr lang="zh-CN" altLang="en-US" sz="3200" dirty="0" smtClean="0">
                <a:latin typeface="黑体" panose="02010609060101010101" pitchFamily="49" charset="-122"/>
                <a:ea typeface="黑体" panose="02010609060101010101" pitchFamily="49" charset="-122"/>
              </a:rPr>
              <a:t>的高低</a:t>
            </a:r>
            <a:r>
              <a:rPr lang="zh-CN" altLang="en-US" sz="3200" dirty="0">
                <a:latin typeface="黑体" panose="02010609060101010101" pitchFamily="49" charset="-122"/>
                <a:ea typeface="黑体" panose="02010609060101010101" pitchFamily="49" charset="-122"/>
              </a:rPr>
              <a:t/>
            </a:r>
            <a:br>
              <a:rPr lang="zh-CN" altLang="en-US" sz="3200" dirty="0">
                <a:latin typeface="黑体" panose="02010609060101010101" pitchFamily="49" charset="-122"/>
                <a:ea typeface="黑体" panose="02010609060101010101" pitchFamily="49" charset="-122"/>
              </a:rPr>
            </a:br>
            <a:endParaRPr lang="zh-CN" altLang="en-US" sz="3200" b="1" dirty="0">
              <a:effectLst>
                <a:outerShdw blurRad="38100" dist="38100" dir="2700000" algn="tl">
                  <a:srgbClr val="C0C0C0"/>
                </a:outerShdw>
              </a:effectLst>
              <a:latin typeface="黑体" panose="02010609060101010101" pitchFamily="49" charset="-122"/>
            </a:endParaRPr>
          </a:p>
        </p:txBody>
      </p:sp>
      <p:sp>
        <p:nvSpPr>
          <p:cNvPr id="2" name="矩形 1"/>
          <p:cNvSpPr/>
          <p:nvPr/>
        </p:nvSpPr>
        <p:spPr>
          <a:xfrm>
            <a:off x="543791" y="1626069"/>
            <a:ext cx="11405754" cy="3194721"/>
          </a:xfrm>
          <a:prstGeom prst="rect">
            <a:avLst/>
          </a:prstGeom>
        </p:spPr>
        <p:txBody>
          <a:bodyPr wrap="square">
            <a:spAutoFit/>
          </a:bodyPr>
          <a:lstStyle/>
          <a:p>
            <a:pPr>
              <a:lnSpc>
                <a:spcPct val="90000"/>
              </a:lnSpc>
            </a:pPr>
            <a:r>
              <a:rPr lang="zh-CN" altLang="en-US" sz="2800" dirty="0" smtClean="0">
                <a:latin typeface="黑体" panose="02010609060101010101" pitchFamily="49" charset="-122"/>
                <a:ea typeface="黑体" panose="02010609060101010101" pitchFamily="49" charset="-122"/>
              </a:rPr>
              <a:t>（</a:t>
            </a:r>
            <a:r>
              <a:rPr lang="en-US" altLang="zh-CN" sz="2800" dirty="0" smtClean="0">
                <a:latin typeface="黑体" panose="02010609060101010101" pitchFamily="49" charset="-122"/>
                <a:ea typeface="黑体" panose="02010609060101010101" pitchFamily="49" charset="-122"/>
              </a:rPr>
              <a:t>1</a:t>
            </a:r>
            <a:r>
              <a:rPr lang="zh-CN" altLang="en-US" sz="2800" dirty="0" smtClean="0">
                <a:latin typeface="黑体" panose="02010609060101010101" pitchFamily="49" charset="-122"/>
                <a:ea typeface="黑体" panose="02010609060101010101" pitchFamily="49" charset="-122"/>
              </a:rPr>
              <a:t>）七</a:t>
            </a:r>
            <a:r>
              <a:rPr lang="zh-CN" altLang="en-US" sz="2800" dirty="0">
                <a:latin typeface="黑体" panose="02010609060101010101" pitchFamily="49" charset="-122"/>
                <a:ea typeface="黑体" panose="02010609060101010101" pitchFamily="49" charset="-122"/>
              </a:rPr>
              <a:t>个人的工资分别为</a:t>
            </a:r>
            <a:r>
              <a:rPr lang="zh-CN" altLang="en-US" sz="2800" dirty="0" smtClean="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 634</a:t>
            </a:r>
            <a:r>
              <a:rPr lang="zh-CN" altLang="en-US" sz="2800" dirty="0" smtClean="0">
                <a:latin typeface="黑体" panose="02010609060101010101" pitchFamily="49" charset="-122"/>
                <a:ea typeface="黑体" panose="02010609060101010101" pitchFamily="49" charset="-122"/>
              </a:rPr>
              <a:t>元，</a:t>
            </a:r>
            <a:r>
              <a:rPr lang="en-US" altLang="zh-CN" sz="2800" dirty="0" smtClean="0">
                <a:latin typeface="黑体" panose="02010609060101010101" pitchFamily="49" charset="-122"/>
                <a:ea typeface="黑体" panose="02010609060101010101" pitchFamily="49" charset="-122"/>
              </a:rPr>
              <a:t> 634</a:t>
            </a:r>
            <a:r>
              <a:rPr lang="zh-CN" altLang="en-US" sz="2800" dirty="0">
                <a:latin typeface="黑体" panose="02010609060101010101" pitchFamily="49" charset="-122"/>
                <a:ea typeface="黑体" panose="02010609060101010101" pitchFamily="49" charset="-122"/>
              </a:rPr>
              <a:t>元</a:t>
            </a:r>
            <a:r>
              <a:rPr lang="zh-CN" altLang="en-US" sz="2800" dirty="0" smtClean="0">
                <a:latin typeface="黑体" panose="02010609060101010101" pitchFamily="49" charset="-122"/>
                <a:ea typeface="黑体" panose="02010609060101010101" pitchFamily="49" charset="-122"/>
              </a:rPr>
              <a:t>，</a:t>
            </a:r>
            <a:r>
              <a:rPr lang="en-US" altLang="zh-CN" sz="2800" dirty="0" smtClean="0">
                <a:latin typeface="黑体" panose="02010609060101010101" pitchFamily="49" charset="-122"/>
                <a:ea typeface="黑体" panose="02010609060101010101" pitchFamily="49" charset="-122"/>
              </a:rPr>
              <a:t>634</a:t>
            </a:r>
            <a:r>
              <a:rPr lang="zh-CN" altLang="en-US" sz="2800" dirty="0">
                <a:latin typeface="黑体" panose="02010609060101010101" pitchFamily="49" charset="-122"/>
                <a:ea typeface="黑体" panose="02010609060101010101" pitchFamily="49" charset="-122"/>
              </a:rPr>
              <a:t>元</a:t>
            </a:r>
            <a:r>
              <a:rPr lang="zh-CN" altLang="en-US" sz="2800" dirty="0" smtClean="0">
                <a:latin typeface="黑体" panose="02010609060101010101" pitchFamily="49" charset="-122"/>
                <a:ea typeface="黑体" panose="02010609060101010101" pitchFamily="49" charset="-122"/>
              </a:rPr>
              <a:t>，</a:t>
            </a:r>
            <a:r>
              <a:rPr lang="en-US" altLang="zh-CN" sz="2800" dirty="0" smtClean="0">
                <a:latin typeface="黑体" panose="02010609060101010101" pitchFamily="49" charset="-122"/>
                <a:ea typeface="黑体" panose="02010609060101010101" pitchFamily="49" charset="-122"/>
              </a:rPr>
              <a:t>634</a:t>
            </a:r>
            <a:r>
              <a:rPr lang="zh-CN" altLang="en-US" sz="2800" dirty="0">
                <a:latin typeface="黑体" panose="02010609060101010101" pitchFamily="49" charset="-122"/>
                <a:ea typeface="黑体" panose="02010609060101010101" pitchFamily="49" charset="-122"/>
              </a:rPr>
              <a:t>元</a:t>
            </a:r>
            <a:r>
              <a:rPr lang="zh-CN" altLang="en-US" sz="2800" dirty="0" smtClean="0">
                <a:latin typeface="黑体" panose="02010609060101010101" pitchFamily="49" charset="-122"/>
                <a:ea typeface="黑体" panose="02010609060101010101" pitchFamily="49" charset="-122"/>
              </a:rPr>
              <a:t>，</a:t>
            </a:r>
            <a:r>
              <a:rPr lang="en-US" altLang="zh-CN" sz="2800" dirty="0" smtClean="0">
                <a:latin typeface="黑体" panose="02010609060101010101" pitchFamily="49" charset="-122"/>
                <a:ea typeface="黑体" panose="02010609060101010101" pitchFamily="49" charset="-122"/>
              </a:rPr>
              <a:t>634</a:t>
            </a:r>
            <a:r>
              <a:rPr lang="zh-CN" altLang="en-US" sz="2800" dirty="0">
                <a:latin typeface="黑体" panose="02010609060101010101" pitchFamily="49" charset="-122"/>
                <a:ea typeface="黑体" panose="02010609060101010101" pitchFamily="49" charset="-122"/>
              </a:rPr>
              <a:t>元</a:t>
            </a:r>
            <a:r>
              <a:rPr lang="zh-CN" altLang="en-US" sz="2800" dirty="0" smtClean="0">
                <a:latin typeface="黑体" panose="02010609060101010101" pitchFamily="49" charset="-122"/>
                <a:ea typeface="黑体" panose="02010609060101010101" pitchFamily="49" charset="-122"/>
              </a:rPr>
              <a:t>，</a:t>
            </a:r>
            <a:r>
              <a:rPr lang="en-US" altLang="zh-CN" sz="2800" dirty="0" smtClean="0">
                <a:latin typeface="黑体" panose="02010609060101010101" pitchFamily="49" charset="-122"/>
                <a:ea typeface="黑体" panose="02010609060101010101" pitchFamily="49" charset="-122"/>
              </a:rPr>
              <a:t>634</a:t>
            </a:r>
            <a:r>
              <a:rPr lang="zh-CN" altLang="en-US" sz="2800" dirty="0" smtClean="0">
                <a:latin typeface="黑体" panose="02010609060101010101" pitchFamily="49" charset="-122"/>
                <a:ea typeface="黑体" panose="02010609060101010101" pitchFamily="49" charset="-122"/>
              </a:rPr>
              <a:t>元，</a:t>
            </a:r>
            <a:r>
              <a:rPr lang="en-US" altLang="zh-CN" sz="2800" dirty="0" smtClean="0">
                <a:latin typeface="黑体" panose="02010609060101010101" pitchFamily="49" charset="-122"/>
                <a:ea typeface="黑体" panose="02010609060101010101" pitchFamily="49" charset="-122"/>
              </a:rPr>
              <a:t> </a:t>
            </a:r>
            <a:r>
              <a:rPr lang="en-US" altLang="zh-CN" sz="2800" dirty="0">
                <a:latin typeface="黑体" panose="02010609060101010101" pitchFamily="49" charset="-122"/>
                <a:ea typeface="黑体" panose="02010609060101010101" pitchFamily="49" charset="-122"/>
              </a:rPr>
              <a:t>634</a:t>
            </a:r>
            <a:r>
              <a:rPr lang="zh-CN" altLang="en-US" sz="2800" dirty="0">
                <a:latin typeface="黑体" panose="02010609060101010101" pitchFamily="49" charset="-122"/>
                <a:ea typeface="黑体" panose="02010609060101010101" pitchFamily="49" charset="-122"/>
              </a:rPr>
              <a:t>元</a:t>
            </a:r>
            <a:r>
              <a:rPr lang="zh-CN" altLang="en-US" sz="2800" dirty="0" smtClean="0">
                <a:latin typeface="黑体" panose="02010609060101010101" pitchFamily="49" charset="-122"/>
                <a:ea typeface="黑体" panose="02010609060101010101" pitchFamily="49" charset="-122"/>
              </a:rPr>
              <a:t>。    平均工资为</a:t>
            </a:r>
            <a:r>
              <a:rPr lang="en-US" altLang="zh-CN" sz="2800" dirty="0" smtClean="0">
                <a:latin typeface="黑体" panose="02010609060101010101" pitchFamily="49" charset="-122"/>
                <a:ea typeface="黑体" panose="02010609060101010101" pitchFamily="49" charset="-122"/>
              </a:rPr>
              <a:t>634</a:t>
            </a:r>
            <a:r>
              <a:rPr lang="zh-CN" altLang="en-US" sz="2800" dirty="0" smtClean="0">
                <a:latin typeface="黑体" panose="02010609060101010101" pitchFamily="49" charset="-122"/>
                <a:ea typeface="黑体" panose="02010609060101010101" pitchFamily="49" charset="-122"/>
              </a:rPr>
              <a:t>，平均代表性高</a:t>
            </a:r>
            <a:endParaRPr lang="zh-CN" altLang="en-US" sz="2800" dirty="0">
              <a:latin typeface="黑体" panose="02010609060101010101" pitchFamily="49" charset="-122"/>
              <a:ea typeface="黑体" panose="02010609060101010101" pitchFamily="49" charset="-122"/>
            </a:endParaRPr>
          </a:p>
          <a:p>
            <a:pPr>
              <a:lnSpc>
                <a:spcPct val="90000"/>
              </a:lnSpc>
            </a:pPr>
            <a:endParaRPr lang="en-US" altLang="zh-CN" sz="2800" dirty="0">
              <a:latin typeface="黑体" panose="02010609060101010101" pitchFamily="49" charset="-122"/>
              <a:ea typeface="黑体" panose="02010609060101010101" pitchFamily="49" charset="-122"/>
            </a:endParaRPr>
          </a:p>
          <a:p>
            <a:pPr>
              <a:lnSpc>
                <a:spcPct val="90000"/>
              </a:lnSpc>
            </a:pPr>
            <a:endParaRPr lang="en-US" altLang="zh-CN" sz="2800" dirty="0" smtClean="0">
              <a:latin typeface="黑体" panose="02010609060101010101" pitchFamily="49" charset="-122"/>
              <a:ea typeface="黑体" panose="02010609060101010101" pitchFamily="49" charset="-122"/>
            </a:endParaRPr>
          </a:p>
          <a:p>
            <a:pPr>
              <a:lnSpc>
                <a:spcPct val="90000"/>
              </a:lnSpc>
            </a:pPr>
            <a:r>
              <a:rPr lang="zh-CN" altLang="en-US" sz="2800" dirty="0" smtClean="0">
                <a:latin typeface="黑体" panose="02010609060101010101" pitchFamily="49" charset="-122"/>
                <a:ea typeface="黑体" panose="02010609060101010101" pitchFamily="49" charset="-122"/>
              </a:rPr>
              <a:t>（</a:t>
            </a:r>
            <a:r>
              <a:rPr lang="en-US" altLang="zh-CN" sz="2800" dirty="0" smtClean="0">
                <a:latin typeface="黑体" panose="02010609060101010101" pitchFamily="49" charset="-122"/>
                <a:ea typeface="黑体" panose="02010609060101010101" pitchFamily="49" charset="-122"/>
              </a:rPr>
              <a:t>2</a:t>
            </a:r>
            <a:r>
              <a:rPr lang="zh-CN" altLang="en-US" sz="2800" dirty="0" smtClean="0">
                <a:latin typeface="黑体" panose="02010609060101010101" pitchFamily="49" charset="-122"/>
                <a:ea typeface="黑体" panose="02010609060101010101" pitchFamily="49" charset="-122"/>
              </a:rPr>
              <a:t>）七</a:t>
            </a:r>
            <a:r>
              <a:rPr lang="zh-CN" altLang="en-US" sz="2800" dirty="0">
                <a:latin typeface="黑体" panose="02010609060101010101" pitchFamily="49" charset="-122"/>
                <a:ea typeface="黑体" panose="02010609060101010101" pitchFamily="49" charset="-122"/>
              </a:rPr>
              <a:t>个人的工资分别为：</a:t>
            </a:r>
            <a:r>
              <a:rPr lang="en-US" altLang="zh-CN" sz="2800" dirty="0">
                <a:latin typeface="黑体" panose="02010609060101010101" pitchFamily="49" charset="-122"/>
                <a:ea typeface="黑体" panose="02010609060101010101" pitchFamily="49" charset="-122"/>
              </a:rPr>
              <a:t>320</a:t>
            </a:r>
            <a:r>
              <a:rPr lang="zh-CN" altLang="en-US" sz="2800" dirty="0">
                <a:latin typeface="黑体" panose="02010609060101010101" pitchFamily="49" charset="-122"/>
                <a:ea typeface="黑体" panose="02010609060101010101" pitchFamily="49" charset="-122"/>
              </a:rPr>
              <a:t>元，</a:t>
            </a:r>
            <a:r>
              <a:rPr lang="en-US" altLang="zh-CN" sz="2800" dirty="0">
                <a:latin typeface="黑体" panose="02010609060101010101" pitchFamily="49" charset="-122"/>
                <a:ea typeface="黑体" panose="02010609060101010101" pitchFamily="49" charset="-122"/>
              </a:rPr>
              <a:t>320</a:t>
            </a:r>
            <a:r>
              <a:rPr lang="zh-CN" altLang="en-US" sz="2800" dirty="0">
                <a:latin typeface="黑体" panose="02010609060101010101" pitchFamily="49" charset="-122"/>
                <a:ea typeface="黑体" panose="02010609060101010101" pitchFamily="49" charset="-122"/>
              </a:rPr>
              <a:t>元，</a:t>
            </a:r>
            <a:r>
              <a:rPr lang="en-US" altLang="zh-CN" sz="2800" dirty="0">
                <a:latin typeface="黑体" panose="02010609060101010101" pitchFamily="49" charset="-122"/>
                <a:ea typeface="黑体" panose="02010609060101010101" pitchFamily="49" charset="-122"/>
              </a:rPr>
              <a:t>400</a:t>
            </a:r>
            <a:r>
              <a:rPr lang="zh-CN" altLang="en-US" sz="2800" dirty="0">
                <a:latin typeface="黑体" panose="02010609060101010101" pitchFamily="49" charset="-122"/>
                <a:ea typeface="黑体" panose="02010609060101010101" pitchFamily="49" charset="-122"/>
              </a:rPr>
              <a:t>元，</a:t>
            </a:r>
            <a:r>
              <a:rPr lang="en-US" altLang="zh-CN" sz="2800" dirty="0">
                <a:latin typeface="黑体" panose="02010609060101010101" pitchFamily="49" charset="-122"/>
                <a:ea typeface="黑体" panose="02010609060101010101" pitchFamily="49" charset="-122"/>
              </a:rPr>
              <a:t>400</a:t>
            </a:r>
            <a:r>
              <a:rPr lang="zh-CN" altLang="en-US" sz="2800" dirty="0">
                <a:latin typeface="黑体" panose="02010609060101010101" pitchFamily="49" charset="-122"/>
                <a:ea typeface="黑体" panose="02010609060101010101" pitchFamily="49" charset="-122"/>
              </a:rPr>
              <a:t>元，</a:t>
            </a:r>
            <a:r>
              <a:rPr lang="en-US" altLang="zh-CN" sz="2800" dirty="0">
                <a:latin typeface="黑体" panose="02010609060101010101" pitchFamily="49" charset="-122"/>
                <a:ea typeface="黑体" panose="02010609060101010101" pitchFamily="49" charset="-122"/>
              </a:rPr>
              <a:t>500</a:t>
            </a:r>
            <a:r>
              <a:rPr lang="zh-CN" altLang="en-US" sz="2800" dirty="0">
                <a:latin typeface="黑体" panose="02010609060101010101" pitchFamily="49" charset="-122"/>
                <a:ea typeface="黑体" panose="02010609060101010101" pitchFamily="49" charset="-122"/>
              </a:rPr>
              <a:t>元，</a:t>
            </a:r>
            <a:r>
              <a:rPr lang="en-US" altLang="zh-CN" sz="2800" dirty="0">
                <a:latin typeface="黑体" panose="02010609060101010101" pitchFamily="49" charset="-122"/>
                <a:ea typeface="黑体" panose="02010609060101010101" pitchFamily="49" charset="-122"/>
              </a:rPr>
              <a:t>500</a:t>
            </a:r>
            <a:r>
              <a:rPr lang="zh-CN" altLang="en-US" sz="2800" dirty="0">
                <a:latin typeface="黑体" panose="02010609060101010101" pitchFamily="49" charset="-122"/>
                <a:ea typeface="黑体" panose="02010609060101010101" pitchFamily="49" charset="-122"/>
              </a:rPr>
              <a:t>元，</a:t>
            </a:r>
            <a:r>
              <a:rPr lang="en-US" altLang="zh-CN" sz="2800" dirty="0">
                <a:latin typeface="黑体" panose="02010609060101010101" pitchFamily="49" charset="-122"/>
                <a:ea typeface="黑体" panose="02010609060101010101" pitchFamily="49" charset="-122"/>
              </a:rPr>
              <a:t>2000</a:t>
            </a:r>
            <a:r>
              <a:rPr lang="zh-CN" altLang="en-US" sz="2800" dirty="0">
                <a:latin typeface="黑体" panose="02010609060101010101" pitchFamily="49" charset="-122"/>
                <a:ea typeface="黑体" panose="02010609060101010101" pitchFamily="49" charset="-122"/>
              </a:rPr>
              <a:t>元</a:t>
            </a:r>
            <a:r>
              <a:rPr lang="zh-CN" altLang="en-US" sz="2800" dirty="0" smtClean="0">
                <a:latin typeface="黑体" panose="02010609060101010101" pitchFamily="49" charset="-122"/>
                <a:ea typeface="黑体" panose="02010609060101010101" pitchFamily="49" charset="-122"/>
              </a:rPr>
              <a:t>。   平均工资</a:t>
            </a:r>
            <a:r>
              <a:rPr lang="zh-CN" altLang="en-US" sz="2800" dirty="0">
                <a:latin typeface="黑体" panose="02010609060101010101" pitchFamily="49" charset="-122"/>
                <a:ea typeface="黑体" panose="02010609060101010101" pitchFamily="49" charset="-122"/>
              </a:rPr>
              <a:t>为</a:t>
            </a:r>
            <a:r>
              <a:rPr lang="en-US" altLang="zh-CN" sz="2800" dirty="0" smtClean="0">
                <a:latin typeface="黑体" panose="02010609060101010101" pitchFamily="49" charset="-122"/>
                <a:ea typeface="黑体" panose="02010609060101010101" pitchFamily="49" charset="-122"/>
              </a:rPr>
              <a:t>634</a:t>
            </a:r>
            <a:r>
              <a:rPr lang="zh-CN" altLang="en-US" sz="2800" dirty="0" smtClean="0">
                <a:latin typeface="黑体" panose="02010609060101010101" pitchFamily="49" charset="-122"/>
                <a:ea typeface="黑体" panose="02010609060101010101" pitchFamily="49" charset="-122"/>
              </a:rPr>
              <a:t>元，最高</a:t>
            </a:r>
            <a:r>
              <a:rPr lang="zh-CN" altLang="en-US" sz="2800" dirty="0">
                <a:latin typeface="黑体" panose="02010609060101010101" pitchFamily="49" charset="-122"/>
                <a:ea typeface="黑体" panose="02010609060101010101" pitchFamily="49" charset="-122"/>
              </a:rPr>
              <a:t>和最低之差为</a:t>
            </a:r>
            <a:r>
              <a:rPr lang="en-US" altLang="zh-CN" sz="2800" dirty="0">
                <a:latin typeface="黑体" panose="02010609060101010101" pitchFamily="49" charset="-122"/>
                <a:ea typeface="黑体" panose="02010609060101010101" pitchFamily="49" charset="-122"/>
              </a:rPr>
              <a:t>1680</a:t>
            </a:r>
            <a:r>
              <a:rPr lang="zh-CN" altLang="en-US" sz="2800" dirty="0" smtClean="0">
                <a:latin typeface="黑体" panose="02010609060101010101" pitchFamily="49" charset="-122"/>
                <a:ea typeface="黑体" panose="02010609060101010101" pitchFamily="49" charset="-122"/>
              </a:rPr>
              <a:t>元，</a:t>
            </a:r>
            <a:r>
              <a:rPr lang="zh-CN" altLang="en-US" sz="2800" dirty="0">
                <a:latin typeface="黑体" panose="02010609060101010101" pitchFamily="49" charset="-122"/>
                <a:ea typeface="黑体" panose="02010609060101010101" pitchFamily="49" charset="-122"/>
              </a:rPr>
              <a:t>平均</a:t>
            </a:r>
            <a:r>
              <a:rPr lang="zh-CN" altLang="en-US" sz="2800" dirty="0" smtClean="0">
                <a:latin typeface="黑体" panose="02010609060101010101" pitchFamily="49" charset="-122"/>
                <a:ea typeface="黑体" panose="02010609060101010101" pitchFamily="49" charset="-122"/>
              </a:rPr>
              <a:t>代    </a:t>
            </a:r>
            <a:endParaRPr lang="en-US" altLang="zh-CN" sz="2800" dirty="0" smtClean="0">
              <a:latin typeface="黑体" panose="02010609060101010101" pitchFamily="49" charset="-122"/>
              <a:ea typeface="黑体" panose="02010609060101010101" pitchFamily="49" charset="-122"/>
            </a:endParaRPr>
          </a:p>
          <a:p>
            <a:pPr>
              <a:lnSpc>
                <a:spcPct val="90000"/>
              </a:lnSpc>
            </a:pPr>
            <a:r>
              <a:rPr lang="en-US" altLang="zh-CN" sz="2800" dirty="0" smtClean="0">
                <a:latin typeface="黑体" panose="02010609060101010101" pitchFamily="49" charset="-122"/>
                <a:ea typeface="黑体" panose="02010609060101010101" pitchFamily="49" charset="-122"/>
              </a:rPr>
              <a:t>               </a:t>
            </a:r>
            <a:r>
              <a:rPr lang="zh-CN" altLang="en-US" sz="2800" dirty="0" smtClean="0">
                <a:latin typeface="黑体" panose="02010609060101010101" pitchFamily="49" charset="-122"/>
                <a:ea typeface="黑体" panose="02010609060101010101" pitchFamily="49" charset="-122"/>
              </a:rPr>
              <a:t>表性低</a:t>
            </a:r>
            <a:endParaRPr lang="zh-CN" altLang="en-US" sz="2800" dirty="0">
              <a:latin typeface="黑体" panose="02010609060101010101" pitchFamily="49" charset="-122"/>
              <a:ea typeface="黑体" panose="02010609060101010101" pitchFamily="49" charset="-122"/>
            </a:endParaRPr>
          </a:p>
          <a:p>
            <a:pPr>
              <a:lnSpc>
                <a:spcPct val="90000"/>
              </a:lnSpc>
            </a:pPr>
            <a:endParaRPr lang="zh-CN" altLang="en-US" sz="2800" dirty="0">
              <a:latin typeface="黑体" panose="02010609060101010101" pitchFamily="49" charset="-122"/>
              <a:ea typeface="黑体" panose="02010609060101010101" pitchFamily="49" charset="-122"/>
            </a:endParaRPr>
          </a:p>
        </p:txBody>
      </p:sp>
      <p:sp>
        <p:nvSpPr>
          <p:cNvPr id="4" name="右箭头 3"/>
          <p:cNvSpPr/>
          <p:nvPr/>
        </p:nvSpPr>
        <p:spPr>
          <a:xfrm>
            <a:off x="3335483" y="2130136"/>
            <a:ext cx="446809" cy="2493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a:off x="2667001" y="3695699"/>
            <a:ext cx="446809" cy="2493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30412182"/>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body" sz="half" idx="1"/>
          </p:nvPr>
        </p:nvSpPr>
        <p:spPr>
          <a:xfrm>
            <a:off x="1992314" y="1323976"/>
            <a:ext cx="8697457" cy="4525963"/>
          </a:xfrm>
        </p:spPr>
        <p:txBody>
          <a:bodyPr/>
          <a:lstStyle/>
          <a:p>
            <a:pPr algn="just">
              <a:buFontTx/>
              <a:buNone/>
            </a:pPr>
            <a:r>
              <a:rPr lang="en-US" altLang="zh-CN" dirty="0">
                <a:latin typeface="黑体" panose="02010609060101010101" pitchFamily="49" charset="-122"/>
                <a:ea typeface="黑体" panose="02010609060101010101" pitchFamily="49" charset="-122"/>
              </a:rPr>
              <a:t>C.</a:t>
            </a:r>
            <a:r>
              <a:rPr lang="zh-CN" altLang="en-US" dirty="0">
                <a:latin typeface="黑体" panose="02010609060101010101" pitchFamily="49" charset="-122"/>
                <a:ea typeface="黑体" panose="02010609060101010101" pitchFamily="49" charset="-122"/>
              </a:rPr>
              <a:t>动差法</a:t>
            </a:r>
          </a:p>
          <a:p>
            <a:pPr algn="just"/>
            <a:r>
              <a:rPr lang="zh-CN" altLang="en-US" sz="2400" dirty="0"/>
              <a:t>动差－－矩。</a:t>
            </a:r>
          </a:p>
          <a:p>
            <a:pPr algn="just"/>
            <a:r>
              <a:rPr lang="zh-CN" altLang="en-US" sz="2400" dirty="0"/>
              <a:t>原点的</a:t>
            </a:r>
            <a:r>
              <a:rPr lang="en-US" altLang="zh-CN" sz="2400" dirty="0"/>
              <a:t>K</a:t>
            </a:r>
            <a:r>
              <a:rPr lang="zh-CN" altLang="en-US" sz="2400" dirty="0"/>
              <a:t>阶动差，以</a:t>
            </a:r>
            <a:r>
              <a:rPr lang="en-US" altLang="zh-CN" sz="2400" dirty="0"/>
              <a:t>M</a:t>
            </a:r>
            <a:r>
              <a:rPr lang="en-US" altLang="zh-CN" sz="2400" baseline="-25000" dirty="0"/>
              <a:t>k</a:t>
            </a:r>
            <a:r>
              <a:rPr lang="zh-CN" altLang="en-US" sz="2400" dirty="0"/>
              <a:t>表示。</a:t>
            </a:r>
          </a:p>
          <a:p>
            <a:pPr algn="just"/>
            <a:r>
              <a:rPr lang="zh-CN" altLang="en-US" sz="2400" dirty="0"/>
              <a:t>   </a:t>
            </a:r>
          </a:p>
          <a:p>
            <a:endParaRPr lang="en-US" altLang="zh-CN" sz="2400" dirty="0"/>
          </a:p>
        </p:txBody>
      </p:sp>
      <p:graphicFrame>
        <p:nvGraphicFramePr>
          <p:cNvPr id="293891" name="Object 3"/>
          <p:cNvGraphicFramePr>
            <a:graphicFrameLocks noChangeAspect="1"/>
          </p:cNvGraphicFramePr>
          <p:nvPr>
            <p:extLst>
              <p:ext uri="{D42A27DB-BD31-4B8C-83A1-F6EECF244321}">
                <p14:modId xmlns:p14="http://schemas.microsoft.com/office/powerpoint/2010/main" val="698340989"/>
              </p:ext>
            </p:extLst>
          </p:nvPr>
        </p:nvGraphicFramePr>
        <p:xfrm>
          <a:off x="1992314" y="3213101"/>
          <a:ext cx="3673475" cy="3103563"/>
        </p:xfrm>
        <a:graphic>
          <a:graphicData uri="http://schemas.openxmlformats.org/presentationml/2006/ole">
            <mc:AlternateContent xmlns:mc="http://schemas.openxmlformats.org/markup-compatibility/2006">
              <mc:Choice xmlns:v="urn:schemas-microsoft-com:vml" Requires="v">
                <p:oleObj spid="_x0000_s9322" name="Equation" r:id="rId3" imgW="3225800" imgH="3708400" progId="Equation.DSMT4">
                  <p:embed/>
                </p:oleObj>
              </mc:Choice>
              <mc:Fallback>
                <p:oleObj name="Equation" r:id="rId3" imgW="3225800" imgH="3708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2314" y="3213101"/>
                        <a:ext cx="3673475" cy="3103563"/>
                      </a:xfrm>
                      <a:prstGeom prst="rect">
                        <a:avLst/>
                      </a:prstGeom>
                      <a:solidFill>
                        <a:srgbClr val="FFE67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3892" name="Object 4"/>
          <p:cNvGraphicFramePr>
            <a:graphicFrameLocks noGrp="1" noChangeAspect="1"/>
          </p:cNvGraphicFramePr>
          <p:nvPr>
            <p:ph sz="half" idx="2"/>
            <p:extLst>
              <p:ext uri="{D42A27DB-BD31-4B8C-83A1-F6EECF244321}">
                <p14:modId xmlns:p14="http://schemas.microsoft.com/office/powerpoint/2010/main" val="60822075"/>
              </p:ext>
            </p:extLst>
          </p:nvPr>
        </p:nvGraphicFramePr>
        <p:xfrm>
          <a:off x="6456363" y="3213101"/>
          <a:ext cx="3765550" cy="3095625"/>
        </p:xfrm>
        <a:graphic>
          <a:graphicData uri="http://schemas.openxmlformats.org/presentationml/2006/ole">
            <mc:AlternateContent xmlns:mc="http://schemas.openxmlformats.org/markup-compatibility/2006">
              <mc:Choice xmlns:v="urn:schemas-microsoft-com:vml" Requires="v">
                <p:oleObj spid="_x0000_s9323" name="Equation" r:id="rId5" imgW="4216400" imgH="4216400" progId="Equation.DSMT4">
                  <p:embed/>
                </p:oleObj>
              </mc:Choice>
              <mc:Fallback>
                <p:oleObj name="Equation" r:id="rId5" imgW="4216400" imgH="42164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56363" y="3213101"/>
                        <a:ext cx="3765550" cy="3095625"/>
                      </a:xfrm>
                      <a:prstGeom prst="rect">
                        <a:avLst/>
                      </a:prstGeom>
                      <a:solidFill>
                        <a:srgbClr val="FFE67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62409490"/>
      </p:ext>
    </p:extLst>
  </p:cSld>
  <p:clrMapOvr>
    <a:masterClrMapping/>
  </p:clrMapOvr>
  <p:transition>
    <p:blinds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idx="1"/>
          </p:nvPr>
        </p:nvSpPr>
        <p:spPr>
          <a:xfrm>
            <a:off x="1992314" y="1700213"/>
            <a:ext cx="8497887" cy="4114800"/>
          </a:xfrm>
        </p:spPr>
        <p:txBody>
          <a:bodyPr/>
          <a:lstStyle/>
          <a:p>
            <a:r>
              <a:rPr lang="zh-CN" altLang="en-US">
                <a:latin typeface="黑体" panose="02010609060101010101" pitchFamily="49" charset="-122"/>
                <a:ea typeface="黑体" panose="02010609060101010101" pitchFamily="49" charset="-122"/>
              </a:rPr>
              <a:t>常采用三阶中心动差作为测定偏度的依据</a:t>
            </a:r>
          </a:p>
          <a:p>
            <a:r>
              <a:rPr lang="zh-CN" altLang="en-US">
                <a:latin typeface="黑体" panose="02010609060101010101" pitchFamily="49" charset="-122"/>
                <a:ea typeface="黑体" panose="02010609060101010101" pitchFamily="49" charset="-122"/>
              </a:rPr>
              <a:t>偏态系数为：</a:t>
            </a:r>
          </a:p>
          <a:p>
            <a:endParaRPr lang="zh-CN" altLang="en-US">
              <a:latin typeface="黑体" panose="02010609060101010101" pitchFamily="49" charset="-122"/>
              <a:ea typeface="黑体" panose="02010609060101010101" pitchFamily="49" charset="-122"/>
            </a:endParaRPr>
          </a:p>
          <a:p>
            <a:endParaRPr lang="zh-CN" altLang="en-US">
              <a:latin typeface="黑体" panose="02010609060101010101" pitchFamily="49" charset="-122"/>
              <a:ea typeface="黑体" panose="02010609060101010101" pitchFamily="49" charset="-122"/>
            </a:endParaRPr>
          </a:p>
          <a:p>
            <a:pPr lvl="1">
              <a:spcBef>
                <a:spcPct val="33000"/>
              </a:spcBef>
            </a:pPr>
            <a:r>
              <a:rPr lang="zh-CN" altLang="en-US" b="0">
                <a:latin typeface="黑体" panose="02010609060101010101" pitchFamily="49" charset="-122"/>
                <a:ea typeface="黑体" panose="02010609060101010101" pitchFamily="49" charset="-122"/>
              </a:rPr>
              <a:t>偏态系数</a:t>
            </a:r>
            <a:r>
              <a:rPr lang="en-US" altLang="zh-CN" b="0">
                <a:latin typeface="黑体" panose="02010609060101010101" pitchFamily="49" charset="-122"/>
                <a:ea typeface="黑体" panose="02010609060101010101" pitchFamily="49" charset="-122"/>
              </a:rPr>
              <a:t>=0</a:t>
            </a:r>
            <a:r>
              <a:rPr lang="zh-CN" altLang="en-US" b="0">
                <a:latin typeface="黑体" panose="02010609060101010101" pitchFamily="49" charset="-122"/>
                <a:ea typeface="黑体" panose="02010609060101010101" pitchFamily="49" charset="-122"/>
              </a:rPr>
              <a:t>为对称分布</a:t>
            </a:r>
          </a:p>
          <a:p>
            <a:pPr lvl="1">
              <a:spcBef>
                <a:spcPct val="33000"/>
              </a:spcBef>
            </a:pPr>
            <a:r>
              <a:rPr lang="zh-CN" altLang="en-US" b="0">
                <a:latin typeface="黑体" panose="02010609060101010101" pitchFamily="49" charset="-122"/>
                <a:ea typeface="黑体" panose="02010609060101010101" pitchFamily="49" charset="-122"/>
              </a:rPr>
              <a:t>偏态系数</a:t>
            </a:r>
            <a:r>
              <a:rPr lang="en-US" altLang="zh-CN" b="0">
                <a:latin typeface="黑体" panose="02010609060101010101" pitchFamily="49" charset="-122"/>
                <a:ea typeface="黑体" panose="02010609060101010101" pitchFamily="49" charset="-122"/>
              </a:rPr>
              <a:t>&gt; 0</a:t>
            </a:r>
            <a:r>
              <a:rPr lang="zh-CN" altLang="en-US" b="0">
                <a:latin typeface="黑体" panose="02010609060101010101" pitchFamily="49" charset="-122"/>
                <a:ea typeface="黑体" panose="02010609060101010101" pitchFamily="49" charset="-122"/>
              </a:rPr>
              <a:t>为右偏分布</a:t>
            </a:r>
          </a:p>
          <a:p>
            <a:pPr lvl="1">
              <a:spcBef>
                <a:spcPct val="33000"/>
              </a:spcBef>
            </a:pPr>
            <a:r>
              <a:rPr lang="zh-CN" altLang="en-US" b="0">
                <a:latin typeface="黑体" panose="02010609060101010101" pitchFamily="49" charset="-122"/>
                <a:ea typeface="黑体" panose="02010609060101010101" pitchFamily="49" charset="-122"/>
              </a:rPr>
              <a:t>偏态系数</a:t>
            </a:r>
            <a:r>
              <a:rPr lang="en-US" altLang="zh-CN" b="0">
                <a:latin typeface="黑体" panose="02010609060101010101" pitchFamily="49" charset="-122"/>
                <a:ea typeface="黑体" panose="02010609060101010101" pitchFamily="49" charset="-122"/>
              </a:rPr>
              <a:t>&lt; 0</a:t>
            </a:r>
            <a:r>
              <a:rPr lang="zh-CN" altLang="en-US" b="0">
                <a:latin typeface="黑体" panose="02010609060101010101" pitchFamily="49" charset="-122"/>
                <a:ea typeface="黑体" panose="02010609060101010101" pitchFamily="49" charset="-122"/>
              </a:rPr>
              <a:t>为左偏分布</a:t>
            </a:r>
          </a:p>
          <a:p>
            <a:endParaRPr lang="zh-CN" altLang="en-US">
              <a:latin typeface="黑体" panose="02010609060101010101" pitchFamily="49" charset="-122"/>
              <a:ea typeface="黑体" panose="02010609060101010101" pitchFamily="49" charset="-122"/>
            </a:endParaRPr>
          </a:p>
          <a:p>
            <a:endParaRPr lang="en-US" altLang="zh-CN">
              <a:latin typeface="黑体" panose="02010609060101010101" pitchFamily="49" charset="-122"/>
              <a:ea typeface="黑体" panose="02010609060101010101" pitchFamily="49" charset="-122"/>
            </a:endParaRPr>
          </a:p>
        </p:txBody>
      </p:sp>
      <p:graphicFrame>
        <p:nvGraphicFramePr>
          <p:cNvPr id="295939" name="Object 3"/>
          <p:cNvGraphicFramePr>
            <a:graphicFrameLocks noChangeAspect="1"/>
          </p:cNvGraphicFramePr>
          <p:nvPr>
            <p:extLst>
              <p:ext uri="{D42A27DB-BD31-4B8C-83A1-F6EECF244321}">
                <p14:modId xmlns:p14="http://schemas.microsoft.com/office/powerpoint/2010/main" val="4158425351"/>
              </p:ext>
            </p:extLst>
          </p:nvPr>
        </p:nvGraphicFramePr>
        <p:xfrm>
          <a:off x="4583113" y="2420938"/>
          <a:ext cx="2057400" cy="990600"/>
        </p:xfrm>
        <a:graphic>
          <a:graphicData uri="http://schemas.openxmlformats.org/presentationml/2006/ole">
            <mc:AlternateContent xmlns:mc="http://schemas.openxmlformats.org/markup-compatibility/2006">
              <mc:Choice xmlns:v="urn:schemas-microsoft-com:vml" Requires="v">
                <p:oleObj spid="_x0000_s10293" name="Equation" r:id="rId3" imgW="914400" imgH="762000" progId="Equation.DSMT4">
                  <p:embed/>
                </p:oleObj>
              </mc:Choice>
              <mc:Fallback>
                <p:oleObj name="Equation" r:id="rId3" imgW="914400" imgH="762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3113" y="2420938"/>
                        <a:ext cx="2057400" cy="990600"/>
                      </a:xfrm>
                      <a:prstGeom prst="rect">
                        <a:avLst/>
                      </a:prstGeom>
                      <a:solidFill>
                        <a:srgbClr val="FFE67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991577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a:xfrm>
            <a:off x="1524000" y="0"/>
            <a:ext cx="7793038" cy="1143000"/>
          </a:xfrm>
        </p:spPr>
        <p:txBody>
          <a:bodyPr/>
          <a:lstStyle/>
          <a:p>
            <a:pPr algn="l"/>
            <a:r>
              <a:rPr lang="zh-CN" altLang="en-US" sz="3200" b="1"/>
              <a:t>例    采用动差法计算偏态系数。</a:t>
            </a:r>
          </a:p>
        </p:txBody>
      </p:sp>
      <p:graphicFrame>
        <p:nvGraphicFramePr>
          <p:cNvPr id="296963" name="Group 3"/>
          <p:cNvGraphicFramePr>
            <a:graphicFrameLocks noGrp="1"/>
          </p:cNvGraphicFramePr>
          <p:nvPr>
            <p:extLst>
              <p:ext uri="{D42A27DB-BD31-4B8C-83A1-F6EECF244321}">
                <p14:modId xmlns:p14="http://schemas.microsoft.com/office/powerpoint/2010/main" val="1250191120"/>
              </p:ext>
            </p:extLst>
          </p:nvPr>
        </p:nvGraphicFramePr>
        <p:xfrm>
          <a:off x="1905000" y="1600201"/>
          <a:ext cx="4343400" cy="4648200"/>
        </p:xfrm>
        <a:graphic>
          <a:graphicData uri="http://schemas.openxmlformats.org/drawingml/2006/table">
            <a:tbl>
              <a:tblPr/>
              <a:tblGrid>
                <a:gridCol w="2133600">
                  <a:extLst>
                    <a:ext uri="{9D8B030D-6E8A-4147-A177-3AD203B41FA5}">
                      <a16:colId xmlns:a16="http://schemas.microsoft.com/office/drawing/2014/main" xmlns="" val="20000"/>
                    </a:ext>
                  </a:extLst>
                </a:gridCol>
                <a:gridCol w="2209800">
                  <a:extLst>
                    <a:ext uri="{9D8B030D-6E8A-4147-A177-3AD203B41FA5}">
                      <a16:colId xmlns:a16="http://schemas.microsoft.com/office/drawing/2014/main" xmlns="" val="20001"/>
                    </a:ext>
                  </a:extLst>
                </a:gridCol>
              </a:tblGrid>
              <a:tr h="533400">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日产量（件）</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工人数（人）</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06400">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50</a:t>
                      </a:r>
                      <a:r>
                        <a:rPr kumimoji="0"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以下</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11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06400">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50-60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13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06400">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60-70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70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06400">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70-80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120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06400">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80-90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50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06400">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90-100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30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406400">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100-110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406400">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110</a:t>
                      </a:r>
                      <a:r>
                        <a:rPr kumimoji="0"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以上</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406400">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合计</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300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bl>
          </a:graphicData>
        </a:graphic>
      </p:graphicFrame>
      <p:graphicFrame>
        <p:nvGraphicFramePr>
          <p:cNvPr id="297078" name="Group 118"/>
          <p:cNvGraphicFramePr>
            <a:graphicFrameLocks noGrp="1"/>
          </p:cNvGraphicFramePr>
          <p:nvPr>
            <p:extLst>
              <p:ext uri="{D42A27DB-BD31-4B8C-83A1-F6EECF244321}">
                <p14:modId xmlns:p14="http://schemas.microsoft.com/office/powerpoint/2010/main" val="3830812664"/>
              </p:ext>
            </p:extLst>
          </p:nvPr>
        </p:nvGraphicFramePr>
        <p:xfrm>
          <a:off x="6248400" y="1628775"/>
          <a:ext cx="1295400" cy="4619625"/>
        </p:xfrm>
        <a:graphic>
          <a:graphicData uri="http://schemas.openxmlformats.org/drawingml/2006/table">
            <a:tbl>
              <a:tblPr/>
              <a:tblGrid>
                <a:gridCol w="1295400">
                  <a:extLst>
                    <a:ext uri="{9D8B030D-6E8A-4147-A177-3AD203B41FA5}">
                      <a16:colId xmlns:a16="http://schemas.microsoft.com/office/drawing/2014/main" xmlns="" val="20000"/>
                    </a:ext>
                  </a:extLst>
                </a:gridCol>
              </a:tblGrid>
              <a:tr h="504825">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组中值</a:t>
                      </a:r>
                      <a:r>
                        <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x</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06400">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45</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06400">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55</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06400">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65</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06400">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75</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06400">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85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06400">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95</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406400">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105</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406400">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115</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406400">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bl>
          </a:graphicData>
        </a:graphic>
      </p:graphicFrame>
      <p:graphicFrame>
        <p:nvGraphicFramePr>
          <p:cNvPr id="297024" name="Group 64"/>
          <p:cNvGraphicFramePr>
            <a:graphicFrameLocks noGrp="1"/>
          </p:cNvGraphicFramePr>
          <p:nvPr>
            <p:extLst>
              <p:ext uri="{D42A27DB-BD31-4B8C-83A1-F6EECF244321}">
                <p14:modId xmlns:p14="http://schemas.microsoft.com/office/powerpoint/2010/main" val="2612157721"/>
              </p:ext>
            </p:extLst>
          </p:nvPr>
        </p:nvGraphicFramePr>
        <p:xfrm>
          <a:off x="7543800" y="1600201"/>
          <a:ext cx="1295400" cy="4648200"/>
        </p:xfrm>
        <a:graphic>
          <a:graphicData uri="http://schemas.openxmlformats.org/drawingml/2006/table">
            <a:tbl>
              <a:tblPr/>
              <a:tblGrid>
                <a:gridCol w="1295400">
                  <a:extLst>
                    <a:ext uri="{9D8B030D-6E8A-4147-A177-3AD203B41FA5}">
                      <a16:colId xmlns:a16="http://schemas.microsoft.com/office/drawing/2014/main" xmlns="" val="20000"/>
                    </a:ext>
                  </a:extLst>
                </a:gridCol>
              </a:tblGrid>
              <a:tr h="533400">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06400">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-30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06400">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-20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06400">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-10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06400">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06400">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10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06400">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20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406400">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30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406400">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40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406400">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bl>
          </a:graphicData>
        </a:graphic>
      </p:graphicFrame>
      <p:graphicFrame>
        <p:nvGraphicFramePr>
          <p:cNvPr id="297050" name="Group 90"/>
          <p:cNvGraphicFramePr>
            <a:graphicFrameLocks noGrp="1"/>
          </p:cNvGraphicFramePr>
          <p:nvPr>
            <p:extLst>
              <p:ext uri="{D42A27DB-BD31-4B8C-83A1-F6EECF244321}">
                <p14:modId xmlns:p14="http://schemas.microsoft.com/office/powerpoint/2010/main" val="3717768468"/>
              </p:ext>
            </p:extLst>
          </p:nvPr>
        </p:nvGraphicFramePr>
        <p:xfrm>
          <a:off x="8839200" y="1600201"/>
          <a:ext cx="1524000" cy="4648200"/>
        </p:xfrm>
        <a:graphic>
          <a:graphicData uri="http://schemas.openxmlformats.org/drawingml/2006/table">
            <a:tbl>
              <a:tblPr/>
              <a:tblGrid>
                <a:gridCol w="1524000">
                  <a:extLst>
                    <a:ext uri="{9D8B030D-6E8A-4147-A177-3AD203B41FA5}">
                      <a16:colId xmlns:a16="http://schemas.microsoft.com/office/drawing/2014/main" xmlns="" val="20000"/>
                    </a:ext>
                  </a:extLst>
                </a:gridCol>
              </a:tblGrid>
              <a:tr h="533400">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06400">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-297000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06400">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-104000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06400">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-70000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06400">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06400">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50000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06400">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240000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406400">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135000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406400">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64000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406400">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18000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bl>
          </a:graphicData>
        </a:graphic>
      </p:graphicFrame>
      <p:graphicFrame>
        <p:nvGraphicFramePr>
          <p:cNvPr id="297076" name="Object 116"/>
          <p:cNvGraphicFramePr>
            <a:graphicFrameLocks noChangeAspect="1"/>
          </p:cNvGraphicFramePr>
          <p:nvPr>
            <p:extLst>
              <p:ext uri="{D42A27DB-BD31-4B8C-83A1-F6EECF244321}">
                <p14:modId xmlns:p14="http://schemas.microsoft.com/office/powerpoint/2010/main" val="1784432647"/>
              </p:ext>
            </p:extLst>
          </p:nvPr>
        </p:nvGraphicFramePr>
        <p:xfrm>
          <a:off x="7772400" y="1676400"/>
          <a:ext cx="647700" cy="368300"/>
        </p:xfrm>
        <a:graphic>
          <a:graphicData uri="http://schemas.openxmlformats.org/presentationml/2006/ole">
            <mc:AlternateContent xmlns:mc="http://schemas.openxmlformats.org/markup-compatibility/2006">
              <mc:Choice xmlns:v="urn:schemas-microsoft-com:vml" Requires="v">
                <p:oleObj spid="_x0000_s11372" name="Equation" r:id="rId3" imgW="647700" imgH="368300" progId="Equation.DSMT4">
                  <p:embed/>
                </p:oleObj>
              </mc:Choice>
              <mc:Fallback>
                <p:oleObj name="Equation" r:id="rId3" imgW="647700" imgH="3683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1676400"/>
                        <a:ext cx="6477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77" name="Object 117"/>
          <p:cNvGraphicFramePr>
            <a:graphicFrameLocks noChangeAspect="1"/>
          </p:cNvGraphicFramePr>
          <p:nvPr>
            <p:extLst>
              <p:ext uri="{D42A27DB-BD31-4B8C-83A1-F6EECF244321}">
                <p14:modId xmlns:p14="http://schemas.microsoft.com/office/powerpoint/2010/main" val="3791011658"/>
              </p:ext>
            </p:extLst>
          </p:nvPr>
        </p:nvGraphicFramePr>
        <p:xfrm>
          <a:off x="8915400" y="1600200"/>
          <a:ext cx="1270000" cy="622300"/>
        </p:xfrm>
        <a:graphic>
          <a:graphicData uri="http://schemas.openxmlformats.org/presentationml/2006/ole">
            <mc:AlternateContent xmlns:mc="http://schemas.openxmlformats.org/markup-compatibility/2006">
              <mc:Choice xmlns:v="urn:schemas-microsoft-com:vml" Requires="v">
                <p:oleObj spid="_x0000_s11373" name="Equation" r:id="rId5" imgW="1269449" imgH="622030" progId="Equation.DSMT4">
                  <p:embed/>
                </p:oleObj>
              </mc:Choice>
              <mc:Fallback>
                <p:oleObj name="Equation" r:id="rId5" imgW="1269449" imgH="62203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15400" y="1600200"/>
                        <a:ext cx="1270000"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1202429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a:xfrm>
            <a:off x="1919289" y="5589588"/>
            <a:ext cx="7793037" cy="762000"/>
          </a:xfrm>
        </p:spPr>
        <p:txBody>
          <a:bodyPr/>
          <a:lstStyle/>
          <a:p>
            <a:r>
              <a:rPr lang="zh-CN" altLang="en-US" sz="3200" b="1" dirty="0"/>
              <a:t>因此，该分布数列是轻微右偏分布</a:t>
            </a:r>
          </a:p>
        </p:txBody>
      </p:sp>
      <p:graphicFrame>
        <p:nvGraphicFramePr>
          <p:cNvPr id="297987" name="Object 3"/>
          <p:cNvGraphicFramePr>
            <a:graphicFrameLocks noGrp="1" noChangeAspect="1"/>
          </p:cNvGraphicFramePr>
          <p:nvPr>
            <p:ph idx="1"/>
            <p:extLst>
              <p:ext uri="{D42A27DB-BD31-4B8C-83A1-F6EECF244321}">
                <p14:modId xmlns:p14="http://schemas.microsoft.com/office/powerpoint/2010/main" val="1957188867"/>
              </p:ext>
            </p:extLst>
          </p:nvPr>
        </p:nvGraphicFramePr>
        <p:xfrm>
          <a:off x="2391456" y="866775"/>
          <a:ext cx="6019800" cy="4038600"/>
        </p:xfrm>
        <a:graphic>
          <a:graphicData uri="http://schemas.openxmlformats.org/presentationml/2006/ole">
            <mc:AlternateContent xmlns:mc="http://schemas.openxmlformats.org/markup-compatibility/2006">
              <mc:Choice xmlns:v="urn:schemas-microsoft-com:vml" Requires="v">
                <p:oleObj spid="_x0000_s12342" name="Equation" r:id="rId3" imgW="4610100" imgH="2971800" progId="Equation.DSMT4">
                  <p:embed/>
                </p:oleObj>
              </mc:Choice>
              <mc:Fallback>
                <p:oleObj name="Equation" r:id="rId3" imgW="4610100" imgH="2971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1456" y="866775"/>
                        <a:ext cx="6019800"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599989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1919289" y="404813"/>
            <a:ext cx="7793037" cy="685800"/>
          </a:xfrm>
        </p:spPr>
        <p:txBody>
          <a:bodyPr>
            <a:normAutofit fontScale="90000"/>
          </a:bodyPr>
          <a:lstStyle/>
          <a:p>
            <a:pPr algn="l"/>
            <a:r>
              <a:rPr lang="en-US" altLang="zh-CN" b="1"/>
              <a:t>7</a:t>
            </a:r>
            <a:r>
              <a:rPr lang="zh-CN" altLang="en-US" b="1"/>
              <a:t>、峰度</a:t>
            </a:r>
          </a:p>
        </p:txBody>
      </p:sp>
      <p:sp>
        <p:nvSpPr>
          <p:cNvPr id="299011" name="Rectangle 3"/>
          <p:cNvSpPr>
            <a:spLocks noChangeArrowheads="1"/>
          </p:cNvSpPr>
          <p:nvPr/>
        </p:nvSpPr>
        <p:spPr bwMode="auto">
          <a:xfrm>
            <a:off x="1919288" y="1773238"/>
            <a:ext cx="77724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20000"/>
              </a:spcBef>
              <a:buClr>
                <a:schemeClr val="folHlink"/>
              </a:buClr>
              <a:buSzPct val="60000"/>
              <a:buFont typeface="Wingdings" panose="05000000000000000000" pitchFamily="2" charset="2"/>
              <a:buChar char="n"/>
            </a:pPr>
            <a:r>
              <a:rPr kumimoji="1" lang="zh-CN" altLang="en-US" sz="2800" b="1" dirty="0" smtClean="0">
                <a:latin typeface="黑体" panose="02010609060101010101" pitchFamily="49" charset="-122"/>
                <a:ea typeface="黑体" panose="02010609060101010101" pitchFamily="49" charset="-122"/>
              </a:rPr>
              <a:t>描述</a:t>
            </a:r>
            <a:r>
              <a:rPr kumimoji="1" lang="zh-CN" altLang="en-US" sz="2800" b="1" i="1" dirty="0" smtClean="0">
                <a:latin typeface="黑体" panose="02010609060101010101" pitchFamily="49" charset="-122"/>
                <a:ea typeface="黑体" panose="02010609060101010101" pitchFamily="49" charset="-122"/>
              </a:rPr>
              <a:t>对称分布</a:t>
            </a:r>
            <a:r>
              <a:rPr kumimoji="1" lang="zh-CN" altLang="en-US" sz="2800" b="1" i="1" dirty="0">
                <a:latin typeface="黑体" panose="02010609060101010101" pitchFamily="49" charset="-122"/>
                <a:ea typeface="黑体" panose="02010609060101010101" pitchFamily="49" charset="-122"/>
              </a:rPr>
              <a:t>曲线峰顶尖峭程度</a:t>
            </a:r>
            <a:r>
              <a:rPr kumimoji="1" lang="zh-CN" altLang="en-US" sz="2800" b="1" dirty="0">
                <a:latin typeface="黑体" panose="02010609060101010101" pitchFamily="49" charset="-122"/>
                <a:ea typeface="黑体" panose="02010609060101010101" pitchFamily="49" charset="-122"/>
              </a:rPr>
              <a:t>的指标</a:t>
            </a:r>
          </a:p>
          <a:p>
            <a:pPr algn="just">
              <a:spcBef>
                <a:spcPct val="20000"/>
              </a:spcBef>
              <a:buClr>
                <a:schemeClr val="folHlink"/>
              </a:buClr>
              <a:buSzPct val="60000"/>
              <a:buFont typeface="Wingdings" panose="05000000000000000000" pitchFamily="2" charset="2"/>
              <a:buChar char="n"/>
            </a:pPr>
            <a:r>
              <a:rPr kumimoji="1" lang="zh-CN" altLang="en-US" sz="2800" b="1" dirty="0" smtClean="0">
                <a:solidFill>
                  <a:schemeClr val="bg1"/>
                </a:solidFill>
                <a:latin typeface="黑体" panose="02010609060101010101" pitchFamily="49" charset="-122"/>
                <a:ea typeface="黑体" panose="02010609060101010101" pitchFamily="49" charset="-122"/>
              </a:rPr>
              <a:t>峰度的</a:t>
            </a:r>
            <a:r>
              <a:rPr kumimoji="1" lang="zh-CN" altLang="en-US" sz="2800" b="1" dirty="0">
                <a:latin typeface="黑体" panose="02010609060101010101" pitchFamily="49" charset="-122"/>
                <a:ea typeface="黑体" panose="02010609060101010101" pitchFamily="49" charset="-122"/>
              </a:rPr>
              <a:t> </a:t>
            </a:r>
            <a:r>
              <a:rPr kumimoji="1" lang="zh-CN" altLang="en-US" sz="2800" b="1" dirty="0" smtClean="0">
                <a:latin typeface="黑体" panose="02010609060101010101" pitchFamily="49" charset="-122"/>
                <a:ea typeface="黑体" panose="02010609060101010101" pitchFamily="49" charset="-122"/>
              </a:rPr>
              <a:t>      正</a:t>
            </a:r>
            <a:r>
              <a:rPr kumimoji="1" lang="zh-CN" altLang="en-US" sz="2800" b="1" dirty="0">
                <a:latin typeface="黑体" panose="02010609060101010101" pitchFamily="49" charset="-122"/>
                <a:ea typeface="黑体" panose="02010609060101010101" pitchFamily="49" charset="-122"/>
              </a:rPr>
              <a:t>态峰度</a:t>
            </a:r>
          </a:p>
          <a:p>
            <a:pPr algn="just">
              <a:spcBef>
                <a:spcPct val="20000"/>
              </a:spcBef>
              <a:buClr>
                <a:schemeClr val="folHlink"/>
              </a:buClr>
              <a:buSzPct val="60000"/>
              <a:buFont typeface="Wingdings" panose="05000000000000000000" pitchFamily="2" charset="2"/>
              <a:buChar char="n"/>
            </a:pPr>
            <a:r>
              <a:rPr kumimoji="1" lang="zh-CN" altLang="en-US" sz="2800" b="1" dirty="0">
                <a:latin typeface="黑体" panose="02010609060101010101" pitchFamily="49" charset="-122"/>
                <a:ea typeface="黑体" panose="02010609060101010101" pitchFamily="49" charset="-122"/>
              </a:rPr>
              <a:t>		     尖顶峰度</a:t>
            </a:r>
          </a:p>
          <a:p>
            <a:pPr algn="just">
              <a:spcBef>
                <a:spcPct val="20000"/>
              </a:spcBef>
              <a:buClr>
                <a:schemeClr val="folHlink"/>
              </a:buClr>
              <a:buSzPct val="60000"/>
              <a:buFont typeface="Wingdings" panose="05000000000000000000" pitchFamily="2" charset="2"/>
              <a:buChar char="n"/>
            </a:pPr>
            <a:r>
              <a:rPr kumimoji="1" lang="zh-CN" altLang="en-US" sz="2800" b="1" dirty="0">
                <a:latin typeface="黑体" panose="02010609060101010101" pitchFamily="49" charset="-122"/>
                <a:ea typeface="黑体" panose="02010609060101010101" pitchFamily="49" charset="-122"/>
              </a:rPr>
              <a:t>			平顶峰度</a:t>
            </a:r>
          </a:p>
          <a:p>
            <a:pPr algn="just">
              <a:spcBef>
                <a:spcPct val="20000"/>
              </a:spcBef>
              <a:buClr>
                <a:schemeClr val="folHlink"/>
              </a:buClr>
              <a:buSzPct val="60000"/>
              <a:buFont typeface="Wingdings" panose="05000000000000000000" pitchFamily="2" charset="2"/>
              <a:buChar char="n"/>
            </a:pPr>
            <a:endParaRPr kumimoji="1" lang="zh-CN" altLang="en-US" sz="3200" dirty="0">
              <a:solidFill>
                <a:schemeClr val="bg1"/>
              </a:solidFill>
              <a:latin typeface="Tahoma" panose="020B0604030504040204" pitchFamily="34" charset="0"/>
            </a:endParaRPr>
          </a:p>
          <a:p>
            <a:pPr>
              <a:spcBef>
                <a:spcPct val="20000"/>
              </a:spcBef>
              <a:buClr>
                <a:schemeClr val="folHlink"/>
              </a:buClr>
              <a:buSzPct val="60000"/>
              <a:buFont typeface="Wingdings" panose="05000000000000000000" pitchFamily="2" charset="2"/>
              <a:buChar char="n"/>
            </a:pPr>
            <a:endParaRPr kumimoji="1" lang="zh-CN" altLang="en-US" sz="3200" dirty="0">
              <a:latin typeface="Tahoma" panose="020B0604030504040204" pitchFamily="34" charset="0"/>
            </a:endParaRPr>
          </a:p>
          <a:p>
            <a:pPr algn="just">
              <a:spcBef>
                <a:spcPct val="20000"/>
              </a:spcBef>
              <a:buClr>
                <a:schemeClr val="folHlink"/>
              </a:buClr>
              <a:buSzPct val="60000"/>
              <a:buFont typeface="Wingdings" panose="05000000000000000000" pitchFamily="2" charset="2"/>
              <a:buChar char="n"/>
            </a:pPr>
            <a:endParaRPr kumimoji="1" lang="zh-CN" altLang="en-US" sz="3200" b="1" dirty="0">
              <a:latin typeface="黑体" panose="02010609060101010101" pitchFamily="49" charset="-122"/>
              <a:ea typeface="黑体" panose="02010609060101010101" pitchFamily="49" charset="-122"/>
            </a:endParaRPr>
          </a:p>
          <a:p>
            <a:pPr algn="just">
              <a:spcBef>
                <a:spcPct val="20000"/>
              </a:spcBef>
              <a:buClr>
                <a:schemeClr val="folHlink"/>
              </a:buClr>
              <a:buSzPct val="60000"/>
              <a:buFont typeface="Wingdings" panose="05000000000000000000" pitchFamily="2" charset="2"/>
              <a:buChar char="n"/>
            </a:pPr>
            <a:endParaRPr kumimoji="1" lang="en-US" altLang="zh-CN" sz="3200" b="1" dirty="0">
              <a:latin typeface="黑体" panose="02010609060101010101" pitchFamily="49" charset="-122"/>
              <a:ea typeface="黑体" panose="02010609060101010101" pitchFamily="49" charset="-122"/>
            </a:endParaRPr>
          </a:p>
        </p:txBody>
      </p:sp>
      <p:sp>
        <p:nvSpPr>
          <p:cNvPr id="299012" name="AutoShape 4"/>
          <p:cNvSpPr>
            <a:spLocks/>
          </p:cNvSpPr>
          <p:nvPr/>
        </p:nvSpPr>
        <p:spPr bwMode="auto">
          <a:xfrm>
            <a:off x="4224338" y="2420938"/>
            <a:ext cx="431800" cy="1223962"/>
          </a:xfrm>
          <a:prstGeom prst="leftBrace">
            <a:avLst>
              <a:gd name="adj1" fmla="val 23621"/>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99030" name="Group 22"/>
          <p:cNvGrpSpPr>
            <a:grpSpLocks/>
          </p:cNvGrpSpPr>
          <p:nvPr/>
        </p:nvGrpSpPr>
        <p:grpSpPr bwMode="auto">
          <a:xfrm>
            <a:off x="2514600" y="3810001"/>
            <a:ext cx="7620000" cy="2220913"/>
            <a:chOff x="624" y="2400"/>
            <a:chExt cx="4800" cy="1399"/>
          </a:xfrm>
        </p:grpSpPr>
        <p:sp>
          <p:nvSpPr>
            <p:cNvPr id="299014" name="Rectangle 6"/>
            <p:cNvSpPr>
              <a:spLocks noChangeArrowheads="1"/>
            </p:cNvSpPr>
            <p:nvPr/>
          </p:nvSpPr>
          <p:spPr bwMode="auto">
            <a:xfrm>
              <a:off x="4080" y="3312"/>
              <a:ext cx="1344"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spcBef>
                  <a:spcPct val="50000"/>
                </a:spcBef>
              </a:pPr>
              <a:r>
                <a:rPr kumimoji="1" lang="zh-CN" altLang="en-US" sz="2800" b="1">
                  <a:solidFill>
                    <a:srgbClr val="00FFFF"/>
                  </a:solidFill>
                  <a:effectLst>
                    <a:outerShdw blurRad="38100" dist="38100" dir="2700000" algn="tl">
                      <a:srgbClr val="C0C0C0"/>
                    </a:outerShdw>
                  </a:effectLst>
                  <a:ea typeface="黑体" panose="02010609060101010101" pitchFamily="49" charset="-122"/>
                </a:rPr>
                <a:t>扁平分布</a:t>
              </a:r>
            </a:p>
          </p:txBody>
        </p:sp>
        <p:sp>
          <p:nvSpPr>
            <p:cNvPr id="299015" name="Line 7"/>
            <p:cNvSpPr>
              <a:spLocks noChangeShapeType="1"/>
            </p:cNvSpPr>
            <p:nvPr/>
          </p:nvSpPr>
          <p:spPr bwMode="auto">
            <a:xfrm flipV="1">
              <a:off x="1440" y="3792"/>
              <a:ext cx="2090" cy="7"/>
            </a:xfrm>
            <a:prstGeom prst="line">
              <a:avLst/>
            </a:prstGeom>
            <a:noFill/>
            <a:ln w="38100">
              <a:solidFill>
                <a:schemeClr val="tx1"/>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99016" name="Group 8"/>
            <p:cNvGrpSpPr>
              <a:grpSpLocks/>
            </p:cNvGrpSpPr>
            <p:nvPr/>
          </p:nvGrpSpPr>
          <p:grpSpPr bwMode="auto">
            <a:xfrm>
              <a:off x="1392" y="3120"/>
              <a:ext cx="2208" cy="376"/>
              <a:chOff x="2021" y="1607"/>
              <a:chExt cx="1725" cy="336"/>
            </a:xfrm>
          </p:grpSpPr>
          <p:sp>
            <p:nvSpPr>
              <p:cNvPr id="299017" name="Freeform 9"/>
              <p:cNvSpPr>
                <a:spLocks/>
              </p:cNvSpPr>
              <p:nvPr/>
            </p:nvSpPr>
            <p:spPr bwMode="auto">
              <a:xfrm>
                <a:off x="2880" y="1607"/>
                <a:ext cx="866" cy="336"/>
              </a:xfrm>
              <a:custGeom>
                <a:avLst/>
                <a:gdLst>
                  <a:gd name="T0" fmla="*/ 862 w 863"/>
                  <a:gd name="T1" fmla="*/ 574 h 575"/>
                  <a:gd name="T2" fmla="*/ 770 w 863"/>
                  <a:gd name="T3" fmla="*/ 566 h 575"/>
                  <a:gd name="T4" fmla="*/ 726 w 863"/>
                  <a:gd name="T5" fmla="*/ 561 h 575"/>
                  <a:gd name="T6" fmla="*/ 680 w 863"/>
                  <a:gd name="T7" fmla="*/ 551 h 575"/>
                  <a:gd name="T8" fmla="*/ 634 w 863"/>
                  <a:gd name="T9" fmla="*/ 538 h 575"/>
                  <a:gd name="T10" fmla="*/ 590 w 863"/>
                  <a:gd name="T11" fmla="*/ 520 h 575"/>
                  <a:gd name="T12" fmla="*/ 544 w 863"/>
                  <a:gd name="T13" fmla="*/ 496 h 575"/>
                  <a:gd name="T14" fmla="*/ 452 w 863"/>
                  <a:gd name="T15" fmla="*/ 429 h 575"/>
                  <a:gd name="T16" fmla="*/ 362 w 863"/>
                  <a:gd name="T17" fmla="*/ 335 h 575"/>
                  <a:gd name="T18" fmla="*/ 272 w 863"/>
                  <a:gd name="T19" fmla="*/ 224 h 575"/>
                  <a:gd name="T20" fmla="*/ 226 w 863"/>
                  <a:gd name="T21" fmla="*/ 167 h 575"/>
                  <a:gd name="T22" fmla="*/ 180 w 863"/>
                  <a:gd name="T23" fmla="*/ 113 h 575"/>
                  <a:gd name="T24" fmla="*/ 136 w 863"/>
                  <a:gd name="T25" fmla="*/ 67 h 575"/>
                  <a:gd name="T26" fmla="*/ 90 w 863"/>
                  <a:gd name="T27" fmla="*/ 31 h 575"/>
                  <a:gd name="T28" fmla="*/ 44 w 863"/>
                  <a:gd name="T29" fmla="*/ 8 h 575"/>
                  <a:gd name="T30" fmla="*/ 0 w 863"/>
                  <a:gd name="T31" fmla="*/ 0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3" h="575">
                    <a:moveTo>
                      <a:pt x="862" y="574"/>
                    </a:moveTo>
                    <a:lnTo>
                      <a:pt x="770" y="566"/>
                    </a:lnTo>
                    <a:lnTo>
                      <a:pt x="726" y="561"/>
                    </a:lnTo>
                    <a:lnTo>
                      <a:pt x="680" y="551"/>
                    </a:lnTo>
                    <a:lnTo>
                      <a:pt x="634" y="538"/>
                    </a:lnTo>
                    <a:lnTo>
                      <a:pt x="590" y="520"/>
                    </a:lnTo>
                    <a:lnTo>
                      <a:pt x="544" y="496"/>
                    </a:lnTo>
                    <a:lnTo>
                      <a:pt x="452" y="429"/>
                    </a:lnTo>
                    <a:lnTo>
                      <a:pt x="362" y="335"/>
                    </a:lnTo>
                    <a:lnTo>
                      <a:pt x="272" y="224"/>
                    </a:lnTo>
                    <a:lnTo>
                      <a:pt x="226" y="167"/>
                    </a:lnTo>
                    <a:lnTo>
                      <a:pt x="180" y="113"/>
                    </a:lnTo>
                    <a:lnTo>
                      <a:pt x="136" y="67"/>
                    </a:lnTo>
                    <a:lnTo>
                      <a:pt x="90" y="31"/>
                    </a:lnTo>
                    <a:lnTo>
                      <a:pt x="44" y="8"/>
                    </a:lnTo>
                    <a:lnTo>
                      <a:pt x="0" y="0"/>
                    </a:lnTo>
                  </a:path>
                </a:pathLst>
              </a:custGeom>
              <a:noFill/>
              <a:ln w="50800" cap="rnd">
                <a:solidFill>
                  <a:srgbClr val="00FFFF"/>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299018" name="Freeform 10"/>
              <p:cNvSpPr>
                <a:spLocks/>
              </p:cNvSpPr>
              <p:nvPr/>
            </p:nvSpPr>
            <p:spPr bwMode="auto">
              <a:xfrm>
                <a:off x="2021" y="1607"/>
                <a:ext cx="859" cy="336"/>
              </a:xfrm>
              <a:custGeom>
                <a:avLst/>
                <a:gdLst>
                  <a:gd name="T0" fmla="*/ 0 w 863"/>
                  <a:gd name="T1" fmla="*/ 574 h 575"/>
                  <a:gd name="T2" fmla="*/ 90 w 863"/>
                  <a:gd name="T3" fmla="*/ 566 h 575"/>
                  <a:gd name="T4" fmla="*/ 136 w 863"/>
                  <a:gd name="T5" fmla="*/ 561 h 575"/>
                  <a:gd name="T6" fmla="*/ 180 w 863"/>
                  <a:gd name="T7" fmla="*/ 551 h 575"/>
                  <a:gd name="T8" fmla="*/ 226 w 863"/>
                  <a:gd name="T9" fmla="*/ 538 h 575"/>
                  <a:gd name="T10" fmla="*/ 272 w 863"/>
                  <a:gd name="T11" fmla="*/ 520 h 575"/>
                  <a:gd name="T12" fmla="*/ 316 w 863"/>
                  <a:gd name="T13" fmla="*/ 496 h 575"/>
                  <a:gd name="T14" fmla="*/ 408 w 863"/>
                  <a:gd name="T15" fmla="*/ 429 h 575"/>
                  <a:gd name="T16" fmla="*/ 498 w 863"/>
                  <a:gd name="T17" fmla="*/ 335 h 575"/>
                  <a:gd name="T18" fmla="*/ 590 w 863"/>
                  <a:gd name="T19" fmla="*/ 224 h 575"/>
                  <a:gd name="T20" fmla="*/ 634 w 863"/>
                  <a:gd name="T21" fmla="*/ 167 h 575"/>
                  <a:gd name="T22" fmla="*/ 680 w 863"/>
                  <a:gd name="T23" fmla="*/ 113 h 575"/>
                  <a:gd name="T24" fmla="*/ 726 w 863"/>
                  <a:gd name="T25" fmla="*/ 67 h 575"/>
                  <a:gd name="T26" fmla="*/ 770 w 863"/>
                  <a:gd name="T27" fmla="*/ 31 h 575"/>
                  <a:gd name="T28" fmla="*/ 816 w 863"/>
                  <a:gd name="T29" fmla="*/ 8 h 575"/>
                  <a:gd name="T30" fmla="*/ 862 w 863"/>
                  <a:gd name="T31" fmla="*/ 0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3" h="575">
                    <a:moveTo>
                      <a:pt x="0" y="574"/>
                    </a:moveTo>
                    <a:lnTo>
                      <a:pt x="90" y="566"/>
                    </a:lnTo>
                    <a:lnTo>
                      <a:pt x="136" y="561"/>
                    </a:lnTo>
                    <a:lnTo>
                      <a:pt x="180" y="551"/>
                    </a:lnTo>
                    <a:lnTo>
                      <a:pt x="226" y="538"/>
                    </a:lnTo>
                    <a:lnTo>
                      <a:pt x="272" y="520"/>
                    </a:lnTo>
                    <a:lnTo>
                      <a:pt x="316" y="496"/>
                    </a:lnTo>
                    <a:lnTo>
                      <a:pt x="408" y="429"/>
                    </a:lnTo>
                    <a:lnTo>
                      <a:pt x="498" y="335"/>
                    </a:lnTo>
                    <a:lnTo>
                      <a:pt x="590" y="224"/>
                    </a:lnTo>
                    <a:lnTo>
                      <a:pt x="634" y="167"/>
                    </a:lnTo>
                    <a:lnTo>
                      <a:pt x="680" y="113"/>
                    </a:lnTo>
                    <a:lnTo>
                      <a:pt x="726" y="67"/>
                    </a:lnTo>
                    <a:lnTo>
                      <a:pt x="770" y="31"/>
                    </a:lnTo>
                    <a:lnTo>
                      <a:pt x="816" y="8"/>
                    </a:lnTo>
                    <a:lnTo>
                      <a:pt x="862" y="0"/>
                    </a:lnTo>
                  </a:path>
                </a:pathLst>
              </a:custGeom>
              <a:noFill/>
              <a:ln w="50800" cap="rnd">
                <a:solidFill>
                  <a:srgbClr val="00FFFF"/>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grpSp>
        <p:grpSp>
          <p:nvGrpSpPr>
            <p:cNvPr id="299019" name="Group 11"/>
            <p:cNvGrpSpPr>
              <a:grpSpLocks/>
            </p:cNvGrpSpPr>
            <p:nvPr/>
          </p:nvGrpSpPr>
          <p:grpSpPr bwMode="auto">
            <a:xfrm>
              <a:off x="1488" y="2880"/>
              <a:ext cx="1922" cy="768"/>
              <a:chOff x="2016" y="1319"/>
              <a:chExt cx="1730" cy="628"/>
            </a:xfrm>
          </p:grpSpPr>
          <p:sp>
            <p:nvSpPr>
              <p:cNvPr id="299020" name="Freeform 12"/>
              <p:cNvSpPr>
                <a:spLocks/>
              </p:cNvSpPr>
              <p:nvPr/>
            </p:nvSpPr>
            <p:spPr bwMode="auto">
              <a:xfrm>
                <a:off x="2928" y="1319"/>
                <a:ext cx="818" cy="628"/>
              </a:xfrm>
              <a:custGeom>
                <a:avLst/>
                <a:gdLst>
                  <a:gd name="T0" fmla="*/ 862 w 863"/>
                  <a:gd name="T1" fmla="*/ 574 h 575"/>
                  <a:gd name="T2" fmla="*/ 770 w 863"/>
                  <a:gd name="T3" fmla="*/ 566 h 575"/>
                  <a:gd name="T4" fmla="*/ 726 w 863"/>
                  <a:gd name="T5" fmla="*/ 560 h 575"/>
                  <a:gd name="T6" fmla="*/ 680 w 863"/>
                  <a:gd name="T7" fmla="*/ 551 h 575"/>
                  <a:gd name="T8" fmla="*/ 634 w 863"/>
                  <a:gd name="T9" fmla="*/ 537 h 575"/>
                  <a:gd name="T10" fmla="*/ 590 w 863"/>
                  <a:gd name="T11" fmla="*/ 520 h 575"/>
                  <a:gd name="T12" fmla="*/ 544 w 863"/>
                  <a:gd name="T13" fmla="*/ 495 h 575"/>
                  <a:gd name="T14" fmla="*/ 452 w 863"/>
                  <a:gd name="T15" fmla="*/ 428 h 575"/>
                  <a:gd name="T16" fmla="*/ 362 w 863"/>
                  <a:gd name="T17" fmla="*/ 335 h 575"/>
                  <a:gd name="T18" fmla="*/ 272 w 863"/>
                  <a:gd name="T19" fmla="*/ 224 h 575"/>
                  <a:gd name="T20" fmla="*/ 226 w 863"/>
                  <a:gd name="T21" fmla="*/ 167 h 575"/>
                  <a:gd name="T22" fmla="*/ 180 w 863"/>
                  <a:gd name="T23" fmla="*/ 113 h 575"/>
                  <a:gd name="T24" fmla="*/ 136 w 863"/>
                  <a:gd name="T25" fmla="*/ 67 h 575"/>
                  <a:gd name="T26" fmla="*/ 90 w 863"/>
                  <a:gd name="T27" fmla="*/ 31 h 575"/>
                  <a:gd name="T28" fmla="*/ 44 w 863"/>
                  <a:gd name="T29" fmla="*/ 8 h 575"/>
                  <a:gd name="T30" fmla="*/ 0 w 863"/>
                  <a:gd name="T31" fmla="*/ 0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3" h="575">
                    <a:moveTo>
                      <a:pt x="862" y="574"/>
                    </a:moveTo>
                    <a:lnTo>
                      <a:pt x="770" y="566"/>
                    </a:lnTo>
                    <a:lnTo>
                      <a:pt x="726" y="560"/>
                    </a:lnTo>
                    <a:lnTo>
                      <a:pt x="680" y="551"/>
                    </a:lnTo>
                    <a:lnTo>
                      <a:pt x="634" y="537"/>
                    </a:lnTo>
                    <a:lnTo>
                      <a:pt x="590" y="520"/>
                    </a:lnTo>
                    <a:lnTo>
                      <a:pt x="544" y="495"/>
                    </a:lnTo>
                    <a:lnTo>
                      <a:pt x="452" y="428"/>
                    </a:lnTo>
                    <a:lnTo>
                      <a:pt x="362" y="335"/>
                    </a:lnTo>
                    <a:lnTo>
                      <a:pt x="272" y="224"/>
                    </a:lnTo>
                    <a:lnTo>
                      <a:pt x="226" y="167"/>
                    </a:lnTo>
                    <a:lnTo>
                      <a:pt x="180" y="113"/>
                    </a:lnTo>
                    <a:lnTo>
                      <a:pt x="136" y="67"/>
                    </a:lnTo>
                    <a:lnTo>
                      <a:pt x="90" y="31"/>
                    </a:lnTo>
                    <a:lnTo>
                      <a:pt x="44" y="8"/>
                    </a:lnTo>
                    <a:lnTo>
                      <a:pt x="0" y="0"/>
                    </a:lnTo>
                  </a:path>
                </a:pathLst>
              </a:custGeom>
              <a:noFill/>
              <a:ln w="38100" cap="rnd">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299021" name="Freeform 13"/>
              <p:cNvSpPr>
                <a:spLocks/>
              </p:cNvSpPr>
              <p:nvPr/>
            </p:nvSpPr>
            <p:spPr bwMode="auto">
              <a:xfrm>
                <a:off x="2016" y="1319"/>
                <a:ext cx="907" cy="628"/>
              </a:xfrm>
              <a:custGeom>
                <a:avLst/>
                <a:gdLst>
                  <a:gd name="T0" fmla="*/ 0 w 863"/>
                  <a:gd name="T1" fmla="*/ 574 h 575"/>
                  <a:gd name="T2" fmla="*/ 90 w 863"/>
                  <a:gd name="T3" fmla="*/ 566 h 575"/>
                  <a:gd name="T4" fmla="*/ 136 w 863"/>
                  <a:gd name="T5" fmla="*/ 560 h 575"/>
                  <a:gd name="T6" fmla="*/ 180 w 863"/>
                  <a:gd name="T7" fmla="*/ 551 h 575"/>
                  <a:gd name="T8" fmla="*/ 226 w 863"/>
                  <a:gd name="T9" fmla="*/ 537 h 575"/>
                  <a:gd name="T10" fmla="*/ 272 w 863"/>
                  <a:gd name="T11" fmla="*/ 520 h 575"/>
                  <a:gd name="T12" fmla="*/ 316 w 863"/>
                  <a:gd name="T13" fmla="*/ 495 h 575"/>
                  <a:gd name="T14" fmla="*/ 408 w 863"/>
                  <a:gd name="T15" fmla="*/ 428 h 575"/>
                  <a:gd name="T16" fmla="*/ 498 w 863"/>
                  <a:gd name="T17" fmla="*/ 335 h 575"/>
                  <a:gd name="T18" fmla="*/ 590 w 863"/>
                  <a:gd name="T19" fmla="*/ 224 h 575"/>
                  <a:gd name="T20" fmla="*/ 634 w 863"/>
                  <a:gd name="T21" fmla="*/ 167 h 575"/>
                  <a:gd name="T22" fmla="*/ 680 w 863"/>
                  <a:gd name="T23" fmla="*/ 113 h 575"/>
                  <a:gd name="T24" fmla="*/ 726 w 863"/>
                  <a:gd name="T25" fmla="*/ 67 h 575"/>
                  <a:gd name="T26" fmla="*/ 770 w 863"/>
                  <a:gd name="T27" fmla="*/ 31 h 575"/>
                  <a:gd name="T28" fmla="*/ 816 w 863"/>
                  <a:gd name="T29" fmla="*/ 8 h 575"/>
                  <a:gd name="T30" fmla="*/ 862 w 863"/>
                  <a:gd name="T31" fmla="*/ 0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3" h="575">
                    <a:moveTo>
                      <a:pt x="0" y="574"/>
                    </a:moveTo>
                    <a:lnTo>
                      <a:pt x="90" y="566"/>
                    </a:lnTo>
                    <a:lnTo>
                      <a:pt x="136" y="560"/>
                    </a:lnTo>
                    <a:lnTo>
                      <a:pt x="180" y="551"/>
                    </a:lnTo>
                    <a:lnTo>
                      <a:pt x="226" y="537"/>
                    </a:lnTo>
                    <a:lnTo>
                      <a:pt x="272" y="520"/>
                    </a:lnTo>
                    <a:lnTo>
                      <a:pt x="316" y="495"/>
                    </a:lnTo>
                    <a:lnTo>
                      <a:pt x="408" y="428"/>
                    </a:lnTo>
                    <a:lnTo>
                      <a:pt x="498" y="335"/>
                    </a:lnTo>
                    <a:lnTo>
                      <a:pt x="590" y="224"/>
                    </a:lnTo>
                    <a:lnTo>
                      <a:pt x="634" y="167"/>
                    </a:lnTo>
                    <a:lnTo>
                      <a:pt x="680" y="113"/>
                    </a:lnTo>
                    <a:lnTo>
                      <a:pt x="726" y="67"/>
                    </a:lnTo>
                    <a:lnTo>
                      <a:pt x="770" y="31"/>
                    </a:lnTo>
                    <a:lnTo>
                      <a:pt x="816" y="8"/>
                    </a:lnTo>
                    <a:lnTo>
                      <a:pt x="862" y="0"/>
                    </a:lnTo>
                  </a:path>
                </a:pathLst>
              </a:custGeom>
              <a:noFill/>
              <a:ln w="38100" cap="rnd">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grpSp>
        <p:sp>
          <p:nvSpPr>
            <p:cNvPr id="299022" name="Rectangle 14"/>
            <p:cNvSpPr>
              <a:spLocks noChangeArrowheads="1"/>
            </p:cNvSpPr>
            <p:nvPr/>
          </p:nvSpPr>
          <p:spPr bwMode="auto">
            <a:xfrm>
              <a:off x="624" y="2592"/>
              <a:ext cx="1152"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spcBef>
                  <a:spcPct val="50000"/>
                </a:spcBef>
              </a:pPr>
              <a:r>
                <a:rPr kumimoji="1" lang="zh-CN" altLang="en-US" sz="2800" b="1">
                  <a:solidFill>
                    <a:srgbClr val="FFFF00"/>
                  </a:solidFill>
                  <a:effectLst>
                    <a:outerShdw blurRad="38100" dist="38100" dir="2700000" algn="tl">
                      <a:srgbClr val="C0C0C0"/>
                    </a:outerShdw>
                  </a:effectLst>
                  <a:ea typeface="黑体" panose="02010609060101010101" pitchFamily="49" charset="-122"/>
                </a:rPr>
                <a:t>尖峰分布</a:t>
              </a:r>
            </a:p>
          </p:txBody>
        </p:sp>
        <p:grpSp>
          <p:nvGrpSpPr>
            <p:cNvPr id="299023" name="Group 15"/>
            <p:cNvGrpSpPr>
              <a:grpSpLocks/>
            </p:cNvGrpSpPr>
            <p:nvPr/>
          </p:nvGrpSpPr>
          <p:grpSpPr bwMode="auto">
            <a:xfrm>
              <a:off x="1776" y="2400"/>
              <a:ext cx="1392" cy="1296"/>
              <a:chOff x="2064" y="2448"/>
              <a:chExt cx="1730" cy="1012"/>
            </a:xfrm>
          </p:grpSpPr>
          <p:sp>
            <p:nvSpPr>
              <p:cNvPr id="299024" name="Freeform 16"/>
              <p:cNvSpPr>
                <a:spLocks/>
              </p:cNvSpPr>
              <p:nvPr/>
            </p:nvSpPr>
            <p:spPr bwMode="auto">
              <a:xfrm>
                <a:off x="2928" y="2448"/>
                <a:ext cx="866" cy="1012"/>
              </a:xfrm>
              <a:custGeom>
                <a:avLst/>
                <a:gdLst>
                  <a:gd name="T0" fmla="*/ 862 w 863"/>
                  <a:gd name="T1" fmla="*/ 574 h 575"/>
                  <a:gd name="T2" fmla="*/ 770 w 863"/>
                  <a:gd name="T3" fmla="*/ 566 h 575"/>
                  <a:gd name="T4" fmla="*/ 726 w 863"/>
                  <a:gd name="T5" fmla="*/ 560 h 575"/>
                  <a:gd name="T6" fmla="*/ 680 w 863"/>
                  <a:gd name="T7" fmla="*/ 551 h 575"/>
                  <a:gd name="T8" fmla="*/ 634 w 863"/>
                  <a:gd name="T9" fmla="*/ 537 h 575"/>
                  <a:gd name="T10" fmla="*/ 590 w 863"/>
                  <a:gd name="T11" fmla="*/ 520 h 575"/>
                  <a:gd name="T12" fmla="*/ 544 w 863"/>
                  <a:gd name="T13" fmla="*/ 495 h 575"/>
                  <a:gd name="T14" fmla="*/ 452 w 863"/>
                  <a:gd name="T15" fmla="*/ 428 h 575"/>
                  <a:gd name="T16" fmla="*/ 362 w 863"/>
                  <a:gd name="T17" fmla="*/ 335 h 575"/>
                  <a:gd name="T18" fmla="*/ 272 w 863"/>
                  <a:gd name="T19" fmla="*/ 224 h 575"/>
                  <a:gd name="T20" fmla="*/ 226 w 863"/>
                  <a:gd name="T21" fmla="*/ 167 h 575"/>
                  <a:gd name="T22" fmla="*/ 180 w 863"/>
                  <a:gd name="T23" fmla="*/ 113 h 575"/>
                  <a:gd name="T24" fmla="*/ 136 w 863"/>
                  <a:gd name="T25" fmla="*/ 67 h 575"/>
                  <a:gd name="T26" fmla="*/ 90 w 863"/>
                  <a:gd name="T27" fmla="*/ 31 h 575"/>
                  <a:gd name="T28" fmla="*/ 44 w 863"/>
                  <a:gd name="T29" fmla="*/ 8 h 575"/>
                  <a:gd name="T30" fmla="*/ 0 w 863"/>
                  <a:gd name="T31" fmla="*/ 0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3" h="575">
                    <a:moveTo>
                      <a:pt x="862" y="574"/>
                    </a:moveTo>
                    <a:lnTo>
                      <a:pt x="770" y="566"/>
                    </a:lnTo>
                    <a:lnTo>
                      <a:pt x="726" y="560"/>
                    </a:lnTo>
                    <a:lnTo>
                      <a:pt x="680" y="551"/>
                    </a:lnTo>
                    <a:lnTo>
                      <a:pt x="634" y="537"/>
                    </a:lnTo>
                    <a:lnTo>
                      <a:pt x="590" y="520"/>
                    </a:lnTo>
                    <a:lnTo>
                      <a:pt x="544" y="495"/>
                    </a:lnTo>
                    <a:lnTo>
                      <a:pt x="452" y="428"/>
                    </a:lnTo>
                    <a:lnTo>
                      <a:pt x="362" y="335"/>
                    </a:lnTo>
                    <a:lnTo>
                      <a:pt x="272" y="224"/>
                    </a:lnTo>
                    <a:lnTo>
                      <a:pt x="226" y="167"/>
                    </a:lnTo>
                    <a:lnTo>
                      <a:pt x="180" y="113"/>
                    </a:lnTo>
                    <a:lnTo>
                      <a:pt x="136" y="67"/>
                    </a:lnTo>
                    <a:lnTo>
                      <a:pt x="90" y="31"/>
                    </a:lnTo>
                    <a:lnTo>
                      <a:pt x="44" y="8"/>
                    </a:lnTo>
                    <a:lnTo>
                      <a:pt x="0" y="0"/>
                    </a:lnTo>
                  </a:path>
                </a:pathLst>
              </a:custGeom>
              <a:noFill/>
              <a:ln w="50800" cap="rnd">
                <a:solidFill>
                  <a:srgbClr val="FFFF00"/>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299025" name="Freeform 17"/>
              <p:cNvSpPr>
                <a:spLocks/>
              </p:cNvSpPr>
              <p:nvPr/>
            </p:nvSpPr>
            <p:spPr bwMode="auto">
              <a:xfrm>
                <a:off x="2064" y="2448"/>
                <a:ext cx="864" cy="1012"/>
              </a:xfrm>
              <a:custGeom>
                <a:avLst/>
                <a:gdLst>
                  <a:gd name="T0" fmla="*/ 0 w 863"/>
                  <a:gd name="T1" fmla="*/ 574 h 575"/>
                  <a:gd name="T2" fmla="*/ 90 w 863"/>
                  <a:gd name="T3" fmla="*/ 566 h 575"/>
                  <a:gd name="T4" fmla="*/ 136 w 863"/>
                  <a:gd name="T5" fmla="*/ 560 h 575"/>
                  <a:gd name="T6" fmla="*/ 180 w 863"/>
                  <a:gd name="T7" fmla="*/ 551 h 575"/>
                  <a:gd name="T8" fmla="*/ 226 w 863"/>
                  <a:gd name="T9" fmla="*/ 537 h 575"/>
                  <a:gd name="T10" fmla="*/ 272 w 863"/>
                  <a:gd name="T11" fmla="*/ 520 h 575"/>
                  <a:gd name="T12" fmla="*/ 316 w 863"/>
                  <a:gd name="T13" fmla="*/ 495 h 575"/>
                  <a:gd name="T14" fmla="*/ 408 w 863"/>
                  <a:gd name="T15" fmla="*/ 428 h 575"/>
                  <a:gd name="T16" fmla="*/ 498 w 863"/>
                  <a:gd name="T17" fmla="*/ 335 h 575"/>
                  <a:gd name="T18" fmla="*/ 590 w 863"/>
                  <a:gd name="T19" fmla="*/ 224 h 575"/>
                  <a:gd name="T20" fmla="*/ 634 w 863"/>
                  <a:gd name="T21" fmla="*/ 167 h 575"/>
                  <a:gd name="T22" fmla="*/ 680 w 863"/>
                  <a:gd name="T23" fmla="*/ 113 h 575"/>
                  <a:gd name="T24" fmla="*/ 726 w 863"/>
                  <a:gd name="T25" fmla="*/ 67 h 575"/>
                  <a:gd name="T26" fmla="*/ 770 w 863"/>
                  <a:gd name="T27" fmla="*/ 31 h 575"/>
                  <a:gd name="T28" fmla="*/ 816 w 863"/>
                  <a:gd name="T29" fmla="*/ 8 h 575"/>
                  <a:gd name="T30" fmla="*/ 862 w 863"/>
                  <a:gd name="T31" fmla="*/ 0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3" h="575">
                    <a:moveTo>
                      <a:pt x="0" y="574"/>
                    </a:moveTo>
                    <a:lnTo>
                      <a:pt x="90" y="566"/>
                    </a:lnTo>
                    <a:lnTo>
                      <a:pt x="136" y="560"/>
                    </a:lnTo>
                    <a:lnTo>
                      <a:pt x="180" y="551"/>
                    </a:lnTo>
                    <a:lnTo>
                      <a:pt x="226" y="537"/>
                    </a:lnTo>
                    <a:lnTo>
                      <a:pt x="272" y="520"/>
                    </a:lnTo>
                    <a:lnTo>
                      <a:pt x="316" y="495"/>
                    </a:lnTo>
                    <a:lnTo>
                      <a:pt x="408" y="428"/>
                    </a:lnTo>
                    <a:lnTo>
                      <a:pt x="498" y="335"/>
                    </a:lnTo>
                    <a:lnTo>
                      <a:pt x="590" y="224"/>
                    </a:lnTo>
                    <a:lnTo>
                      <a:pt x="634" y="167"/>
                    </a:lnTo>
                    <a:lnTo>
                      <a:pt x="680" y="113"/>
                    </a:lnTo>
                    <a:lnTo>
                      <a:pt x="726" y="67"/>
                    </a:lnTo>
                    <a:lnTo>
                      <a:pt x="770" y="31"/>
                    </a:lnTo>
                    <a:lnTo>
                      <a:pt x="816" y="8"/>
                    </a:lnTo>
                    <a:lnTo>
                      <a:pt x="862" y="0"/>
                    </a:lnTo>
                  </a:path>
                </a:pathLst>
              </a:custGeom>
              <a:noFill/>
              <a:ln w="50800" cap="rnd">
                <a:solidFill>
                  <a:srgbClr val="FFFF00"/>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grpSp>
        <p:sp>
          <p:nvSpPr>
            <p:cNvPr id="299026" name="Rectangle 18"/>
            <p:cNvSpPr>
              <a:spLocks noChangeArrowheads="1"/>
            </p:cNvSpPr>
            <p:nvPr/>
          </p:nvSpPr>
          <p:spPr bwMode="auto">
            <a:xfrm>
              <a:off x="3072" y="2688"/>
              <a:ext cx="1824"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spcBef>
                  <a:spcPct val="50000"/>
                </a:spcBef>
              </a:pPr>
              <a:r>
                <a:rPr kumimoji="1" lang="zh-CN" altLang="en-US" sz="2800" b="1">
                  <a:solidFill>
                    <a:srgbClr val="FF0000"/>
                  </a:solidFill>
                  <a:effectLst>
                    <a:outerShdw blurRad="38100" dist="38100" dir="2700000" algn="tl">
                      <a:srgbClr val="C0C0C0"/>
                    </a:outerShdw>
                  </a:effectLst>
                  <a:ea typeface="黑体" panose="02010609060101010101" pitchFamily="49" charset="-122"/>
                </a:rPr>
                <a:t>标准正态分布</a:t>
              </a:r>
            </a:p>
          </p:txBody>
        </p:sp>
        <p:sp>
          <p:nvSpPr>
            <p:cNvPr id="299027" name="Line 19"/>
            <p:cNvSpPr>
              <a:spLocks noChangeShapeType="1"/>
            </p:cNvSpPr>
            <p:nvPr/>
          </p:nvSpPr>
          <p:spPr bwMode="auto">
            <a:xfrm flipH="1">
              <a:off x="2544" y="2832"/>
              <a:ext cx="864" cy="48"/>
            </a:xfrm>
            <a:prstGeom prst="line">
              <a:avLst/>
            </a:prstGeom>
            <a:noFill/>
            <a:ln w="38100">
              <a:solidFill>
                <a:srgbClr val="FF0000"/>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9028" name="Line 20"/>
            <p:cNvSpPr>
              <a:spLocks noChangeShapeType="1"/>
            </p:cNvSpPr>
            <p:nvPr/>
          </p:nvSpPr>
          <p:spPr bwMode="auto">
            <a:xfrm flipH="1" flipV="1">
              <a:off x="3120" y="3408"/>
              <a:ext cx="1248" cy="0"/>
            </a:xfrm>
            <a:prstGeom prst="line">
              <a:avLst/>
            </a:prstGeom>
            <a:noFill/>
            <a:ln w="38100">
              <a:solidFill>
                <a:srgbClr val="00FFFF"/>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9029" name="Line 21"/>
            <p:cNvSpPr>
              <a:spLocks noChangeShapeType="1"/>
            </p:cNvSpPr>
            <p:nvPr/>
          </p:nvSpPr>
          <p:spPr bwMode="auto">
            <a:xfrm flipV="1">
              <a:off x="1536" y="2592"/>
              <a:ext cx="768" cy="192"/>
            </a:xfrm>
            <a:prstGeom prst="line">
              <a:avLst/>
            </a:prstGeom>
            <a:noFill/>
            <a:ln w="38100">
              <a:solidFill>
                <a:srgbClr val="FFFF00"/>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extLst>
      <p:ext uri="{BB962C8B-B14F-4D97-AF65-F5344CB8AC3E}">
        <p14:creationId xmlns:p14="http://schemas.microsoft.com/office/powerpoint/2010/main" val="6808936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body" idx="1"/>
          </p:nvPr>
        </p:nvSpPr>
        <p:spPr>
          <a:xfrm>
            <a:off x="565149" y="162038"/>
            <a:ext cx="11136993" cy="5105400"/>
          </a:xfrm>
        </p:spPr>
        <p:txBody>
          <a:bodyPr/>
          <a:lstStyle/>
          <a:p>
            <a:pPr algn="just">
              <a:lnSpc>
                <a:spcPct val="90000"/>
              </a:lnSpc>
            </a:pPr>
            <a:r>
              <a:rPr lang="zh-CN" altLang="en-US" dirty="0">
                <a:latin typeface="黑体" panose="02010609060101010101" pitchFamily="49" charset="-122"/>
                <a:ea typeface="黑体" panose="02010609060101010101" pitchFamily="49" charset="-122"/>
              </a:rPr>
              <a:t>峰度的测定</a:t>
            </a:r>
            <a:r>
              <a:rPr lang="zh-CN" altLang="en-US" dirty="0" smtClean="0">
                <a:latin typeface="黑体" panose="02010609060101010101" pitchFamily="49" charset="-122"/>
                <a:ea typeface="黑体" panose="02010609060101010101" pitchFamily="49" charset="-122"/>
              </a:rPr>
              <a:t>方法（四阶中心动差</a:t>
            </a:r>
            <a:r>
              <a:rPr lang="en-US" altLang="zh-CN" sz="3200" dirty="0" smtClean="0">
                <a:latin typeface="黑体" panose="02010609060101010101" pitchFamily="49" charset="-122"/>
                <a:ea typeface="黑体" panose="02010609060101010101" pitchFamily="49" charset="-122"/>
              </a:rPr>
              <a:t>m</a:t>
            </a:r>
            <a:r>
              <a:rPr lang="en-US" altLang="zh-CN" sz="1800" dirty="0" smtClean="0">
                <a:latin typeface="黑体" panose="02010609060101010101" pitchFamily="49" charset="-122"/>
                <a:ea typeface="黑体" panose="02010609060101010101" pitchFamily="49" charset="-122"/>
              </a:rPr>
              <a:t>4</a:t>
            </a:r>
            <a:r>
              <a:rPr lang="zh-CN" altLang="en-US" sz="3200" dirty="0" smtClean="0">
                <a:latin typeface="黑体" panose="02010609060101010101" pitchFamily="49" charset="-122"/>
                <a:ea typeface="黑体" panose="02010609060101010101" pitchFamily="49" charset="-122"/>
              </a:rPr>
              <a:t>为基础，计算相对指标</a:t>
            </a:r>
            <a:r>
              <a:rPr lang="zh-CN" altLang="en-US" dirty="0" smtClean="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a:p>
            <a:pPr algn="just">
              <a:lnSpc>
                <a:spcPct val="90000"/>
              </a:lnSpc>
              <a:buFontTx/>
              <a:buNone/>
            </a:pPr>
            <a:r>
              <a:rPr lang="zh-CN" altLang="en-US" dirty="0">
                <a:latin typeface="黑体" panose="02010609060101010101" pitchFamily="49" charset="-122"/>
                <a:ea typeface="黑体" panose="02010609060101010101" pitchFamily="49" charset="-122"/>
              </a:rPr>
              <a:t>           </a:t>
            </a:r>
          </a:p>
          <a:p>
            <a:pPr>
              <a:lnSpc>
                <a:spcPct val="90000"/>
              </a:lnSpc>
            </a:pPr>
            <a:endParaRPr lang="en-US" altLang="zh-CN" sz="2400" dirty="0">
              <a:latin typeface="黑体" panose="02010609060101010101" pitchFamily="49" charset="-122"/>
              <a:ea typeface="黑体" panose="02010609060101010101" pitchFamily="49" charset="-122"/>
            </a:endParaRPr>
          </a:p>
        </p:txBody>
      </p:sp>
      <p:graphicFrame>
        <p:nvGraphicFramePr>
          <p:cNvPr id="300035" name="Object 3"/>
          <p:cNvGraphicFramePr>
            <a:graphicFrameLocks noChangeAspect="1"/>
          </p:cNvGraphicFramePr>
          <p:nvPr>
            <p:extLst>
              <p:ext uri="{D42A27DB-BD31-4B8C-83A1-F6EECF244321}">
                <p14:modId xmlns:p14="http://schemas.microsoft.com/office/powerpoint/2010/main" val="3201936499"/>
              </p:ext>
            </p:extLst>
          </p:nvPr>
        </p:nvGraphicFramePr>
        <p:xfrm>
          <a:off x="3854109" y="940522"/>
          <a:ext cx="3055937" cy="1069975"/>
        </p:xfrm>
        <a:graphic>
          <a:graphicData uri="http://schemas.openxmlformats.org/presentationml/2006/ole">
            <mc:AlternateContent xmlns:mc="http://schemas.openxmlformats.org/markup-compatibility/2006">
              <mc:Choice xmlns:v="urn:schemas-microsoft-com:vml" Requires="v">
                <p:oleObj spid="_x0000_s13470" name="公式" r:id="rId3" imgW="1015920" imgH="444240" progId="Equation.3">
                  <p:embed/>
                </p:oleObj>
              </mc:Choice>
              <mc:Fallback>
                <p:oleObj name="公式" r:id="rId3" imgW="1015920" imgH="444240" progId="Equation.3">
                  <p:embed/>
                  <p:pic>
                    <p:nvPicPr>
                      <p:cNvPr id="0" name=""/>
                      <p:cNvPicPr>
                        <a:picLocks noChangeAspect="1" noChangeArrowheads="1"/>
                      </p:cNvPicPr>
                      <p:nvPr/>
                    </p:nvPicPr>
                    <p:blipFill>
                      <a:blip r:embed="rId4"/>
                      <a:srcRect/>
                      <a:stretch>
                        <a:fillRect/>
                      </a:stretch>
                    </p:blipFill>
                    <p:spPr bwMode="auto">
                      <a:xfrm>
                        <a:off x="3854109" y="940522"/>
                        <a:ext cx="3055937" cy="1069975"/>
                      </a:xfrm>
                      <a:prstGeom prst="rect">
                        <a:avLst/>
                      </a:prstGeom>
                      <a:solidFill>
                        <a:srgbClr val="FFE67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0036" name="Object 4"/>
          <p:cNvGraphicFramePr>
            <a:graphicFrameLocks noChangeAspect="1"/>
          </p:cNvGraphicFramePr>
          <p:nvPr>
            <p:extLst>
              <p:ext uri="{D42A27DB-BD31-4B8C-83A1-F6EECF244321}">
                <p14:modId xmlns:p14="http://schemas.microsoft.com/office/powerpoint/2010/main" val="3876645255"/>
              </p:ext>
            </p:extLst>
          </p:nvPr>
        </p:nvGraphicFramePr>
        <p:xfrm>
          <a:off x="2153784" y="2386011"/>
          <a:ext cx="2438400" cy="1020763"/>
        </p:xfrm>
        <a:graphic>
          <a:graphicData uri="http://schemas.openxmlformats.org/presentationml/2006/ole">
            <mc:AlternateContent xmlns:mc="http://schemas.openxmlformats.org/markup-compatibility/2006">
              <mc:Choice xmlns:v="urn:schemas-microsoft-com:vml" Requires="v">
                <p:oleObj spid="_x0000_s13471" name="Equation" r:id="rId5" imgW="1092200" imgH="457200" progId="Equation.3">
                  <p:embed/>
                </p:oleObj>
              </mc:Choice>
              <mc:Fallback>
                <p:oleObj name="Equation" r:id="rId5" imgW="109220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3784" y="2386011"/>
                        <a:ext cx="2438400" cy="102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0037" name="Object 5"/>
          <p:cNvGraphicFramePr>
            <a:graphicFrameLocks noChangeAspect="1"/>
          </p:cNvGraphicFramePr>
          <p:nvPr>
            <p:extLst>
              <p:ext uri="{D42A27DB-BD31-4B8C-83A1-F6EECF244321}">
                <p14:modId xmlns:p14="http://schemas.microsoft.com/office/powerpoint/2010/main" val="2453697818"/>
              </p:ext>
            </p:extLst>
          </p:nvPr>
        </p:nvGraphicFramePr>
        <p:xfrm>
          <a:off x="5730422" y="2359568"/>
          <a:ext cx="3124200" cy="1022350"/>
        </p:xfrm>
        <a:graphic>
          <a:graphicData uri="http://schemas.openxmlformats.org/presentationml/2006/ole">
            <mc:AlternateContent xmlns:mc="http://schemas.openxmlformats.org/markup-compatibility/2006">
              <mc:Choice xmlns:v="urn:schemas-microsoft-com:vml" Requires="v">
                <p:oleObj spid="_x0000_s13472" name="Equation" r:id="rId7" imgW="1397000" imgH="457200" progId="Equation.3">
                  <p:embed/>
                </p:oleObj>
              </mc:Choice>
              <mc:Fallback>
                <p:oleObj name="Equation" r:id="rId7" imgW="1397000" imgH="457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30422" y="2359568"/>
                        <a:ext cx="3124200" cy="102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矩形 1"/>
          <p:cNvSpPr/>
          <p:nvPr/>
        </p:nvSpPr>
        <p:spPr>
          <a:xfrm>
            <a:off x="2421162" y="3526792"/>
            <a:ext cx="6096000" cy="3157788"/>
          </a:xfrm>
          <a:prstGeom prst="rect">
            <a:avLst/>
          </a:prstGeom>
        </p:spPr>
        <p:txBody>
          <a:bodyPr>
            <a:spAutoFit/>
          </a:bodyPr>
          <a:lstStyle/>
          <a:p>
            <a:pPr lvl="1" algn="just">
              <a:lnSpc>
                <a:spcPct val="90000"/>
              </a:lnSpc>
            </a:pPr>
            <a:r>
              <a:rPr lang="zh-CN" altLang="en-US" sz="2400" dirty="0">
                <a:latin typeface="黑体" panose="02010609060101010101" pitchFamily="49" charset="-122"/>
                <a:ea typeface="黑体" panose="02010609060101010101" pitchFamily="49" charset="-122"/>
              </a:rPr>
              <a:t>其中：</a:t>
            </a:r>
          </a:p>
          <a:p>
            <a:pPr lvl="1" algn="just">
              <a:lnSpc>
                <a:spcPct val="90000"/>
              </a:lnSpc>
            </a:pPr>
            <a:endParaRPr lang="zh-CN" altLang="en-US" sz="2400" dirty="0">
              <a:latin typeface="黑体" panose="02010609060101010101" pitchFamily="49" charset="-122"/>
              <a:ea typeface="黑体" panose="02010609060101010101" pitchFamily="49" charset="-122"/>
            </a:endParaRPr>
          </a:p>
          <a:p>
            <a:pPr lvl="2" algn="just">
              <a:lnSpc>
                <a:spcPct val="90000"/>
              </a:lnSpc>
            </a:pPr>
            <a:r>
              <a:rPr lang="zh-CN" altLang="en-US" sz="2400" dirty="0">
                <a:latin typeface="黑体" panose="02010609060101010101" pitchFamily="49" charset="-122"/>
                <a:ea typeface="黑体" panose="02010609060101010101" pitchFamily="49" charset="-122"/>
                <a:sym typeface="Symbol" panose="05050102010706020507" pitchFamily="18" charset="2"/>
              </a:rPr>
              <a:t></a:t>
            </a:r>
            <a:r>
              <a:rPr lang="en-US" altLang="zh-CN" sz="2400" dirty="0">
                <a:latin typeface="黑体" panose="02010609060101010101" pitchFamily="49" charset="-122"/>
                <a:ea typeface="黑体" panose="02010609060101010101" pitchFamily="49" charset="-122"/>
              </a:rPr>
              <a:t>=3   </a:t>
            </a:r>
            <a:r>
              <a:rPr lang="zh-CN" altLang="en-US" sz="2400" dirty="0">
                <a:latin typeface="黑体" panose="02010609060101010101" pitchFamily="49" charset="-122"/>
                <a:ea typeface="黑体" panose="02010609060101010101" pitchFamily="49" charset="-122"/>
              </a:rPr>
              <a:t>标准正态曲线</a:t>
            </a:r>
          </a:p>
          <a:p>
            <a:pPr lvl="2">
              <a:lnSpc>
                <a:spcPct val="90000"/>
              </a:lnSpc>
              <a:spcBef>
                <a:spcPct val="50000"/>
              </a:spcBef>
            </a:pPr>
            <a:r>
              <a:rPr lang="zh-CN" altLang="en-US" sz="2400" dirty="0">
                <a:latin typeface="黑体" panose="02010609060101010101" pitchFamily="49" charset="-122"/>
                <a:ea typeface="黑体" panose="02010609060101010101" pitchFamily="49" charset="-122"/>
                <a:sym typeface="Symbol" panose="05050102010706020507" pitchFamily="18" charset="2"/>
              </a:rPr>
              <a:t></a:t>
            </a:r>
            <a:r>
              <a:rPr lang="en-US" altLang="zh-CN" sz="2400" dirty="0">
                <a:latin typeface="黑体" panose="02010609060101010101" pitchFamily="49" charset="-122"/>
                <a:ea typeface="黑体" panose="02010609060101010101" pitchFamily="49" charset="-122"/>
              </a:rPr>
              <a:t>3   </a:t>
            </a:r>
            <a:r>
              <a:rPr lang="zh-CN" altLang="en-US" sz="2400" dirty="0">
                <a:latin typeface="黑体" panose="02010609060101010101" pitchFamily="49" charset="-122"/>
                <a:ea typeface="黑体" panose="02010609060101010101" pitchFamily="49" charset="-122"/>
              </a:rPr>
              <a:t>平顶峰曲线，离散程度大</a:t>
            </a:r>
          </a:p>
          <a:p>
            <a:pPr lvl="2">
              <a:lnSpc>
                <a:spcPct val="90000"/>
              </a:lnSpc>
              <a:spcBef>
                <a:spcPct val="50000"/>
              </a:spcBef>
            </a:pPr>
            <a:r>
              <a:rPr lang="zh-CN" altLang="en-US" sz="2400" dirty="0">
                <a:latin typeface="黑体" panose="02010609060101010101" pitchFamily="49" charset="-122"/>
                <a:ea typeface="黑体" panose="02010609060101010101" pitchFamily="49" charset="-122"/>
                <a:sym typeface="Symbol" panose="05050102010706020507" pitchFamily="18" charset="2"/>
              </a:rPr>
              <a:t></a:t>
            </a:r>
            <a:r>
              <a:rPr lang="en-US" altLang="zh-CN" sz="2400" dirty="0">
                <a:latin typeface="黑体" panose="02010609060101010101" pitchFamily="49" charset="-122"/>
                <a:ea typeface="黑体" panose="02010609060101010101" pitchFamily="49" charset="-122"/>
              </a:rPr>
              <a:t>3   </a:t>
            </a:r>
            <a:r>
              <a:rPr lang="zh-CN" altLang="en-US" sz="2400" dirty="0">
                <a:latin typeface="黑体" panose="02010609060101010101" pitchFamily="49" charset="-122"/>
                <a:ea typeface="黑体" panose="02010609060101010101" pitchFamily="49" charset="-122"/>
              </a:rPr>
              <a:t>尖顶峰曲线，离散程度小</a:t>
            </a:r>
          </a:p>
          <a:p>
            <a:pPr lvl="2">
              <a:lnSpc>
                <a:spcPct val="90000"/>
              </a:lnSpc>
              <a:spcBef>
                <a:spcPct val="50000"/>
              </a:spcBef>
            </a:pPr>
            <a:r>
              <a:rPr lang="zh-CN" altLang="en-US" sz="2400" dirty="0">
                <a:latin typeface="黑体" panose="02010609060101010101" pitchFamily="49" charset="-122"/>
                <a:ea typeface="黑体" panose="02010609060101010101" pitchFamily="49" charset="-122"/>
                <a:sym typeface="Symbol" panose="05050102010706020507" pitchFamily="18" charset="2"/>
              </a:rPr>
              <a:t></a:t>
            </a:r>
            <a:r>
              <a:rPr lang="en-US" altLang="zh-CN" sz="2400" dirty="0">
                <a:latin typeface="黑体" panose="02010609060101010101" pitchFamily="49" charset="-122"/>
                <a:ea typeface="黑体" panose="02010609060101010101" pitchFamily="49" charset="-122"/>
              </a:rPr>
              <a:t>1.8  U</a:t>
            </a:r>
            <a:r>
              <a:rPr lang="zh-CN" altLang="en-US" sz="2400" dirty="0">
                <a:latin typeface="黑体" panose="02010609060101010101" pitchFamily="49" charset="-122"/>
                <a:ea typeface="黑体" panose="02010609060101010101" pitchFamily="49" charset="-122"/>
              </a:rPr>
              <a:t>形曲线</a:t>
            </a:r>
          </a:p>
          <a:p>
            <a:pPr lvl="2">
              <a:lnSpc>
                <a:spcPct val="90000"/>
              </a:lnSpc>
              <a:spcBef>
                <a:spcPct val="50000"/>
              </a:spcBef>
            </a:pPr>
            <a:r>
              <a:rPr lang="zh-CN" altLang="en-US" sz="2400" dirty="0">
                <a:latin typeface="黑体" panose="02010609060101010101" pitchFamily="49" charset="-122"/>
                <a:ea typeface="黑体" panose="02010609060101010101" pitchFamily="49" charset="-122"/>
                <a:sym typeface="Symbol" panose="05050102010706020507" pitchFamily="18" charset="2"/>
              </a:rPr>
              <a:t></a:t>
            </a:r>
            <a:r>
              <a:rPr lang="en-US" altLang="zh-CN" sz="2400" dirty="0">
                <a:latin typeface="黑体" panose="02010609060101010101" pitchFamily="49" charset="-122"/>
                <a:ea typeface="黑体" panose="02010609060101010101" pitchFamily="49" charset="-122"/>
              </a:rPr>
              <a:t>1.8  </a:t>
            </a:r>
            <a:r>
              <a:rPr lang="zh-CN" altLang="en-US" sz="2400" dirty="0">
                <a:latin typeface="黑体" panose="02010609060101010101" pitchFamily="49" charset="-122"/>
                <a:ea typeface="黑体" panose="02010609060101010101" pitchFamily="49" charset="-122"/>
              </a:rPr>
              <a:t>一条水平线</a:t>
            </a:r>
          </a:p>
        </p:txBody>
      </p:sp>
    </p:spTree>
    <p:extLst>
      <p:ext uri="{BB962C8B-B14F-4D97-AF65-F5344CB8AC3E}">
        <p14:creationId xmlns:p14="http://schemas.microsoft.com/office/powerpoint/2010/main" val="3850607183"/>
      </p:ext>
    </p:extLst>
  </p:cSld>
  <p:clrMapOvr>
    <a:masterClrMapping/>
  </p:clrMapOvr>
  <p:transition>
    <p:blinds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1774825" y="404813"/>
            <a:ext cx="7086600" cy="685800"/>
          </a:xfrm>
        </p:spPr>
        <p:txBody>
          <a:bodyPr/>
          <a:lstStyle/>
          <a:p>
            <a:pPr algn="l"/>
            <a:r>
              <a:rPr lang="zh-CN" altLang="en-US" sz="3200" b="1">
                <a:effectLst>
                  <a:outerShdw blurRad="38100" dist="38100" dir="2700000" algn="tl">
                    <a:srgbClr val="C0C0C0"/>
                  </a:outerShdw>
                </a:effectLst>
                <a:latin typeface="黑体" panose="02010609060101010101" pitchFamily="49" charset="-122"/>
              </a:rPr>
              <a:t>常用的几种次数分布类型</a:t>
            </a:r>
          </a:p>
        </p:txBody>
      </p:sp>
      <p:graphicFrame>
        <p:nvGraphicFramePr>
          <p:cNvPr id="286778" name="Group 58"/>
          <p:cNvGraphicFramePr>
            <a:graphicFrameLocks noGrp="1"/>
          </p:cNvGraphicFramePr>
          <p:nvPr>
            <p:extLst>
              <p:ext uri="{D42A27DB-BD31-4B8C-83A1-F6EECF244321}">
                <p14:modId xmlns:p14="http://schemas.microsoft.com/office/powerpoint/2010/main" val="3477728354"/>
              </p:ext>
            </p:extLst>
          </p:nvPr>
        </p:nvGraphicFramePr>
        <p:xfrm>
          <a:off x="2495550" y="1844675"/>
          <a:ext cx="7010400" cy="3981387"/>
        </p:xfrm>
        <a:graphic>
          <a:graphicData uri="http://schemas.openxmlformats.org/drawingml/2006/table">
            <a:tbl>
              <a:tblPr/>
              <a:tblGrid>
                <a:gridCol w="3606800">
                  <a:extLst>
                    <a:ext uri="{9D8B030D-6E8A-4147-A177-3AD203B41FA5}">
                      <a16:colId xmlns:a16="http://schemas.microsoft.com/office/drawing/2014/main" xmlns="" val="20000"/>
                    </a:ext>
                  </a:extLst>
                </a:gridCol>
                <a:gridCol w="3403600">
                  <a:extLst>
                    <a:ext uri="{9D8B030D-6E8A-4147-A177-3AD203B41FA5}">
                      <a16:colId xmlns:a16="http://schemas.microsoft.com/office/drawing/2014/main" xmlns="" val="20001"/>
                    </a:ext>
                  </a:extLst>
                </a:gridCol>
              </a:tblGrid>
              <a:tr h="522288">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偏度和峰度指标值</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曲线类型 </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846138">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偏度</a:t>
                      </a:r>
                      <a:r>
                        <a:rPr kumimoji="0" lang="zh-CN" altLang="en-US"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sym typeface="Symbol" panose="05050102010706020507" pitchFamily="18" charset="2"/>
                        </a:rPr>
                        <a:t></a:t>
                      </a:r>
                      <a:r>
                        <a:rPr kumimoji="0" lang="en-US"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0   </a:t>
                      </a:r>
                      <a:r>
                        <a:rPr kumimoji="0" lang="zh-CN" altLang="en-US"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峰度 </a:t>
                      </a:r>
                      <a:r>
                        <a:rPr kumimoji="0" lang="zh-CN" altLang="en-US"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sym typeface="Symbol" panose="05050102010706020507" pitchFamily="18" charset="2"/>
                        </a:rPr>
                        <a:t></a:t>
                      </a:r>
                      <a:r>
                        <a:rPr kumimoji="0" lang="en-US"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3</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               </a:t>
                      </a:r>
                      <a:r>
                        <a:rPr kumimoji="0" lang="en-US"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sym typeface="Symbol" panose="05050102010706020507" pitchFamily="18" charset="2"/>
                        </a:rPr>
                        <a:t></a:t>
                      </a:r>
                      <a:r>
                        <a:rPr kumimoji="0" lang="en-US"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3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左偏平顶曲线</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左偏尖顶曲线 </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815975">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偏度</a:t>
                      </a:r>
                      <a:r>
                        <a:rPr kumimoji="0" lang="zh-CN" altLang="en-US"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sym typeface="Symbol" panose="05050102010706020507" pitchFamily="18" charset="2"/>
                        </a:rPr>
                        <a:t></a:t>
                      </a:r>
                      <a:r>
                        <a:rPr kumimoji="0" lang="en-US"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0   </a:t>
                      </a:r>
                      <a:r>
                        <a:rPr kumimoji="0" lang="zh-CN" altLang="en-US"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峰度 </a:t>
                      </a:r>
                      <a:r>
                        <a:rPr kumimoji="0" lang="zh-CN" altLang="en-US"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sym typeface="Symbol" panose="05050102010706020507" pitchFamily="18" charset="2"/>
                        </a:rPr>
                        <a:t></a:t>
                      </a:r>
                      <a:r>
                        <a:rPr kumimoji="0" lang="en-US"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3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               </a:t>
                      </a:r>
                      <a:r>
                        <a:rPr kumimoji="0" lang="en-US"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sym typeface="Symbol" panose="05050102010706020507" pitchFamily="18" charset="2"/>
                        </a:rPr>
                        <a:t></a:t>
                      </a:r>
                      <a:r>
                        <a:rPr kumimoji="0" lang="en-US"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3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右偏平顶曲线</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右偏尖顶曲线 </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1666875">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偏度</a:t>
                      </a:r>
                      <a:r>
                        <a:rPr kumimoji="0"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Symbol" panose="05050102010706020507" pitchFamily="18" charset="2"/>
                        </a:rPr>
                        <a:t></a:t>
                      </a:r>
                      <a:r>
                        <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=0   </a:t>
                      </a:r>
                      <a:r>
                        <a:rPr kumimoji="0"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峰度 </a:t>
                      </a:r>
                      <a:r>
                        <a:rPr kumimoji="0"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Symbol" panose="05050102010706020507" pitchFamily="18" charset="2"/>
                        </a:rPr>
                        <a:t></a:t>
                      </a:r>
                      <a:r>
                        <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=3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               </a:t>
                      </a:r>
                      <a:r>
                        <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Symbol" panose="05050102010706020507" pitchFamily="18" charset="2"/>
                        </a:rPr>
                        <a:t></a:t>
                      </a:r>
                      <a:r>
                        <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3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               </a:t>
                      </a:r>
                      <a:r>
                        <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Symbol" panose="05050102010706020507" pitchFamily="18" charset="2"/>
                        </a:rPr>
                        <a:t></a:t>
                      </a:r>
                      <a:r>
                        <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3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正态曲线</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平顶曲线</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       尖顶曲线 </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643502750"/>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97" name="Rectangle 17"/>
          <p:cNvSpPr>
            <a:spLocks noGrp="1" noChangeArrowheads="1"/>
          </p:cNvSpPr>
          <p:nvPr>
            <p:ph type="title"/>
          </p:nvPr>
        </p:nvSpPr>
        <p:spPr>
          <a:xfrm>
            <a:off x="1847850" y="188913"/>
            <a:ext cx="6781800" cy="11430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chorCtr="1">
            <a:normAutofit/>
          </a:bodyPr>
          <a:lstStyle/>
          <a:p>
            <a:r>
              <a:rPr lang="zh-CN" altLang="en-US" sz="3600" b="1">
                <a:latin typeface="黑体" panose="02010609060101010101" pitchFamily="49" charset="-122"/>
              </a:rPr>
              <a:t>偏态与峰度</a:t>
            </a:r>
            <a:r>
              <a:rPr lang="en-US" altLang="zh-CN" sz="3600" b="1">
                <a:latin typeface="黑体" panose="02010609060101010101" pitchFamily="49" charset="-122"/>
              </a:rPr>
              <a:t>(</a:t>
            </a:r>
            <a:r>
              <a:rPr lang="zh-CN" altLang="en-US" sz="3600" b="1">
                <a:latin typeface="黑体" panose="02010609060101010101" pitchFamily="49" charset="-122"/>
              </a:rPr>
              <a:t>从直方图上观察</a:t>
            </a:r>
            <a:r>
              <a:rPr lang="en-US" altLang="zh-CN" sz="3600" b="1">
                <a:latin typeface="黑体" panose="02010609060101010101" pitchFamily="49" charset="-122"/>
              </a:rPr>
              <a:t>)</a:t>
            </a:r>
          </a:p>
        </p:txBody>
      </p:sp>
      <p:grpSp>
        <p:nvGrpSpPr>
          <p:cNvPr id="302141" name="Group 61"/>
          <p:cNvGrpSpPr>
            <a:grpSpLocks/>
          </p:cNvGrpSpPr>
          <p:nvPr/>
        </p:nvGrpSpPr>
        <p:grpSpPr bwMode="auto">
          <a:xfrm>
            <a:off x="1524000" y="1628775"/>
            <a:ext cx="9677400" cy="4891088"/>
            <a:chOff x="0" y="864"/>
            <a:chExt cx="6096" cy="3081"/>
          </a:xfrm>
        </p:grpSpPr>
        <p:sp>
          <p:nvSpPr>
            <p:cNvPr id="302082" name="Text Box 2"/>
            <p:cNvSpPr txBox="1">
              <a:spLocks noChangeArrowheads="1"/>
            </p:cNvSpPr>
            <p:nvPr/>
          </p:nvSpPr>
          <p:spPr bwMode="auto">
            <a:xfrm>
              <a:off x="0" y="864"/>
              <a:ext cx="13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eaLnBrk="0" hangingPunct="0">
                <a:spcBef>
                  <a:spcPct val="50000"/>
                </a:spcBef>
              </a:pPr>
              <a:r>
                <a:rPr kumimoji="1" lang="zh-CN" altLang="en-US" sz="2800" b="1">
                  <a:latin typeface="黑体" panose="02010609060101010101" pitchFamily="49" charset="-122"/>
                  <a:ea typeface="黑体" panose="02010609060101010101" pitchFamily="49" charset="-122"/>
                </a:rPr>
                <a:t>户数比重</a:t>
              </a:r>
              <a:r>
                <a:rPr kumimoji="1" lang="en-US" altLang="zh-CN" sz="2800" b="1">
                  <a:latin typeface="黑体" panose="02010609060101010101" pitchFamily="49" charset="-122"/>
                  <a:ea typeface="黑体" panose="02010609060101010101" pitchFamily="49" charset="-122"/>
                </a:rPr>
                <a:t>(%)</a:t>
              </a:r>
            </a:p>
          </p:txBody>
        </p:sp>
        <p:grpSp>
          <p:nvGrpSpPr>
            <p:cNvPr id="302083" name="Group 3"/>
            <p:cNvGrpSpPr>
              <a:grpSpLocks/>
            </p:cNvGrpSpPr>
            <p:nvPr/>
          </p:nvGrpSpPr>
          <p:grpSpPr bwMode="auto">
            <a:xfrm>
              <a:off x="612" y="1162"/>
              <a:ext cx="336" cy="2160"/>
              <a:chOff x="576" y="1152"/>
              <a:chExt cx="336" cy="2160"/>
            </a:xfrm>
          </p:grpSpPr>
          <p:sp>
            <p:nvSpPr>
              <p:cNvPr id="302084" name="Line 4"/>
              <p:cNvSpPr>
                <a:spLocks noChangeShapeType="1"/>
              </p:cNvSpPr>
              <p:nvPr/>
            </p:nvSpPr>
            <p:spPr bwMode="auto">
              <a:xfrm>
                <a:off x="864" y="1152"/>
                <a:ext cx="0" cy="2160"/>
              </a:xfrm>
              <a:prstGeom prst="line">
                <a:avLst/>
              </a:prstGeom>
              <a:noFill/>
              <a:ln w="38100">
                <a:solidFill>
                  <a:schemeClr val="tx1"/>
                </a:solidFill>
                <a:round/>
                <a:headEnd type="triangle" w="med" len="med"/>
                <a:tailEnd/>
              </a:ln>
              <a:effectLst>
                <a:outerShdw dist="45791" dir="2021404"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02085" name="Line 5"/>
              <p:cNvSpPr>
                <a:spLocks noChangeShapeType="1"/>
              </p:cNvSpPr>
              <p:nvPr/>
            </p:nvSpPr>
            <p:spPr bwMode="auto">
              <a:xfrm>
                <a:off x="816" y="2928"/>
                <a:ext cx="48" cy="0"/>
              </a:xfrm>
              <a:prstGeom prst="line">
                <a:avLst/>
              </a:prstGeom>
              <a:noFill/>
              <a:ln w="3175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02086" name="Line 6"/>
              <p:cNvSpPr>
                <a:spLocks noChangeShapeType="1"/>
              </p:cNvSpPr>
              <p:nvPr/>
            </p:nvSpPr>
            <p:spPr bwMode="auto">
              <a:xfrm>
                <a:off x="816" y="2544"/>
                <a:ext cx="48" cy="0"/>
              </a:xfrm>
              <a:prstGeom prst="line">
                <a:avLst/>
              </a:prstGeom>
              <a:noFill/>
              <a:ln w="3175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02087" name="Line 7"/>
              <p:cNvSpPr>
                <a:spLocks noChangeShapeType="1"/>
              </p:cNvSpPr>
              <p:nvPr/>
            </p:nvSpPr>
            <p:spPr bwMode="auto">
              <a:xfrm>
                <a:off x="816" y="2208"/>
                <a:ext cx="48" cy="0"/>
              </a:xfrm>
              <a:prstGeom prst="line">
                <a:avLst/>
              </a:prstGeom>
              <a:noFill/>
              <a:ln w="3175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02088" name="Line 8"/>
              <p:cNvSpPr>
                <a:spLocks noChangeShapeType="1"/>
              </p:cNvSpPr>
              <p:nvPr/>
            </p:nvSpPr>
            <p:spPr bwMode="auto">
              <a:xfrm>
                <a:off x="816" y="1824"/>
                <a:ext cx="48" cy="0"/>
              </a:xfrm>
              <a:prstGeom prst="line">
                <a:avLst/>
              </a:prstGeom>
              <a:noFill/>
              <a:ln w="3175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02089" name="Line 9"/>
              <p:cNvSpPr>
                <a:spLocks noChangeShapeType="1"/>
              </p:cNvSpPr>
              <p:nvPr/>
            </p:nvSpPr>
            <p:spPr bwMode="auto">
              <a:xfrm>
                <a:off x="816" y="1440"/>
                <a:ext cx="48" cy="0"/>
              </a:xfrm>
              <a:prstGeom prst="line">
                <a:avLst/>
              </a:prstGeom>
              <a:noFill/>
              <a:ln w="3175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02090" name="Text Box 10"/>
              <p:cNvSpPr txBox="1">
                <a:spLocks noChangeArrowheads="1"/>
              </p:cNvSpPr>
              <p:nvPr/>
            </p:nvSpPr>
            <p:spPr bwMode="auto">
              <a:xfrm>
                <a:off x="576" y="1344"/>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1400">
                    <a:effectLst>
                      <a:outerShdw blurRad="38100" dist="38100" dir="2700000" algn="tl">
                        <a:srgbClr val="C0C0C0"/>
                      </a:outerShdw>
                    </a:effectLst>
                  </a:rPr>
                  <a:t>25</a:t>
                </a:r>
              </a:p>
            </p:txBody>
          </p:sp>
          <p:sp>
            <p:nvSpPr>
              <p:cNvPr id="302091" name="Text Box 11"/>
              <p:cNvSpPr txBox="1">
                <a:spLocks noChangeArrowheads="1"/>
              </p:cNvSpPr>
              <p:nvPr/>
            </p:nvSpPr>
            <p:spPr bwMode="auto">
              <a:xfrm>
                <a:off x="576" y="1728"/>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1400">
                    <a:effectLst>
                      <a:outerShdw blurRad="38100" dist="38100" dir="2700000" algn="tl">
                        <a:srgbClr val="C0C0C0"/>
                      </a:outerShdw>
                    </a:effectLst>
                  </a:rPr>
                  <a:t>20</a:t>
                </a:r>
              </a:p>
            </p:txBody>
          </p:sp>
          <p:sp>
            <p:nvSpPr>
              <p:cNvPr id="302092" name="Text Box 12"/>
              <p:cNvSpPr txBox="1">
                <a:spLocks noChangeArrowheads="1"/>
              </p:cNvSpPr>
              <p:nvPr/>
            </p:nvSpPr>
            <p:spPr bwMode="auto">
              <a:xfrm>
                <a:off x="576" y="2112"/>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1400">
                    <a:effectLst>
                      <a:outerShdw blurRad="38100" dist="38100" dir="2700000" algn="tl">
                        <a:srgbClr val="C0C0C0"/>
                      </a:outerShdw>
                    </a:effectLst>
                  </a:rPr>
                  <a:t>15</a:t>
                </a:r>
              </a:p>
            </p:txBody>
          </p:sp>
          <p:sp>
            <p:nvSpPr>
              <p:cNvPr id="302093" name="Text Box 13"/>
              <p:cNvSpPr txBox="1">
                <a:spLocks noChangeArrowheads="1"/>
              </p:cNvSpPr>
              <p:nvPr/>
            </p:nvSpPr>
            <p:spPr bwMode="auto">
              <a:xfrm>
                <a:off x="576" y="2448"/>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1400">
                    <a:effectLst>
                      <a:outerShdw blurRad="38100" dist="38100" dir="2700000" algn="tl">
                        <a:srgbClr val="C0C0C0"/>
                      </a:outerShdw>
                    </a:effectLst>
                  </a:rPr>
                  <a:t>10</a:t>
                </a:r>
              </a:p>
            </p:txBody>
          </p:sp>
          <p:sp>
            <p:nvSpPr>
              <p:cNvPr id="302094" name="Text Box 14"/>
              <p:cNvSpPr txBox="1">
                <a:spLocks noChangeArrowheads="1"/>
              </p:cNvSpPr>
              <p:nvPr/>
            </p:nvSpPr>
            <p:spPr bwMode="auto">
              <a:xfrm>
                <a:off x="624" y="2832"/>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1400">
                    <a:effectLst>
                      <a:outerShdw blurRad="38100" dist="38100" dir="2700000" algn="tl">
                        <a:srgbClr val="C0C0C0"/>
                      </a:outerShdw>
                    </a:effectLst>
                  </a:rPr>
                  <a:t>5</a:t>
                </a:r>
              </a:p>
            </p:txBody>
          </p:sp>
        </p:grpSp>
        <p:sp>
          <p:nvSpPr>
            <p:cNvPr id="302095" name="Line 15"/>
            <p:cNvSpPr>
              <a:spLocks noChangeShapeType="1"/>
            </p:cNvSpPr>
            <p:nvPr/>
          </p:nvSpPr>
          <p:spPr bwMode="auto">
            <a:xfrm>
              <a:off x="573" y="1872"/>
              <a:ext cx="0" cy="0"/>
            </a:xfrm>
            <a:prstGeom prst="line">
              <a:avLst/>
            </a:prstGeom>
            <a:noFill/>
            <a:ln w="127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02096" name="Text Box 16"/>
            <p:cNvSpPr txBox="1">
              <a:spLocks noChangeArrowheads="1"/>
            </p:cNvSpPr>
            <p:nvPr/>
          </p:nvSpPr>
          <p:spPr bwMode="auto">
            <a:xfrm>
              <a:off x="975" y="3657"/>
              <a:ext cx="3264" cy="288"/>
            </a:xfrm>
            <a:prstGeom prst="rect">
              <a:avLst/>
            </a:prstGeom>
            <a:solidFill>
              <a:srgbClr val="FFE67B"/>
            </a:solidFill>
            <a:ln>
              <a:noFill/>
            </a:ln>
            <a:effectLst>
              <a:outerShdw dist="81320" dir="2319588"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ctr" eaLnBrk="0" hangingPunct="0">
                <a:spcBef>
                  <a:spcPct val="50000"/>
                </a:spcBef>
              </a:pPr>
              <a:r>
                <a:rPr kumimoji="1" lang="zh-CN" altLang="en-US" sz="2400" b="1">
                  <a:ea typeface="黑体" panose="02010609060101010101" pitchFamily="49" charset="-122"/>
                </a:rPr>
                <a:t>农村居民家庭村收入数据的直方图</a:t>
              </a:r>
            </a:p>
          </p:txBody>
        </p:sp>
        <p:sp>
          <p:nvSpPr>
            <p:cNvPr id="302098" name="Line 18"/>
            <p:cNvSpPr>
              <a:spLocks noChangeShapeType="1"/>
            </p:cNvSpPr>
            <p:nvPr/>
          </p:nvSpPr>
          <p:spPr bwMode="auto">
            <a:xfrm flipV="1">
              <a:off x="864" y="3312"/>
              <a:ext cx="4368" cy="0"/>
            </a:xfrm>
            <a:prstGeom prst="line">
              <a:avLst/>
            </a:prstGeom>
            <a:noFill/>
            <a:ln w="38100">
              <a:solidFill>
                <a:schemeClr val="tx1"/>
              </a:solidFill>
              <a:round/>
              <a:headEnd/>
              <a:tailEnd type="triangle" w="med" len="med"/>
            </a:ln>
            <a:effectLst>
              <a:outerShdw dist="45791" dir="3378596"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02099" name="Text Box 19"/>
            <p:cNvSpPr txBox="1">
              <a:spLocks noChangeArrowheads="1"/>
            </p:cNvSpPr>
            <p:nvPr/>
          </p:nvSpPr>
          <p:spPr bwMode="auto">
            <a:xfrm>
              <a:off x="4272" y="3504"/>
              <a:ext cx="18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45791" dir="2021404" algn="ctr" rotWithShape="0">
                      <a:schemeClr val="bg2"/>
                    </a:outerShdw>
                  </a:effectLst>
                </a14:hiddenEffects>
              </a:ext>
            </a:extLst>
          </p:spPr>
          <p:txBody>
            <a:bodyPr>
              <a:spAutoFit/>
            </a:bodyPr>
            <a:lstStyle/>
            <a:p>
              <a:pPr eaLnBrk="0" hangingPunct="0">
                <a:spcBef>
                  <a:spcPct val="50000"/>
                </a:spcBef>
              </a:pPr>
              <a:r>
                <a:rPr kumimoji="1" lang="zh-CN" altLang="en-US" sz="2400" b="1">
                  <a:latin typeface="黑体" panose="02010609060101010101" pitchFamily="49" charset="-122"/>
                  <a:ea typeface="黑体" panose="02010609060101010101" pitchFamily="49" charset="-122"/>
                </a:rPr>
                <a:t>按纯收入分组</a:t>
              </a:r>
              <a:r>
                <a:rPr kumimoji="1" lang="en-US" altLang="zh-CN" sz="2400" b="1">
                  <a:latin typeface="黑体" panose="02010609060101010101" pitchFamily="49" charset="-122"/>
                  <a:ea typeface="黑体" panose="02010609060101010101" pitchFamily="49" charset="-122"/>
                </a:rPr>
                <a:t>(</a:t>
              </a:r>
              <a:r>
                <a:rPr kumimoji="1" lang="zh-CN" altLang="en-US" sz="2400" b="1">
                  <a:latin typeface="黑体" panose="02010609060101010101" pitchFamily="49" charset="-122"/>
                  <a:ea typeface="黑体" panose="02010609060101010101" pitchFamily="49" charset="-122"/>
                </a:rPr>
                <a:t>元</a:t>
              </a:r>
              <a:r>
                <a:rPr kumimoji="1" lang="en-US" altLang="zh-CN" sz="2400" b="1">
                  <a:latin typeface="黑体" panose="02010609060101010101" pitchFamily="49" charset="-122"/>
                  <a:ea typeface="黑体" panose="02010609060101010101" pitchFamily="49" charset="-122"/>
                </a:rPr>
                <a:t>)</a:t>
              </a:r>
            </a:p>
          </p:txBody>
        </p:sp>
        <p:grpSp>
          <p:nvGrpSpPr>
            <p:cNvPr id="302100" name="Group 20"/>
            <p:cNvGrpSpPr>
              <a:grpSpLocks/>
            </p:cNvGrpSpPr>
            <p:nvPr/>
          </p:nvGrpSpPr>
          <p:grpSpPr bwMode="auto">
            <a:xfrm>
              <a:off x="1488" y="2448"/>
              <a:ext cx="528" cy="1056"/>
              <a:chOff x="1488" y="2448"/>
              <a:chExt cx="528" cy="1056"/>
            </a:xfrm>
          </p:grpSpPr>
          <p:sp>
            <p:nvSpPr>
              <p:cNvPr id="302101" name="Rectangle 21"/>
              <p:cNvSpPr>
                <a:spLocks noChangeArrowheads="1"/>
              </p:cNvSpPr>
              <p:nvPr/>
            </p:nvSpPr>
            <p:spPr bwMode="auto">
              <a:xfrm>
                <a:off x="1488" y="2448"/>
                <a:ext cx="336" cy="86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2102" name="Text Box 22"/>
              <p:cNvSpPr txBox="1">
                <a:spLocks noChangeArrowheads="1"/>
              </p:cNvSpPr>
              <p:nvPr/>
            </p:nvSpPr>
            <p:spPr bwMode="auto">
              <a:xfrm>
                <a:off x="1632" y="3312"/>
                <a:ext cx="3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1400" b="1">
                    <a:effectLst>
                      <a:outerShdw blurRad="38100" dist="38100" dir="2700000" algn="tl">
                        <a:srgbClr val="C0C0C0"/>
                      </a:outerShdw>
                    </a:effectLst>
                  </a:rPr>
                  <a:t>1000</a:t>
                </a:r>
                <a:endParaRPr kumimoji="1" lang="en-US" altLang="zh-CN" sz="1400" b="1"/>
              </a:p>
            </p:txBody>
          </p:sp>
        </p:grpSp>
        <p:grpSp>
          <p:nvGrpSpPr>
            <p:cNvPr id="302103" name="Group 23"/>
            <p:cNvGrpSpPr>
              <a:grpSpLocks/>
            </p:cNvGrpSpPr>
            <p:nvPr/>
          </p:nvGrpSpPr>
          <p:grpSpPr bwMode="auto">
            <a:xfrm>
              <a:off x="960" y="3120"/>
              <a:ext cx="720" cy="404"/>
              <a:chOff x="960" y="3120"/>
              <a:chExt cx="720" cy="404"/>
            </a:xfrm>
          </p:grpSpPr>
          <p:sp>
            <p:nvSpPr>
              <p:cNvPr id="302104" name="Rectangle 24"/>
              <p:cNvSpPr>
                <a:spLocks noChangeArrowheads="1"/>
              </p:cNvSpPr>
              <p:nvPr/>
            </p:nvSpPr>
            <p:spPr bwMode="auto">
              <a:xfrm>
                <a:off x="1152" y="3120"/>
                <a:ext cx="336" cy="19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2105" name="Text Box 25"/>
              <p:cNvSpPr txBox="1">
                <a:spLocks noChangeArrowheads="1"/>
              </p:cNvSpPr>
              <p:nvPr/>
            </p:nvSpPr>
            <p:spPr bwMode="auto">
              <a:xfrm>
                <a:off x="1296" y="3312"/>
                <a:ext cx="3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1400" b="1">
                    <a:effectLst>
                      <a:outerShdw blurRad="38100" dist="38100" dir="2700000" algn="tl">
                        <a:srgbClr val="C0C0C0"/>
                      </a:outerShdw>
                    </a:effectLst>
                  </a:rPr>
                  <a:t>500</a:t>
                </a:r>
              </a:p>
            </p:txBody>
          </p:sp>
          <p:sp>
            <p:nvSpPr>
              <p:cNvPr id="302106" name="Text Box 26"/>
              <p:cNvSpPr txBox="1">
                <a:spLocks noChangeArrowheads="1"/>
              </p:cNvSpPr>
              <p:nvPr/>
            </p:nvSpPr>
            <p:spPr bwMode="auto">
              <a:xfrm>
                <a:off x="960" y="3312"/>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1600" b="1">
                    <a:effectLst>
                      <a:outerShdw blurRad="38100" dist="38100" dir="2700000" algn="tl">
                        <a:srgbClr val="C0C0C0"/>
                      </a:outerShdw>
                    </a:effectLst>
                  </a:rPr>
                  <a:t>←</a:t>
                </a:r>
              </a:p>
            </p:txBody>
          </p:sp>
        </p:grpSp>
        <p:grpSp>
          <p:nvGrpSpPr>
            <p:cNvPr id="302107" name="Group 27"/>
            <p:cNvGrpSpPr>
              <a:grpSpLocks/>
            </p:cNvGrpSpPr>
            <p:nvPr/>
          </p:nvGrpSpPr>
          <p:grpSpPr bwMode="auto">
            <a:xfrm>
              <a:off x="1824" y="1872"/>
              <a:ext cx="576" cy="1632"/>
              <a:chOff x="1824" y="1872"/>
              <a:chExt cx="576" cy="1632"/>
            </a:xfrm>
          </p:grpSpPr>
          <p:sp>
            <p:nvSpPr>
              <p:cNvPr id="302108" name="Text Box 28"/>
              <p:cNvSpPr txBox="1">
                <a:spLocks noChangeArrowheads="1"/>
              </p:cNvSpPr>
              <p:nvPr/>
            </p:nvSpPr>
            <p:spPr bwMode="auto">
              <a:xfrm>
                <a:off x="1968" y="3312"/>
                <a:ext cx="43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1400" b="1">
                    <a:effectLst>
                      <a:outerShdw blurRad="38100" dist="38100" dir="2700000" algn="tl">
                        <a:srgbClr val="C0C0C0"/>
                      </a:outerShdw>
                    </a:effectLst>
                  </a:rPr>
                  <a:t>1500</a:t>
                </a:r>
                <a:endParaRPr kumimoji="1" lang="en-US" altLang="zh-CN" sz="1400" b="1"/>
              </a:p>
            </p:txBody>
          </p:sp>
          <p:sp>
            <p:nvSpPr>
              <p:cNvPr id="302109" name="Rectangle 29"/>
              <p:cNvSpPr>
                <a:spLocks noChangeArrowheads="1"/>
              </p:cNvSpPr>
              <p:nvPr/>
            </p:nvSpPr>
            <p:spPr bwMode="auto">
              <a:xfrm>
                <a:off x="1824" y="1872"/>
                <a:ext cx="336" cy="144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2110" name="Group 30"/>
            <p:cNvGrpSpPr>
              <a:grpSpLocks/>
            </p:cNvGrpSpPr>
            <p:nvPr/>
          </p:nvGrpSpPr>
          <p:grpSpPr bwMode="auto">
            <a:xfrm>
              <a:off x="2160" y="1920"/>
              <a:ext cx="528" cy="1584"/>
              <a:chOff x="2160" y="1920"/>
              <a:chExt cx="528" cy="1584"/>
            </a:xfrm>
          </p:grpSpPr>
          <p:sp>
            <p:nvSpPr>
              <p:cNvPr id="302111" name="Text Box 31"/>
              <p:cNvSpPr txBox="1">
                <a:spLocks noChangeArrowheads="1"/>
              </p:cNvSpPr>
              <p:nvPr/>
            </p:nvSpPr>
            <p:spPr bwMode="auto">
              <a:xfrm>
                <a:off x="2304" y="3312"/>
                <a:ext cx="3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1400" b="1">
                    <a:effectLst>
                      <a:outerShdw blurRad="38100" dist="38100" dir="2700000" algn="tl">
                        <a:srgbClr val="C0C0C0"/>
                      </a:outerShdw>
                    </a:effectLst>
                  </a:rPr>
                  <a:t>2000</a:t>
                </a:r>
                <a:endParaRPr kumimoji="1" lang="en-US" altLang="zh-CN" sz="1400" b="1"/>
              </a:p>
            </p:txBody>
          </p:sp>
          <p:sp>
            <p:nvSpPr>
              <p:cNvPr id="302112" name="Rectangle 32"/>
              <p:cNvSpPr>
                <a:spLocks noChangeArrowheads="1"/>
              </p:cNvSpPr>
              <p:nvPr/>
            </p:nvSpPr>
            <p:spPr bwMode="auto">
              <a:xfrm>
                <a:off x="2160" y="1920"/>
                <a:ext cx="336" cy="139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2113" name="Group 33"/>
            <p:cNvGrpSpPr>
              <a:grpSpLocks/>
            </p:cNvGrpSpPr>
            <p:nvPr/>
          </p:nvGrpSpPr>
          <p:grpSpPr bwMode="auto">
            <a:xfrm>
              <a:off x="2496" y="2256"/>
              <a:ext cx="528" cy="1248"/>
              <a:chOff x="2496" y="2256"/>
              <a:chExt cx="528" cy="1248"/>
            </a:xfrm>
          </p:grpSpPr>
          <p:sp>
            <p:nvSpPr>
              <p:cNvPr id="302114" name="Text Box 34"/>
              <p:cNvSpPr txBox="1">
                <a:spLocks noChangeArrowheads="1"/>
              </p:cNvSpPr>
              <p:nvPr/>
            </p:nvSpPr>
            <p:spPr bwMode="auto">
              <a:xfrm>
                <a:off x="2640" y="3312"/>
                <a:ext cx="3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1400" b="1">
                    <a:effectLst>
                      <a:outerShdw blurRad="38100" dist="38100" dir="2700000" algn="tl">
                        <a:srgbClr val="C0C0C0"/>
                      </a:outerShdw>
                    </a:effectLst>
                  </a:rPr>
                  <a:t>2500</a:t>
                </a:r>
              </a:p>
            </p:txBody>
          </p:sp>
          <p:sp>
            <p:nvSpPr>
              <p:cNvPr id="302115" name="Rectangle 35"/>
              <p:cNvSpPr>
                <a:spLocks noChangeArrowheads="1"/>
              </p:cNvSpPr>
              <p:nvPr/>
            </p:nvSpPr>
            <p:spPr bwMode="auto">
              <a:xfrm>
                <a:off x="2496" y="2256"/>
                <a:ext cx="336" cy="105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2116" name="Group 36"/>
            <p:cNvGrpSpPr>
              <a:grpSpLocks/>
            </p:cNvGrpSpPr>
            <p:nvPr/>
          </p:nvGrpSpPr>
          <p:grpSpPr bwMode="auto">
            <a:xfrm>
              <a:off x="2832" y="2544"/>
              <a:ext cx="528" cy="960"/>
              <a:chOff x="2832" y="2544"/>
              <a:chExt cx="528" cy="960"/>
            </a:xfrm>
          </p:grpSpPr>
          <p:sp>
            <p:nvSpPr>
              <p:cNvPr id="302117" name="Text Box 37"/>
              <p:cNvSpPr txBox="1">
                <a:spLocks noChangeArrowheads="1"/>
              </p:cNvSpPr>
              <p:nvPr/>
            </p:nvSpPr>
            <p:spPr bwMode="auto">
              <a:xfrm>
                <a:off x="2976" y="3312"/>
                <a:ext cx="3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1400" b="1">
                    <a:effectLst>
                      <a:outerShdw blurRad="38100" dist="38100" dir="2700000" algn="tl">
                        <a:srgbClr val="C0C0C0"/>
                      </a:outerShdw>
                    </a:effectLst>
                  </a:rPr>
                  <a:t>3000</a:t>
                </a:r>
              </a:p>
            </p:txBody>
          </p:sp>
          <p:sp>
            <p:nvSpPr>
              <p:cNvPr id="302118" name="Rectangle 38"/>
              <p:cNvSpPr>
                <a:spLocks noChangeArrowheads="1"/>
              </p:cNvSpPr>
              <p:nvPr/>
            </p:nvSpPr>
            <p:spPr bwMode="auto">
              <a:xfrm>
                <a:off x="2832" y="2544"/>
                <a:ext cx="336" cy="768"/>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2119" name="Group 39"/>
            <p:cNvGrpSpPr>
              <a:grpSpLocks/>
            </p:cNvGrpSpPr>
            <p:nvPr/>
          </p:nvGrpSpPr>
          <p:grpSpPr bwMode="auto">
            <a:xfrm>
              <a:off x="3168" y="2928"/>
              <a:ext cx="528" cy="576"/>
              <a:chOff x="3168" y="2928"/>
              <a:chExt cx="528" cy="576"/>
            </a:xfrm>
          </p:grpSpPr>
          <p:sp>
            <p:nvSpPr>
              <p:cNvPr id="302120" name="Text Box 40"/>
              <p:cNvSpPr txBox="1">
                <a:spLocks noChangeArrowheads="1"/>
              </p:cNvSpPr>
              <p:nvPr/>
            </p:nvSpPr>
            <p:spPr bwMode="auto">
              <a:xfrm>
                <a:off x="3312" y="3312"/>
                <a:ext cx="3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1400" b="1">
                    <a:effectLst>
                      <a:outerShdw blurRad="38100" dist="38100" dir="2700000" algn="tl">
                        <a:srgbClr val="C0C0C0"/>
                      </a:outerShdw>
                    </a:effectLst>
                  </a:rPr>
                  <a:t>3500</a:t>
                </a:r>
              </a:p>
            </p:txBody>
          </p:sp>
          <p:sp>
            <p:nvSpPr>
              <p:cNvPr id="302121" name="Rectangle 41"/>
              <p:cNvSpPr>
                <a:spLocks noChangeArrowheads="1"/>
              </p:cNvSpPr>
              <p:nvPr/>
            </p:nvSpPr>
            <p:spPr bwMode="auto">
              <a:xfrm>
                <a:off x="3168" y="2928"/>
                <a:ext cx="336" cy="38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2122" name="Group 42"/>
            <p:cNvGrpSpPr>
              <a:grpSpLocks/>
            </p:cNvGrpSpPr>
            <p:nvPr/>
          </p:nvGrpSpPr>
          <p:grpSpPr bwMode="auto">
            <a:xfrm>
              <a:off x="3504" y="3072"/>
              <a:ext cx="528" cy="432"/>
              <a:chOff x="3504" y="3072"/>
              <a:chExt cx="528" cy="432"/>
            </a:xfrm>
          </p:grpSpPr>
          <p:sp>
            <p:nvSpPr>
              <p:cNvPr id="302123" name="Text Box 43"/>
              <p:cNvSpPr txBox="1">
                <a:spLocks noChangeArrowheads="1"/>
              </p:cNvSpPr>
              <p:nvPr/>
            </p:nvSpPr>
            <p:spPr bwMode="auto">
              <a:xfrm>
                <a:off x="3648" y="3312"/>
                <a:ext cx="3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1400" b="1">
                    <a:effectLst>
                      <a:outerShdw blurRad="38100" dist="38100" dir="2700000" algn="tl">
                        <a:srgbClr val="C0C0C0"/>
                      </a:outerShdw>
                    </a:effectLst>
                  </a:rPr>
                  <a:t>4000</a:t>
                </a:r>
              </a:p>
            </p:txBody>
          </p:sp>
          <p:sp>
            <p:nvSpPr>
              <p:cNvPr id="302124" name="Rectangle 44"/>
              <p:cNvSpPr>
                <a:spLocks noChangeArrowheads="1"/>
              </p:cNvSpPr>
              <p:nvPr/>
            </p:nvSpPr>
            <p:spPr bwMode="auto">
              <a:xfrm>
                <a:off x="3504" y="3072"/>
                <a:ext cx="336" cy="24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2125" name="Group 45"/>
            <p:cNvGrpSpPr>
              <a:grpSpLocks/>
            </p:cNvGrpSpPr>
            <p:nvPr/>
          </p:nvGrpSpPr>
          <p:grpSpPr bwMode="auto">
            <a:xfrm>
              <a:off x="3840" y="3120"/>
              <a:ext cx="528" cy="384"/>
              <a:chOff x="3840" y="3120"/>
              <a:chExt cx="528" cy="384"/>
            </a:xfrm>
          </p:grpSpPr>
          <p:sp>
            <p:nvSpPr>
              <p:cNvPr id="302126" name="Text Box 46"/>
              <p:cNvSpPr txBox="1">
                <a:spLocks noChangeArrowheads="1"/>
              </p:cNvSpPr>
              <p:nvPr/>
            </p:nvSpPr>
            <p:spPr bwMode="auto">
              <a:xfrm>
                <a:off x="3984" y="3312"/>
                <a:ext cx="3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1400" b="1">
                    <a:effectLst>
                      <a:outerShdw blurRad="38100" dist="38100" dir="2700000" algn="tl">
                        <a:srgbClr val="C0C0C0"/>
                      </a:outerShdw>
                    </a:effectLst>
                  </a:rPr>
                  <a:t>4500</a:t>
                </a:r>
              </a:p>
            </p:txBody>
          </p:sp>
          <p:sp>
            <p:nvSpPr>
              <p:cNvPr id="302127" name="Rectangle 47"/>
              <p:cNvSpPr>
                <a:spLocks noChangeArrowheads="1"/>
              </p:cNvSpPr>
              <p:nvPr/>
            </p:nvSpPr>
            <p:spPr bwMode="auto">
              <a:xfrm>
                <a:off x="3840" y="3120"/>
                <a:ext cx="336" cy="19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2128" name="Group 48"/>
            <p:cNvGrpSpPr>
              <a:grpSpLocks/>
            </p:cNvGrpSpPr>
            <p:nvPr/>
          </p:nvGrpSpPr>
          <p:grpSpPr bwMode="auto">
            <a:xfrm>
              <a:off x="4176" y="3216"/>
              <a:ext cx="528" cy="288"/>
              <a:chOff x="4176" y="3216"/>
              <a:chExt cx="528" cy="288"/>
            </a:xfrm>
          </p:grpSpPr>
          <p:sp>
            <p:nvSpPr>
              <p:cNvPr id="302129" name="Text Box 49"/>
              <p:cNvSpPr txBox="1">
                <a:spLocks noChangeArrowheads="1"/>
              </p:cNvSpPr>
              <p:nvPr/>
            </p:nvSpPr>
            <p:spPr bwMode="auto">
              <a:xfrm>
                <a:off x="4320" y="3312"/>
                <a:ext cx="3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1400" b="1">
                    <a:effectLst>
                      <a:outerShdw blurRad="38100" dist="38100" dir="2700000" algn="tl">
                        <a:srgbClr val="C0C0C0"/>
                      </a:outerShdw>
                    </a:effectLst>
                  </a:rPr>
                  <a:t>5000</a:t>
                </a:r>
              </a:p>
            </p:txBody>
          </p:sp>
          <p:sp>
            <p:nvSpPr>
              <p:cNvPr id="302130" name="Rectangle 50"/>
              <p:cNvSpPr>
                <a:spLocks noChangeArrowheads="1"/>
              </p:cNvSpPr>
              <p:nvPr/>
            </p:nvSpPr>
            <p:spPr bwMode="auto">
              <a:xfrm>
                <a:off x="4176" y="3216"/>
                <a:ext cx="336" cy="9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2131" name="Group 51"/>
            <p:cNvGrpSpPr>
              <a:grpSpLocks/>
            </p:cNvGrpSpPr>
            <p:nvPr/>
          </p:nvGrpSpPr>
          <p:grpSpPr bwMode="auto">
            <a:xfrm>
              <a:off x="4512" y="3072"/>
              <a:ext cx="528" cy="452"/>
              <a:chOff x="4512" y="3072"/>
              <a:chExt cx="528" cy="452"/>
            </a:xfrm>
          </p:grpSpPr>
          <p:sp>
            <p:nvSpPr>
              <p:cNvPr id="302132" name="Text Box 52"/>
              <p:cNvSpPr txBox="1">
                <a:spLocks noChangeArrowheads="1"/>
              </p:cNvSpPr>
              <p:nvPr/>
            </p:nvSpPr>
            <p:spPr bwMode="auto">
              <a:xfrm>
                <a:off x="4656" y="3312"/>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1600" b="1">
                    <a:effectLst>
                      <a:outerShdw blurRad="38100" dist="38100" dir="2700000" algn="tl">
                        <a:srgbClr val="C0C0C0"/>
                      </a:outerShdw>
                    </a:effectLst>
                  </a:rPr>
                  <a:t>→</a:t>
                </a:r>
              </a:p>
            </p:txBody>
          </p:sp>
          <p:sp>
            <p:nvSpPr>
              <p:cNvPr id="302133" name="Rectangle 53"/>
              <p:cNvSpPr>
                <a:spLocks noChangeArrowheads="1"/>
              </p:cNvSpPr>
              <p:nvPr/>
            </p:nvSpPr>
            <p:spPr bwMode="auto">
              <a:xfrm>
                <a:off x="4512" y="3072"/>
                <a:ext cx="336" cy="24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2134" name="Group 54"/>
            <p:cNvGrpSpPr>
              <a:grpSpLocks/>
            </p:cNvGrpSpPr>
            <p:nvPr/>
          </p:nvGrpSpPr>
          <p:grpSpPr bwMode="auto">
            <a:xfrm>
              <a:off x="1104" y="1872"/>
              <a:ext cx="3648" cy="1392"/>
              <a:chOff x="3314" y="1632"/>
              <a:chExt cx="1609" cy="813"/>
            </a:xfrm>
          </p:grpSpPr>
          <p:sp>
            <p:nvSpPr>
              <p:cNvPr id="302135" name="Freeform 55"/>
              <p:cNvSpPr>
                <a:spLocks/>
              </p:cNvSpPr>
              <p:nvPr/>
            </p:nvSpPr>
            <p:spPr bwMode="auto">
              <a:xfrm>
                <a:off x="3720" y="1632"/>
                <a:ext cx="1203" cy="813"/>
              </a:xfrm>
              <a:custGeom>
                <a:avLst/>
                <a:gdLst>
                  <a:gd name="T0" fmla="*/ 852 w 853"/>
                  <a:gd name="T1" fmla="*/ 674 h 675"/>
                  <a:gd name="T2" fmla="*/ 761 w 853"/>
                  <a:gd name="T3" fmla="*/ 667 h 675"/>
                  <a:gd name="T4" fmla="*/ 718 w 853"/>
                  <a:gd name="T5" fmla="*/ 659 h 675"/>
                  <a:gd name="T6" fmla="*/ 672 w 853"/>
                  <a:gd name="T7" fmla="*/ 648 h 675"/>
                  <a:gd name="T8" fmla="*/ 627 w 853"/>
                  <a:gd name="T9" fmla="*/ 633 h 675"/>
                  <a:gd name="T10" fmla="*/ 583 w 853"/>
                  <a:gd name="T11" fmla="*/ 612 h 675"/>
                  <a:gd name="T12" fmla="*/ 538 w 853"/>
                  <a:gd name="T13" fmla="*/ 583 h 675"/>
                  <a:gd name="T14" fmla="*/ 447 w 853"/>
                  <a:gd name="T15" fmla="*/ 506 h 675"/>
                  <a:gd name="T16" fmla="*/ 358 w 853"/>
                  <a:gd name="T17" fmla="*/ 396 h 675"/>
                  <a:gd name="T18" fmla="*/ 269 w 853"/>
                  <a:gd name="T19" fmla="*/ 263 h 675"/>
                  <a:gd name="T20" fmla="*/ 224 w 853"/>
                  <a:gd name="T21" fmla="*/ 197 h 675"/>
                  <a:gd name="T22" fmla="*/ 178 w 853"/>
                  <a:gd name="T23" fmla="*/ 133 h 675"/>
                  <a:gd name="T24" fmla="*/ 135 w 853"/>
                  <a:gd name="T25" fmla="*/ 78 h 675"/>
                  <a:gd name="T26" fmla="*/ 89 w 853"/>
                  <a:gd name="T27" fmla="*/ 36 h 675"/>
                  <a:gd name="T28" fmla="*/ 44 w 853"/>
                  <a:gd name="T29" fmla="*/ 10 h 675"/>
                  <a:gd name="T30" fmla="*/ 0 w 853"/>
                  <a:gd name="T31" fmla="*/ 0 h 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53" h="675">
                    <a:moveTo>
                      <a:pt x="852" y="674"/>
                    </a:moveTo>
                    <a:lnTo>
                      <a:pt x="761" y="667"/>
                    </a:lnTo>
                    <a:lnTo>
                      <a:pt x="718" y="659"/>
                    </a:lnTo>
                    <a:lnTo>
                      <a:pt x="672" y="648"/>
                    </a:lnTo>
                    <a:lnTo>
                      <a:pt x="627" y="633"/>
                    </a:lnTo>
                    <a:lnTo>
                      <a:pt x="583" y="612"/>
                    </a:lnTo>
                    <a:lnTo>
                      <a:pt x="538" y="583"/>
                    </a:lnTo>
                    <a:lnTo>
                      <a:pt x="447" y="506"/>
                    </a:lnTo>
                    <a:lnTo>
                      <a:pt x="358" y="396"/>
                    </a:lnTo>
                    <a:lnTo>
                      <a:pt x="269" y="263"/>
                    </a:lnTo>
                    <a:lnTo>
                      <a:pt x="224" y="197"/>
                    </a:lnTo>
                    <a:lnTo>
                      <a:pt x="178" y="133"/>
                    </a:lnTo>
                    <a:lnTo>
                      <a:pt x="135" y="78"/>
                    </a:lnTo>
                    <a:lnTo>
                      <a:pt x="89" y="36"/>
                    </a:lnTo>
                    <a:lnTo>
                      <a:pt x="44" y="10"/>
                    </a:lnTo>
                    <a:lnTo>
                      <a:pt x="0" y="0"/>
                    </a:lnTo>
                  </a:path>
                </a:pathLst>
              </a:custGeom>
              <a:noFill/>
              <a:ln w="57150" cap="rnd">
                <a:solidFill>
                  <a:srgbClr val="FF0000"/>
                </a:solidFill>
                <a:round/>
                <a:headEnd/>
                <a:tailEn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302136" name="Freeform 56"/>
              <p:cNvSpPr>
                <a:spLocks/>
              </p:cNvSpPr>
              <p:nvPr/>
            </p:nvSpPr>
            <p:spPr bwMode="auto">
              <a:xfrm>
                <a:off x="3314" y="1632"/>
                <a:ext cx="402" cy="813"/>
              </a:xfrm>
              <a:custGeom>
                <a:avLst/>
                <a:gdLst>
                  <a:gd name="T0" fmla="*/ 0 w 285"/>
                  <a:gd name="T1" fmla="*/ 674 h 675"/>
                  <a:gd name="T2" fmla="*/ 28 w 285"/>
                  <a:gd name="T3" fmla="*/ 667 h 675"/>
                  <a:gd name="T4" fmla="*/ 43 w 285"/>
                  <a:gd name="T5" fmla="*/ 659 h 675"/>
                  <a:gd name="T6" fmla="*/ 59 w 285"/>
                  <a:gd name="T7" fmla="*/ 648 h 675"/>
                  <a:gd name="T8" fmla="*/ 74 w 285"/>
                  <a:gd name="T9" fmla="*/ 633 h 675"/>
                  <a:gd name="T10" fmla="*/ 89 w 285"/>
                  <a:gd name="T11" fmla="*/ 612 h 675"/>
                  <a:gd name="T12" fmla="*/ 104 w 285"/>
                  <a:gd name="T13" fmla="*/ 583 h 675"/>
                  <a:gd name="T14" fmla="*/ 134 w 285"/>
                  <a:gd name="T15" fmla="*/ 506 h 675"/>
                  <a:gd name="T16" fmla="*/ 165 w 285"/>
                  <a:gd name="T17" fmla="*/ 396 h 675"/>
                  <a:gd name="T18" fmla="*/ 193 w 285"/>
                  <a:gd name="T19" fmla="*/ 263 h 675"/>
                  <a:gd name="T20" fmla="*/ 208 w 285"/>
                  <a:gd name="T21" fmla="*/ 197 h 675"/>
                  <a:gd name="T22" fmla="*/ 223 w 285"/>
                  <a:gd name="T23" fmla="*/ 133 h 675"/>
                  <a:gd name="T24" fmla="*/ 239 w 285"/>
                  <a:gd name="T25" fmla="*/ 78 h 675"/>
                  <a:gd name="T26" fmla="*/ 254 w 285"/>
                  <a:gd name="T27" fmla="*/ 36 h 675"/>
                  <a:gd name="T28" fmla="*/ 269 w 285"/>
                  <a:gd name="T29" fmla="*/ 10 h 675"/>
                  <a:gd name="T30" fmla="*/ 284 w 285"/>
                  <a:gd name="T31" fmla="*/ 0 h 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5" h="675">
                    <a:moveTo>
                      <a:pt x="0" y="674"/>
                    </a:moveTo>
                    <a:lnTo>
                      <a:pt x="28" y="667"/>
                    </a:lnTo>
                    <a:lnTo>
                      <a:pt x="43" y="659"/>
                    </a:lnTo>
                    <a:lnTo>
                      <a:pt x="59" y="648"/>
                    </a:lnTo>
                    <a:lnTo>
                      <a:pt x="74" y="633"/>
                    </a:lnTo>
                    <a:lnTo>
                      <a:pt x="89" y="612"/>
                    </a:lnTo>
                    <a:lnTo>
                      <a:pt x="104" y="583"/>
                    </a:lnTo>
                    <a:lnTo>
                      <a:pt x="134" y="506"/>
                    </a:lnTo>
                    <a:lnTo>
                      <a:pt x="165" y="396"/>
                    </a:lnTo>
                    <a:lnTo>
                      <a:pt x="193" y="263"/>
                    </a:lnTo>
                    <a:lnTo>
                      <a:pt x="208" y="197"/>
                    </a:lnTo>
                    <a:lnTo>
                      <a:pt x="223" y="133"/>
                    </a:lnTo>
                    <a:lnTo>
                      <a:pt x="239" y="78"/>
                    </a:lnTo>
                    <a:lnTo>
                      <a:pt x="254" y="36"/>
                    </a:lnTo>
                    <a:lnTo>
                      <a:pt x="269" y="10"/>
                    </a:lnTo>
                    <a:lnTo>
                      <a:pt x="284" y="0"/>
                    </a:lnTo>
                  </a:path>
                </a:pathLst>
              </a:custGeom>
              <a:noFill/>
              <a:ln w="57150" cap="rnd">
                <a:solidFill>
                  <a:srgbClr val="FF0000"/>
                </a:solidFill>
                <a:round/>
                <a:headEnd/>
                <a:tailEn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grpSp>
        <p:grpSp>
          <p:nvGrpSpPr>
            <p:cNvPr id="302137" name="Group 57"/>
            <p:cNvGrpSpPr>
              <a:grpSpLocks/>
            </p:cNvGrpSpPr>
            <p:nvPr/>
          </p:nvGrpSpPr>
          <p:grpSpPr bwMode="auto">
            <a:xfrm>
              <a:off x="1056" y="1920"/>
              <a:ext cx="3264" cy="1344"/>
              <a:chOff x="847" y="2352"/>
              <a:chExt cx="1725" cy="575"/>
            </a:xfrm>
          </p:grpSpPr>
          <p:sp>
            <p:nvSpPr>
              <p:cNvPr id="302138" name="Freeform 58"/>
              <p:cNvSpPr>
                <a:spLocks/>
              </p:cNvSpPr>
              <p:nvPr/>
            </p:nvSpPr>
            <p:spPr bwMode="auto">
              <a:xfrm>
                <a:off x="1709" y="2352"/>
                <a:ext cx="863" cy="575"/>
              </a:xfrm>
              <a:custGeom>
                <a:avLst/>
                <a:gdLst>
                  <a:gd name="T0" fmla="*/ 862 w 863"/>
                  <a:gd name="T1" fmla="*/ 574 h 575"/>
                  <a:gd name="T2" fmla="*/ 770 w 863"/>
                  <a:gd name="T3" fmla="*/ 566 h 575"/>
                  <a:gd name="T4" fmla="*/ 726 w 863"/>
                  <a:gd name="T5" fmla="*/ 561 h 575"/>
                  <a:gd name="T6" fmla="*/ 680 w 863"/>
                  <a:gd name="T7" fmla="*/ 551 h 575"/>
                  <a:gd name="T8" fmla="*/ 634 w 863"/>
                  <a:gd name="T9" fmla="*/ 538 h 575"/>
                  <a:gd name="T10" fmla="*/ 590 w 863"/>
                  <a:gd name="T11" fmla="*/ 520 h 575"/>
                  <a:gd name="T12" fmla="*/ 544 w 863"/>
                  <a:gd name="T13" fmla="*/ 496 h 575"/>
                  <a:gd name="T14" fmla="*/ 452 w 863"/>
                  <a:gd name="T15" fmla="*/ 429 h 575"/>
                  <a:gd name="T16" fmla="*/ 362 w 863"/>
                  <a:gd name="T17" fmla="*/ 335 h 575"/>
                  <a:gd name="T18" fmla="*/ 272 w 863"/>
                  <a:gd name="T19" fmla="*/ 224 h 575"/>
                  <a:gd name="T20" fmla="*/ 226 w 863"/>
                  <a:gd name="T21" fmla="*/ 167 h 575"/>
                  <a:gd name="T22" fmla="*/ 180 w 863"/>
                  <a:gd name="T23" fmla="*/ 113 h 575"/>
                  <a:gd name="T24" fmla="*/ 136 w 863"/>
                  <a:gd name="T25" fmla="*/ 67 h 575"/>
                  <a:gd name="T26" fmla="*/ 90 w 863"/>
                  <a:gd name="T27" fmla="*/ 31 h 575"/>
                  <a:gd name="T28" fmla="*/ 44 w 863"/>
                  <a:gd name="T29" fmla="*/ 8 h 575"/>
                  <a:gd name="T30" fmla="*/ 0 w 863"/>
                  <a:gd name="T31" fmla="*/ 0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3" h="575">
                    <a:moveTo>
                      <a:pt x="862" y="574"/>
                    </a:moveTo>
                    <a:lnTo>
                      <a:pt x="770" y="566"/>
                    </a:lnTo>
                    <a:lnTo>
                      <a:pt x="726" y="561"/>
                    </a:lnTo>
                    <a:lnTo>
                      <a:pt x="680" y="551"/>
                    </a:lnTo>
                    <a:lnTo>
                      <a:pt x="634" y="538"/>
                    </a:lnTo>
                    <a:lnTo>
                      <a:pt x="590" y="520"/>
                    </a:lnTo>
                    <a:lnTo>
                      <a:pt x="544" y="496"/>
                    </a:lnTo>
                    <a:lnTo>
                      <a:pt x="452" y="429"/>
                    </a:lnTo>
                    <a:lnTo>
                      <a:pt x="362" y="335"/>
                    </a:lnTo>
                    <a:lnTo>
                      <a:pt x="272" y="224"/>
                    </a:lnTo>
                    <a:lnTo>
                      <a:pt x="226" y="167"/>
                    </a:lnTo>
                    <a:lnTo>
                      <a:pt x="180" y="113"/>
                    </a:lnTo>
                    <a:lnTo>
                      <a:pt x="136" y="67"/>
                    </a:lnTo>
                    <a:lnTo>
                      <a:pt x="90" y="31"/>
                    </a:lnTo>
                    <a:lnTo>
                      <a:pt x="44" y="8"/>
                    </a:lnTo>
                    <a:lnTo>
                      <a:pt x="0" y="0"/>
                    </a:lnTo>
                  </a:path>
                </a:pathLst>
              </a:custGeom>
              <a:noFill/>
              <a:ln w="57150" cap="rnd">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302139" name="Freeform 59"/>
              <p:cNvSpPr>
                <a:spLocks/>
              </p:cNvSpPr>
              <p:nvPr/>
            </p:nvSpPr>
            <p:spPr bwMode="auto">
              <a:xfrm>
                <a:off x="847" y="2352"/>
                <a:ext cx="863" cy="575"/>
              </a:xfrm>
              <a:custGeom>
                <a:avLst/>
                <a:gdLst>
                  <a:gd name="T0" fmla="*/ 0 w 863"/>
                  <a:gd name="T1" fmla="*/ 574 h 575"/>
                  <a:gd name="T2" fmla="*/ 90 w 863"/>
                  <a:gd name="T3" fmla="*/ 566 h 575"/>
                  <a:gd name="T4" fmla="*/ 136 w 863"/>
                  <a:gd name="T5" fmla="*/ 561 h 575"/>
                  <a:gd name="T6" fmla="*/ 180 w 863"/>
                  <a:gd name="T7" fmla="*/ 551 h 575"/>
                  <a:gd name="T8" fmla="*/ 226 w 863"/>
                  <a:gd name="T9" fmla="*/ 538 h 575"/>
                  <a:gd name="T10" fmla="*/ 272 w 863"/>
                  <a:gd name="T11" fmla="*/ 520 h 575"/>
                  <a:gd name="T12" fmla="*/ 316 w 863"/>
                  <a:gd name="T13" fmla="*/ 496 h 575"/>
                  <a:gd name="T14" fmla="*/ 408 w 863"/>
                  <a:gd name="T15" fmla="*/ 429 h 575"/>
                  <a:gd name="T16" fmla="*/ 498 w 863"/>
                  <a:gd name="T17" fmla="*/ 335 h 575"/>
                  <a:gd name="T18" fmla="*/ 590 w 863"/>
                  <a:gd name="T19" fmla="*/ 224 h 575"/>
                  <a:gd name="T20" fmla="*/ 634 w 863"/>
                  <a:gd name="T21" fmla="*/ 167 h 575"/>
                  <a:gd name="T22" fmla="*/ 680 w 863"/>
                  <a:gd name="T23" fmla="*/ 113 h 575"/>
                  <a:gd name="T24" fmla="*/ 726 w 863"/>
                  <a:gd name="T25" fmla="*/ 67 h 575"/>
                  <a:gd name="T26" fmla="*/ 770 w 863"/>
                  <a:gd name="T27" fmla="*/ 31 h 575"/>
                  <a:gd name="T28" fmla="*/ 816 w 863"/>
                  <a:gd name="T29" fmla="*/ 8 h 575"/>
                  <a:gd name="T30" fmla="*/ 862 w 863"/>
                  <a:gd name="T31" fmla="*/ 0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3" h="575">
                    <a:moveTo>
                      <a:pt x="0" y="574"/>
                    </a:moveTo>
                    <a:lnTo>
                      <a:pt x="90" y="566"/>
                    </a:lnTo>
                    <a:lnTo>
                      <a:pt x="136" y="561"/>
                    </a:lnTo>
                    <a:lnTo>
                      <a:pt x="180" y="551"/>
                    </a:lnTo>
                    <a:lnTo>
                      <a:pt x="226" y="538"/>
                    </a:lnTo>
                    <a:lnTo>
                      <a:pt x="272" y="520"/>
                    </a:lnTo>
                    <a:lnTo>
                      <a:pt x="316" y="496"/>
                    </a:lnTo>
                    <a:lnTo>
                      <a:pt x="408" y="429"/>
                    </a:lnTo>
                    <a:lnTo>
                      <a:pt x="498" y="335"/>
                    </a:lnTo>
                    <a:lnTo>
                      <a:pt x="590" y="224"/>
                    </a:lnTo>
                    <a:lnTo>
                      <a:pt x="634" y="167"/>
                    </a:lnTo>
                    <a:lnTo>
                      <a:pt x="680" y="113"/>
                    </a:lnTo>
                    <a:lnTo>
                      <a:pt x="726" y="67"/>
                    </a:lnTo>
                    <a:lnTo>
                      <a:pt x="770" y="31"/>
                    </a:lnTo>
                    <a:lnTo>
                      <a:pt x="816" y="8"/>
                    </a:lnTo>
                    <a:lnTo>
                      <a:pt x="862" y="0"/>
                    </a:lnTo>
                  </a:path>
                </a:pathLst>
              </a:custGeom>
              <a:noFill/>
              <a:ln w="57150" cap="rnd">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grpSp>
        <p:sp>
          <p:nvSpPr>
            <p:cNvPr id="302140" name="AutoShape 60"/>
            <p:cNvSpPr>
              <a:spLocks noChangeArrowheads="1"/>
            </p:cNvSpPr>
            <p:nvPr/>
          </p:nvSpPr>
          <p:spPr bwMode="auto">
            <a:xfrm>
              <a:off x="3408" y="1440"/>
              <a:ext cx="2016" cy="864"/>
            </a:xfrm>
            <a:prstGeom prst="wedgeRoundRectCallout">
              <a:avLst>
                <a:gd name="adj1" fmla="val -72125"/>
                <a:gd name="adj2" fmla="val 69792"/>
                <a:gd name="adj3" fmla="val 16667"/>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20000"/>
                </a:spcBef>
              </a:pPr>
              <a:r>
                <a:rPr kumimoji="1" lang="zh-CN" altLang="en-US" sz="2400" b="1">
                  <a:latin typeface="黑体" panose="02010609060101010101" pitchFamily="49" charset="-122"/>
                  <a:ea typeface="黑体" panose="02010609060101010101" pitchFamily="49" charset="-122"/>
                </a:rPr>
                <a:t>结论：</a:t>
              </a:r>
            </a:p>
            <a:p>
              <a:pPr eaLnBrk="0" hangingPunct="0">
                <a:spcBef>
                  <a:spcPct val="20000"/>
                </a:spcBef>
              </a:pPr>
              <a:r>
                <a:rPr kumimoji="1" lang="en-US" altLang="zh-CN" sz="2400" b="1">
                  <a:latin typeface="黑体" panose="02010609060101010101" pitchFamily="49" charset="-122"/>
                  <a:ea typeface="黑体" panose="02010609060101010101" pitchFamily="49" charset="-122"/>
                </a:rPr>
                <a:t>1. </a:t>
              </a:r>
              <a:r>
                <a:rPr kumimoji="1" lang="zh-CN" altLang="en-US" sz="2400" b="1">
                  <a:latin typeface="黑体" panose="02010609060101010101" pitchFamily="49" charset="-122"/>
                  <a:ea typeface="黑体" panose="02010609060101010101" pitchFamily="49" charset="-122"/>
                </a:rPr>
                <a:t>为右偏分布</a:t>
              </a:r>
            </a:p>
            <a:p>
              <a:pPr eaLnBrk="0" hangingPunct="0">
                <a:spcBef>
                  <a:spcPct val="20000"/>
                </a:spcBef>
              </a:pPr>
              <a:r>
                <a:rPr kumimoji="1" lang="en-US" altLang="zh-CN" sz="2400" b="1">
                  <a:latin typeface="黑体" panose="02010609060101010101" pitchFamily="49" charset="-122"/>
                  <a:ea typeface="黑体" panose="02010609060101010101" pitchFamily="49" charset="-122"/>
                </a:rPr>
                <a:t>2. </a:t>
              </a:r>
              <a:r>
                <a:rPr kumimoji="1" lang="zh-CN" altLang="en-US" sz="2400" b="1">
                  <a:latin typeface="黑体" panose="02010609060101010101" pitchFamily="49" charset="-122"/>
                  <a:ea typeface="黑体" panose="02010609060101010101" pitchFamily="49" charset="-122"/>
                </a:rPr>
                <a:t>峰度适中</a:t>
              </a:r>
            </a:p>
          </p:txBody>
        </p:sp>
      </p:grpSp>
    </p:spTree>
    <p:extLst>
      <p:ext uri="{BB962C8B-B14F-4D97-AF65-F5344CB8AC3E}">
        <p14:creationId xmlns:p14="http://schemas.microsoft.com/office/powerpoint/2010/main" val="1191357618"/>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a:xfrm>
            <a:off x="786244" y="632114"/>
            <a:ext cx="10913919" cy="666750"/>
          </a:xfrm>
        </p:spPr>
        <p:txBody>
          <a:bodyPr>
            <a:normAutofit fontScale="90000"/>
          </a:bodyPr>
          <a:lstStyle/>
          <a:p>
            <a:r>
              <a:rPr lang="en-US" altLang="zh-CN" sz="3200" dirty="0" smtClean="0">
                <a:latin typeface="黑体" panose="02010609060101010101" pitchFamily="49" charset="-122"/>
                <a:ea typeface="黑体" panose="02010609060101010101" pitchFamily="49" charset="-122"/>
              </a:rPr>
              <a:t>2</a:t>
            </a:r>
            <a:r>
              <a:rPr lang="zh-CN" altLang="en-US" sz="3200" dirty="0" smtClean="0">
                <a:latin typeface="黑体" panose="02010609060101010101" pitchFamily="49" charset="-122"/>
                <a:ea typeface="黑体" panose="02010609060101010101" pitchFamily="49" charset="-122"/>
              </a:rPr>
              <a:t>、衡量</a:t>
            </a:r>
            <a:r>
              <a:rPr lang="zh-CN" altLang="en-US" sz="3200" dirty="0">
                <a:latin typeface="黑体" panose="02010609060101010101" pitchFamily="49" charset="-122"/>
                <a:ea typeface="黑体" panose="02010609060101010101" pitchFamily="49" charset="-122"/>
              </a:rPr>
              <a:t>现象变动的稳定性和均衡程度</a:t>
            </a:r>
            <a:br>
              <a:rPr lang="zh-CN" altLang="en-US" sz="3200" dirty="0">
                <a:latin typeface="黑体" panose="02010609060101010101" pitchFamily="49" charset="-122"/>
                <a:ea typeface="黑体" panose="02010609060101010101" pitchFamily="49" charset="-122"/>
              </a:rPr>
            </a:br>
            <a:endParaRPr lang="zh-CN" altLang="en-US" sz="3200" b="1" dirty="0">
              <a:effectLst>
                <a:outerShdw blurRad="38100" dist="38100" dir="2700000" algn="tl">
                  <a:srgbClr val="C0C0C0"/>
                </a:outerShdw>
              </a:effectLst>
              <a:latin typeface="黑体" panose="02010609060101010101" pitchFamily="49"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748321858"/>
              </p:ext>
            </p:extLst>
          </p:nvPr>
        </p:nvGraphicFramePr>
        <p:xfrm>
          <a:off x="1522845" y="1883447"/>
          <a:ext cx="8128000" cy="1828800"/>
        </p:xfrm>
        <a:graphic>
          <a:graphicData uri="http://schemas.openxmlformats.org/drawingml/2006/table">
            <a:tbl>
              <a:tblPr firstRow="1" bandRow="1">
                <a:tableStyleId>{616DA210-FB5B-4158-B5E0-FEB733F419BA}</a:tableStyleId>
              </a:tblPr>
              <a:tblGrid>
                <a:gridCol w="1199573">
                  <a:extLst>
                    <a:ext uri="{9D8B030D-6E8A-4147-A177-3AD203B41FA5}">
                      <a16:colId xmlns:a16="http://schemas.microsoft.com/office/drawing/2014/main" xmlns="" val="20000"/>
                    </a:ext>
                  </a:extLst>
                </a:gridCol>
                <a:gridCol w="2051627">
                  <a:extLst>
                    <a:ext uri="{9D8B030D-6E8A-4147-A177-3AD203B41FA5}">
                      <a16:colId xmlns:a16="http://schemas.microsoft.com/office/drawing/2014/main" xmlns="" val="20001"/>
                    </a:ext>
                  </a:extLst>
                </a:gridCol>
                <a:gridCol w="1625600">
                  <a:extLst>
                    <a:ext uri="{9D8B030D-6E8A-4147-A177-3AD203B41FA5}">
                      <a16:colId xmlns:a16="http://schemas.microsoft.com/office/drawing/2014/main" xmlns="" val="20002"/>
                    </a:ext>
                  </a:extLst>
                </a:gridCol>
                <a:gridCol w="1625600">
                  <a:extLst>
                    <a:ext uri="{9D8B030D-6E8A-4147-A177-3AD203B41FA5}">
                      <a16:colId xmlns:a16="http://schemas.microsoft.com/office/drawing/2014/main" xmlns="" val="20003"/>
                    </a:ext>
                  </a:extLst>
                </a:gridCol>
                <a:gridCol w="1625600">
                  <a:extLst>
                    <a:ext uri="{9D8B030D-6E8A-4147-A177-3AD203B41FA5}">
                      <a16:colId xmlns:a16="http://schemas.microsoft.com/office/drawing/2014/main" xmlns="" val="20004"/>
                    </a:ext>
                  </a:extLst>
                </a:gridCol>
              </a:tblGrid>
              <a:tr h="370840">
                <a:tc rowSpan="2">
                  <a:txBody>
                    <a:bodyPr/>
                    <a:lstStyle/>
                    <a:p>
                      <a:pPr algn="ctr"/>
                      <a:endParaRPr lang="zh-CN" altLang="en-US" sz="2400" dirty="0"/>
                    </a:p>
                  </a:txBody>
                  <a:tcPr/>
                </a:tc>
                <a:tc rowSpan="2">
                  <a:txBody>
                    <a:bodyPr/>
                    <a:lstStyle/>
                    <a:p>
                      <a:pPr algn="ctr"/>
                      <a:r>
                        <a:rPr lang="zh-CN" altLang="en-US" sz="2400" dirty="0" smtClean="0"/>
                        <a:t>本季度计划书</a:t>
                      </a:r>
                      <a:endParaRPr lang="zh-CN" altLang="en-US" sz="2400" dirty="0"/>
                    </a:p>
                  </a:txBody>
                  <a:tcPr/>
                </a:tc>
                <a:tc gridSpan="3">
                  <a:txBody>
                    <a:bodyPr/>
                    <a:lstStyle/>
                    <a:p>
                      <a:pPr algn="ctr"/>
                      <a:r>
                        <a:rPr lang="zh-CN" altLang="en-US" sz="2400" dirty="0" smtClean="0"/>
                        <a:t>各月完成数</a:t>
                      </a:r>
                      <a:endParaRPr lang="zh-CN" altLang="en-US" sz="2400" dirty="0"/>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0"/>
                  </a:ext>
                </a:extLst>
              </a:tr>
              <a:tr h="370840">
                <a:tc vMerge="1">
                  <a:txBody>
                    <a:bodyPr/>
                    <a:lstStyle/>
                    <a:p>
                      <a:pPr algn="ctr"/>
                      <a:endParaRPr lang="zh-CN" altLang="en-US" dirty="0"/>
                    </a:p>
                  </a:txBody>
                  <a:tcPr/>
                </a:tc>
                <a:tc vMerge="1">
                  <a:txBody>
                    <a:bodyPr/>
                    <a:lstStyle/>
                    <a:p>
                      <a:pPr algn="ctr"/>
                      <a:endParaRPr lang="zh-CN" altLang="en-US" dirty="0"/>
                    </a:p>
                  </a:txBody>
                  <a:tcPr/>
                </a:tc>
                <a:tc>
                  <a:txBody>
                    <a:bodyPr/>
                    <a:lstStyle/>
                    <a:p>
                      <a:pPr algn="ctr"/>
                      <a:r>
                        <a:rPr lang="en-US" altLang="zh-CN" sz="2400" dirty="0" smtClean="0"/>
                        <a:t>1</a:t>
                      </a:r>
                      <a:r>
                        <a:rPr lang="zh-CN" altLang="en-US" sz="2400" dirty="0" smtClean="0"/>
                        <a:t>月</a:t>
                      </a:r>
                      <a:endParaRPr lang="zh-CN" altLang="en-US" sz="2400" dirty="0"/>
                    </a:p>
                  </a:txBody>
                  <a:tcPr/>
                </a:tc>
                <a:tc>
                  <a:txBody>
                    <a:bodyPr/>
                    <a:lstStyle/>
                    <a:p>
                      <a:pPr algn="ctr"/>
                      <a:r>
                        <a:rPr lang="en-US" altLang="zh-CN" sz="2400" dirty="0" smtClean="0"/>
                        <a:t>2</a:t>
                      </a:r>
                      <a:r>
                        <a:rPr lang="zh-CN" altLang="en-US" sz="2400" dirty="0" smtClean="0"/>
                        <a:t>月</a:t>
                      </a:r>
                      <a:endParaRPr lang="zh-CN" altLang="en-US" sz="2400" dirty="0"/>
                    </a:p>
                  </a:txBody>
                  <a:tcPr/>
                </a:tc>
                <a:tc>
                  <a:txBody>
                    <a:bodyPr/>
                    <a:lstStyle/>
                    <a:p>
                      <a:pPr algn="ctr"/>
                      <a:r>
                        <a:rPr lang="en-US" altLang="zh-CN" sz="2400" dirty="0" smtClean="0"/>
                        <a:t>3</a:t>
                      </a:r>
                      <a:r>
                        <a:rPr lang="zh-CN" altLang="en-US" sz="2400" dirty="0" smtClean="0"/>
                        <a:t>月</a:t>
                      </a:r>
                      <a:endParaRPr lang="zh-CN" altLang="en-US" sz="2400" dirty="0"/>
                    </a:p>
                  </a:txBody>
                  <a:tcPr/>
                </a:tc>
                <a:extLst>
                  <a:ext uri="{0D108BD9-81ED-4DB2-BD59-A6C34878D82A}">
                    <a16:rowId xmlns:a16="http://schemas.microsoft.com/office/drawing/2014/main" xmlns="" val="10001"/>
                  </a:ext>
                </a:extLst>
              </a:tr>
              <a:tr h="370840">
                <a:tc>
                  <a:txBody>
                    <a:bodyPr/>
                    <a:lstStyle/>
                    <a:p>
                      <a:pPr algn="ctr"/>
                      <a:r>
                        <a:rPr lang="zh-CN" altLang="en-US" sz="2400" dirty="0" smtClean="0"/>
                        <a:t>甲车间</a:t>
                      </a:r>
                      <a:endParaRPr lang="zh-CN" altLang="en-US" sz="2400" dirty="0"/>
                    </a:p>
                  </a:txBody>
                  <a:tcPr/>
                </a:tc>
                <a:tc>
                  <a:txBody>
                    <a:bodyPr/>
                    <a:lstStyle/>
                    <a:p>
                      <a:pPr algn="ctr"/>
                      <a:r>
                        <a:rPr lang="en-US" altLang="zh-CN" sz="2400" dirty="0" smtClean="0"/>
                        <a:t>100</a:t>
                      </a:r>
                      <a:endParaRPr lang="zh-CN" altLang="en-US" sz="2400" dirty="0"/>
                    </a:p>
                  </a:txBody>
                  <a:tcPr/>
                </a:tc>
                <a:tc>
                  <a:txBody>
                    <a:bodyPr/>
                    <a:lstStyle/>
                    <a:p>
                      <a:pPr algn="ctr"/>
                      <a:r>
                        <a:rPr lang="en-US" altLang="zh-CN" sz="2400" dirty="0" smtClean="0"/>
                        <a:t>32</a:t>
                      </a:r>
                      <a:endParaRPr lang="zh-CN" altLang="en-US" sz="2400" dirty="0"/>
                    </a:p>
                  </a:txBody>
                  <a:tcPr/>
                </a:tc>
                <a:tc>
                  <a:txBody>
                    <a:bodyPr/>
                    <a:lstStyle/>
                    <a:p>
                      <a:pPr algn="ctr"/>
                      <a:r>
                        <a:rPr lang="en-US" altLang="zh-CN" sz="2400" dirty="0" smtClean="0"/>
                        <a:t>34</a:t>
                      </a:r>
                      <a:endParaRPr lang="zh-CN" altLang="en-US" sz="2400" dirty="0"/>
                    </a:p>
                  </a:txBody>
                  <a:tcPr/>
                </a:tc>
                <a:tc>
                  <a:txBody>
                    <a:bodyPr/>
                    <a:lstStyle/>
                    <a:p>
                      <a:pPr algn="ctr"/>
                      <a:r>
                        <a:rPr lang="en-US" altLang="zh-CN" sz="2400" dirty="0" smtClean="0"/>
                        <a:t>34</a:t>
                      </a:r>
                      <a:endParaRPr lang="zh-CN" altLang="en-US" sz="2400" dirty="0"/>
                    </a:p>
                  </a:txBody>
                  <a:tcPr/>
                </a:tc>
                <a:extLst>
                  <a:ext uri="{0D108BD9-81ED-4DB2-BD59-A6C34878D82A}">
                    <a16:rowId xmlns:a16="http://schemas.microsoft.com/office/drawing/2014/main" xmlns="" val="10002"/>
                  </a:ext>
                </a:extLst>
              </a:tr>
              <a:tr h="370840">
                <a:tc>
                  <a:txBody>
                    <a:bodyPr/>
                    <a:lstStyle/>
                    <a:p>
                      <a:pPr algn="ctr"/>
                      <a:r>
                        <a:rPr lang="zh-CN" altLang="en-US" sz="2400" dirty="0" smtClean="0"/>
                        <a:t>乙车间</a:t>
                      </a:r>
                      <a:endParaRPr lang="zh-CN" altLang="en-US" sz="2400" dirty="0"/>
                    </a:p>
                  </a:txBody>
                  <a:tcPr/>
                </a:tc>
                <a:tc>
                  <a:txBody>
                    <a:bodyPr/>
                    <a:lstStyle/>
                    <a:p>
                      <a:pPr algn="ctr"/>
                      <a:r>
                        <a:rPr lang="en-US" altLang="zh-CN" sz="2400" dirty="0" smtClean="0"/>
                        <a:t>100</a:t>
                      </a:r>
                      <a:endParaRPr lang="zh-CN" altLang="en-US" sz="2400" dirty="0"/>
                    </a:p>
                  </a:txBody>
                  <a:tcPr/>
                </a:tc>
                <a:tc>
                  <a:txBody>
                    <a:bodyPr/>
                    <a:lstStyle/>
                    <a:p>
                      <a:pPr algn="ctr"/>
                      <a:r>
                        <a:rPr lang="en-US" altLang="zh-CN" sz="2400" dirty="0" smtClean="0"/>
                        <a:t>20</a:t>
                      </a:r>
                      <a:endParaRPr lang="zh-CN" altLang="en-US" sz="2400" dirty="0"/>
                    </a:p>
                  </a:txBody>
                  <a:tcPr/>
                </a:tc>
                <a:tc>
                  <a:txBody>
                    <a:bodyPr/>
                    <a:lstStyle/>
                    <a:p>
                      <a:pPr algn="ctr"/>
                      <a:r>
                        <a:rPr lang="en-US" altLang="zh-CN" sz="2400" dirty="0" smtClean="0"/>
                        <a:t>30</a:t>
                      </a:r>
                      <a:endParaRPr lang="zh-CN" altLang="en-US" sz="2400" dirty="0"/>
                    </a:p>
                  </a:txBody>
                  <a:tcPr/>
                </a:tc>
                <a:tc>
                  <a:txBody>
                    <a:bodyPr/>
                    <a:lstStyle/>
                    <a:p>
                      <a:pPr algn="ctr"/>
                      <a:r>
                        <a:rPr lang="en-US" altLang="zh-CN" sz="2400" dirty="0" smtClean="0"/>
                        <a:t>50</a:t>
                      </a:r>
                      <a:endParaRPr lang="zh-CN" altLang="en-US" sz="2400" dirty="0"/>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15145974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1752600" y="333376"/>
            <a:ext cx="4775200" cy="809625"/>
          </a:xfrm>
        </p:spPr>
        <p:txBody>
          <a:bodyPr/>
          <a:lstStyle/>
          <a:p>
            <a:pPr algn="l"/>
            <a:r>
              <a:rPr lang="zh-CN" altLang="en-US" sz="3200" b="1">
                <a:latin typeface="黑体" panose="02010609060101010101" pitchFamily="49" charset="-122"/>
              </a:rPr>
              <a:t>三、变异度指标的种类</a:t>
            </a:r>
          </a:p>
        </p:txBody>
      </p:sp>
      <p:sp>
        <p:nvSpPr>
          <p:cNvPr id="273411" name="Rectangle 3"/>
          <p:cNvSpPr>
            <a:spLocks noGrp="1" noChangeArrowheads="1"/>
          </p:cNvSpPr>
          <p:nvPr>
            <p:ph type="body" idx="1"/>
          </p:nvPr>
        </p:nvSpPr>
        <p:spPr>
          <a:xfrm>
            <a:off x="2424113" y="1700213"/>
            <a:ext cx="7772400" cy="5486400"/>
          </a:xfrm>
        </p:spPr>
        <p:txBody>
          <a:bodyPr/>
          <a:lstStyle/>
          <a:p>
            <a:r>
              <a:rPr lang="en-US" altLang="zh-CN">
                <a:latin typeface="黑体" panose="02010609060101010101" pitchFamily="49" charset="-122"/>
                <a:ea typeface="黑体" panose="02010609060101010101" pitchFamily="49" charset="-122"/>
              </a:rPr>
              <a:t>1</a:t>
            </a:r>
            <a:r>
              <a:rPr lang="zh-CN" altLang="en-US">
                <a:latin typeface="黑体" panose="02010609060101010101" pitchFamily="49" charset="-122"/>
                <a:ea typeface="黑体" panose="02010609060101010101" pitchFamily="49" charset="-122"/>
              </a:rPr>
              <a:t>、全距</a:t>
            </a:r>
          </a:p>
          <a:p>
            <a:r>
              <a:rPr lang="en-US" altLang="zh-CN">
                <a:latin typeface="黑体" panose="02010609060101010101" pitchFamily="49" charset="-122"/>
                <a:ea typeface="黑体" panose="02010609060101010101" pitchFamily="49" charset="-122"/>
              </a:rPr>
              <a:t>2</a:t>
            </a:r>
            <a:r>
              <a:rPr lang="zh-CN" altLang="en-US">
                <a:latin typeface="黑体" panose="02010609060101010101" pitchFamily="49" charset="-122"/>
                <a:ea typeface="黑体" panose="02010609060101010101" pitchFamily="49" charset="-122"/>
              </a:rPr>
              <a:t>、四分位差</a:t>
            </a:r>
          </a:p>
          <a:p>
            <a:r>
              <a:rPr lang="en-US" altLang="zh-CN">
                <a:latin typeface="黑体" panose="02010609060101010101" pitchFamily="49" charset="-122"/>
                <a:ea typeface="黑体" panose="02010609060101010101" pitchFamily="49" charset="-122"/>
              </a:rPr>
              <a:t>3</a:t>
            </a:r>
            <a:r>
              <a:rPr lang="zh-CN" altLang="en-US">
                <a:latin typeface="黑体" panose="02010609060101010101" pitchFamily="49" charset="-122"/>
                <a:ea typeface="黑体" panose="02010609060101010101" pitchFamily="49" charset="-122"/>
              </a:rPr>
              <a:t>、平均差</a:t>
            </a:r>
          </a:p>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、标准差</a:t>
            </a:r>
          </a:p>
          <a:p>
            <a:r>
              <a:rPr lang="en-US" altLang="zh-CN">
                <a:latin typeface="黑体" panose="02010609060101010101" pitchFamily="49" charset="-122"/>
                <a:ea typeface="黑体" panose="02010609060101010101" pitchFamily="49" charset="-122"/>
              </a:rPr>
              <a:t>5</a:t>
            </a:r>
            <a:r>
              <a:rPr lang="zh-CN" altLang="en-US">
                <a:latin typeface="黑体" panose="02010609060101010101" pitchFamily="49" charset="-122"/>
                <a:ea typeface="黑体" panose="02010609060101010101" pitchFamily="49" charset="-122"/>
              </a:rPr>
              <a:t>、方差</a:t>
            </a:r>
          </a:p>
          <a:p>
            <a:r>
              <a:rPr lang="en-US" altLang="zh-CN">
                <a:latin typeface="黑体" panose="02010609060101010101" pitchFamily="49" charset="-122"/>
                <a:ea typeface="黑体" panose="02010609060101010101" pitchFamily="49" charset="-122"/>
              </a:rPr>
              <a:t>6</a:t>
            </a:r>
            <a:r>
              <a:rPr lang="zh-CN" altLang="en-US">
                <a:latin typeface="黑体" panose="02010609060101010101" pitchFamily="49" charset="-122"/>
                <a:ea typeface="黑体" panose="02010609060101010101" pitchFamily="49" charset="-122"/>
              </a:rPr>
              <a:t>、离散系数</a:t>
            </a:r>
          </a:p>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、偏度</a:t>
            </a:r>
          </a:p>
          <a:p>
            <a:r>
              <a:rPr lang="en-US" altLang="zh-CN">
                <a:latin typeface="黑体" panose="02010609060101010101" pitchFamily="49" charset="-122"/>
                <a:ea typeface="黑体" panose="02010609060101010101" pitchFamily="49" charset="-122"/>
              </a:rPr>
              <a:t>8</a:t>
            </a:r>
            <a:r>
              <a:rPr lang="zh-CN" altLang="en-US">
                <a:latin typeface="黑体" panose="02010609060101010101" pitchFamily="49" charset="-122"/>
                <a:ea typeface="黑体" panose="02010609060101010101" pitchFamily="49" charset="-122"/>
              </a:rPr>
              <a:t>、峰度</a:t>
            </a:r>
          </a:p>
        </p:txBody>
      </p:sp>
    </p:spTree>
    <p:extLst>
      <p:ext uri="{BB962C8B-B14F-4D97-AF65-F5344CB8AC3E}">
        <p14:creationId xmlns:p14="http://schemas.microsoft.com/office/powerpoint/2010/main" val="6635873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5" name="Rectangle 3"/>
          <p:cNvSpPr>
            <a:spLocks noGrp="1" noChangeArrowheads="1"/>
          </p:cNvSpPr>
          <p:nvPr>
            <p:ph type="body" idx="1"/>
          </p:nvPr>
        </p:nvSpPr>
        <p:spPr>
          <a:xfrm>
            <a:off x="871105" y="1534247"/>
            <a:ext cx="8459788" cy="4191000"/>
          </a:xfrm>
        </p:spPr>
        <p:txBody>
          <a:bodyPr/>
          <a:lstStyle/>
          <a:p>
            <a:r>
              <a:rPr lang="zh-CN" altLang="en-US" dirty="0">
                <a:latin typeface="黑体" panose="02010609060101010101" pitchFamily="49" charset="-122"/>
                <a:ea typeface="黑体" panose="02010609060101010101" pitchFamily="49" charset="-122"/>
              </a:rPr>
              <a:t>全距是总体各单位标志值中最大值与最小值之差，又称极差。</a:t>
            </a:r>
          </a:p>
          <a:p>
            <a:r>
              <a:rPr lang="zh-CN" altLang="en-US" dirty="0">
                <a:latin typeface="黑体" panose="02010609060101010101" pitchFamily="49" charset="-122"/>
                <a:ea typeface="黑体" panose="02010609060101010101" pitchFamily="49" charset="-122"/>
              </a:rPr>
              <a:t>全距 </a:t>
            </a:r>
            <a:r>
              <a:rPr lang="en-US" altLang="zh-CN" dirty="0">
                <a:latin typeface="黑体" panose="02010609060101010101" pitchFamily="49" charset="-122"/>
                <a:ea typeface="黑体" panose="02010609060101010101" pitchFamily="49" charset="-122"/>
              </a:rPr>
              <a:t>R=</a:t>
            </a:r>
            <a:r>
              <a:rPr lang="zh-CN" altLang="en-US" dirty="0">
                <a:latin typeface="黑体" panose="02010609060101010101" pitchFamily="49" charset="-122"/>
                <a:ea typeface="黑体" panose="02010609060101010101" pitchFamily="49" charset="-122"/>
              </a:rPr>
              <a:t>最大值</a:t>
            </a:r>
            <a:r>
              <a:rPr lang="en-US" altLang="zh-CN" dirty="0" err="1">
                <a:latin typeface="黑体" panose="02010609060101010101" pitchFamily="49" charset="-122"/>
                <a:ea typeface="黑体" panose="02010609060101010101" pitchFamily="49" charset="-122"/>
              </a:rPr>
              <a:t>x</a:t>
            </a:r>
            <a:r>
              <a:rPr lang="en-US" altLang="zh-CN" baseline="-25000" dirty="0" err="1">
                <a:latin typeface="黑体" panose="02010609060101010101" pitchFamily="49" charset="-122"/>
                <a:ea typeface="黑体" panose="02010609060101010101" pitchFamily="49" charset="-122"/>
              </a:rPr>
              <a:t>max</a:t>
            </a:r>
            <a:r>
              <a:rPr lang="zh-CN" altLang="en-US" dirty="0">
                <a:latin typeface="黑体" panose="02010609060101010101" pitchFamily="49" charset="-122"/>
                <a:ea typeface="黑体" panose="02010609060101010101" pitchFamily="49" charset="-122"/>
              </a:rPr>
              <a:t>－最小值</a:t>
            </a:r>
            <a:r>
              <a:rPr lang="en-US" altLang="zh-CN" dirty="0" err="1">
                <a:latin typeface="黑体" panose="02010609060101010101" pitchFamily="49" charset="-122"/>
                <a:ea typeface="黑体" panose="02010609060101010101" pitchFamily="49" charset="-122"/>
              </a:rPr>
              <a:t>x</a:t>
            </a:r>
            <a:r>
              <a:rPr lang="en-US" altLang="zh-CN" baseline="-25000" dirty="0" err="1">
                <a:latin typeface="黑体" panose="02010609060101010101" pitchFamily="49" charset="-122"/>
                <a:ea typeface="黑体" panose="02010609060101010101" pitchFamily="49" charset="-122"/>
              </a:rPr>
              <a:t>min</a:t>
            </a:r>
            <a:r>
              <a:rPr lang="en-US" altLang="zh-CN" dirty="0">
                <a:latin typeface="黑体" panose="02010609060101010101" pitchFamily="49" charset="-122"/>
                <a:ea typeface="黑体" panose="02010609060101010101" pitchFamily="49" charset="-122"/>
              </a:rPr>
              <a:t> </a:t>
            </a: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优、缺点：计算简便，意义清楚，反映现象的差异程度较粗略，实用价值甚小。</a:t>
            </a:r>
          </a:p>
        </p:txBody>
      </p:sp>
      <p:sp>
        <p:nvSpPr>
          <p:cNvPr id="274437" name="Rectangle 5"/>
          <p:cNvSpPr>
            <a:spLocks noChangeArrowheads="1"/>
          </p:cNvSpPr>
          <p:nvPr/>
        </p:nvSpPr>
        <p:spPr bwMode="auto">
          <a:xfrm>
            <a:off x="547256" y="381723"/>
            <a:ext cx="21240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、全距</a:t>
            </a:r>
          </a:p>
        </p:txBody>
      </p:sp>
      <p:sp>
        <p:nvSpPr>
          <p:cNvPr id="2" name="文本框 1"/>
          <p:cNvSpPr txBox="1"/>
          <p:nvPr/>
        </p:nvSpPr>
        <p:spPr>
          <a:xfrm>
            <a:off x="777586" y="5122719"/>
            <a:ext cx="9514143" cy="523220"/>
          </a:xfrm>
          <a:prstGeom prst="rect">
            <a:avLst/>
          </a:prstGeom>
          <a:noFill/>
        </p:spPr>
        <p:txBody>
          <a:bodyPr wrap="none" rtlCol="0">
            <a:spAutoFit/>
          </a:bodyPr>
          <a:lstStyle/>
          <a:p>
            <a:r>
              <a:rPr lang="zh-CN" altLang="en-US" sz="2800" dirty="0" smtClean="0"/>
              <a:t>例：</a:t>
            </a:r>
            <a:r>
              <a:rPr lang="en-US" altLang="zh-CN" sz="2800" dirty="0" smtClean="0"/>
              <a:t>12</a:t>
            </a:r>
            <a:r>
              <a:rPr lang="zh-CN" altLang="en-US" sz="2800" dirty="0" smtClean="0"/>
              <a:t>位工人的日产量：</a:t>
            </a:r>
            <a:r>
              <a:rPr lang="en-US" altLang="zh-CN" sz="2800" dirty="0" smtClean="0"/>
              <a:t>10,20,22,24,25,26,27,28,30,32,34,35</a:t>
            </a:r>
            <a:endParaRPr lang="zh-CN" altLang="en-US" sz="2800" dirty="0"/>
          </a:p>
        </p:txBody>
      </p:sp>
    </p:spTree>
    <p:extLst>
      <p:ext uri="{BB962C8B-B14F-4D97-AF65-F5344CB8AC3E}">
        <p14:creationId xmlns:p14="http://schemas.microsoft.com/office/powerpoint/2010/main" val="44303763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a:xfrm>
            <a:off x="683780" y="343477"/>
            <a:ext cx="7772400" cy="1143000"/>
          </a:xfrm>
        </p:spPr>
        <p:txBody>
          <a:bodyPr>
            <a:normAutofit/>
          </a:bodyPr>
          <a:lstStyle/>
          <a:p>
            <a:pPr algn="l"/>
            <a:r>
              <a:rPr lang="en-US" altLang="zh-CN" sz="2800" b="1" dirty="0">
                <a:latin typeface="黑体" panose="02010609060101010101" pitchFamily="49" charset="-122"/>
              </a:rPr>
              <a:t>2</a:t>
            </a:r>
            <a:r>
              <a:rPr lang="zh-CN" altLang="en-US" sz="2800" b="1" dirty="0">
                <a:latin typeface="黑体" panose="02010609060101010101" pitchFamily="49" charset="-122"/>
              </a:rPr>
              <a:t>、四分位差</a:t>
            </a:r>
            <a:r>
              <a:rPr lang="en-US" altLang="zh-CN" sz="2800" b="1" dirty="0">
                <a:latin typeface="黑体" panose="02010609060101010101" pitchFamily="49" charset="-122"/>
              </a:rPr>
              <a:t>Q</a:t>
            </a:r>
          </a:p>
        </p:txBody>
      </p:sp>
      <p:sp>
        <p:nvSpPr>
          <p:cNvPr id="275459" name="Rectangle 3"/>
          <p:cNvSpPr>
            <a:spLocks noGrp="1" noChangeArrowheads="1"/>
          </p:cNvSpPr>
          <p:nvPr>
            <p:ph type="body" idx="1"/>
          </p:nvPr>
        </p:nvSpPr>
        <p:spPr>
          <a:xfrm>
            <a:off x="683780" y="1402773"/>
            <a:ext cx="10289020" cy="5299363"/>
          </a:xfrm>
        </p:spPr>
        <p:txBody>
          <a:bodyPr>
            <a:normAutofit/>
          </a:bodyPr>
          <a:lstStyle/>
          <a:p>
            <a:pPr>
              <a:buFontTx/>
              <a:buNone/>
            </a:pP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）四分位差是四分位数中间两个分位之差。</a:t>
            </a:r>
          </a:p>
          <a:p>
            <a:pPr>
              <a:buFontTx/>
              <a:buNone/>
            </a:pPr>
            <a:endParaRPr lang="zh-CN" altLang="en-US" sz="2400" dirty="0">
              <a:latin typeface="黑体" panose="02010609060101010101" pitchFamily="49" charset="-122"/>
              <a:ea typeface="黑体" panose="02010609060101010101" pitchFamily="49" charset="-122"/>
            </a:endParaRPr>
          </a:p>
          <a:p>
            <a:pPr>
              <a:buFontTx/>
              <a:buNone/>
            </a:pPr>
            <a:r>
              <a:rPr lang="zh-CN" altLang="en-US" sz="2400" dirty="0">
                <a:latin typeface="黑体" panose="02010609060101010101" pitchFamily="49" charset="-122"/>
                <a:ea typeface="黑体" panose="02010609060101010101" pitchFamily="49" charset="-122"/>
              </a:rPr>
              <a:t>     四分位差</a:t>
            </a:r>
            <a:r>
              <a:rPr lang="en-US" altLang="zh-CN" sz="2400" dirty="0">
                <a:latin typeface="黑体" panose="02010609060101010101" pitchFamily="49" charset="-122"/>
                <a:ea typeface="黑体" panose="02010609060101010101" pitchFamily="49" charset="-122"/>
              </a:rPr>
              <a:t>Q=</a:t>
            </a:r>
            <a:r>
              <a:rPr lang="zh-CN" altLang="en-US" sz="2400" dirty="0">
                <a:latin typeface="黑体" panose="02010609060101010101" pitchFamily="49" charset="-122"/>
                <a:ea typeface="黑体" panose="02010609060101010101" pitchFamily="49" charset="-122"/>
              </a:rPr>
              <a:t>第三个四分位数</a:t>
            </a:r>
            <a:r>
              <a:rPr lang="en-US" altLang="zh-CN" sz="2400" dirty="0">
                <a:latin typeface="黑体" panose="02010609060101010101" pitchFamily="49" charset="-122"/>
                <a:ea typeface="黑体" panose="02010609060101010101" pitchFamily="49" charset="-122"/>
              </a:rPr>
              <a:t>Q</a:t>
            </a:r>
            <a:r>
              <a:rPr lang="en-US" altLang="zh-CN" sz="2400" baseline="-25000" dirty="0">
                <a:latin typeface="黑体" panose="02010609060101010101" pitchFamily="49" charset="-122"/>
                <a:ea typeface="黑体" panose="02010609060101010101" pitchFamily="49" charset="-122"/>
              </a:rPr>
              <a:t>3</a:t>
            </a:r>
            <a:r>
              <a:rPr lang="en-US" altLang="zh-CN" sz="2400" dirty="0">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第一个四分位数</a:t>
            </a:r>
            <a:r>
              <a:rPr lang="en-US" altLang="zh-CN" sz="2400" dirty="0" smtClean="0">
                <a:latin typeface="黑体" panose="02010609060101010101" pitchFamily="49" charset="-122"/>
                <a:ea typeface="黑体" panose="02010609060101010101" pitchFamily="49" charset="-122"/>
              </a:rPr>
              <a:t>Q</a:t>
            </a:r>
            <a:r>
              <a:rPr lang="en-US" altLang="zh-CN" sz="2400" baseline="-25000" dirty="0" smtClean="0">
                <a:latin typeface="黑体" panose="02010609060101010101" pitchFamily="49" charset="-122"/>
                <a:ea typeface="黑体" panose="02010609060101010101" pitchFamily="49" charset="-122"/>
              </a:rPr>
              <a:t>1</a:t>
            </a:r>
          </a:p>
          <a:p>
            <a:pPr>
              <a:buFontTx/>
              <a:buNone/>
            </a:pPr>
            <a:r>
              <a:rPr lang="en-US" altLang="zh-CN" sz="3600" baseline="-25000" dirty="0">
                <a:latin typeface="黑体" panose="02010609060101010101" pitchFamily="49" charset="-122"/>
                <a:ea typeface="黑体" panose="02010609060101010101" pitchFamily="49" charset="-122"/>
              </a:rPr>
              <a:t> </a:t>
            </a:r>
            <a:r>
              <a:rPr lang="en-US" altLang="zh-CN" sz="3600" baseline="-25000" dirty="0" smtClean="0">
                <a:latin typeface="黑体" panose="02010609060101010101" pitchFamily="49" charset="-122"/>
                <a:ea typeface="黑体" panose="02010609060101010101" pitchFamily="49" charset="-122"/>
              </a:rPr>
              <a:t>                 </a:t>
            </a:r>
            <a:r>
              <a:rPr lang="en-US" altLang="zh-CN" sz="4300" baseline="-25000" dirty="0" smtClean="0">
                <a:latin typeface="黑体" panose="02010609060101010101" pitchFamily="49" charset="-122"/>
                <a:ea typeface="黑体" panose="02010609060101010101" pitchFamily="49" charset="-122"/>
              </a:rPr>
              <a:t>Q=Q3-Q1</a:t>
            </a:r>
          </a:p>
          <a:p>
            <a:pPr>
              <a:buFontTx/>
              <a:buNone/>
            </a:pPr>
            <a:r>
              <a:rPr lang="en-US" altLang="zh-CN" sz="3000" dirty="0" smtClean="0">
                <a:latin typeface="黑体" panose="02010609060101010101" pitchFamily="49" charset="-122"/>
                <a:ea typeface="黑体" panose="02010609060101010101" pitchFamily="49" charset="-122"/>
              </a:rPr>
              <a:t>              </a:t>
            </a:r>
          </a:p>
          <a:p>
            <a:pPr>
              <a:buFontTx/>
              <a:buNone/>
            </a:pPr>
            <a:r>
              <a:rPr lang="en-US" altLang="zh-CN" sz="3000" dirty="0">
                <a:latin typeface="黑体" panose="02010609060101010101" pitchFamily="49" charset="-122"/>
                <a:ea typeface="黑体" panose="02010609060101010101" pitchFamily="49" charset="-122"/>
              </a:rPr>
              <a:t> </a:t>
            </a:r>
            <a:r>
              <a:rPr lang="en-US" altLang="zh-CN" sz="3000" dirty="0" smtClean="0">
                <a:latin typeface="黑体" panose="02010609060101010101" pitchFamily="49" charset="-122"/>
                <a:ea typeface="黑体" panose="02010609060101010101" pitchFamily="49" charset="-122"/>
              </a:rPr>
              <a:t>             Q3=3*(n+1)/4</a:t>
            </a:r>
          </a:p>
          <a:p>
            <a:pPr>
              <a:buNone/>
            </a:pPr>
            <a:r>
              <a:rPr lang="en-US" altLang="zh-CN" sz="3000" dirty="0" smtClean="0">
                <a:latin typeface="黑体" panose="02010609060101010101" pitchFamily="49" charset="-122"/>
                <a:ea typeface="黑体" panose="02010609060101010101" pitchFamily="49" charset="-122"/>
              </a:rPr>
              <a:t>              Q1=(</a:t>
            </a:r>
            <a:r>
              <a:rPr lang="en-US" altLang="zh-CN" sz="3000" dirty="0">
                <a:latin typeface="黑体" panose="02010609060101010101" pitchFamily="49" charset="-122"/>
                <a:ea typeface="黑体" panose="02010609060101010101" pitchFamily="49" charset="-122"/>
              </a:rPr>
              <a:t>n+1)/4</a:t>
            </a:r>
          </a:p>
          <a:p>
            <a:pPr>
              <a:buFontTx/>
              <a:buNone/>
            </a:pPr>
            <a:endParaRPr lang="en-US" altLang="zh-CN" sz="2400" dirty="0">
              <a:latin typeface="黑体" panose="02010609060101010101" pitchFamily="49" charset="-122"/>
              <a:ea typeface="黑体" panose="02010609060101010101" pitchFamily="49" charset="-122"/>
            </a:endParaRPr>
          </a:p>
          <a:p>
            <a:pPr>
              <a:buFontTx/>
              <a:buNone/>
            </a:pPr>
            <a:r>
              <a:rPr lang="zh-CN" altLang="en-US" sz="2400" dirty="0" smtClean="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）优缺：计算简单，意义清楚，反映现象的差异程度较粗略和不全面，实用价值甚小。</a:t>
            </a:r>
          </a:p>
          <a:p>
            <a:endParaRPr lang="en-US" altLang="zh-CN" sz="2400" dirty="0">
              <a:latin typeface="黑体" panose="02010609060101010101" pitchFamily="49" charset="-122"/>
              <a:ea typeface="黑体" panose="02010609060101010101" pitchFamily="49" charset="-122"/>
            </a:endParaRPr>
          </a:p>
        </p:txBody>
      </p:sp>
      <p:sp>
        <p:nvSpPr>
          <p:cNvPr id="4" name="文本框 3"/>
          <p:cNvSpPr txBox="1"/>
          <p:nvPr/>
        </p:nvSpPr>
        <p:spPr>
          <a:xfrm>
            <a:off x="891886" y="5974774"/>
            <a:ext cx="9514143" cy="523220"/>
          </a:xfrm>
          <a:prstGeom prst="rect">
            <a:avLst/>
          </a:prstGeom>
          <a:noFill/>
        </p:spPr>
        <p:txBody>
          <a:bodyPr wrap="none" rtlCol="0">
            <a:spAutoFit/>
          </a:bodyPr>
          <a:lstStyle/>
          <a:p>
            <a:r>
              <a:rPr lang="zh-CN" altLang="en-US" sz="2800" dirty="0" smtClean="0"/>
              <a:t>例：</a:t>
            </a:r>
            <a:r>
              <a:rPr lang="en-US" altLang="zh-CN" sz="2800" dirty="0" smtClean="0"/>
              <a:t>12</a:t>
            </a:r>
            <a:r>
              <a:rPr lang="zh-CN" altLang="en-US" sz="2800" dirty="0" smtClean="0"/>
              <a:t>位工人的日产量：</a:t>
            </a:r>
            <a:r>
              <a:rPr lang="en-US" altLang="zh-CN" sz="2800" dirty="0" smtClean="0"/>
              <a:t>10,20,22,24,25,26,27,28,30,32,34,35</a:t>
            </a:r>
            <a:endParaRPr lang="zh-CN" altLang="en-US" sz="2800" dirty="0"/>
          </a:p>
        </p:txBody>
      </p:sp>
    </p:spTree>
    <p:extLst>
      <p:ext uri="{BB962C8B-B14F-4D97-AF65-F5344CB8AC3E}">
        <p14:creationId xmlns:p14="http://schemas.microsoft.com/office/powerpoint/2010/main" val="324119866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a:xfrm>
            <a:off x="575470" y="199304"/>
            <a:ext cx="4176712" cy="1143000"/>
          </a:xfrm>
        </p:spPr>
        <p:txBody>
          <a:bodyPr vert="horz" lIns="91440" tIns="45720" rIns="91440" bIns="45720" rtlCol="0" anchor="ctr">
            <a:normAutofit/>
          </a:bodyPr>
          <a:lstStyle/>
          <a:p>
            <a:r>
              <a:rPr lang="en-US" altLang="zh-CN" sz="2800" b="1" dirty="0">
                <a:latin typeface="黑体" panose="02010609060101010101" pitchFamily="49" charset="-122"/>
              </a:rPr>
              <a:t>3</a:t>
            </a:r>
            <a:r>
              <a:rPr lang="zh-CN" altLang="en-US" sz="2800" b="1" dirty="0">
                <a:latin typeface="黑体" panose="02010609060101010101" pitchFamily="49" charset="-122"/>
              </a:rPr>
              <a:t>、平均差</a:t>
            </a:r>
            <a:r>
              <a:rPr lang="en-US" altLang="zh-CN" sz="2800" b="1" dirty="0">
                <a:latin typeface="黑体" panose="02010609060101010101" pitchFamily="49" charset="-122"/>
              </a:rPr>
              <a:t>A.D.</a:t>
            </a:r>
          </a:p>
        </p:txBody>
      </p:sp>
      <p:sp>
        <p:nvSpPr>
          <p:cNvPr id="276483" name="Rectangle 3"/>
          <p:cNvSpPr>
            <a:spLocks noGrp="1" noChangeArrowheads="1"/>
          </p:cNvSpPr>
          <p:nvPr>
            <p:ph type="body" idx="1"/>
          </p:nvPr>
        </p:nvSpPr>
        <p:spPr>
          <a:xfrm>
            <a:off x="1752600" y="1676400"/>
            <a:ext cx="8763000" cy="5410200"/>
          </a:xfrm>
        </p:spPr>
        <p:txBody>
          <a:bodyPr/>
          <a:lstStyle/>
          <a:p>
            <a:pPr>
              <a:lnSpc>
                <a:spcPct val="90000"/>
              </a:lnSpc>
              <a:buFontTx/>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、平均差是总体各单位标志值对其算术平数的离差绝对值的算术平均数。</a:t>
            </a:r>
          </a:p>
          <a:p>
            <a:pPr>
              <a:lnSpc>
                <a:spcPct val="90000"/>
              </a:lnSpc>
              <a:buFontTx/>
              <a:buNone/>
            </a:pPr>
            <a:r>
              <a:rPr lang="zh-CN" altLang="en-US" dirty="0">
                <a:latin typeface="黑体" panose="02010609060101010101" pitchFamily="49" charset="-122"/>
                <a:ea typeface="黑体" panose="02010609060101010101" pitchFamily="49" charset="-122"/>
              </a:rPr>
              <a:t>    </a:t>
            </a:r>
          </a:p>
          <a:p>
            <a:pPr>
              <a:lnSpc>
                <a:spcPct val="90000"/>
              </a:lnSpc>
              <a:buFontTx/>
              <a:buNone/>
            </a:pPr>
            <a:r>
              <a:rPr lang="zh-CN" altLang="en-US" dirty="0">
                <a:latin typeface="黑体" panose="02010609060101010101" pitchFamily="49" charset="-122"/>
                <a:ea typeface="黑体" panose="02010609060101010101" pitchFamily="49" charset="-122"/>
              </a:rPr>
              <a:t>   平均差              （ 简单式）</a:t>
            </a:r>
          </a:p>
          <a:p>
            <a:pPr>
              <a:lnSpc>
                <a:spcPct val="90000"/>
              </a:lnSpc>
              <a:buFontTx/>
              <a:buNone/>
            </a:pPr>
            <a:r>
              <a:rPr lang="zh-CN" altLang="en-US" dirty="0">
                <a:latin typeface="黑体" panose="02010609060101010101" pitchFamily="49" charset="-122"/>
                <a:ea typeface="黑体" panose="02010609060101010101" pitchFamily="49" charset="-122"/>
              </a:rPr>
              <a:t>           </a:t>
            </a:r>
          </a:p>
          <a:p>
            <a:pPr>
              <a:lnSpc>
                <a:spcPct val="90000"/>
              </a:lnSpc>
              <a:buFontTx/>
              <a:buNone/>
            </a:pPr>
            <a:r>
              <a:rPr lang="zh-CN" altLang="en-US" dirty="0">
                <a:latin typeface="黑体" panose="02010609060101010101" pitchFamily="49" charset="-122"/>
                <a:ea typeface="黑体" panose="02010609060101010101" pitchFamily="49" charset="-122"/>
              </a:rPr>
              <a:t>            　         （加权式）</a:t>
            </a:r>
          </a:p>
          <a:p>
            <a:pPr>
              <a:lnSpc>
                <a:spcPct val="90000"/>
              </a:lnSpc>
              <a:buFontTx/>
              <a:buNone/>
            </a:pPr>
            <a:endParaRPr lang="zh-CN" altLang="en-US" dirty="0">
              <a:latin typeface="黑体" panose="02010609060101010101" pitchFamily="49" charset="-122"/>
              <a:ea typeface="黑体" panose="02010609060101010101" pitchFamily="49" charset="-122"/>
            </a:endParaRPr>
          </a:p>
          <a:p>
            <a:pPr>
              <a:lnSpc>
                <a:spcPct val="90000"/>
              </a:lnSpc>
              <a:buFontTx/>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 含义明确，计算也较简便，能充分、客观反映总体各单位标志值之间的差异程度，但以绝对值为计算基础不利于进一步的代数运算。</a:t>
            </a:r>
          </a:p>
        </p:txBody>
      </p:sp>
      <p:graphicFrame>
        <p:nvGraphicFramePr>
          <p:cNvPr id="276484" name="Object 4"/>
          <p:cNvGraphicFramePr>
            <a:graphicFrameLocks noChangeAspect="1"/>
          </p:cNvGraphicFramePr>
          <p:nvPr>
            <p:extLst>
              <p:ext uri="{D42A27DB-BD31-4B8C-83A1-F6EECF244321}">
                <p14:modId xmlns:p14="http://schemas.microsoft.com/office/powerpoint/2010/main" val="1551905814"/>
              </p:ext>
            </p:extLst>
          </p:nvPr>
        </p:nvGraphicFramePr>
        <p:xfrm>
          <a:off x="3532188" y="2827338"/>
          <a:ext cx="2439987" cy="923925"/>
        </p:xfrm>
        <a:graphic>
          <a:graphicData uri="http://schemas.openxmlformats.org/presentationml/2006/ole">
            <mc:AlternateContent xmlns:mc="http://schemas.openxmlformats.org/markup-compatibility/2006">
              <mc:Choice xmlns:v="urn:schemas-microsoft-com:vml" Requires="v">
                <p:oleObj spid="_x0000_s1132" name="公式" r:id="rId3" imgW="1206360" imgH="457200" progId="Equation.3">
                  <p:embed/>
                </p:oleObj>
              </mc:Choice>
              <mc:Fallback>
                <p:oleObj name="公式" r:id="rId3" imgW="1206360" imgH="457200" progId="Equation.3">
                  <p:embed/>
                  <p:pic>
                    <p:nvPicPr>
                      <p:cNvPr id="0" name=""/>
                      <p:cNvPicPr>
                        <a:picLocks noChangeAspect="1" noChangeArrowheads="1"/>
                      </p:cNvPicPr>
                      <p:nvPr/>
                    </p:nvPicPr>
                    <p:blipFill>
                      <a:blip r:embed="rId4"/>
                      <a:srcRect/>
                      <a:stretch>
                        <a:fillRect/>
                      </a:stretch>
                    </p:blipFill>
                    <p:spPr bwMode="auto">
                      <a:xfrm>
                        <a:off x="3532188" y="2827338"/>
                        <a:ext cx="2439987" cy="92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485" name="Object 5"/>
          <p:cNvGraphicFramePr>
            <a:graphicFrameLocks noChangeAspect="1"/>
          </p:cNvGraphicFramePr>
          <p:nvPr>
            <p:extLst>
              <p:ext uri="{D42A27DB-BD31-4B8C-83A1-F6EECF244321}">
                <p14:modId xmlns:p14="http://schemas.microsoft.com/office/powerpoint/2010/main" val="2702615251"/>
              </p:ext>
            </p:extLst>
          </p:nvPr>
        </p:nvGraphicFramePr>
        <p:xfrm>
          <a:off x="1752600" y="3875088"/>
          <a:ext cx="3998912" cy="1027113"/>
        </p:xfrm>
        <a:graphic>
          <a:graphicData uri="http://schemas.openxmlformats.org/presentationml/2006/ole">
            <mc:AlternateContent xmlns:mc="http://schemas.openxmlformats.org/markup-compatibility/2006">
              <mc:Choice xmlns:v="urn:schemas-microsoft-com:vml" Requires="v">
                <p:oleObj spid="_x0000_s1133" name="公式" r:id="rId5" imgW="1307880" imgH="507960" progId="Equation.3">
                  <p:embed/>
                </p:oleObj>
              </mc:Choice>
              <mc:Fallback>
                <p:oleObj name="公式" r:id="rId5" imgW="1307880" imgH="507960" progId="Equation.3">
                  <p:embed/>
                  <p:pic>
                    <p:nvPicPr>
                      <p:cNvPr id="0" name=""/>
                      <p:cNvPicPr>
                        <a:picLocks noChangeAspect="1" noChangeArrowheads="1"/>
                      </p:cNvPicPr>
                      <p:nvPr/>
                    </p:nvPicPr>
                    <p:blipFill>
                      <a:blip r:embed="rId6"/>
                      <a:srcRect/>
                      <a:stretch>
                        <a:fillRect/>
                      </a:stretch>
                    </p:blipFill>
                    <p:spPr bwMode="auto">
                      <a:xfrm>
                        <a:off x="1752600" y="3875088"/>
                        <a:ext cx="3998912" cy="1027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7789551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1737742473"/>
              </p:ext>
            </p:extLst>
          </p:nvPr>
        </p:nvGraphicFramePr>
        <p:xfrm>
          <a:off x="1481282" y="1595966"/>
          <a:ext cx="8128002" cy="3235960"/>
        </p:xfrm>
        <a:graphic>
          <a:graphicData uri="http://schemas.openxmlformats.org/drawingml/2006/table">
            <a:tbl>
              <a:tblPr firstRow="1" bandRow="1">
                <a:tableStyleId>{5940675A-B579-460E-94D1-54222C63F5DA}</a:tableStyleId>
              </a:tblPr>
              <a:tblGrid>
                <a:gridCol w="1354667">
                  <a:extLst>
                    <a:ext uri="{9D8B030D-6E8A-4147-A177-3AD203B41FA5}">
                      <a16:colId xmlns:a16="http://schemas.microsoft.com/office/drawing/2014/main" xmlns="" val="20000"/>
                    </a:ext>
                  </a:extLst>
                </a:gridCol>
                <a:gridCol w="1354667">
                  <a:extLst>
                    <a:ext uri="{9D8B030D-6E8A-4147-A177-3AD203B41FA5}">
                      <a16:colId xmlns:a16="http://schemas.microsoft.com/office/drawing/2014/main" xmlns="" val="20001"/>
                    </a:ext>
                  </a:extLst>
                </a:gridCol>
                <a:gridCol w="1354667">
                  <a:extLst>
                    <a:ext uri="{9D8B030D-6E8A-4147-A177-3AD203B41FA5}">
                      <a16:colId xmlns:a16="http://schemas.microsoft.com/office/drawing/2014/main" xmlns="" val="20002"/>
                    </a:ext>
                  </a:extLst>
                </a:gridCol>
                <a:gridCol w="1354667">
                  <a:extLst>
                    <a:ext uri="{9D8B030D-6E8A-4147-A177-3AD203B41FA5}">
                      <a16:colId xmlns:a16="http://schemas.microsoft.com/office/drawing/2014/main" xmlns="" val="20003"/>
                    </a:ext>
                  </a:extLst>
                </a:gridCol>
                <a:gridCol w="1354667">
                  <a:extLst>
                    <a:ext uri="{9D8B030D-6E8A-4147-A177-3AD203B41FA5}">
                      <a16:colId xmlns:a16="http://schemas.microsoft.com/office/drawing/2014/main" xmlns="" val="20004"/>
                    </a:ext>
                  </a:extLst>
                </a:gridCol>
                <a:gridCol w="1354667">
                  <a:extLst>
                    <a:ext uri="{9D8B030D-6E8A-4147-A177-3AD203B41FA5}">
                      <a16:colId xmlns:a16="http://schemas.microsoft.com/office/drawing/2014/main" xmlns="" val="20005"/>
                    </a:ext>
                  </a:extLst>
                </a:gridCol>
              </a:tblGrid>
              <a:tr h="370840">
                <a:tc gridSpan="3">
                  <a:txBody>
                    <a:bodyPr/>
                    <a:lstStyle/>
                    <a:p>
                      <a:pPr algn="ctr"/>
                      <a:r>
                        <a:rPr lang="zh-CN" altLang="en-US" dirty="0" smtClean="0"/>
                        <a:t>甲组</a:t>
                      </a:r>
                      <a:endParaRPr lang="zh-CN" altLang="en-US" dirty="0"/>
                    </a:p>
                  </a:txBody>
                  <a:tcPr/>
                </a:tc>
                <a:tc hMerge="1">
                  <a:txBody>
                    <a:bodyPr/>
                    <a:lstStyle/>
                    <a:p>
                      <a:endParaRPr lang="zh-CN" altLang="en-US"/>
                    </a:p>
                  </a:txBody>
                  <a:tcPr/>
                </a:tc>
                <a:tc hMerge="1">
                  <a:txBody>
                    <a:bodyPr/>
                    <a:lstStyle/>
                    <a:p>
                      <a:endParaRPr lang="zh-CN" altLang="en-US"/>
                    </a:p>
                  </a:txBody>
                  <a:tcPr/>
                </a:tc>
                <a:tc gridSpan="3">
                  <a:txBody>
                    <a:bodyPr/>
                    <a:lstStyle/>
                    <a:p>
                      <a:pPr algn="ctr"/>
                      <a:r>
                        <a:rPr lang="zh-CN" altLang="en-US" dirty="0" smtClean="0"/>
                        <a:t>乙组</a:t>
                      </a:r>
                      <a:endParaRPr lang="zh-CN" altLang="en-US" dirty="0"/>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0"/>
                  </a:ext>
                </a:extLst>
              </a:tr>
              <a:tr h="370840">
                <a:tc>
                  <a:txBody>
                    <a:bodyPr/>
                    <a:lstStyle/>
                    <a:p>
                      <a:pPr algn="ctr"/>
                      <a:r>
                        <a:rPr lang="zh-CN" altLang="en-US" dirty="0" smtClean="0"/>
                        <a:t>日产量</a:t>
                      </a:r>
                      <a:endParaRPr lang="zh-CN" altLang="en-US" dirty="0"/>
                    </a:p>
                  </a:txBody>
                  <a:tcPr/>
                </a:tc>
                <a:tc>
                  <a:txBody>
                    <a:bodyPr/>
                    <a:lstStyle/>
                    <a:p>
                      <a:pPr algn="ctr"/>
                      <a:r>
                        <a:rPr lang="zh-CN" altLang="en-US" dirty="0" smtClean="0"/>
                        <a:t>离差</a:t>
                      </a:r>
                      <a:endParaRPr lang="en-US" altLang="zh-CN" dirty="0" smtClean="0"/>
                    </a:p>
                    <a:p>
                      <a:pPr algn="ctr"/>
                      <a:endParaRPr lang="zh-CN" altLang="en-US" dirty="0"/>
                    </a:p>
                  </a:txBody>
                  <a:tcPr/>
                </a:tc>
                <a:tc>
                  <a:txBody>
                    <a:bodyPr/>
                    <a:lstStyle/>
                    <a:p>
                      <a:pPr algn="ctr"/>
                      <a:r>
                        <a:rPr lang="zh-CN" altLang="en-US" dirty="0" smtClean="0"/>
                        <a:t>离差绝对值</a:t>
                      </a:r>
                      <a:endParaRPr lang="zh-CN" altLang="en-US" dirty="0"/>
                    </a:p>
                  </a:txBody>
                  <a:tcPr/>
                </a:tc>
                <a:tc>
                  <a:txBody>
                    <a:bodyPr/>
                    <a:lstStyle/>
                    <a:p>
                      <a:pPr algn="ctr"/>
                      <a:r>
                        <a:rPr lang="zh-CN" altLang="en-US" dirty="0" smtClean="0"/>
                        <a:t>日产量</a:t>
                      </a:r>
                      <a:endParaRPr lang="zh-CN" altLang="en-US" dirty="0"/>
                    </a:p>
                  </a:txBody>
                  <a:tcPr/>
                </a:tc>
                <a:tc>
                  <a:txBody>
                    <a:bodyPr/>
                    <a:lstStyle/>
                    <a:p>
                      <a:pPr algn="ctr"/>
                      <a:r>
                        <a:rPr lang="zh-CN" altLang="en-US" dirty="0" smtClean="0"/>
                        <a:t>离差</a:t>
                      </a:r>
                      <a:endParaRPr lang="en-US" altLang="zh-CN" dirty="0" smtClean="0"/>
                    </a:p>
                    <a:p>
                      <a:pPr algn="ctr"/>
                      <a:endParaRPr lang="zh-CN" altLang="en-US" dirty="0"/>
                    </a:p>
                  </a:txBody>
                  <a:tcPr/>
                </a:tc>
                <a:tc>
                  <a:txBody>
                    <a:bodyPr/>
                    <a:lstStyle/>
                    <a:p>
                      <a:pPr algn="ctr"/>
                      <a:r>
                        <a:rPr lang="zh-CN" altLang="en-US" dirty="0" smtClean="0"/>
                        <a:t>离差绝对值</a:t>
                      </a:r>
                      <a:endParaRPr lang="zh-CN" altLang="en-US" dirty="0"/>
                    </a:p>
                  </a:txBody>
                  <a:tcPr/>
                </a:tc>
                <a:extLst>
                  <a:ext uri="{0D108BD9-81ED-4DB2-BD59-A6C34878D82A}">
                    <a16:rowId xmlns:a16="http://schemas.microsoft.com/office/drawing/2014/main" xmlns="" val="10001"/>
                  </a:ext>
                </a:extLst>
              </a:tr>
              <a:tr h="370840">
                <a:tc>
                  <a:txBody>
                    <a:bodyPr/>
                    <a:lstStyle/>
                    <a:p>
                      <a:pPr algn="ctr"/>
                      <a:r>
                        <a:rPr lang="en-US" altLang="zh-CN" dirty="0" smtClean="0"/>
                        <a:t>20</a:t>
                      </a:r>
                      <a:endParaRPr lang="zh-CN" altLang="en-US" dirty="0"/>
                    </a:p>
                  </a:txBody>
                  <a:tcPr/>
                </a:tc>
                <a:tc>
                  <a:txBody>
                    <a:bodyPr/>
                    <a:lstStyle/>
                    <a:p>
                      <a:pPr algn="ctr"/>
                      <a:r>
                        <a:rPr lang="en-US" altLang="zh-CN" dirty="0" smtClean="0"/>
                        <a:t>-4</a:t>
                      </a:r>
                      <a:endParaRPr lang="zh-CN" altLang="en-US" dirty="0"/>
                    </a:p>
                  </a:txBody>
                  <a:tcPr/>
                </a:tc>
                <a:tc>
                  <a:txBody>
                    <a:bodyPr/>
                    <a:lstStyle/>
                    <a:p>
                      <a:pPr algn="ctr"/>
                      <a:r>
                        <a:rPr lang="en-US" altLang="zh-CN" dirty="0" smtClean="0"/>
                        <a:t>4</a:t>
                      </a:r>
                      <a:endParaRPr lang="zh-CN" altLang="en-US" dirty="0"/>
                    </a:p>
                  </a:txBody>
                  <a:tcPr/>
                </a:tc>
                <a:tc>
                  <a:txBody>
                    <a:bodyPr/>
                    <a:lstStyle/>
                    <a:p>
                      <a:pPr algn="ctr"/>
                      <a:r>
                        <a:rPr lang="en-US" altLang="zh-CN" dirty="0" smtClean="0"/>
                        <a:t>10</a:t>
                      </a:r>
                      <a:endParaRPr lang="zh-CN" altLang="en-US" dirty="0"/>
                    </a:p>
                  </a:txBody>
                  <a:tcPr/>
                </a:tc>
                <a:tc>
                  <a:txBody>
                    <a:bodyPr/>
                    <a:lstStyle/>
                    <a:p>
                      <a:pPr algn="ctr"/>
                      <a:r>
                        <a:rPr lang="en-US" altLang="zh-CN" dirty="0" smtClean="0"/>
                        <a:t>-14</a:t>
                      </a:r>
                      <a:endParaRPr lang="zh-CN" altLang="en-US" dirty="0"/>
                    </a:p>
                  </a:txBody>
                  <a:tcPr/>
                </a:tc>
                <a:tc>
                  <a:txBody>
                    <a:bodyPr/>
                    <a:lstStyle/>
                    <a:p>
                      <a:pPr algn="ctr"/>
                      <a:r>
                        <a:rPr lang="en-US" altLang="zh-CN" dirty="0" smtClean="0"/>
                        <a:t>14</a:t>
                      </a:r>
                      <a:endParaRPr lang="zh-CN" altLang="en-US" dirty="0"/>
                    </a:p>
                  </a:txBody>
                  <a:tcPr/>
                </a:tc>
                <a:extLst>
                  <a:ext uri="{0D108BD9-81ED-4DB2-BD59-A6C34878D82A}">
                    <a16:rowId xmlns:a16="http://schemas.microsoft.com/office/drawing/2014/main" xmlns="" val="10002"/>
                  </a:ext>
                </a:extLst>
              </a:tr>
              <a:tr h="370840">
                <a:tc>
                  <a:txBody>
                    <a:bodyPr/>
                    <a:lstStyle/>
                    <a:p>
                      <a:pPr algn="ctr"/>
                      <a:r>
                        <a:rPr lang="en-US" altLang="zh-CN" dirty="0" smtClean="0"/>
                        <a:t>22</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20</a:t>
                      </a:r>
                      <a:endParaRPr lang="zh-CN" altLang="en-US" dirty="0"/>
                    </a:p>
                  </a:txBody>
                  <a:tcPr/>
                </a:tc>
                <a:tc>
                  <a:txBody>
                    <a:bodyPr/>
                    <a:lstStyle/>
                    <a:p>
                      <a:pPr algn="ctr"/>
                      <a:r>
                        <a:rPr lang="en-US" altLang="zh-CN" dirty="0" smtClean="0"/>
                        <a:t>-4</a:t>
                      </a:r>
                      <a:endParaRPr lang="zh-CN" altLang="en-US" dirty="0"/>
                    </a:p>
                  </a:txBody>
                  <a:tcPr/>
                </a:tc>
                <a:tc>
                  <a:txBody>
                    <a:bodyPr/>
                    <a:lstStyle/>
                    <a:p>
                      <a:pPr algn="ctr"/>
                      <a:r>
                        <a:rPr lang="en-US" altLang="zh-CN" dirty="0" smtClean="0"/>
                        <a:t>4</a:t>
                      </a:r>
                      <a:endParaRPr lang="zh-CN" altLang="en-US" dirty="0"/>
                    </a:p>
                  </a:txBody>
                  <a:tcPr/>
                </a:tc>
                <a:extLst>
                  <a:ext uri="{0D108BD9-81ED-4DB2-BD59-A6C34878D82A}">
                    <a16:rowId xmlns:a16="http://schemas.microsoft.com/office/drawing/2014/main" xmlns="" val="10003"/>
                  </a:ext>
                </a:extLst>
              </a:tr>
              <a:tr h="370840">
                <a:tc>
                  <a:txBody>
                    <a:bodyPr/>
                    <a:lstStyle/>
                    <a:p>
                      <a:pPr algn="ctr"/>
                      <a:r>
                        <a:rPr lang="en-US" altLang="zh-CN" dirty="0" smtClean="0"/>
                        <a:t>25</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25</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1</a:t>
                      </a:r>
                      <a:endParaRPr lang="zh-CN" altLang="en-US" dirty="0"/>
                    </a:p>
                  </a:txBody>
                  <a:tcPr/>
                </a:tc>
                <a:extLst>
                  <a:ext uri="{0D108BD9-81ED-4DB2-BD59-A6C34878D82A}">
                    <a16:rowId xmlns:a16="http://schemas.microsoft.com/office/drawing/2014/main" xmlns="" val="10004"/>
                  </a:ext>
                </a:extLst>
              </a:tr>
              <a:tr h="370840">
                <a:tc>
                  <a:txBody>
                    <a:bodyPr/>
                    <a:lstStyle/>
                    <a:p>
                      <a:pPr algn="ctr"/>
                      <a:r>
                        <a:rPr lang="en-US" altLang="zh-CN" dirty="0" smtClean="0"/>
                        <a:t>26</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30</a:t>
                      </a:r>
                      <a:endParaRPr lang="zh-CN" altLang="en-US" dirty="0"/>
                    </a:p>
                  </a:txBody>
                  <a:tcPr/>
                </a:tc>
                <a:tc>
                  <a:txBody>
                    <a:bodyPr/>
                    <a:lstStyle/>
                    <a:p>
                      <a:pPr algn="ctr"/>
                      <a:r>
                        <a:rPr lang="en-US" altLang="zh-CN" dirty="0" smtClean="0"/>
                        <a:t>6</a:t>
                      </a:r>
                      <a:endParaRPr lang="zh-CN" altLang="en-US" dirty="0"/>
                    </a:p>
                  </a:txBody>
                  <a:tcPr/>
                </a:tc>
                <a:tc>
                  <a:txBody>
                    <a:bodyPr/>
                    <a:lstStyle/>
                    <a:p>
                      <a:pPr algn="ctr"/>
                      <a:r>
                        <a:rPr lang="en-US" altLang="zh-CN" dirty="0" smtClean="0"/>
                        <a:t>6</a:t>
                      </a:r>
                      <a:endParaRPr lang="zh-CN" altLang="en-US" dirty="0"/>
                    </a:p>
                  </a:txBody>
                  <a:tcPr/>
                </a:tc>
                <a:extLst>
                  <a:ext uri="{0D108BD9-81ED-4DB2-BD59-A6C34878D82A}">
                    <a16:rowId xmlns:a16="http://schemas.microsoft.com/office/drawing/2014/main" xmlns="" val="10005"/>
                  </a:ext>
                </a:extLst>
              </a:tr>
              <a:tr h="370840">
                <a:tc>
                  <a:txBody>
                    <a:bodyPr/>
                    <a:lstStyle/>
                    <a:p>
                      <a:pPr algn="ctr"/>
                      <a:r>
                        <a:rPr lang="en-US" altLang="zh-CN" dirty="0" smtClean="0"/>
                        <a:t>27</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35</a:t>
                      </a:r>
                      <a:endParaRPr lang="zh-CN" altLang="en-US" dirty="0"/>
                    </a:p>
                  </a:txBody>
                  <a:tcPr/>
                </a:tc>
                <a:tc>
                  <a:txBody>
                    <a:bodyPr/>
                    <a:lstStyle/>
                    <a:p>
                      <a:pPr algn="ctr"/>
                      <a:r>
                        <a:rPr lang="en-US" altLang="zh-CN" dirty="0" smtClean="0"/>
                        <a:t>11</a:t>
                      </a:r>
                      <a:endParaRPr lang="zh-CN" altLang="en-US" dirty="0"/>
                    </a:p>
                  </a:txBody>
                  <a:tcPr/>
                </a:tc>
                <a:tc>
                  <a:txBody>
                    <a:bodyPr/>
                    <a:lstStyle/>
                    <a:p>
                      <a:pPr algn="ctr"/>
                      <a:r>
                        <a:rPr lang="en-US" altLang="zh-CN" dirty="0" smtClean="0"/>
                        <a:t>11</a:t>
                      </a:r>
                      <a:endParaRPr lang="zh-CN" altLang="en-US" dirty="0"/>
                    </a:p>
                  </a:txBody>
                  <a:tcPr/>
                </a:tc>
                <a:extLst>
                  <a:ext uri="{0D108BD9-81ED-4DB2-BD59-A6C34878D82A}">
                    <a16:rowId xmlns:a16="http://schemas.microsoft.com/office/drawing/2014/main" xmlns="" val="10006"/>
                  </a:ext>
                </a:extLst>
              </a:tr>
              <a:tr h="370840">
                <a:tc>
                  <a:txBody>
                    <a:bodyPr/>
                    <a:lstStyle/>
                    <a:p>
                      <a:pPr algn="ctr"/>
                      <a:r>
                        <a:rPr lang="zh-CN" altLang="en-US" dirty="0" smtClean="0"/>
                        <a:t>合计</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12</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36</a:t>
                      </a:r>
                      <a:endParaRPr lang="zh-CN" altLang="en-US" dirty="0"/>
                    </a:p>
                  </a:txBody>
                  <a:tcPr/>
                </a:tc>
                <a:extLst>
                  <a:ext uri="{0D108BD9-81ED-4DB2-BD59-A6C34878D82A}">
                    <a16:rowId xmlns:a16="http://schemas.microsoft.com/office/drawing/2014/main" xmlns="" val="10007"/>
                  </a:ext>
                </a:extLst>
              </a:tr>
            </a:tbl>
          </a:graphicData>
        </a:graphic>
      </p:graphicFrame>
      <mc:AlternateContent xmlns:mc="http://schemas.openxmlformats.org/markup-compatibility/2006" xmlns:a14="http://schemas.microsoft.com/office/drawing/2010/main">
        <mc:Choice Requires="a14">
          <p:sp>
            <p:nvSpPr>
              <p:cNvPr id="6" name="文本框 5"/>
              <p:cNvSpPr txBox="1"/>
              <p:nvPr/>
            </p:nvSpPr>
            <p:spPr>
              <a:xfrm>
                <a:off x="3153641" y="2279074"/>
                <a:ext cx="6548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acc>
                        <m:accPr>
                          <m:chr m:val="̅"/>
                          <m:ctrlPr>
                            <a:rPr lang="en-US" altLang="zh-CN" b="0" i="1" smtClean="0">
                              <a:latin typeface="Cambria Math"/>
                            </a:rPr>
                          </m:ctrlPr>
                        </m:accPr>
                        <m:e>
                          <m:r>
                            <a:rPr lang="en-US" altLang="zh-CN" b="0" i="1" smtClean="0">
                              <a:latin typeface="Cambria Math" panose="02040503050406030204" pitchFamily="18" charset="0"/>
                            </a:rPr>
                            <m:t>𝑥</m:t>
                          </m:r>
                        </m:e>
                      </m:acc>
                    </m:oMath>
                  </m:oMathPara>
                </a14:m>
                <a:endParaRPr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3153641" y="2279074"/>
                <a:ext cx="654859" cy="276999"/>
              </a:xfrm>
              <a:prstGeom prst="rect">
                <a:avLst/>
              </a:prstGeom>
              <a:blipFill rotWithShape="0">
                <a:blip r:embed="rId2"/>
                <a:stretch>
                  <a:fillRect l="-4630" r="-49074"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4514889" y="2279073"/>
                <a:ext cx="9659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a:rPr>
                          </m:ctrlPr>
                        </m:sSubPr>
                        <m:e>
                          <m:d>
                            <m:dPr>
                              <m:begChr m:val="|"/>
                              <m:endChr m:val="|"/>
                              <m:ctrlPr>
                                <a:rPr lang="en-US" altLang="zh-CN" b="0" i="1" smtClean="0">
                                  <a:latin typeface="Cambria Math"/>
                                </a:rPr>
                              </m:ctrlPr>
                            </m:dPr>
                            <m:e>
                              <m:sSub>
                                <m:sSubPr>
                                  <m:ctrlPr>
                                    <a:rPr lang="en-US" altLang="zh-CN" i="1">
                                      <a:latin typeface="Cambria Math"/>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a:rPr>
                                  </m:ctrlPr>
                                </m:accPr>
                                <m:e>
                                  <m:r>
                                    <a:rPr lang="en-US" altLang="zh-CN" i="1">
                                      <a:latin typeface="Cambria Math" panose="02040503050406030204" pitchFamily="18" charset="0"/>
                                    </a:rPr>
                                    <m:t>𝑥</m:t>
                                  </m:r>
                                </m:e>
                              </m:acc>
                            </m:e>
                          </m:d>
                        </m:e>
                        <m:sub/>
                      </m:sSub>
                    </m:oMath>
                  </m:oMathPara>
                </a14:m>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4514889" y="2279073"/>
                <a:ext cx="965970" cy="276999"/>
              </a:xfrm>
              <a:prstGeom prst="rect">
                <a:avLst/>
              </a:prstGeom>
              <a:blipFill rotWithShape="0">
                <a:blip r:embed="rId3"/>
                <a:stretch>
                  <a:fillRect r="-8861"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7233460" y="2279073"/>
                <a:ext cx="6548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acc>
                        <m:accPr>
                          <m:chr m:val="̅"/>
                          <m:ctrlPr>
                            <a:rPr lang="en-US" altLang="zh-CN" b="0" i="1" smtClean="0">
                              <a:latin typeface="Cambria Math"/>
                            </a:rPr>
                          </m:ctrlPr>
                        </m:accPr>
                        <m:e>
                          <m:r>
                            <a:rPr lang="en-US" altLang="zh-CN" b="0" i="1" smtClean="0">
                              <a:latin typeface="Cambria Math" panose="02040503050406030204" pitchFamily="18" charset="0"/>
                            </a:rPr>
                            <m:t>𝑥</m:t>
                          </m:r>
                        </m:e>
                      </m:acc>
                    </m:oMath>
                  </m:oMathPara>
                </a14:m>
                <a:endParaRPr lang="zh-CN" alt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7233460" y="2279073"/>
                <a:ext cx="654859" cy="276999"/>
              </a:xfrm>
              <a:prstGeom prst="rect">
                <a:avLst/>
              </a:prstGeom>
              <a:blipFill rotWithShape="0">
                <a:blip r:embed="rId4"/>
                <a:stretch>
                  <a:fillRect l="-4673" r="-49533"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8519316" y="2279073"/>
                <a:ext cx="9659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a:rPr>
                          </m:ctrlPr>
                        </m:sSubPr>
                        <m:e>
                          <m:d>
                            <m:dPr>
                              <m:begChr m:val="|"/>
                              <m:endChr m:val="|"/>
                              <m:ctrlPr>
                                <a:rPr lang="en-US" altLang="zh-CN" b="0" i="1" smtClean="0">
                                  <a:latin typeface="Cambria Math"/>
                                </a:rPr>
                              </m:ctrlPr>
                            </m:dPr>
                            <m:e>
                              <m:sSub>
                                <m:sSubPr>
                                  <m:ctrlPr>
                                    <a:rPr lang="en-US" altLang="zh-CN" i="1">
                                      <a:latin typeface="Cambria Math"/>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a:rPr>
                                  </m:ctrlPr>
                                </m:accPr>
                                <m:e>
                                  <m:r>
                                    <a:rPr lang="en-US" altLang="zh-CN" i="1">
                                      <a:latin typeface="Cambria Math" panose="02040503050406030204" pitchFamily="18" charset="0"/>
                                    </a:rPr>
                                    <m:t>𝑥</m:t>
                                  </m:r>
                                </m:e>
                              </m:acc>
                            </m:e>
                          </m:d>
                        </m:e>
                        <m:sub/>
                      </m:sSub>
                    </m:oMath>
                  </m:oMathPara>
                </a14:m>
                <a:endParaRPr lang="zh-CN" alt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8519316" y="2279073"/>
                <a:ext cx="965970" cy="276999"/>
              </a:xfrm>
              <a:prstGeom prst="rect">
                <a:avLst/>
              </a:prstGeom>
              <a:blipFill rotWithShape="0">
                <a:blip r:embed="rId5"/>
                <a:stretch>
                  <a:fillRect r="-8861" b="-17778"/>
                </a:stretch>
              </a:blipFill>
            </p:spPr>
            <p:txBody>
              <a:bodyPr/>
              <a:lstStyle/>
              <a:p>
                <a:r>
                  <a:rPr lang="zh-CN" altLang="en-US">
                    <a:noFill/>
                  </a:rPr>
                  <a:t> </a:t>
                </a:r>
              </a:p>
            </p:txBody>
          </p:sp>
        </mc:Fallback>
      </mc:AlternateContent>
      <p:sp>
        <p:nvSpPr>
          <p:cNvPr id="7" name="矩形 6"/>
          <p:cNvSpPr/>
          <p:nvPr/>
        </p:nvSpPr>
        <p:spPr>
          <a:xfrm>
            <a:off x="2826327" y="1967343"/>
            <a:ext cx="2718956" cy="28541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2" name="矩形 11"/>
          <p:cNvSpPr/>
          <p:nvPr/>
        </p:nvSpPr>
        <p:spPr>
          <a:xfrm>
            <a:off x="6890328" y="1967345"/>
            <a:ext cx="2718956" cy="28541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1" name="文本框 10"/>
          <p:cNvSpPr txBox="1"/>
          <p:nvPr/>
        </p:nvSpPr>
        <p:spPr>
          <a:xfrm>
            <a:off x="1481282" y="5595619"/>
            <a:ext cx="3663182" cy="1384995"/>
          </a:xfrm>
          <a:prstGeom prst="rect">
            <a:avLst/>
          </a:prstGeom>
          <a:noFill/>
        </p:spPr>
        <p:txBody>
          <a:bodyPr wrap="none" rtlCol="0">
            <a:spAutoFit/>
          </a:bodyPr>
          <a:lstStyle/>
          <a:p>
            <a:r>
              <a:rPr lang="zh-CN" altLang="en-US" sz="2800" dirty="0" smtClean="0"/>
              <a:t>甲组平均差：</a:t>
            </a:r>
            <a:r>
              <a:rPr lang="en-US" altLang="zh-CN" sz="2800" dirty="0" smtClean="0"/>
              <a:t>12/5=2.4</a:t>
            </a:r>
          </a:p>
          <a:p>
            <a:r>
              <a:rPr lang="zh-CN" altLang="en-US" sz="2800" dirty="0"/>
              <a:t>乙组平均差</a:t>
            </a:r>
            <a:r>
              <a:rPr lang="zh-CN" altLang="en-US" sz="2800" dirty="0" smtClean="0"/>
              <a:t>：</a:t>
            </a:r>
            <a:r>
              <a:rPr lang="en-US" altLang="zh-CN" sz="2800" dirty="0" smtClean="0"/>
              <a:t>36/5=7.2</a:t>
            </a:r>
            <a:endParaRPr lang="en-US" altLang="zh-CN" sz="2800" dirty="0"/>
          </a:p>
          <a:p>
            <a:endParaRPr lang="zh-CN" altLang="en-US" sz="2800" dirty="0"/>
          </a:p>
        </p:txBody>
      </p:sp>
      <p:sp>
        <p:nvSpPr>
          <p:cNvPr id="2" name="文本框 1"/>
          <p:cNvSpPr txBox="1"/>
          <p:nvPr/>
        </p:nvSpPr>
        <p:spPr>
          <a:xfrm>
            <a:off x="620486" y="468085"/>
            <a:ext cx="902811" cy="523220"/>
          </a:xfrm>
          <a:prstGeom prst="rect">
            <a:avLst/>
          </a:prstGeom>
          <a:noFill/>
        </p:spPr>
        <p:txBody>
          <a:bodyPr wrap="none" rtlCol="0">
            <a:spAutoFit/>
          </a:bodyPr>
          <a:lstStyle/>
          <a:p>
            <a:r>
              <a:rPr lang="zh-CN" altLang="en-US" sz="2800" dirty="0" smtClean="0"/>
              <a:t>例：</a:t>
            </a:r>
            <a:endParaRPr lang="zh-CN" altLang="en-US" sz="2800" dirty="0"/>
          </a:p>
        </p:txBody>
      </p:sp>
    </p:spTree>
    <p:extLst>
      <p:ext uri="{BB962C8B-B14F-4D97-AF65-F5344CB8AC3E}">
        <p14:creationId xmlns:p14="http://schemas.microsoft.com/office/powerpoint/2010/main" val="5420868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7"/>
                                        </p:tgtEl>
                                        <p:attrNameLst>
                                          <p:attrName>ppt_x</p:attrName>
                                        </p:attrNameLst>
                                      </p:cBhvr>
                                      <p:tavLst>
                                        <p:tav tm="0">
                                          <p:val>
                                            <p:strVal val="ppt_x"/>
                                          </p:val>
                                        </p:tav>
                                        <p:tav tm="100000">
                                          <p:val>
                                            <p:strVal val="ppt_x"/>
                                          </p:val>
                                        </p:tav>
                                      </p:tavLst>
                                    </p:anim>
                                    <p:anim calcmode="lin" valueType="num">
                                      <p:cBhvr additive="base">
                                        <p:cTn id="7" dur="500"/>
                                        <p:tgtEl>
                                          <p:spTgt spid="7"/>
                                        </p:tgtEl>
                                        <p:attrNameLst>
                                          <p:attrName>ppt_y</p:attrName>
                                        </p:attrNameLst>
                                      </p:cBhvr>
                                      <p:tavLst>
                                        <p:tav tm="0">
                                          <p:val>
                                            <p:strVal val="ppt_y"/>
                                          </p:val>
                                        </p:tav>
                                        <p:tav tm="100000">
                                          <p:val>
                                            <p:strVal val="1+ppt_h/2"/>
                                          </p:val>
                                        </p:tav>
                                      </p:tavLst>
                                    </p:anim>
                                    <p:set>
                                      <p:cBhvr>
                                        <p:cTn id="8" dur="1" fill="hold">
                                          <p:stCondLst>
                                            <p:cond delay="499"/>
                                          </p:stCondLst>
                                        </p:cTn>
                                        <p:tgtEl>
                                          <p:spTgt spid="7"/>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12"/>
                                        </p:tgtEl>
                                        <p:attrNameLst>
                                          <p:attrName>ppt_x</p:attrName>
                                        </p:attrNameLst>
                                      </p:cBhvr>
                                      <p:tavLst>
                                        <p:tav tm="0">
                                          <p:val>
                                            <p:strVal val="ppt_x"/>
                                          </p:val>
                                        </p:tav>
                                        <p:tav tm="100000">
                                          <p:val>
                                            <p:strVal val="ppt_x"/>
                                          </p:val>
                                        </p:tav>
                                      </p:tavLst>
                                    </p:anim>
                                    <p:anim calcmode="lin" valueType="num">
                                      <p:cBhvr additive="base">
                                        <p:cTn id="11" dur="500"/>
                                        <p:tgtEl>
                                          <p:spTgt spid="12"/>
                                        </p:tgtEl>
                                        <p:attrNameLst>
                                          <p:attrName>ppt_y</p:attrName>
                                        </p:attrNameLst>
                                      </p:cBhvr>
                                      <p:tavLst>
                                        <p:tav tm="0">
                                          <p:val>
                                            <p:strVal val="ppt_y"/>
                                          </p:val>
                                        </p:tav>
                                        <p:tav tm="100000">
                                          <p:val>
                                            <p:strVal val="1+ppt_h/2"/>
                                          </p:val>
                                        </p:tav>
                                      </p:tavLst>
                                    </p:anim>
                                    <p:set>
                                      <p:cBhvr>
                                        <p:cTn id="12" dur="1" fill="hold">
                                          <p:stCondLst>
                                            <p:cond delay="499"/>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1449</TotalTime>
  <Words>1918</Words>
  <Application>Microsoft Office PowerPoint</Application>
  <PresentationFormat>自定义</PresentationFormat>
  <Paragraphs>569</Paragraphs>
  <Slides>37</Slides>
  <Notes>1</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37</vt:i4>
      </vt:variant>
    </vt:vector>
  </HeadingPairs>
  <TitlesOfParts>
    <vt:vector size="40" baseType="lpstr">
      <vt:lpstr>Office 主题</vt:lpstr>
      <vt:lpstr>公式</vt:lpstr>
      <vt:lpstr>Equation</vt:lpstr>
      <vt:lpstr>第5章 平均指标与变异指标（2）</vt:lpstr>
      <vt:lpstr>变异度指标</vt:lpstr>
      <vt:lpstr>1、衡量平均数代表性的高低 </vt:lpstr>
      <vt:lpstr>2、衡量现象变动的稳定性和均衡程度 </vt:lpstr>
      <vt:lpstr>三、变异度指标的种类</vt:lpstr>
      <vt:lpstr>PowerPoint 演示文稿</vt:lpstr>
      <vt:lpstr>2、四分位差Q</vt:lpstr>
      <vt:lpstr>3、平均差A.D.</vt:lpstr>
      <vt:lpstr>PowerPoint 演示文稿</vt:lpstr>
      <vt:lpstr>PowerPoint 演示文稿</vt:lpstr>
      <vt:lpstr>PowerPoint 演示文稿</vt:lpstr>
      <vt:lpstr>4、标准差和方差</vt:lpstr>
      <vt:lpstr>PowerPoint 演示文稿</vt:lpstr>
      <vt:lpstr>4、标准差和方差</vt:lpstr>
      <vt:lpstr>4、标准差和方差</vt:lpstr>
      <vt:lpstr>PowerPoint 演示文稿</vt:lpstr>
      <vt:lpstr>PowerPoint 演示文稿</vt:lpstr>
      <vt:lpstr>PowerPoint 演示文稿</vt:lpstr>
      <vt:lpstr>PowerPoint 演示文稿</vt:lpstr>
      <vt:lpstr>PowerPoint 演示文稿</vt:lpstr>
      <vt:lpstr>5、离散系数（变异系数）</vt:lpstr>
      <vt:lpstr>PowerPoint 演示文稿</vt:lpstr>
      <vt:lpstr>PowerPoint 演示文稿</vt:lpstr>
      <vt:lpstr>PowerPoint 演示文稿</vt:lpstr>
      <vt:lpstr>练习题1：</vt:lpstr>
      <vt:lpstr>6、偏度</vt:lpstr>
      <vt:lpstr>B.偏态系数－－用于比较不同的分布数列</vt:lpstr>
      <vt:lpstr>例  甲车间300工人，日产量资料如表所示：</vt:lpstr>
      <vt:lpstr>   表明甲车间日产量的分布右偏，偏斜程度为0.07。其偏态系数较小，说明工人日产量的众数接近平均数水平。</vt:lpstr>
      <vt:lpstr>PowerPoint 演示文稿</vt:lpstr>
      <vt:lpstr>PowerPoint 演示文稿</vt:lpstr>
      <vt:lpstr>例    采用动差法计算偏态系数。</vt:lpstr>
      <vt:lpstr>因此，该分布数列是轻微右偏分布</vt:lpstr>
      <vt:lpstr>7、峰度</vt:lpstr>
      <vt:lpstr>PowerPoint 演示文稿</vt:lpstr>
      <vt:lpstr>常用的几种次数分布类型</vt:lpstr>
      <vt:lpstr>偏态与峰度(从直方图上观察)</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第四节   变异度指标</dc:title>
  <dc:creator>Feng Xu</dc:creator>
  <cp:lastModifiedBy>相楠</cp:lastModifiedBy>
  <cp:revision>55</cp:revision>
  <dcterms:created xsi:type="dcterms:W3CDTF">2016-10-13T12:30:13Z</dcterms:created>
  <dcterms:modified xsi:type="dcterms:W3CDTF">2017-10-16T12:16:45Z</dcterms:modified>
</cp:coreProperties>
</file>