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4" r:id="rId2"/>
    <p:sldId id="265" r:id="rId3"/>
    <p:sldId id="294" r:id="rId4"/>
    <p:sldId id="266" r:id="rId5"/>
    <p:sldId id="295" r:id="rId6"/>
    <p:sldId id="296" r:id="rId7"/>
    <p:sldId id="267" r:id="rId8"/>
    <p:sldId id="269" r:id="rId9"/>
    <p:sldId id="270" r:id="rId10"/>
    <p:sldId id="271" r:id="rId11"/>
    <p:sldId id="272" r:id="rId12"/>
    <p:sldId id="274" r:id="rId13"/>
    <p:sldId id="299" r:id="rId14"/>
    <p:sldId id="300" r:id="rId15"/>
    <p:sldId id="282" r:id="rId16"/>
    <p:sldId id="283" r:id="rId17"/>
    <p:sldId id="302" r:id="rId18"/>
    <p:sldId id="311" r:id="rId19"/>
    <p:sldId id="284" r:id="rId20"/>
    <p:sldId id="285" r:id="rId21"/>
    <p:sldId id="310" r:id="rId22"/>
    <p:sldId id="303" r:id="rId23"/>
    <p:sldId id="313" r:id="rId24"/>
    <p:sldId id="314" r:id="rId25"/>
    <p:sldId id="306" r:id="rId26"/>
    <p:sldId id="286" r:id="rId27"/>
  </p:sldIdLst>
  <p:sldSz cx="9144000" cy="6858000" type="screen4x3"/>
  <p:notesSz cx="5883275" cy="81867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33CC33"/>
    <a:srgbClr val="FFCC66"/>
    <a:srgbClr val="FFFFCC"/>
    <a:srgbClr val="FF0000"/>
    <a:srgbClr val="9900FF"/>
    <a:srgbClr val="0000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0388" autoAdjust="0"/>
  </p:normalViewPr>
  <p:slideViewPr>
    <p:cSldViewPr>
      <p:cViewPr varScale="1">
        <p:scale>
          <a:sx n="103" d="100"/>
          <a:sy n="103" d="100"/>
        </p:scale>
        <p:origin x="-1854" y="-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579"/>
        <p:guide pos="18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549525" cy="4095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0394" tIns="40197" rIns="80394" bIns="40197" numCol="1" anchor="t" anchorCtr="0" compatLnSpc="1">
            <a:prstTxWarp prst="textNoShape">
              <a:avLst/>
            </a:prstTxWarp>
          </a:bodyPr>
          <a:lstStyle>
            <a:lvl1pPr defTabSz="803275" eaLnBrk="1" hangingPunct="1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333750" y="0"/>
            <a:ext cx="2549525" cy="4095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0394" tIns="40197" rIns="80394" bIns="40197" numCol="1" anchor="t" anchorCtr="0" compatLnSpc="1">
            <a:prstTxWarp prst="textNoShape">
              <a:avLst/>
            </a:prstTxWarp>
          </a:bodyPr>
          <a:lstStyle>
            <a:lvl1pPr algn="r" defTabSz="803275" eaLnBrk="1" hangingPunct="1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7777163"/>
            <a:ext cx="2549525" cy="4095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0394" tIns="40197" rIns="80394" bIns="40197" numCol="1" anchor="b" anchorCtr="0" compatLnSpc="1">
            <a:prstTxWarp prst="textNoShape">
              <a:avLst/>
            </a:prstTxWarp>
          </a:bodyPr>
          <a:lstStyle>
            <a:lvl1pPr defTabSz="803275" eaLnBrk="1" hangingPunct="1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333750" y="7777163"/>
            <a:ext cx="2549525" cy="4095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0394" tIns="40197" rIns="80394" bIns="40197" numCol="1" anchor="b" anchorCtr="0" compatLnSpc="1">
            <a:prstTxWarp prst="textNoShape">
              <a:avLst/>
            </a:prstTxWarp>
          </a:bodyPr>
          <a:lstStyle>
            <a:lvl1pPr algn="r" defTabSz="803275" eaLnBrk="1" hangingPunct="1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fld id="{BB83D293-2EB7-4AD3-AD30-ED17626732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6925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549525" cy="4095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0394" tIns="40197" rIns="80394" bIns="40197" numCol="1" anchor="t" anchorCtr="0" compatLnSpc="1">
            <a:prstTxWarp prst="textNoShape">
              <a:avLst/>
            </a:prstTxWarp>
          </a:bodyPr>
          <a:lstStyle>
            <a:lvl1pPr defTabSz="803275" eaLnBrk="1" hangingPunct="1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333750" y="0"/>
            <a:ext cx="2549525" cy="4095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0394" tIns="40197" rIns="80394" bIns="40197" numCol="1" anchor="t" anchorCtr="0" compatLnSpc="1">
            <a:prstTxWarp prst="textNoShape">
              <a:avLst/>
            </a:prstTxWarp>
          </a:bodyPr>
          <a:lstStyle>
            <a:lvl1pPr algn="r" defTabSz="803275" eaLnBrk="1" hangingPunct="1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93763" y="614363"/>
            <a:ext cx="4095750" cy="3070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84225" y="3889375"/>
            <a:ext cx="4314825" cy="3683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0394" tIns="40197" rIns="80394" bIns="401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777163"/>
            <a:ext cx="2549525" cy="4095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0394" tIns="40197" rIns="80394" bIns="40197" numCol="1" anchor="b" anchorCtr="0" compatLnSpc="1">
            <a:prstTxWarp prst="textNoShape">
              <a:avLst/>
            </a:prstTxWarp>
          </a:bodyPr>
          <a:lstStyle>
            <a:lvl1pPr defTabSz="803275" eaLnBrk="1" hangingPunct="1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333750" y="7777163"/>
            <a:ext cx="2549525" cy="4095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0394" tIns="40197" rIns="80394" bIns="40197" numCol="1" anchor="b" anchorCtr="0" compatLnSpc="1">
            <a:prstTxWarp prst="textNoShape">
              <a:avLst/>
            </a:prstTxWarp>
          </a:bodyPr>
          <a:lstStyle>
            <a:lvl1pPr algn="r" defTabSz="803275" eaLnBrk="1" hangingPunct="1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fld id="{C6DCC960-7DB0-4A8B-A4FF-DF75C09B20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644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4FCA5C4-F2AA-4385-AEB8-A386AC18F807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5350" y="614363"/>
            <a:ext cx="4092575" cy="3070225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B399D6-757F-40DA-A595-D6E35B236B9C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609600"/>
            <a:ext cx="4065588" cy="3048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3902075"/>
            <a:ext cx="4356100" cy="3659188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1194498-3267-4AA1-89D2-5C4F97796EBE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5350" y="614363"/>
            <a:ext cx="4092575" cy="3070225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244A5-115B-4A64-B9A2-93DB896DDA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E540A-BAE0-4304-BCEA-180A8B331E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9363F-78F5-4F76-AF24-6FF252FAB0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063CC-55B7-4471-BF65-B8AA132EFE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DEA08-5CEE-4789-87E8-69CF27DF35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6F75D-C127-4E94-B210-EA73AE882A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EEBE6-EC15-4728-A60D-5E61EA62B6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7B124-70B9-44F1-BC4C-78D0B7F2B7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9BA2B-A55F-40B4-A64A-4B0D320B92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FD00E-F32F-4C15-A621-24265F900C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201C2-255D-431F-9EE6-5875FF5420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0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Photo Editor 照片" r:id="rId16" imgW="3285714" imgH="2371429" progId="">
                  <p:embed/>
                </p:oleObj>
              </mc:Choice>
              <mc:Fallback>
                <p:oleObj name="Photo Editor 照片" r:id="rId16" imgW="3285714" imgH="2371429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fld id="{C28F5043-4992-40D0-AF54-6952E42556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  <p:sndAc>
      <p:stSnd>
        <p:snd r:embed="rId14" name="CAMERA.WAV"/>
      </p:stSnd>
    </p:sndAc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26.xml"/><Relationship Id="rId7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audio" Target="../media/audio1.wav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audio" Target="../media/audio1.wav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audio" Target="../media/audio1.wav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609600"/>
            <a:ext cx="7924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第二章 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实验数据的误差与结果处理</a:t>
            </a:r>
            <a:endParaRPr lang="zh-CN" altLang="en-US" sz="3600" b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宋体" pitchFamily="2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076825" y="5877272"/>
            <a:ext cx="3441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3200" dirty="0">
                <a:solidFill>
                  <a:schemeClr val="hlink"/>
                </a:solidFill>
                <a:latin typeface="宋体" pitchFamily="2" charset="-122"/>
                <a:hlinkClick r:id="rId3" action="ppaction://hlinksldjump"/>
              </a:rPr>
              <a:t>本章作业</a:t>
            </a:r>
            <a:endParaRPr lang="zh-CN" altLang="en-US" sz="3200" dirty="0">
              <a:solidFill>
                <a:schemeClr val="hlink"/>
              </a:solidFill>
              <a:latin typeface="宋体" pitchFamily="2" charset="-122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042988" y="1844675"/>
            <a:ext cx="731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6176" bIns="76176">
            <a:spAutoFit/>
          </a:bodyPr>
          <a:lstStyle/>
          <a:p>
            <a:pPr algn="just" eaLnBrk="0" hangingPunct="0"/>
            <a:r>
              <a:rPr lang="en-US" altLang="zh-CN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2.1  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hlinkClick r:id="rId4" action="ppaction://hlinksldjump"/>
              </a:rPr>
              <a:t>实验误差及其表示方法</a:t>
            </a:r>
            <a:endParaRPr lang="zh-CN" altLang="en-US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042988" y="2682875"/>
            <a:ext cx="693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6176" bIns="76176">
            <a:spAutoFit/>
          </a:bodyPr>
          <a:lstStyle/>
          <a:p>
            <a:pPr algn="just" eaLnBrk="0" hangingPunct="0"/>
            <a:r>
              <a:rPr lang="en-US" altLang="zh-CN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2.2  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hlinkClick r:id="rId5" action="ppaction://hlinksldjump"/>
              </a:rPr>
              <a:t>提高实验结果准确度的方法</a:t>
            </a:r>
            <a:endParaRPr lang="zh-CN" altLang="en-US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042988" y="3398838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6176" bIns="76176">
            <a:spAutoFit/>
          </a:bodyPr>
          <a:lstStyle/>
          <a:p>
            <a:pPr algn="just" eaLnBrk="0" hangingPunct="0"/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2.3   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hlinkClick r:id="rId6" action="ppaction://hlinksldjump"/>
              </a:rPr>
              <a:t>实验数据处理简介</a:t>
            </a:r>
            <a:endParaRPr lang="zh-CN" altLang="en-US" b="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042988" y="4237038"/>
            <a:ext cx="7696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6176" bIns="76176">
            <a:spAutoFit/>
          </a:bodyPr>
          <a:lstStyle/>
          <a:p>
            <a:pPr algn="just" eaLnBrk="0" hangingPunct="0"/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2.4   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hlinkClick r:id="rId7" action="ppaction://hlinksldjump"/>
              </a:rPr>
              <a:t>有效数字的修约及其运算规则</a:t>
            </a:r>
            <a:endParaRPr lang="zh-CN" altLang="en-US" b="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2296" name="Rectangle 17"/>
          <p:cNvSpPr>
            <a:spLocks noChangeArrowheads="1"/>
          </p:cNvSpPr>
          <p:nvPr/>
        </p:nvSpPr>
        <p:spPr bwMode="auto">
          <a:xfrm>
            <a:off x="1775901" y="5884866"/>
            <a:ext cx="2303462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3200" dirty="0">
                <a:solidFill>
                  <a:srgbClr val="FF0000"/>
                </a:solidFill>
                <a:hlinkClick r:id="rId8" action="ppaction://hlinksldjump"/>
              </a:rPr>
              <a:t>基本要求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2297" name="Text Box 18"/>
          <p:cNvSpPr txBox="1">
            <a:spLocks noChangeArrowheads="1"/>
          </p:cNvSpPr>
          <p:nvPr/>
        </p:nvSpPr>
        <p:spPr bwMode="auto">
          <a:xfrm>
            <a:off x="8243888" y="0"/>
            <a:ext cx="9001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/>
              <a:t>P23</a:t>
            </a:r>
          </a:p>
        </p:txBody>
      </p:sp>
      <p:sp>
        <p:nvSpPr>
          <p:cNvPr id="2" name="矩形 1"/>
          <p:cNvSpPr/>
          <p:nvPr/>
        </p:nvSpPr>
        <p:spPr>
          <a:xfrm>
            <a:off x="1045507" y="5013176"/>
            <a:ext cx="6238498" cy="59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2.5  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可疑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值的检验方法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——Q 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检验法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ChangeArrowheads="1"/>
          </p:cNvSpPr>
          <p:nvPr/>
        </p:nvSpPr>
        <p:spPr bwMode="auto">
          <a:xfrm>
            <a:off x="152400" y="488950"/>
            <a:ext cx="55626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r>
              <a:rPr lang="en-US" altLang="zh-CN">
                <a:solidFill>
                  <a:srgbClr val="FF0000"/>
                </a:solidFill>
                <a:latin typeface="宋体" pitchFamily="2" charset="-122"/>
              </a:rPr>
              <a:t>1. </a:t>
            </a:r>
            <a:r>
              <a:rPr lang="zh-CN" altLang="en-US">
                <a:solidFill>
                  <a:srgbClr val="FF0000"/>
                </a:solidFill>
                <a:latin typeface="宋体" pitchFamily="2" charset="-122"/>
              </a:rPr>
              <a:t>平均偏差</a:t>
            </a:r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0" y="1006475"/>
            <a:ext cx="914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zh-CN" sz="2400" b="0">
                <a:solidFill>
                  <a:srgbClr val="000000"/>
                </a:solidFill>
              </a:rPr>
              <a:t>     </a:t>
            </a:r>
            <a:r>
              <a:rPr lang="zh-CN" altLang="en-US" sz="2400" b="0">
                <a:solidFill>
                  <a:srgbClr val="000000"/>
                </a:solidFill>
              </a:rPr>
              <a:t>平均偏差又称算术平均偏差，用来表示一组数据的精密度</a:t>
            </a:r>
          </a:p>
          <a:p>
            <a:pPr eaLnBrk="0" hangingPunct="0"/>
            <a:r>
              <a:rPr lang="zh-CN" altLang="en-US" sz="2400">
                <a:solidFill>
                  <a:srgbClr val="000000"/>
                </a:solidFill>
              </a:rPr>
              <a:t>          </a:t>
            </a:r>
            <a:r>
              <a:rPr lang="zh-CN" altLang="en-US" sz="2400">
                <a:solidFill>
                  <a:srgbClr val="0000FF"/>
                </a:solidFill>
              </a:rPr>
              <a:t>平均偏差</a:t>
            </a:r>
            <a:r>
              <a:rPr lang="zh-CN" altLang="en-US" sz="2400">
                <a:solidFill>
                  <a:srgbClr val="000000"/>
                </a:solidFill>
              </a:rPr>
              <a:t>：   </a:t>
            </a:r>
          </a:p>
        </p:txBody>
      </p:sp>
      <p:graphicFrame>
        <p:nvGraphicFramePr>
          <p:cNvPr id="309252" name="Object 4"/>
          <p:cNvGraphicFramePr>
            <a:graphicFrameLocks noChangeAspect="1"/>
          </p:cNvGraphicFramePr>
          <p:nvPr/>
        </p:nvGraphicFramePr>
        <p:xfrm>
          <a:off x="3175000" y="1531938"/>
          <a:ext cx="32797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4" imgW="1612900" imgH="393700" progId="Equation.3">
                  <p:embed/>
                </p:oleObj>
              </mc:Choice>
              <mc:Fallback>
                <p:oleObj name="Equation" r:id="rId4" imgW="1612900" imgH="3937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1531938"/>
                        <a:ext cx="3279775" cy="7461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公式" r:id="rId6" imgW="114151" imgH="215619" progId="Equation.3">
                  <p:embed/>
                </p:oleObj>
              </mc:Choice>
              <mc:Fallback>
                <p:oleObj name="公式" r:id="rId6" imgW="114151" imgH="215619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6" name="Text Box 8"/>
          <p:cNvSpPr txBox="1">
            <a:spLocks noChangeArrowheads="1"/>
          </p:cNvSpPr>
          <p:nvPr/>
        </p:nvSpPr>
        <p:spPr bwMode="auto">
          <a:xfrm>
            <a:off x="412750" y="2286000"/>
            <a:ext cx="316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FF"/>
                </a:solidFill>
              </a:rPr>
              <a:t>     </a:t>
            </a:r>
            <a:r>
              <a:rPr lang="zh-CN" altLang="en-US" sz="2400">
                <a:solidFill>
                  <a:srgbClr val="0000FF"/>
                </a:solidFill>
              </a:rPr>
              <a:t>相对平均偏差：</a:t>
            </a:r>
          </a:p>
        </p:txBody>
      </p:sp>
      <p:graphicFrame>
        <p:nvGraphicFramePr>
          <p:cNvPr id="309257" name="Object 9"/>
          <p:cNvGraphicFramePr>
            <a:graphicFrameLocks noChangeAspect="1"/>
          </p:cNvGraphicFramePr>
          <p:nvPr/>
        </p:nvGraphicFramePr>
        <p:xfrm>
          <a:off x="3200400" y="2381250"/>
          <a:ext cx="21209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Equation" r:id="rId8" imgW="927100" imgH="419100" progId="Equation.DSMT4">
                  <p:embed/>
                </p:oleObj>
              </mc:Choice>
              <mc:Fallback>
                <p:oleObj name="Equation" r:id="rId8" imgW="927100" imgH="4191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381250"/>
                        <a:ext cx="2120900" cy="95726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Equation" r:id="rId10" imgW="114151" imgH="215619" progId="Equation.3">
                  <p:embed/>
                </p:oleObj>
              </mc:Choice>
              <mc:Fallback>
                <p:oleObj name="Equation" r:id="rId10" imgW="114151" imgH="215619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Rectangle 16"/>
          <p:cNvSpPr>
            <a:spLocks noChangeArrowheads="1"/>
          </p:cNvSpPr>
          <p:nvPr/>
        </p:nvSpPr>
        <p:spPr bwMode="auto">
          <a:xfrm>
            <a:off x="0" y="0"/>
            <a:ext cx="495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6176" bIns="76176">
            <a:spAutoFit/>
          </a:bodyPr>
          <a:lstStyle/>
          <a:p>
            <a:pPr algn="just" eaLnBrk="0" hangingPunct="0"/>
            <a:r>
              <a:rPr lang="en-US" altLang="zh-CN">
                <a:latin typeface="Times New Roman" pitchFamily="18" charset="0"/>
                <a:ea typeface="黑体" pitchFamily="49" charset="-122"/>
              </a:rPr>
              <a:t>2.3.2 </a:t>
            </a:r>
            <a:r>
              <a:rPr lang="zh-CN" altLang="en-US">
                <a:latin typeface="Times New Roman" pitchFamily="18" charset="0"/>
                <a:ea typeface="黑体" pitchFamily="49" charset="-122"/>
              </a:rPr>
              <a:t>少量数据的统计处理</a:t>
            </a: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611188" y="3860800"/>
            <a:ext cx="792162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>
                <a:solidFill>
                  <a:srgbClr val="FF0000"/>
                </a:solidFill>
              </a:rPr>
              <a:t>平均偏差和相对平均偏差表示精密度</a:t>
            </a:r>
            <a:r>
              <a:rPr lang="en-US" altLang="zh-CN">
                <a:solidFill>
                  <a:srgbClr val="FF0000"/>
                </a:solidFill>
              </a:rPr>
              <a:t>:   </a:t>
            </a:r>
            <a:r>
              <a:rPr lang="zh-CN" altLang="en-US">
                <a:solidFill>
                  <a:srgbClr val="FF0000"/>
                </a:solidFill>
              </a:rPr>
              <a:t>越小越好</a:t>
            </a:r>
            <a:r>
              <a:rPr lang="zh-CN" altLang="en-US">
                <a:solidFill>
                  <a:srgbClr val="990099"/>
                </a:solidFill>
              </a:rPr>
              <a:t>特点：简单   </a:t>
            </a:r>
          </a:p>
          <a:p>
            <a:pPr eaLnBrk="0" hangingPunct="0"/>
            <a:r>
              <a:rPr lang="zh-CN" altLang="en-US">
                <a:solidFill>
                  <a:srgbClr val="990099"/>
                </a:solidFill>
              </a:rPr>
              <a:t>缺点：大偏差得不到应有反映</a:t>
            </a:r>
            <a:r>
              <a:rPr lang="zh-CN" altLang="en-US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09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 autoUpdateAnimBg="0"/>
      <p:bldP spid="30925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5" name="Text Box 3"/>
          <p:cNvSpPr txBox="1">
            <a:spLocks noChangeArrowheads="1"/>
          </p:cNvSpPr>
          <p:nvPr/>
        </p:nvSpPr>
        <p:spPr bwMode="auto">
          <a:xfrm>
            <a:off x="12700" y="333375"/>
            <a:ext cx="914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例</a:t>
            </a:r>
            <a:r>
              <a:rPr lang="zh-CN" altLang="en-US" sz="2400" b="0">
                <a:solidFill>
                  <a:srgbClr val="000000"/>
                </a:solidFill>
                <a:latin typeface="宋体" pitchFamily="2" charset="-122"/>
              </a:rPr>
              <a:t>：甲</a:t>
            </a:r>
            <a:r>
              <a:rPr lang="en-US" altLang="zh-CN" sz="2400" b="0">
                <a:solidFill>
                  <a:srgbClr val="000000"/>
                </a:solidFill>
                <a:latin typeface="宋体" pitchFamily="2" charset="-122"/>
              </a:rPr>
              <a:t>d</a:t>
            </a:r>
            <a:r>
              <a:rPr lang="en-US" altLang="zh-CN" sz="2400" b="0" baseline="-25000">
                <a:solidFill>
                  <a:srgbClr val="000000"/>
                </a:solidFill>
                <a:latin typeface="宋体" pitchFamily="2" charset="-122"/>
              </a:rPr>
              <a:t>i</a:t>
            </a:r>
            <a:r>
              <a:rPr lang="en-US" altLang="zh-CN" sz="2400" b="0">
                <a:solidFill>
                  <a:srgbClr val="000000"/>
                </a:solidFill>
                <a:latin typeface="宋体" pitchFamily="2" charset="-122"/>
              </a:rPr>
              <a:t>  +0.3,-0.2,-0.4,+0.2,+0.1,+0.4,0.0,-0.3,+0.2,-0.3</a:t>
            </a:r>
          </a:p>
          <a:p>
            <a:pPr eaLnBrk="0" hangingPunct="0"/>
            <a:r>
              <a:rPr lang="en-US" altLang="zh-CN" sz="2400" b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400" b="0">
                <a:solidFill>
                  <a:srgbClr val="000000"/>
                </a:solidFill>
                <a:latin typeface="宋体" pitchFamily="2" charset="-122"/>
              </a:rPr>
              <a:t>乙</a:t>
            </a:r>
            <a:r>
              <a:rPr lang="en-US" altLang="zh-CN" sz="2400" b="0">
                <a:solidFill>
                  <a:srgbClr val="000000"/>
                </a:solidFill>
                <a:latin typeface="宋体" pitchFamily="2" charset="-122"/>
              </a:rPr>
              <a:t>d</a:t>
            </a:r>
            <a:r>
              <a:rPr lang="en-US" altLang="zh-CN" sz="2400" b="0" baseline="-25000">
                <a:solidFill>
                  <a:srgbClr val="000000"/>
                </a:solidFill>
                <a:latin typeface="宋体" pitchFamily="2" charset="-122"/>
              </a:rPr>
              <a:t>i</a:t>
            </a:r>
            <a:r>
              <a:rPr lang="en-US" altLang="zh-CN" sz="2400" b="0">
                <a:solidFill>
                  <a:srgbClr val="000000"/>
                </a:solidFill>
                <a:latin typeface="宋体" pitchFamily="2" charset="-122"/>
              </a:rPr>
              <a:t>  0.0,+0.1,-0.7,+0.2,-0.1,-0.2,+0.5,-0.2,+0.3,+0.1</a:t>
            </a:r>
            <a:endParaRPr lang="en-US" altLang="zh-CN" sz="2400" b="0" baseline="-25000">
              <a:solidFill>
                <a:srgbClr val="000000"/>
              </a:solidFill>
              <a:latin typeface="宋体" pitchFamily="2" charset="-122"/>
            </a:endParaRPr>
          </a:p>
        </p:txBody>
      </p:sp>
      <p:graphicFrame>
        <p:nvGraphicFramePr>
          <p:cNvPr id="310276" name="Object 4"/>
          <p:cNvGraphicFramePr>
            <a:graphicFrameLocks noChangeAspect="1"/>
          </p:cNvGraphicFramePr>
          <p:nvPr/>
        </p:nvGraphicFramePr>
        <p:xfrm>
          <a:off x="1189038" y="1268413"/>
          <a:ext cx="28765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Equation" r:id="rId4" imgW="1256755" imgH="393529" progId="Equation.3">
                  <p:embed/>
                </p:oleObj>
              </mc:Choice>
              <mc:Fallback>
                <p:oleObj name="Equation" r:id="rId4" imgW="1256755" imgH="393529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1268413"/>
                        <a:ext cx="2876550" cy="9001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7" name="Object 5"/>
          <p:cNvGraphicFramePr>
            <a:graphicFrameLocks noChangeAspect="1"/>
          </p:cNvGraphicFramePr>
          <p:nvPr/>
        </p:nvGraphicFramePr>
        <p:xfrm>
          <a:off x="4610100" y="1169988"/>
          <a:ext cx="290671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Equation" r:id="rId6" imgW="1269449" imgH="393529" progId="Equation.3">
                  <p:embed/>
                </p:oleObj>
              </mc:Choice>
              <mc:Fallback>
                <p:oleObj name="Equation" r:id="rId6" imgW="1269449" imgH="393529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1169988"/>
                        <a:ext cx="2906713" cy="9001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78" name="Text Box 6"/>
          <p:cNvSpPr txBox="1">
            <a:spLocks noChangeArrowheads="1"/>
          </p:cNvSpPr>
          <p:nvPr/>
        </p:nvSpPr>
        <p:spPr bwMode="auto">
          <a:xfrm>
            <a:off x="720725" y="2205038"/>
            <a:ext cx="70564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>
                <a:solidFill>
                  <a:srgbClr val="0000FF"/>
                </a:solidFill>
              </a:rPr>
              <a:t>精密度：甲比乙好 ，但二者平均偏差相同       可见：大偏差得不到应有反映</a:t>
            </a:r>
            <a:r>
              <a:rPr lang="zh-CN" altLang="en-US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12713" y="3076575"/>
            <a:ext cx="8985250" cy="3781425"/>
            <a:chOff x="81697" y="2924944"/>
            <a:chExt cx="8986103" cy="3780656"/>
          </a:xfrm>
        </p:grpSpPr>
        <p:graphicFrame>
          <p:nvGraphicFramePr>
            <p:cNvPr id="7172" name="Object 9"/>
            <p:cNvGraphicFramePr>
              <a:graphicFrameLocks noChangeAspect="1"/>
            </p:cNvGraphicFramePr>
            <p:nvPr/>
          </p:nvGraphicFramePr>
          <p:xfrm>
            <a:off x="2819400" y="5248275"/>
            <a:ext cx="3071813" cy="923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6" name="Equation" r:id="rId8" imgW="1739900" imgH="520700" progId="Equation.3">
                    <p:embed/>
                  </p:oleObj>
                </mc:Choice>
                <mc:Fallback>
                  <p:oleObj name="Equation" r:id="rId8" imgW="1739900" imgH="5207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400" y="5248275"/>
                          <a:ext cx="3071813" cy="923925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Rectangle 2"/>
            <p:cNvSpPr>
              <a:spLocks noChangeArrowheads="1"/>
            </p:cNvSpPr>
            <p:nvPr/>
          </p:nvSpPr>
          <p:spPr bwMode="auto">
            <a:xfrm>
              <a:off x="179388" y="2924944"/>
              <a:ext cx="777240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b"/>
            <a:lstStyle/>
            <a:p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2. 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标准偏差</a:t>
              </a:r>
            </a:p>
          </p:txBody>
        </p:sp>
        <p:sp>
          <p:nvSpPr>
            <p:cNvPr id="7178" name="Text Box 3"/>
            <p:cNvSpPr txBox="1">
              <a:spLocks noChangeArrowheads="1"/>
            </p:cNvSpPr>
            <p:nvPr/>
          </p:nvSpPr>
          <p:spPr bwMode="auto">
            <a:xfrm>
              <a:off x="152400" y="6186488"/>
              <a:ext cx="87630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    </a:t>
              </a:r>
              <a:r>
                <a:rPr lang="zh-CN" altLang="en-US">
                  <a:solidFill>
                    <a:srgbClr val="0000FF"/>
                  </a:solidFill>
                  <a:latin typeface="Times New Roman" pitchFamily="18" charset="0"/>
                </a:rPr>
                <a:t>相对标准偏差 </a:t>
              </a:r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</a:rPr>
                <a:t>（变异系数）</a:t>
              </a:r>
              <a:r>
                <a:rPr lang="zh-CN" altLang="en-US">
                  <a:solidFill>
                    <a:srgbClr val="0000FF"/>
                  </a:solidFill>
                  <a:latin typeface="Times New Roman" pitchFamily="18" charset="0"/>
                </a:rPr>
                <a:t> ：</a:t>
              </a:r>
              <a:endParaRPr lang="zh-CN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79" name="Text Box 5"/>
            <p:cNvSpPr txBox="1">
              <a:spLocks noChangeArrowheads="1"/>
            </p:cNvSpPr>
            <p:nvPr/>
          </p:nvSpPr>
          <p:spPr bwMode="auto">
            <a:xfrm>
              <a:off x="152400" y="3645024"/>
              <a:ext cx="8915400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     </a:t>
              </a:r>
              <a:r>
                <a:rPr lang="zh-CN" altLang="en-US">
                  <a:solidFill>
                    <a:srgbClr val="0000FF"/>
                  </a:solidFill>
                  <a:latin typeface="Times New Roman" pitchFamily="18" charset="0"/>
                </a:rPr>
                <a:t>标准偏差</a:t>
              </a:r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</a:rPr>
                <a:t>又称</a:t>
              </a:r>
              <a:r>
                <a:rPr lang="zh-CN" altLang="en-US">
                  <a:solidFill>
                    <a:srgbClr val="0000FF"/>
                  </a:solidFill>
                  <a:latin typeface="Times New Roman" pitchFamily="18" charset="0"/>
                </a:rPr>
                <a:t>均方根偏差，是统计学中的重要参数</a:t>
              </a:r>
            </a:p>
          </p:txBody>
        </p:sp>
        <p:sp>
          <p:nvSpPr>
            <p:cNvPr id="7180" name="Text Box 7"/>
            <p:cNvSpPr txBox="1">
              <a:spLocks noChangeArrowheads="1"/>
            </p:cNvSpPr>
            <p:nvPr/>
          </p:nvSpPr>
          <p:spPr bwMode="auto">
            <a:xfrm>
              <a:off x="81697" y="4365104"/>
              <a:ext cx="7696200" cy="946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     对于有限测定次数时，</a:t>
              </a:r>
            </a:p>
            <a:p>
              <a:pPr eaLnBrk="0" hangingPunct="0"/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</a:rPr>
                <a:t>       </a:t>
              </a:r>
              <a:r>
                <a:rPr lang="zh-CN" altLang="en-US">
                  <a:solidFill>
                    <a:srgbClr val="0000FF"/>
                  </a:solidFill>
                  <a:latin typeface="Times New Roman" pitchFamily="18" charset="0"/>
                </a:rPr>
                <a:t>标准偏差 ：</a:t>
              </a:r>
            </a:p>
          </p:txBody>
        </p:sp>
        <p:graphicFrame>
          <p:nvGraphicFramePr>
            <p:cNvPr id="7173" name="Object 14"/>
            <p:cNvGraphicFramePr>
              <a:graphicFrameLocks noChangeAspect="1"/>
            </p:cNvGraphicFramePr>
            <p:nvPr/>
          </p:nvGraphicFramePr>
          <p:xfrm>
            <a:off x="5486400" y="6172200"/>
            <a:ext cx="2668588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7" name="Equation" r:id="rId10" imgW="1104421" imgH="215806" progId="Equation.3">
                    <p:embed/>
                  </p:oleObj>
                </mc:Choice>
                <mc:Fallback>
                  <p:oleObj name="Equation" r:id="rId10" imgW="1104421" imgH="215806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6172200"/>
                          <a:ext cx="2668588" cy="468313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10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9" name="Text Box 9"/>
          <p:cNvSpPr txBox="1">
            <a:spLocks noChangeArrowheads="1"/>
          </p:cNvSpPr>
          <p:nvPr/>
        </p:nvSpPr>
        <p:spPr bwMode="auto">
          <a:xfrm>
            <a:off x="152400" y="304800"/>
            <a:ext cx="8915400" cy="51450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>
            <a:spAutoFit/>
          </a:bodyPr>
          <a:lstStyle/>
          <a:p>
            <a:pPr algn="just" eaLnBrk="0" hangingPunct="0">
              <a:defRPr/>
            </a:pPr>
            <a:endParaRPr lang="en-US" altLang="zh-CN" sz="3200" b="0" dirty="0">
              <a:solidFill>
                <a:srgbClr val="0000FF"/>
              </a:solidFill>
              <a:latin typeface="宋体" pitchFamily="2" charset="-122"/>
            </a:endParaRPr>
          </a:p>
          <a:p>
            <a:pPr algn="just" eaLnBrk="0" hangingPunct="0">
              <a:defRPr/>
            </a:pPr>
            <a:r>
              <a:rPr lang="zh-CN" altLang="en-US" b="0" dirty="0">
                <a:solidFill>
                  <a:srgbClr val="000000"/>
                </a:solidFill>
                <a:latin typeface="宋体" pitchFamily="2" charset="-122"/>
              </a:rPr>
              <a:t>如前面的例子</a:t>
            </a:r>
            <a:r>
              <a:rPr lang="en-US" altLang="zh-CN" b="0" dirty="0">
                <a:solidFill>
                  <a:srgbClr val="000000"/>
                </a:solidFill>
                <a:latin typeface="宋体" pitchFamily="2" charset="-122"/>
              </a:rPr>
              <a:t>:</a:t>
            </a:r>
          </a:p>
          <a:p>
            <a:pPr eaLnBrk="0" hangingPunct="0"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zh-CN" altLang="en-US" sz="2400" b="0" dirty="0">
                <a:solidFill>
                  <a:srgbClr val="000000"/>
                </a:solidFill>
                <a:latin typeface="宋体" pitchFamily="2" charset="-122"/>
              </a:rPr>
              <a:t>甲</a:t>
            </a:r>
            <a:r>
              <a:rPr lang="en-US" altLang="zh-CN" sz="2400" b="0" dirty="0">
                <a:solidFill>
                  <a:srgbClr val="000000"/>
                </a:solidFill>
                <a:latin typeface="宋体" pitchFamily="2" charset="-122"/>
              </a:rPr>
              <a:t>d</a:t>
            </a:r>
            <a:r>
              <a:rPr lang="en-US" altLang="zh-CN" sz="2400" b="0" baseline="-25000" dirty="0">
                <a:solidFill>
                  <a:srgbClr val="000000"/>
                </a:solidFill>
                <a:latin typeface="宋体" pitchFamily="2" charset="-122"/>
              </a:rPr>
              <a:t>i:</a:t>
            </a:r>
            <a:r>
              <a:rPr lang="en-US" altLang="zh-CN" sz="2400" b="0" dirty="0">
                <a:solidFill>
                  <a:srgbClr val="000000"/>
                </a:solidFill>
                <a:latin typeface="宋体" pitchFamily="2" charset="-122"/>
              </a:rPr>
              <a:t>  +0.3,-0.2,-0.4,+0.2,+0.1,+0.4,0.0,-0.3,+0.2,-0.3</a:t>
            </a:r>
          </a:p>
          <a:p>
            <a:pPr eaLnBrk="0" hangingPunct="0"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zh-CN" altLang="en-US" sz="2400" b="0" dirty="0">
                <a:solidFill>
                  <a:srgbClr val="000000"/>
                </a:solidFill>
                <a:latin typeface="宋体" pitchFamily="2" charset="-122"/>
              </a:rPr>
              <a:t>乙</a:t>
            </a:r>
            <a:r>
              <a:rPr lang="en-US" altLang="zh-CN" sz="2400" b="0" dirty="0">
                <a:solidFill>
                  <a:srgbClr val="000000"/>
                </a:solidFill>
                <a:latin typeface="宋体" pitchFamily="2" charset="-122"/>
              </a:rPr>
              <a:t>d</a:t>
            </a:r>
            <a:r>
              <a:rPr lang="en-US" altLang="zh-CN" sz="2400" b="0" baseline="-25000" dirty="0">
                <a:solidFill>
                  <a:srgbClr val="000000"/>
                </a:solidFill>
                <a:latin typeface="宋体" pitchFamily="2" charset="-122"/>
              </a:rPr>
              <a:t>i:</a:t>
            </a:r>
            <a:r>
              <a:rPr lang="en-US" altLang="zh-CN" sz="2400" b="0" dirty="0">
                <a:solidFill>
                  <a:srgbClr val="000000"/>
                </a:solidFill>
                <a:latin typeface="宋体" pitchFamily="2" charset="-122"/>
              </a:rPr>
              <a:t>  0.0,+0.1,-0.7,+0.2,-0.1,-0.2,+0.5,-0.2,+0.3,+0.1</a:t>
            </a:r>
            <a:endParaRPr lang="en-US" altLang="zh-CN" sz="2400" b="0" baseline="-25000" dirty="0">
              <a:solidFill>
                <a:srgbClr val="000000"/>
              </a:solidFill>
              <a:latin typeface="宋体" pitchFamily="2" charset="-122"/>
            </a:endParaRPr>
          </a:p>
          <a:p>
            <a:pPr algn="just" eaLnBrk="0" hangingPunct="0">
              <a:defRPr/>
            </a:pPr>
            <a:endParaRPr lang="en-US" altLang="zh-CN" sz="3200" b="0" dirty="0">
              <a:solidFill>
                <a:srgbClr val="000000"/>
              </a:solidFill>
              <a:latin typeface="宋体" pitchFamily="2" charset="-122"/>
            </a:endParaRPr>
          </a:p>
          <a:p>
            <a:pPr algn="just" eaLnBrk="0" hangingPunct="0"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可以得到</a:t>
            </a:r>
          </a:p>
          <a:p>
            <a:pPr algn="just" eaLnBrk="0" hangingPunct="0">
              <a:defRPr/>
            </a:pPr>
            <a:endParaRPr lang="zh-CN" altLang="en-US" sz="2400" dirty="0">
              <a:solidFill>
                <a:srgbClr val="000000"/>
              </a:solidFill>
              <a:latin typeface="宋体" pitchFamily="2" charset="-122"/>
            </a:endParaRPr>
          </a:p>
          <a:p>
            <a:pPr algn="just" eaLnBrk="0" hangingPunct="0"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</a:rPr>
              <a:t>．甲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zh-CN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8" charset="0"/>
              </a:rPr>
              <a:t>      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zh-CN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甲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8" charset="0"/>
              </a:rPr>
              <a:t>=0.2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         s</a:t>
            </a:r>
            <a:r>
              <a:rPr lang="zh-CN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甲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8" charset="0"/>
              </a:rPr>
              <a:t>=0.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8" charset="0"/>
              </a:rPr>
              <a:t>8</a:t>
            </a:r>
            <a:endParaRPr lang="en-US" altLang="zh-CN" sz="24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just" eaLnBrk="0" hangingPunct="0">
              <a:defRPr/>
            </a:pPr>
            <a:r>
              <a:rPr lang="zh-CN" altLang="zh-CN" sz="2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algn="just" eaLnBrk="0" hangingPunct="0">
              <a:defRPr/>
            </a:pPr>
            <a:r>
              <a:rPr lang="zh-CN" altLang="zh-CN" sz="2400" b="0" dirty="0">
                <a:solidFill>
                  <a:srgbClr val="000000"/>
                </a:solidFill>
                <a:latin typeface="Times New Roman" pitchFamily="18" charset="0"/>
              </a:rPr>
              <a:t> 2．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</a:rPr>
              <a:t>乙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:   </a:t>
            </a:r>
            <a:r>
              <a:rPr lang="zh-CN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zh-CN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乙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8" charset="0"/>
              </a:rPr>
              <a:t>=0.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24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zh-CN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乙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8" charset="0"/>
              </a:rPr>
              <a:t>=0.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33</a:t>
            </a:r>
          </a:p>
          <a:p>
            <a:pPr algn="just" eaLnBrk="0" hangingPunct="0">
              <a:defRPr/>
            </a:pPr>
            <a:endParaRPr lang="zh-CN" altLang="zh-CN" sz="24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>
              <a:defRPr/>
            </a:pPr>
            <a:r>
              <a:rPr lang="zh-CN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　　　</a:t>
            </a:r>
            <a:r>
              <a:rPr lang="en-US" altLang="en-US" sz="24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sz="240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甲</a:t>
            </a:r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en-US" sz="24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sz="240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乙      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比较不出结果</a:t>
            </a:r>
          </a:p>
          <a:p>
            <a:pPr eaLnBrk="0" hangingPunct="0">
              <a:defRPr/>
            </a:pPr>
            <a:r>
              <a:rPr lang="zh-CN" altLang="en-US" sz="24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       </a:t>
            </a:r>
            <a:r>
              <a:rPr lang="en-US" altLang="zh-CN" sz="24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lang="zh-CN" altLang="en-US" sz="240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甲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&lt; </a:t>
            </a:r>
            <a:r>
              <a:rPr lang="en-US" altLang="zh-CN" sz="24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lang="zh-CN" altLang="en-US" sz="240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乙       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甲的精密度好于乙的精密度</a:t>
            </a:r>
            <a:endParaRPr lang="zh-CN" altLang="en-US" b="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8194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Line 11"/>
          <p:cNvSpPr>
            <a:spLocks noChangeShapeType="1"/>
          </p:cNvSpPr>
          <p:nvPr/>
        </p:nvSpPr>
        <p:spPr bwMode="auto">
          <a:xfrm>
            <a:off x="27432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7" name="Line 12"/>
          <p:cNvSpPr>
            <a:spLocks noChangeShapeType="1"/>
          </p:cNvSpPr>
          <p:nvPr/>
        </p:nvSpPr>
        <p:spPr bwMode="auto">
          <a:xfrm>
            <a:off x="2819400" y="3962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8" name="Line 13"/>
          <p:cNvSpPr>
            <a:spLocks noChangeShapeType="1"/>
          </p:cNvSpPr>
          <p:nvPr/>
        </p:nvSpPr>
        <p:spPr bwMode="auto">
          <a:xfrm>
            <a:off x="12192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9" name="Line 14"/>
          <p:cNvSpPr>
            <a:spLocks noChangeShapeType="1"/>
          </p:cNvSpPr>
          <p:nvPr/>
        </p:nvSpPr>
        <p:spPr bwMode="auto">
          <a:xfrm>
            <a:off x="17526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335" name="Text Box 15"/>
          <p:cNvSpPr txBox="1">
            <a:spLocks noChangeArrowheads="1"/>
          </p:cNvSpPr>
          <p:nvPr/>
        </p:nvSpPr>
        <p:spPr bwMode="auto">
          <a:xfrm>
            <a:off x="611188" y="5589588"/>
            <a:ext cx="7561262" cy="1076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Times New Roman" pitchFamily="18" charset="0"/>
              </a:rPr>
              <a:t>用标准偏差比用平均偏差更科学更准确，能更好地说明数据的分散程度。</a:t>
            </a:r>
          </a:p>
        </p:txBody>
      </p:sp>
      <p:sp>
        <p:nvSpPr>
          <p:cNvPr id="8201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604250" y="6597650"/>
            <a:ext cx="539750" cy="26035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7" name="Text Box 3"/>
          <p:cNvSpPr txBox="1">
            <a:spLocks noChangeArrowheads="1"/>
          </p:cNvSpPr>
          <p:nvPr/>
        </p:nvSpPr>
        <p:spPr bwMode="auto">
          <a:xfrm>
            <a:off x="250825" y="1074738"/>
            <a:ext cx="34845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2.4.1 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有效数字的意义</a:t>
            </a:r>
          </a:p>
        </p:txBody>
      </p:sp>
      <p:sp>
        <p:nvSpPr>
          <p:cNvPr id="349188" name="Oval 4"/>
          <p:cNvSpPr>
            <a:spLocks noChangeArrowheads="1"/>
          </p:cNvSpPr>
          <p:nvPr/>
        </p:nvSpPr>
        <p:spPr bwMode="auto">
          <a:xfrm>
            <a:off x="323850" y="1844675"/>
            <a:ext cx="633413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0">
                <a:latin typeface="Times New Roman" pitchFamily="18" charset="0"/>
              </a:rPr>
              <a:t>例</a:t>
            </a:r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1047750" y="1824038"/>
            <a:ext cx="734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称一物体，称得</a:t>
            </a:r>
            <a:r>
              <a:rPr lang="en-US" altLang="zh-CN" sz="2400">
                <a:latin typeface="Times New Roman" pitchFamily="18" charset="0"/>
              </a:rPr>
              <a:t>0.4250g</a:t>
            </a:r>
            <a:r>
              <a:rPr lang="zh-CN" altLang="en-US" sz="2400">
                <a:latin typeface="Times New Roman" pitchFamily="18" charset="0"/>
              </a:rPr>
              <a:t>，一般分析天平的称量误差为</a:t>
            </a:r>
            <a:r>
              <a:rPr lang="en-US" altLang="zh-CN" sz="2400">
                <a:latin typeface="Times New Roman" pitchFamily="18" charset="0"/>
              </a:rPr>
              <a:t>±0.0001g(</a:t>
            </a:r>
            <a:r>
              <a:rPr lang="zh-CN" altLang="en-US" sz="2400">
                <a:latin typeface="Times New Roman" pitchFamily="18" charset="0"/>
              </a:rPr>
              <a:t>若用减量法，则最大误差为</a:t>
            </a:r>
            <a:r>
              <a:rPr lang="en-US" altLang="zh-CN" sz="2400">
                <a:latin typeface="Times New Roman" pitchFamily="18" charset="0"/>
              </a:rPr>
              <a:t>±0.0002g)</a:t>
            </a:r>
          </a:p>
        </p:txBody>
      </p:sp>
      <p:sp>
        <p:nvSpPr>
          <p:cNvPr id="349190" name="Text Box 6"/>
          <p:cNvSpPr txBox="1">
            <a:spLocks noChangeArrowheads="1"/>
          </p:cNvSpPr>
          <p:nvPr/>
        </p:nvSpPr>
        <p:spPr bwMode="auto">
          <a:xfrm>
            <a:off x="1331913" y="2781300"/>
            <a:ext cx="6048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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物体的重量为：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0.4250g 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±0.0001g</a:t>
            </a:r>
          </a:p>
        </p:txBody>
      </p:sp>
      <p:sp>
        <p:nvSpPr>
          <p:cNvPr id="349192" name="Text Box 8"/>
          <p:cNvSpPr txBox="1">
            <a:spLocks noChangeArrowheads="1"/>
          </p:cNvSpPr>
          <p:nvPr/>
        </p:nvSpPr>
        <p:spPr bwMode="auto">
          <a:xfrm>
            <a:off x="1042988" y="4292600"/>
            <a:ext cx="8101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若写成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0.425g,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则认为天平的称量误差为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±0.001g</a:t>
            </a:r>
          </a:p>
        </p:txBody>
      </p:sp>
      <p:sp>
        <p:nvSpPr>
          <p:cNvPr id="349193" name="Text Box 9"/>
          <p:cNvSpPr txBox="1">
            <a:spLocks noChangeArrowheads="1"/>
          </p:cNvSpPr>
          <p:nvPr/>
        </p:nvSpPr>
        <p:spPr bwMode="auto">
          <a:xfrm>
            <a:off x="1835150" y="5013325"/>
            <a:ext cx="5832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则物体的重量为 ：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0.425g ±0.001g</a:t>
            </a:r>
          </a:p>
        </p:txBody>
      </p:sp>
      <p:sp>
        <p:nvSpPr>
          <p:cNvPr id="349195" name="Text Box 11"/>
          <p:cNvSpPr txBox="1">
            <a:spLocks noChangeArrowheads="1"/>
          </p:cNvSpPr>
          <p:nvPr/>
        </p:nvSpPr>
        <p:spPr bwMode="auto">
          <a:xfrm>
            <a:off x="5795963" y="5734050"/>
            <a:ext cx="3040062" cy="51911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latin typeface="Times New Roman" pitchFamily="18" charset="0"/>
              </a:rPr>
              <a:t>误差增大了</a:t>
            </a:r>
            <a:r>
              <a:rPr lang="en-US" altLang="zh-CN">
                <a:solidFill>
                  <a:srgbClr val="FFFF00"/>
                </a:solidFill>
                <a:latin typeface="Times New Roman" pitchFamily="18" charset="0"/>
              </a:rPr>
              <a:t>10</a:t>
            </a:r>
            <a:r>
              <a:rPr lang="zh-CN" altLang="en-US">
                <a:solidFill>
                  <a:srgbClr val="FFFF00"/>
                </a:solidFill>
                <a:latin typeface="Times New Roman" pitchFamily="18" charset="0"/>
              </a:rPr>
              <a:t>倍。</a:t>
            </a:r>
          </a:p>
        </p:txBody>
      </p:sp>
      <p:sp>
        <p:nvSpPr>
          <p:cNvPr id="9227" name="Rectangle 13"/>
          <p:cNvSpPr>
            <a:spLocks noChangeArrowheads="1"/>
          </p:cNvSpPr>
          <p:nvPr/>
        </p:nvSpPr>
        <p:spPr bwMode="auto">
          <a:xfrm>
            <a:off x="250825" y="188913"/>
            <a:ext cx="55038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200">
                <a:solidFill>
                  <a:srgbClr val="9900CC"/>
                </a:solidFill>
                <a:latin typeface="Times New Roman" pitchFamily="18" charset="0"/>
              </a:rPr>
              <a:t>2.4  </a:t>
            </a:r>
            <a:r>
              <a:rPr lang="zh-CN" altLang="en-US" sz="3200">
                <a:solidFill>
                  <a:srgbClr val="9900CC"/>
                </a:solidFill>
                <a:latin typeface="Times New Roman" pitchFamily="18" charset="0"/>
              </a:rPr>
              <a:t>有效数字及其运算规则</a:t>
            </a:r>
          </a:p>
        </p:txBody>
      </p:sp>
      <p:graphicFrame>
        <p:nvGraphicFramePr>
          <p:cNvPr id="349198" name="Object 14"/>
          <p:cNvGraphicFramePr>
            <a:graphicFrameLocks noChangeAspect="1"/>
          </p:cNvGraphicFramePr>
          <p:nvPr/>
        </p:nvGraphicFramePr>
        <p:xfrm>
          <a:off x="2627313" y="3357563"/>
          <a:ext cx="390048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4" imgW="1955800" imgH="393700" progId="Equation.DSMT4">
                  <p:embed/>
                </p:oleObj>
              </mc:Choice>
              <mc:Fallback>
                <p:oleObj name="Equation" r:id="rId4" imgW="1955800" imgH="3937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357563"/>
                        <a:ext cx="3900487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9" name="Object 15"/>
          <p:cNvGraphicFramePr>
            <a:graphicFrameLocks noChangeAspect="1"/>
          </p:cNvGraphicFramePr>
          <p:nvPr/>
        </p:nvGraphicFramePr>
        <p:xfrm>
          <a:off x="1835150" y="5589588"/>
          <a:ext cx="3744913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6" imgW="1803400" imgH="393700" progId="Equation.DSMT4">
                  <p:embed/>
                </p:oleObj>
              </mc:Choice>
              <mc:Fallback>
                <p:oleObj name="Equation" r:id="rId6" imgW="1803400" imgH="3937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589588"/>
                        <a:ext cx="3744913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18"/>
          <p:cNvSpPr txBox="1">
            <a:spLocks noChangeArrowheads="1"/>
          </p:cNvSpPr>
          <p:nvPr/>
        </p:nvSpPr>
        <p:spPr bwMode="auto">
          <a:xfrm>
            <a:off x="8064500" y="144463"/>
            <a:ext cx="936625" cy="51911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latin typeface="宋体" pitchFamily="2" charset="-122"/>
              </a:rPr>
              <a:t>P36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4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autoUpdateAnimBg="0"/>
      <p:bldP spid="349188" grpId="0" animBg="1" autoUpdateAnimBg="0"/>
      <p:bldP spid="349189" grpId="0" autoUpdateAnimBg="0"/>
      <p:bldP spid="349190" grpId="0" autoUpdateAnimBg="0"/>
      <p:bldP spid="349192" grpId="0" autoUpdateAnimBg="0"/>
      <p:bldP spid="349193" grpId="0" autoUpdateAnimBg="0"/>
      <p:bldP spid="34919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Text Box 2"/>
          <p:cNvSpPr txBox="1">
            <a:spLocks noChangeArrowheads="1"/>
          </p:cNvSpPr>
          <p:nvPr/>
        </p:nvSpPr>
        <p:spPr bwMode="auto">
          <a:xfrm>
            <a:off x="468313" y="4149725"/>
            <a:ext cx="8221662" cy="1382713"/>
          </a:xfrm>
          <a:prstGeom prst="rect">
            <a:avLst/>
          </a:prstGeom>
          <a:solidFill>
            <a:schemeClr val="hlink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Times New Roman" pitchFamily="18" charset="0"/>
              </a:rPr>
              <a:t>结论：记录数据多一个零少一个零，从数学角度看关系不大，但应根据测量仪器、分析方法的准确度来记录有效数字。</a:t>
            </a:r>
          </a:p>
        </p:txBody>
      </p:sp>
      <p:sp>
        <p:nvSpPr>
          <p:cNvPr id="350211" name="Text Box 3"/>
          <p:cNvSpPr txBox="1">
            <a:spLocks noChangeArrowheads="1"/>
          </p:cNvSpPr>
          <p:nvPr/>
        </p:nvSpPr>
        <p:spPr bwMode="auto">
          <a:xfrm>
            <a:off x="1908175" y="2924175"/>
            <a:ext cx="48895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滴定管读数有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±0.01ml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误差，</a:t>
            </a:r>
          </a:p>
          <a:p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读两次最大误差为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±0.02ml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611188" y="188913"/>
            <a:ext cx="813752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宋体" pitchFamily="2" charset="-122"/>
              </a:rPr>
              <a:t>万分之一天平的称量误差为</a:t>
            </a:r>
            <a:r>
              <a:rPr lang="en-US" altLang="zh-CN">
                <a:latin typeface="宋体" pitchFamily="2" charset="-122"/>
              </a:rPr>
              <a:t>±0.0001g</a:t>
            </a:r>
            <a:r>
              <a:rPr lang="zh-CN" altLang="en-US">
                <a:latin typeface="宋体" pitchFamily="2" charset="-122"/>
              </a:rPr>
              <a:t>，若用减量法，可能引起的最大误差为</a:t>
            </a:r>
            <a:r>
              <a:rPr lang="en-US" altLang="zh-CN">
                <a:latin typeface="宋体" pitchFamily="2" charset="-122"/>
              </a:rPr>
              <a:t>±0.0002g</a:t>
            </a:r>
            <a:r>
              <a:rPr lang="zh-CN" altLang="en-US">
                <a:latin typeface="宋体" pitchFamily="2" charset="-122"/>
              </a:rPr>
              <a:t>，为保证称量的相对误差小于</a:t>
            </a:r>
            <a:r>
              <a:rPr lang="en-US" altLang="zh-CN">
                <a:latin typeface="宋体" pitchFamily="2" charset="-122"/>
              </a:rPr>
              <a:t>0.1%</a:t>
            </a:r>
            <a:r>
              <a:rPr lang="zh-CN" altLang="en-US">
                <a:latin typeface="宋体" pitchFamily="2" charset="-122"/>
              </a:rPr>
              <a:t>，则试样的称样量最少为：</a:t>
            </a:r>
          </a:p>
        </p:txBody>
      </p:sp>
      <p:graphicFrame>
        <p:nvGraphicFramePr>
          <p:cNvPr id="350213" name="Object 5"/>
          <p:cNvGraphicFramePr>
            <a:graphicFrameLocks noChangeAspect="1"/>
          </p:cNvGraphicFramePr>
          <p:nvPr/>
        </p:nvGraphicFramePr>
        <p:xfrm>
          <a:off x="1403350" y="1700213"/>
          <a:ext cx="6049963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公式" r:id="rId4" imgW="2438400" imgH="409643" progId="Equation.3">
                  <p:embed/>
                </p:oleObj>
              </mc:Choice>
              <mc:Fallback>
                <p:oleObj name="公式" r:id="rId4" imgW="2438400" imgH="409643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00213"/>
                        <a:ext cx="6049963" cy="1119187"/>
                      </a:xfrm>
                      <a:prstGeom prst="rect">
                        <a:avLst/>
                      </a:prstGeom>
                      <a:solidFill>
                        <a:srgbClr val="0000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4" name="Text Box 6"/>
          <p:cNvSpPr txBox="1">
            <a:spLocks noChangeArrowheads="1"/>
          </p:cNvSpPr>
          <p:nvPr/>
        </p:nvSpPr>
        <p:spPr bwMode="auto">
          <a:xfrm>
            <a:off x="2268538" y="6021388"/>
            <a:ext cx="6623050" cy="528637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只保留一位可疑值，其余均为准确数字。</a:t>
            </a:r>
          </a:p>
        </p:txBody>
      </p:sp>
      <p:sp>
        <p:nvSpPr>
          <p:cNvPr id="350215" name="AutoShape 7"/>
          <p:cNvSpPr>
            <a:spLocks noChangeArrowheads="1"/>
          </p:cNvSpPr>
          <p:nvPr/>
        </p:nvSpPr>
        <p:spPr bwMode="auto">
          <a:xfrm>
            <a:off x="395288" y="5734050"/>
            <a:ext cx="1655762" cy="676275"/>
          </a:xfrm>
          <a:prstGeom prst="wedgeRoundRectCallout">
            <a:avLst>
              <a:gd name="adj1" fmla="val 60644"/>
              <a:gd name="adj2" fmla="val 74181"/>
              <a:gd name="adj3" fmla="val 16667"/>
            </a:avLst>
          </a:prstGeom>
          <a:solidFill>
            <a:srgbClr val="339933"/>
          </a:solidFill>
          <a:ln w="952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FF66"/>
                </a:solidFill>
                <a:latin typeface="Times New Roman" pitchFamily="18" charset="0"/>
              </a:rPr>
              <a:t>有效数字</a:t>
            </a:r>
            <a:endParaRPr lang="zh-CN" altLang="en-US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0" grpId="0" animBg="1" autoUpdateAnimBg="0"/>
      <p:bldP spid="350211" grpId="0" autoUpdateAnimBg="0"/>
      <p:bldP spid="350214" grpId="0" animBg="1" autoUpdateAnimBg="0"/>
      <p:bldP spid="35021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395288" y="404813"/>
            <a:ext cx="8512175" cy="6200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10000"/>
              </a:lnSpc>
              <a:defRPr/>
            </a:pPr>
            <a:r>
              <a:rPr lang="en-US" altLang="zh-CN" sz="240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．实验过程中常遇到</a:t>
            </a: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两类数字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：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b="0">
                <a:solidFill>
                  <a:srgbClr val="000000"/>
                </a:solidFill>
                <a:latin typeface="宋体" pitchFamily="2" charset="-122"/>
              </a:rPr>
              <a:t> （</a:t>
            </a:r>
            <a:r>
              <a:rPr lang="en-US" altLang="zh-CN" b="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b="0">
                <a:solidFill>
                  <a:srgbClr val="000000"/>
                </a:solidFill>
                <a:latin typeface="宋体" pitchFamily="2" charset="-122"/>
              </a:rPr>
              <a:t>）数目 ：如测定次数；倍数；系数；分数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b="0">
                <a:solidFill>
                  <a:srgbClr val="000000"/>
                </a:solidFill>
                <a:latin typeface="宋体" pitchFamily="2" charset="-122"/>
              </a:rPr>
              <a:t> （</a:t>
            </a:r>
            <a:r>
              <a:rPr lang="en-US" altLang="zh-CN" b="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lang="zh-CN" altLang="en-US" b="0">
                <a:solidFill>
                  <a:srgbClr val="000000"/>
                </a:solidFill>
                <a:latin typeface="宋体" pitchFamily="2" charset="-122"/>
              </a:rPr>
              <a:t>）测量值或由测量值得到的计算值</a:t>
            </a:r>
            <a:r>
              <a:rPr lang="en-US" altLang="zh-CN" b="0">
                <a:solidFill>
                  <a:srgbClr val="000000"/>
                </a:solidFill>
                <a:latin typeface="宋体" pitchFamily="2" charset="-122"/>
              </a:rPr>
              <a:t>: </a:t>
            </a:r>
            <a:r>
              <a:rPr lang="zh-CN" altLang="en-US" b="0">
                <a:solidFill>
                  <a:srgbClr val="000000"/>
                </a:solidFill>
                <a:latin typeface="宋体" pitchFamily="2" charset="-122"/>
              </a:rPr>
              <a:t>数据的位数与测定准确度有关，即：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b="0">
                <a:solidFill>
                  <a:srgbClr val="000000"/>
                </a:solidFill>
                <a:latin typeface="宋体" pitchFamily="2" charset="-122"/>
              </a:rPr>
              <a:t>      这类数字不仅表示数量的大小，而且要正确地反映测量的精确程度</a:t>
            </a:r>
            <a:r>
              <a:rPr lang="en-US" altLang="zh-CN" b="0">
                <a:solidFill>
                  <a:srgbClr val="000000"/>
                </a:solidFill>
                <a:latin typeface="Arial"/>
              </a:rPr>
              <a:t>——</a:t>
            </a:r>
            <a:r>
              <a:rPr lang="zh-CN" altLang="en-US" b="0">
                <a:solidFill>
                  <a:srgbClr val="000000"/>
                </a:solidFill>
                <a:latin typeface="宋体" pitchFamily="2" charset="-122"/>
              </a:rPr>
              <a:t>有效数字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2. 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有效数字的位数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b="0">
                <a:solidFill>
                  <a:srgbClr val="000000"/>
                </a:solidFill>
                <a:latin typeface="宋体" pitchFamily="2" charset="-122"/>
              </a:rPr>
              <a:t>     结果     绝对误差  相对误差  有效数字位数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b="0">
                <a:solidFill>
                  <a:srgbClr val="000000"/>
                </a:solidFill>
                <a:latin typeface="宋体" pitchFamily="2" charset="-122"/>
              </a:rPr>
              <a:t>     </a:t>
            </a:r>
            <a:r>
              <a:rPr lang="en-US" altLang="zh-CN" b="0">
                <a:solidFill>
                  <a:srgbClr val="000000"/>
                </a:solidFill>
                <a:latin typeface="宋体" pitchFamily="2" charset="-122"/>
              </a:rPr>
              <a:t>0.51800 </a:t>
            </a:r>
            <a:r>
              <a:rPr lang="en-US" altLang="zh-CN" b="0">
                <a:solidFill>
                  <a:srgbClr val="000000"/>
                </a:solidFill>
                <a:latin typeface=""/>
              </a:rPr>
              <a:t>±</a:t>
            </a:r>
            <a:r>
              <a:rPr lang="en-US" altLang="zh-CN" b="0">
                <a:solidFill>
                  <a:srgbClr val="000000"/>
                </a:solidFill>
                <a:latin typeface="宋体" pitchFamily="2" charset="-122"/>
              </a:rPr>
              <a:t>0.00001  </a:t>
            </a:r>
            <a:r>
              <a:rPr lang="en-US" altLang="zh-CN" b="0">
                <a:solidFill>
                  <a:srgbClr val="000000"/>
                </a:solidFill>
                <a:latin typeface=""/>
              </a:rPr>
              <a:t>±</a:t>
            </a:r>
            <a:r>
              <a:rPr lang="en-US" altLang="zh-CN" b="0">
                <a:solidFill>
                  <a:srgbClr val="000000"/>
                </a:solidFill>
                <a:latin typeface="宋体" pitchFamily="2" charset="-122"/>
              </a:rPr>
              <a:t>0.002%        5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en-US" altLang="zh-CN" b="0">
                <a:solidFill>
                  <a:srgbClr val="000000"/>
                </a:solidFill>
                <a:latin typeface="宋体" pitchFamily="2" charset="-122"/>
              </a:rPr>
              <a:t>     0.5180  </a:t>
            </a:r>
            <a:r>
              <a:rPr lang="en-US" altLang="zh-CN" b="0">
                <a:solidFill>
                  <a:srgbClr val="000000"/>
                </a:solidFill>
                <a:latin typeface=""/>
              </a:rPr>
              <a:t>±</a:t>
            </a:r>
            <a:r>
              <a:rPr lang="en-US" altLang="zh-CN" b="0">
                <a:solidFill>
                  <a:srgbClr val="000000"/>
                </a:solidFill>
                <a:latin typeface="宋体" pitchFamily="2" charset="-122"/>
              </a:rPr>
              <a:t>0.0001   </a:t>
            </a:r>
            <a:r>
              <a:rPr lang="en-US" altLang="zh-CN" b="0">
                <a:solidFill>
                  <a:srgbClr val="000000"/>
                </a:solidFill>
                <a:latin typeface=""/>
              </a:rPr>
              <a:t>±</a:t>
            </a:r>
            <a:r>
              <a:rPr lang="en-US" altLang="zh-CN" b="0">
                <a:solidFill>
                  <a:srgbClr val="000000"/>
                </a:solidFill>
                <a:latin typeface="宋体" pitchFamily="2" charset="-122"/>
              </a:rPr>
              <a:t>0.02%         4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en-US" altLang="zh-CN" b="0">
                <a:solidFill>
                  <a:srgbClr val="000000"/>
                </a:solidFill>
                <a:latin typeface="宋体" pitchFamily="2" charset="-122"/>
              </a:rPr>
              <a:t>     0.518   </a:t>
            </a:r>
            <a:r>
              <a:rPr lang="en-US" altLang="zh-CN" b="0">
                <a:solidFill>
                  <a:srgbClr val="000000"/>
                </a:solidFill>
                <a:latin typeface=""/>
              </a:rPr>
              <a:t>±</a:t>
            </a:r>
            <a:r>
              <a:rPr lang="en-US" altLang="zh-CN" b="0">
                <a:solidFill>
                  <a:srgbClr val="000000"/>
                </a:solidFill>
                <a:latin typeface="宋体" pitchFamily="2" charset="-122"/>
              </a:rPr>
              <a:t>0.001    </a:t>
            </a:r>
            <a:r>
              <a:rPr lang="en-US" altLang="zh-CN" b="0">
                <a:solidFill>
                  <a:srgbClr val="000000"/>
                </a:solidFill>
                <a:latin typeface=""/>
              </a:rPr>
              <a:t>±</a:t>
            </a:r>
            <a:r>
              <a:rPr lang="en-US" altLang="zh-CN" b="0">
                <a:solidFill>
                  <a:srgbClr val="000000"/>
                </a:solidFill>
                <a:latin typeface="宋体" pitchFamily="2" charset="-122"/>
              </a:rPr>
              <a:t>0.2%          3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en-US" altLang="zh-CN" b="0">
                <a:solidFill>
                  <a:srgbClr val="000000"/>
                </a:solidFill>
                <a:latin typeface="宋体" pitchFamily="2" charset="-122"/>
              </a:rPr>
              <a:t>     0.0518  ±0.0001   ±0.2%          3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en-US" altLang="zh-CN" b="0">
                <a:solidFill>
                  <a:srgbClr val="000000"/>
                </a:solidFill>
                <a:latin typeface="宋体" pitchFamily="2" charset="-122"/>
              </a:rPr>
              <a:t>     0.5018  ±0.0001   ±0.02%         4</a:t>
            </a:r>
            <a:endParaRPr lang="zh-CN" altLang="zh-CN" b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320515" name="Text Box 3"/>
          <p:cNvSpPr txBox="1">
            <a:spLocks noChangeArrowheads="1"/>
          </p:cNvSpPr>
          <p:nvPr/>
        </p:nvSpPr>
        <p:spPr bwMode="auto">
          <a:xfrm>
            <a:off x="250825" y="0"/>
            <a:ext cx="457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2.4.2 </a:t>
            </a:r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有效数字位数</a:t>
            </a:r>
            <a:endParaRPr lang="zh-CN" altLang="en-US" sz="3200" b="0">
              <a:solidFill>
                <a:srgbClr val="00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32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32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320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320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320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320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20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320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320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320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3205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4" grpId="0" build="p" autoUpdateAnimBg="0"/>
      <p:bldP spid="32051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0" name="Text Box 4"/>
          <p:cNvSpPr txBox="1">
            <a:spLocks noChangeArrowheads="1"/>
          </p:cNvSpPr>
          <p:nvPr/>
        </p:nvSpPr>
        <p:spPr bwMode="auto">
          <a:xfrm>
            <a:off x="179388" y="76200"/>
            <a:ext cx="86106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2400">
                <a:solidFill>
                  <a:srgbClr val="FF0000"/>
                </a:solidFill>
                <a:latin typeface="宋体" pitchFamily="2" charset="-122"/>
              </a:rPr>
              <a:t>注意</a:t>
            </a:r>
            <a:r>
              <a:rPr lang="en-US" altLang="zh-CN" sz="2400" b="0">
                <a:solidFill>
                  <a:srgbClr val="000000"/>
                </a:solidFill>
                <a:latin typeface="宋体" pitchFamily="2" charset="-122"/>
              </a:rPr>
              <a:t>: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1)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</a:rPr>
              <a:t>分数、比例系数、实验次数、常数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</a:rPr>
              <a:t>(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</a:rPr>
              <a:t>如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</a:rPr>
              <a:t>:</a:t>
            </a:r>
            <a:r>
              <a:rPr lang="en-US" altLang="zh-CN" sz="2400" i="1">
                <a:solidFill>
                  <a:srgbClr val="0000FF"/>
                </a:solidFill>
                <a:latin typeface="宋体" pitchFamily="2" charset="-122"/>
              </a:rPr>
              <a:t>π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</a:rPr>
              <a:t>)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</a:rPr>
              <a:t>等不记位数</a:t>
            </a:r>
          </a:p>
          <a:p>
            <a:pPr eaLnBrk="0" hangingPunct="0"/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     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lang="en-US" altLang="zh-CN" sz="2400">
                <a:solidFill>
                  <a:srgbClr val="FF0000"/>
                </a:solidFill>
                <a:latin typeface="宋体" pitchFamily="2" charset="-122"/>
              </a:rPr>
              <a:t>pH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</a:rPr>
              <a:t>计算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,[H</a:t>
            </a:r>
            <a:r>
              <a:rPr lang="en-US" altLang="zh-CN" sz="2400" baseline="30000">
                <a:solidFill>
                  <a:srgbClr val="000000"/>
                </a:solidFill>
                <a:latin typeface="宋体" pitchFamily="2" charset="-122"/>
              </a:rPr>
              <a:t>+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]=5.02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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lang="zh-CN" altLang="en-US" sz="2400" baseline="30000">
                <a:solidFill>
                  <a:srgbClr val="000000"/>
                </a:solidFill>
              </a:rPr>
              <a:t>－</a:t>
            </a:r>
            <a:r>
              <a:rPr lang="en-US" altLang="zh-CN" sz="2400" baseline="30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mol/L   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 pH=2.299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        </a:t>
            </a:r>
            <a:r>
              <a:rPr lang="en-US" altLang="zh-CN" sz="2400">
                <a:solidFill>
                  <a:srgbClr val="FF0000"/>
                </a:solidFill>
                <a:latin typeface="宋体" pitchFamily="2" charset="-122"/>
              </a:rPr>
              <a:t>pH</a:t>
            </a:r>
            <a:r>
              <a:rPr lang="zh-CN" altLang="en-US" sz="2400">
                <a:solidFill>
                  <a:srgbClr val="FF0000"/>
                </a:solidFill>
                <a:latin typeface="宋体" pitchFamily="2" charset="-122"/>
              </a:rPr>
              <a:t>值数据的有效数字按小数点后的位数计算    </a:t>
            </a:r>
          </a:p>
          <a:p>
            <a:pPr eaLnBrk="0" hangingPunct="0"/>
            <a:r>
              <a:rPr lang="zh-CN" altLang="en-US" sz="2400">
                <a:solidFill>
                  <a:srgbClr val="FF0000"/>
                </a:solidFill>
                <a:latin typeface="宋体" pitchFamily="2" charset="-122"/>
              </a:rPr>
              <a:t>        如：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pH=11.058            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</a:rPr>
              <a:t>pM    lg</a:t>
            </a:r>
            <a:r>
              <a:rPr lang="en-US" altLang="zh-CN" sz="2400" i="1">
                <a:solidFill>
                  <a:srgbClr val="0000FF"/>
                </a:solidFill>
                <a:latin typeface="宋体" pitchFamily="2" charset="-122"/>
              </a:rPr>
              <a:t>X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     3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）误差、偏差及相对偏差，一般只保留一位有效数字</a:t>
            </a:r>
          </a:p>
          <a:p>
            <a:pPr algn="just" eaLnBrk="0" hangingPunct="0">
              <a:lnSpc>
                <a:spcPct val="140000"/>
              </a:lnSpc>
            </a:pP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     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4) 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改变单位，不能改变有效数字的位数：</a:t>
            </a:r>
          </a:p>
        </p:txBody>
      </p:sp>
      <p:sp>
        <p:nvSpPr>
          <p:cNvPr id="321543" name="Rectangle 7"/>
          <p:cNvSpPr>
            <a:spLocks noChangeArrowheads="1"/>
          </p:cNvSpPr>
          <p:nvPr/>
        </p:nvSpPr>
        <p:spPr bwMode="auto">
          <a:xfrm>
            <a:off x="533400" y="3200400"/>
            <a:ext cx="9007475" cy="1625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常见仪器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:  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sym typeface="Wingdings" pitchFamily="2" charset="2"/>
              </a:rPr>
              <a:t>(1)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滴定管、移液管、容量瓶：小数点后留两位</a:t>
            </a:r>
          </a:p>
          <a:p>
            <a:pPr algn="just" eaLnBrk="0" hangingPunct="0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           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</a:rPr>
              <a:t>(2)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分析天平（万分之一）</a:t>
            </a: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</a:rPr>
              <a:t>小数点后留四位</a:t>
            </a:r>
            <a:endParaRPr lang="zh-CN" altLang="en-US" sz="2400" dirty="0">
              <a:solidFill>
                <a:srgbClr val="000000"/>
              </a:solidFill>
              <a:latin typeface="宋体" pitchFamily="2" charset="-122"/>
            </a:endParaRPr>
          </a:p>
          <a:p>
            <a:pPr algn="just" eaLnBrk="0" hangingPunct="0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           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</a:rPr>
              <a:t>(3)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标准溶液的浓度，用四位有效数字表示</a:t>
            </a:r>
          </a:p>
        </p:txBody>
      </p:sp>
      <p:sp>
        <p:nvSpPr>
          <p:cNvPr id="321545" name="Rectangle 9"/>
          <p:cNvSpPr>
            <a:spLocks noChangeArrowheads="1"/>
          </p:cNvSpPr>
          <p:nvPr/>
        </p:nvSpPr>
        <p:spPr bwMode="auto">
          <a:xfrm>
            <a:off x="223838" y="2784475"/>
            <a:ext cx="8740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400" b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5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</a:rPr>
              <a:t>第一位数字大于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</a:rPr>
              <a:t>8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</a:rPr>
              <a:t>时，</a:t>
            </a:r>
            <a:r>
              <a:rPr lang="zh-CN" altLang="en-US" sz="2400">
                <a:solidFill>
                  <a:srgbClr val="FF0000"/>
                </a:solidFill>
                <a:latin typeface="宋体" pitchFamily="2" charset="-122"/>
              </a:rPr>
              <a:t>乘除计算过程中可多算一位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</a:rPr>
              <a:t>，如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</a:rPr>
              <a:t>8.48</a:t>
            </a:r>
          </a:p>
        </p:txBody>
      </p:sp>
      <p:sp>
        <p:nvSpPr>
          <p:cNvPr id="321546" name="Rectangle 10"/>
          <p:cNvSpPr>
            <a:spLocks noChangeArrowheads="1"/>
          </p:cNvSpPr>
          <p:nvPr/>
        </p:nvSpPr>
        <p:spPr bwMode="auto">
          <a:xfrm>
            <a:off x="1676400" y="2292350"/>
            <a:ext cx="49593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40000"/>
              </a:lnSpc>
            </a:pPr>
            <a:r>
              <a:rPr lang="zh-CN" altLang="en-US" sz="2400" b="0">
                <a:solidFill>
                  <a:srgbClr val="000000"/>
                </a:solidFill>
                <a:latin typeface="宋体" pitchFamily="2" charset="-122"/>
              </a:rPr>
              <a:t>如：  </a:t>
            </a:r>
            <a:r>
              <a:rPr lang="en-US" altLang="zh-CN" sz="2400" b="0">
                <a:solidFill>
                  <a:srgbClr val="000000"/>
                </a:solidFill>
                <a:latin typeface="宋体" pitchFamily="2" charset="-122"/>
              </a:rPr>
              <a:t>24.01mL     24.01×10</a:t>
            </a:r>
            <a:r>
              <a:rPr lang="en-US" altLang="zh-CN" sz="2400" b="0" baseline="30000">
                <a:solidFill>
                  <a:srgbClr val="000000"/>
                </a:solidFill>
                <a:latin typeface="宋体" pitchFamily="2" charset="-122"/>
              </a:rPr>
              <a:t>-3</a:t>
            </a:r>
            <a:r>
              <a:rPr lang="en-US" altLang="zh-CN" sz="2400" b="0">
                <a:solidFill>
                  <a:srgbClr val="000000"/>
                </a:solidFill>
                <a:latin typeface="宋体" pitchFamily="2" charset="-122"/>
              </a:rPr>
              <a:t> L </a:t>
            </a:r>
          </a:p>
        </p:txBody>
      </p:sp>
      <p:sp>
        <p:nvSpPr>
          <p:cNvPr id="321547" name="Text Box 11"/>
          <p:cNvSpPr txBox="1">
            <a:spLocks noChangeArrowheads="1"/>
          </p:cNvSpPr>
          <p:nvPr/>
        </p:nvSpPr>
        <p:spPr bwMode="auto">
          <a:xfrm>
            <a:off x="2051050" y="5013325"/>
            <a:ext cx="6553200" cy="1562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9900CC"/>
                </a:solidFill>
                <a:latin typeface="宋体" pitchFamily="2" charset="-122"/>
                <a:sym typeface="Monotype Sorts" pitchFamily="2" charset="2"/>
              </a:rPr>
              <a:t></a:t>
            </a:r>
            <a:r>
              <a:rPr lang="zh-CN" altLang="en-US" sz="2400">
                <a:solidFill>
                  <a:srgbClr val="9900CC"/>
                </a:solidFill>
                <a:latin typeface="宋体" pitchFamily="2" charset="-122"/>
                <a:sym typeface="Monotype Sorts" pitchFamily="2" charset="2"/>
              </a:rPr>
              <a:t>凡是数字中间的“</a:t>
            </a:r>
            <a:r>
              <a:rPr lang="en-US" altLang="zh-CN" sz="2400">
                <a:solidFill>
                  <a:srgbClr val="9900CC"/>
                </a:solidFill>
                <a:latin typeface="宋体" pitchFamily="2" charset="-122"/>
                <a:sym typeface="Monotype Sorts" pitchFamily="2" charset="2"/>
              </a:rPr>
              <a:t>0”</a:t>
            </a:r>
            <a:r>
              <a:rPr lang="zh-CN" altLang="en-US" sz="2400">
                <a:solidFill>
                  <a:srgbClr val="9900CC"/>
                </a:solidFill>
                <a:latin typeface="宋体" pitchFamily="2" charset="-122"/>
                <a:sym typeface="Monotype Sorts" pitchFamily="2" charset="2"/>
              </a:rPr>
              <a:t>为有效数字；</a:t>
            </a:r>
          </a:p>
          <a:p>
            <a:r>
              <a:rPr lang="zh-CN" altLang="en-US" sz="2400">
                <a:solidFill>
                  <a:srgbClr val="9900CC"/>
                </a:solidFill>
                <a:latin typeface="宋体" pitchFamily="2" charset="-122"/>
                <a:sym typeface="Monotype Sorts" pitchFamily="2" charset="2"/>
              </a:rPr>
              <a:t>凡是小数结尾的“</a:t>
            </a:r>
            <a:r>
              <a:rPr lang="en-US" altLang="zh-CN" sz="2400">
                <a:solidFill>
                  <a:srgbClr val="9900CC"/>
                </a:solidFill>
                <a:latin typeface="宋体" pitchFamily="2" charset="-122"/>
                <a:sym typeface="Monotype Sorts" pitchFamily="2" charset="2"/>
              </a:rPr>
              <a:t>0”</a:t>
            </a:r>
            <a:r>
              <a:rPr lang="zh-CN" altLang="en-US" sz="2400">
                <a:solidFill>
                  <a:srgbClr val="9900CC"/>
                </a:solidFill>
                <a:latin typeface="宋体" pitchFamily="2" charset="-122"/>
                <a:sym typeface="Monotype Sorts" pitchFamily="2" charset="2"/>
              </a:rPr>
              <a:t>为有效数字；</a:t>
            </a:r>
          </a:p>
          <a:p>
            <a:r>
              <a:rPr lang="zh-CN" altLang="en-US" sz="2400">
                <a:solidFill>
                  <a:srgbClr val="9900CC"/>
                </a:solidFill>
                <a:latin typeface="宋体" pitchFamily="2" charset="-122"/>
                <a:sym typeface="Monotype Sorts" pitchFamily="2" charset="2"/>
              </a:rPr>
              <a:t>以“</a:t>
            </a:r>
            <a:r>
              <a:rPr lang="en-US" altLang="zh-CN" sz="2400">
                <a:solidFill>
                  <a:srgbClr val="9900CC"/>
                </a:solidFill>
                <a:latin typeface="宋体" pitchFamily="2" charset="-122"/>
                <a:sym typeface="Monotype Sorts" pitchFamily="2" charset="2"/>
              </a:rPr>
              <a:t>0”</a:t>
            </a:r>
            <a:r>
              <a:rPr lang="zh-CN" altLang="en-US" sz="2400">
                <a:solidFill>
                  <a:srgbClr val="9900CC"/>
                </a:solidFill>
                <a:latin typeface="宋体" pitchFamily="2" charset="-122"/>
                <a:sym typeface="Monotype Sorts" pitchFamily="2" charset="2"/>
              </a:rPr>
              <a:t>开头的小数值，除对数值外数字前的“</a:t>
            </a:r>
            <a:r>
              <a:rPr lang="en-US" altLang="zh-CN" sz="2400">
                <a:solidFill>
                  <a:srgbClr val="9900CC"/>
                </a:solidFill>
                <a:latin typeface="宋体" pitchFamily="2" charset="-122"/>
                <a:sym typeface="Monotype Sorts" pitchFamily="2" charset="2"/>
              </a:rPr>
              <a:t>0”</a:t>
            </a:r>
            <a:r>
              <a:rPr lang="zh-CN" altLang="en-US" sz="2400">
                <a:solidFill>
                  <a:srgbClr val="9900CC"/>
                </a:solidFill>
                <a:latin typeface="宋体" pitchFamily="2" charset="-122"/>
                <a:sym typeface="Monotype Sorts" pitchFamily="2" charset="2"/>
              </a:rPr>
              <a:t>不是有效数字。</a:t>
            </a:r>
          </a:p>
        </p:txBody>
      </p:sp>
      <p:sp>
        <p:nvSpPr>
          <p:cNvPr id="321548" name="Text Box 12"/>
          <p:cNvSpPr txBox="1">
            <a:spLocks noChangeArrowheads="1"/>
          </p:cNvSpPr>
          <p:nvPr/>
        </p:nvSpPr>
        <p:spPr bwMode="auto">
          <a:xfrm>
            <a:off x="250825" y="5229225"/>
            <a:ext cx="18002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关于“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0”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的意义</a:t>
            </a:r>
          </a:p>
        </p:txBody>
      </p:sp>
      <p:sp>
        <p:nvSpPr>
          <p:cNvPr id="321549" name="Text Box 13"/>
          <p:cNvSpPr txBox="1">
            <a:spLocks noChangeArrowheads="1"/>
          </p:cNvSpPr>
          <p:nvPr/>
        </p:nvSpPr>
        <p:spPr bwMode="auto">
          <a:xfrm>
            <a:off x="3708400" y="1125538"/>
            <a:ext cx="14763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三位</a:t>
            </a:r>
          </a:p>
        </p:txBody>
      </p:sp>
      <p:sp>
        <p:nvSpPr>
          <p:cNvPr id="9" name="AutoShape 34"/>
          <p:cNvSpPr>
            <a:spLocks noChangeArrowheads="1"/>
          </p:cNvSpPr>
          <p:nvPr/>
        </p:nvSpPr>
        <p:spPr bwMode="auto">
          <a:xfrm>
            <a:off x="352425" y="858838"/>
            <a:ext cx="360363" cy="431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2400">
              <a:latin typeface="Arial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1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1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1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1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1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1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1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1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1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1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1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1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1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1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1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0" grpId="0" build="p" autoUpdateAnimBg="0"/>
      <p:bldP spid="321543" grpId="0" build="p" autoUpdateAnimBg="0"/>
      <p:bldP spid="321545" grpId="0" build="p" autoUpdateAnimBg="0"/>
      <p:bldP spid="321546" grpId="0" build="p" autoUpdateAnimBg="0"/>
      <p:bldP spid="321547" grpId="0" animBg="1" autoUpdateAnimBg="0"/>
      <p:bldP spid="321548" grpId="0" autoUpdateAnimBg="0"/>
      <p:bldP spid="3215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9" name="Text Box 3"/>
          <p:cNvSpPr txBox="1">
            <a:spLocks noChangeArrowheads="1"/>
          </p:cNvSpPr>
          <p:nvPr/>
        </p:nvSpPr>
        <p:spPr bwMode="auto">
          <a:xfrm>
            <a:off x="684213" y="784225"/>
            <a:ext cx="401002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1.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有效数字修约规则</a:t>
            </a:r>
            <a:r>
              <a:rPr lang="zh-CN" altLang="en-US" sz="2400" b="0">
                <a:solidFill>
                  <a:srgbClr val="000000"/>
                </a:solidFill>
                <a:latin typeface="宋体" pitchFamily="2" charset="-122"/>
              </a:rPr>
              <a:t>    </a:t>
            </a:r>
          </a:p>
          <a:p>
            <a:pPr marL="457200" indent="-457200"/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 “</a:t>
            </a:r>
            <a:r>
              <a:rPr lang="zh-CN" altLang="en-US" sz="2400">
                <a:solidFill>
                  <a:srgbClr val="FF0000"/>
                </a:solidFill>
                <a:latin typeface="宋体" pitchFamily="2" charset="-122"/>
              </a:rPr>
              <a:t>四舍六入五留双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”</a:t>
            </a:r>
          </a:p>
        </p:txBody>
      </p:sp>
      <p:sp>
        <p:nvSpPr>
          <p:cNvPr id="352262" name="Text Box 6"/>
          <p:cNvSpPr txBox="1">
            <a:spLocks noChangeArrowheads="1"/>
          </p:cNvSpPr>
          <p:nvPr/>
        </p:nvSpPr>
        <p:spPr bwMode="auto">
          <a:xfrm>
            <a:off x="1619250" y="1700213"/>
            <a:ext cx="309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9900CC"/>
                </a:solidFill>
                <a:latin typeface="Times New Roman" pitchFamily="18" charset="0"/>
              </a:rPr>
              <a:t>尾数</a:t>
            </a:r>
            <a:r>
              <a:rPr lang="zh-CN" altLang="en-US" sz="2400">
                <a:solidFill>
                  <a:srgbClr val="9900CC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400">
                <a:solidFill>
                  <a:srgbClr val="9900CC"/>
                </a:solidFill>
                <a:latin typeface="Times New Roman" pitchFamily="18" charset="0"/>
                <a:sym typeface="Symbol" pitchFamily="18" charset="2"/>
              </a:rPr>
              <a:t>4</a:t>
            </a:r>
            <a:r>
              <a:rPr lang="en-US" altLang="zh-CN" sz="2400" b="0">
                <a:latin typeface="Times New Roman" pitchFamily="18" charset="0"/>
                <a:sym typeface="Symbol" pitchFamily="18" charset="2"/>
              </a:rPr>
              <a:t>   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舍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352263" name="Text Box 7"/>
          <p:cNvSpPr txBox="1">
            <a:spLocks noChangeArrowheads="1"/>
          </p:cNvSpPr>
          <p:nvPr/>
        </p:nvSpPr>
        <p:spPr bwMode="auto">
          <a:xfrm>
            <a:off x="1619250" y="2133600"/>
            <a:ext cx="2601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9900CC"/>
                </a:solidFill>
                <a:latin typeface="Times New Roman" pitchFamily="18" charset="0"/>
              </a:rPr>
              <a:t>尾数</a:t>
            </a:r>
            <a:r>
              <a:rPr lang="zh-CN" altLang="en-US" sz="2400">
                <a:solidFill>
                  <a:srgbClr val="9900CC"/>
                </a:solidFill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sz="2400">
                <a:solidFill>
                  <a:srgbClr val="9900CC"/>
                </a:solidFill>
                <a:latin typeface="Times New Roman" pitchFamily="18" charset="0"/>
                <a:sym typeface="Symbol" pitchFamily="18" charset="2"/>
              </a:rPr>
              <a:t>6</a:t>
            </a:r>
            <a:r>
              <a:rPr lang="en-US" altLang="zh-CN" sz="2400" b="0">
                <a:latin typeface="Times New Roman" pitchFamily="18" charset="0"/>
                <a:sym typeface="Symbol" pitchFamily="18" charset="2"/>
              </a:rPr>
              <a:t>   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进位</a:t>
            </a:r>
            <a:r>
              <a:rPr lang="zh-CN" altLang="en-US" b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   </a:t>
            </a: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352264" name="Text Box 8"/>
          <p:cNvSpPr txBox="1">
            <a:spLocks noChangeArrowheads="1"/>
          </p:cNvSpPr>
          <p:nvPr/>
        </p:nvSpPr>
        <p:spPr bwMode="auto">
          <a:xfrm>
            <a:off x="1619250" y="2852738"/>
            <a:ext cx="112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9900CC"/>
                </a:solidFill>
                <a:latin typeface="Times New Roman" pitchFamily="18" charset="0"/>
              </a:rPr>
              <a:t>尾数</a:t>
            </a:r>
            <a:r>
              <a:rPr lang="en-US" altLang="zh-CN" sz="2400">
                <a:solidFill>
                  <a:srgbClr val="9900CC"/>
                </a:solidFill>
                <a:latin typeface="Times New Roman" pitchFamily="18" charset="0"/>
              </a:rPr>
              <a:t>=5</a:t>
            </a:r>
          </a:p>
        </p:txBody>
      </p:sp>
      <p:sp>
        <p:nvSpPr>
          <p:cNvPr id="352265" name="AutoShape 9"/>
          <p:cNvSpPr>
            <a:spLocks/>
          </p:cNvSpPr>
          <p:nvPr/>
        </p:nvSpPr>
        <p:spPr bwMode="auto">
          <a:xfrm>
            <a:off x="2916238" y="2708275"/>
            <a:ext cx="139700" cy="685800"/>
          </a:xfrm>
          <a:prstGeom prst="leftBrace">
            <a:avLst>
              <a:gd name="adj1" fmla="val 409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3200" b="0">
              <a:latin typeface="Times New Roman" pitchFamily="18" charset="0"/>
            </a:endParaRPr>
          </a:p>
        </p:txBody>
      </p:sp>
      <p:sp>
        <p:nvSpPr>
          <p:cNvPr id="352266" name="Text Box 10"/>
          <p:cNvSpPr txBox="1">
            <a:spLocks noChangeArrowheads="1"/>
          </p:cNvSpPr>
          <p:nvPr/>
        </p:nvSpPr>
        <p:spPr bwMode="auto">
          <a:xfrm>
            <a:off x="3132138" y="2565400"/>
            <a:ext cx="3240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前一位奇数：进位</a:t>
            </a:r>
          </a:p>
        </p:txBody>
      </p:sp>
      <p:sp>
        <p:nvSpPr>
          <p:cNvPr id="352267" name="Text Box 11"/>
          <p:cNvSpPr txBox="1">
            <a:spLocks noChangeArrowheads="1"/>
          </p:cNvSpPr>
          <p:nvPr/>
        </p:nvSpPr>
        <p:spPr bwMode="auto">
          <a:xfrm>
            <a:off x="3132138" y="3068638"/>
            <a:ext cx="381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前一位偶数：舍</a:t>
            </a:r>
          </a:p>
        </p:txBody>
      </p:sp>
      <p:sp>
        <p:nvSpPr>
          <p:cNvPr id="352268" name="Text Box 12"/>
          <p:cNvSpPr txBox="1">
            <a:spLocks noChangeArrowheads="1"/>
          </p:cNvSpPr>
          <p:nvPr/>
        </p:nvSpPr>
        <p:spPr bwMode="auto">
          <a:xfrm>
            <a:off x="1403350" y="3573463"/>
            <a:ext cx="7129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9900CC"/>
                </a:solidFill>
                <a:latin typeface="Times New Roman" pitchFamily="18" charset="0"/>
              </a:rPr>
              <a:t>若</a:t>
            </a:r>
            <a:r>
              <a:rPr lang="en-US" altLang="zh-CN" sz="2400">
                <a:solidFill>
                  <a:srgbClr val="9900CC"/>
                </a:solidFill>
                <a:latin typeface="Times New Roman" pitchFamily="18" charset="0"/>
              </a:rPr>
              <a:t>5</a:t>
            </a:r>
            <a:r>
              <a:rPr lang="zh-CN" altLang="en-US" sz="2400">
                <a:solidFill>
                  <a:srgbClr val="9900CC"/>
                </a:solidFill>
                <a:latin typeface="Times New Roman" pitchFamily="18" charset="0"/>
              </a:rPr>
              <a:t>不是尾数，后面有不是零的数，则一律进位</a:t>
            </a:r>
          </a:p>
        </p:txBody>
      </p:sp>
      <p:sp>
        <p:nvSpPr>
          <p:cNvPr id="19466" name="Rectangle 14"/>
          <p:cNvSpPr>
            <a:spLocks noChangeArrowheads="1"/>
          </p:cNvSpPr>
          <p:nvPr/>
        </p:nvSpPr>
        <p:spPr bwMode="auto">
          <a:xfrm>
            <a:off x="395288" y="260350"/>
            <a:ext cx="568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lang="en-US" altLang="zh-CN" sz="320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2.4.3 </a:t>
            </a:r>
            <a:r>
              <a:rPr lang="zh-CN" altLang="en-US" sz="3200">
                <a:solidFill>
                  <a:srgbClr val="CC3300"/>
                </a:solidFill>
                <a:latin typeface="Times New Roman" pitchFamily="18" charset="0"/>
                <a:ea typeface="黑体" pitchFamily="49" charset="-122"/>
              </a:rPr>
              <a:t>有效数字的运算规则</a:t>
            </a:r>
          </a:p>
        </p:txBody>
      </p:sp>
      <p:sp>
        <p:nvSpPr>
          <p:cNvPr id="352271" name="Rectangle 15"/>
          <p:cNvSpPr>
            <a:spLocks noChangeArrowheads="1"/>
          </p:cNvSpPr>
          <p:nvPr/>
        </p:nvSpPr>
        <p:spPr bwMode="auto">
          <a:xfrm>
            <a:off x="611188" y="4652963"/>
            <a:ext cx="8532812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0.7276</a:t>
            </a:r>
            <a:r>
              <a:rPr lang="en-US" altLang="zh-CN" sz="240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46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→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0.7276    0.4736</a:t>
            </a:r>
            <a:r>
              <a:rPr lang="en-US" altLang="zh-CN" sz="240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6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→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0.4737   11.23</a:t>
            </a:r>
            <a:r>
              <a:rPr lang="en-US" altLang="zh-CN" sz="240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5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→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11.24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11.24</a:t>
            </a:r>
            <a:r>
              <a:rPr lang="en-US" altLang="zh-CN" sz="240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5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→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11.24     11.24</a:t>
            </a:r>
            <a:r>
              <a:rPr lang="en-US" altLang="zh-CN" sz="240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501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→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11.25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latin typeface="宋体" pitchFamily="2" charset="-122"/>
              </a:rPr>
              <a:t>将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  <a:cs typeface="Times New Roman" pitchFamily="18" charset="0"/>
              </a:rPr>
              <a:t>3.5499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</a:rPr>
              <a:t>修约为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</a:rPr>
              <a:t>位有效数字，不能先修约为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  <a:cs typeface="Times New Roman" pitchFamily="18" charset="0"/>
              </a:rPr>
              <a:t>3.55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</a:rPr>
              <a:t>，再修约为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  <a:cs typeface="Times New Roman" pitchFamily="18" charset="0"/>
              </a:rPr>
              <a:t>3.6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</a:rPr>
              <a:t>，而应该一次修约为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  <a:cs typeface="Times New Roman" pitchFamily="18" charset="0"/>
              </a:rPr>
              <a:t>3.5</a:t>
            </a:r>
          </a:p>
        </p:txBody>
      </p:sp>
      <p:sp>
        <p:nvSpPr>
          <p:cNvPr id="352272" name="Rectangle 16"/>
          <p:cNvSpPr>
            <a:spLocks noChangeArrowheads="1"/>
          </p:cNvSpPr>
          <p:nvPr/>
        </p:nvSpPr>
        <p:spPr bwMode="auto">
          <a:xfrm>
            <a:off x="1042988" y="4076700"/>
            <a:ext cx="280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一次性修约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14" name="AutoShape 34"/>
          <p:cNvSpPr>
            <a:spLocks noChangeArrowheads="1"/>
          </p:cNvSpPr>
          <p:nvPr/>
        </p:nvSpPr>
        <p:spPr bwMode="auto">
          <a:xfrm>
            <a:off x="5292725" y="352425"/>
            <a:ext cx="360363" cy="431800"/>
          </a:xfrm>
          <a:prstGeom prst="star5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2400">
              <a:latin typeface="Arial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2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2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2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2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2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2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2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2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2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2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autoUpdateAnimBg="0"/>
      <p:bldP spid="352262" grpId="0" autoUpdateAnimBg="0"/>
      <p:bldP spid="352263" grpId="0" autoUpdateAnimBg="0"/>
      <p:bldP spid="352264" grpId="0" autoUpdateAnimBg="0"/>
      <p:bldP spid="352265" grpId="0" animBg="1"/>
      <p:bldP spid="352266" grpId="0" autoUpdateAnimBg="0"/>
      <p:bldP spid="352267" grpId="0" autoUpdateAnimBg="0"/>
      <p:bldP spid="352268" grpId="0" autoUpdateAnimBg="0"/>
      <p:bldP spid="352271" grpId="0" build="p" autoUpdateAnimBg="0"/>
      <p:bldP spid="3522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1116013" y="981075"/>
            <a:ext cx="7416800" cy="3786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</a:rPr>
              <a:t>说明：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/>
              <a:t>1</a:t>
            </a:r>
            <a:r>
              <a:rPr lang="zh-CN" altLang="en-US"/>
              <a:t>、负数只对绝对值修约，原则同上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、若修约后最后一位数字为</a:t>
            </a:r>
            <a:r>
              <a:rPr lang="en-US" altLang="zh-CN"/>
              <a:t>5</a:t>
            </a:r>
            <a:r>
              <a:rPr lang="zh-CN" altLang="en-US"/>
              <a:t>，进位后的</a:t>
            </a:r>
            <a:r>
              <a:rPr lang="en-US" altLang="zh-CN"/>
              <a:t>5</a:t>
            </a:r>
            <a:r>
              <a:rPr lang="zh-CN" altLang="en-US"/>
              <a:t>用  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/>
              <a:t>     </a:t>
            </a:r>
            <a:r>
              <a:rPr lang="en-US" altLang="zh-CN"/>
              <a:t>5(+)</a:t>
            </a:r>
            <a:r>
              <a:rPr lang="zh-CN" altLang="en-US"/>
              <a:t>表示，舍位后的</a:t>
            </a:r>
            <a:r>
              <a:rPr lang="en-US" altLang="zh-CN"/>
              <a:t>5</a:t>
            </a:r>
            <a:r>
              <a:rPr lang="zh-CN" altLang="en-US"/>
              <a:t>用</a:t>
            </a:r>
            <a:r>
              <a:rPr lang="en-US" altLang="zh-CN"/>
              <a:t>5(-)</a:t>
            </a:r>
            <a:r>
              <a:rPr lang="zh-CN" altLang="en-US"/>
              <a:t>表示，再进一  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/>
              <a:t>     步修约时， </a:t>
            </a:r>
            <a:r>
              <a:rPr lang="en-US" altLang="zh-CN"/>
              <a:t>5(+)</a:t>
            </a:r>
            <a:r>
              <a:rPr lang="zh-CN" altLang="en-US"/>
              <a:t>应舍弃， </a:t>
            </a:r>
            <a:r>
              <a:rPr lang="en-US" altLang="zh-CN"/>
              <a:t>5(-)</a:t>
            </a:r>
            <a:r>
              <a:rPr lang="zh-CN" altLang="en-US"/>
              <a:t>应进位。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/>
              <a:t>3</a:t>
            </a:r>
            <a:r>
              <a:rPr lang="zh-CN" altLang="en-US"/>
              <a:t>、对标准偏差进行修约时，只进不舍</a:t>
            </a: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395288" y="320675"/>
            <a:ext cx="8461375" cy="33194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>
            <a:spAutoFit/>
          </a:bodyPr>
          <a:lstStyle/>
          <a:p>
            <a:pPr algn="just" eaLnBrk="0" hangingPunct="0">
              <a:defRPr/>
            </a:pPr>
            <a:endParaRPr lang="en-US" altLang="zh-CN" sz="2400">
              <a:solidFill>
                <a:srgbClr val="000000"/>
              </a:solidFill>
              <a:latin typeface="Arial" pitchFamily="34" charset="0"/>
            </a:endParaRPr>
          </a:p>
          <a:p>
            <a:pPr algn="just" eaLnBrk="0" hangingPunct="0">
              <a:defRPr/>
            </a:pPr>
            <a:r>
              <a:rPr lang="en-US" altLang="zh-CN" sz="3200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2. </a:t>
            </a:r>
            <a:r>
              <a:rPr lang="zh-CN" altLang="en-US" sz="3200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加减运算</a:t>
            </a:r>
            <a:endParaRPr lang="zh-CN" altLang="zh-CN" sz="3200" b="0" baseline="-25000">
              <a:solidFill>
                <a:srgbClr val="9900CC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几个数据相加或相减时，它们的和或差的有效数字的位数的保留，应以绝对误差最大的数为准（即以小数点后位数最少的数字为准）。</a:t>
            </a:r>
            <a:endParaRPr lang="zh-CN" altLang="en-US" sz="2400">
              <a:solidFill>
                <a:srgbClr val="0000FF"/>
              </a:solidFill>
              <a:latin typeface="Arial" pitchFamily="34" charset="0"/>
            </a:endParaRPr>
          </a:p>
          <a:p>
            <a:pPr algn="just" eaLnBrk="0" hangingPunct="0">
              <a:defRPr/>
            </a:pPr>
            <a:r>
              <a:rPr lang="zh-CN" altLang="en-US" sz="3200" b="0">
                <a:solidFill>
                  <a:srgbClr val="000000"/>
                </a:solidFill>
                <a:latin typeface="Arial" pitchFamily="34" charset="0"/>
              </a:rPr>
              <a:t>            </a:t>
            </a:r>
            <a:r>
              <a:rPr lang="zh-CN" altLang="en-US" sz="2400" b="0">
                <a:solidFill>
                  <a:srgbClr val="000000"/>
                </a:solidFill>
                <a:latin typeface="Arial" pitchFamily="34" charset="0"/>
              </a:rPr>
              <a:t>例：       </a:t>
            </a:r>
            <a:r>
              <a:rPr lang="en-US" altLang="zh-CN" sz="2400" b="0">
                <a:solidFill>
                  <a:srgbClr val="000000"/>
                </a:solidFill>
                <a:latin typeface="Arial" pitchFamily="34" charset="0"/>
              </a:rPr>
              <a:t>0.012</a:t>
            </a:r>
            <a:r>
              <a:rPr lang="en-US" altLang="zh-CN" sz="2400" b="0">
                <a:solidFill>
                  <a:srgbClr val="FF3300"/>
                </a:solidFill>
                <a:latin typeface="Arial" pitchFamily="34" charset="0"/>
              </a:rPr>
              <a:t>1</a:t>
            </a:r>
            <a:r>
              <a:rPr lang="en-US" altLang="zh-CN" sz="2400" b="0">
                <a:solidFill>
                  <a:srgbClr val="000000"/>
                </a:solidFill>
                <a:latin typeface="Arial" pitchFamily="34" charset="0"/>
              </a:rPr>
              <a:t>             </a:t>
            </a:r>
            <a:r>
              <a:rPr lang="zh-CN" altLang="en-US" sz="2400" b="0">
                <a:solidFill>
                  <a:srgbClr val="000000"/>
                </a:solidFill>
                <a:latin typeface="Arial" pitchFamily="34" charset="0"/>
              </a:rPr>
              <a:t>绝对误差：</a:t>
            </a:r>
            <a:r>
              <a:rPr lang="en-US" altLang="zh-CN" sz="2400" b="0">
                <a:solidFill>
                  <a:srgbClr val="000000"/>
                </a:solidFill>
                <a:latin typeface="Arial" pitchFamily="34" charset="0"/>
              </a:rPr>
              <a:t>0.0001</a:t>
            </a:r>
          </a:p>
          <a:p>
            <a:pPr algn="just" eaLnBrk="0" hangingPunct="0">
              <a:defRPr/>
            </a:pPr>
            <a:r>
              <a:rPr lang="en-US" altLang="zh-CN" sz="2400" b="0">
                <a:solidFill>
                  <a:srgbClr val="000000"/>
                </a:solidFill>
                <a:latin typeface="Arial" pitchFamily="34" charset="0"/>
              </a:rPr>
              <a:t>                            25.6</a:t>
            </a:r>
            <a:r>
              <a:rPr lang="en-US" altLang="zh-CN" sz="2400" b="0">
                <a:solidFill>
                  <a:srgbClr val="FF3300"/>
                </a:solidFill>
                <a:latin typeface="Arial" pitchFamily="34" charset="0"/>
              </a:rPr>
              <a:t>4</a:t>
            </a:r>
            <a:r>
              <a:rPr lang="en-US" altLang="zh-CN" sz="2400" b="0">
                <a:solidFill>
                  <a:srgbClr val="000000"/>
                </a:solidFill>
                <a:latin typeface="Arial" pitchFamily="34" charset="0"/>
              </a:rPr>
              <a:t>                                    0.01</a:t>
            </a:r>
            <a:endParaRPr lang="en-US" altLang="zh-CN" sz="2400" b="0">
              <a:solidFill>
                <a:srgbClr val="000000"/>
              </a:solidFill>
              <a:latin typeface="宋体" pitchFamily="2" charset="-122"/>
            </a:endParaRPr>
          </a:p>
          <a:p>
            <a:pPr algn="just" eaLnBrk="0" hangingPunct="0">
              <a:defRPr/>
            </a:pPr>
            <a:r>
              <a:rPr lang="en-US" altLang="zh-CN" sz="2400" b="0">
                <a:solidFill>
                  <a:srgbClr val="000000"/>
                </a:solidFill>
                <a:latin typeface="Arial" pitchFamily="34" charset="0"/>
              </a:rPr>
              <a:t>                        +</a:t>
            </a:r>
            <a:r>
              <a:rPr lang="zh-CN" altLang="en-US" sz="2400" b="0">
                <a:solidFill>
                  <a:srgbClr val="000000"/>
                </a:solidFill>
                <a:latin typeface="Arial" pitchFamily="34" charset="0"/>
              </a:rPr>
              <a:t>）</a:t>
            </a:r>
            <a:r>
              <a:rPr lang="en-US" altLang="zh-CN" sz="2400" b="0">
                <a:solidFill>
                  <a:srgbClr val="000000"/>
                </a:solidFill>
                <a:latin typeface="Arial" pitchFamily="34" charset="0"/>
              </a:rPr>
              <a:t>1.05</a:t>
            </a:r>
            <a:r>
              <a:rPr lang="en-US" altLang="zh-CN" sz="2400" b="0">
                <a:solidFill>
                  <a:srgbClr val="FF3300"/>
                </a:solidFill>
                <a:latin typeface="Arial" pitchFamily="34" charset="0"/>
              </a:rPr>
              <a:t>7</a:t>
            </a:r>
            <a:r>
              <a:rPr lang="en-US" altLang="zh-CN" sz="2400" b="0">
                <a:solidFill>
                  <a:srgbClr val="000000"/>
                </a:solidFill>
                <a:latin typeface="Arial" pitchFamily="34" charset="0"/>
              </a:rPr>
              <a:t>                                  0.001</a:t>
            </a:r>
            <a:r>
              <a:rPr lang="en-US" altLang="zh-CN" b="0">
                <a:solidFill>
                  <a:srgbClr val="000000"/>
                </a:solidFill>
                <a:latin typeface="Arial" pitchFamily="34" charset="0"/>
              </a:rPr>
              <a:t>                      </a:t>
            </a:r>
          </a:p>
        </p:txBody>
      </p:sp>
      <p:sp>
        <p:nvSpPr>
          <p:cNvPr id="322564" name="Line 4"/>
          <p:cNvSpPr>
            <a:spLocks noChangeShapeType="1"/>
          </p:cNvSpPr>
          <p:nvPr/>
        </p:nvSpPr>
        <p:spPr bwMode="auto">
          <a:xfrm>
            <a:off x="2411413" y="3644900"/>
            <a:ext cx="5181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22570" name="Rectangle 10"/>
          <p:cNvSpPr>
            <a:spLocks noChangeArrowheads="1"/>
          </p:cNvSpPr>
          <p:nvPr/>
        </p:nvSpPr>
        <p:spPr bwMode="auto">
          <a:xfrm>
            <a:off x="611188" y="4724400"/>
            <a:ext cx="8281987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如        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2.1</a:t>
            </a:r>
            <a:r>
              <a:rPr lang="en-US" altLang="zh-CN">
                <a:solidFill>
                  <a:srgbClr val="FF3300"/>
                </a:solidFill>
                <a:latin typeface="宋体" pitchFamily="2" charset="-122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+2.15</a:t>
            </a:r>
            <a:r>
              <a:rPr lang="en-US" altLang="zh-CN">
                <a:solidFill>
                  <a:srgbClr val="FF3300"/>
                </a:solidFill>
                <a:latin typeface="宋体" pitchFamily="2" charset="-122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+2.14</a:t>
            </a:r>
            <a:r>
              <a:rPr lang="en-US" altLang="zh-CN">
                <a:solidFill>
                  <a:srgbClr val="FF3300"/>
                </a:solidFill>
                <a:latin typeface="宋体" pitchFamily="2" charset="-122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+2.145</a:t>
            </a:r>
            <a:r>
              <a:rPr lang="en-US" altLang="zh-CN">
                <a:solidFill>
                  <a:srgbClr val="FF3300"/>
                </a:solidFill>
                <a:latin typeface="宋体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+2.1345</a:t>
            </a:r>
            <a:r>
              <a:rPr lang="en-US" altLang="zh-CN">
                <a:solidFill>
                  <a:srgbClr val="FF3300"/>
                </a:solidFill>
                <a:latin typeface="宋体" pitchFamily="2" charset="-122"/>
              </a:rPr>
              <a:t>6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绝对误差：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0.01 0.001 0.001 0.0001 0.00001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9900CC"/>
                </a:solidFill>
                <a:latin typeface="Times New Roman" pitchFamily="18" charset="0"/>
              </a:rPr>
              <a:t>先修约后计算得：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2.1</a:t>
            </a:r>
            <a:r>
              <a:rPr lang="en-US" altLang="zh-CN">
                <a:solidFill>
                  <a:srgbClr val="FF3300"/>
                </a:solidFill>
                <a:latin typeface="宋体" pitchFamily="2" charset="-122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+2.1</a:t>
            </a:r>
            <a:r>
              <a:rPr lang="en-US" altLang="zh-CN">
                <a:solidFill>
                  <a:srgbClr val="FF3300"/>
                </a:solidFill>
                <a:latin typeface="宋体" pitchFamily="2" charset="-122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+2.14+2.1</a:t>
            </a:r>
            <a:r>
              <a:rPr lang="en-US" altLang="zh-CN">
                <a:solidFill>
                  <a:srgbClr val="FF3300"/>
                </a:solidFill>
                <a:latin typeface="宋体" pitchFamily="2" charset="-122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+2.13=10.7</a:t>
            </a:r>
            <a:r>
              <a:rPr lang="en-US" altLang="zh-CN">
                <a:solidFill>
                  <a:srgbClr val="FF3300"/>
                </a:solidFill>
                <a:latin typeface="宋体" pitchFamily="2" charset="-122"/>
              </a:rPr>
              <a:t>3</a:t>
            </a:r>
          </a:p>
        </p:txBody>
      </p:sp>
      <p:sp>
        <p:nvSpPr>
          <p:cNvPr id="322574" name="Text Box 14"/>
          <p:cNvSpPr txBox="1">
            <a:spLocks noChangeArrowheads="1"/>
          </p:cNvSpPr>
          <p:nvPr/>
        </p:nvSpPr>
        <p:spPr bwMode="auto">
          <a:xfrm>
            <a:off x="755650" y="3789363"/>
            <a:ext cx="7704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olidFill>
                  <a:srgbClr val="9900CC"/>
                </a:solidFill>
                <a:latin typeface="Times New Roman" pitchFamily="18" charset="0"/>
              </a:rPr>
              <a:t>先修约，后计算得：</a:t>
            </a:r>
            <a:r>
              <a:rPr lang="en-US" altLang="zh-CN">
                <a:solidFill>
                  <a:srgbClr val="9900CC"/>
                </a:solidFill>
                <a:latin typeface="Times New Roman" pitchFamily="18" charset="0"/>
              </a:rPr>
              <a:t>0.01+25.64+1.06=26.71</a:t>
            </a:r>
          </a:p>
        </p:txBody>
      </p:sp>
      <p:sp>
        <p:nvSpPr>
          <p:cNvPr id="6" name="AutoShape 34"/>
          <p:cNvSpPr>
            <a:spLocks noChangeArrowheads="1"/>
          </p:cNvSpPr>
          <p:nvPr/>
        </p:nvSpPr>
        <p:spPr bwMode="auto">
          <a:xfrm>
            <a:off x="2771775" y="693738"/>
            <a:ext cx="360363" cy="431800"/>
          </a:xfrm>
          <a:prstGeom prst="star5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2400">
              <a:latin typeface="Arial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2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2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2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2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2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2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2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2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2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2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2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 build="p" autoUpdateAnimBg="0"/>
      <p:bldP spid="322564" grpId="0" animBg="1"/>
      <p:bldP spid="322570" grpId="0" build="p" autoUpdateAnimBg="0"/>
      <p:bldP spid="3225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26"/>
          <p:cNvSpPr txBox="1">
            <a:spLocks noChangeArrowheads="1"/>
          </p:cNvSpPr>
          <p:nvPr/>
        </p:nvSpPr>
        <p:spPr bwMode="auto">
          <a:xfrm>
            <a:off x="8207375" y="0"/>
            <a:ext cx="936625" cy="5191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latin typeface="宋体" pitchFamily="2" charset="-122"/>
              </a:rPr>
              <a:t>P23</a:t>
            </a:r>
          </a:p>
        </p:txBody>
      </p:sp>
      <p:sp>
        <p:nvSpPr>
          <p:cNvPr id="205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" y="152400"/>
            <a:ext cx="7772400" cy="3810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>
                <a:solidFill>
                  <a:srgbClr val="990099"/>
                </a:solidFill>
                <a:ea typeface="黑体" pitchFamily="49" charset="-122"/>
              </a:rPr>
              <a:t>2.1</a:t>
            </a:r>
            <a:r>
              <a:rPr lang="en-US" altLang="zh-CN" sz="3200" b="1" dirty="0" smtClean="0">
                <a:solidFill>
                  <a:schemeClr val="tx1"/>
                </a:solidFill>
                <a:ea typeface="黑体" pitchFamily="49" charset="-122"/>
              </a:rPr>
              <a:t>  </a:t>
            </a:r>
            <a:r>
              <a:rPr lang="zh-CN" altLang="en-US" sz="3200" b="1" dirty="0" smtClean="0">
                <a:solidFill>
                  <a:srgbClr val="990099"/>
                </a:solidFill>
                <a:ea typeface="黑体" pitchFamily="49" charset="-122"/>
              </a:rPr>
              <a:t>实验误差及其表示方法</a:t>
            </a:r>
            <a:endParaRPr lang="zh-CN" altLang="en-US" dirty="0" smtClean="0">
              <a:solidFill>
                <a:srgbClr val="990099"/>
              </a:solidFill>
            </a:endParaRPr>
          </a:p>
        </p:txBody>
      </p:sp>
      <p:sp>
        <p:nvSpPr>
          <p:cNvPr id="2055" name="Rectangle 16"/>
          <p:cNvSpPr>
            <a:spLocks noChangeArrowheads="1"/>
          </p:cNvSpPr>
          <p:nvPr/>
        </p:nvSpPr>
        <p:spPr bwMode="auto">
          <a:xfrm>
            <a:off x="228600" y="609600"/>
            <a:ext cx="391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宋体" pitchFamily="2" charset="-122"/>
              </a:rPr>
              <a:t>2.1.1 </a:t>
            </a:r>
            <a:r>
              <a:rPr lang="zh-CN" altLang="en-US" dirty="0">
                <a:solidFill>
                  <a:srgbClr val="0000FF"/>
                </a:solidFill>
                <a:latin typeface="宋体" pitchFamily="2" charset="-122"/>
              </a:rPr>
              <a:t>误差的产生</a:t>
            </a:r>
          </a:p>
        </p:txBody>
      </p:sp>
      <p:sp>
        <p:nvSpPr>
          <p:cNvPr id="302097" name="Text Box 17"/>
          <p:cNvSpPr txBox="1">
            <a:spLocks noChangeArrowheads="1"/>
          </p:cNvSpPr>
          <p:nvPr/>
        </p:nvSpPr>
        <p:spPr bwMode="auto">
          <a:xfrm>
            <a:off x="228599" y="1046163"/>
            <a:ext cx="7978775" cy="456189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10000"/>
              </a:lnSpc>
              <a:defRPr/>
            </a:pPr>
            <a:r>
              <a:rPr lang="en-US" altLang="zh-CN" sz="2400" b="0" baseline="-25000" dirty="0">
                <a:solidFill>
                  <a:srgbClr val="FF0000"/>
                </a:solidFill>
                <a:latin typeface="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（一） 系统误差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"/>
              </a:rPr>
              <a:t>–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系统因素引起 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． 特点：</a:t>
            </a:r>
            <a:endParaRPr lang="zh-CN" altLang="zh-CN" sz="2400" dirty="0">
              <a:solidFill>
                <a:srgbClr val="FF0000"/>
              </a:solidFill>
              <a:latin typeface="宋体" pitchFamily="2" charset="-122"/>
            </a:endParaRP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）对分析结果的影响比较恒定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）在同一条件下，重复测定，重复出现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）影响准确度，不影响精密度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）可以消除</a:t>
            </a:r>
            <a:endParaRPr lang="zh-CN" altLang="en-US" sz="2400" dirty="0">
              <a:solidFill>
                <a:srgbClr val="000000"/>
              </a:solidFill>
              <a:latin typeface=""/>
            </a:endParaRPr>
          </a:p>
          <a:p>
            <a:pPr algn="just" eaLnBrk="0" hangingPunct="0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．产生的原因：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方法误差</a:t>
            </a:r>
            <a:r>
              <a:rPr lang="en-US" altLang="zh-CN" sz="2400" dirty="0">
                <a:solidFill>
                  <a:srgbClr val="000000"/>
                </a:solidFill>
                <a:latin typeface=""/>
              </a:rPr>
              <a:t>——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选择的方法不够完善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例</a:t>
            </a:r>
            <a:r>
              <a:rPr lang="zh-CN" altLang="en-US" sz="2000" dirty="0">
                <a:solidFill>
                  <a:srgbClr val="000000"/>
                </a:solidFill>
                <a:latin typeface="宋体" pitchFamily="2" charset="-122"/>
              </a:rPr>
              <a:t>： 重量分析中</a:t>
            </a: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沉淀溶解损失，滴定</a:t>
            </a:r>
            <a:r>
              <a:rPr lang="zh-CN" altLang="en-US" sz="2000" dirty="0">
                <a:solidFill>
                  <a:srgbClr val="000000"/>
                </a:solidFill>
                <a:latin typeface="宋体" pitchFamily="2" charset="-122"/>
              </a:rPr>
              <a:t>分析中指示剂选择不当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仪器误差</a:t>
            </a:r>
            <a:r>
              <a:rPr lang="en-US" altLang="zh-CN" sz="2400" dirty="0">
                <a:solidFill>
                  <a:srgbClr val="000000"/>
                </a:solidFill>
                <a:latin typeface=""/>
              </a:rPr>
              <a:t>——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仪器本身的缺陷  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例</a:t>
            </a:r>
            <a:r>
              <a:rPr lang="zh-CN" altLang="en-US" sz="2000" dirty="0">
                <a:solidFill>
                  <a:srgbClr val="000000"/>
                </a:solidFill>
                <a:latin typeface="宋体" pitchFamily="2" charset="-122"/>
              </a:rPr>
              <a:t>：砝码未校正，天平两臂</a:t>
            </a: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不等，滴定管</a:t>
            </a: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、容量瓶</a:t>
            </a:r>
            <a:r>
              <a:rPr lang="zh-CN" altLang="en-US" sz="2000" dirty="0">
                <a:solidFill>
                  <a:srgbClr val="000000"/>
                </a:solidFill>
                <a:latin typeface="宋体" pitchFamily="2" charset="-122"/>
              </a:rPr>
              <a:t>未校正 </a:t>
            </a:r>
          </a:p>
        </p:txBody>
      </p:sp>
      <p:graphicFrame>
        <p:nvGraphicFramePr>
          <p:cNvPr id="3020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158952"/>
              </p:ext>
            </p:extLst>
          </p:nvPr>
        </p:nvGraphicFramePr>
        <p:xfrm>
          <a:off x="7240331" y="2996952"/>
          <a:ext cx="1934086" cy="2117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BMP 图象" r:id="rId4" imgW="2409524" imgH="2638095" progId="PBrush">
                  <p:embed/>
                </p:oleObj>
              </mc:Choice>
              <mc:Fallback>
                <p:oleObj name="BMP 图象" r:id="rId4" imgW="2409524" imgH="2638095" progId="PBrush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331" y="2996952"/>
                        <a:ext cx="1934086" cy="2117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525056"/>
              </p:ext>
            </p:extLst>
          </p:nvPr>
        </p:nvGraphicFramePr>
        <p:xfrm>
          <a:off x="8133908" y="5103638"/>
          <a:ext cx="1039109" cy="683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BMP 图象" r:id="rId6" imgW="1724266" imgH="1133633" progId="PBrush">
                  <p:embed/>
                </p:oleObj>
              </mc:Choice>
              <mc:Fallback>
                <p:oleObj name="BMP 图象" r:id="rId6" imgW="1724266" imgH="1133633" progId="PBrush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3908" y="5103638"/>
                        <a:ext cx="1039109" cy="683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61468"/>
              </p:ext>
            </p:extLst>
          </p:nvPr>
        </p:nvGraphicFramePr>
        <p:xfrm>
          <a:off x="7236296" y="609600"/>
          <a:ext cx="1907704" cy="2435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BMP 图象" r:id="rId8" imgW="2580952" imgH="3296110" progId="PBrush">
                  <p:embed/>
                </p:oleObj>
              </mc:Choice>
              <mc:Fallback>
                <p:oleObj name="BMP 图象" r:id="rId8" imgW="2580952" imgH="3296110" progId="PBrush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609600"/>
                        <a:ext cx="1907704" cy="2435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101" name="Rectangle 21"/>
          <p:cNvSpPr>
            <a:spLocks noChangeArrowheads="1"/>
          </p:cNvSpPr>
          <p:nvPr/>
        </p:nvSpPr>
        <p:spPr bwMode="auto">
          <a:xfrm>
            <a:off x="228600" y="5445224"/>
            <a:ext cx="570736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试剂误差</a:t>
            </a:r>
            <a:r>
              <a:rPr lang="en-US" altLang="zh-CN" sz="2400" dirty="0">
                <a:solidFill>
                  <a:srgbClr val="000000"/>
                </a:solidFill>
              </a:rPr>
              <a:t>——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所用试剂有杂质</a:t>
            </a:r>
          </a:p>
        </p:txBody>
      </p:sp>
      <p:sp>
        <p:nvSpPr>
          <p:cNvPr id="2058" name="Oval 22"/>
          <p:cNvSpPr>
            <a:spLocks noChangeArrowheads="1"/>
          </p:cNvSpPr>
          <p:nvPr/>
        </p:nvSpPr>
        <p:spPr bwMode="auto">
          <a:xfrm>
            <a:off x="3851275" y="692150"/>
            <a:ext cx="2016125" cy="43338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2059" name="Text Box 23"/>
          <p:cNvSpPr txBox="1">
            <a:spLocks noChangeArrowheads="1"/>
          </p:cNvSpPr>
          <p:nvPr/>
        </p:nvSpPr>
        <p:spPr bwMode="auto">
          <a:xfrm>
            <a:off x="4140200" y="692150"/>
            <a:ext cx="151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000" dirty="0">
                <a:solidFill>
                  <a:srgbClr val="FFFFFF"/>
                </a:solidFill>
                <a:latin typeface="Times New Roman" pitchFamily="18" charset="0"/>
              </a:rPr>
              <a:t>误差必</a:t>
            </a:r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</a:rPr>
              <a:t>然性</a:t>
            </a:r>
          </a:p>
        </p:txBody>
      </p:sp>
      <p:sp>
        <p:nvSpPr>
          <p:cNvPr id="12" name="AutoShape 34"/>
          <p:cNvSpPr>
            <a:spLocks noChangeArrowheads="1"/>
          </p:cNvSpPr>
          <p:nvPr/>
        </p:nvSpPr>
        <p:spPr bwMode="auto">
          <a:xfrm>
            <a:off x="3348038" y="652463"/>
            <a:ext cx="360362" cy="431800"/>
          </a:xfrm>
          <a:prstGeom prst="star5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2400">
              <a:latin typeface="Arial" pitchFamily="34" charset="0"/>
            </a:endParaRPr>
          </a:p>
        </p:txBody>
      </p:sp>
      <p:sp>
        <p:nvSpPr>
          <p:cNvPr id="13" name="Text Box 39"/>
          <p:cNvSpPr txBox="1">
            <a:spLocks noChangeArrowheads="1"/>
          </p:cNvSpPr>
          <p:nvPr/>
        </p:nvSpPr>
        <p:spPr bwMode="auto">
          <a:xfrm>
            <a:off x="228600" y="5943822"/>
            <a:ext cx="8424863" cy="8316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lang="zh-CN" altLang="en-US" sz="2400" dirty="0">
                <a:solidFill>
                  <a:srgbClr val="0000FF"/>
                </a:solidFill>
              </a:rPr>
              <a:t>主观误差（操作误差）</a:t>
            </a:r>
            <a:r>
              <a:rPr lang="en-US" altLang="zh-CN" sz="2400" dirty="0"/>
              <a:t>——</a:t>
            </a:r>
            <a:r>
              <a:rPr lang="zh-CN" altLang="en-US" sz="2400" dirty="0"/>
              <a:t>主观原因引起，如因对指示剂终点颜色的敏感程度不同产生的误差。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2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2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2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2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20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020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020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020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020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020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20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0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0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97" grpId="0" build="p" autoUpdateAnimBg="0"/>
      <p:bldP spid="302101" grpId="0" autoUpdateAnimBg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Text Box 2"/>
          <p:cNvSpPr txBox="1">
            <a:spLocks noChangeArrowheads="1"/>
          </p:cNvSpPr>
          <p:nvPr/>
        </p:nvSpPr>
        <p:spPr bwMode="auto">
          <a:xfrm>
            <a:off x="395288" y="908050"/>
            <a:ext cx="842486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几个数据相乘或相除时，它们的积或商的有效数字的位数的保留，应以相对误差最大的数为准（即以有效数字的位数最少的数字为准）。</a:t>
            </a:r>
            <a:r>
              <a:rPr kumimoji="0" lang="zh-CN" altLang="en-US" sz="2400">
                <a:solidFill>
                  <a:srgbClr val="FF3300"/>
                </a:solidFill>
                <a:latin typeface="Times New Roman" pitchFamily="18" charset="0"/>
              </a:rPr>
              <a:t>结果的有效数字位数一般与有效数字位数最少的那个数字相同。</a:t>
            </a:r>
            <a:endParaRPr lang="zh-CN" altLang="zh-CN" sz="2400" baseline="-25000">
              <a:solidFill>
                <a:srgbClr val="0000FF"/>
              </a:solidFill>
              <a:latin typeface="Tahoma" pitchFamily="34" charset="0"/>
            </a:endParaRPr>
          </a:p>
          <a:p>
            <a:pPr eaLnBrk="0" hangingPunct="0"/>
            <a:r>
              <a:rPr lang="zh-CN" altLang="en-US" b="0">
                <a:solidFill>
                  <a:srgbClr val="000000"/>
                </a:solidFill>
                <a:latin typeface="Tahoma" pitchFamily="34" charset="0"/>
              </a:rPr>
              <a:t> 例：</a:t>
            </a:r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(0.032</a:t>
            </a:r>
            <a:r>
              <a:rPr lang="en-US" altLang="zh-CN" b="0" i="1">
                <a:solidFill>
                  <a:srgbClr val="FF3300"/>
                </a:solidFill>
                <a:latin typeface="Tahoma" pitchFamily="34" charset="0"/>
              </a:rPr>
              <a:t>5</a:t>
            </a:r>
            <a:r>
              <a:rPr lang="zh-CN" altLang="zh-CN" b="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</a:t>
            </a:r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5.10</a:t>
            </a:r>
            <a:r>
              <a:rPr lang="en-US" altLang="zh-CN" b="0" i="1">
                <a:solidFill>
                  <a:srgbClr val="FF3300"/>
                </a:solidFill>
                <a:latin typeface="Tahoma" pitchFamily="34" charset="0"/>
              </a:rPr>
              <a:t>3</a:t>
            </a:r>
            <a:r>
              <a:rPr lang="zh-CN" altLang="zh-CN" b="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</a:t>
            </a:r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60.</a:t>
            </a:r>
            <a:r>
              <a:rPr lang="en-US" altLang="zh-CN" b="0">
                <a:latin typeface="Tahoma" pitchFamily="34" charset="0"/>
              </a:rPr>
              <a:t>0</a:t>
            </a:r>
            <a:r>
              <a:rPr lang="en-US" altLang="zh-CN" b="0" i="1">
                <a:solidFill>
                  <a:srgbClr val="FF3300"/>
                </a:solidFill>
                <a:latin typeface="Tahoma" pitchFamily="34" charset="0"/>
              </a:rPr>
              <a:t>6</a:t>
            </a:r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)/139.</a:t>
            </a:r>
            <a:r>
              <a:rPr lang="en-US" altLang="zh-CN" b="0" i="1">
                <a:solidFill>
                  <a:srgbClr val="FF3300"/>
                </a:solidFill>
                <a:latin typeface="Tahoma" pitchFamily="34" charset="0"/>
              </a:rPr>
              <a:t>8</a:t>
            </a:r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=</a:t>
            </a:r>
            <a:r>
              <a:rPr lang="zh-CN" altLang="en-US" b="0">
                <a:solidFill>
                  <a:srgbClr val="000000"/>
                </a:solidFill>
                <a:latin typeface="Tahoma" pitchFamily="34" charset="0"/>
              </a:rPr>
              <a:t>？</a:t>
            </a:r>
          </a:p>
          <a:p>
            <a:pPr eaLnBrk="0" hangingPunct="0"/>
            <a:endParaRPr lang="zh-CN" altLang="en-US" b="0" i="1">
              <a:solidFill>
                <a:srgbClr val="FF3300"/>
              </a:solidFill>
              <a:latin typeface="Tahoma" pitchFamily="34" charset="0"/>
            </a:endParaRPr>
          </a:p>
          <a:p>
            <a:pPr eaLnBrk="0" hangingPunct="0"/>
            <a:r>
              <a:rPr lang="zh-CN" altLang="en-US" b="0">
                <a:solidFill>
                  <a:srgbClr val="000000"/>
                </a:solidFill>
                <a:latin typeface="Tahoma" pitchFamily="34" charset="0"/>
              </a:rPr>
              <a:t>     </a:t>
            </a:r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0.032</a:t>
            </a:r>
            <a:r>
              <a:rPr lang="en-US" altLang="zh-CN" b="0" i="1">
                <a:solidFill>
                  <a:srgbClr val="FF3300"/>
                </a:solidFill>
                <a:latin typeface="Tahoma" pitchFamily="34" charset="0"/>
              </a:rPr>
              <a:t>5</a:t>
            </a:r>
            <a:r>
              <a:rPr lang="en-US" altLang="zh-CN" b="0" i="1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zh-CN" altLang="en-US" b="0">
                <a:solidFill>
                  <a:srgbClr val="000000"/>
                </a:solidFill>
                <a:latin typeface="Tahoma" pitchFamily="34" charset="0"/>
              </a:rPr>
              <a:t>：  </a:t>
            </a:r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±0.0001/0.0325 </a:t>
            </a:r>
            <a:r>
              <a:rPr lang="zh-CN" altLang="zh-CN" b="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</a:t>
            </a:r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 100%=±0.3% 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      5.10</a:t>
            </a:r>
            <a:r>
              <a:rPr lang="en-US" altLang="zh-CN" b="0" i="1">
                <a:solidFill>
                  <a:srgbClr val="FF3300"/>
                </a:solidFill>
                <a:latin typeface="Tahoma" pitchFamily="34" charset="0"/>
              </a:rPr>
              <a:t>3</a:t>
            </a:r>
            <a:r>
              <a:rPr lang="en-US" altLang="zh-CN" b="0" i="1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zh-CN" altLang="en-US" b="0">
                <a:solidFill>
                  <a:srgbClr val="000000"/>
                </a:solidFill>
                <a:latin typeface="Tahoma" pitchFamily="34" charset="0"/>
              </a:rPr>
              <a:t>：   </a:t>
            </a:r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±0.001 /5.103 </a:t>
            </a:r>
            <a:r>
              <a:rPr lang="zh-CN" altLang="zh-CN" b="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</a:t>
            </a:r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 100%=±0.02%          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      60.</a:t>
            </a:r>
            <a:r>
              <a:rPr lang="en-US" altLang="zh-CN" b="0">
                <a:latin typeface="Tahoma" pitchFamily="34" charset="0"/>
              </a:rPr>
              <a:t>0</a:t>
            </a:r>
            <a:r>
              <a:rPr lang="en-US" altLang="zh-CN" b="0" i="1">
                <a:solidFill>
                  <a:srgbClr val="FF0000"/>
                </a:solidFill>
                <a:latin typeface="Tahoma" pitchFamily="34" charset="0"/>
              </a:rPr>
              <a:t>6</a:t>
            </a:r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zh-CN" altLang="en-US" b="0">
                <a:solidFill>
                  <a:srgbClr val="000000"/>
                </a:solidFill>
                <a:latin typeface="Tahoma" pitchFamily="34" charset="0"/>
              </a:rPr>
              <a:t>：   </a:t>
            </a:r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± 0.1 /60.06 </a:t>
            </a:r>
            <a:r>
              <a:rPr lang="zh-CN" altLang="zh-CN" b="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</a:t>
            </a:r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 100%=±0.02%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      139.</a:t>
            </a:r>
            <a:r>
              <a:rPr lang="en-US" altLang="zh-CN" b="0" i="1">
                <a:solidFill>
                  <a:srgbClr val="FF3300"/>
                </a:solidFill>
                <a:latin typeface="Tahoma" pitchFamily="34" charset="0"/>
              </a:rPr>
              <a:t>8</a:t>
            </a:r>
            <a:r>
              <a:rPr lang="en-US" altLang="zh-CN" b="0" i="1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zh-CN" altLang="en-US" b="0">
                <a:solidFill>
                  <a:srgbClr val="000000"/>
                </a:solidFill>
                <a:latin typeface="Tahoma" pitchFamily="34" charset="0"/>
              </a:rPr>
              <a:t>：   </a:t>
            </a:r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±0.1 /139.8 </a:t>
            </a:r>
            <a:r>
              <a:rPr lang="zh-CN" altLang="zh-CN" b="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</a:t>
            </a:r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 100% =±0.07%</a:t>
            </a: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107950" y="115888"/>
            <a:ext cx="80010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altLang="zh-CN" sz="3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3. </a:t>
            </a:r>
            <a:r>
              <a:rPr lang="zh-CN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乘除运算</a:t>
            </a:r>
            <a:endParaRPr lang="zh-CN" altLang="en-US" sz="2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23617" name="Text Box 33"/>
          <p:cNvSpPr txBox="1">
            <a:spLocks noChangeArrowheads="1"/>
          </p:cNvSpPr>
          <p:nvPr/>
        </p:nvSpPr>
        <p:spPr bwMode="auto">
          <a:xfrm>
            <a:off x="323850" y="5300663"/>
            <a:ext cx="8532813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所以，应以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0.0325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为准，进行修约（即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位有效数字）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（</a:t>
            </a:r>
            <a:r>
              <a:rPr lang="en-US" altLang="zh-CN">
                <a:latin typeface="宋体" pitchFamily="2" charset="-122"/>
              </a:rPr>
              <a:t>0.0325 </a:t>
            </a:r>
            <a:r>
              <a:rPr lang="zh-CN" altLang="zh-CN">
                <a:latin typeface="宋体" pitchFamily="2" charset="-122"/>
                <a:sym typeface="Symbol" pitchFamily="18" charset="2"/>
              </a:rPr>
              <a:t></a:t>
            </a:r>
            <a:r>
              <a:rPr lang="en-US" altLang="zh-CN">
                <a:latin typeface="宋体" pitchFamily="2" charset="-122"/>
                <a:sym typeface="Symbol" pitchFamily="18" charset="2"/>
              </a:rPr>
              <a:t> </a:t>
            </a:r>
            <a:r>
              <a:rPr lang="zh-CN" altLang="zh-CN">
                <a:latin typeface="宋体" pitchFamily="2" charset="-122"/>
                <a:sym typeface="Symbol" pitchFamily="18" charset="2"/>
              </a:rPr>
              <a:t>5</a:t>
            </a:r>
            <a:r>
              <a:rPr lang="en-US" altLang="zh-CN">
                <a:latin typeface="宋体" pitchFamily="2" charset="-122"/>
                <a:sym typeface="Symbol" pitchFamily="18" charset="2"/>
              </a:rPr>
              <a:t>.10 </a:t>
            </a:r>
            <a:r>
              <a:rPr lang="zh-CN" altLang="zh-CN">
                <a:latin typeface="宋体" pitchFamily="2" charset="-122"/>
                <a:sym typeface="Symbol" pitchFamily="18" charset="2"/>
              </a:rPr>
              <a:t></a:t>
            </a:r>
            <a:r>
              <a:rPr lang="en-US" altLang="zh-CN">
                <a:latin typeface="宋体" pitchFamily="2" charset="-122"/>
                <a:sym typeface="Symbol" pitchFamily="18" charset="2"/>
              </a:rPr>
              <a:t> </a:t>
            </a:r>
            <a:r>
              <a:rPr lang="zh-CN" altLang="zh-CN">
                <a:latin typeface="宋体" pitchFamily="2" charset="-122"/>
                <a:sym typeface="Symbol" pitchFamily="18" charset="2"/>
              </a:rPr>
              <a:t>60</a:t>
            </a:r>
            <a:r>
              <a:rPr lang="en-US" altLang="zh-CN">
                <a:latin typeface="宋体" pitchFamily="2" charset="-122"/>
                <a:sym typeface="Symbol" pitchFamily="18" charset="2"/>
              </a:rPr>
              <a:t>.1</a:t>
            </a:r>
            <a:r>
              <a:rPr lang="zh-CN" altLang="en-US">
                <a:latin typeface="宋体" pitchFamily="2" charset="-122"/>
                <a:sym typeface="Symbol" pitchFamily="18" charset="2"/>
              </a:rPr>
              <a:t>）</a:t>
            </a:r>
            <a:r>
              <a:rPr lang="en-US" altLang="zh-CN">
                <a:latin typeface="宋体" pitchFamily="2" charset="-122"/>
                <a:sym typeface="Symbol" pitchFamily="18" charset="2"/>
              </a:rPr>
              <a:t>/ 140 = 0.0712</a:t>
            </a:r>
          </a:p>
        </p:txBody>
      </p:sp>
      <p:sp>
        <p:nvSpPr>
          <p:cNvPr id="5" name="AutoShape 34"/>
          <p:cNvSpPr>
            <a:spLocks noChangeArrowheads="1"/>
          </p:cNvSpPr>
          <p:nvPr/>
        </p:nvSpPr>
        <p:spPr bwMode="auto">
          <a:xfrm>
            <a:off x="2411413" y="188913"/>
            <a:ext cx="360362" cy="431800"/>
          </a:xfrm>
          <a:prstGeom prst="star5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2400">
              <a:latin typeface="Arial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3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3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3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3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3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3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6" grpId="0" build="p" autoUpdateAnimBg="0"/>
      <p:bldP spid="3236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73453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600">
                <a:solidFill>
                  <a:srgbClr val="9900FF"/>
                </a:solidFill>
              </a:rPr>
              <a:t>4.  </a:t>
            </a:r>
            <a:r>
              <a:rPr lang="zh-CN" altLang="en-US" sz="3600">
                <a:solidFill>
                  <a:srgbClr val="9900FF"/>
                </a:solidFill>
              </a:rPr>
              <a:t>混合运算</a:t>
            </a:r>
          </a:p>
        </p:txBody>
      </p:sp>
      <p:sp>
        <p:nvSpPr>
          <p:cNvPr id="11269" name="Oval 6"/>
          <p:cNvSpPr>
            <a:spLocks noChangeArrowheads="1"/>
          </p:cNvSpPr>
          <p:nvPr/>
        </p:nvSpPr>
        <p:spPr bwMode="auto">
          <a:xfrm>
            <a:off x="539750" y="2278063"/>
            <a:ext cx="633413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0">
                <a:latin typeface="Times New Roman" pitchFamily="18" charset="0"/>
              </a:rPr>
              <a:t>例</a:t>
            </a:r>
          </a:p>
        </p:txBody>
      </p:sp>
      <p:sp>
        <p:nvSpPr>
          <p:cNvPr id="11270" name="Text Box 14"/>
          <p:cNvSpPr txBox="1">
            <a:spLocks noChangeArrowheads="1"/>
          </p:cNvSpPr>
          <p:nvPr/>
        </p:nvSpPr>
        <p:spPr bwMode="auto">
          <a:xfrm>
            <a:off x="1042988" y="1196975"/>
            <a:ext cx="7705725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先进行乘除运算，再进行加减运算，有效数字的保留规则同前。</a:t>
            </a:r>
          </a:p>
        </p:txBody>
      </p:sp>
      <p:sp>
        <p:nvSpPr>
          <p:cNvPr id="1127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1272" name="Rectangle 2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endParaRPr lang="zh-CN" altLang="en-US"/>
          </a:p>
        </p:txBody>
      </p:sp>
      <p:graphicFrame>
        <p:nvGraphicFramePr>
          <p:cNvPr id="11266" name="对象 4"/>
          <p:cNvGraphicFramePr>
            <a:graphicFrameLocks noChangeAspect="1"/>
          </p:cNvGraphicFramePr>
          <p:nvPr/>
        </p:nvGraphicFramePr>
        <p:xfrm>
          <a:off x="1206500" y="2143125"/>
          <a:ext cx="678815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4" imgW="2184400" imgH="393700" progId="Equation.DSMT4">
                  <p:embed/>
                </p:oleObj>
              </mc:Choice>
              <mc:Fallback>
                <p:oleObj name="Equation" r:id="rId4" imgW="2184400" imgH="3937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2143125"/>
                        <a:ext cx="6788150" cy="1214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对象 2"/>
          <p:cNvGraphicFramePr>
            <a:graphicFrameLocks noChangeAspect="1"/>
          </p:cNvGraphicFramePr>
          <p:nvPr/>
        </p:nvGraphicFramePr>
        <p:xfrm>
          <a:off x="1173163" y="3429000"/>
          <a:ext cx="5089525" cy="307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6" imgW="1663700" imgH="1003300" progId="Equation.DSMT4">
                  <p:embed/>
                </p:oleObj>
              </mc:Choice>
              <mc:Fallback>
                <p:oleObj name="Equation" r:id="rId6" imgW="1663700" imgH="10033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3429000"/>
                        <a:ext cx="5089525" cy="307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34"/>
          <p:cNvSpPr>
            <a:spLocks noChangeArrowheads="1"/>
          </p:cNvSpPr>
          <p:nvPr/>
        </p:nvSpPr>
        <p:spPr bwMode="auto">
          <a:xfrm>
            <a:off x="3348038" y="581025"/>
            <a:ext cx="360362" cy="431800"/>
          </a:xfrm>
          <a:prstGeom prst="star5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2400">
              <a:latin typeface="Arial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971550" y="836613"/>
            <a:ext cx="7272338" cy="393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b="0">
              <a:solidFill>
                <a:schemeClr val="bg1"/>
              </a:solidFill>
              <a:latin typeface="Times New Roman" pitchFamily="18" charset="0"/>
            </a:endParaRPr>
          </a:p>
          <a:p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在计算过程中，为了提高计算结果的可靠性，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可以先多保留一位数字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，再多保留是完全没有必要的，且会增加运算时间，在得到结果时，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注意正确保留最后的有效数字的位数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。用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计算器计算时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，虽然运算过程不必对每一步的结果进行修约，也应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正确保留最后结果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的有效数字位数。</a:t>
            </a:r>
          </a:p>
          <a:p>
            <a:endParaRPr lang="en-US" altLang="zh-CN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3555" name="AutoShape 5"/>
          <p:cNvSpPr>
            <a:spLocks noChangeArrowheads="1"/>
          </p:cNvSpPr>
          <p:nvPr/>
        </p:nvSpPr>
        <p:spPr bwMode="auto">
          <a:xfrm>
            <a:off x="539750" y="333375"/>
            <a:ext cx="914400" cy="914400"/>
          </a:xfrm>
          <a:prstGeom prst="irregularSeal1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53286" name="Text Box 6"/>
          <p:cNvSpPr txBox="1">
            <a:spLocks noChangeArrowheads="1"/>
          </p:cNvSpPr>
          <p:nvPr/>
        </p:nvSpPr>
        <p:spPr bwMode="auto">
          <a:xfrm>
            <a:off x="719138" y="5084763"/>
            <a:ext cx="81740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上例 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=0.0413832602297=0.04138</a:t>
            </a:r>
            <a:endParaRPr lang="en-US" altLang="zh-CN" b="0" i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353287" name="Oval 7"/>
          <p:cNvSpPr>
            <a:spLocks noChangeArrowheads="1"/>
          </p:cNvSpPr>
          <p:nvPr/>
        </p:nvSpPr>
        <p:spPr bwMode="auto">
          <a:xfrm>
            <a:off x="468313" y="4581525"/>
            <a:ext cx="633412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0">
                <a:latin typeface="Times New Roman" pitchFamily="18" charset="0"/>
              </a:rPr>
              <a:t>例</a:t>
            </a:r>
          </a:p>
        </p:txBody>
      </p:sp>
      <p:sp>
        <p:nvSpPr>
          <p:cNvPr id="2355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604250" y="6597650"/>
            <a:ext cx="539750" cy="26035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3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3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6" grpId="0"/>
      <p:bldP spid="35328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Text Box 2">
            <a:extLst>
              <a:ext uri="{FF2B5EF4-FFF2-40B4-BE49-F238E27FC236}">
                <a16:creationId xmlns:a16="http://schemas.microsoft.com/office/drawing/2014/main" xmlns="" id="{ACAC8F8C-326B-4EE2-BDB2-D5926D04F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3205424"/>
            <a:ext cx="6840760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en-US" altLang="zh-CN" sz="2200" dirty="0">
                <a:solidFill>
                  <a:srgbClr val="000000"/>
                </a:solidFill>
              </a:rPr>
              <a:t>5</a:t>
            </a:r>
            <a:r>
              <a:rPr lang="zh-CN" altLang="en-US" sz="2200" dirty="0">
                <a:solidFill>
                  <a:srgbClr val="000000"/>
                </a:solidFill>
              </a:rPr>
              <a:t>） 根据测定次数和要求的</a:t>
            </a:r>
            <a:r>
              <a:rPr lang="zh-CN" altLang="en-US" sz="2200" dirty="0">
                <a:solidFill>
                  <a:srgbClr val="FF0000"/>
                </a:solidFill>
              </a:rPr>
              <a:t>置信度</a:t>
            </a:r>
            <a:r>
              <a:rPr lang="zh-CN" altLang="en-US" sz="2200" dirty="0">
                <a:solidFill>
                  <a:srgbClr val="000000"/>
                </a:solidFill>
              </a:rPr>
              <a:t>查表</a:t>
            </a:r>
          </a:p>
          <a:p>
            <a:r>
              <a:rPr lang="zh-CN" altLang="en-US" sz="2400" dirty="0">
                <a:solidFill>
                  <a:srgbClr val="000000"/>
                </a:solidFill>
              </a:rPr>
              <a:t>                        </a:t>
            </a:r>
            <a:r>
              <a:rPr lang="zh-CN" altLang="en-US" sz="2000" dirty="0">
                <a:solidFill>
                  <a:srgbClr val="000000"/>
                </a:solidFill>
              </a:rPr>
              <a:t>不同置信度下，舍弃可疑数据的</a:t>
            </a:r>
            <a:r>
              <a:rPr lang="en-US" altLang="zh-CN" sz="2000" i="1" dirty="0">
                <a:solidFill>
                  <a:srgbClr val="000000"/>
                </a:solidFill>
              </a:rPr>
              <a:t>Q</a:t>
            </a:r>
            <a:r>
              <a:rPr lang="zh-CN" altLang="en-US" sz="2000" dirty="0">
                <a:solidFill>
                  <a:srgbClr val="000000"/>
                </a:solidFill>
              </a:rPr>
              <a:t>值表            </a:t>
            </a:r>
          </a:p>
        </p:txBody>
      </p:sp>
      <p:sp>
        <p:nvSpPr>
          <p:cNvPr id="317443" name="Text Box 3">
            <a:extLst>
              <a:ext uri="{FF2B5EF4-FFF2-40B4-BE49-F238E27FC236}">
                <a16:creationId xmlns:a16="http://schemas.microsoft.com/office/drawing/2014/main" xmlns="" id="{94D919F4-B83C-46E3-B175-1C854C06B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02" y="887138"/>
            <a:ext cx="247402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方法步骤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</a:p>
        </p:txBody>
      </p:sp>
      <p:graphicFrame>
        <p:nvGraphicFramePr>
          <p:cNvPr id="317444" name="Object 4">
            <a:extLst>
              <a:ext uri="{FF2B5EF4-FFF2-40B4-BE49-F238E27FC236}">
                <a16:creationId xmlns:a16="http://schemas.microsoft.com/office/drawing/2014/main" xmlns="" id="{770FBA05-D33A-43E4-9A51-23BDDDB91B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978178"/>
              </p:ext>
            </p:extLst>
          </p:nvPr>
        </p:nvGraphicFramePr>
        <p:xfrm>
          <a:off x="3632200" y="2452688"/>
          <a:ext cx="345757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4" imgW="2679480" imgH="457200" progId="Equation.DSMT4">
                  <p:embed/>
                </p:oleObj>
              </mc:Choice>
              <mc:Fallback>
                <p:oleObj name="Equation" r:id="rId4" imgW="2679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2452688"/>
                        <a:ext cx="3457575" cy="78263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5" name="Text Box 5">
            <a:extLst>
              <a:ext uri="{FF2B5EF4-FFF2-40B4-BE49-F238E27FC236}">
                <a16:creationId xmlns:a16="http://schemas.microsoft.com/office/drawing/2014/main" xmlns="" id="{0338DD01-3831-4DB2-9D8E-7FE43E5AC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349445"/>
            <a:ext cx="7179320" cy="1477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400" dirty="0">
                <a:solidFill>
                  <a:srgbClr val="000000"/>
                </a:solidFill>
              </a:rPr>
              <a:t>  </a:t>
            </a:r>
            <a:r>
              <a:rPr lang="zh-CN" altLang="en-US" sz="2200" dirty="0">
                <a:solidFill>
                  <a:srgbClr val="000000"/>
                </a:solidFill>
              </a:rPr>
              <a:t>（</a:t>
            </a:r>
            <a:r>
              <a:rPr lang="en-US" altLang="zh-CN" sz="2200" dirty="0">
                <a:solidFill>
                  <a:srgbClr val="000000"/>
                </a:solidFill>
              </a:rPr>
              <a:t>1</a:t>
            </a:r>
            <a:r>
              <a:rPr lang="zh-CN" altLang="en-US" sz="2200" dirty="0">
                <a:solidFill>
                  <a:srgbClr val="000000"/>
                </a:solidFill>
              </a:rPr>
              <a:t>） </a:t>
            </a:r>
            <a:r>
              <a:rPr lang="zh-CN" altLang="en-US" sz="2200" dirty="0">
                <a:solidFill>
                  <a:srgbClr val="000000"/>
                </a:solidFill>
              </a:rPr>
              <a:t>由</a:t>
            </a:r>
            <a:r>
              <a:rPr lang="zh-CN" altLang="en-US" sz="2200" dirty="0" smtClean="0">
                <a:solidFill>
                  <a:srgbClr val="000000"/>
                </a:solidFill>
              </a:rPr>
              <a:t>小到大</a:t>
            </a:r>
            <a:r>
              <a:rPr lang="zh-CN" altLang="en-US" sz="2200" dirty="0">
                <a:solidFill>
                  <a:srgbClr val="000000"/>
                </a:solidFill>
              </a:rPr>
              <a:t>排列数据    </a:t>
            </a:r>
            <a:r>
              <a:rPr lang="en-US" altLang="zh-CN" sz="2200" i="1" dirty="0">
                <a:solidFill>
                  <a:srgbClr val="000000"/>
                </a:solidFill>
              </a:rPr>
              <a:t>x</a:t>
            </a:r>
            <a:r>
              <a:rPr lang="en-US" altLang="zh-CN" sz="2200" baseline="-25000" dirty="0">
                <a:solidFill>
                  <a:srgbClr val="000000"/>
                </a:solidFill>
              </a:rPr>
              <a:t>1</a:t>
            </a:r>
            <a:r>
              <a:rPr lang="en-US" altLang="zh-CN" sz="2200" dirty="0">
                <a:solidFill>
                  <a:srgbClr val="000000"/>
                </a:solidFill>
              </a:rPr>
              <a:t>  </a:t>
            </a:r>
            <a:r>
              <a:rPr lang="en-US" altLang="zh-CN" sz="2200" i="1" dirty="0">
                <a:solidFill>
                  <a:srgbClr val="000000"/>
                </a:solidFill>
              </a:rPr>
              <a:t>x</a:t>
            </a:r>
            <a:r>
              <a:rPr lang="en-US" altLang="zh-CN" sz="2200" baseline="-25000" dirty="0">
                <a:solidFill>
                  <a:srgbClr val="000000"/>
                </a:solidFill>
              </a:rPr>
              <a:t>2</a:t>
            </a:r>
            <a:r>
              <a:rPr lang="en-US" altLang="zh-CN" sz="2200" dirty="0">
                <a:solidFill>
                  <a:srgbClr val="000000"/>
                </a:solidFill>
              </a:rPr>
              <a:t>  ……  </a:t>
            </a:r>
            <a:r>
              <a:rPr lang="en-US" altLang="zh-CN" sz="2200" i="1" dirty="0">
                <a:solidFill>
                  <a:srgbClr val="000000"/>
                </a:solidFill>
              </a:rPr>
              <a:t>x</a:t>
            </a:r>
            <a:r>
              <a:rPr lang="en-US" altLang="zh-CN" sz="2200" baseline="-25000" dirty="0">
                <a:solidFill>
                  <a:srgbClr val="000000"/>
                </a:solidFill>
              </a:rPr>
              <a:t>n-1</a:t>
            </a:r>
            <a:r>
              <a:rPr lang="en-US" altLang="zh-CN" sz="2200" dirty="0">
                <a:solidFill>
                  <a:srgbClr val="000000"/>
                </a:solidFill>
              </a:rPr>
              <a:t>  </a:t>
            </a:r>
            <a:r>
              <a:rPr lang="en-US" altLang="zh-CN" sz="2200" i="1" dirty="0" err="1">
                <a:solidFill>
                  <a:srgbClr val="000000"/>
                </a:solidFill>
              </a:rPr>
              <a:t>x</a:t>
            </a:r>
            <a:r>
              <a:rPr lang="en-US" altLang="zh-CN" sz="2200" baseline="-25000" dirty="0" err="1">
                <a:solidFill>
                  <a:srgbClr val="000000"/>
                </a:solidFill>
              </a:rPr>
              <a:t>n</a:t>
            </a:r>
            <a:endParaRPr lang="en-US" altLang="zh-CN" sz="2200" baseline="-25000" dirty="0">
              <a:solidFill>
                <a:srgbClr val="000000"/>
              </a:solidFill>
            </a:endParaRPr>
          </a:p>
          <a:p>
            <a:r>
              <a:rPr lang="en-US" altLang="zh-CN" sz="2200" dirty="0">
                <a:solidFill>
                  <a:srgbClr val="000000"/>
                </a:solidFill>
              </a:rPr>
              <a:t>  </a:t>
            </a:r>
            <a:r>
              <a:rPr lang="zh-CN" altLang="en-US" sz="2200" dirty="0">
                <a:solidFill>
                  <a:srgbClr val="000000"/>
                </a:solidFill>
              </a:rPr>
              <a:t>（</a:t>
            </a:r>
            <a:r>
              <a:rPr lang="en-US" altLang="zh-CN" sz="2200" dirty="0">
                <a:solidFill>
                  <a:srgbClr val="000000"/>
                </a:solidFill>
              </a:rPr>
              <a:t>2</a:t>
            </a:r>
            <a:r>
              <a:rPr lang="zh-CN" altLang="en-US" sz="2200" dirty="0">
                <a:solidFill>
                  <a:srgbClr val="000000"/>
                </a:solidFill>
              </a:rPr>
              <a:t>） 求极差  </a:t>
            </a:r>
            <a:r>
              <a:rPr lang="en-US" altLang="zh-CN" sz="2200" i="1" dirty="0" err="1">
                <a:solidFill>
                  <a:srgbClr val="000000"/>
                </a:solidFill>
              </a:rPr>
              <a:t>x</a:t>
            </a:r>
            <a:r>
              <a:rPr lang="en-US" altLang="zh-CN" sz="2200" baseline="-25000" dirty="0" err="1">
                <a:solidFill>
                  <a:srgbClr val="000000"/>
                </a:solidFill>
              </a:rPr>
              <a:t>n</a:t>
            </a:r>
            <a:r>
              <a:rPr lang="en-US" altLang="zh-CN" sz="2200" dirty="0">
                <a:solidFill>
                  <a:srgbClr val="000000"/>
                </a:solidFill>
              </a:rPr>
              <a:t> </a:t>
            </a:r>
            <a:r>
              <a:rPr lang="zh-CN" altLang="en-US" sz="2200" dirty="0">
                <a:solidFill>
                  <a:srgbClr val="000000"/>
                </a:solidFill>
              </a:rPr>
              <a:t>－ </a:t>
            </a:r>
            <a:r>
              <a:rPr lang="en-US" altLang="zh-CN" sz="2200" i="1" dirty="0">
                <a:solidFill>
                  <a:srgbClr val="000000"/>
                </a:solidFill>
              </a:rPr>
              <a:t>x</a:t>
            </a:r>
            <a:r>
              <a:rPr lang="en-US" altLang="zh-CN" sz="2200" baseline="-25000" dirty="0">
                <a:solidFill>
                  <a:srgbClr val="000000"/>
                </a:solidFill>
              </a:rPr>
              <a:t>1 </a:t>
            </a:r>
          </a:p>
          <a:p>
            <a:r>
              <a:rPr lang="en-US" altLang="zh-CN" sz="2200" baseline="-25000" dirty="0">
                <a:solidFill>
                  <a:srgbClr val="000000"/>
                </a:solidFill>
              </a:rPr>
              <a:t>   </a:t>
            </a:r>
            <a:r>
              <a:rPr lang="zh-CN" altLang="en-US" sz="2200" dirty="0">
                <a:solidFill>
                  <a:srgbClr val="000000"/>
                </a:solidFill>
              </a:rPr>
              <a:t>（</a:t>
            </a:r>
            <a:r>
              <a:rPr lang="en-US" altLang="zh-CN" sz="2200" dirty="0">
                <a:solidFill>
                  <a:srgbClr val="000000"/>
                </a:solidFill>
              </a:rPr>
              <a:t>3</a:t>
            </a:r>
            <a:r>
              <a:rPr lang="zh-CN" altLang="en-US" sz="2200" dirty="0">
                <a:solidFill>
                  <a:srgbClr val="000000"/>
                </a:solidFill>
              </a:rPr>
              <a:t>） 求可疑数据与相邻数据之差    </a:t>
            </a:r>
            <a:r>
              <a:rPr lang="en-US" altLang="zh-CN" sz="2200" i="1" dirty="0" err="1">
                <a:solidFill>
                  <a:srgbClr val="000000"/>
                </a:solidFill>
              </a:rPr>
              <a:t>x</a:t>
            </a:r>
            <a:r>
              <a:rPr lang="en-US" altLang="zh-CN" sz="2200" baseline="-25000" dirty="0" err="1">
                <a:solidFill>
                  <a:srgbClr val="000000"/>
                </a:solidFill>
              </a:rPr>
              <a:t>n</a:t>
            </a:r>
            <a:r>
              <a:rPr lang="en-US" altLang="zh-CN" sz="2200" dirty="0">
                <a:solidFill>
                  <a:srgbClr val="000000"/>
                </a:solidFill>
              </a:rPr>
              <a:t> </a:t>
            </a:r>
            <a:r>
              <a:rPr lang="zh-CN" altLang="en-US" sz="2200" dirty="0">
                <a:solidFill>
                  <a:srgbClr val="000000"/>
                </a:solidFill>
              </a:rPr>
              <a:t>－ </a:t>
            </a:r>
            <a:r>
              <a:rPr lang="en-US" altLang="zh-CN" sz="2200" i="1" dirty="0">
                <a:solidFill>
                  <a:srgbClr val="000000"/>
                </a:solidFill>
              </a:rPr>
              <a:t>x</a:t>
            </a:r>
            <a:r>
              <a:rPr lang="en-US" altLang="zh-CN" sz="2200" baseline="-25000" dirty="0">
                <a:solidFill>
                  <a:srgbClr val="000000"/>
                </a:solidFill>
              </a:rPr>
              <a:t>n-1   </a:t>
            </a:r>
            <a:r>
              <a:rPr lang="zh-CN" altLang="en-US" sz="2200" dirty="0">
                <a:solidFill>
                  <a:srgbClr val="000000"/>
                </a:solidFill>
              </a:rPr>
              <a:t>或  </a:t>
            </a:r>
            <a:r>
              <a:rPr lang="en-US" altLang="zh-CN" sz="2200" i="1" dirty="0">
                <a:solidFill>
                  <a:srgbClr val="000000"/>
                </a:solidFill>
              </a:rPr>
              <a:t>x</a:t>
            </a:r>
            <a:r>
              <a:rPr lang="en-US" altLang="zh-CN" sz="2200" baseline="-25000" dirty="0">
                <a:solidFill>
                  <a:srgbClr val="000000"/>
                </a:solidFill>
              </a:rPr>
              <a:t>2 </a:t>
            </a:r>
            <a:r>
              <a:rPr lang="zh-CN" altLang="en-US" sz="2200" dirty="0">
                <a:solidFill>
                  <a:srgbClr val="000000"/>
                </a:solidFill>
              </a:rPr>
              <a:t>－</a:t>
            </a:r>
            <a:r>
              <a:rPr lang="en-US" altLang="zh-CN" sz="2200" i="1" dirty="0">
                <a:solidFill>
                  <a:srgbClr val="000000"/>
                </a:solidFill>
              </a:rPr>
              <a:t>x</a:t>
            </a:r>
            <a:r>
              <a:rPr lang="en-US" altLang="zh-CN" sz="2200" baseline="-25000" dirty="0">
                <a:solidFill>
                  <a:srgbClr val="000000"/>
                </a:solidFill>
              </a:rPr>
              <a:t>1 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</a:t>
            </a:r>
            <a:r>
              <a:rPr lang="zh-CN" altLang="en-US" sz="2200" dirty="0">
                <a:solidFill>
                  <a:srgbClr val="000000"/>
                </a:solidFill>
              </a:rPr>
              <a:t>（</a:t>
            </a:r>
            <a:r>
              <a:rPr lang="en-US" altLang="zh-CN" sz="2200" dirty="0">
                <a:solidFill>
                  <a:srgbClr val="000000"/>
                </a:solidFill>
              </a:rPr>
              <a:t>4</a:t>
            </a:r>
            <a:r>
              <a:rPr lang="zh-CN" altLang="en-US" sz="2200" dirty="0">
                <a:solidFill>
                  <a:srgbClr val="000000"/>
                </a:solidFill>
              </a:rPr>
              <a:t>） 计算舍弃商</a:t>
            </a:r>
            <a:r>
              <a:rPr lang="en-US" altLang="zh-CN" sz="2200" i="1" dirty="0" smtClean="0">
                <a:solidFill>
                  <a:srgbClr val="000000"/>
                </a:solidFill>
              </a:rPr>
              <a:t>Q</a:t>
            </a:r>
            <a:r>
              <a:rPr lang="zh-CN" altLang="en-US" sz="2200" baseline="-25000" dirty="0">
                <a:solidFill>
                  <a:srgbClr val="000000"/>
                </a:solidFill>
              </a:rPr>
              <a:t>计</a:t>
            </a:r>
            <a:r>
              <a:rPr lang="zh-CN" altLang="en-US" sz="2200" dirty="0" smtClean="0">
                <a:solidFill>
                  <a:srgbClr val="000000"/>
                </a:solidFill>
              </a:rPr>
              <a:t>值</a:t>
            </a:r>
            <a:r>
              <a:rPr lang="zh-CN" altLang="zh-CN" sz="2200" dirty="0">
                <a:solidFill>
                  <a:srgbClr val="000000"/>
                </a:solidFill>
              </a:rPr>
              <a:t>：</a:t>
            </a:r>
            <a:endParaRPr lang="zh-CN" altLang="en-US" sz="2200" dirty="0">
              <a:solidFill>
                <a:srgbClr val="000000"/>
              </a:solidFill>
            </a:endParaRPr>
          </a:p>
        </p:txBody>
      </p:sp>
      <p:sp>
        <p:nvSpPr>
          <p:cNvPr id="317455" name="Rectangle 15">
            <a:extLst>
              <a:ext uri="{FF2B5EF4-FFF2-40B4-BE49-F238E27FC236}">
                <a16:creationId xmlns:a16="http://schemas.microsoft.com/office/drawing/2014/main" xmlns="" id="{730505A2-33F6-4157-9E91-F9C254CC3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5489161"/>
            <a:ext cx="60483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dirty="0">
                <a:solidFill>
                  <a:srgbClr val="000000"/>
                </a:solidFill>
              </a:rPr>
              <a:t>（</a:t>
            </a:r>
            <a:r>
              <a:rPr lang="en-US" altLang="zh-CN" sz="2200" dirty="0">
                <a:solidFill>
                  <a:srgbClr val="000000"/>
                </a:solidFill>
              </a:rPr>
              <a:t>6</a:t>
            </a:r>
            <a:r>
              <a:rPr lang="zh-CN" altLang="en-US" sz="2200" dirty="0">
                <a:solidFill>
                  <a:srgbClr val="000000"/>
                </a:solidFill>
              </a:rPr>
              <a:t>）比较</a:t>
            </a:r>
            <a:r>
              <a:rPr lang="en-US" altLang="zh-CN" sz="2200" i="1" dirty="0">
                <a:solidFill>
                  <a:srgbClr val="000000"/>
                </a:solidFill>
              </a:rPr>
              <a:t>Q</a:t>
            </a:r>
            <a:r>
              <a:rPr lang="zh-CN" altLang="en-US" sz="2200" baseline="-25000" dirty="0">
                <a:solidFill>
                  <a:srgbClr val="000000"/>
                </a:solidFill>
              </a:rPr>
              <a:t>表</a:t>
            </a:r>
            <a:r>
              <a:rPr lang="zh-CN" altLang="en-US" sz="2200" dirty="0">
                <a:solidFill>
                  <a:srgbClr val="000000"/>
                </a:solidFill>
              </a:rPr>
              <a:t>与</a:t>
            </a:r>
            <a:r>
              <a:rPr lang="en-US" altLang="zh-CN" sz="2200" i="1" dirty="0">
                <a:solidFill>
                  <a:srgbClr val="000000"/>
                </a:solidFill>
              </a:rPr>
              <a:t>Q</a:t>
            </a:r>
            <a:r>
              <a:rPr lang="zh-CN" altLang="en-US" sz="2200" baseline="-25000" dirty="0">
                <a:solidFill>
                  <a:srgbClr val="000000"/>
                </a:solidFill>
              </a:rPr>
              <a:t>计</a:t>
            </a:r>
            <a:r>
              <a:rPr lang="zh-CN" altLang="en-US" sz="2200" dirty="0">
                <a:solidFill>
                  <a:srgbClr val="000000"/>
                </a:solidFill>
              </a:rPr>
              <a:t>        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CE3EAD76-147F-4661-95D1-6EA6EDA3DD07}"/>
              </a:ext>
            </a:extLst>
          </p:cNvPr>
          <p:cNvSpPr/>
          <p:nvPr/>
        </p:nvSpPr>
        <p:spPr>
          <a:xfrm>
            <a:off x="321682" y="277151"/>
            <a:ext cx="6122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ea typeface="+mj-ea"/>
                <a:cs typeface="Times New Roman" panose="02020603050405020304" pitchFamily="18" charset="0"/>
              </a:rPr>
              <a:t>2.5 </a:t>
            </a:r>
            <a:r>
              <a:rPr lang="zh-CN" altLang="en-US" dirty="0">
                <a:latin typeface="+mj-ea"/>
                <a:ea typeface="+mj-ea"/>
              </a:rPr>
              <a:t>可疑值的取舍方法</a:t>
            </a:r>
            <a:r>
              <a:rPr lang="en-US" altLang="zh-CN" dirty="0">
                <a:latin typeface="+mj-ea"/>
                <a:ea typeface="+mj-ea"/>
              </a:rPr>
              <a:t>——</a:t>
            </a:r>
            <a:r>
              <a:rPr lang="en-US" altLang="zh-CN" i="1" dirty="0">
                <a:latin typeface="+mj-ea"/>
                <a:ea typeface="+mj-ea"/>
              </a:rPr>
              <a:t>Q </a:t>
            </a:r>
            <a:r>
              <a:rPr lang="zh-CN" altLang="en-US" dirty="0">
                <a:latin typeface="+mj-ea"/>
                <a:ea typeface="+mj-ea"/>
              </a:rPr>
              <a:t>检验法</a:t>
            </a:r>
          </a:p>
        </p:txBody>
      </p:sp>
      <p:sp>
        <p:nvSpPr>
          <p:cNvPr id="14358" name="Rectangle 22">
            <a:extLst>
              <a:ext uri="{FF2B5EF4-FFF2-40B4-BE49-F238E27FC236}">
                <a16:creationId xmlns:a16="http://schemas.microsoft.com/office/drawing/2014/main" xmlns="" id="{43BA0EDA-896B-4F53-8CAD-C1F68FCD4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6204" y="5504196"/>
            <a:ext cx="5059189" cy="1200329"/>
          </a:xfrm>
          <a:prstGeom prst="rect">
            <a:avLst/>
          </a:prstGeom>
          <a:noFill/>
          <a:ln w="76200"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若</a:t>
            </a:r>
            <a:r>
              <a:rPr lang="en-US" altLang="zh-CN" sz="2000" i="1" dirty="0">
                <a:solidFill>
                  <a:srgbClr val="000000"/>
                </a:solidFill>
              </a:rPr>
              <a:t>Q</a:t>
            </a:r>
            <a:r>
              <a:rPr lang="zh-CN" altLang="en-US" sz="2000" baseline="-25000" dirty="0">
                <a:solidFill>
                  <a:srgbClr val="000000"/>
                </a:solidFill>
              </a:rPr>
              <a:t>计 </a:t>
            </a:r>
            <a:r>
              <a:rPr lang="en-US" altLang="zh-CN" sz="2000" dirty="0">
                <a:solidFill>
                  <a:srgbClr val="000000"/>
                </a:solidFill>
              </a:rPr>
              <a:t>&gt; </a:t>
            </a:r>
            <a:r>
              <a:rPr lang="en-US" altLang="zh-CN" sz="2000" i="1" dirty="0">
                <a:solidFill>
                  <a:srgbClr val="000000"/>
                </a:solidFill>
              </a:rPr>
              <a:t>Q</a:t>
            </a:r>
            <a:r>
              <a:rPr lang="zh-CN" altLang="en-US" sz="2000" baseline="-25000" dirty="0">
                <a:solidFill>
                  <a:srgbClr val="000000"/>
                </a:solidFill>
              </a:rPr>
              <a:t>表</a:t>
            </a:r>
            <a:r>
              <a:rPr lang="zh-CN" altLang="en-US" sz="2000" dirty="0">
                <a:solidFill>
                  <a:srgbClr val="000000"/>
                </a:solidFill>
              </a:rPr>
              <a:t>   舍弃该数据</a:t>
            </a:r>
            <a:r>
              <a:rPr lang="en-US" altLang="zh-CN" sz="2000" dirty="0">
                <a:solidFill>
                  <a:srgbClr val="000000"/>
                </a:solidFill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</a:rPr>
              <a:t>（过失误差造成）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若</a:t>
            </a:r>
            <a:r>
              <a:rPr lang="en-US" altLang="zh-CN" sz="2000" i="1" dirty="0">
                <a:solidFill>
                  <a:srgbClr val="000000"/>
                </a:solidFill>
              </a:rPr>
              <a:t>Q</a:t>
            </a:r>
            <a:r>
              <a:rPr lang="zh-CN" altLang="en-US" sz="2000" baseline="-25000" dirty="0">
                <a:solidFill>
                  <a:srgbClr val="000000"/>
                </a:solidFill>
              </a:rPr>
              <a:t>计</a:t>
            </a:r>
            <a:r>
              <a:rPr lang="en-US" altLang="zh-CN" sz="2000" dirty="0">
                <a:solidFill>
                  <a:srgbClr val="000000"/>
                </a:solidFill>
              </a:rPr>
              <a:t>&lt; </a:t>
            </a:r>
            <a:r>
              <a:rPr lang="en-US" altLang="zh-CN" sz="2000" i="1" dirty="0">
                <a:solidFill>
                  <a:srgbClr val="000000"/>
                </a:solidFill>
              </a:rPr>
              <a:t>Q</a:t>
            </a:r>
            <a:r>
              <a:rPr lang="zh-CN" altLang="en-US" sz="2000" baseline="-25000" dirty="0">
                <a:solidFill>
                  <a:srgbClr val="000000"/>
                </a:solidFill>
              </a:rPr>
              <a:t>表</a:t>
            </a:r>
            <a:r>
              <a:rPr lang="zh-CN" altLang="en-US" sz="2000" dirty="0">
                <a:solidFill>
                  <a:srgbClr val="000000"/>
                </a:solidFill>
              </a:rPr>
              <a:t>    保留该数据</a:t>
            </a:r>
            <a:r>
              <a:rPr lang="en-US" altLang="zh-CN" sz="2000" dirty="0">
                <a:solidFill>
                  <a:srgbClr val="000000"/>
                </a:solidFill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</a:rPr>
              <a:t>（偶然误差所致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427832F-E536-43F9-B0CD-F9315DEF7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9946" y="4012163"/>
            <a:ext cx="6650486" cy="1475757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AA5813BB-4251-4E3B-B236-45A12FE6C50D}"/>
              </a:ext>
            </a:extLst>
          </p:cNvPr>
          <p:cNvGrpSpPr/>
          <p:nvPr/>
        </p:nvGrpSpPr>
        <p:grpSpPr>
          <a:xfrm>
            <a:off x="6840252" y="718384"/>
            <a:ext cx="1649551" cy="1583161"/>
            <a:chOff x="9081175" y="765029"/>
            <a:chExt cx="2312548" cy="1583160"/>
          </a:xfrm>
        </p:grpSpPr>
        <p:sp>
          <p:nvSpPr>
            <p:cNvPr id="7" name="对话气泡: 椭圆形 6">
              <a:extLst>
                <a:ext uri="{FF2B5EF4-FFF2-40B4-BE49-F238E27FC236}">
                  <a16:creationId xmlns:a16="http://schemas.microsoft.com/office/drawing/2014/main" xmlns="" id="{7315750F-B8C5-4B60-9689-51A9E79B2EE3}"/>
                </a:ext>
              </a:extLst>
            </p:cNvPr>
            <p:cNvSpPr/>
            <p:nvPr/>
          </p:nvSpPr>
          <p:spPr bwMode="auto">
            <a:xfrm>
              <a:off x="9081175" y="765029"/>
              <a:ext cx="2221859" cy="1342464"/>
            </a:xfrm>
            <a:prstGeom prst="wedgeEllipseCallout">
              <a:avLst>
                <a:gd name="adj1" fmla="val -164583"/>
                <a:gd name="adj2" fmla="val 141574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E4D36031-AFC1-453E-812C-3C690586693F}"/>
                </a:ext>
              </a:extLst>
            </p:cNvPr>
            <p:cNvSpPr/>
            <p:nvPr/>
          </p:nvSpPr>
          <p:spPr>
            <a:xfrm>
              <a:off x="9171866" y="870862"/>
              <a:ext cx="2221857" cy="14773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/>
                <a:t>置信度：测定结果的可靠程度。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4038447"/>
      </p:ext>
    </p:extLst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7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7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2" grpId="0"/>
      <p:bldP spid="317443" grpId="0" build="p" autoUpdateAnimBg="0" advAuto="0"/>
      <p:bldP spid="31744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Text Box 2">
            <a:extLst>
              <a:ext uri="{FF2B5EF4-FFF2-40B4-BE49-F238E27FC236}">
                <a16:creationId xmlns:a16="http://schemas.microsoft.com/office/drawing/2014/main" xmlns="" id="{6D7AF0CC-05E5-4D57-95AC-54258FD4B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874" y="188640"/>
            <a:ext cx="8411467" cy="286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</a:rPr>
              <a:t>例：用硼砂标定</a:t>
            </a:r>
            <a:r>
              <a:rPr lang="en-US" altLang="zh-CN" sz="2400" dirty="0">
                <a:solidFill>
                  <a:srgbClr val="000000"/>
                </a:solidFill>
              </a:rPr>
              <a:t>HCl</a:t>
            </a:r>
            <a:r>
              <a:rPr lang="zh-CN" altLang="en-US" sz="2400" dirty="0">
                <a:solidFill>
                  <a:srgbClr val="000000"/>
                </a:solidFill>
              </a:rPr>
              <a:t>溶液浓度，测定结果如下</a:t>
            </a:r>
            <a:r>
              <a:rPr lang="en-US" altLang="zh-CN" sz="2400" dirty="0">
                <a:solidFill>
                  <a:srgbClr val="000000"/>
                </a:solidFill>
              </a:rPr>
              <a:t>(mol.L</a:t>
            </a:r>
            <a:r>
              <a:rPr lang="en-US" altLang="zh-CN" sz="2400" baseline="30000" dirty="0">
                <a:solidFill>
                  <a:srgbClr val="000000"/>
                </a:solidFill>
              </a:rPr>
              <a:t>-1</a:t>
            </a:r>
            <a:r>
              <a:rPr lang="en-US" altLang="zh-CN" sz="2400" dirty="0">
                <a:solidFill>
                  <a:srgbClr val="000000"/>
                </a:solidFill>
              </a:rPr>
              <a:t>): 0.1020, 0.1023, 0.1026, 0.1022, 0.1025, 0.1328</a:t>
            </a:r>
            <a:r>
              <a:rPr lang="zh-CN" altLang="en-US" sz="2400" dirty="0">
                <a:solidFill>
                  <a:srgbClr val="000000"/>
                </a:solidFill>
              </a:rPr>
              <a:t>。计算</a:t>
            </a:r>
            <a:r>
              <a:rPr lang="en-US" altLang="zh-CN" sz="2400" dirty="0">
                <a:solidFill>
                  <a:srgbClr val="000000"/>
                </a:solidFill>
              </a:rPr>
              <a:t>95%</a:t>
            </a:r>
            <a:r>
              <a:rPr lang="zh-CN" altLang="en-US" sz="2400" dirty="0">
                <a:solidFill>
                  <a:srgbClr val="000000"/>
                </a:solidFill>
              </a:rPr>
              <a:t>置信度下的平均值。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</a:rPr>
              <a:t>解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</a:rPr>
              <a:t>1</a:t>
            </a:r>
            <a:r>
              <a:rPr lang="zh-CN" altLang="en-US" sz="2400" dirty="0">
                <a:solidFill>
                  <a:srgbClr val="000000"/>
                </a:solidFill>
              </a:rPr>
              <a:t>）可疑值的检验</a:t>
            </a:r>
          </a:p>
          <a:p>
            <a:pPr algn="just">
              <a:lnSpc>
                <a:spcPct val="150000"/>
              </a:lnSpc>
            </a:pP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318467" name="Text Box 3">
            <a:extLst>
              <a:ext uri="{FF2B5EF4-FFF2-40B4-BE49-F238E27FC236}">
                <a16:creationId xmlns:a16="http://schemas.microsoft.com/office/drawing/2014/main" xmlns="" id="{E3E53A2E-0C2E-4352-9FDC-B14ADBD7A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298112"/>
            <a:ext cx="8535942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① </a:t>
            </a:r>
            <a:r>
              <a:rPr lang="zh-CN" altLang="en-US" sz="2400" dirty="0" smtClean="0">
                <a:solidFill>
                  <a:srgbClr val="000000"/>
                </a:solidFill>
              </a:rPr>
              <a:t>由小到大</a:t>
            </a:r>
            <a:r>
              <a:rPr lang="zh-CN" altLang="en-US" sz="2400" dirty="0">
                <a:solidFill>
                  <a:srgbClr val="000000"/>
                </a:solidFill>
              </a:rPr>
              <a:t>排列</a:t>
            </a:r>
            <a:r>
              <a:rPr lang="en-US" altLang="zh-CN" sz="2400" dirty="0">
                <a:solidFill>
                  <a:srgbClr val="000000"/>
                </a:solidFill>
              </a:rPr>
              <a:t>: 0.1020, 0.1022, 0.1023, 0.1025, 0.1026, 0.1328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② </a:t>
            </a:r>
            <a:r>
              <a:rPr lang="zh-CN" altLang="en-US" sz="2400" dirty="0">
                <a:solidFill>
                  <a:srgbClr val="000000"/>
                </a:solidFill>
              </a:rPr>
              <a:t>计算</a:t>
            </a:r>
            <a:r>
              <a:rPr lang="en-US" altLang="zh-CN" sz="2400" i="1" dirty="0">
                <a:solidFill>
                  <a:srgbClr val="000000"/>
                </a:solidFill>
              </a:rPr>
              <a:t>Q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graphicFrame>
        <p:nvGraphicFramePr>
          <p:cNvPr id="318469" name="Object 5">
            <a:extLst>
              <a:ext uri="{FF2B5EF4-FFF2-40B4-BE49-F238E27FC236}">
                <a16:creationId xmlns:a16="http://schemas.microsoft.com/office/drawing/2014/main" xmlns="" id="{EF55E1EC-F810-423B-A984-4291680EE3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398340"/>
              </p:ext>
            </p:extLst>
          </p:nvPr>
        </p:nvGraphicFramePr>
        <p:xfrm>
          <a:off x="2195736" y="2913538"/>
          <a:ext cx="384968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4" imgW="2070000" imgH="419040" progId="Equation.DSMT4">
                  <p:embed/>
                </p:oleObj>
              </mc:Choice>
              <mc:Fallback>
                <p:oleObj name="Equation" r:id="rId4" imgW="2070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913538"/>
                        <a:ext cx="3849687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76" name="Rectangle 12">
            <a:extLst>
              <a:ext uri="{FF2B5EF4-FFF2-40B4-BE49-F238E27FC236}">
                <a16:creationId xmlns:a16="http://schemas.microsoft.com/office/drawing/2014/main" xmlns="" id="{FEFA7D01-8A87-40B0-B652-8EB6892EA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754" y="3951860"/>
            <a:ext cx="612948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③ </a:t>
            </a:r>
            <a:r>
              <a:rPr lang="zh-CN" altLang="en-US" sz="2400" dirty="0">
                <a:solidFill>
                  <a:srgbClr val="000000"/>
                </a:solidFill>
              </a:rPr>
              <a:t>查表：</a:t>
            </a:r>
            <a:r>
              <a:rPr lang="en-US" altLang="zh-CN" sz="2400" i="1" dirty="0" smtClean="0">
                <a:solidFill>
                  <a:srgbClr val="000000"/>
                </a:solidFill>
              </a:rPr>
              <a:t>Q</a:t>
            </a:r>
            <a:r>
              <a:rPr lang="en-US" altLang="zh-CN" sz="2400" baseline="-25000" dirty="0" smtClean="0">
                <a:solidFill>
                  <a:srgbClr val="000000"/>
                </a:solidFill>
              </a:rPr>
              <a:t>(6,0.95) </a:t>
            </a:r>
            <a:r>
              <a:rPr lang="en-US" altLang="zh-CN" sz="2400" dirty="0">
                <a:solidFill>
                  <a:srgbClr val="000000"/>
                </a:solidFill>
              </a:rPr>
              <a:t>=0.64 &lt; 0.98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④</a:t>
            </a:r>
            <a:r>
              <a:rPr lang="zh-CN" altLang="en-US" sz="2400" dirty="0">
                <a:solidFill>
                  <a:srgbClr val="000000"/>
                </a:solidFill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</a:rPr>
              <a:t>0.1328</a:t>
            </a:r>
            <a:r>
              <a:rPr lang="zh-CN" altLang="en-US" sz="2400" dirty="0">
                <a:solidFill>
                  <a:srgbClr val="000000"/>
                </a:solidFill>
              </a:rPr>
              <a:t>应</a:t>
            </a:r>
            <a:r>
              <a:rPr lang="zh-CN" altLang="en-US" sz="2400" dirty="0" smtClean="0">
                <a:solidFill>
                  <a:srgbClr val="000000"/>
                </a:solidFill>
              </a:rPr>
              <a:t>舍弃。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8" name="Text Box 11">
            <a:extLst>
              <a:ext uri="{FF2B5EF4-FFF2-40B4-BE49-F238E27FC236}">
                <a16:creationId xmlns:a16="http://schemas.microsoft.com/office/drawing/2014/main" xmlns="" id="{89469775-83CC-48F1-BFA2-4F5FF380F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875" y="3074376"/>
            <a:ext cx="2487270" cy="2308966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注意：</a:t>
            </a:r>
            <a:endParaRPr lang="en-US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在进行了可疑数据的处理后，再报告分析结果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xmlns="" id="{A1958A4A-A951-40AF-8520-FCEBB9A23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506" y="5152189"/>
            <a:ext cx="313645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400" dirty="0">
                <a:solidFill>
                  <a:srgbClr val="000000"/>
                </a:solidFill>
              </a:rPr>
              <a:t> 2</a:t>
            </a:r>
            <a:r>
              <a:rPr lang="zh-CN" altLang="en-US" sz="2400" dirty="0">
                <a:solidFill>
                  <a:srgbClr val="000000"/>
                </a:solidFill>
              </a:rPr>
              <a:t>）平均值计算</a:t>
            </a:r>
          </a:p>
        </p:txBody>
      </p:sp>
      <p:graphicFrame>
        <p:nvGraphicFramePr>
          <p:cNvPr id="20" name="Object 7">
            <a:extLst>
              <a:ext uri="{FF2B5EF4-FFF2-40B4-BE49-F238E27FC236}">
                <a16:creationId xmlns:a16="http://schemas.microsoft.com/office/drawing/2014/main" xmlns="" id="{711BD25C-3B1A-486B-A006-5468EEFFC3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184644"/>
              </p:ext>
            </p:extLst>
          </p:nvPr>
        </p:nvGraphicFramePr>
        <p:xfrm>
          <a:off x="639763" y="5627688"/>
          <a:ext cx="70437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6" imgW="4546440" imgH="228600" progId="Equation.DSMT4">
                  <p:embed/>
                </p:oleObj>
              </mc:Choice>
              <mc:Fallback>
                <p:oleObj name="Equation" r:id="rId6" imgW="4546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5627688"/>
                        <a:ext cx="70437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604250" y="6597650"/>
            <a:ext cx="539750" cy="26035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614182"/>
      </p:ext>
    </p:extLst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6" grpId="0" build="p" autoUpdateAnimBg="0"/>
      <p:bldP spid="318467" grpId="0" build="p" autoUpdateAnimBg="0"/>
      <p:bldP spid="318476" grpId="0" autoUpdateAnimBg="0"/>
      <p:bldP spid="18" grpId="0" animBg="1"/>
      <p:bldP spid="18" grpId="1" animBg="1"/>
      <p:bldP spid="18" grpId="2" animBg="1"/>
      <p:bldP spid="18" grpId="3" animBg="1"/>
      <p:bldP spid="1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ChangeArrowheads="1"/>
          </p:cNvSpPr>
          <p:nvPr/>
        </p:nvSpPr>
        <p:spPr bwMode="auto">
          <a:xfrm>
            <a:off x="611188" y="1767957"/>
            <a:ext cx="7921625" cy="3031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76176" rIns="92075" bIns="0" anchor="ctr">
            <a:spAutoFit/>
          </a:bodyPr>
          <a:lstStyle/>
          <a:p>
            <a:pPr indent="266700" algn="ctr" eaLnBrk="0" hangingPunct="0">
              <a:defRPr/>
            </a:pPr>
            <a:r>
              <a:rPr lang="zh-CN" altLang="en-US" sz="32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基本要求</a:t>
            </a:r>
          </a:p>
          <a:p>
            <a:pPr indent="266700" algn="ctr" eaLnBrk="0" hangingPunct="0">
              <a:defRPr/>
            </a:pPr>
            <a:endParaRPr lang="zh-CN" altLang="en-US" sz="3200" dirty="0">
              <a:latin typeface="隶书" pitchFamily="49" charset="-122"/>
              <a:ea typeface="隶书" pitchFamily="49" charset="-122"/>
            </a:endParaRPr>
          </a:p>
          <a:p>
            <a:pPr eaLnBrk="0" hangingPunct="0">
              <a:defRPr/>
            </a:pPr>
            <a:r>
              <a:rPr lang="zh-CN" altLang="en-US" sz="3200" dirty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掌握内容</a:t>
            </a:r>
            <a:r>
              <a:rPr lang="zh-CN" altLang="en-US" sz="32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：</a:t>
            </a:r>
            <a:r>
              <a:rPr lang="zh-CN" altLang="zh-CN" sz="3200" dirty="0"/>
              <a:t>掌握</a:t>
            </a:r>
            <a:r>
              <a:rPr lang="zh-CN" altLang="zh-CN" sz="3200" dirty="0" smtClean="0"/>
              <a:t>误差</a:t>
            </a:r>
            <a:r>
              <a:rPr lang="zh-CN" altLang="zh-CN" sz="3200" dirty="0"/>
              <a:t>产生的原因及减免方法；误差和偏差、精密度和准确度；偶然误差的正态分布</a:t>
            </a:r>
            <a:r>
              <a:rPr lang="zh-CN" altLang="zh-CN" sz="3200" dirty="0" smtClean="0"/>
              <a:t>；有效数字</a:t>
            </a:r>
            <a:r>
              <a:rPr lang="zh-CN" altLang="zh-CN" sz="3200" dirty="0"/>
              <a:t>的概念及运算规则；</a:t>
            </a:r>
            <a:r>
              <a:rPr lang="zh-CN" altLang="zh-CN" sz="3200" dirty="0" smtClean="0"/>
              <a:t>可疑</a:t>
            </a:r>
            <a:r>
              <a:rPr lang="zh-CN" altLang="zh-CN" sz="3200" dirty="0"/>
              <a:t>数据的取舍。</a:t>
            </a:r>
            <a:endParaRPr lang="zh-CN" altLang="en-US" sz="3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4579" name="AutoShape 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351838" y="6524625"/>
            <a:ext cx="792162" cy="333375"/>
          </a:xfrm>
          <a:prstGeom prst="actionButtonBeginning">
            <a:avLst/>
          </a:prstGeom>
          <a:solidFill>
            <a:schemeClr val="hlink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eaLnBrk="0" hangingPunct="0"/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00FF"/>
                </a:solidFill>
              </a:rPr>
              <a:t>本章作业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3988" cy="36083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/>
              <a:t>P39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eaLnBrk="1" hangingPunct="1">
              <a:buFontTx/>
              <a:buNone/>
            </a:pPr>
            <a:r>
              <a:rPr lang="zh-CN" altLang="zh-CN" b="1" dirty="0" smtClean="0"/>
              <a:t>习题：</a:t>
            </a:r>
            <a:r>
              <a:rPr lang="en-US" altLang="zh-CN" b="1" dirty="0" smtClean="0"/>
              <a:t>1</a:t>
            </a:r>
            <a:r>
              <a:rPr lang="zh-CN" altLang="zh-CN" b="1" dirty="0" smtClean="0"/>
              <a:t>，</a:t>
            </a:r>
            <a:r>
              <a:rPr lang="en-US" altLang="zh-CN" b="1" dirty="0" smtClean="0"/>
              <a:t>2</a:t>
            </a:r>
            <a:r>
              <a:rPr lang="zh-CN" altLang="zh-CN" b="1" dirty="0" smtClean="0"/>
              <a:t>，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13</a:t>
            </a:r>
            <a:r>
              <a:rPr lang="zh-CN" altLang="zh-CN" b="1" dirty="0" smtClean="0"/>
              <a:t>，</a:t>
            </a:r>
            <a:r>
              <a:rPr lang="en-US" altLang="zh-CN" b="1" dirty="0" smtClean="0"/>
              <a:t>14</a:t>
            </a:r>
            <a:r>
              <a:rPr lang="zh-CN" altLang="zh-CN" b="1" dirty="0" smtClean="0"/>
              <a:t>，</a:t>
            </a:r>
            <a:r>
              <a:rPr lang="en-US" altLang="zh-CN" b="1" dirty="0" smtClean="0"/>
              <a:t>15</a:t>
            </a:r>
            <a:r>
              <a:rPr lang="zh-CN" altLang="zh-CN" b="1" dirty="0" smtClean="0"/>
              <a:t>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US" altLang="zh-CN" b="1" dirty="0" smtClean="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en-US" altLang="zh-CN" b="1" dirty="0" smtClean="0"/>
          </a:p>
          <a:p>
            <a:pPr eaLnBrk="1" hangingPunct="1">
              <a:buFontTx/>
              <a:buNone/>
            </a:pPr>
            <a:r>
              <a:rPr lang="zh-CN" altLang="en-US" b="1" dirty="0" smtClean="0"/>
              <a:t>预习内容：  第三章   </a:t>
            </a:r>
            <a:r>
              <a:rPr lang="zh-CN" altLang="zh-CN" b="1" dirty="0" smtClean="0"/>
              <a:t>物质的聚集状态</a:t>
            </a:r>
            <a:endParaRPr lang="zh-CN" altLang="en-US" b="1" dirty="0" smtClean="0"/>
          </a:p>
          <a:p>
            <a:pPr eaLnBrk="1" hangingPunct="1">
              <a:buFontTx/>
              <a:buNone/>
            </a:pPr>
            <a:r>
              <a:rPr lang="zh-CN" altLang="en-US" dirty="0" smtClean="0"/>
              <a:t>         </a:t>
            </a:r>
          </a:p>
        </p:txBody>
      </p:sp>
      <p:sp>
        <p:nvSpPr>
          <p:cNvPr id="2560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351838" y="6524625"/>
            <a:ext cx="792162" cy="333375"/>
          </a:xfrm>
          <a:prstGeom prst="actionButtonBeginning">
            <a:avLst/>
          </a:prstGeom>
          <a:solidFill>
            <a:schemeClr val="hlink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eaLnBrk="0" hangingPunct="0"/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AutoShape 2">
            <a:hlinkClick r:id="" action="ppaction://noaction" endSnd="1"/>
          </p:cNvPr>
          <p:cNvSpPr>
            <a:spLocks noChangeArrowheads="1"/>
          </p:cNvSpPr>
          <p:nvPr/>
        </p:nvSpPr>
        <p:spPr bwMode="auto">
          <a:xfrm>
            <a:off x="576263" y="1251240"/>
            <a:ext cx="1898650" cy="838200"/>
          </a:xfrm>
          <a:prstGeom prst="cloudCallout">
            <a:avLst>
              <a:gd name="adj1" fmla="val 96991"/>
              <a:gd name="adj2" fmla="val 81060"/>
            </a:avLst>
          </a:prstGeom>
          <a:solidFill>
            <a:srgbClr val="CCECFF"/>
          </a:solidFill>
          <a:ln w="9525">
            <a:solidFill>
              <a:srgbClr val="FFFF6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i="1">
                <a:latin typeface="Times New Roman" pitchFamily="18" charset="0"/>
              </a:rPr>
              <a:t>随机误差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3600451" y="1251240"/>
            <a:ext cx="4953000" cy="1382712"/>
          </a:xfrm>
          <a:prstGeom prst="rect">
            <a:avLst/>
          </a:prstGeom>
          <a:solidFill>
            <a:srgbClr val="CCECFF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  <a:ea typeface="黑体" pitchFamily="49" charset="-122"/>
              </a:rPr>
              <a:t>由某些难以控制、无法避免的偶然因素引起的，其大小、正负都不固定。</a:t>
            </a:r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576263" y="2332327"/>
            <a:ext cx="2817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>
                <a:latin typeface="Times New Roman" pitchFamily="18" charset="0"/>
              </a:rPr>
              <a:t>正态分布曲线</a:t>
            </a:r>
          </a:p>
        </p:txBody>
      </p:sp>
      <p:sp>
        <p:nvSpPr>
          <p:cNvPr id="337925" name="Text Box 5"/>
          <p:cNvSpPr txBox="1">
            <a:spLocks noChangeArrowheads="1"/>
          </p:cNvSpPr>
          <p:nvPr/>
        </p:nvSpPr>
        <p:spPr bwMode="auto">
          <a:xfrm>
            <a:off x="4248151" y="2764127"/>
            <a:ext cx="4602162" cy="2292350"/>
          </a:xfrm>
          <a:prstGeom prst="rect">
            <a:avLst/>
          </a:prstGeom>
          <a:solidFill>
            <a:srgbClr val="CCECFF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  <a:ea typeface="黑体" pitchFamily="49" charset="-122"/>
              </a:rPr>
              <a:t>随机误差的规律性</a:t>
            </a:r>
            <a:r>
              <a:rPr lang="zh-CN" altLang="en-US" sz="2400">
                <a:latin typeface="Times New Roman" pitchFamily="18" charset="0"/>
              </a:rPr>
              <a:t>：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>
                <a:latin typeface="隶书" pitchFamily="49" charset="-122"/>
                <a:ea typeface="隶书" pitchFamily="49" charset="-122"/>
              </a:rPr>
              <a:t>小误差出现的概率大，大误差出现的</a:t>
            </a:r>
            <a:r>
              <a:rPr lang="zh-CN" altLang="en-US" sz="2400">
                <a:ea typeface="隶书" pitchFamily="49" charset="-122"/>
              </a:rPr>
              <a:t>概</a:t>
            </a:r>
            <a:r>
              <a:rPr lang="zh-CN" altLang="en-US" sz="2400">
                <a:latin typeface="隶书" pitchFamily="49" charset="-122"/>
                <a:ea typeface="隶书" pitchFamily="49" charset="-122"/>
              </a:rPr>
              <a:t>率小。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>
                <a:latin typeface="隶书" pitchFamily="49" charset="-122"/>
                <a:ea typeface="隶书" pitchFamily="49" charset="-122"/>
              </a:rPr>
              <a:t>大小相近的正误差和负误差出现的</a:t>
            </a:r>
            <a:r>
              <a:rPr lang="zh-CN" altLang="en-US" sz="2400">
                <a:ea typeface="隶书" pitchFamily="49" charset="-122"/>
              </a:rPr>
              <a:t>概</a:t>
            </a:r>
            <a:r>
              <a:rPr lang="zh-CN" altLang="en-US" sz="2400">
                <a:latin typeface="隶书" pitchFamily="49" charset="-122"/>
                <a:ea typeface="隶书" pitchFamily="49" charset="-122"/>
              </a:rPr>
              <a:t>率相等。</a:t>
            </a:r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3455988" y="5067590"/>
            <a:ext cx="572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减小随机误差的方法：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多次测定取平均值</a:t>
            </a:r>
            <a:endParaRPr lang="zh-CN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431801" y="2619665"/>
            <a:ext cx="3470275" cy="3033712"/>
            <a:chOff x="249" y="1933"/>
            <a:chExt cx="2186" cy="1911"/>
          </a:xfrm>
        </p:grpSpPr>
        <p:sp>
          <p:nvSpPr>
            <p:cNvPr id="13326" name="Text Box 25"/>
            <p:cNvSpPr txBox="1">
              <a:spLocks noChangeArrowheads="1"/>
            </p:cNvSpPr>
            <p:nvPr/>
          </p:nvSpPr>
          <p:spPr bwMode="auto">
            <a:xfrm>
              <a:off x="1111" y="1933"/>
              <a:ext cx="1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0">
                  <a:solidFill>
                    <a:srgbClr val="FF0000"/>
                  </a:solidFill>
                  <a:latin typeface="Times New Roman" pitchFamily="18" charset="0"/>
                </a:rPr>
                <a:t>y</a:t>
              </a:r>
              <a:endParaRPr lang="en-US" altLang="zh-CN" sz="2400" b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pSp>
          <p:nvGrpSpPr>
            <p:cNvPr id="13327" name="Group 36"/>
            <p:cNvGrpSpPr>
              <a:grpSpLocks/>
            </p:cNvGrpSpPr>
            <p:nvPr/>
          </p:nvGrpSpPr>
          <p:grpSpPr bwMode="auto">
            <a:xfrm>
              <a:off x="249" y="2138"/>
              <a:ext cx="2186" cy="1706"/>
              <a:chOff x="249" y="2138"/>
              <a:chExt cx="2186" cy="1706"/>
            </a:xfrm>
          </p:grpSpPr>
          <p:sp>
            <p:nvSpPr>
              <p:cNvPr id="13328" name="Line 8"/>
              <p:cNvSpPr>
                <a:spLocks noChangeShapeType="1"/>
              </p:cNvSpPr>
              <p:nvPr/>
            </p:nvSpPr>
            <p:spPr bwMode="auto">
              <a:xfrm flipV="1">
                <a:off x="249" y="3469"/>
                <a:ext cx="17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9" name="Line 9"/>
              <p:cNvSpPr>
                <a:spLocks noChangeShapeType="1"/>
              </p:cNvSpPr>
              <p:nvPr/>
            </p:nvSpPr>
            <p:spPr bwMode="auto">
              <a:xfrm flipV="1">
                <a:off x="1135" y="2173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0" name="Freeform 10"/>
              <p:cNvSpPr>
                <a:spLocks/>
              </p:cNvSpPr>
              <p:nvPr/>
            </p:nvSpPr>
            <p:spPr bwMode="auto">
              <a:xfrm>
                <a:off x="382" y="2317"/>
                <a:ext cx="753" cy="1104"/>
              </a:xfrm>
              <a:custGeom>
                <a:avLst/>
                <a:gdLst>
                  <a:gd name="T0" fmla="*/ 0 w 624"/>
                  <a:gd name="T1" fmla="*/ 1588 h 1008"/>
                  <a:gd name="T2" fmla="*/ 739 w 624"/>
                  <a:gd name="T3" fmla="*/ 1361 h 1008"/>
                  <a:gd name="T4" fmla="*/ 1228 w 624"/>
                  <a:gd name="T5" fmla="*/ 302 h 1008"/>
                  <a:gd name="T6" fmla="*/ 1598 w 624"/>
                  <a:gd name="T7" fmla="*/ 0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4"/>
                  <a:gd name="T13" fmla="*/ 0 h 1008"/>
                  <a:gd name="T14" fmla="*/ 624 w 624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4" h="1008">
                    <a:moveTo>
                      <a:pt x="0" y="1008"/>
                    </a:moveTo>
                    <a:cubicBezTo>
                      <a:pt x="104" y="1004"/>
                      <a:pt x="208" y="1000"/>
                      <a:pt x="288" y="864"/>
                    </a:cubicBezTo>
                    <a:cubicBezTo>
                      <a:pt x="368" y="728"/>
                      <a:pt x="424" y="336"/>
                      <a:pt x="480" y="192"/>
                    </a:cubicBezTo>
                    <a:cubicBezTo>
                      <a:pt x="536" y="48"/>
                      <a:pt x="592" y="32"/>
                      <a:pt x="624" y="0"/>
                    </a:cubicBezTo>
                  </a:path>
                </a:pathLst>
              </a:cu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1" name="Line 11"/>
              <p:cNvSpPr>
                <a:spLocks noChangeShapeType="1"/>
              </p:cNvSpPr>
              <p:nvPr/>
            </p:nvSpPr>
            <p:spPr bwMode="auto">
              <a:xfrm flipV="1">
                <a:off x="1312" y="2605"/>
                <a:ext cx="0" cy="864"/>
              </a:xfrm>
              <a:prstGeom prst="line">
                <a:avLst/>
              </a:prstGeom>
              <a:noFill/>
              <a:ln w="952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2" name="Line 12"/>
              <p:cNvSpPr>
                <a:spLocks noChangeShapeType="1"/>
              </p:cNvSpPr>
              <p:nvPr/>
            </p:nvSpPr>
            <p:spPr bwMode="auto">
              <a:xfrm flipV="1">
                <a:off x="958" y="2605"/>
                <a:ext cx="0" cy="864"/>
              </a:xfrm>
              <a:prstGeom prst="line">
                <a:avLst/>
              </a:prstGeom>
              <a:noFill/>
              <a:ln w="952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3" name="Line 13"/>
              <p:cNvSpPr>
                <a:spLocks noChangeShapeType="1"/>
              </p:cNvSpPr>
              <p:nvPr/>
            </p:nvSpPr>
            <p:spPr bwMode="auto">
              <a:xfrm>
                <a:off x="958" y="2605"/>
                <a:ext cx="354" cy="0"/>
              </a:xfrm>
              <a:prstGeom prst="line">
                <a:avLst/>
              </a:prstGeom>
              <a:noFill/>
              <a:ln w="952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4" name="Line 14"/>
              <p:cNvSpPr>
                <a:spLocks noChangeShapeType="1"/>
              </p:cNvSpPr>
              <p:nvPr/>
            </p:nvSpPr>
            <p:spPr bwMode="auto">
              <a:xfrm flipV="1">
                <a:off x="781" y="3133"/>
                <a:ext cx="0" cy="336"/>
              </a:xfrm>
              <a:prstGeom prst="line">
                <a:avLst/>
              </a:prstGeom>
              <a:noFill/>
              <a:ln w="952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5" name="Line 15"/>
              <p:cNvSpPr>
                <a:spLocks noChangeShapeType="1"/>
              </p:cNvSpPr>
              <p:nvPr/>
            </p:nvSpPr>
            <p:spPr bwMode="auto">
              <a:xfrm flipV="1">
                <a:off x="1490" y="3133"/>
                <a:ext cx="0" cy="336"/>
              </a:xfrm>
              <a:prstGeom prst="line">
                <a:avLst/>
              </a:prstGeom>
              <a:noFill/>
              <a:ln w="952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6" name="Line 16"/>
              <p:cNvSpPr>
                <a:spLocks noChangeShapeType="1"/>
              </p:cNvSpPr>
              <p:nvPr/>
            </p:nvSpPr>
            <p:spPr bwMode="auto">
              <a:xfrm>
                <a:off x="781" y="3133"/>
                <a:ext cx="709" cy="0"/>
              </a:xfrm>
              <a:prstGeom prst="line">
                <a:avLst/>
              </a:prstGeom>
              <a:noFill/>
              <a:ln w="952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7" name="Line 17"/>
              <p:cNvSpPr>
                <a:spLocks noChangeShapeType="1"/>
              </p:cNvSpPr>
              <p:nvPr/>
            </p:nvSpPr>
            <p:spPr bwMode="auto">
              <a:xfrm flipH="1" flipV="1">
                <a:off x="603" y="3373"/>
                <a:ext cx="0" cy="96"/>
              </a:xfrm>
              <a:prstGeom prst="line">
                <a:avLst/>
              </a:prstGeom>
              <a:noFill/>
              <a:ln w="952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8" name="Line 18"/>
              <p:cNvSpPr>
                <a:spLocks noChangeShapeType="1"/>
              </p:cNvSpPr>
              <p:nvPr/>
            </p:nvSpPr>
            <p:spPr bwMode="auto">
              <a:xfrm flipV="1">
                <a:off x="1667" y="3373"/>
                <a:ext cx="0" cy="96"/>
              </a:xfrm>
              <a:prstGeom prst="line">
                <a:avLst/>
              </a:prstGeom>
              <a:noFill/>
              <a:ln w="952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9" name="Line 19"/>
              <p:cNvSpPr>
                <a:spLocks noChangeShapeType="1"/>
              </p:cNvSpPr>
              <p:nvPr/>
            </p:nvSpPr>
            <p:spPr bwMode="auto">
              <a:xfrm>
                <a:off x="603" y="3373"/>
                <a:ext cx="1108" cy="0"/>
              </a:xfrm>
              <a:prstGeom prst="line">
                <a:avLst/>
              </a:prstGeom>
              <a:noFill/>
              <a:ln w="952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0" name="AutoShape 21"/>
              <p:cNvSpPr>
                <a:spLocks/>
              </p:cNvSpPr>
              <p:nvPr/>
            </p:nvSpPr>
            <p:spPr bwMode="auto">
              <a:xfrm>
                <a:off x="1772" y="2138"/>
                <a:ext cx="416" cy="198"/>
              </a:xfrm>
              <a:prstGeom prst="borderCallout2">
                <a:avLst>
                  <a:gd name="adj1" fmla="val 36366"/>
                  <a:gd name="adj2" fmla="val -10667"/>
                  <a:gd name="adj3" fmla="val 36366"/>
                  <a:gd name="adj4" fmla="val -69556"/>
                  <a:gd name="adj5" fmla="val 233333"/>
                  <a:gd name="adj6" fmla="val -130444"/>
                </a:avLst>
              </a:prstGeom>
              <a:solidFill>
                <a:srgbClr val="FF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b="0">
                    <a:latin typeface="Times New Roman" pitchFamily="18" charset="0"/>
                  </a:rPr>
                  <a:t>68.3%</a:t>
                </a:r>
                <a:endParaRPr lang="en-US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3341" name="AutoShape 22"/>
              <p:cNvSpPr>
                <a:spLocks/>
              </p:cNvSpPr>
              <p:nvPr/>
            </p:nvSpPr>
            <p:spPr bwMode="auto">
              <a:xfrm>
                <a:off x="1889" y="2509"/>
                <a:ext cx="432" cy="198"/>
              </a:xfrm>
              <a:prstGeom prst="borderCallout2">
                <a:avLst>
                  <a:gd name="adj1" fmla="val 36366"/>
                  <a:gd name="adj2" fmla="val -10255"/>
                  <a:gd name="adj3" fmla="val 36366"/>
                  <a:gd name="adj4" fmla="val -79273"/>
                  <a:gd name="adj5" fmla="val 316667"/>
                  <a:gd name="adj6" fmla="val -150639"/>
                </a:avLst>
              </a:prstGeom>
              <a:solidFill>
                <a:srgbClr val="FF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b="0">
                    <a:latin typeface="Times New Roman" pitchFamily="18" charset="0"/>
                  </a:rPr>
                  <a:t>95.5%</a:t>
                </a:r>
              </a:p>
            </p:txBody>
          </p:sp>
          <p:sp>
            <p:nvSpPr>
              <p:cNvPr id="13342" name="AutoShape 23"/>
              <p:cNvSpPr>
                <a:spLocks/>
              </p:cNvSpPr>
              <p:nvPr/>
            </p:nvSpPr>
            <p:spPr bwMode="auto">
              <a:xfrm>
                <a:off x="2021" y="2845"/>
                <a:ext cx="414" cy="198"/>
              </a:xfrm>
              <a:prstGeom prst="borderCallout2">
                <a:avLst>
                  <a:gd name="adj1" fmla="val 36366"/>
                  <a:gd name="adj2" fmla="val -10713"/>
                  <a:gd name="adj3" fmla="val 36366"/>
                  <a:gd name="adj4" fmla="val -97991"/>
                  <a:gd name="adj5" fmla="val 261616"/>
                  <a:gd name="adj6" fmla="val -188171"/>
                </a:avLst>
              </a:prstGeom>
              <a:solidFill>
                <a:srgbClr val="FF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b="0">
                    <a:latin typeface="Times New Roman" pitchFamily="18" charset="0"/>
                  </a:rPr>
                  <a:t>99.7%</a:t>
                </a:r>
              </a:p>
            </p:txBody>
          </p:sp>
          <p:sp>
            <p:nvSpPr>
              <p:cNvPr id="13343" name="Text Box 24"/>
              <p:cNvSpPr txBox="1">
                <a:spLocks noChangeArrowheads="1"/>
              </p:cNvSpPr>
              <p:nvPr/>
            </p:nvSpPr>
            <p:spPr bwMode="auto">
              <a:xfrm>
                <a:off x="431" y="3430"/>
                <a:ext cx="134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0">
                    <a:solidFill>
                      <a:srgbClr val="FF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1200" b="0">
                    <a:solidFill>
                      <a:srgbClr val="FF0000"/>
                    </a:solidFill>
                    <a:latin typeface="Times New Roman" pitchFamily="18" charset="0"/>
                  </a:rPr>
                  <a:t>-3</a:t>
                </a:r>
                <a:r>
                  <a:rPr lang="en-US" altLang="zh-CN" sz="1200" b="0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   -2   -    0   </a:t>
                </a:r>
                <a:r>
                  <a:rPr lang="en-US" altLang="zh-CN" sz="1400" b="0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  2 </a:t>
                </a:r>
                <a:r>
                  <a:rPr lang="en-US" altLang="zh-CN" sz="3200" b="0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altLang="zh-CN" sz="1400" b="0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  <a:r>
                  <a:rPr lang="en-US" altLang="zh-CN" sz="1400" b="0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</a:t>
                </a:r>
                <a:r>
                  <a:rPr lang="en-US" altLang="zh-CN" sz="1400" b="0">
                    <a:solidFill>
                      <a:schemeClr val="bg1"/>
                    </a:solidFill>
                    <a:latin typeface="Times New Roman" pitchFamily="18" charset="0"/>
                    <a:sym typeface="Symbol" pitchFamily="18" charset="2"/>
                  </a:rPr>
                  <a:t>           </a:t>
                </a:r>
              </a:p>
            </p:txBody>
          </p:sp>
          <p:sp>
            <p:nvSpPr>
              <p:cNvPr id="13344" name="Text Box 26"/>
              <p:cNvSpPr txBox="1">
                <a:spLocks noChangeArrowheads="1"/>
              </p:cNvSpPr>
              <p:nvPr/>
            </p:nvSpPr>
            <p:spPr bwMode="auto">
              <a:xfrm>
                <a:off x="1047" y="3613"/>
                <a:ext cx="13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0">
                    <a:solidFill>
                      <a:srgbClr val="FFFFFF"/>
                    </a:solidFill>
                    <a:latin typeface="Times New Roman" pitchFamily="18" charset="0"/>
                  </a:rPr>
                  <a:t>z</a:t>
                </a:r>
                <a:endParaRPr lang="en-US" altLang="zh-CN" sz="2400" b="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337947" name="Text Box 27"/>
          <p:cNvSpPr txBox="1">
            <a:spLocks noChangeArrowheads="1"/>
          </p:cNvSpPr>
          <p:nvPr/>
        </p:nvSpPr>
        <p:spPr bwMode="auto">
          <a:xfrm>
            <a:off x="36513" y="748002"/>
            <a:ext cx="5219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（二）随机误差（偶然误差）</a:t>
            </a:r>
          </a:p>
        </p:txBody>
      </p:sp>
      <p:sp>
        <p:nvSpPr>
          <p:cNvPr id="337948" name="AutoShape 28"/>
          <p:cNvSpPr>
            <a:spLocks noChangeArrowheads="1"/>
          </p:cNvSpPr>
          <p:nvPr/>
        </p:nvSpPr>
        <p:spPr bwMode="auto">
          <a:xfrm>
            <a:off x="2447926" y="5643852"/>
            <a:ext cx="1327150" cy="531813"/>
          </a:xfrm>
          <a:prstGeom prst="wedgeRoundRectCallout">
            <a:avLst>
              <a:gd name="adj1" fmla="val 99042"/>
              <a:gd name="adj2" fmla="val 22537"/>
              <a:gd name="adj3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0">
                <a:solidFill>
                  <a:srgbClr val="FFFFFF"/>
                </a:solidFill>
                <a:latin typeface="Times New Roman" pitchFamily="18" charset="0"/>
              </a:rPr>
              <a:t>过失误差</a:t>
            </a:r>
          </a:p>
        </p:txBody>
      </p:sp>
      <p:sp>
        <p:nvSpPr>
          <p:cNvPr id="337949" name="Text Box 29"/>
          <p:cNvSpPr txBox="1">
            <a:spLocks noChangeArrowheads="1"/>
          </p:cNvSpPr>
          <p:nvPr/>
        </p:nvSpPr>
        <p:spPr bwMode="auto">
          <a:xfrm>
            <a:off x="4248151" y="5643852"/>
            <a:ext cx="4608512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0">
                <a:latin typeface="Times New Roman" pitchFamily="18" charset="0"/>
              </a:rPr>
              <a:t>由操作者粗心大意或违章造成的</a:t>
            </a:r>
          </a:p>
        </p:txBody>
      </p:sp>
      <p:sp>
        <p:nvSpPr>
          <p:cNvPr id="13323" name="Text Box 38"/>
          <p:cNvSpPr txBox="1">
            <a:spLocks noChangeArrowheads="1"/>
          </p:cNvSpPr>
          <p:nvPr/>
        </p:nvSpPr>
        <p:spPr bwMode="auto">
          <a:xfrm>
            <a:off x="468313" y="260350"/>
            <a:ext cx="41751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zh-CN" altLang="zh-CN"/>
          </a:p>
        </p:txBody>
      </p:sp>
      <p:sp>
        <p:nvSpPr>
          <p:cNvPr id="34" name="Freeform 10"/>
          <p:cNvSpPr>
            <a:spLocks/>
          </p:cNvSpPr>
          <p:nvPr/>
        </p:nvSpPr>
        <p:spPr bwMode="auto">
          <a:xfrm>
            <a:off x="1822431" y="3227691"/>
            <a:ext cx="1195388" cy="1752600"/>
          </a:xfrm>
          <a:custGeom>
            <a:avLst/>
            <a:gdLst>
              <a:gd name="T0" fmla="*/ 0 w 624"/>
              <a:gd name="T1" fmla="*/ 1324 h 1008"/>
              <a:gd name="T2" fmla="*/ 507 w 624"/>
              <a:gd name="T3" fmla="*/ 1135 h 1008"/>
              <a:gd name="T4" fmla="*/ 844 w 624"/>
              <a:gd name="T5" fmla="*/ 252 h 1008"/>
              <a:gd name="T6" fmla="*/ 1097 w 624"/>
              <a:gd name="T7" fmla="*/ 0 h 1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24" h="1008">
                <a:moveTo>
                  <a:pt x="0" y="1008"/>
                </a:moveTo>
                <a:cubicBezTo>
                  <a:pt x="104" y="1004"/>
                  <a:pt x="208" y="1000"/>
                  <a:pt x="288" y="864"/>
                </a:cubicBezTo>
                <a:cubicBezTo>
                  <a:pt x="368" y="728"/>
                  <a:pt x="424" y="336"/>
                  <a:pt x="480" y="192"/>
                </a:cubicBezTo>
                <a:cubicBezTo>
                  <a:pt x="536" y="48"/>
                  <a:pt x="592" y="32"/>
                  <a:pt x="624" y="0"/>
                </a:cubicBezTo>
              </a:path>
            </a:pathLst>
          </a:custGeom>
          <a:noFill/>
          <a:ln w="38100" cmpd="sng">
            <a:solidFill>
              <a:srgbClr val="00FF00"/>
            </a:solidFill>
            <a:round/>
            <a:headEnd/>
            <a:tailEnd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" dur="500"/>
                                        <p:tgtEl>
                                          <p:spTgt spid="3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" fill="hold"/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" fill="hold"/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7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7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 animBg="1"/>
      <p:bldP spid="337923" grpId="0" animBg="1" autoUpdateAnimBg="0"/>
      <p:bldP spid="337924" grpId="0"/>
      <p:bldP spid="337925" grpId="0" animBg="1" autoUpdateAnimBg="0"/>
      <p:bldP spid="337926" grpId="0" autoUpdateAnimBg="0"/>
      <p:bldP spid="337947" grpId="0"/>
      <p:bldP spid="337948" grpId="0" animBg="1" autoUpdateAnimBg="0"/>
      <p:bldP spid="33794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Text Box 2"/>
          <p:cNvSpPr txBox="1">
            <a:spLocks noChangeArrowheads="1"/>
          </p:cNvSpPr>
          <p:nvPr/>
        </p:nvSpPr>
        <p:spPr bwMode="auto">
          <a:xfrm>
            <a:off x="161925" y="0"/>
            <a:ext cx="889317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2.1.2  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误差的表示方法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40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宋体" pitchFamily="2" charset="-122"/>
              </a:rPr>
              <a:t>1. </a:t>
            </a:r>
            <a:r>
              <a:rPr lang="zh-CN" altLang="en-US" sz="2400">
                <a:solidFill>
                  <a:srgbClr val="FF0000"/>
                </a:solidFill>
                <a:latin typeface="宋体" pitchFamily="2" charset="-122"/>
              </a:rPr>
              <a:t>准确度</a:t>
            </a:r>
            <a:r>
              <a:rPr lang="zh-CN" altLang="en-US" sz="2400" b="0">
                <a:solidFill>
                  <a:schemeClr val="bg2"/>
                </a:solidFill>
                <a:latin typeface="宋体" pitchFamily="2" charset="-122"/>
              </a:rPr>
              <a:t>──</a:t>
            </a:r>
            <a:r>
              <a:rPr lang="zh-CN" altLang="en-US" sz="2400">
                <a:latin typeface="宋体" pitchFamily="2" charset="-122"/>
              </a:rPr>
              <a:t>分析结果与真实值的接近程度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400">
                <a:latin typeface="宋体" pitchFamily="2" charset="-122"/>
              </a:rPr>
              <a:t>            准确度的高低用</a:t>
            </a:r>
            <a:r>
              <a:rPr lang="zh-CN" altLang="en-US" sz="2400">
                <a:solidFill>
                  <a:srgbClr val="990099"/>
                </a:solidFill>
                <a:latin typeface="宋体" pitchFamily="2" charset="-122"/>
              </a:rPr>
              <a:t>误差</a:t>
            </a:r>
            <a:r>
              <a:rPr lang="zh-CN" altLang="zh-CN" sz="2400">
                <a:latin typeface="宋体" pitchFamily="2" charset="-122"/>
              </a:rPr>
              <a:t>的大小</a:t>
            </a:r>
            <a:r>
              <a:rPr lang="zh-CN" altLang="en-US" sz="2400">
                <a:latin typeface="宋体" pitchFamily="2" charset="-122"/>
              </a:rPr>
              <a:t>来衡量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400">
                <a:latin typeface="宋体" pitchFamily="2" charset="-122"/>
              </a:rPr>
              <a:t>            误差一般用</a:t>
            </a:r>
            <a:r>
              <a:rPr lang="zh-CN" altLang="en-US" sz="2400">
                <a:solidFill>
                  <a:srgbClr val="990099"/>
                </a:solidFill>
                <a:latin typeface="宋体" pitchFamily="2" charset="-122"/>
              </a:rPr>
              <a:t>绝对误差</a:t>
            </a:r>
            <a:r>
              <a:rPr lang="zh-CN" altLang="en-US" sz="2400">
                <a:latin typeface="宋体" pitchFamily="2" charset="-122"/>
              </a:rPr>
              <a:t>和</a:t>
            </a:r>
            <a:r>
              <a:rPr lang="zh-CN" altLang="en-US" sz="2400">
                <a:solidFill>
                  <a:srgbClr val="990099"/>
                </a:solidFill>
                <a:latin typeface="宋体" pitchFamily="2" charset="-122"/>
              </a:rPr>
              <a:t>相对误差</a:t>
            </a:r>
            <a:r>
              <a:rPr lang="zh-CN" altLang="en-US" sz="2400">
                <a:latin typeface="宋体" pitchFamily="2" charset="-122"/>
              </a:rPr>
              <a:t>来表示</a:t>
            </a:r>
            <a:r>
              <a:rPr lang="zh-CN" altLang="en-US" sz="2400" b="0">
                <a:latin typeface="宋体" pitchFamily="2" charset="-122"/>
              </a:rPr>
              <a:t> </a:t>
            </a:r>
          </a:p>
        </p:txBody>
      </p:sp>
      <p:graphicFrame>
        <p:nvGraphicFramePr>
          <p:cNvPr id="303118" name="Object 14"/>
          <p:cNvGraphicFramePr>
            <a:graphicFrameLocks noChangeAspect="1"/>
          </p:cNvGraphicFramePr>
          <p:nvPr/>
        </p:nvGraphicFramePr>
        <p:xfrm>
          <a:off x="5364163" y="1773238"/>
          <a:ext cx="17526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r:id="rId3" imgW="952087" imgH="393529" progId="Equation.3">
                  <p:embed/>
                </p:oleObj>
              </mc:Choice>
              <mc:Fallback>
                <p:oleObj r:id="rId3" imgW="952087" imgH="393529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773238"/>
                        <a:ext cx="1752600" cy="71913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99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20" name="Rectangle 16"/>
          <p:cNvSpPr>
            <a:spLocks noChangeArrowheads="1"/>
          </p:cNvSpPr>
          <p:nvPr/>
        </p:nvSpPr>
        <p:spPr bwMode="auto">
          <a:xfrm>
            <a:off x="323850" y="3429000"/>
            <a:ext cx="81534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宋体" pitchFamily="2" charset="-122"/>
              </a:rPr>
              <a:t>2. </a:t>
            </a:r>
            <a:r>
              <a:rPr lang="zh-CN" altLang="en-US" sz="2400">
                <a:solidFill>
                  <a:srgbClr val="FF0000"/>
                </a:solidFill>
                <a:latin typeface="宋体" pitchFamily="2" charset="-122"/>
              </a:rPr>
              <a:t>精密度</a:t>
            </a:r>
            <a:r>
              <a:rPr lang="zh-CN" altLang="en-US" sz="2400" b="0">
                <a:solidFill>
                  <a:schemeClr val="bg2"/>
                </a:solidFill>
                <a:latin typeface="宋体" pitchFamily="2" charset="-122"/>
              </a:rPr>
              <a:t>──</a:t>
            </a:r>
            <a:r>
              <a:rPr lang="zh-CN" altLang="en-US" sz="2400">
                <a:latin typeface="宋体" pitchFamily="2" charset="-122"/>
              </a:rPr>
              <a:t>几次平行测定结果彼此相互接近程度</a:t>
            </a: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bg2"/>
                </a:solidFill>
                <a:latin typeface="宋体" pitchFamily="2" charset="-122"/>
              </a:rPr>
              <a:t>             </a:t>
            </a:r>
            <a:r>
              <a:rPr lang="zh-CN" altLang="en-US" sz="2400">
                <a:latin typeface="宋体" pitchFamily="2" charset="-122"/>
              </a:rPr>
              <a:t>精密度的高低用</a:t>
            </a:r>
            <a:r>
              <a:rPr lang="zh-CN" altLang="en-US" sz="2400">
                <a:solidFill>
                  <a:srgbClr val="990099"/>
                </a:solidFill>
                <a:latin typeface="宋体" pitchFamily="2" charset="-122"/>
              </a:rPr>
              <a:t>偏差</a:t>
            </a:r>
            <a:r>
              <a:rPr lang="zh-CN" altLang="en-US" sz="2400">
                <a:latin typeface="宋体" pitchFamily="2" charset="-122"/>
              </a:rPr>
              <a:t>来衡量</a:t>
            </a: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                          偏差一般用</a:t>
            </a:r>
            <a:r>
              <a:rPr lang="zh-CN" altLang="en-US" sz="2400">
                <a:solidFill>
                  <a:srgbClr val="990099"/>
                </a:solidFill>
                <a:latin typeface="Times New Roman" pitchFamily="18" charset="0"/>
              </a:rPr>
              <a:t>绝对偏差</a:t>
            </a:r>
            <a:r>
              <a:rPr lang="zh-CN" altLang="en-US" sz="2400">
                <a:latin typeface="Times New Roman" pitchFamily="18" charset="0"/>
              </a:rPr>
              <a:t>和</a:t>
            </a:r>
            <a:r>
              <a:rPr lang="zh-CN" altLang="en-US" sz="2400">
                <a:solidFill>
                  <a:srgbClr val="990099"/>
                </a:solidFill>
                <a:latin typeface="Times New Roman" pitchFamily="18" charset="0"/>
              </a:rPr>
              <a:t>相对偏差</a:t>
            </a:r>
            <a:r>
              <a:rPr lang="zh-CN" altLang="en-US" sz="2400">
                <a:latin typeface="Times New Roman" pitchFamily="18" charset="0"/>
              </a:rPr>
              <a:t>来表示</a:t>
            </a:r>
          </a:p>
        </p:txBody>
      </p:sp>
      <p:graphicFrame>
        <p:nvGraphicFramePr>
          <p:cNvPr id="303123" name="Object 19"/>
          <p:cNvGraphicFramePr>
            <a:graphicFrameLocks noChangeAspect="1"/>
          </p:cNvGraphicFramePr>
          <p:nvPr/>
        </p:nvGraphicFramePr>
        <p:xfrm>
          <a:off x="3687763" y="1890713"/>
          <a:ext cx="11922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5" imgW="583693" imgH="215713" progId="Equation.DSMT4">
                  <p:embed/>
                </p:oleObj>
              </mc:Choice>
              <mc:Fallback>
                <p:oleObj name="Equation" r:id="rId5" imgW="583693" imgH="215713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763" y="1890713"/>
                        <a:ext cx="1192212" cy="4413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99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24" name="Object 20"/>
          <p:cNvGraphicFramePr>
            <a:graphicFrameLocks noChangeAspect="1"/>
          </p:cNvGraphicFramePr>
          <p:nvPr/>
        </p:nvGraphicFramePr>
        <p:xfrm>
          <a:off x="3328988" y="5213350"/>
          <a:ext cx="1619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7" imgW="647419" imgH="253890" progId="Equation.DSMT4">
                  <p:embed/>
                </p:oleObj>
              </mc:Choice>
              <mc:Fallback>
                <p:oleObj name="Equation" r:id="rId7" imgW="647419" imgH="25389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5213350"/>
                        <a:ext cx="1619250" cy="6350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99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26" name="Text Box 22"/>
          <p:cNvSpPr txBox="1">
            <a:spLocks noChangeArrowheads="1"/>
          </p:cNvSpPr>
          <p:nvPr/>
        </p:nvSpPr>
        <p:spPr bwMode="auto">
          <a:xfrm>
            <a:off x="323850" y="2565400"/>
            <a:ext cx="7993063" cy="850900"/>
          </a:xfrm>
          <a:prstGeom prst="rect">
            <a:avLst/>
          </a:prstGeom>
          <a:noFill/>
          <a:ln w="28575">
            <a:solidFill>
              <a:srgbClr val="FF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结论：误差小，测量值与真实值接近，测定的准确度高，反之，误差越大，测定的准确度越低。由系统误差决定。</a:t>
            </a:r>
          </a:p>
        </p:txBody>
      </p:sp>
      <p:graphicFrame>
        <p:nvGraphicFramePr>
          <p:cNvPr id="303127" name="Object 23"/>
          <p:cNvGraphicFramePr>
            <a:graphicFrameLocks noChangeAspect="1"/>
          </p:cNvGraphicFramePr>
          <p:nvPr/>
        </p:nvGraphicFramePr>
        <p:xfrm>
          <a:off x="5292725" y="5157788"/>
          <a:ext cx="19494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9" imgW="952087" imgH="406224" progId="Equation.DSMT4">
                  <p:embed/>
                </p:oleObj>
              </mc:Choice>
              <mc:Fallback>
                <p:oleObj name="Equation" r:id="rId9" imgW="952087" imgH="406224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157788"/>
                        <a:ext cx="1949450" cy="8318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99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28" name="Text Box 24"/>
          <p:cNvSpPr txBox="1">
            <a:spLocks noChangeArrowheads="1"/>
          </p:cNvSpPr>
          <p:nvPr/>
        </p:nvSpPr>
        <p:spPr bwMode="auto">
          <a:xfrm>
            <a:off x="323850" y="6092825"/>
            <a:ext cx="8569325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结论：偏差大，精密度低，反之，精密度高，由随机误差决定</a:t>
            </a:r>
          </a:p>
        </p:txBody>
      </p:sp>
      <p:sp>
        <p:nvSpPr>
          <p:cNvPr id="303130" name="Arc 26"/>
          <p:cNvSpPr>
            <a:spLocks/>
          </p:cNvSpPr>
          <p:nvPr/>
        </p:nvSpPr>
        <p:spPr bwMode="auto">
          <a:xfrm>
            <a:off x="6011863" y="1989138"/>
            <a:ext cx="1873250" cy="3905250"/>
          </a:xfrm>
          <a:custGeom>
            <a:avLst/>
            <a:gdLst>
              <a:gd name="T0" fmla="*/ 2147483647 w 21600"/>
              <a:gd name="T1" fmla="*/ 0 h 39002"/>
              <a:gd name="T2" fmla="*/ 2147483647 w 21600"/>
              <a:gd name="T3" fmla="*/ 2147483647 h 39002"/>
              <a:gd name="T4" fmla="*/ 0 w 21600"/>
              <a:gd name="T5" fmla="*/ 2147483647 h 39002"/>
              <a:gd name="T6" fmla="*/ 0 60000 65536"/>
              <a:gd name="T7" fmla="*/ 0 60000 65536"/>
              <a:gd name="T8" fmla="*/ 0 60000 65536"/>
              <a:gd name="T9" fmla="*/ 0 w 21600"/>
              <a:gd name="T10" fmla="*/ 0 h 39002"/>
              <a:gd name="T11" fmla="*/ 21600 w 21600"/>
              <a:gd name="T12" fmla="*/ 39002 h 390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9002" fill="none" extrusionOk="0">
                <a:moveTo>
                  <a:pt x="12363" y="0"/>
                </a:moveTo>
                <a:cubicBezTo>
                  <a:pt x="18151" y="4040"/>
                  <a:pt x="21600" y="10653"/>
                  <a:pt x="21600" y="17712"/>
                </a:cubicBezTo>
                <a:cubicBezTo>
                  <a:pt x="21600" y="28233"/>
                  <a:pt x="14018" y="37224"/>
                  <a:pt x="3647" y="39001"/>
                </a:cubicBezTo>
              </a:path>
              <a:path w="21600" h="39002" stroke="0" extrusionOk="0">
                <a:moveTo>
                  <a:pt x="12363" y="0"/>
                </a:moveTo>
                <a:cubicBezTo>
                  <a:pt x="18151" y="4040"/>
                  <a:pt x="21600" y="10653"/>
                  <a:pt x="21600" y="17712"/>
                </a:cubicBezTo>
                <a:cubicBezTo>
                  <a:pt x="21600" y="28233"/>
                  <a:pt x="14018" y="37224"/>
                  <a:pt x="3647" y="39001"/>
                </a:cubicBezTo>
                <a:lnTo>
                  <a:pt x="0" y="17712"/>
                </a:lnTo>
                <a:lnTo>
                  <a:pt x="12363" y="0"/>
                </a:lnTo>
                <a:close/>
              </a:path>
            </a:pathLst>
          </a:custGeom>
          <a:noFill/>
          <a:ln w="9525">
            <a:solidFill>
              <a:srgbClr val="99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32" name="Text Box 28"/>
          <p:cNvSpPr txBox="1">
            <a:spLocks noChangeArrowheads="1"/>
          </p:cNvSpPr>
          <p:nvPr/>
        </p:nvSpPr>
        <p:spPr bwMode="auto">
          <a:xfrm>
            <a:off x="8172450" y="1773238"/>
            <a:ext cx="742950" cy="41767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3600">
                <a:solidFill>
                  <a:srgbClr val="FF3300"/>
                </a:solidFill>
                <a:latin typeface="Times New Roman" pitchFamily="18" charset="0"/>
              </a:rPr>
              <a:t>误差及偏差都有正负</a:t>
            </a:r>
          </a:p>
        </p:txBody>
      </p:sp>
      <p:graphicFrame>
        <p:nvGraphicFramePr>
          <p:cNvPr id="303133" name="Object 29"/>
          <p:cNvGraphicFramePr>
            <a:graphicFrameLocks noChangeAspect="1"/>
          </p:cNvGraphicFramePr>
          <p:nvPr/>
        </p:nvGraphicFramePr>
        <p:xfrm>
          <a:off x="1844675" y="1903413"/>
          <a:ext cx="1320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11" imgW="647700" imgH="228600" progId="Equation.DSMT4">
                  <p:embed/>
                </p:oleObj>
              </mc:Choice>
              <mc:Fallback>
                <p:oleObj name="Equation" r:id="rId11" imgW="647700" imgH="2286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1903413"/>
                        <a:ext cx="1320800" cy="4667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99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34"/>
          <p:cNvSpPr>
            <a:spLocks noChangeArrowheads="1"/>
          </p:cNvSpPr>
          <p:nvPr/>
        </p:nvSpPr>
        <p:spPr bwMode="auto">
          <a:xfrm>
            <a:off x="4213225" y="0"/>
            <a:ext cx="360363" cy="431800"/>
          </a:xfrm>
          <a:prstGeom prst="star5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2400">
              <a:latin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3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3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3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3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3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3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3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3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3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3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3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0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30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6" grpId="0" build="p" autoUpdateAnimBg="0"/>
      <p:bldP spid="303120" grpId="0" build="p" autoUpdateAnimBg="0"/>
      <p:bldP spid="303126" grpId="0" animBg="1" autoUpdateAnimBg="0"/>
      <p:bldP spid="303128" grpId="0" animBg="1" autoUpdateAnimBg="0"/>
      <p:bldP spid="303130" grpId="0" animBg="1"/>
      <p:bldP spid="3031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"/>
          <p:cNvSpPr>
            <a:spLocks noChangeArrowheads="1"/>
          </p:cNvSpPr>
          <p:nvPr/>
        </p:nvSpPr>
        <p:spPr bwMode="auto">
          <a:xfrm>
            <a:off x="2362200" y="1752600"/>
            <a:ext cx="228600" cy="2286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2209800" y="1600200"/>
            <a:ext cx="533400" cy="5334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2057400" y="1447800"/>
            <a:ext cx="838200" cy="8382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1870075" y="1295400"/>
            <a:ext cx="1143000" cy="11430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1728788" y="1143000"/>
            <a:ext cx="1447800" cy="14478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4724400" y="1752600"/>
            <a:ext cx="228600" cy="2286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4572000" y="1600200"/>
            <a:ext cx="533400" cy="5334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4267200" y="1295400"/>
            <a:ext cx="1143000" cy="11430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4419600" y="1447800"/>
            <a:ext cx="838200" cy="8382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4067175" y="1125538"/>
            <a:ext cx="1520825" cy="14478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7010400" y="1752600"/>
            <a:ext cx="228600" cy="2286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49" name="Oval 13"/>
          <p:cNvSpPr>
            <a:spLocks noChangeArrowheads="1"/>
          </p:cNvSpPr>
          <p:nvPr/>
        </p:nvSpPr>
        <p:spPr bwMode="auto">
          <a:xfrm>
            <a:off x="6858000" y="1600200"/>
            <a:ext cx="533400" cy="5334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6705600" y="1447800"/>
            <a:ext cx="838200" cy="8382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51" name="Oval 15"/>
          <p:cNvSpPr>
            <a:spLocks noChangeArrowheads="1"/>
          </p:cNvSpPr>
          <p:nvPr/>
        </p:nvSpPr>
        <p:spPr bwMode="auto">
          <a:xfrm>
            <a:off x="6553200" y="1295400"/>
            <a:ext cx="1143000" cy="11430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52" name="Oval 16"/>
          <p:cNvSpPr>
            <a:spLocks noChangeArrowheads="1"/>
          </p:cNvSpPr>
          <p:nvPr/>
        </p:nvSpPr>
        <p:spPr bwMode="auto">
          <a:xfrm>
            <a:off x="6400800" y="1143000"/>
            <a:ext cx="1447800" cy="14478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2362200" y="16764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</a:rPr>
              <a:t>•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7010400" y="1828800"/>
            <a:ext cx="4572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•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2286000" y="16002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</a:rPr>
              <a:t>•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2362200" y="15240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</a:rPr>
              <a:t>•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2286000" y="16764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</a:rPr>
              <a:t>•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6705600" y="12954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•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4894263" y="12954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0">
                <a:solidFill>
                  <a:srgbClr val="FFFF66"/>
                </a:solidFill>
                <a:latin typeface="Times New Roman" pitchFamily="18" charset="0"/>
              </a:rPr>
              <a:t>•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7391400" y="16764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•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2362200" y="16002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</a:rPr>
              <a:t>•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752975" y="12192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0">
                <a:solidFill>
                  <a:srgbClr val="FFFF66"/>
                </a:solidFill>
                <a:latin typeface="Times New Roman" pitchFamily="18" charset="0"/>
              </a:rPr>
              <a:t>•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6781800" y="20574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•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7239000" y="12954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•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894263" y="10668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0">
                <a:solidFill>
                  <a:srgbClr val="FFFF00"/>
                </a:solidFill>
                <a:latin typeface="Times New Roman" pitchFamily="18" charset="0"/>
              </a:rPr>
              <a:t>•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752975" y="10668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0">
                <a:solidFill>
                  <a:srgbClr val="FFFF00"/>
                </a:solidFill>
                <a:latin typeface="Times New Roman" pitchFamily="18" charset="0"/>
              </a:rPr>
              <a:t>•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932363" y="1196975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0">
                <a:solidFill>
                  <a:srgbClr val="FFFF66"/>
                </a:solidFill>
                <a:latin typeface="Times New Roman" pitchFamily="18" charset="0"/>
              </a:rPr>
              <a:t>•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54338" y="2438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>
                <a:solidFill>
                  <a:srgbClr val="990099"/>
                </a:solidFill>
                <a:latin typeface="Times New Roman" pitchFamily="18" charset="0"/>
                <a:ea typeface="黑体" pitchFamily="49" charset="-122"/>
              </a:rPr>
              <a:t>甲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5345113" y="2438400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>
                <a:solidFill>
                  <a:srgbClr val="990099"/>
                </a:solidFill>
                <a:latin typeface="Times New Roman" pitchFamily="18" charset="0"/>
                <a:ea typeface="黑体" pitchFamily="49" charset="-122"/>
              </a:rPr>
              <a:t>乙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7596188" y="2514600"/>
            <a:ext cx="52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>
                <a:solidFill>
                  <a:srgbClr val="990099"/>
                </a:solidFill>
                <a:latin typeface="Times New Roman" pitchFamily="18" charset="0"/>
                <a:ea typeface="黑体" pitchFamily="49" charset="-122"/>
              </a:rPr>
              <a:t>丙</a:t>
            </a:r>
          </a:p>
        </p:txBody>
      </p:sp>
      <p:sp>
        <p:nvSpPr>
          <p:cNvPr id="338979" name="AutoShape 35"/>
          <p:cNvSpPr>
            <a:spLocks noChangeArrowheads="1"/>
          </p:cNvSpPr>
          <p:nvPr/>
        </p:nvSpPr>
        <p:spPr bwMode="auto">
          <a:xfrm>
            <a:off x="352425" y="2971800"/>
            <a:ext cx="984250" cy="457200"/>
          </a:xfrm>
          <a:prstGeom prst="chevron">
            <a:avLst>
              <a:gd name="adj" fmla="val 0"/>
            </a:avLst>
          </a:prstGeom>
          <a:solidFill>
            <a:srgbClr val="FF99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FFFF66"/>
                </a:solidFill>
                <a:latin typeface="Times New Roman" pitchFamily="18" charset="0"/>
                <a:ea typeface="幼圆" pitchFamily="49" charset="-122"/>
              </a:rPr>
              <a:t>精密度</a:t>
            </a:r>
          </a:p>
        </p:txBody>
      </p:sp>
      <p:sp>
        <p:nvSpPr>
          <p:cNvPr id="338980" name="AutoShape 36"/>
          <p:cNvSpPr>
            <a:spLocks noChangeArrowheads="1"/>
          </p:cNvSpPr>
          <p:nvPr/>
        </p:nvSpPr>
        <p:spPr bwMode="auto">
          <a:xfrm>
            <a:off x="352425" y="3733800"/>
            <a:ext cx="984250" cy="457200"/>
          </a:xfrm>
          <a:prstGeom prst="chevron">
            <a:avLst>
              <a:gd name="adj" fmla="val 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Times New Roman" pitchFamily="18" charset="0"/>
                <a:ea typeface="幼圆" pitchFamily="49" charset="-122"/>
              </a:rPr>
              <a:t>准确度</a:t>
            </a:r>
          </a:p>
        </p:txBody>
      </p:sp>
      <p:sp>
        <p:nvSpPr>
          <p:cNvPr id="338981" name="AutoShape 37"/>
          <p:cNvSpPr>
            <a:spLocks noChangeArrowheads="1"/>
          </p:cNvSpPr>
          <p:nvPr/>
        </p:nvSpPr>
        <p:spPr bwMode="auto">
          <a:xfrm>
            <a:off x="352425" y="4419600"/>
            <a:ext cx="984250" cy="457200"/>
          </a:xfrm>
          <a:prstGeom prst="chevron">
            <a:avLst>
              <a:gd name="adj" fmla="val 0"/>
            </a:avLst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评价</a:t>
            </a:r>
          </a:p>
        </p:txBody>
      </p:sp>
      <p:sp>
        <p:nvSpPr>
          <p:cNvPr id="338982" name="Text Box 38"/>
          <p:cNvSpPr txBox="1">
            <a:spLocks noChangeArrowheads="1"/>
          </p:cNvSpPr>
          <p:nvPr/>
        </p:nvSpPr>
        <p:spPr bwMode="auto">
          <a:xfrm>
            <a:off x="827088" y="5013325"/>
            <a:ext cx="7920037" cy="1666875"/>
          </a:xfrm>
          <a:prstGeom prst="rect">
            <a:avLst/>
          </a:prstGeom>
          <a:noFill/>
          <a:ln w="38100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990099"/>
                </a:solidFill>
                <a:latin typeface="隶书" pitchFamily="49" charset="-122"/>
                <a:ea typeface="隶书" pitchFamily="49" charset="-122"/>
              </a:rPr>
              <a:t>结论：</a:t>
            </a:r>
            <a:r>
              <a:rPr lang="en-US" altLang="zh-CN">
                <a:solidFill>
                  <a:srgbClr val="990099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>
                <a:solidFill>
                  <a:srgbClr val="990099"/>
                </a:solidFill>
                <a:latin typeface="隶书" pitchFamily="49" charset="-122"/>
                <a:ea typeface="隶书" pitchFamily="49" charset="-122"/>
              </a:rPr>
              <a:t>、高的精密度不一定能保证高的准确度；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990099"/>
                </a:solidFill>
                <a:latin typeface="隶书" pitchFamily="49" charset="-122"/>
                <a:ea typeface="隶书" pitchFamily="49" charset="-122"/>
              </a:rPr>
              <a:t>      </a:t>
            </a:r>
            <a:r>
              <a:rPr lang="en-US" altLang="zh-CN">
                <a:solidFill>
                  <a:srgbClr val="990099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>
                <a:solidFill>
                  <a:srgbClr val="990099"/>
                </a:solidFill>
                <a:latin typeface="隶书" pitchFamily="49" charset="-122"/>
                <a:ea typeface="隶书" pitchFamily="49" charset="-122"/>
              </a:rPr>
              <a:t>、精密度是保证准确度的先决条件；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990099"/>
                </a:solidFill>
                <a:latin typeface="隶书" pitchFamily="49" charset="-122"/>
                <a:ea typeface="隶书" pitchFamily="49" charset="-122"/>
              </a:rPr>
              <a:t>      </a:t>
            </a:r>
            <a:r>
              <a:rPr lang="en-US" altLang="zh-CN">
                <a:solidFill>
                  <a:srgbClr val="990099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>
                <a:solidFill>
                  <a:srgbClr val="990099"/>
                </a:solidFill>
                <a:latin typeface="隶书" pitchFamily="49" charset="-122"/>
                <a:ea typeface="隶书" pitchFamily="49" charset="-122"/>
              </a:rPr>
              <a:t>、对于一个好的实验结果，既要求精密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         </a:t>
            </a:r>
            <a:r>
              <a:rPr lang="zh-CN" altLang="en-US">
                <a:solidFill>
                  <a:srgbClr val="990099"/>
                </a:solidFill>
                <a:latin typeface="隶书" pitchFamily="49" charset="-122"/>
                <a:ea typeface="隶书" pitchFamily="49" charset="-122"/>
              </a:rPr>
              <a:t>度高又要求准确度好。</a:t>
            </a:r>
          </a:p>
        </p:txBody>
      </p:sp>
      <p:sp>
        <p:nvSpPr>
          <p:cNvPr id="14375" name="WordArt 39"/>
          <p:cNvSpPr>
            <a:spLocks noChangeArrowheads="1" noChangeShapeType="1" noTextEdit="1"/>
          </p:cNvSpPr>
          <p:nvPr/>
        </p:nvSpPr>
        <p:spPr bwMode="auto">
          <a:xfrm>
            <a:off x="2462213" y="228600"/>
            <a:ext cx="3868737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"/>
              <a:lightRig rig="legacyHarsh3" dir="t"/>
            </a:scene3d>
            <a:sp3d extrusionH="8874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FF0E"/>
                    </a:gs>
                  </a:gsLst>
                  <a:lin ang="5400000" scaled="1"/>
                </a:gradFill>
                <a:latin typeface="宋体"/>
                <a:ea typeface="宋体"/>
              </a:rPr>
              <a:t>准确度与精密度的关系</a:t>
            </a:r>
          </a:p>
        </p:txBody>
      </p:sp>
      <p:sp>
        <p:nvSpPr>
          <p:cNvPr id="338985" name="WordArt 41"/>
          <p:cNvSpPr>
            <a:spLocks noChangeArrowheads="1" noChangeShapeType="1" noTextEdit="1"/>
          </p:cNvSpPr>
          <p:nvPr/>
        </p:nvSpPr>
        <p:spPr bwMode="auto">
          <a:xfrm>
            <a:off x="2181225" y="2895600"/>
            <a:ext cx="703263" cy="457200"/>
          </a:xfrm>
          <a:prstGeom prst="rect">
            <a:avLst/>
          </a:prstGeom>
          <a:extLst/>
        </p:spPr>
        <p:txBody>
          <a:bodyPr wrap="none" fromWordArt="1">
            <a:prstTxWarp prst="textSlantUp">
              <a:avLst>
                <a:gd name="adj" fmla="val 32315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 eaLnBrk="0" hangingPunct="0">
              <a:defRPr/>
            </a:pPr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0066"/>
                    </a:gs>
                    <a:gs pos="100000">
                      <a:srgbClr val="FF0066"/>
                    </a:gs>
                  </a:gsLst>
                  <a:lin ang="5400000" scaled="1"/>
                </a:gradFill>
                <a:latin typeface="宋体"/>
                <a:ea typeface="宋体"/>
              </a:rPr>
              <a:t>good </a:t>
            </a:r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0066"/>
                    </a:gs>
                    <a:gs pos="100000">
                      <a:srgbClr val="FF0066"/>
                    </a:gs>
                  </a:gsLst>
                  <a:lin ang="5400000" scaled="1"/>
                </a:gradFill>
                <a:latin typeface="宋体"/>
                <a:ea typeface="宋体"/>
              </a:rPr>
              <a:t>！</a:t>
            </a:r>
          </a:p>
        </p:txBody>
      </p:sp>
      <p:sp>
        <p:nvSpPr>
          <p:cNvPr id="338986" name="WordArt 42"/>
          <p:cNvSpPr>
            <a:spLocks noChangeArrowheads="1" noChangeShapeType="1" noTextEdit="1"/>
          </p:cNvSpPr>
          <p:nvPr/>
        </p:nvSpPr>
        <p:spPr bwMode="auto">
          <a:xfrm>
            <a:off x="4430713" y="2971800"/>
            <a:ext cx="703262" cy="457200"/>
          </a:xfrm>
          <a:prstGeom prst="rect">
            <a:avLst/>
          </a:prstGeom>
          <a:extLst/>
        </p:spPr>
        <p:txBody>
          <a:bodyPr wrap="none" fromWordArt="1">
            <a:prstTxWarp prst="textSlantUp">
              <a:avLst>
                <a:gd name="adj" fmla="val 32315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 eaLnBrk="0" hangingPunct="0">
              <a:defRPr/>
            </a:pPr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0066"/>
                    </a:gs>
                    <a:gs pos="100000">
                      <a:srgbClr val="FF0066"/>
                    </a:gs>
                  </a:gsLst>
                  <a:lin ang="5400000" scaled="1"/>
                </a:gradFill>
                <a:latin typeface="宋体"/>
                <a:ea typeface="宋体"/>
              </a:rPr>
              <a:t>good </a:t>
            </a:r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0066"/>
                    </a:gs>
                    <a:gs pos="100000">
                      <a:srgbClr val="FF0066"/>
                    </a:gs>
                  </a:gsLst>
                  <a:lin ang="5400000" scaled="1"/>
                </a:gradFill>
                <a:latin typeface="宋体"/>
                <a:ea typeface="宋体"/>
              </a:rPr>
              <a:t>！</a:t>
            </a:r>
          </a:p>
        </p:txBody>
      </p:sp>
      <p:sp>
        <p:nvSpPr>
          <p:cNvPr id="338987" name="WordArt 43"/>
          <p:cNvSpPr>
            <a:spLocks noChangeArrowheads="1" noChangeShapeType="1" noTextEdit="1"/>
          </p:cNvSpPr>
          <p:nvPr/>
        </p:nvSpPr>
        <p:spPr bwMode="auto">
          <a:xfrm>
            <a:off x="2195513" y="3644900"/>
            <a:ext cx="703262" cy="457200"/>
          </a:xfrm>
          <a:prstGeom prst="rect">
            <a:avLst/>
          </a:prstGeom>
          <a:extLst/>
        </p:spPr>
        <p:txBody>
          <a:bodyPr wrap="none" fromWordArt="1">
            <a:prstTxWarp prst="textSlantUp">
              <a:avLst>
                <a:gd name="adj" fmla="val 32315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 eaLnBrk="0" hangingPunct="0">
              <a:defRPr/>
            </a:pPr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0066"/>
                    </a:gs>
                    <a:gs pos="100000">
                      <a:srgbClr val="FF0066"/>
                    </a:gs>
                  </a:gsLst>
                  <a:lin ang="5400000" scaled="1"/>
                </a:gradFill>
                <a:latin typeface="宋体"/>
                <a:ea typeface="宋体"/>
              </a:rPr>
              <a:t>good </a:t>
            </a:r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0066"/>
                    </a:gs>
                    <a:gs pos="100000">
                      <a:srgbClr val="FF0066"/>
                    </a:gs>
                  </a:gsLst>
                  <a:lin ang="5400000" scaled="1"/>
                </a:gradFill>
                <a:latin typeface="宋体"/>
                <a:ea typeface="宋体"/>
              </a:rPr>
              <a:t>！</a:t>
            </a:r>
          </a:p>
        </p:txBody>
      </p:sp>
      <p:sp>
        <p:nvSpPr>
          <p:cNvPr id="338988" name="WordArt 44"/>
          <p:cNvSpPr>
            <a:spLocks noChangeArrowheads="1" noChangeShapeType="1" noTextEdit="1"/>
          </p:cNvSpPr>
          <p:nvPr/>
        </p:nvSpPr>
        <p:spPr bwMode="auto">
          <a:xfrm>
            <a:off x="2181225" y="4419600"/>
            <a:ext cx="703263" cy="457200"/>
          </a:xfrm>
          <a:prstGeom prst="rect">
            <a:avLst/>
          </a:prstGeom>
          <a:extLst/>
        </p:spPr>
        <p:txBody>
          <a:bodyPr wrap="none" fromWordArt="1">
            <a:prstTxWarp prst="textSlantUp">
              <a:avLst>
                <a:gd name="adj" fmla="val 32315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 eaLnBrk="0" hangingPunct="0">
              <a:defRPr/>
            </a:pPr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0066"/>
                    </a:gs>
                    <a:gs pos="100000">
                      <a:srgbClr val="FF0066"/>
                    </a:gs>
                  </a:gsLst>
                  <a:lin ang="5400000" scaled="1"/>
                </a:gradFill>
                <a:latin typeface="宋体"/>
                <a:ea typeface="宋体"/>
              </a:rPr>
              <a:t>good </a:t>
            </a:r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0066"/>
                    </a:gs>
                    <a:gs pos="100000">
                      <a:srgbClr val="FF0066"/>
                    </a:gs>
                  </a:gsLst>
                  <a:lin ang="5400000" scaled="1"/>
                </a:gradFill>
                <a:latin typeface="宋体"/>
                <a:ea typeface="宋体"/>
              </a:rPr>
              <a:t>！</a:t>
            </a:r>
          </a:p>
        </p:txBody>
      </p:sp>
      <p:sp>
        <p:nvSpPr>
          <p:cNvPr id="338989" name="WordArt 45"/>
          <p:cNvSpPr>
            <a:spLocks noChangeArrowheads="1" noChangeShapeType="1" noTextEdit="1"/>
          </p:cNvSpPr>
          <p:nvPr/>
        </p:nvSpPr>
        <p:spPr bwMode="auto">
          <a:xfrm>
            <a:off x="6823075" y="2971800"/>
            <a:ext cx="703263" cy="457200"/>
          </a:xfrm>
          <a:prstGeom prst="rect">
            <a:avLst/>
          </a:prstGeom>
          <a:extLst/>
        </p:spPr>
        <p:txBody>
          <a:bodyPr wrap="none" fromWordArt="1">
            <a:prstTxWarp prst="textSlantUp">
              <a:avLst>
                <a:gd name="adj" fmla="val 32315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 eaLnBrk="0" hangingPunct="0">
              <a:defRPr/>
            </a:pPr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宋体"/>
                <a:ea typeface="宋体"/>
              </a:rPr>
              <a:t>bad </a:t>
            </a:r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宋体"/>
                <a:ea typeface="宋体"/>
              </a:rPr>
              <a:t>！</a:t>
            </a:r>
          </a:p>
        </p:txBody>
      </p:sp>
      <p:sp>
        <p:nvSpPr>
          <p:cNvPr id="338990" name="WordArt 46"/>
          <p:cNvSpPr>
            <a:spLocks noChangeArrowheads="1" noChangeShapeType="1" noTextEdit="1"/>
          </p:cNvSpPr>
          <p:nvPr/>
        </p:nvSpPr>
        <p:spPr bwMode="auto">
          <a:xfrm>
            <a:off x="4430713" y="3581400"/>
            <a:ext cx="703262" cy="457200"/>
          </a:xfrm>
          <a:prstGeom prst="rect">
            <a:avLst/>
          </a:prstGeom>
          <a:extLst/>
        </p:spPr>
        <p:txBody>
          <a:bodyPr wrap="none" fromWordArt="1">
            <a:prstTxWarp prst="textSlantUp">
              <a:avLst>
                <a:gd name="adj" fmla="val 32315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 eaLnBrk="0" hangingPunct="0">
              <a:defRPr/>
            </a:pPr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宋体"/>
                <a:ea typeface="宋体"/>
              </a:rPr>
              <a:t>bad </a:t>
            </a:r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宋体"/>
                <a:ea typeface="宋体"/>
              </a:rPr>
              <a:t>！</a:t>
            </a:r>
          </a:p>
        </p:txBody>
      </p:sp>
      <p:sp>
        <p:nvSpPr>
          <p:cNvPr id="338991" name="WordArt 47"/>
          <p:cNvSpPr>
            <a:spLocks noChangeArrowheads="1" noChangeShapeType="1" noTextEdit="1"/>
          </p:cNvSpPr>
          <p:nvPr/>
        </p:nvSpPr>
        <p:spPr bwMode="auto">
          <a:xfrm>
            <a:off x="6823075" y="3657600"/>
            <a:ext cx="703263" cy="457200"/>
          </a:xfrm>
          <a:prstGeom prst="rect">
            <a:avLst/>
          </a:prstGeom>
          <a:extLst/>
        </p:spPr>
        <p:txBody>
          <a:bodyPr wrap="none" fromWordArt="1">
            <a:prstTxWarp prst="textSlantUp">
              <a:avLst>
                <a:gd name="adj" fmla="val 32315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 eaLnBrk="0" hangingPunct="0">
              <a:defRPr/>
            </a:pPr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宋体"/>
                <a:ea typeface="宋体"/>
              </a:rPr>
              <a:t>bad </a:t>
            </a:r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宋体"/>
                <a:ea typeface="宋体"/>
              </a:rPr>
              <a:t>！</a:t>
            </a:r>
          </a:p>
        </p:txBody>
      </p:sp>
      <p:sp>
        <p:nvSpPr>
          <p:cNvPr id="338992" name="WordArt 48"/>
          <p:cNvSpPr>
            <a:spLocks noChangeArrowheads="1" noChangeShapeType="1" noTextEdit="1"/>
          </p:cNvSpPr>
          <p:nvPr/>
        </p:nvSpPr>
        <p:spPr bwMode="auto">
          <a:xfrm>
            <a:off x="4430713" y="4343400"/>
            <a:ext cx="703262" cy="457200"/>
          </a:xfrm>
          <a:prstGeom prst="rect">
            <a:avLst/>
          </a:prstGeom>
          <a:extLst/>
        </p:spPr>
        <p:txBody>
          <a:bodyPr wrap="none" fromWordArt="1">
            <a:prstTxWarp prst="textSlantUp">
              <a:avLst>
                <a:gd name="adj" fmla="val 32315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 eaLnBrk="0" hangingPunct="0">
              <a:defRPr/>
            </a:pPr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宋体"/>
                <a:ea typeface="宋体"/>
              </a:rPr>
              <a:t>bad </a:t>
            </a:r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宋体"/>
                <a:ea typeface="宋体"/>
              </a:rPr>
              <a:t>！</a:t>
            </a:r>
          </a:p>
        </p:txBody>
      </p:sp>
      <p:sp>
        <p:nvSpPr>
          <p:cNvPr id="338993" name="WordArt 49"/>
          <p:cNvSpPr>
            <a:spLocks noChangeArrowheads="1" noChangeShapeType="1" noTextEdit="1"/>
          </p:cNvSpPr>
          <p:nvPr/>
        </p:nvSpPr>
        <p:spPr bwMode="auto">
          <a:xfrm>
            <a:off x="6823075" y="4267200"/>
            <a:ext cx="703263" cy="457200"/>
          </a:xfrm>
          <a:prstGeom prst="rect">
            <a:avLst/>
          </a:prstGeom>
          <a:extLst/>
        </p:spPr>
        <p:txBody>
          <a:bodyPr wrap="none" fromWordArt="1">
            <a:prstTxWarp prst="textSlantUp">
              <a:avLst>
                <a:gd name="adj" fmla="val 32315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 eaLnBrk="0" hangingPunct="0">
              <a:defRPr/>
            </a:pPr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宋体"/>
                <a:ea typeface="宋体"/>
              </a:rPr>
              <a:t>bad </a:t>
            </a:r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宋体"/>
                <a:ea typeface="宋体"/>
              </a:rPr>
              <a:t>！</a:t>
            </a:r>
          </a:p>
        </p:txBody>
      </p:sp>
      <p:sp>
        <p:nvSpPr>
          <p:cNvPr id="2" name="弧形 1"/>
          <p:cNvSpPr/>
          <p:nvPr/>
        </p:nvSpPr>
        <p:spPr bwMode="auto">
          <a:xfrm>
            <a:off x="827088" y="1447800"/>
            <a:ext cx="914400" cy="914400"/>
          </a:xfrm>
          <a:prstGeom prst="arc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51" name="AutoShape 34"/>
          <p:cNvSpPr>
            <a:spLocks noChangeArrowheads="1"/>
          </p:cNvSpPr>
          <p:nvPr/>
        </p:nvSpPr>
        <p:spPr bwMode="auto">
          <a:xfrm>
            <a:off x="1103313" y="5821363"/>
            <a:ext cx="361950" cy="431800"/>
          </a:xfrm>
          <a:prstGeom prst="star5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2400">
              <a:latin typeface="Arial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8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8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8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8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8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8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8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8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8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8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8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8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8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8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33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79" grpId="0" animBg="1" autoUpdateAnimBg="0"/>
      <p:bldP spid="338980" grpId="0" animBg="1" autoUpdateAnimBg="0"/>
      <p:bldP spid="338981" grpId="0" animBg="1" autoUpdateAnimBg="0"/>
      <p:bldP spid="33898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1195388" y="1143000"/>
            <a:ext cx="6761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某同学测定纯</a:t>
            </a:r>
            <a:r>
              <a:rPr lang="en-US" altLang="zh-CN" sz="2400">
                <a:latin typeface="Times New Roman" pitchFamily="18" charset="0"/>
              </a:rPr>
              <a:t>(NH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SO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r>
              <a:rPr lang="zh-CN" altLang="en-US" sz="2400">
                <a:latin typeface="Times New Roman" pitchFamily="18" charset="0"/>
              </a:rPr>
              <a:t>中氮的质量分数</a:t>
            </a:r>
            <a:r>
              <a:rPr lang="en-US" altLang="zh-CN" sz="2400">
                <a:latin typeface="Times New Roman" pitchFamily="18" charset="0"/>
              </a:rPr>
              <a:t>:</a:t>
            </a:r>
          </a:p>
        </p:txBody>
      </p:sp>
      <p:sp>
        <p:nvSpPr>
          <p:cNvPr id="344067" name="AutoShape 3"/>
          <p:cNvSpPr>
            <a:spLocks noChangeArrowheads="1"/>
          </p:cNvSpPr>
          <p:nvPr/>
        </p:nvSpPr>
        <p:spPr bwMode="auto">
          <a:xfrm>
            <a:off x="1125538" y="1752600"/>
            <a:ext cx="492125" cy="228600"/>
          </a:xfrm>
          <a:prstGeom prst="lightningBolt">
            <a:avLst/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828800" y="1676400"/>
            <a:ext cx="3535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>
                <a:latin typeface="Times New Roman" pitchFamily="18" charset="0"/>
              </a:rPr>
              <a:t>理论值</a:t>
            </a:r>
            <a:r>
              <a:rPr lang="en-US" altLang="zh-CN" sz="2400" b="0">
                <a:latin typeface="Times New Roman" pitchFamily="18" charset="0"/>
              </a:rPr>
              <a:t>:   0.2120</a:t>
            </a:r>
          </a:p>
        </p:txBody>
      </p:sp>
      <p:sp>
        <p:nvSpPr>
          <p:cNvPr id="344069" name="AutoShape 5"/>
          <p:cNvSpPr>
            <a:spLocks noChangeArrowheads="1"/>
          </p:cNvSpPr>
          <p:nvPr/>
        </p:nvSpPr>
        <p:spPr bwMode="auto">
          <a:xfrm>
            <a:off x="1125538" y="2286000"/>
            <a:ext cx="492125" cy="228600"/>
          </a:xfrm>
          <a:prstGeom prst="lightningBolt">
            <a:avLst/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828800" y="2133600"/>
            <a:ext cx="6919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>
                <a:latin typeface="Times New Roman" pitchFamily="18" charset="0"/>
              </a:rPr>
              <a:t>测定四次结果</a:t>
            </a:r>
            <a:r>
              <a:rPr lang="en-US" altLang="zh-CN" sz="2400" b="0">
                <a:latin typeface="Times New Roman" pitchFamily="18" charset="0"/>
              </a:rPr>
              <a:t>:  0.2100,  0.2118,  0.2125,  0.2137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2039938" y="2819400"/>
            <a:ext cx="1125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>
                <a:latin typeface="Times New Roman" pitchFamily="18" charset="0"/>
              </a:rPr>
              <a:t>平均值</a:t>
            </a:r>
            <a:r>
              <a:rPr lang="en-US" altLang="zh-CN" sz="2400" b="0">
                <a:latin typeface="Times New Roman" pitchFamily="18" charset="0"/>
              </a:rPr>
              <a:t>:</a:t>
            </a:r>
          </a:p>
        </p:txBody>
      </p:sp>
      <p:sp>
        <p:nvSpPr>
          <p:cNvPr id="344073" name="AutoShape 9"/>
          <p:cNvSpPr>
            <a:spLocks noChangeArrowheads="1"/>
          </p:cNvSpPr>
          <p:nvPr/>
        </p:nvSpPr>
        <p:spPr bwMode="auto">
          <a:xfrm>
            <a:off x="1476375" y="2895600"/>
            <a:ext cx="352425" cy="3048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617663" y="3581400"/>
            <a:ext cx="5834062" cy="1304925"/>
            <a:chOff x="1019" y="2256"/>
            <a:chExt cx="3675" cy="822"/>
          </a:xfrm>
        </p:grpSpPr>
        <p:sp>
          <p:nvSpPr>
            <p:cNvPr id="4110" name="Line 11"/>
            <p:cNvSpPr>
              <a:spLocks noChangeShapeType="1"/>
            </p:cNvSpPr>
            <p:nvPr/>
          </p:nvSpPr>
          <p:spPr bwMode="auto">
            <a:xfrm>
              <a:off x="1019" y="2784"/>
              <a:ext cx="3633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12"/>
            <p:cNvSpPr>
              <a:spLocks noChangeShapeType="1"/>
            </p:cNvSpPr>
            <p:nvPr/>
          </p:nvSpPr>
          <p:spPr bwMode="auto">
            <a:xfrm flipH="1" flipV="1">
              <a:off x="2924" y="2688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AutoShape 13"/>
            <p:cNvSpPr>
              <a:spLocks noChangeArrowheads="1"/>
            </p:cNvSpPr>
            <p:nvPr/>
          </p:nvSpPr>
          <p:spPr bwMode="auto">
            <a:xfrm>
              <a:off x="2653" y="2750"/>
              <a:ext cx="44" cy="48"/>
            </a:xfrm>
            <a:prstGeom prst="star8">
              <a:avLst>
                <a:gd name="adj" fmla="val 382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13" name="AutoShape 14"/>
            <p:cNvSpPr>
              <a:spLocks noChangeArrowheads="1"/>
            </p:cNvSpPr>
            <p:nvPr/>
          </p:nvSpPr>
          <p:spPr bwMode="auto">
            <a:xfrm>
              <a:off x="1338" y="2750"/>
              <a:ext cx="45" cy="48"/>
            </a:xfrm>
            <a:prstGeom prst="star8">
              <a:avLst>
                <a:gd name="adj" fmla="val 382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b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4114" name="AutoShape 15"/>
            <p:cNvSpPr>
              <a:spLocks noChangeArrowheads="1"/>
            </p:cNvSpPr>
            <p:nvPr/>
          </p:nvSpPr>
          <p:spPr bwMode="auto">
            <a:xfrm>
              <a:off x="3424" y="2750"/>
              <a:ext cx="45" cy="48"/>
            </a:xfrm>
            <a:prstGeom prst="star8">
              <a:avLst>
                <a:gd name="adj" fmla="val 382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15" name="AutoShape 16"/>
            <p:cNvSpPr>
              <a:spLocks noChangeArrowheads="1"/>
            </p:cNvSpPr>
            <p:nvPr/>
          </p:nvSpPr>
          <p:spPr bwMode="auto">
            <a:xfrm>
              <a:off x="4209" y="2736"/>
              <a:ext cx="44" cy="48"/>
            </a:xfrm>
            <a:prstGeom prst="star8">
              <a:avLst>
                <a:gd name="adj" fmla="val 382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16" name="Text Box 17"/>
            <p:cNvSpPr txBox="1">
              <a:spLocks noChangeArrowheads="1"/>
            </p:cNvSpPr>
            <p:nvPr/>
          </p:nvSpPr>
          <p:spPr bwMode="auto">
            <a:xfrm>
              <a:off x="2699" y="2432"/>
              <a:ext cx="5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990099"/>
                  </a:solidFill>
                  <a:latin typeface="Times New Roman" pitchFamily="18" charset="0"/>
                </a:rPr>
                <a:t>真值</a:t>
              </a:r>
            </a:p>
          </p:txBody>
        </p:sp>
        <p:sp>
          <p:nvSpPr>
            <p:cNvPr id="4117" name="Text Box 18"/>
            <p:cNvSpPr txBox="1">
              <a:spLocks noChangeArrowheads="1"/>
            </p:cNvSpPr>
            <p:nvPr/>
          </p:nvSpPr>
          <p:spPr bwMode="auto">
            <a:xfrm>
              <a:off x="1020" y="2886"/>
              <a:ext cx="36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0">
                  <a:solidFill>
                    <a:srgbClr val="00FFFF"/>
                  </a:solidFill>
                  <a:latin typeface="Times New Roman" pitchFamily="18" charset="0"/>
                </a:rPr>
                <a:t>     </a:t>
              </a:r>
              <a:r>
                <a:rPr lang="en-US" altLang="zh-CN" sz="1400" b="0">
                  <a:solidFill>
                    <a:srgbClr val="0000FF"/>
                  </a:solidFill>
                  <a:latin typeface="Times New Roman" pitchFamily="18" charset="0"/>
                </a:rPr>
                <a:t>0.2100                               </a:t>
              </a:r>
              <a:r>
                <a:rPr lang="zh-CN" altLang="en-US" sz="1400" b="0">
                  <a:solidFill>
                    <a:srgbClr val="0000FF"/>
                  </a:solidFill>
                  <a:latin typeface="Times New Roman" pitchFamily="18" charset="0"/>
                </a:rPr>
                <a:t>　</a:t>
              </a:r>
              <a:r>
                <a:rPr lang="en-US" altLang="zh-CN" sz="1400" b="0">
                  <a:solidFill>
                    <a:srgbClr val="0000FF"/>
                  </a:solidFill>
                  <a:latin typeface="Times New Roman" pitchFamily="18" charset="0"/>
                </a:rPr>
                <a:t>0.2118                   0.2125             0.2137</a:t>
              </a:r>
            </a:p>
          </p:txBody>
        </p:sp>
        <p:sp>
          <p:nvSpPr>
            <p:cNvPr id="4118" name="Text Box 19"/>
            <p:cNvSpPr txBox="1">
              <a:spLocks noChangeArrowheads="1"/>
            </p:cNvSpPr>
            <p:nvPr/>
          </p:nvSpPr>
          <p:spPr bwMode="auto">
            <a:xfrm>
              <a:off x="2658" y="2256"/>
              <a:ext cx="5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FF"/>
                  </a:solidFill>
                  <a:latin typeface="Times New Roman" pitchFamily="18" charset="0"/>
                </a:rPr>
                <a:t>(0.2120)</a:t>
              </a:r>
              <a:endParaRPr lang="en-US" altLang="zh-CN" sz="2400" b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4119" name="AutoShape 20"/>
            <p:cNvSpPr>
              <a:spLocks noChangeArrowheads="1"/>
            </p:cNvSpPr>
            <p:nvPr/>
          </p:nvSpPr>
          <p:spPr bwMode="auto">
            <a:xfrm>
              <a:off x="2836" y="2784"/>
              <a:ext cx="177" cy="240"/>
            </a:xfrm>
            <a:prstGeom prst="star4">
              <a:avLst>
                <a:gd name="adj" fmla="val 12500"/>
              </a:avLst>
            </a:prstGeom>
            <a:solidFill>
              <a:schemeClr val="tx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344085" name="Text Box 21"/>
          <p:cNvSpPr txBox="1">
            <a:spLocks noChangeArrowheads="1"/>
          </p:cNvSpPr>
          <p:nvPr/>
        </p:nvSpPr>
        <p:spPr bwMode="auto">
          <a:xfrm>
            <a:off x="1406525" y="5410200"/>
            <a:ext cx="7197725" cy="1042988"/>
          </a:xfrm>
          <a:prstGeom prst="rect">
            <a:avLst/>
          </a:prstGeom>
          <a:noFill/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结论</a:t>
            </a: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</a:rPr>
              <a:t>:  </a:t>
            </a:r>
            <a:r>
              <a:rPr lang="zh-CN" altLang="en-US" sz="2400" b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精密度差</a:t>
            </a:r>
            <a:r>
              <a:rPr lang="en-US" altLang="zh-CN" sz="2400" b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b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但平均值与真实值相符</a:t>
            </a:r>
            <a:r>
              <a:rPr lang="en-US" altLang="zh-CN" sz="2400" b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b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仅是偶然</a:t>
            </a:r>
          </a:p>
          <a:p>
            <a:pPr>
              <a:spcBef>
                <a:spcPct val="50000"/>
              </a:spcBef>
            </a:pPr>
            <a:r>
              <a:rPr lang="zh-CN" altLang="en-US" sz="2400" b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  的巧合</a:t>
            </a:r>
            <a:r>
              <a:rPr lang="en-US" altLang="zh-CN" sz="2400" b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b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是不可靠的</a:t>
            </a:r>
            <a:r>
              <a:rPr lang="en-US" altLang="zh-CN" sz="2400" b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!</a:t>
            </a:r>
          </a:p>
        </p:txBody>
      </p:sp>
      <p:sp>
        <p:nvSpPr>
          <p:cNvPr id="344086" name="Text Box 22"/>
          <p:cNvSpPr txBox="1">
            <a:spLocks noChangeArrowheads="1"/>
          </p:cNvSpPr>
          <p:nvPr/>
        </p:nvSpPr>
        <p:spPr bwMode="auto">
          <a:xfrm>
            <a:off x="827088" y="381000"/>
            <a:ext cx="5541962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990099"/>
                </a:solidFill>
                <a:latin typeface="Times New Roman" pitchFamily="18" charset="0"/>
              </a:rPr>
              <a:t>精密度差，而准确度却很高，可能吗？</a:t>
            </a:r>
          </a:p>
        </p:txBody>
      </p:sp>
      <p:graphicFrame>
        <p:nvGraphicFramePr>
          <p:cNvPr id="344088" name="Object 24"/>
          <p:cNvGraphicFramePr>
            <a:graphicFrameLocks noChangeAspect="1"/>
          </p:cNvGraphicFramePr>
          <p:nvPr/>
        </p:nvGraphicFramePr>
        <p:xfrm>
          <a:off x="3276600" y="2708275"/>
          <a:ext cx="525621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4" imgW="2946400" imgH="393700" progId="Equation.DSMT4">
                  <p:embed/>
                </p:oleObj>
              </mc:Choice>
              <mc:Fallback>
                <p:oleObj name="Equation" r:id="rId4" imgW="2946400" imgH="393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08275"/>
                        <a:ext cx="5256213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AutoShape 2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604250" y="6597650"/>
            <a:ext cx="539750" cy="26035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4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4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4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4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6" grpId="0" autoUpdateAnimBg="0"/>
      <p:bldP spid="344067" grpId="0" animBg="1"/>
      <p:bldP spid="344068" grpId="0" autoUpdateAnimBg="0"/>
      <p:bldP spid="344069" grpId="0" animBg="1"/>
      <p:bldP spid="344071" grpId="0" autoUpdateAnimBg="0"/>
      <p:bldP spid="344072" grpId="0" autoUpdateAnimBg="0"/>
      <p:bldP spid="344073" grpId="0" animBg="1"/>
      <p:bldP spid="344085" grpId="0" animBg="1" autoUpdateAnimBg="0"/>
      <p:bldP spid="34408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4" name="Text Box 6"/>
          <p:cNvSpPr txBox="1">
            <a:spLocks noChangeArrowheads="1"/>
          </p:cNvSpPr>
          <p:nvPr/>
        </p:nvSpPr>
        <p:spPr bwMode="auto">
          <a:xfrm>
            <a:off x="0" y="242888"/>
            <a:ext cx="868680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en-US" altLang="zh-CN">
                <a:latin typeface="宋体" pitchFamily="2" charset="-122"/>
              </a:rPr>
              <a:t>2.2  </a:t>
            </a:r>
            <a:r>
              <a:rPr lang="zh-CN" altLang="en-US">
                <a:latin typeface="Times New Roman" pitchFamily="18" charset="0"/>
                <a:ea typeface="黑体" pitchFamily="49" charset="-122"/>
              </a:rPr>
              <a:t>提高实验结果准确度的方法</a:t>
            </a:r>
            <a:r>
              <a:rPr lang="en-US" altLang="zh-CN">
                <a:latin typeface="Times New Roman" pitchFamily="18" charset="0"/>
                <a:ea typeface="黑体" pitchFamily="49" charset="-122"/>
              </a:rPr>
              <a:t>——</a:t>
            </a:r>
            <a:r>
              <a:rPr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误差的减免</a:t>
            </a:r>
            <a:endParaRPr lang="zh-CN" altLang="en-US">
              <a:latin typeface="宋体" pitchFamily="2" charset="-122"/>
            </a:endParaRPr>
          </a:p>
        </p:txBody>
      </p:sp>
      <p:graphicFrame>
        <p:nvGraphicFramePr>
          <p:cNvPr id="304346" name="Group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576830"/>
              </p:ext>
            </p:extLst>
          </p:nvPr>
        </p:nvGraphicFramePr>
        <p:xfrm>
          <a:off x="0" y="836613"/>
          <a:ext cx="9180513" cy="5837281"/>
        </p:xfrm>
        <a:graphic>
          <a:graphicData uri="http://schemas.openxmlformats.org/drawingml/2006/table">
            <a:tbl>
              <a:tblPr/>
              <a:tblGrid>
                <a:gridCol w="438150"/>
                <a:gridCol w="965200"/>
                <a:gridCol w="1728788"/>
                <a:gridCol w="4319587"/>
                <a:gridCol w="1728788"/>
              </a:tblGrid>
              <a:tr h="46193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种类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产生原因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举例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减免方法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922277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系统误差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方法误差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分析方法不够完善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重量分析中沉淀的溶解损失，滴定分析中指示剂选择不当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改变方法或做对照实验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8960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仪器误差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仪器本身的缺陷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天平两臂不等，砝码未校正，滴定管、容量瓶未校正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校准仪器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11886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试剂误差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试剂纯度不够，有杂质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去离子水不合格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空白实验或使用高纯度试剂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11064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主观误差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操作人员主观原因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对指示剂颜色辨别偏深或偏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浅，滴定管读数不准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对实验人员加强训练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126183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偶然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误差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随机（不确定）因素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气温、气压、湿度等变化引起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多次测定取平均值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15403" name="AutoShape 2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604250" y="6597650"/>
            <a:ext cx="539750" cy="26035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5404" name="Text Box 221"/>
          <p:cNvSpPr txBox="1">
            <a:spLocks noChangeArrowheads="1"/>
          </p:cNvSpPr>
          <p:nvPr/>
        </p:nvSpPr>
        <p:spPr bwMode="auto">
          <a:xfrm>
            <a:off x="8064500" y="144463"/>
            <a:ext cx="936625" cy="51911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latin typeface="宋体" pitchFamily="2" charset="-122"/>
              </a:rPr>
              <a:t>P26</a:t>
            </a:r>
          </a:p>
        </p:txBody>
      </p:sp>
      <p:sp>
        <p:nvSpPr>
          <p:cNvPr id="6" name="AutoShape 34"/>
          <p:cNvSpPr>
            <a:spLocks noChangeArrowheads="1"/>
          </p:cNvSpPr>
          <p:nvPr/>
        </p:nvSpPr>
        <p:spPr bwMode="auto">
          <a:xfrm>
            <a:off x="7789863" y="242888"/>
            <a:ext cx="360362" cy="431800"/>
          </a:xfrm>
          <a:prstGeom prst="star5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2400">
              <a:latin typeface="Arial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just" eaLnBrk="1" hangingPunct="1"/>
            <a:r>
              <a:rPr lang="en-US" altLang="zh-CN" sz="3600" b="1" smtClean="0">
                <a:solidFill>
                  <a:srgbClr val="990099"/>
                </a:solidFill>
                <a:ea typeface="黑体" pitchFamily="49" charset="-122"/>
              </a:rPr>
              <a:t>2.3 </a:t>
            </a:r>
            <a:r>
              <a:rPr lang="zh-CN" altLang="en-US" sz="3600" b="1" smtClean="0">
                <a:solidFill>
                  <a:srgbClr val="990099"/>
                </a:solidFill>
                <a:ea typeface="黑体" pitchFamily="49" charset="-122"/>
              </a:rPr>
              <a:t>实验数据处理简介</a:t>
            </a:r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762000" y="1858963"/>
            <a:ext cx="5410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6176" bIns="76176">
            <a:spAutoFit/>
          </a:bodyPr>
          <a:lstStyle/>
          <a:p>
            <a:pPr algn="just" eaLnBrk="0" hangingPunct="0"/>
            <a:r>
              <a:rPr lang="en-US" altLang="zh-CN">
                <a:latin typeface="Times New Roman" pitchFamily="18" charset="0"/>
                <a:ea typeface="黑体" pitchFamily="49" charset="-122"/>
              </a:rPr>
              <a:t>2.3.1 </a:t>
            </a:r>
            <a:r>
              <a:rPr lang="zh-CN" altLang="en-US">
                <a:latin typeface="Times New Roman" pitchFamily="18" charset="0"/>
                <a:ea typeface="黑体" pitchFamily="49" charset="-122"/>
              </a:rPr>
              <a:t>数理统计的几个基本概念</a:t>
            </a: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762000" y="2468563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6176" bIns="76176">
            <a:spAutoFit/>
          </a:bodyPr>
          <a:lstStyle/>
          <a:p>
            <a:pPr algn="just" eaLnBrk="0" hangingPunct="0"/>
            <a:r>
              <a:rPr lang="en-US" altLang="zh-CN">
                <a:latin typeface="Times New Roman" pitchFamily="18" charset="0"/>
                <a:ea typeface="黑体" pitchFamily="49" charset="-122"/>
              </a:rPr>
              <a:t>2.3.2 </a:t>
            </a:r>
            <a:r>
              <a:rPr lang="zh-CN" altLang="en-US">
                <a:latin typeface="Times New Roman" pitchFamily="18" charset="0"/>
                <a:ea typeface="黑体" pitchFamily="49" charset="-122"/>
              </a:rPr>
              <a:t>少量数据的统计处理</a:t>
            </a: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16389" name="Text Box 19"/>
          <p:cNvSpPr txBox="1">
            <a:spLocks noChangeArrowheads="1"/>
          </p:cNvSpPr>
          <p:nvPr/>
        </p:nvSpPr>
        <p:spPr bwMode="auto">
          <a:xfrm>
            <a:off x="8064500" y="144463"/>
            <a:ext cx="936625" cy="51911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latin typeface="宋体" pitchFamily="2" charset="-122"/>
              </a:rPr>
              <a:t>P28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534400" cy="768350"/>
          </a:xfrm>
        </p:spPr>
        <p:txBody>
          <a:bodyPr/>
          <a:lstStyle/>
          <a:p>
            <a:pPr algn="l" eaLnBrk="1" hangingPunct="1"/>
            <a:r>
              <a:rPr lang="en-US" altLang="zh-CN" sz="3200" b="1" smtClean="0">
                <a:solidFill>
                  <a:srgbClr val="990099"/>
                </a:solidFill>
              </a:rPr>
              <a:t>2.3.1   </a:t>
            </a:r>
            <a:r>
              <a:rPr lang="zh-CN" altLang="en-US" sz="3200" b="1" smtClean="0">
                <a:solidFill>
                  <a:srgbClr val="990099"/>
                </a:solidFill>
              </a:rPr>
              <a:t>数理统计的几个基本概念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1052513"/>
            <a:ext cx="8077200" cy="5029200"/>
          </a:xfrm>
        </p:spPr>
        <p:txBody>
          <a:bodyPr/>
          <a:lstStyle/>
          <a:p>
            <a:pPr marL="609600" indent="-609600" algn="l" eaLnBrk="1" hangingPunct="1"/>
            <a:r>
              <a:rPr lang="en-US" altLang="zh-CN" sz="2800" smtClean="0">
                <a:solidFill>
                  <a:srgbClr val="FF0000"/>
                </a:solidFill>
                <a:latin typeface="宋体" pitchFamily="2" charset="-122"/>
              </a:rPr>
              <a:t>1 </a:t>
            </a:r>
            <a:r>
              <a:rPr lang="en-US" altLang="zh-CN" sz="2800" smtClean="0">
                <a:latin typeface="宋体" pitchFamily="2" charset="-122"/>
              </a:rPr>
              <a:t> </a:t>
            </a:r>
            <a:r>
              <a:rPr lang="zh-CN" altLang="en-US" sz="2800" smtClean="0">
                <a:solidFill>
                  <a:srgbClr val="FF0000"/>
                </a:solidFill>
                <a:ea typeface="黑体" pitchFamily="49" charset="-122"/>
              </a:rPr>
              <a:t>总体</a:t>
            </a:r>
            <a:r>
              <a:rPr lang="en-US" altLang="zh-CN" sz="2800" smtClean="0">
                <a:cs typeface="Times New Roman" pitchFamily="18" charset="0"/>
              </a:rPr>
              <a:t>(universe)</a:t>
            </a:r>
            <a:r>
              <a:rPr lang="zh-CN" altLang="en-US" sz="2800" smtClean="0"/>
              <a:t>（或母体）</a:t>
            </a:r>
            <a:r>
              <a:rPr lang="en-US" altLang="zh-CN" sz="2800" smtClean="0"/>
              <a:t>——</a:t>
            </a:r>
            <a:r>
              <a:rPr lang="zh-CN" altLang="en-US" sz="2800" smtClean="0"/>
              <a:t>分析研究的对象的全体</a:t>
            </a:r>
          </a:p>
          <a:p>
            <a:pPr marL="609600" indent="-609600" algn="l" eaLnBrk="1" hangingPunct="1">
              <a:buFontTx/>
              <a:buAutoNum type="arabicPlain" startAt="2"/>
            </a:pPr>
            <a:r>
              <a:rPr lang="zh-CN" altLang="en-US" sz="2800" smtClean="0">
                <a:solidFill>
                  <a:srgbClr val="FF0000"/>
                </a:solidFill>
                <a:ea typeface="黑体" pitchFamily="49" charset="-122"/>
              </a:rPr>
              <a:t>样本</a:t>
            </a:r>
            <a:r>
              <a:rPr lang="en-US" altLang="zh-CN" sz="2800" smtClean="0">
                <a:cs typeface="Times New Roman" pitchFamily="18" charset="0"/>
              </a:rPr>
              <a:t>(swatch)</a:t>
            </a:r>
            <a:r>
              <a:rPr lang="zh-CN" altLang="en-US" sz="2800" smtClean="0"/>
              <a:t>（或子样）</a:t>
            </a:r>
            <a:r>
              <a:rPr lang="en-US" altLang="zh-CN" sz="2800" smtClean="0"/>
              <a:t>——</a:t>
            </a:r>
            <a:r>
              <a:rPr lang="zh-CN" altLang="en-US" sz="2800" smtClean="0"/>
              <a:t>从总体中随机抽取一部分样品进行测定所得到的一组测定值</a:t>
            </a:r>
          </a:p>
          <a:p>
            <a:pPr marL="609600" indent="-609600" algn="l" eaLnBrk="1" hangingPunct="1">
              <a:buFontTx/>
              <a:buAutoNum type="arabicPlain" startAt="2"/>
            </a:pPr>
            <a:r>
              <a:rPr lang="zh-CN" altLang="en-US" sz="2800" smtClean="0">
                <a:solidFill>
                  <a:srgbClr val="FF0000"/>
                </a:solidFill>
                <a:ea typeface="黑体" pitchFamily="49" charset="-122"/>
              </a:rPr>
              <a:t>个体</a:t>
            </a:r>
            <a:r>
              <a:rPr lang="en-US" altLang="zh-CN" sz="2800" smtClean="0">
                <a:cs typeface="Times New Roman" pitchFamily="18" charset="0"/>
              </a:rPr>
              <a:t>(individual)</a:t>
            </a:r>
            <a:r>
              <a:rPr lang="en-US" altLang="zh-CN" sz="2800" smtClean="0"/>
              <a:t>——</a:t>
            </a:r>
            <a:r>
              <a:rPr lang="zh-CN" altLang="en-US" sz="2800" smtClean="0">
                <a:ea typeface="黑体" pitchFamily="49" charset="-122"/>
              </a:rPr>
              <a:t>样本</a:t>
            </a:r>
            <a:r>
              <a:rPr lang="zh-CN" altLang="en-US" sz="2800" smtClean="0"/>
              <a:t>中的每个测定值</a:t>
            </a:r>
            <a:r>
              <a:rPr lang="zh-CN" altLang="en-US" sz="2800" smtClean="0">
                <a:latin typeface="宋体" pitchFamily="2" charset="-122"/>
              </a:rPr>
              <a:t> </a:t>
            </a:r>
          </a:p>
          <a:p>
            <a:pPr marL="609600" indent="-609600" algn="l" eaLnBrk="1" hangingPunct="1">
              <a:buFontTx/>
              <a:buAutoNum type="arabicPlain" startAt="4"/>
            </a:pPr>
            <a:r>
              <a:rPr lang="zh-CN" altLang="en-US" sz="2800" smtClean="0">
                <a:solidFill>
                  <a:srgbClr val="FF0000"/>
                </a:solidFill>
                <a:ea typeface="黑体" pitchFamily="49" charset="-122"/>
              </a:rPr>
              <a:t>样本容量</a:t>
            </a:r>
            <a:r>
              <a:rPr lang="en-US" altLang="zh-CN" sz="2800" smtClean="0">
                <a:cs typeface="Times New Roman" pitchFamily="18" charset="0"/>
              </a:rPr>
              <a:t>(capacity of sample)</a:t>
            </a:r>
            <a:r>
              <a:rPr lang="zh-CN" altLang="en-US" sz="2800" smtClean="0"/>
              <a:t>（或样本大小）</a:t>
            </a:r>
            <a:r>
              <a:rPr lang="en-US" altLang="zh-CN" sz="2800" smtClean="0"/>
              <a:t>——</a:t>
            </a:r>
            <a:r>
              <a:rPr lang="zh-CN" altLang="en-US" sz="2800" smtClean="0"/>
              <a:t>样本中所含个体的数目，用</a:t>
            </a:r>
            <a:r>
              <a:rPr lang="en-US" altLang="zh-CN" sz="2800" smtClean="0">
                <a:cs typeface="Times New Roman" pitchFamily="18" charset="0"/>
              </a:rPr>
              <a:t>N</a:t>
            </a:r>
            <a:r>
              <a:rPr lang="zh-CN" altLang="en-US" sz="2800" smtClean="0"/>
              <a:t>表示</a:t>
            </a:r>
            <a:r>
              <a:rPr lang="zh-CN" altLang="en-US" sz="2800" smtClean="0">
                <a:latin typeface="宋体" pitchFamily="2" charset="-122"/>
              </a:rPr>
              <a:t> </a:t>
            </a:r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4100513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11188" y="4508500"/>
            <a:ext cx="4271962" cy="744538"/>
            <a:chOff x="385" y="2840"/>
            <a:chExt cx="2691" cy="469"/>
          </a:xfrm>
        </p:grpSpPr>
        <p:graphicFrame>
          <p:nvGraphicFramePr>
            <p:cNvPr id="5123" name="Object 6"/>
            <p:cNvGraphicFramePr>
              <a:graphicFrameLocks noChangeAspect="1"/>
            </p:cNvGraphicFramePr>
            <p:nvPr/>
          </p:nvGraphicFramePr>
          <p:xfrm>
            <a:off x="2245" y="2840"/>
            <a:ext cx="831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4" name="Equation" r:id="rId3" imgW="698197" imgH="393529" progId="Equation.3">
                    <p:embed/>
                  </p:oleObj>
                </mc:Choice>
                <mc:Fallback>
                  <p:oleObj name="Equation" r:id="rId3" imgW="698197" imgH="393529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840"/>
                          <a:ext cx="831" cy="469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3" name="Rectangle 10"/>
            <p:cNvSpPr>
              <a:spLocks noChangeArrowheads="1"/>
            </p:cNvSpPr>
            <p:nvPr/>
          </p:nvSpPr>
          <p:spPr bwMode="auto">
            <a:xfrm>
              <a:off x="385" y="2840"/>
              <a:ext cx="20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2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宋体" pitchFamily="2" charset="-122"/>
                </a:rPr>
                <a:t>5  </a:t>
              </a:r>
              <a:r>
                <a:rPr lang="zh-CN" altLang="en-US">
                  <a:solidFill>
                    <a:srgbClr val="FF0000"/>
                  </a:solidFill>
                  <a:latin typeface="宋体" pitchFamily="2" charset="-122"/>
                </a:rPr>
                <a:t>样本平均值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11188" y="5229225"/>
            <a:ext cx="7343775" cy="1366838"/>
            <a:chOff x="385" y="3294"/>
            <a:chExt cx="4626" cy="861"/>
          </a:xfrm>
        </p:grpSpPr>
        <p:graphicFrame>
          <p:nvGraphicFramePr>
            <p:cNvPr id="5122" name="Object 7"/>
            <p:cNvGraphicFramePr>
              <a:graphicFrameLocks noChangeAspect="1"/>
            </p:cNvGraphicFramePr>
            <p:nvPr/>
          </p:nvGraphicFramePr>
          <p:xfrm>
            <a:off x="3379" y="3294"/>
            <a:ext cx="1632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5" r:id="rId5" imgW="939800" imgH="228600" progId="Equation.3">
                    <p:embed/>
                  </p:oleObj>
                </mc:Choice>
                <mc:Fallback>
                  <p:oleObj r:id="rId5" imgW="939800" imgH="2286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3294"/>
                          <a:ext cx="1632" cy="395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85" y="3339"/>
              <a:ext cx="33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2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宋体" pitchFamily="2" charset="-122"/>
                </a:rPr>
                <a:t>6  </a:t>
              </a:r>
              <a:r>
                <a:rPr lang="zh-CN" altLang="en-US">
                  <a:solidFill>
                    <a:srgbClr val="FF0000"/>
                  </a:solidFill>
                  <a:latin typeface="宋体" pitchFamily="2" charset="-122"/>
                </a:rPr>
                <a:t>极差</a:t>
              </a:r>
              <a:r>
                <a:rPr lang="en-US" altLang="zh-CN">
                  <a:solidFill>
                    <a:srgbClr val="FF0000"/>
                  </a:solidFill>
                  <a:latin typeface="宋体" pitchFamily="2" charset="-122"/>
                </a:rPr>
                <a:t>:</a:t>
              </a:r>
              <a:r>
                <a:rPr lang="en-US" altLang="zh-CN">
                  <a:latin typeface="宋体" pitchFamily="2" charset="-122"/>
                </a:rPr>
                <a:t> </a:t>
              </a:r>
              <a:r>
                <a:rPr lang="zh-CN" altLang="en-US" sz="2400" b="0">
                  <a:latin typeface="宋体" pitchFamily="2" charset="-122"/>
                </a:rPr>
                <a:t>表示数据的分散程度</a:t>
              </a:r>
              <a:r>
                <a:rPr lang="zh-CN" altLang="en-US">
                  <a:latin typeface="宋体" pitchFamily="2" charset="-122"/>
                </a:rPr>
                <a:t>  </a:t>
              </a:r>
            </a:p>
          </p:txBody>
        </p:sp>
        <p:grpSp>
          <p:nvGrpSpPr>
            <p:cNvPr id="5130" name="Group 13"/>
            <p:cNvGrpSpPr>
              <a:grpSpLocks/>
            </p:cNvGrpSpPr>
            <p:nvPr/>
          </p:nvGrpSpPr>
          <p:grpSpPr bwMode="auto">
            <a:xfrm>
              <a:off x="1292" y="3838"/>
              <a:ext cx="3492" cy="317"/>
              <a:chOff x="1474" y="3113"/>
              <a:chExt cx="3492" cy="317"/>
            </a:xfrm>
          </p:grpSpPr>
          <p:sp>
            <p:nvSpPr>
              <p:cNvPr id="5131" name="AutoShape 14"/>
              <p:cNvSpPr>
                <a:spLocks noChangeArrowheads="1"/>
              </p:cNvSpPr>
              <p:nvPr/>
            </p:nvSpPr>
            <p:spPr bwMode="auto">
              <a:xfrm>
                <a:off x="1474" y="3113"/>
                <a:ext cx="3492" cy="317"/>
              </a:xfrm>
              <a:prstGeom prst="wedgeRoundRectCallout">
                <a:avLst>
                  <a:gd name="adj1" fmla="val -48884"/>
                  <a:gd name="adj2" fmla="val -109935"/>
                  <a:gd name="adj3" fmla="val 16667"/>
                </a:avLst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zh-CN" sz="3200" b="0">
                  <a:latin typeface="Times New Roman" pitchFamily="18" charset="0"/>
                </a:endParaRPr>
              </a:p>
            </p:txBody>
          </p:sp>
          <p:sp>
            <p:nvSpPr>
              <p:cNvPr id="5132" name="Text Box 15"/>
              <p:cNvSpPr txBox="1">
                <a:spLocks noChangeArrowheads="1"/>
              </p:cNvSpPr>
              <p:nvPr/>
            </p:nvSpPr>
            <p:spPr bwMode="auto">
              <a:xfrm>
                <a:off x="1701" y="3113"/>
                <a:ext cx="3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400">
                    <a:solidFill>
                      <a:srgbClr val="FFFFFF"/>
                    </a:solidFill>
                    <a:latin typeface="Times New Roman" pitchFamily="18" charset="0"/>
                  </a:rPr>
                  <a:t>适用于少量测定数据精密度的表示</a:t>
                </a:r>
              </a:p>
            </p:txBody>
          </p:sp>
        </p:grp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空演示文稿 9">
      <a:dk1>
        <a:srgbClr val="000000"/>
      </a:dk1>
      <a:lt1>
        <a:srgbClr val="33CC33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ADE2AD"/>
      </a:accent3>
      <a:accent4>
        <a:srgbClr val="000000"/>
      </a:accent4>
      <a:accent5>
        <a:srgbClr val="ADCAAD"/>
      </a:accent5>
      <a:accent6>
        <a:srgbClr val="730000"/>
      </a:accent6>
      <a:hlink>
        <a:srgbClr val="FF0000"/>
      </a:hlink>
      <a:folHlink>
        <a:srgbClr val="0000CC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8">
        <a:dk1>
          <a:srgbClr val="000000"/>
        </a:dk1>
        <a:lt1>
          <a:srgbClr val="33CC33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ADE2AD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9">
        <a:dk1>
          <a:srgbClr val="000000"/>
        </a:dk1>
        <a:lt1>
          <a:srgbClr val="33CC33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ADE2AD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FF00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Office\Templates\空演示文稿.pot</Template>
  <TotalTime>4890</TotalTime>
  <Words>2406</Words>
  <Application>Microsoft Office PowerPoint</Application>
  <PresentationFormat>全屏显示(4:3)</PresentationFormat>
  <Paragraphs>290</Paragraphs>
  <Slides>26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空演示文稿</vt:lpstr>
      <vt:lpstr>Photo Editor 照片</vt:lpstr>
      <vt:lpstr>BMP 图象</vt:lpstr>
      <vt:lpstr>Microsoft Equation 3.0</vt:lpstr>
      <vt:lpstr>Equation</vt:lpstr>
      <vt:lpstr>公式</vt:lpstr>
      <vt:lpstr>MathType 6.0 Equation</vt:lpstr>
      <vt:lpstr> 第二章  实验数据的误差与结果处理</vt:lpstr>
      <vt:lpstr>2.1  实验误差及其表示方法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实验数据处理简介</vt:lpstr>
      <vt:lpstr>2.3.1   数理统计的几个基本概念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本章作业</vt:lpstr>
    </vt:vector>
  </TitlesOfParts>
  <Company>dlut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cjf</dc:creator>
  <cp:lastModifiedBy>cjf-436</cp:lastModifiedBy>
  <cp:revision>717</cp:revision>
  <cp:lastPrinted>2017-10-09T09:21:42Z</cp:lastPrinted>
  <dcterms:created xsi:type="dcterms:W3CDTF">1998-09-11T10:35:42Z</dcterms:created>
  <dcterms:modified xsi:type="dcterms:W3CDTF">2019-09-09T06:50:56Z</dcterms:modified>
</cp:coreProperties>
</file>