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90"/>
  </p:notesMasterIdLst>
  <p:handoutMasterIdLst>
    <p:handoutMasterId r:id="rId91"/>
  </p:handoutMasterIdLst>
  <p:sldIdLst>
    <p:sldId id="256" r:id="rId2"/>
    <p:sldId id="381" r:id="rId3"/>
    <p:sldId id="380" r:id="rId4"/>
    <p:sldId id="434" r:id="rId5"/>
    <p:sldId id="429" r:id="rId6"/>
    <p:sldId id="430" r:id="rId7"/>
    <p:sldId id="431" r:id="rId8"/>
    <p:sldId id="432" r:id="rId9"/>
    <p:sldId id="433" r:id="rId10"/>
    <p:sldId id="390" r:id="rId11"/>
    <p:sldId id="392" r:id="rId12"/>
    <p:sldId id="393" r:id="rId13"/>
    <p:sldId id="394" r:id="rId14"/>
    <p:sldId id="259" r:id="rId15"/>
    <p:sldId id="326" r:id="rId16"/>
    <p:sldId id="351" r:id="rId17"/>
    <p:sldId id="397" r:id="rId18"/>
    <p:sldId id="352" r:id="rId19"/>
    <p:sldId id="260" r:id="rId20"/>
    <p:sldId id="395" r:id="rId21"/>
    <p:sldId id="396" r:id="rId22"/>
    <p:sldId id="401" r:id="rId23"/>
    <p:sldId id="398" r:id="rId24"/>
    <p:sldId id="261" r:id="rId25"/>
    <p:sldId id="265" r:id="rId26"/>
    <p:sldId id="399" r:id="rId27"/>
    <p:sldId id="400" r:id="rId28"/>
    <p:sldId id="262" r:id="rId29"/>
    <p:sldId id="353" r:id="rId30"/>
    <p:sldId id="402" r:id="rId31"/>
    <p:sldId id="263" r:id="rId32"/>
    <p:sldId id="403" r:id="rId33"/>
    <p:sldId id="301" r:id="rId34"/>
    <p:sldId id="273" r:id="rId35"/>
    <p:sldId id="383" r:id="rId36"/>
    <p:sldId id="404" r:id="rId37"/>
    <p:sldId id="300" r:id="rId38"/>
    <p:sldId id="270" r:id="rId39"/>
    <p:sldId id="405" r:id="rId40"/>
    <p:sldId id="384" r:id="rId41"/>
    <p:sldId id="299" r:id="rId42"/>
    <p:sldId id="269" r:id="rId43"/>
    <p:sldId id="406" r:id="rId44"/>
    <p:sldId id="275" r:id="rId45"/>
    <p:sldId id="407" r:id="rId46"/>
    <p:sldId id="274" r:id="rId47"/>
    <p:sldId id="385" r:id="rId48"/>
    <p:sldId id="302" r:id="rId49"/>
    <p:sldId id="303" r:id="rId50"/>
    <p:sldId id="284" r:id="rId51"/>
    <p:sldId id="354" r:id="rId52"/>
    <p:sldId id="386" r:id="rId53"/>
    <p:sldId id="285" r:id="rId54"/>
    <p:sldId id="286" r:id="rId55"/>
    <p:sldId id="408" r:id="rId56"/>
    <p:sldId id="287" r:id="rId57"/>
    <p:sldId id="288" r:id="rId58"/>
    <p:sldId id="355" r:id="rId59"/>
    <p:sldId id="409" r:id="rId60"/>
    <p:sldId id="410" r:id="rId61"/>
    <p:sldId id="291" r:id="rId62"/>
    <p:sldId id="411" r:id="rId63"/>
    <p:sldId id="387" r:id="rId64"/>
    <p:sldId id="292" r:id="rId65"/>
    <p:sldId id="356" r:id="rId66"/>
    <p:sldId id="412" r:id="rId67"/>
    <p:sldId id="357" r:id="rId68"/>
    <p:sldId id="428" r:id="rId69"/>
    <p:sldId id="420" r:id="rId70"/>
    <p:sldId id="358" r:id="rId71"/>
    <p:sldId id="389" r:id="rId72"/>
    <p:sldId id="415" r:id="rId73"/>
    <p:sldId id="359" r:id="rId74"/>
    <p:sldId id="414" r:id="rId75"/>
    <p:sldId id="416" r:id="rId76"/>
    <p:sldId id="360" r:id="rId77"/>
    <p:sldId id="417" r:id="rId78"/>
    <p:sldId id="362" r:id="rId79"/>
    <p:sldId id="364" r:id="rId80"/>
    <p:sldId id="365" r:id="rId81"/>
    <p:sldId id="421" r:id="rId82"/>
    <p:sldId id="366" r:id="rId83"/>
    <p:sldId id="367" r:id="rId84"/>
    <p:sldId id="379" r:id="rId85"/>
    <p:sldId id="368" r:id="rId86"/>
    <p:sldId id="424" r:id="rId87"/>
    <p:sldId id="423" r:id="rId88"/>
    <p:sldId id="427" r:id="rId89"/>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CCFFFF"/>
    <a:srgbClr val="FF3300"/>
    <a:srgbClr val="FF99FF"/>
    <a:srgbClr val="800000"/>
    <a:srgbClr val="FF9933"/>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93909" autoAdjust="0"/>
  </p:normalViewPr>
  <p:slideViewPr>
    <p:cSldViewPr>
      <p:cViewPr>
        <p:scale>
          <a:sx n="93" d="100"/>
          <a:sy n="93" d="100"/>
        </p:scale>
        <p:origin x="-2496" y="-4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7" d="100"/>
          <a:sy n="37" d="100"/>
        </p:scale>
        <p:origin x="-1090"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28.wmf"/><Relationship Id="rId5" Type="http://schemas.openxmlformats.org/officeDocument/2006/relationships/image" Target="../media/image29.wmf"/><Relationship Id="rId4"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27.wmf"/><Relationship Id="rId4" Type="http://schemas.openxmlformats.org/officeDocument/2006/relationships/image" Target="../media/image5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0.wmf"/><Relationship Id="rId7" Type="http://schemas.openxmlformats.org/officeDocument/2006/relationships/image" Target="../media/image64.wmf"/><Relationship Id="rId2" Type="http://schemas.openxmlformats.org/officeDocument/2006/relationships/image" Target="../media/image27.wmf"/><Relationship Id="rId1" Type="http://schemas.openxmlformats.org/officeDocument/2006/relationships/image" Target="../media/image59.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70.wmf"/><Relationship Id="rId7" Type="http://schemas.openxmlformats.org/officeDocument/2006/relationships/image" Target="../media/image30.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29.wmf"/><Relationship Id="rId11" Type="http://schemas.openxmlformats.org/officeDocument/2006/relationships/image" Target="../media/image76.wmf"/><Relationship Id="rId5" Type="http://schemas.openxmlformats.org/officeDocument/2006/relationships/image" Target="../media/image72.wmf"/><Relationship Id="rId10" Type="http://schemas.openxmlformats.org/officeDocument/2006/relationships/image" Target="../media/image75.wmf"/><Relationship Id="rId4" Type="http://schemas.openxmlformats.org/officeDocument/2006/relationships/image" Target="../media/image71.wmf"/><Relationship Id="rId9" Type="http://schemas.openxmlformats.org/officeDocument/2006/relationships/image" Target="../media/image7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5" Type="http://schemas.openxmlformats.org/officeDocument/2006/relationships/image" Target="../media/image82.wmf"/><Relationship Id="rId4" Type="http://schemas.openxmlformats.org/officeDocument/2006/relationships/image" Target="../media/image8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41.wmf"/><Relationship Id="rId2" Type="http://schemas.openxmlformats.org/officeDocument/2006/relationships/image" Target="../media/image38.wmf"/><Relationship Id="rId1" Type="http://schemas.openxmlformats.org/officeDocument/2006/relationships/image" Target="../media/image28.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E2E70CC-6C1E-401F-9280-07348B7074D9}" type="slidenum">
              <a:rPr lang="en-US" altLang="zh-CN"/>
              <a:pPr>
                <a:defRPr/>
              </a:pPr>
              <a:t>‹#›</a:t>
            </a:fld>
            <a:endParaRPr lang="en-US" altLang="zh-CN"/>
          </a:p>
        </p:txBody>
      </p:sp>
    </p:spTree>
    <p:extLst>
      <p:ext uri="{BB962C8B-B14F-4D97-AF65-F5344CB8AC3E}">
        <p14:creationId xmlns:p14="http://schemas.microsoft.com/office/powerpoint/2010/main" val="1489438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单击以编辑母版文本样式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F5061C1-B123-46B4-B3FA-18293C9FFDFA}" type="slidenum">
              <a:rPr lang="en-US" altLang="zh-CN"/>
              <a:pPr>
                <a:defRPr/>
              </a:pPr>
              <a:t>‹#›</a:t>
            </a:fld>
            <a:endParaRPr lang="en-US" altLang="zh-CN"/>
          </a:p>
        </p:txBody>
      </p:sp>
    </p:spTree>
    <p:extLst>
      <p:ext uri="{BB962C8B-B14F-4D97-AF65-F5344CB8AC3E}">
        <p14:creationId xmlns:p14="http://schemas.microsoft.com/office/powerpoint/2010/main" val="39594575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5FC39F1D-D390-4D28-9CF7-B6A5B9D2D680}" type="slidenum">
              <a:rPr lang="en-US" altLang="zh-CN"/>
              <a:pPr>
                <a:defRPr/>
              </a:pPr>
              <a:t>‹#›</a:t>
            </a:fld>
            <a:endParaRPr lang="en-US" altLang="zh-CN"/>
          </a:p>
        </p:txBody>
      </p:sp>
    </p:spTree>
    <p:extLst>
      <p:ext uri="{BB962C8B-B14F-4D97-AF65-F5344CB8AC3E}">
        <p14:creationId xmlns:p14="http://schemas.microsoft.com/office/powerpoint/2010/main" val="3901890397"/>
      </p:ext>
    </p:extLst>
  </p:cSld>
  <p:clrMapOvr>
    <a:masterClrMapping/>
  </p:clrMapOvr>
  <p:transition>
    <p:random/>
    <p:sndAc>
      <p:stSnd>
        <p:snd r:embed="rId1" name="CAMERA.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73F95391-F2F3-4108-8A65-3BCB4C1BFECC}" type="slidenum">
              <a:rPr lang="en-US" altLang="zh-CN"/>
              <a:pPr>
                <a:defRPr/>
              </a:pPr>
              <a:t>‹#›</a:t>
            </a:fld>
            <a:endParaRPr lang="en-US" altLang="zh-CN"/>
          </a:p>
        </p:txBody>
      </p:sp>
    </p:spTree>
    <p:extLst>
      <p:ext uri="{BB962C8B-B14F-4D97-AF65-F5344CB8AC3E}">
        <p14:creationId xmlns:p14="http://schemas.microsoft.com/office/powerpoint/2010/main" val="1414435733"/>
      </p:ext>
    </p:extLst>
  </p:cSld>
  <p:clrMapOvr>
    <a:masterClrMapping/>
  </p:clrMapOvr>
  <p:transition>
    <p:random/>
    <p:sndAc>
      <p:stSnd>
        <p:snd r:embed="rId1" name="CAMERA.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57200"/>
            <a:ext cx="196215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57200"/>
            <a:ext cx="573405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A8B14416-4FD3-41B0-9029-EA5104508CD3}" type="slidenum">
              <a:rPr lang="en-US" altLang="zh-CN"/>
              <a:pPr>
                <a:defRPr/>
              </a:pPr>
              <a:t>‹#›</a:t>
            </a:fld>
            <a:endParaRPr lang="en-US" altLang="zh-CN"/>
          </a:p>
        </p:txBody>
      </p:sp>
    </p:spTree>
    <p:extLst>
      <p:ext uri="{BB962C8B-B14F-4D97-AF65-F5344CB8AC3E}">
        <p14:creationId xmlns:p14="http://schemas.microsoft.com/office/powerpoint/2010/main" val="3459312947"/>
      </p:ext>
    </p:extLst>
  </p:cSld>
  <p:clrMapOvr>
    <a:masterClrMapping/>
  </p:clrMapOvr>
  <p:transition>
    <p:random/>
    <p:sndAc>
      <p:stSnd>
        <p:snd r:embed="rId1" name="CAMERA.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4572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a:ln/>
        </p:spPr>
        <p:txBody>
          <a:bodyPr/>
          <a:lstStyle>
            <a:lvl1pPr>
              <a:defRPr/>
            </a:lvl1pPr>
          </a:lstStyle>
          <a:p>
            <a:pPr>
              <a:defRPr/>
            </a:pPr>
            <a:fld id="{9F098C59-6EBB-4995-BB92-6BC778A5D5F4}" type="slidenum">
              <a:rPr lang="en-US" altLang="zh-CN"/>
              <a:pPr>
                <a:defRPr/>
              </a:pPr>
              <a:t>‹#›</a:t>
            </a:fld>
            <a:endParaRPr lang="en-US" altLang="zh-CN"/>
          </a:p>
        </p:txBody>
      </p:sp>
    </p:spTree>
    <p:extLst>
      <p:ext uri="{BB962C8B-B14F-4D97-AF65-F5344CB8AC3E}">
        <p14:creationId xmlns:p14="http://schemas.microsoft.com/office/powerpoint/2010/main" val="1849436866"/>
      </p:ext>
    </p:extLst>
  </p:cSld>
  <p:clrMapOvr>
    <a:masterClrMapping/>
  </p:clrMapOvr>
  <p:transition>
    <p:random/>
    <p:sndAc>
      <p:stSnd>
        <p:snd r:embed="rId1" name="CAMERA.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457200"/>
            <a:ext cx="7848600" cy="5638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4749DDA9-748C-46D4-8F1A-E79B0561878D}" type="slidenum">
              <a:rPr lang="en-US" altLang="zh-CN"/>
              <a:pPr>
                <a:defRPr/>
              </a:pPr>
              <a:t>‹#›</a:t>
            </a:fld>
            <a:endParaRPr lang="en-US" altLang="zh-CN"/>
          </a:p>
        </p:txBody>
      </p:sp>
    </p:spTree>
    <p:extLst>
      <p:ext uri="{BB962C8B-B14F-4D97-AF65-F5344CB8AC3E}">
        <p14:creationId xmlns:p14="http://schemas.microsoft.com/office/powerpoint/2010/main" val="1556993228"/>
      </p:ext>
    </p:extLst>
  </p:cSld>
  <p:clrMapOvr>
    <a:masterClrMapping/>
  </p:clrMapOvr>
  <p:transition>
    <p:random/>
    <p:sndAc>
      <p:stSnd>
        <p:snd r:embed="rId1" name="CAMERA.WAV"/>
      </p:st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62000" y="457200"/>
            <a:ext cx="7772400" cy="11430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685800" y="1981200"/>
            <a:ext cx="7772400" cy="4114800"/>
          </a:xfrm>
        </p:spPr>
        <p:txBody>
          <a:bodyPr/>
          <a:lstStyle/>
          <a:p>
            <a:pPr lvl="0"/>
            <a:endParaRPr lang="zh-CN" alt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4D18AB38-EE0C-4981-BD50-02BA0DACB438}" type="slidenum">
              <a:rPr lang="en-US" altLang="zh-CN"/>
              <a:pPr>
                <a:defRPr/>
              </a:pPr>
              <a:t>‹#›</a:t>
            </a:fld>
            <a:endParaRPr lang="en-US" altLang="zh-CN"/>
          </a:p>
        </p:txBody>
      </p:sp>
    </p:spTree>
    <p:extLst>
      <p:ext uri="{BB962C8B-B14F-4D97-AF65-F5344CB8AC3E}">
        <p14:creationId xmlns:p14="http://schemas.microsoft.com/office/powerpoint/2010/main" val="2269410656"/>
      </p:ext>
    </p:extLst>
  </p:cSld>
  <p:clrMapOvr>
    <a:masterClrMapping/>
  </p:clrMapOvr>
  <p:transition>
    <p:random/>
    <p:sndAc>
      <p:stSnd>
        <p:snd r:embed="rId1" name="CAMERA.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497D8B7-DADE-473A-A7D9-F6B8E0604CD1}" type="slidenum">
              <a:rPr lang="en-US" altLang="zh-CN"/>
              <a:pPr>
                <a:defRPr/>
              </a:pPr>
              <a:t>‹#›</a:t>
            </a:fld>
            <a:endParaRPr lang="en-US" altLang="zh-CN"/>
          </a:p>
        </p:txBody>
      </p:sp>
    </p:spTree>
    <p:extLst>
      <p:ext uri="{BB962C8B-B14F-4D97-AF65-F5344CB8AC3E}">
        <p14:creationId xmlns:p14="http://schemas.microsoft.com/office/powerpoint/2010/main" val="1195480383"/>
      </p:ext>
    </p:extLst>
  </p:cSld>
  <p:clrMapOvr>
    <a:masterClrMapping/>
  </p:clrMapOvr>
  <p:transition>
    <p:random/>
    <p:sndAc>
      <p:stSnd>
        <p:snd r:embed="rId1" name="CAMERA.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D609FC23-B643-4C83-BDC9-BE8E86EC0F8A}" type="slidenum">
              <a:rPr lang="en-US" altLang="zh-CN"/>
              <a:pPr>
                <a:defRPr/>
              </a:pPr>
              <a:t>‹#›</a:t>
            </a:fld>
            <a:endParaRPr lang="en-US" altLang="zh-CN"/>
          </a:p>
        </p:txBody>
      </p:sp>
    </p:spTree>
    <p:extLst>
      <p:ext uri="{BB962C8B-B14F-4D97-AF65-F5344CB8AC3E}">
        <p14:creationId xmlns:p14="http://schemas.microsoft.com/office/powerpoint/2010/main" val="33219612"/>
      </p:ext>
    </p:extLst>
  </p:cSld>
  <p:clrMapOvr>
    <a:masterClrMapping/>
  </p:clrMapOvr>
  <p:transition>
    <p:random/>
    <p:sndAc>
      <p:stSnd>
        <p:snd r:embed="rId1" name="CAMERA.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6CEC118E-AA08-4A9E-9B09-33E80585682E}" type="slidenum">
              <a:rPr lang="en-US" altLang="zh-CN"/>
              <a:pPr>
                <a:defRPr/>
              </a:pPr>
              <a:t>‹#›</a:t>
            </a:fld>
            <a:endParaRPr lang="en-US" altLang="zh-CN"/>
          </a:p>
        </p:txBody>
      </p:sp>
    </p:spTree>
    <p:extLst>
      <p:ext uri="{BB962C8B-B14F-4D97-AF65-F5344CB8AC3E}">
        <p14:creationId xmlns:p14="http://schemas.microsoft.com/office/powerpoint/2010/main" val="3007989354"/>
      </p:ext>
    </p:extLst>
  </p:cSld>
  <p:clrMapOvr>
    <a:masterClrMapping/>
  </p:clrMapOvr>
  <p:transition>
    <p:random/>
    <p:sndAc>
      <p:stSnd>
        <p:snd r:embed="rId1" name="CAMERA.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36EA8C98-7C6D-4540-BDC4-A977F98056A7}" type="slidenum">
              <a:rPr lang="en-US" altLang="zh-CN"/>
              <a:pPr>
                <a:defRPr/>
              </a:pPr>
              <a:t>‹#›</a:t>
            </a:fld>
            <a:endParaRPr lang="en-US" altLang="zh-CN"/>
          </a:p>
        </p:txBody>
      </p:sp>
    </p:spTree>
    <p:extLst>
      <p:ext uri="{BB962C8B-B14F-4D97-AF65-F5344CB8AC3E}">
        <p14:creationId xmlns:p14="http://schemas.microsoft.com/office/powerpoint/2010/main" val="1608606314"/>
      </p:ext>
    </p:extLst>
  </p:cSld>
  <p:clrMapOvr>
    <a:masterClrMapping/>
  </p:clrMapOvr>
  <p:transition>
    <p:random/>
    <p:sndAc>
      <p:stSnd>
        <p:snd r:embed="rId1" name="CAMERA.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7E5F018F-3F35-4E66-BA86-078BFADA44F5}" type="slidenum">
              <a:rPr lang="en-US" altLang="zh-CN"/>
              <a:pPr>
                <a:defRPr/>
              </a:pPr>
              <a:t>‹#›</a:t>
            </a:fld>
            <a:endParaRPr lang="en-US" altLang="zh-CN"/>
          </a:p>
        </p:txBody>
      </p:sp>
    </p:spTree>
    <p:extLst>
      <p:ext uri="{BB962C8B-B14F-4D97-AF65-F5344CB8AC3E}">
        <p14:creationId xmlns:p14="http://schemas.microsoft.com/office/powerpoint/2010/main" val="861414101"/>
      </p:ext>
    </p:extLst>
  </p:cSld>
  <p:clrMapOvr>
    <a:masterClrMapping/>
  </p:clrMapOvr>
  <p:transition>
    <p:random/>
    <p:sndAc>
      <p:stSnd>
        <p:snd r:embed="rId1" name="CAMERA.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FCD7D5CA-12C1-4E07-BFE1-DA2153F8FA6B}" type="slidenum">
              <a:rPr lang="en-US" altLang="zh-CN"/>
              <a:pPr>
                <a:defRPr/>
              </a:pPr>
              <a:t>‹#›</a:t>
            </a:fld>
            <a:endParaRPr lang="en-US" altLang="zh-CN"/>
          </a:p>
        </p:txBody>
      </p:sp>
    </p:spTree>
    <p:extLst>
      <p:ext uri="{BB962C8B-B14F-4D97-AF65-F5344CB8AC3E}">
        <p14:creationId xmlns:p14="http://schemas.microsoft.com/office/powerpoint/2010/main" val="3047505017"/>
      </p:ext>
    </p:extLst>
  </p:cSld>
  <p:clrMapOvr>
    <a:masterClrMapping/>
  </p:clrMapOvr>
  <p:transition>
    <p:random/>
    <p:sndAc>
      <p:stSnd>
        <p:snd r:embed="rId1" name="CAMERA.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79EC3F8E-E57E-4FBD-A011-FD3992732BDA}" type="slidenum">
              <a:rPr lang="en-US" altLang="zh-CN"/>
              <a:pPr>
                <a:defRPr/>
              </a:pPr>
              <a:t>‹#›</a:t>
            </a:fld>
            <a:endParaRPr lang="en-US" altLang="zh-CN"/>
          </a:p>
        </p:txBody>
      </p:sp>
    </p:spTree>
    <p:extLst>
      <p:ext uri="{BB962C8B-B14F-4D97-AF65-F5344CB8AC3E}">
        <p14:creationId xmlns:p14="http://schemas.microsoft.com/office/powerpoint/2010/main" val="98539702"/>
      </p:ext>
    </p:extLst>
  </p:cSld>
  <p:clrMapOvr>
    <a:masterClrMapping/>
  </p:clrMapOvr>
  <p:transition>
    <p:random/>
    <p:sndAc>
      <p:stSnd>
        <p:snd r:embed="rId1" name="CAMERA.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0AE55C37-892D-4596-AA54-93AB913729DA}" type="slidenum">
              <a:rPr lang="en-US" altLang="zh-CN"/>
              <a:pPr>
                <a:defRPr/>
              </a:pPr>
              <a:t>‹#›</a:t>
            </a:fld>
            <a:endParaRPr lang="en-US" altLang="zh-CN"/>
          </a:p>
        </p:txBody>
      </p:sp>
    </p:spTree>
    <p:extLst>
      <p:ext uri="{BB962C8B-B14F-4D97-AF65-F5344CB8AC3E}">
        <p14:creationId xmlns:p14="http://schemas.microsoft.com/office/powerpoint/2010/main" val="202060167"/>
      </p:ext>
    </p:extLst>
  </p:cSld>
  <p:clrMapOvr>
    <a:masterClrMapping/>
  </p:clrMapOvr>
  <p:transition>
    <p:random/>
    <p:sndAc>
      <p:stSnd>
        <p:snd r:embed="rId1" name="CAMERA.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audio" Target="../media/audio1.wav"/><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tile tx="0" ty="0" sx="100000" sy="100000" flip="none" algn="tl"/>
        </a:blip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0" y="-1588"/>
          <a:ext cx="9144000" cy="6858001"/>
        </p:xfrm>
        <a:graphic>
          <a:graphicData uri="http://schemas.openxmlformats.org/presentationml/2006/ole">
            <mc:AlternateContent xmlns:mc="http://schemas.openxmlformats.org/markup-compatibility/2006">
              <mc:Choice xmlns:v="urn:schemas-microsoft-com:vml" Requires="v">
                <p:oleObj spid="_x0000_s1044" name="Photo Editor 照片" r:id="rId19" imgW="3285714" imgH="2371429" progId="MSPhotoEd.3">
                  <p:embed/>
                </p:oleObj>
              </mc:Choice>
              <mc:Fallback>
                <p:oleObj name="Photo Editor 照片" r:id="rId19" imgW="3285714" imgH="2371429" progId="MSPhotoEd.3">
                  <p:embed/>
                  <p:pic>
                    <p:nvPicPr>
                      <p:cNvPr id="0" name="Object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1588"/>
                        <a:ext cx="9144000"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7" name="Rectangle 3"/>
          <p:cNvSpPr>
            <a:spLocks noGrp="1" noChangeArrowheads="1"/>
          </p:cNvSpPr>
          <p:nvPr>
            <p:ph type="title"/>
          </p:nvPr>
        </p:nvSpPr>
        <p:spPr bwMode="auto">
          <a:xfrm>
            <a:off x="762000" y="457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单击以编辑</a:t>
            </a:r>
            <a:r>
              <a:rPr lang="zh-CN" altLang="en-US" smtClean="0"/>
              <a:t>母版标题样式</a:t>
            </a:r>
          </a:p>
        </p:txBody>
      </p:sp>
      <p:sp>
        <p:nvSpPr>
          <p:cNvPr id="1028" name="Rectangle 4"/>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9397" name="Rectangle 5"/>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a:lvl1pPr>
          </a:lstStyle>
          <a:p>
            <a:pPr>
              <a:defRPr/>
            </a:pPr>
            <a:endParaRPr lang="en-US" altLang="zh-CN"/>
          </a:p>
        </p:txBody>
      </p:sp>
      <p:sp>
        <p:nvSpPr>
          <p:cNvPr id="59398" name="Rectangle 6"/>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lvl1pPr>
          </a:lstStyle>
          <a:p>
            <a:pPr>
              <a:defRPr/>
            </a:pPr>
            <a:endParaRPr lang="en-US" altLang="zh-CN"/>
          </a:p>
        </p:txBody>
      </p:sp>
      <p:sp>
        <p:nvSpPr>
          <p:cNvPr id="59399" name="Rectangle 7"/>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lvl1pPr>
          </a:lstStyle>
          <a:p>
            <a:pPr>
              <a:defRPr/>
            </a:pPr>
            <a:fld id="{49E065D4-3AD3-4F4A-BD4B-95E1A6B7C95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Lst>
  <p:transition>
    <p:random/>
    <p:sndAc>
      <p:stSnd>
        <p:snd r:embed="rId17" name="CAMERA.WAV"/>
      </p:stSnd>
    </p:sndAc>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w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7.bin"/><Relationship Id="rId3" Type="http://schemas.openxmlformats.org/officeDocument/2006/relationships/video" Target="file:///I:\&#22522;&#30784;&#21270;&#23398;2019\10%20&#20998;&#23376;&#32467;&#26500;\s-p.avi" TargetMode="External"/><Relationship Id="rId7" Type="http://schemas.openxmlformats.org/officeDocument/2006/relationships/oleObject" Target="../embeddings/oleObject5.bin"/><Relationship Id="rId12" Type="http://schemas.openxmlformats.org/officeDocument/2006/relationships/image" Target="../media/image13.wmf"/><Relationship Id="rId17" Type="http://schemas.openxmlformats.org/officeDocument/2006/relationships/image" Target="../media/image15.wmf"/><Relationship Id="rId2" Type="http://schemas.openxmlformats.org/officeDocument/2006/relationships/video" Target="file:///I:\&#22522;&#30784;&#21270;&#23398;2019\10%20&#20998;&#23376;&#32467;&#26500;\s-s.avi" TargetMode="External"/><Relationship Id="rId16" Type="http://schemas.openxmlformats.org/officeDocument/2006/relationships/oleObject" Target="../embeddings/oleObject8.bin"/><Relationship Id="rId1" Type="http://schemas.openxmlformats.org/officeDocument/2006/relationships/vmlDrawing" Target="../drawings/vmlDrawing5.vml"/><Relationship Id="rId6" Type="http://schemas.openxmlformats.org/officeDocument/2006/relationships/audio" Target="../media/audio1.wav"/><Relationship Id="rId11" Type="http://schemas.openxmlformats.org/officeDocument/2006/relationships/oleObject" Target="../embeddings/oleObject6.bin"/><Relationship Id="rId5" Type="http://schemas.openxmlformats.org/officeDocument/2006/relationships/slideLayout" Target="../slideLayouts/slideLayout7.xml"/><Relationship Id="rId15" Type="http://schemas.openxmlformats.org/officeDocument/2006/relationships/image" Target="../media/image18.png"/><Relationship Id="rId10" Type="http://schemas.openxmlformats.org/officeDocument/2006/relationships/image" Target="../media/image17.png"/><Relationship Id="rId4" Type="http://schemas.openxmlformats.org/officeDocument/2006/relationships/video" Target="file:///I:\&#22522;&#30784;&#21270;&#23398;2019\10%20&#20998;&#23376;&#32467;&#26500;\p_p.avi" TargetMode="External"/><Relationship Id="rId9" Type="http://schemas.openxmlformats.org/officeDocument/2006/relationships/image" Target="../media/image16.png"/><Relationship Id="rId14" Type="http://schemas.openxmlformats.org/officeDocument/2006/relationships/image" Target="../media/image14.wmf"/></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9.wmf"/><Relationship Id="rId2" Type="http://schemas.openxmlformats.org/officeDocument/2006/relationships/video" Target="file:///I:\&#22522;&#30784;&#21270;&#23398;2019\10%20&#20998;&#23376;&#32467;&#26500;\p-p.avi" TargetMode="Externa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20.png"/><Relationship Id="rId4" Type="http://schemas.openxmlformats.org/officeDocument/2006/relationships/audio" Target="../media/audio1.wav"/></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27.wmf"/><Relationship Id="rId3" Type="http://schemas.openxmlformats.org/officeDocument/2006/relationships/audio" Target="../media/audio1.wav"/><Relationship Id="rId7" Type="http://schemas.openxmlformats.org/officeDocument/2006/relationships/image" Target="../media/image24.wmf"/><Relationship Id="rId12"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1.bin"/><Relationship Id="rId11" Type="http://schemas.openxmlformats.org/officeDocument/2006/relationships/image" Target="../media/image26.wmf"/><Relationship Id="rId5" Type="http://schemas.openxmlformats.org/officeDocument/2006/relationships/image" Target="../media/image23.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25.wmf"/><Relationship Id="rId14" Type="http://schemas.openxmlformats.org/officeDocument/2006/relationships/oleObject" Target="../embeddings/oleObject15.bin"/></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87.xml"/><Relationship Id="rId3" Type="http://schemas.openxmlformats.org/officeDocument/2006/relationships/slide" Target="slide4.xml"/><Relationship Id="rId7" Type="http://schemas.openxmlformats.org/officeDocument/2006/relationships/slide" Target="slide8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65.xml"/><Relationship Id="rId5" Type="http://schemas.openxmlformats.org/officeDocument/2006/relationships/slide" Target="slide14.xml"/><Relationship Id="rId4" Type="http://schemas.openxmlformats.org/officeDocument/2006/relationships/slide" Target="slide10.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31.wmf"/><Relationship Id="rId18" Type="http://schemas.openxmlformats.org/officeDocument/2006/relationships/image" Target="../media/image33.wmf"/><Relationship Id="rId3" Type="http://schemas.openxmlformats.org/officeDocument/2006/relationships/audio" Target="../media/audio1.wav"/><Relationship Id="rId7" Type="http://schemas.openxmlformats.org/officeDocument/2006/relationships/image" Target="../media/image29.wmf"/><Relationship Id="rId12" Type="http://schemas.openxmlformats.org/officeDocument/2006/relationships/oleObject" Target="../embeddings/oleObject21.bin"/><Relationship Id="rId17" Type="http://schemas.openxmlformats.org/officeDocument/2006/relationships/oleObject" Target="../embeddings/oleObject24.bin"/><Relationship Id="rId2" Type="http://schemas.openxmlformats.org/officeDocument/2006/relationships/slideLayout" Target="../slideLayouts/slideLayout2.xml"/><Relationship Id="rId16" Type="http://schemas.openxmlformats.org/officeDocument/2006/relationships/oleObject" Target="../embeddings/oleObject23.bin"/><Relationship Id="rId20" Type="http://schemas.openxmlformats.org/officeDocument/2006/relationships/image" Target="../media/image34.wmf"/><Relationship Id="rId1" Type="http://schemas.openxmlformats.org/officeDocument/2006/relationships/vmlDrawing" Target="../drawings/vmlDrawing8.vml"/><Relationship Id="rId6" Type="http://schemas.openxmlformats.org/officeDocument/2006/relationships/oleObject" Target="../embeddings/oleObject17.bin"/><Relationship Id="rId11" Type="http://schemas.openxmlformats.org/officeDocument/2006/relationships/oleObject" Target="../embeddings/oleObject20.bin"/><Relationship Id="rId5" Type="http://schemas.openxmlformats.org/officeDocument/2006/relationships/image" Target="../media/image28.wmf"/><Relationship Id="rId15" Type="http://schemas.openxmlformats.org/officeDocument/2006/relationships/image" Target="../media/image32.wmf"/><Relationship Id="rId10" Type="http://schemas.openxmlformats.org/officeDocument/2006/relationships/oleObject" Target="../embeddings/oleObject19.bin"/><Relationship Id="rId19" Type="http://schemas.openxmlformats.org/officeDocument/2006/relationships/oleObject" Target="../embeddings/oleObject25.bin"/><Relationship Id="rId4" Type="http://schemas.openxmlformats.org/officeDocument/2006/relationships/oleObject" Target="../embeddings/oleObject16.bin"/><Relationship Id="rId9" Type="http://schemas.openxmlformats.org/officeDocument/2006/relationships/image" Target="../media/image30.wmf"/><Relationship Id="rId14" Type="http://schemas.openxmlformats.org/officeDocument/2006/relationships/oleObject" Target="../embeddings/oleObject22.bin"/></Relationships>
</file>

<file path=ppt/slides/_rels/slide3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ideo" Target="file:///I:\&#22522;&#30784;&#21270;&#23398;2019\10%20&#20998;&#23376;&#32467;&#26500;\SP.AVI" TargetMode="External"/><Relationship Id="rId5" Type="http://schemas.openxmlformats.org/officeDocument/2006/relationships/image" Target="../media/image36.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3.xml"/><Relationship Id="rId1" Type="http://schemas.openxmlformats.org/officeDocument/2006/relationships/video" Target="file:///I:\&#22522;&#30784;&#21270;&#23398;2019\10%20&#20998;&#23376;&#32467;&#26500;\lan-sp.avi" TargetMode="Externa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oleObject" Target="../embeddings/oleObject31.bin"/><Relationship Id="rId18" Type="http://schemas.openxmlformats.org/officeDocument/2006/relationships/image" Target="../media/image40.wmf"/><Relationship Id="rId3" Type="http://schemas.openxmlformats.org/officeDocument/2006/relationships/audio" Target="../media/audio1.wav"/><Relationship Id="rId7" Type="http://schemas.openxmlformats.org/officeDocument/2006/relationships/image" Target="../media/image38.wmf"/><Relationship Id="rId12" Type="http://schemas.openxmlformats.org/officeDocument/2006/relationships/oleObject" Target="../embeddings/oleObject30.bin"/><Relationship Id="rId17" Type="http://schemas.openxmlformats.org/officeDocument/2006/relationships/oleObject" Target="../embeddings/oleObject34.bin"/><Relationship Id="rId2" Type="http://schemas.openxmlformats.org/officeDocument/2006/relationships/slideLayout" Target="../slideLayouts/slideLayout2.xml"/><Relationship Id="rId16" Type="http://schemas.openxmlformats.org/officeDocument/2006/relationships/oleObject" Target="../embeddings/oleObject33.bin"/><Relationship Id="rId20" Type="http://schemas.openxmlformats.org/officeDocument/2006/relationships/image" Target="../media/image41.wmf"/><Relationship Id="rId1" Type="http://schemas.openxmlformats.org/officeDocument/2006/relationships/vmlDrawing" Target="../drawings/vmlDrawing9.vml"/><Relationship Id="rId6" Type="http://schemas.openxmlformats.org/officeDocument/2006/relationships/oleObject" Target="../embeddings/oleObject27.bin"/><Relationship Id="rId11" Type="http://schemas.openxmlformats.org/officeDocument/2006/relationships/image" Target="../media/image30.wmf"/><Relationship Id="rId5" Type="http://schemas.openxmlformats.org/officeDocument/2006/relationships/image" Target="../media/image28.wmf"/><Relationship Id="rId15" Type="http://schemas.openxmlformats.org/officeDocument/2006/relationships/image" Target="../media/image39.wmf"/><Relationship Id="rId10" Type="http://schemas.openxmlformats.org/officeDocument/2006/relationships/oleObject" Target="../embeddings/oleObject29.bin"/><Relationship Id="rId19" Type="http://schemas.openxmlformats.org/officeDocument/2006/relationships/oleObject" Target="../embeddings/oleObject35.bin"/><Relationship Id="rId4" Type="http://schemas.openxmlformats.org/officeDocument/2006/relationships/oleObject" Target="../embeddings/oleObject26.bin"/><Relationship Id="rId9" Type="http://schemas.openxmlformats.org/officeDocument/2006/relationships/image" Target="../media/image29.wmf"/><Relationship Id="rId14" Type="http://schemas.openxmlformats.org/officeDocument/2006/relationships/oleObject" Target="../embeddings/oleObject32.bin"/></Relationships>
</file>

<file path=ppt/slides/_rels/slide3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ideo" Target="file:///I:\&#22522;&#30784;&#21270;&#23398;2019\10%20&#20998;&#23376;&#32467;&#26500;\jl-sp2.avi" TargetMode="External"/><Relationship Id="rId5" Type="http://schemas.openxmlformats.org/officeDocument/2006/relationships/image" Target="../media/image43.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slideLayout" Target="../slideLayouts/slideLayout2.xml"/><Relationship Id="rId7" Type="http://schemas.openxmlformats.org/officeDocument/2006/relationships/oleObject" Target="../embeddings/oleObject37.bin"/><Relationship Id="rId2" Type="http://schemas.openxmlformats.org/officeDocument/2006/relationships/video" Target="file:///I:\&#22522;&#30784;&#21270;&#23398;2019\10%20&#20998;&#23376;&#32467;&#26500;\lan-BF3.avi" TargetMode="External"/><Relationship Id="rId1" Type="http://schemas.openxmlformats.org/officeDocument/2006/relationships/vmlDrawing" Target="../drawings/vmlDrawing10.vml"/><Relationship Id="rId6" Type="http://schemas.openxmlformats.org/officeDocument/2006/relationships/image" Target="../media/image44.wmf"/><Relationship Id="rId11" Type="http://schemas.openxmlformats.org/officeDocument/2006/relationships/image" Target="../media/image46.png"/><Relationship Id="rId5" Type="http://schemas.openxmlformats.org/officeDocument/2006/relationships/oleObject" Target="../embeddings/oleObject36.bin"/><Relationship Id="rId10" Type="http://schemas.openxmlformats.org/officeDocument/2006/relationships/oleObject" Target="../embeddings/oleObject39.bin"/><Relationship Id="rId4" Type="http://schemas.openxmlformats.org/officeDocument/2006/relationships/audio" Target="../media/audio1.wav"/><Relationship Id="rId9" Type="http://schemas.openxmlformats.org/officeDocument/2006/relationships/oleObject" Target="../embeddings/oleObject38.bin"/></Relationships>
</file>

<file path=ppt/slides/_rels/slide39.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41.bin"/><Relationship Id="rId5" Type="http://schemas.openxmlformats.org/officeDocument/2006/relationships/image" Target="../media/image47.wmf"/><Relationship Id="rId4" Type="http://schemas.openxmlformats.org/officeDocument/2006/relationships/oleObject" Target="../embeddings/oleObject40.bin"/></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29.wmf"/><Relationship Id="rId3" Type="http://schemas.openxmlformats.org/officeDocument/2006/relationships/audio" Target="../media/audio1.wav"/><Relationship Id="rId7" Type="http://schemas.openxmlformats.org/officeDocument/2006/relationships/image" Target="../media/image49.wmf"/><Relationship Id="rId12" Type="http://schemas.openxmlformats.org/officeDocument/2006/relationships/oleObject" Target="../embeddings/oleObject46.bin"/><Relationship Id="rId2" Type="http://schemas.openxmlformats.org/officeDocument/2006/relationships/slideLayout" Target="../slideLayouts/slideLayout2.xml"/><Relationship Id="rId16" Type="http://schemas.openxmlformats.org/officeDocument/2006/relationships/image" Target="../media/image51.png"/><Relationship Id="rId1" Type="http://schemas.openxmlformats.org/officeDocument/2006/relationships/vmlDrawing" Target="../drawings/vmlDrawing12.vml"/><Relationship Id="rId6" Type="http://schemas.openxmlformats.org/officeDocument/2006/relationships/oleObject" Target="../embeddings/oleObject43.bin"/><Relationship Id="rId11" Type="http://schemas.openxmlformats.org/officeDocument/2006/relationships/image" Target="../media/image30.wmf"/><Relationship Id="rId5" Type="http://schemas.openxmlformats.org/officeDocument/2006/relationships/image" Target="../media/image28.wmf"/><Relationship Id="rId15" Type="http://schemas.openxmlformats.org/officeDocument/2006/relationships/oleObject" Target="../embeddings/oleObject48.bin"/><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50.wmf"/><Relationship Id="rId14" Type="http://schemas.openxmlformats.org/officeDocument/2006/relationships/oleObject" Target="../embeddings/oleObject47.bin"/></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ideo" Target="file:///I:\&#22522;&#30784;&#21270;&#23398;2019\10%20&#20998;&#23376;&#32467;&#26500;\sp++.avi" TargetMode="External"/><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ideo" Target="file:///I:\&#22522;&#30784;&#21270;&#23398;2019\10%20&#20998;&#23376;&#32467;&#26500;\CH4+.avi" TargetMode="External"/><Relationship Id="rId4" Type="http://schemas.openxmlformats.org/officeDocument/2006/relationships/image" Target="../media/image53.png"/></Relationships>
</file>

<file path=ppt/slides/_rels/slide4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27.wmf"/><Relationship Id="rId3" Type="http://schemas.openxmlformats.org/officeDocument/2006/relationships/audio" Target="../media/audio1.wav"/><Relationship Id="rId7" Type="http://schemas.openxmlformats.org/officeDocument/2006/relationships/image" Target="../media/image55.wmf"/><Relationship Id="rId12"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50.bin"/><Relationship Id="rId11" Type="http://schemas.openxmlformats.org/officeDocument/2006/relationships/image" Target="../media/image57.wmf"/><Relationship Id="rId5" Type="http://schemas.openxmlformats.org/officeDocument/2006/relationships/image" Target="../media/image54.wmf"/><Relationship Id="rId15" Type="http://schemas.openxmlformats.org/officeDocument/2006/relationships/oleObject" Target="../embeddings/oleObject55.bin"/><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56.wmf"/><Relationship Id="rId14" Type="http://schemas.openxmlformats.org/officeDocument/2006/relationships/oleObject" Target="../embeddings/oleObject54.bin"/></Relationships>
</file>

<file path=ppt/slides/_rels/slide4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ideo" Target="file:///I:\&#22522;&#30784;&#21270;&#23398;2019\10%20&#20998;&#23376;&#32467;&#26500;\lan1-NH3.avi" TargetMode="External"/><Relationship Id="rId4" Type="http://schemas.openxmlformats.org/officeDocument/2006/relationships/image" Target="../media/image58.png"/></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oleObject" Target="../embeddings/oleObject60.bin"/><Relationship Id="rId18" Type="http://schemas.openxmlformats.org/officeDocument/2006/relationships/image" Target="../media/image63.wmf"/><Relationship Id="rId3" Type="http://schemas.openxmlformats.org/officeDocument/2006/relationships/slideLayout" Target="../slideLayouts/slideLayout2.xml"/><Relationship Id="rId7" Type="http://schemas.openxmlformats.org/officeDocument/2006/relationships/image" Target="../media/image65.png"/><Relationship Id="rId12" Type="http://schemas.openxmlformats.org/officeDocument/2006/relationships/oleObject" Target="../embeddings/oleObject59.bin"/><Relationship Id="rId17" Type="http://schemas.openxmlformats.org/officeDocument/2006/relationships/oleObject" Target="../embeddings/oleObject62.bin"/><Relationship Id="rId2" Type="http://schemas.openxmlformats.org/officeDocument/2006/relationships/video" Target="file:///I:\&#22522;&#30784;&#21270;&#23398;2019\10%20&#20998;&#23376;&#32467;&#26500;\lan1-H2O.avi" TargetMode="External"/><Relationship Id="rId16" Type="http://schemas.openxmlformats.org/officeDocument/2006/relationships/image" Target="../media/image62.wmf"/><Relationship Id="rId20" Type="http://schemas.openxmlformats.org/officeDocument/2006/relationships/image" Target="../media/image64.wmf"/><Relationship Id="rId1" Type="http://schemas.openxmlformats.org/officeDocument/2006/relationships/vmlDrawing" Target="../drawings/vmlDrawing14.vml"/><Relationship Id="rId6" Type="http://schemas.openxmlformats.org/officeDocument/2006/relationships/image" Target="../media/image59.wmf"/><Relationship Id="rId11" Type="http://schemas.openxmlformats.org/officeDocument/2006/relationships/image" Target="../media/image60.wmf"/><Relationship Id="rId5" Type="http://schemas.openxmlformats.org/officeDocument/2006/relationships/oleObject" Target="../embeddings/oleObject56.bin"/><Relationship Id="rId15" Type="http://schemas.openxmlformats.org/officeDocument/2006/relationships/oleObject" Target="../embeddings/oleObject61.bin"/><Relationship Id="rId10" Type="http://schemas.openxmlformats.org/officeDocument/2006/relationships/oleObject" Target="../embeddings/oleObject58.bin"/><Relationship Id="rId19" Type="http://schemas.openxmlformats.org/officeDocument/2006/relationships/oleObject" Target="../embeddings/oleObject63.bin"/><Relationship Id="rId4" Type="http://schemas.openxmlformats.org/officeDocument/2006/relationships/audio" Target="../media/audio1.wav"/><Relationship Id="rId9" Type="http://schemas.openxmlformats.org/officeDocument/2006/relationships/image" Target="../media/image27.wmf"/><Relationship Id="rId14" Type="http://schemas.openxmlformats.org/officeDocument/2006/relationships/image" Target="../media/image61.wmf"/></Relationships>
</file>

<file path=ppt/slides/_rels/slide4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oleObject" Target="../embeddings/oleObject70.bin"/><Relationship Id="rId18" Type="http://schemas.openxmlformats.org/officeDocument/2006/relationships/image" Target="../media/image29.wmf"/><Relationship Id="rId26" Type="http://schemas.openxmlformats.org/officeDocument/2006/relationships/image" Target="../media/image74.wmf"/><Relationship Id="rId3" Type="http://schemas.openxmlformats.org/officeDocument/2006/relationships/audio" Target="../media/audio1.wav"/><Relationship Id="rId21" Type="http://schemas.openxmlformats.org/officeDocument/2006/relationships/oleObject" Target="../embeddings/oleObject74.bin"/><Relationship Id="rId34" Type="http://schemas.openxmlformats.org/officeDocument/2006/relationships/image" Target="../media/image76.wmf"/><Relationship Id="rId7" Type="http://schemas.openxmlformats.org/officeDocument/2006/relationships/image" Target="../media/image69.wmf"/><Relationship Id="rId12" Type="http://schemas.openxmlformats.org/officeDocument/2006/relationships/oleObject" Target="../embeddings/oleObject69.bin"/><Relationship Id="rId17" Type="http://schemas.openxmlformats.org/officeDocument/2006/relationships/oleObject" Target="../embeddings/oleObject72.bin"/><Relationship Id="rId25" Type="http://schemas.openxmlformats.org/officeDocument/2006/relationships/oleObject" Target="../embeddings/oleObject77.bin"/><Relationship Id="rId33" Type="http://schemas.openxmlformats.org/officeDocument/2006/relationships/oleObject" Target="../embeddings/oleObject83.bin"/><Relationship Id="rId2" Type="http://schemas.openxmlformats.org/officeDocument/2006/relationships/slideLayout" Target="../slideLayouts/slideLayout7.xml"/><Relationship Id="rId16" Type="http://schemas.openxmlformats.org/officeDocument/2006/relationships/image" Target="../media/image72.wmf"/><Relationship Id="rId20" Type="http://schemas.openxmlformats.org/officeDocument/2006/relationships/image" Target="../media/image30.wmf"/><Relationship Id="rId29" Type="http://schemas.openxmlformats.org/officeDocument/2006/relationships/oleObject" Target="../embeddings/oleObject80.bin"/><Relationship Id="rId1" Type="http://schemas.openxmlformats.org/officeDocument/2006/relationships/vmlDrawing" Target="../drawings/vmlDrawing15.vml"/><Relationship Id="rId6" Type="http://schemas.openxmlformats.org/officeDocument/2006/relationships/oleObject" Target="../embeddings/oleObject65.bin"/><Relationship Id="rId11" Type="http://schemas.openxmlformats.org/officeDocument/2006/relationships/oleObject" Target="../embeddings/oleObject68.bin"/><Relationship Id="rId24" Type="http://schemas.openxmlformats.org/officeDocument/2006/relationships/image" Target="../media/image73.wmf"/><Relationship Id="rId32" Type="http://schemas.openxmlformats.org/officeDocument/2006/relationships/image" Target="../media/image75.wmf"/><Relationship Id="rId5" Type="http://schemas.openxmlformats.org/officeDocument/2006/relationships/image" Target="../media/image68.wmf"/><Relationship Id="rId15" Type="http://schemas.openxmlformats.org/officeDocument/2006/relationships/oleObject" Target="../embeddings/oleObject71.bin"/><Relationship Id="rId23" Type="http://schemas.openxmlformats.org/officeDocument/2006/relationships/oleObject" Target="../embeddings/oleObject76.bin"/><Relationship Id="rId28" Type="http://schemas.openxmlformats.org/officeDocument/2006/relationships/oleObject" Target="../embeddings/oleObject79.bin"/><Relationship Id="rId10" Type="http://schemas.openxmlformats.org/officeDocument/2006/relationships/oleObject" Target="../embeddings/oleObject67.bin"/><Relationship Id="rId19" Type="http://schemas.openxmlformats.org/officeDocument/2006/relationships/oleObject" Target="../embeddings/oleObject73.bin"/><Relationship Id="rId31" Type="http://schemas.openxmlformats.org/officeDocument/2006/relationships/oleObject" Target="../embeddings/oleObject82.bin"/><Relationship Id="rId4" Type="http://schemas.openxmlformats.org/officeDocument/2006/relationships/oleObject" Target="../embeddings/oleObject64.bin"/><Relationship Id="rId9" Type="http://schemas.openxmlformats.org/officeDocument/2006/relationships/image" Target="../media/image70.wmf"/><Relationship Id="rId14" Type="http://schemas.openxmlformats.org/officeDocument/2006/relationships/image" Target="../media/image71.wmf"/><Relationship Id="rId22" Type="http://schemas.openxmlformats.org/officeDocument/2006/relationships/oleObject" Target="../embeddings/oleObject75.bin"/><Relationship Id="rId27" Type="http://schemas.openxmlformats.org/officeDocument/2006/relationships/oleObject" Target="../embeddings/oleObject78.bin"/><Relationship Id="rId30" Type="http://schemas.openxmlformats.org/officeDocument/2006/relationships/oleObject" Target="../embeddings/oleObject81.bin"/></Relationships>
</file>

<file path=ppt/slides/_rels/slide5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77.wmf"/><Relationship Id="rId4" Type="http://schemas.openxmlformats.org/officeDocument/2006/relationships/oleObject" Target="../embeddings/oleObject84.bin"/></Relationships>
</file>

<file path=ppt/slides/_rels/slide5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87.bin"/><Relationship Id="rId13" Type="http://schemas.openxmlformats.org/officeDocument/2006/relationships/image" Target="../media/image82.wmf"/><Relationship Id="rId3" Type="http://schemas.openxmlformats.org/officeDocument/2006/relationships/audio" Target="../media/audio1.wav"/><Relationship Id="rId7" Type="http://schemas.openxmlformats.org/officeDocument/2006/relationships/image" Target="../media/image79.wmf"/><Relationship Id="rId12"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86.bin"/><Relationship Id="rId11" Type="http://schemas.openxmlformats.org/officeDocument/2006/relationships/image" Target="../media/image81.wmf"/><Relationship Id="rId5" Type="http://schemas.openxmlformats.org/officeDocument/2006/relationships/image" Target="../media/image78.wmf"/><Relationship Id="rId10" Type="http://schemas.openxmlformats.org/officeDocument/2006/relationships/oleObject" Target="../embeddings/oleObject88.bin"/><Relationship Id="rId4" Type="http://schemas.openxmlformats.org/officeDocument/2006/relationships/oleObject" Target="../embeddings/oleObject85.bin"/><Relationship Id="rId9" Type="http://schemas.openxmlformats.org/officeDocument/2006/relationships/image" Target="../media/image80.wmf"/></Relationships>
</file>

<file path=ppt/slides/_rels/slide5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84.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91.bin"/><Relationship Id="rId5" Type="http://schemas.openxmlformats.org/officeDocument/2006/relationships/image" Target="../media/image83.wmf"/><Relationship Id="rId4" Type="http://schemas.openxmlformats.org/officeDocument/2006/relationships/oleObject" Target="../embeddings/oleObject90.bin"/></Relationships>
</file>

<file path=ppt/slides/_rels/slide62.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86.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93.bin"/><Relationship Id="rId5" Type="http://schemas.openxmlformats.org/officeDocument/2006/relationships/image" Target="../media/image85.wmf"/><Relationship Id="rId4" Type="http://schemas.openxmlformats.org/officeDocument/2006/relationships/oleObject" Target="../embeddings/oleObject92.bin"/></Relationships>
</file>

<file path=ppt/slides/_rels/slide6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image" Target="../media/image87.wmf"/><Relationship Id="rId4" Type="http://schemas.openxmlformats.org/officeDocument/2006/relationships/oleObject" Target="../embeddings/oleObject94.bin"/></Relationships>
</file>

<file path=ppt/slides/_rels/slide7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97.bin"/><Relationship Id="rId3" Type="http://schemas.openxmlformats.org/officeDocument/2006/relationships/audio" Target="../media/audio1.wav"/><Relationship Id="rId7" Type="http://schemas.openxmlformats.org/officeDocument/2006/relationships/image" Target="../media/image89.wmf"/><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oleObject" Target="../embeddings/oleObject96.bin"/><Relationship Id="rId11" Type="http://schemas.openxmlformats.org/officeDocument/2006/relationships/oleObject" Target="../embeddings/oleObject100.bin"/><Relationship Id="rId5" Type="http://schemas.openxmlformats.org/officeDocument/2006/relationships/image" Target="../media/image88.wmf"/><Relationship Id="rId10" Type="http://schemas.openxmlformats.org/officeDocument/2006/relationships/oleObject" Target="../embeddings/oleObject99.bin"/><Relationship Id="rId4" Type="http://schemas.openxmlformats.org/officeDocument/2006/relationships/oleObject" Target="../embeddings/oleObject95.bin"/><Relationship Id="rId9" Type="http://schemas.openxmlformats.org/officeDocument/2006/relationships/oleObject" Target="../embeddings/oleObject98.bin"/></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slide" Target="slide3.xml"/></Relationships>
</file>

<file path=ppt/slides/_rels/slide8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6"/>
          <p:cNvSpPr txBox="1">
            <a:spLocks noChangeArrowheads="1"/>
          </p:cNvSpPr>
          <p:nvPr/>
        </p:nvSpPr>
        <p:spPr bwMode="auto">
          <a:xfrm>
            <a:off x="533400" y="381000"/>
            <a:ext cx="824547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dirty="0"/>
              <a:t>      </a:t>
            </a:r>
            <a:r>
              <a:rPr lang="zh-CN" altLang="en-US" sz="2800" b="1" dirty="0"/>
              <a:t>在自然界中，物质除稀有气体外，都不是以单原子分子的形式存在，而是以原子之间相互结合而成分子或晶体的形式存在。</a:t>
            </a:r>
          </a:p>
        </p:txBody>
      </p:sp>
      <p:sp>
        <p:nvSpPr>
          <p:cNvPr id="3075" name="Text Box 38"/>
          <p:cNvSpPr txBox="1">
            <a:spLocks noChangeArrowheads="1"/>
          </p:cNvSpPr>
          <p:nvPr/>
        </p:nvSpPr>
        <p:spPr bwMode="auto">
          <a:xfrm>
            <a:off x="611188" y="1905000"/>
            <a:ext cx="77454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solidFill>
                  <a:schemeClr val="accent2"/>
                </a:solidFill>
              </a:rPr>
              <a:t>例如：</a:t>
            </a:r>
            <a:r>
              <a:rPr lang="en-US" altLang="zh-CN" b="1">
                <a:solidFill>
                  <a:schemeClr val="accent2"/>
                </a:solidFill>
              </a:rPr>
              <a:t>O</a:t>
            </a:r>
            <a:r>
              <a:rPr lang="en-US" altLang="zh-CN" b="1" baseline="-25000">
                <a:solidFill>
                  <a:schemeClr val="accent2"/>
                </a:solidFill>
              </a:rPr>
              <a:t>2</a:t>
            </a:r>
            <a:r>
              <a:rPr lang="zh-CN" altLang="en-US" b="1">
                <a:solidFill>
                  <a:schemeClr val="accent2"/>
                </a:solidFill>
              </a:rPr>
              <a:t>是以两个氧原子结合而成的氧分子</a:t>
            </a:r>
          </a:p>
          <a:p>
            <a:r>
              <a:rPr lang="zh-CN" altLang="en-US" b="1">
                <a:solidFill>
                  <a:schemeClr val="accent2"/>
                </a:solidFill>
              </a:rPr>
              <a:t>            </a:t>
            </a:r>
            <a:r>
              <a:rPr lang="en-US" altLang="zh-CN" b="1">
                <a:solidFill>
                  <a:schemeClr val="accent2"/>
                </a:solidFill>
              </a:rPr>
              <a:t>Cu</a:t>
            </a:r>
            <a:r>
              <a:rPr lang="zh-CN" altLang="en-US" b="1">
                <a:solidFill>
                  <a:schemeClr val="accent2"/>
                </a:solidFill>
              </a:rPr>
              <a:t>金属是以大量</a:t>
            </a:r>
            <a:r>
              <a:rPr lang="en-US" altLang="zh-CN" b="1">
                <a:solidFill>
                  <a:schemeClr val="accent2"/>
                </a:solidFill>
              </a:rPr>
              <a:t>Cu</a:t>
            </a:r>
            <a:r>
              <a:rPr lang="zh-CN" altLang="en-US" b="1">
                <a:solidFill>
                  <a:schemeClr val="accent2"/>
                </a:solidFill>
              </a:rPr>
              <a:t>原子结合而成的金属晶体。</a:t>
            </a:r>
          </a:p>
        </p:txBody>
      </p:sp>
      <p:sp>
        <p:nvSpPr>
          <p:cNvPr id="7207" name="Text Box 39"/>
          <p:cNvSpPr txBox="1">
            <a:spLocks noChangeArrowheads="1"/>
          </p:cNvSpPr>
          <p:nvPr/>
        </p:nvSpPr>
        <p:spPr bwMode="auto">
          <a:xfrm>
            <a:off x="609600" y="3068638"/>
            <a:ext cx="828288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dirty="0"/>
              <a:t>     </a:t>
            </a:r>
            <a:r>
              <a:rPr lang="zh-CN" altLang="en-US" sz="2800" b="1" dirty="0"/>
              <a:t>原子结构只能从宏观上解释一些元素的金属性、非金属性及递变规律</a:t>
            </a:r>
            <a:r>
              <a:rPr lang="zh-CN" altLang="en-US" sz="2800" b="1" dirty="0" smtClean="0"/>
              <a:t>，无法</a:t>
            </a:r>
            <a:r>
              <a:rPr lang="zh-CN" altLang="en-US" sz="2800" b="1" dirty="0"/>
              <a:t>解释物质的同素异性、同分异构现象。</a:t>
            </a:r>
          </a:p>
        </p:txBody>
      </p:sp>
      <p:sp>
        <p:nvSpPr>
          <p:cNvPr id="7208" name="Text Box 40"/>
          <p:cNvSpPr txBox="1">
            <a:spLocks noChangeArrowheads="1"/>
          </p:cNvSpPr>
          <p:nvPr/>
        </p:nvSpPr>
        <p:spPr bwMode="auto">
          <a:xfrm>
            <a:off x="609600" y="4800600"/>
            <a:ext cx="80930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     </a:t>
            </a:r>
            <a:r>
              <a:rPr lang="zh-CN" altLang="en-US" sz="2800" b="1"/>
              <a:t>物质的性质不仅与原子的结构有关，还与其分子结构或晶体结构有关。</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207"/>
                                        </p:tgtEl>
                                        <p:attrNameLst>
                                          <p:attrName>style.visibility</p:attrName>
                                        </p:attrNameLst>
                                      </p:cBhvr>
                                      <p:to>
                                        <p:strVal val="visible"/>
                                      </p:to>
                                    </p:set>
                                    <p:animEffect transition="in" filter="box(in)">
                                      <p:cBhvr>
                                        <p:cTn id="7" dur="500"/>
                                        <p:tgtEl>
                                          <p:spTgt spid="720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208"/>
                                        </p:tgtEl>
                                        <p:attrNameLst>
                                          <p:attrName>style.visibility</p:attrName>
                                        </p:attrNameLst>
                                      </p:cBhvr>
                                      <p:to>
                                        <p:strVal val="visible"/>
                                      </p:to>
                                    </p:set>
                                    <p:animEffect transition="in" filter="box(in)">
                                      <p:cBhvr>
                                        <p:cTn id="10" dur="500"/>
                                        <p:tgtEl>
                                          <p:spTgt spid="7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7" grpId="0"/>
      <p:bldP spid="720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539750" y="260350"/>
            <a:ext cx="4556125" cy="641350"/>
          </a:xfrm>
          <a:prstGeom prst="rect">
            <a:avLst/>
          </a:prstGeom>
          <a:gradFill rotWithShape="0">
            <a:gsLst>
              <a:gs pos="0">
                <a:srgbClr val="5E1800"/>
              </a:gs>
              <a:gs pos="50000">
                <a:srgbClr val="CC3300"/>
              </a:gs>
              <a:gs pos="100000">
                <a:srgbClr val="5E18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sz="3600" b="1" dirty="0" smtClean="0">
                <a:solidFill>
                  <a:srgbClr val="FFFF00"/>
                </a:solidFill>
              </a:rPr>
              <a:t>10.2        </a:t>
            </a:r>
            <a:r>
              <a:rPr lang="zh-CN" altLang="en-US" sz="3600" b="1" dirty="0">
                <a:solidFill>
                  <a:srgbClr val="FFFF00"/>
                </a:solidFill>
              </a:rPr>
              <a:t>键 参 数</a:t>
            </a:r>
          </a:p>
        </p:txBody>
      </p:sp>
      <p:sp>
        <p:nvSpPr>
          <p:cNvPr id="12291" name="Text Box 3"/>
          <p:cNvSpPr txBox="1">
            <a:spLocks noChangeArrowheads="1"/>
          </p:cNvSpPr>
          <p:nvPr/>
        </p:nvSpPr>
        <p:spPr bwMode="auto">
          <a:xfrm>
            <a:off x="762000" y="990600"/>
            <a:ext cx="810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化学键的性质可以用某些物理量描述：</a:t>
            </a:r>
            <a:r>
              <a:rPr lang="zh-CN" altLang="en-US" b="1">
                <a:solidFill>
                  <a:schemeClr val="hlink"/>
                </a:solidFill>
              </a:rPr>
              <a:t>键能、键长、键角</a:t>
            </a:r>
            <a:r>
              <a:rPr lang="zh-CN" altLang="en-US"/>
              <a:t>。</a:t>
            </a:r>
          </a:p>
        </p:txBody>
      </p:sp>
      <p:grpSp>
        <p:nvGrpSpPr>
          <p:cNvPr id="214035" name="Group 19"/>
          <p:cNvGrpSpPr>
            <a:grpSpLocks/>
          </p:cNvGrpSpPr>
          <p:nvPr/>
        </p:nvGrpSpPr>
        <p:grpSpPr bwMode="auto">
          <a:xfrm>
            <a:off x="381000" y="1600200"/>
            <a:ext cx="8321675" cy="3048000"/>
            <a:chOff x="240" y="1008"/>
            <a:chExt cx="5242" cy="1920"/>
          </a:xfrm>
        </p:grpSpPr>
        <p:sp>
          <p:nvSpPr>
            <p:cNvPr id="214021" name="AutoShape 5"/>
            <p:cNvSpPr>
              <a:spLocks noChangeArrowheads="1"/>
            </p:cNvSpPr>
            <p:nvPr/>
          </p:nvSpPr>
          <p:spPr bwMode="auto">
            <a:xfrm>
              <a:off x="240" y="1008"/>
              <a:ext cx="1052" cy="576"/>
            </a:xfrm>
            <a:prstGeom prst="cloudCallout">
              <a:avLst>
                <a:gd name="adj1" fmla="val 69676"/>
                <a:gd name="adj2" fmla="val 85245"/>
              </a:avLst>
            </a:prstGeom>
            <a:gradFill rotWithShape="0">
              <a:gsLst>
                <a:gs pos="0">
                  <a:schemeClr val="accent1">
                    <a:gamma/>
                    <a:shade val="46275"/>
                    <a:invGamma/>
                  </a:schemeClr>
                </a:gs>
                <a:gs pos="100000">
                  <a:schemeClr val="accent1"/>
                </a:gs>
              </a:gsLst>
              <a:path path="rect">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b="1">
                  <a:solidFill>
                    <a:srgbClr val="FFFF00"/>
                  </a:solidFill>
                </a:rPr>
                <a:t>键能</a:t>
              </a:r>
            </a:p>
          </p:txBody>
        </p:sp>
        <p:sp>
          <p:nvSpPr>
            <p:cNvPr id="12302" name="Text Box 6"/>
            <p:cNvSpPr txBox="1">
              <a:spLocks noChangeArrowheads="1"/>
            </p:cNvSpPr>
            <p:nvPr/>
          </p:nvSpPr>
          <p:spPr bwMode="auto">
            <a:xfrm>
              <a:off x="1488" y="1008"/>
              <a:ext cx="3994" cy="871"/>
            </a:xfrm>
            <a:prstGeom prst="rect">
              <a:avLst/>
            </a:prstGeom>
            <a:noFill/>
            <a:ln w="9525">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a:t>气态分子，每断裂单位物质的量的某化学键所需要的能量称为化学键的键能，用符号</a:t>
              </a:r>
              <a:r>
                <a:rPr lang="en-US" altLang="zh-CN" sz="2800"/>
                <a:t>E</a:t>
              </a:r>
              <a:r>
                <a:rPr lang="zh-CN" altLang="en-US" sz="2800"/>
                <a:t>表示。</a:t>
              </a:r>
            </a:p>
          </p:txBody>
        </p:sp>
        <p:grpSp>
          <p:nvGrpSpPr>
            <p:cNvPr id="12303" name="Group 10"/>
            <p:cNvGrpSpPr>
              <a:grpSpLocks/>
            </p:cNvGrpSpPr>
            <p:nvPr/>
          </p:nvGrpSpPr>
          <p:grpSpPr bwMode="auto">
            <a:xfrm>
              <a:off x="1200" y="2016"/>
              <a:ext cx="3342" cy="576"/>
              <a:chOff x="624" y="2112"/>
              <a:chExt cx="3342" cy="576"/>
            </a:xfrm>
          </p:grpSpPr>
          <p:sp>
            <p:nvSpPr>
              <p:cNvPr id="12305" name="Text Box 7"/>
              <p:cNvSpPr txBox="1">
                <a:spLocks noChangeArrowheads="1"/>
              </p:cNvSpPr>
              <p:nvPr/>
            </p:nvSpPr>
            <p:spPr bwMode="auto">
              <a:xfrm>
                <a:off x="624" y="2208"/>
                <a:ext cx="33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HCl(g)                        H(g)  +  Cl(g)</a:t>
                </a:r>
              </a:p>
            </p:txBody>
          </p:sp>
          <p:sp>
            <p:nvSpPr>
              <p:cNvPr id="12306" name="Line 8"/>
              <p:cNvSpPr>
                <a:spLocks noChangeShapeType="1"/>
              </p:cNvSpPr>
              <p:nvPr/>
            </p:nvSpPr>
            <p:spPr bwMode="auto">
              <a:xfrm>
                <a:off x="1536" y="2400"/>
                <a:ext cx="100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7" name="Text Box 9"/>
              <p:cNvSpPr txBox="1">
                <a:spLocks noChangeArrowheads="1"/>
              </p:cNvSpPr>
              <p:nvPr/>
            </p:nvSpPr>
            <p:spPr bwMode="auto">
              <a:xfrm>
                <a:off x="1536" y="2112"/>
                <a:ext cx="884"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25000"/>
                  </a:spcBef>
                </a:pPr>
                <a:r>
                  <a:rPr lang="en-US" altLang="zh-CN"/>
                  <a:t>298.15K</a:t>
                </a:r>
              </a:p>
              <a:p>
                <a:pPr>
                  <a:spcBef>
                    <a:spcPct val="25000"/>
                  </a:spcBef>
                </a:pPr>
                <a:r>
                  <a:rPr lang="zh-CN" altLang="en-US"/>
                  <a:t>标准态下</a:t>
                </a:r>
              </a:p>
            </p:txBody>
          </p:sp>
        </p:grpSp>
        <p:sp>
          <p:nvSpPr>
            <p:cNvPr id="12304" name="Text Box 11"/>
            <p:cNvSpPr txBox="1">
              <a:spLocks noChangeArrowheads="1"/>
            </p:cNvSpPr>
            <p:nvPr/>
          </p:nvSpPr>
          <p:spPr bwMode="auto">
            <a:xfrm>
              <a:off x="528" y="2640"/>
              <a:ext cx="47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b="1">
                  <a:solidFill>
                    <a:srgbClr val="660066"/>
                  </a:solidFill>
                </a:rPr>
                <a:t>298.15K</a:t>
              </a:r>
              <a:r>
                <a:rPr lang="zh-CN" altLang="en-US" b="1">
                  <a:solidFill>
                    <a:srgbClr val="660066"/>
                  </a:solidFill>
                </a:rPr>
                <a:t>，标准态下，</a:t>
              </a:r>
              <a:r>
                <a:rPr lang="en-US" altLang="zh-CN" b="1">
                  <a:solidFill>
                    <a:srgbClr val="660066"/>
                  </a:solidFill>
                </a:rPr>
                <a:t>HCl</a:t>
              </a:r>
              <a:r>
                <a:rPr lang="zh-CN" altLang="en-US" b="1">
                  <a:solidFill>
                    <a:srgbClr val="660066"/>
                  </a:solidFill>
                </a:rPr>
                <a:t>的键能  </a:t>
              </a:r>
              <a:r>
                <a:rPr lang="en-US" altLang="zh-CN" b="1">
                  <a:solidFill>
                    <a:srgbClr val="660066"/>
                  </a:solidFill>
                </a:rPr>
                <a:t>E</a:t>
              </a:r>
              <a:r>
                <a:rPr lang="en-US" altLang="zh-CN" b="1" baseline="30000">
                  <a:solidFill>
                    <a:srgbClr val="660066"/>
                  </a:solidFill>
                  <a:sym typeface="Symbol" pitchFamily="18" charset="2"/>
                </a:rPr>
                <a:t></a:t>
              </a:r>
              <a:r>
                <a:rPr lang="en-US" altLang="zh-CN" b="1">
                  <a:solidFill>
                    <a:srgbClr val="660066"/>
                  </a:solidFill>
                </a:rPr>
                <a:t>(H-Cl)=431kJ·mol</a:t>
              </a:r>
              <a:r>
                <a:rPr lang="en-US" altLang="zh-CN" b="1" baseline="30000">
                  <a:solidFill>
                    <a:srgbClr val="660066"/>
                  </a:solidFill>
                </a:rPr>
                <a:t>-1</a:t>
              </a:r>
              <a:endParaRPr lang="en-US" altLang="zh-CN" b="1">
                <a:solidFill>
                  <a:srgbClr val="660066"/>
                </a:solidFill>
              </a:endParaRPr>
            </a:p>
          </p:txBody>
        </p:sp>
      </p:grpSp>
      <p:grpSp>
        <p:nvGrpSpPr>
          <p:cNvPr id="214036" name="Group 20"/>
          <p:cNvGrpSpPr>
            <a:grpSpLocks/>
          </p:cNvGrpSpPr>
          <p:nvPr/>
        </p:nvGrpSpPr>
        <p:grpSpPr bwMode="auto">
          <a:xfrm>
            <a:off x="457200" y="4724400"/>
            <a:ext cx="7715250" cy="1981200"/>
            <a:chOff x="288" y="2976"/>
            <a:chExt cx="4860" cy="1248"/>
          </a:xfrm>
        </p:grpSpPr>
        <p:sp>
          <p:nvSpPr>
            <p:cNvPr id="12295" name="Text Box 12"/>
            <p:cNvSpPr txBox="1">
              <a:spLocks noChangeArrowheads="1"/>
            </p:cNvSpPr>
            <p:nvPr/>
          </p:nvSpPr>
          <p:spPr bwMode="auto">
            <a:xfrm>
              <a:off x="288" y="2976"/>
              <a:ext cx="48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solidFill>
                    <a:srgbClr val="FF3300"/>
                  </a:solidFill>
                </a:rPr>
                <a:t>对于双原子分子：</a:t>
              </a:r>
              <a:r>
                <a:rPr lang="zh-CN" altLang="en-US"/>
                <a:t>键能在数值上等于键的离解能</a:t>
              </a:r>
              <a:r>
                <a:rPr lang="en-US" altLang="zh-CN"/>
                <a:t>D</a:t>
              </a:r>
            </a:p>
          </p:txBody>
        </p:sp>
        <p:grpSp>
          <p:nvGrpSpPr>
            <p:cNvPr id="12296" name="Group 18"/>
            <p:cNvGrpSpPr>
              <a:grpSpLocks/>
            </p:cNvGrpSpPr>
            <p:nvPr/>
          </p:nvGrpSpPr>
          <p:grpSpPr bwMode="auto">
            <a:xfrm>
              <a:off x="1296" y="3312"/>
              <a:ext cx="2496" cy="576"/>
              <a:chOff x="1296" y="3312"/>
              <a:chExt cx="2496" cy="576"/>
            </a:xfrm>
          </p:grpSpPr>
          <p:sp>
            <p:nvSpPr>
              <p:cNvPr id="12298" name="Text Box 14"/>
              <p:cNvSpPr txBox="1">
                <a:spLocks noChangeArrowheads="1"/>
              </p:cNvSpPr>
              <p:nvPr/>
            </p:nvSpPr>
            <p:spPr bwMode="auto">
              <a:xfrm>
                <a:off x="1296" y="3408"/>
                <a:ext cx="24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H</a:t>
                </a:r>
                <a:r>
                  <a:rPr lang="en-US" altLang="zh-CN" sz="2800" baseline="-25000"/>
                  <a:t>2</a:t>
                </a:r>
                <a:r>
                  <a:rPr lang="en-US" altLang="zh-CN" sz="2800"/>
                  <a:t>(g)                        2H(g)</a:t>
                </a:r>
              </a:p>
            </p:txBody>
          </p:sp>
          <p:sp>
            <p:nvSpPr>
              <p:cNvPr id="12299" name="Line 15"/>
              <p:cNvSpPr>
                <a:spLocks noChangeShapeType="1"/>
              </p:cNvSpPr>
              <p:nvPr/>
            </p:nvSpPr>
            <p:spPr bwMode="auto">
              <a:xfrm>
                <a:off x="2016" y="3600"/>
                <a:ext cx="100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0" name="Text Box 16"/>
              <p:cNvSpPr txBox="1">
                <a:spLocks noChangeArrowheads="1"/>
              </p:cNvSpPr>
              <p:nvPr/>
            </p:nvSpPr>
            <p:spPr bwMode="auto">
              <a:xfrm>
                <a:off x="2016" y="3312"/>
                <a:ext cx="884"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25000"/>
                  </a:spcBef>
                </a:pPr>
                <a:r>
                  <a:rPr lang="en-US" altLang="zh-CN"/>
                  <a:t>298.15K</a:t>
                </a:r>
              </a:p>
              <a:p>
                <a:pPr>
                  <a:spcBef>
                    <a:spcPct val="25000"/>
                  </a:spcBef>
                </a:pPr>
                <a:r>
                  <a:rPr lang="zh-CN" altLang="en-US"/>
                  <a:t>标准态下</a:t>
                </a:r>
              </a:p>
            </p:txBody>
          </p:sp>
        </p:grpSp>
        <p:sp>
          <p:nvSpPr>
            <p:cNvPr id="12297" name="Text Box 17"/>
            <p:cNvSpPr txBox="1">
              <a:spLocks noChangeArrowheads="1"/>
            </p:cNvSpPr>
            <p:nvPr/>
          </p:nvSpPr>
          <p:spPr bwMode="auto">
            <a:xfrm>
              <a:off x="1296" y="3936"/>
              <a:ext cx="33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E</a:t>
              </a:r>
              <a:r>
                <a:rPr lang="en-US" altLang="zh-CN" baseline="30000">
                  <a:sym typeface="Symbol" pitchFamily="18" charset="2"/>
                </a:rPr>
                <a:t></a:t>
              </a:r>
              <a:r>
                <a:rPr lang="en-US" altLang="zh-CN">
                  <a:sym typeface="Symbol" pitchFamily="18" charset="2"/>
                </a:rPr>
                <a:t>(H-H)= </a:t>
              </a:r>
              <a:r>
                <a:rPr lang="en-US" altLang="zh-CN"/>
                <a:t>D</a:t>
              </a:r>
              <a:r>
                <a:rPr lang="en-US" altLang="zh-CN" baseline="30000">
                  <a:sym typeface="Symbol" pitchFamily="18" charset="2"/>
                </a:rPr>
                <a:t></a:t>
              </a:r>
              <a:r>
                <a:rPr lang="en-US" altLang="zh-CN">
                  <a:sym typeface="Symbol" pitchFamily="18" charset="2"/>
                </a:rPr>
                <a:t>(H-H)=436 </a:t>
              </a:r>
              <a:r>
                <a:rPr lang="en-US" altLang="zh-CN"/>
                <a:t>kJ·mol</a:t>
              </a:r>
              <a:r>
                <a:rPr lang="en-US" altLang="zh-CN" baseline="30000"/>
                <a:t>-1</a:t>
              </a:r>
              <a:endParaRPr lang="en-US" altLang="zh-CN">
                <a:sym typeface="Symbol" pitchFamily="18" charset="2"/>
              </a:endParaRPr>
            </a:p>
          </p:txBody>
        </p:sp>
      </p:grpSp>
      <p:sp>
        <p:nvSpPr>
          <p:cNvPr id="12294" name="Text Box 23"/>
          <p:cNvSpPr txBox="1">
            <a:spLocks noChangeArrowheads="1"/>
          </p:cNvSpPr>
          <p:nvPr/>
        </p:nvSpPr>
        <p:spPr bwMode="auto">
          <a:xfrm>
            <a:off x="7667625" y="260350"/>
            <a:ext cx="1079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b="1"/>
              <a:t>P300</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14035"/>
                                        </p:tgtEl>
                                        <p:attrNameLst>
                                          <p:attrName>style.visibility</p:attrName>
                                        </p:attrNameLst>
                                      </p:cBhvr>
                                      <p:to>
                                        <p:strVal val="visible"/>
                                      </p:to>
                                    </p:set>
                                    <p:animEffect transition="in" filter="box(in)">
                                      <p:cBhvr>
                                        <p:cTn id="7" dur="500"/>
                                        <p:tgtEl>
                                          <p:spTgt spid="2140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4036"/>
                                        </p:tgtEl>
                                        <p:attrNameLst>
                                          <p:attrName>style.visibility</p:attrName>
                                        </p:attrNameLst>
                                      </p:cBhvr>
                                      <p:to>
                                        <p:strVal val="visible"/>
                                      </p:to>
                                    </p:set>
                                    <p:animEffect transition="in" filter="checkerboard(across)">
                                      <p:cBhvr>
                                        <p:cTn id="12" dur="500"/>
                                        <p:tgtEl>
                                          <p:spTgt spid="214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2"/>
          <p:cNvSpPr txBox="1">
            <a:spLocks noChangeArrowheads="1"/>
          </p:cNvSpPr>
          <p:nvPr/>
        </p:nvSpPr>
        <p:spPr bwMode="auto">
          <a:xfrm>
            <a:off x="457200" y="4114800"/>
            <a:ext cx="8093075" cy="1838325"/>
          </a:xfrm>
          <a:prstGeom prst="rect">
            <a:avLst/>
          </a:prstGeom>
          <a:noFill/>
          <a:ln w="38100">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1">
                <a:solidFill>
                  <a:srgbClr val="000099"/>
                </a:solidFill>
              </a:rPr>
              <a:t>         </a:t>
            </a:r>
            <a:r>
              <a:rPr lang="zh-CN" altLang="en-US" sz="2800" b="1">
                <a:solidFill>
                  <a:srgbClr val="000099"/>
                </a:solidFill>
              </a:rPr>
              <a:t>根据能量守恒原理：断裂一个化学键所需的能量与形成该键时所释放出来的能量是相等的。因此，键能可作为衡量化学键牢固程度的键参数。键能越大，键越牢固，越不易断裂。</a:t>
            </a:r>
          </a:p>
        </p:txBody>
      </p:sp>
      <p:sp>
        <p:nvSpPr>
          <p:cNvPr id="13315" name="Text Box 3"/>
          <p:cNvSpPr txBox="1">
            <a:spLocks noChangeArrowheads="1"/>
          </p:cNvSpPr>
          <p:nvPr/>
        </p:nvSpPr>
        <p:spPr bwMode="auto">
          <a:xfrm>
            <a:off x="381000" y="304800"/>
            <a:ext cx="7720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solidFill>
                  <a:srgbClr val="FF3300"/>
                </a:solidFill>
              </a:rPr>
              <a:t>对于多原子分子：</a:t>
            </a:r>
            <a:r>
              <a:rPr lang="zh-CN" altLang="en-US"/>
              <a:t>键能与键的离解能是不同的。</a:t>
            </a:r>
          </a:p>
        </p:txBody>
      </p:sp>
      <p:sp>
        <p:nvSpPr>
          <p:cNvPr id="13316" name="Text Box 4"/>
          <p:cNvSpPr txBox="1">
            <a:spLocks noChangeArrowheads="1"/>
          </p:cNvSpPr>
          <p:nvPr/>
        </p:nvSpPr>
        <p:spPr bwMode="auto">
          <a:xfrm>
            <a:off x="593725" y="1108075"/>
            <a:ext cx="469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例如：    </a:t>
            </a:r>
            <a:r>
              <a:rPr lang="en-US" altLang="zh-CN"/>
              <a:t>CH</a:t>
            </a:r>
            <a:r>
              <a:rPr lang="en-US" altLang="zh-CN" baseline="-25000"/>
              <a:t>4</a:t>
            </a:r>
            <a:r>
              <a:rPr lang="en-US" altLang="zh-CN"/>
              <a:t>    </a:t>
            </a:r>
            <a:r>
              <a:rPr lang="zh-CN" altLang="en-US"/>
              <a:t>有四个</a:t>
            </a:r>
            <a:r>
              <a:rPr lang="en-US" altLang="zh-CN"/>
              <a:t>C-H</a:t>
            </a:r>
            <a:r>
              <a:rPr lang="zh-CN" altLang="en-US"/>
              <a:t>键</a:t>
            </a:r>
          </a:p>
        </p:txBody>
      </p:sp>
      <p:sp>
        <p:nvSpPr>
          <p:cNvPr id="13317" name="Text Box 5"/>
          <p:cNvSpPr txBox="1">
            <a:spLocks noChangeArrowheads="1"/>
          </p:cNvSpPr>
          <p:nvPr/>
        </p:nvSpPr>
        <p:spPr bwMode="auto">
          <a:xfrm>
            <a:off x="1431925" y="1773238"/>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则：</a:t>
            </a:r>
          </a:p>
        </p:txBody>
      </p:sp>
      <p:graphicFrame>
        <p:nvGraphicFramePr>
          <p:cNvPr id="13318" name="Object 6"/>
          <p:cNvGraphicFramePr>
            <a:graphicFrameLocks noChangeAspect="1"/>
          </p:cNvGraphicFramePr>
          <p:nvPr/>
        </p:nvGraphicFramePr>
        <p:xfrm>
          <a:off x="2209800" y="1676400"/>
          <a:ext cx="3892550" cy="746125"/>
        </p:xfrm>
        <a:graphic>
          <a:graphicData uri="http://schemas.openxmlformats.org/presentationml/2006/ole">
            <mc:AlternateContent xmlns:mc="http://schemas.openxmlformats.org/markup-compatibility/2006">
              <mc:Choice xmlns:v="urn:schemas-microsoft-com:vml" Requires="v">
                <p:oleObj spid="_x0000_s13332" name="公式" r:id="rId4" imgW="2451100" imgH="469900" progId="Equation.3">
                  <p:embed/>
                </p:oleObj>
              </mc:Choice>
              <mc:Fallback>
                <p:oleObj name="公式" r:id="rId4" imgW="2451100" imgH="4699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1676400"/>
                        <a:ext cx="3892550"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9" name="Text Box 7"/>
          <p:cNvSpPr txBox="1">
            <a:spLocks noChangeArrowheads="1"/>
          </p:cNvSpPr>
          <p:nvPr/>
        </p:nvSpPr>
        <p:spPr bwMode="auto">
          <a:xfrm>
            <a:off x="1143000" y="2743200"/>
            <a:ext cx="724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solidFill>
                  <a:srgbClr val="0000FF"/>
                </a:solidFill>
              </a:rPr>
              <a:t>C-H</a:t>
            </a:r>
            <a:r>
              <a:rPr lang="zh-CN" altLang="en-US" sz="2800">
                <a:solidFill>
                  <a:srgbClr val="0000FF"/>
                </a:solidFill>
              </a:rPr>
              <a:t>键能是</a:t>
            </a:r>
            <a:r>
              <a:rPr lang="en-US" altLang="zh-CN" sz="2800">
                <a:solidFill>
                  <a:srgbClr val="0000FF"/>
                </a:solidFill>
              </a:rPr>
              <a:t>C-H</a:t>
            </a:r>
            <a:r>
              <a:rPr lang="zh-CN" altLang="en-US" sz="2800">
                <a:solidFill>
                  <a:srgbClr val="0000FF"/>
                </a:solidFill>
              </a:rPr>
              <a:t>键逐级离解能的平均值。</a:t>
            </a:r>
          </a:p>
        </p:txBody>
      </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6066"/>
                                        </p:tgtEl>
                                        <p:attrNameLst>
                                          <p:attrName>style.visibility</p:attrName>
                                        </p:attrNameLst>
                                      </p:cBhvr>
                                      <p:to>
                                        <p:strVal val="visible"/>
                                      </p:to>
                                    </p:set>
                                    <p:anim calcmode="lin" valueType="num">
                                      <p:cBhvr additive="base">
                                        <p:cTn id="7" dur="500" fill="hold"/>
                                        <p:tgtEl>
                                          <p:spTgt spid="216066"/>
                                        </p:tgtEl>
                                        <p:attrNameLst>
                                          <p:attrName>ppt_x</p:attrName>
                                        </p:attrNameLst>
                                      </p:cBhvr>
                                      <p:tavLst>
                                        <p:tav tm="0">
                                          <p:val>
                                            <p:strVal val="0-#ppt_w/2"/>
                                          </p:val>
                                        </p:tav>
                                        <p:tav tm="100000">
                                          <p:val>
                                            <p:strVal val="#ppt_x"/>
                                          </p:val>
                                        </p:tav>
                                      </p:tavLst>
                                    </p:anim>
                                    <p:anim calcmode="lin" valueType="num">
                                      <p:cBhvr additive="base">
                                        <p:cTn id="8" dur="500" fill="hold"/>
                                        <p:tgtEl>
                                          <p:spTgt spid="2160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6"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AutoShape 2"/>
          <p:cNvSpPr>
            <a:spLocks noChangeArrowheads="1"/>
          </p:cNvSpPr>
          <p:nvPr/>
        </p:nvSpPr>
        <p:spPr bwMode="auto">
          <a:xfrm>
            <a:off x="457200" y="381000"/>
            <a:ext cx="1954213" cy="762000"/>
          </a:xfrm>
          <a:prstGeom prst="cloudCallout">
            <a:avLst>
              <a:gd name="adj1" fmla="val 53898"/>
              <a:gd name="adj2" fmla="val 104167"/>
            </a:avLst>
          </a:prstGeom>
          <a:gradFill rotWithShape="0">
            <a:gsLst>
              <a:gs pos="0">
                <a:srgbClr val="FF33CC"/>
              </a:gs>
              <a:gs pos="50000">
                <a:schemeClr val="bg1"/>
              </a:gs>
              <a:gs pos="100000">
                <a:srgbClr val="FF33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b="1"/>
              <a:t>键长</a:t>
            </a:r>
          </a:p>
        </p:txBody>
      </p:sp>
      <p:sp>
        <p:nvSpPr>
          <p:cNvPr id="14339" name="Text Box 3"/>
          <p:cNvSpPr txBox="1">
            <a:spLocks noChangeArrowheads="1"/>
          </p:cNvSpPr>
          <p:nvPr/>
        </p:nvSpPr>
        <p:spPr bwMode="auto">
          <a:xfrm>
            <a:off x="2498725" y="676275"/>
            <a:ext cx="6416675" cy="984250"/>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t>分子内成键两原子核之间的平衡距离称为键长或核间距，用</a:t>
            </a:r>
            <a:r>
              <a:rPr lang="en-US" altLang="zh-CN" sz="2800" b="1"/>
              <a:t>L</a:t>
            </a:r>
            <a:r>
              <a:rPr lang="zh-CN" altLang="en-US" sz="2800" b="1"/>
              <a:t>表示。</a:t>
            </a:r>
          </a:p>
        </p:txBody>
      </p:sp>
      <p:grpSp>
        <p:nvGrpSpPr>
          <p:cNvPr id="217104" name="Group 16"/>
          <p:cNvGrpSpPr>
            <a:grpSpLocks/>
          </p:cNvGrpSpPr>
          <p:nvPr/>
        </p:nvGrpSpPr>
        <p:grpSpPr bwMode="auto">
          <a:xfrm>
            <a:off x="625475" y="1884363"/>
            <a:ext cx="8001000" cy="2419350"/>
            <a:chOff x="394" y="1187"/>
            <a:chExt cx="5040" cy="1524"/>
          </a:xfrm>
        </p:grpSpPr>
        <p:sp>
          <p:nvSpPr>
            <p:cNvPr id="14343" name="Text Box 4"/>
            <p:cNvSpPr txBox="1">
              <a:spLocks noChangeArrowheads="1"/>
            </p:cNvSpPr>
            <p:nvPr/>
          </p:nvSpPr>
          <p:spPr bwMode="auto">
            <a:xfrm>
              <a:off x="586" y="1187"/>
              <a:ext cx="44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latin typeface="幼圆" pitchFamily="49" charset="-122"/>
                  <a:ea typeface="幼圆" pitchFamily="49" charset="-122"/>
                </a:rPr>
                <a:t>键长数据可用分子光谱或</a:t>
              </a:r>
              <a:r>
                <a:rPr lang="en-US" altLang="zh-CN" b="1" i="1">
                  <a:ea typeface="幼圆" pitchFamily="49" charset="-122"/>
                </a:rPr>
                <a:t>x</a:t>
              </a:r>
              <a:r>
                <a:rPr lang="zh-CN" altLang="en-US" b="1">
                  <a:latin typeface="幼圆" pitchFamily="49" charset="-122"/>
                  <a:ea typeface="幼圆" pitchFamily="49" charset="-122"/>
                </a:rPr>
                <a:t>射线衍射方法测得：</a:t>
              </a:r>
            </a:p>
          </p:txBody>
        </p:sp>
        <p:grpSp>
          <p:nvGrpSpPr>
            <p:cNvPr id="14344" name="Group 13"/>
            <p:cNvGrpSpPr>
              <a:grpSpLocks/>
            </p:cNvGrpSpPr>
            <p:nvPr/>
          </p:nvGrpSpPr>
          <p:grpSpPr bwMode="auto">
            <a:xfrm>
              <a:off x="394" y="1571"/>
              <a:ext cx="5040" cy="1140"/>
              <a:chOff x="384" y="1776"/>
              <a:chExt cx="5040" cy="1140"/>
            </a:xfrm>
          </p:grpSpPr>
          <p:sp>
            <p:nvSpPr>
              <p:cNvPr id="14345" name="Line 5"/>
              <p:cNvSpPr>
                <a:spLocks noChangeShapeType="1"/>
              </p:cNvSpPr>
              <p:nvPr/>
            </p:nvSpPr>
            <p:spPr bwMode="auto">
              <a:xfrm>
                <a:off x="384" y="1776"/>
                <a:ext cx="49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6" name="Line 6"/>
              <p:cNvSpPr>
                <a:spLocks noChangeShapeType="1"/>
              </p:cNvSpPr>
              <p:nvPr/>
            </p:nvSpPr>
            <p:spPr bwMode="auto">
              <a:xfrm>
                <a:off x="384" y="2112"/>
                <a:ext cx="49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7" name="Line 7"/>
              <p:cNvSpPr>
                <a:spLocks noChangeShapeType="1"/>
              </p:cNvSpPr>
              <p:nvPr/>
            </p:nvSpPr>
            <p:spPr bwMode="auto">
              <a:xfrm>
                <a:off x="432" y="2880"/>
                <a:ext cx="49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8" name="Text Box 9"/>
              <p:cNvSpPr txBox="1">
                <a:spLocks noChangeArrowheads="1"/>
              </p:cNvSpPr>
              <p:nvPr/>
            </p:nvSpPr>
            <p:spPr bwMode="auto">
              <a:xfrm>
                <a:off x="1392" y="1824"/>
                <a:ext cx="39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E</a:t>
                </a:r>
                <a:r>
                  <a:rPr lang="en-US" altLang="zh-CN" baseline="30000">
                    <a:sym typeface="Symbol" pitchFamily="18" charset="2"/>
                  </a:rPr>
                  <a:t></a:t>
                </a:r>
                <a:r>
                  <a:rPr lang="zh-CN" altLang="en-US">
                    <a:sym typeface="Symbol" pitchFamily="18" charset="2"/>
                  </a:rPr>
                  <a:t>键能</a:t>
                </a:r>
                <a:r>
                  <a:rPr lang="en-US" altLang="zh-CN">
                    <a:sym typeface="Symbol" pitchFamily="18" charset="2"/>
                  </a:rPr>
                  <a:t>(</a:t>
                </a:r>
                <a:r>
                  <a:rPr lang="en-US" altLang="zh-CN"/>
                  <a:t>kJ·mol</a:t>
                </a:r>
                <a:r>
                  <a:rPr lang="en-US" altLang="zh-CN" baseline="30000"/>
                  <a:t>-1</a:t>
                </a:r>
                <a:r>
                  <a:rPr lang="en-US" altLang="zh-CN">
                    <a:sym typeface="Symbol" pitchFamily="18" charset="2"/>
                  </a:rPr>
                  <a:t>)                   L </a:t>
                </a:r>
                <a:r>
                  <a:rPr lang="zh-CN" altLang="en-US">
                    <a:sym typeface="Symbol" pitchFamily="18" charset="2"/>
                  </a:rPr>
                  <a:t>键长</a:t>
                </a:r>
                <a:r>
                  <a:rPr lang="en-US" altLang="zh-CN">
                    <a:sym typeface="Symbol" pitchFamily="18" charset="2"/>
                  </a:rPr>
                  <a:t>(pm)</a:t>
                </a:r>
              </a:p>
            </p:txBody>
          </p:sp>
          <p:sp>
            <p:nvSpPr>
              <p:cNvPr id="14349" name="Text Box 10"/>
              <p:cNvSpPr txBox="1">
                <a:spLocks noChangeArrowheads="1"/>
              </p:cNvSpPr>
              <p:nvPr/>
            </p:nvSpPr>
            <p:spPr bwMode="auto">
              <a:xfrm>
                <a:off x="528" y="2160"/>
                <a:ext cx="3780"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dirty="0"/>
                  <a:t>C</a:t>
                </a:r>
                <a:r>
                  <a:rPr lang="en-US" altLang="zh-CN" dirty="0">
                    <a:latin typeface="宋体" pitchFamily="2" charset="-122"/>
                  </a:rPr>
                  <a:t>-</a:t>
                </a:r>
                <a:r>
                  <a:rPr lang="en-US" altLang="zh-CN" dirty="0"/>
                  <a:t>C                  356                                      154</a:t>
                </a:r>
              </a:p>
              <a:p>
                <a:r>
                  <a:rPr lang="en-US" altLang="zh-CN" dirty="0"/>
                  <a:t>C=C                  598                                      134</a:t>
                </a:r>
              </a:p>
              <a:p>
                <a:r>
                  <a:rPr lang="en-US" altLang="zh-CN" dirty="0"/>
                  <a:t>C≡C                </a:t>
                </a:r>
                <a:r>
                  <a:rPr lang="en-US" altLang="zh-CN" dirty="0" smtClean="0"/>
                  <a:t>  813                                      </a:t>
                </a:r>
                <a:r>
                  <a:rPr lang="en-US" altLang="zh-CN" dirty="0"/>
                  <a:t>120</a:t>
                </a:r>
              </a:p>
            </p:txBody>
          </p:sp>
          <p:sp>
            <p:nvSpPr>
              <p:cNvPr id="14350" name="Line 11"/>
              <p:cNvSpPr>
                <a:spLocks noChangeShapeType="1"/>
              </p:cNvSpPr>
              <p:nvPr/>
            </p:nvSpPr>
            <p:spPr bwMode="auto">
              <a:xfrm>
                <a:off x="1296" y="1776"/>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51" name="Line 12"/>
              <p:cNvSpPr>
                <a:spLocks noChangeShapeType="1"/>
              </p:cNvSpPr>
              <p:nvPr/>
            </p:nvSpPr>
            <p:spPr bwMode="auto">
              <a:xfrm>
                <a:off x="3264" y="1776"/>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17102" name="Text Box 14"/>
          <p:cNvSpPr txBox="1">
            <a:spLocks noChangeArrowheads="1"/>
          </p:cNvSpPr>
          <p:nvPr/>
        </p:nvSpPr>
        <p:spPr bwMode="auto">
          <a:xfrm>
            <a:off x="762000" y="4419600"/>
            <a:ext cx="8016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b="1">
                <a:solidFill>
                  <a:srgbClr val="800080"/>
                </a:solidFill>
              </a:rPr>
              <a:t>        </a:t>
            </a:r>
            <a:r>
              <a:rPr lang="zh-CN" altLang="en-US" b="1">
                <a:solidFill>
                  <a:srgbClr val="800080"/>
                </a:solidFill>
              </a:rPr>
              <a:t>两个相同原子之间形成不同的化学键，其键长越短，键能越大，键就越牢固。</a:t>
            </a:r>
          </a:p>
        </p:txBody>
      </p:sp>
      <p:sp>
        <p:nvSpPr>
          <p:cNvPr id="217103" name="Text Box 15"/>
          <p:cNvSpPr txBox="1">
            <a:spLocks noChangeArrowheads="1"/>
          </p:cNvSpPr>
          <p:nvPr/>
        </p:nvSpPr>
        <p:spPr bwMode="auto">
          <a:xfrm>
            <a:off x="762000" y="5334000"/>
            <a:ext cx="79406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b="1" i="1">
                <a:solidFill>
                  <a:srgbClr val="CC3300"/>
                </a:solidFill>
              </a:rPr>
              <a:t>        </a:t>
            </a:r>
            <a:r>
              <a:rPr lang="zh-CN" altLang="en-US" b="1">
                <a:solidFill>
                  <a:srgbClr val="CC3300"/>
                </a:solidFill>
              </a:rPr>
              <a:t>两个相同原子所形成的共价单键键长的一半即为该原子的</a:t>
            </a:r>
            <a:r>
              <a:rPr lang="zh-CN" altLang="en-US" b="1">
                <a:solidFill>
                  <a:schemeClr val="hlink"/>
                </a:solidFill>
              </a:rPr>
              <a:t>共价半径</a:t>
            </a:r>
            <a:r>
              <a:rPr lang="zh-CN" altLang="en-US" b="1">
                <a:solidFill>
                  <a:srgbClr val="CC3300"/>
                </a:solidFill>
              </a:rPr>
              <a:t>。两个不同原子所形成的共价单键的键长为共价半径之和。</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17104"/>
                                        </p:tgtEl>
                                        <p:attrNameLst>
                                          <p:attrName>style.visibility</p:attrName>
                                        </p:attrNameLst>
                                      </p:cBhvr>
                                      <p:to>
                                        <p:strVal val="visible"/>
                                      </p:to>
                                    </p:set>
                                    <p:animEffect transition="in" filter="box(in)">
                                      <p:cBhvr>
                                        <p:cTn id="7" dur="500"/>
                                        <p:tgtEl>
                                          <p:spTgt spid="2171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17102"/>
                                        </p:tgtEl>
                                        <p:attrNameLst>
                                          <p:attrName>style.visibility</p:attrName>
                                        </p:attrNameLst>
                                      </p:cBhvr>
                                      <p:to>
                                        <p:strVal val="visible"/>
                                      </p:to>
                                    </p:set>
                                    <p:anim calcmode="lin" valueType="num">
                                      <p:cBhvr additive="base">
                                        <p:cTn id="12" dur="500" fill="hold"/>
                                        <p:tgtEl>
                                          <p:spTgt spid="217102"/>
                                        </p:tgtEl>
                                        <p:attrNameLst>
                                          <p:attrName>ppt_x</p:attrName>
                                        </p:attrNameLst>
                                      </p:cBhvr>
                                      <p:tavLst>
                                        <p:tav tm="0">
                                          <p:val>
                                            <p:strVal val="0-#ppt_w/2"/>
                                          </p:val>
                                        </p:tav>
                                        <p:tav tm="100000">
                                          <p:val>
                                            <p:strVal val="#ppt_x"/>
                                          </p:val>
                                        </p:tav>
                                      </p:tavLst>
                                    </p:anim>
                                    <p:anim calcmode="lin" valueType="num">
                                      <p:cBhvr additive="base">
                                        <p:cTn id="13" dur="500" fill="hold"/>
                                        <p:tgtEl>
                                          <p:spTgt spid="21710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17103"/>
                                        </p:tgtEl>
                                        <p:attrNameLst>
                                          <p:attrName>style.visibility</p:attrName>
                                        </p:attrNameLst>
                                      </p:cBhvr>
                                      <p:to>
                                        <p:strVal val="visible"/>
                                      </p:to>
                                    </p:set>
                                    <p:anim calcmode="lin" valueType="num">
                                      <p:cBhvr additive="base">
                                        <p:cTn id="18" dur="500" fill="hold"/>
                                        <p:tgtEl>
                                          <p:spTgt spid="217103"/>
                                        </p:tgtEl>
                                        <p:attrNameLst>
                                          <p:attrName>ppt_x</p:attrName>
                                        </p:attrNameLst>
                                      </p:cBhvr>
                                      <p:tavLst>
                                        <p:tav tm="0">
                                          <p:val>
                                            <p:strVal val="0-#ppt_w/2"/>
                                          </p:val>
                                        </p:tav>
                                        <p:tav tm="100000">
                                          <p:val>
                                            <p:strVal val="#ppt_x"/>
                                          </p:val>
                                        </p:tav>
                                      </p:tavLst>
                                    </p:anim>
                                    <p:anim calcmode="lin" valueType="num">
                                      <p:cBhvr additive="base">
                                        <p:cTn id="19" dur="500" fill="hold"/>
                                        <p:tgtEl>
                                          <p:spTgt spid="2171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02" grpId="0" autoUpdateAnimBg="0"/>
      <p:bldP spid="21710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AutoShape 1026"/>
          <p:cNvSpPr>
            <a:spLocks noChangeArrowheads="1"/>
          </p:cNvSpPr>
          <p:nvPr/>
        </p:nvSpPr>
        <p:spPr bwMode="auto">
          <a:xfrm>
            <a:off x="457200" y="381000"/>
            <a:ext cx="1954213" cy="762000"/>
          </a:xfrm>
          <a:prstGeom prst="cloudCallout">
            <a:avLst>
              <a:gd name="adj1" fmla="val 53898"/>
              <a:gd name="adj2" fmla="val 104167"/>
            </a:avLst>
          </a:prstGeom>
          <a:gradFill rotWithShape="0">
            <a:gsLst>
              <a:gs pos="0">
                <a:srgbClr val="00FF99"/>
              </a:gs>
              <a:gs pos="50000">
                <a:schemeClr val="bg1"/>
              </a:gs>
              <a:gs pos="100000">
                <a:srgbClr val="00FF99"/>
              </a:gs>
            </a:gsLst>
            <a:lin ang="27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b="1"/>
              <a:t>键角</a:t>
            </a:r>
          </a:p>
        </p:txBody>
      </p:sp>
      <p:sp>
        <p:nvSpPr>
          <p:cNvPr id="15363" name="Text Box 1027"/>
          <p:cNvSpPr txBox="1">
            <a:spLocks noChangeArrowheads="1"/>
          </p:cNvSpPr>
          <p:nvPr/>
        </p:nvSpPr>
        <p:spPr bwMode="auto">
          <a:xfrm>
            <a:off x="2498725" y="676275"/>
            <a:ext cx="6416675" cy="984250"/>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t>在分子中两个相邻化学键之间的夹角称为键角，用</a:t>
            </a:r>
            <a:r>
              <a:rPr lang="zh-CN" altLang="en-US" sz="2800" b="1">
                <a:sym typeface="Symbol" pitchFamily="18" charset="2"/>
              </a:rPr>
              <a:t></a:t>
            </a:r>
            <a:r>
              <a:rPr lang="zh-CN" altLang="en-US" sz="2800" b="1"/>
              <a:t>表示。</a:t>
            </a:r>
          </a:p>
        </p:txBody>
      </p:sp>
      <p:grpSp>
        <p:nvGrpSpPr>
          <p:cNvPr id="218155" name="Group 1067"/>
          <p:cNvGrpSpPr>
            <a:grpSpLocks/>
          </p:cNvGrpSpPr>
          <p:nvPr/>
        </p:nvGrpSpPr>
        <p:grpSpPr bwMode="auto">
          <a:xfrm>
            <a:off x="457200" y="1981200"/>
            <a:ext cx="8169275" cy="1852613"/>
            <a:chOff x="288" y="1248"/>
            <a:chExt cx="5146" cy="1167"/>
          </a:xfrm>
        </p:grpSpPr>
        <p:sp>
          <p:nvSpPr>
            <p:cNvPr id="15385" name="Text Box 1028"/>
            <p:cNvSpPr txBox="1">
              <a:spLocks noChangeArrowheads="1"/>
            </p:cNvSpPr>
            <p:nvPr/>
          </p:nvSpPr>
          <p:spPr bwMode="auto">
            <a:xfrm>
              <a:off x="288" y="1248"/>
              <a:ext cx="14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a:t>例如：水分子</a:t>
              </a:r>
            </a:p>
          </p:txBody>
        </p:sp>
        <p:grpSp>
          <p:nvGrpSpPr>
            <p:cNvPr id="15386" name="Group 1065"/>
            <p:cNvGrpSpPr>
              <a:grpSpLocks/>
            </p:cNvGrpSpPr>
            <p:nvPr/>
          </p:nvGrpSpPr>
          <p:grpSpPr bwMode="auto">
            <a:xfrm>
              <a:off x="1632" y="1680"/>
              <a:ext cx="937" cy="735"/>
              <a:chOff x="1632" y="1680"/>
              <a:chExt cx="937" cy="735"/>
            </a:xfrm>
          </p:grpSpPr>
          <p:grpSp>
            <p:nvGrpSpPr>
              <p:cNvPr id="15388" name="Group 1040"/>
              <p:cNvGrpSpPr>
                <a:grpSpLocks/>
              </p:cNvGrpSpPr>
              <p:nvPr/>
            </p:nvGrpSpPr>
            <p:grpSpPr bwMode="auto">
              <a:xfrm>
                <a:off x="1632" y="1680"/>
                <a:ext cx="937" cy="646"/>
                <a:chOff x="1334" y="2186"/>
                <a:chExt cx="937" cy="646"/>
              </a:xfrm>
            </p:grpSpPr>
            <p:sp>
              <p:nvSpPr>
                <p:cNvPr id="15390" name="Text Box 1029"/>
                <p:cNvSpPr txBox="1">
                  <a:spLocks noChangeArrowheads="1"/>
                </p:cNvSpPr>
                <p:nvPr/>
              </p:nvSpPr>
              <p:spPr bwMode="auto">
                <a:xfrm>
                  <a:off x="1680" y="254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O</a:t>
                  </a:r>
                </a:p>
              </p:txBody>
            </p:sp>
            <p:sp>
              <p:nvSpPr>
                <p:cNvPr id="15391" name="Line 1030"/>
                <p:cNvSpPr>
                  <a:spLocks noChangeShapeType="1"/>
                </p:cNvSpPr>
                <p:nvPr/>
              </p:nvSpPr>
              <p:spPr bwMode="auto">
                <a:xfrm>
                  <a:off x="1488" y="2448"/>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2" name="Line 1031"/>
                <p:cNvSpPr>
                  <a:spLocks noChangeShapeType="1"/>
                </p:cNvSpPr>
                <p:nvPr/>
              </p:nvSpPr>
              <p:spPr bwMode="auto">
                <a:xfrm flipV="1">
                  <a:off x="1872" y="2448"/>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3" name="Text Box 1032"/>
                <p:cNvSpPr txBox="1">
                  <a:spLocks noChangeArrowheads="1"/>
                </p:cNvSpPr>
                <p:nvPr/>
              </p:nvSpPr>
              <p:spPr bwMode="auto">
                <a:xfrm>
                  <a:off x="1334" y="2186"/>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H</a:t>
                  </a:r>
                </a:p>
              </p:txBody>
            </p:sp>
            <p:sp>
              <p:nvSpPr>
                <p:cNvPr id="15394" name="Text Box 1033"/>
                <p:cNvSpPr txBox="1">
                  <a:spLocks noChangeArrowheads="1"/>
                </p:cNvSpPr>
                <p:nvPr/>
              </p:nvSpPr>
              <p:spPr bwMode="auto">
                <a:xfrm>
                  <a:off x="2016" y="220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H</a:t>
                  </a:r>
                </a:p>
              </p:txBody>
            </p:sp>
            <p:sp>
              <p:nvSpPr>
                <p:cNvPr id="15395" name="AutoShape 1038"/>
                <p:cNvSpPr>
                  <a:spLocks noChangeArrowheads="1"/>
                </p:cNvSpPr>
                <p:nvPr/>
              </p:nvSpPr>
              <p:spPr bwMode="auto">
                <a:xfrm>
                  <a:off x="1584" y="2448"/>
                  <a:ext cx="432" cy="192"/>
                </a:xfrm>
                <a:custGeom>
                  <a:avLst/>
                  <a:gdLst>
                    <a:gd name="T0" fmla="*/ 4 w 21600"/>
                    <a:gd name="T1" fmla="*/ 0 h 21600"/>
                    <a:gd name="T2" fmla="*/ 0 w 21600"/>
                    <a:gd name="T3" fmla="*/ 1 h 21600"/>
                    <a:gd name="T4" fmla="*/ 4 w 21600"/>
                    <a:gd name="T5" fmla="*/ 0 h 21600"/>
                    <a:gd name="T6" fmla="*/ 9 w 21600"/>
                    <a:gd name="T7" fmla="*/ 1 h 21600"/>
                    <a:gd name="T8" fmla="*/ 9 w 21600"/>
                    <a:gd name="T9" fmla="*/ 1 h 21600"/>
                    <a:gd name="T10" fmla="*/ 7 w 21600"/>
                    <a:gd name="T11" fmla="*/ 1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099" y="8100"/>
                      </a:moveTo>
                      <a:cubicBezTo>
                        <a:pt x="17930" y="4505"/>
                        <a:pt x="14580" y="2072"/>
                        <a:pt x="10800" y="2072"/>
                      </a:cubicBezTo>
                      <a:cubicBezTo>
                        <a:pt x="5979" y="2072"/>
                        <a:pt x="2072" y="5979"/>
                        <a:pt x="2072" y="10800"/>
                      </a:cubicBezTo>
                      <a:cubicBezTo>
                        <a:pt x="2071" y="10939"/>
                        <a:pt x="2075" y="11079"/>
                        <a:pt x="2082" y="11218"/>
                      </a:cubicBezTo>
                      <a:lnTo>
                        <a:pt x="12" y="11317"/>
                      </a:lnTo>
                      <a:cubicBezTo>
                        <a:pt x="4" y="11145"/>
                        <a:pt x="0" y="10972"/>
                        <a:pt x="0" y="10800"/>
                      </a:cubicBezTo>
                      <a:cubicBezTo>
                        <a:pt x="0" y="4835"/>
                        <a:pt x="4835" y="0"/>
                        <a:pt x="10800" y="0"/>
                      </a:cubicBezTo>
                      <a:cubicBezTo>
                        <a:pt x="15477" y="-1"/>
                        <a:pt x="19623" y="3011"/>
                        <a:pt x="21070" y="7459"/>
                      </a:cubicBezTo>
                      <a:lnTo>
                        <a:pt x="23637" y="6623"/>
                      </a:lnTo>
                      <a:lnTo>
                        <a:pt x="21241" y="11332"/>
                      </a:lnTo>
                      <a:lnTo>
                        <a:pt x="16532" y="8935"/>
                      </a:lnTo>
                      <a:lnTo>
                        <a:pt x="19099" y="810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6" name="Text Box 1039"/>
                <p:cNvSpPr txBox="1">
                  <a:spLocks noChangeArrowheads="1"/>
                </p:cNvSpPr>
                <p:nvPr/>
              </p:nvSpPr>
              <p:spPr bwMode="auto">
                <a:xfrm>
                  <a:off x="1574" y="2247"/>
                  <a:ext cx="53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b="1"/>
                    <a:t>104.5°</a:t>
                  </a:r>
                </a:p>
              </p:txBody>
            </p:sp>
          </p:grpSp>
          <p:sp>
            <p:nvSpPr>
              <p:cNvPr id="15389" name="Text Box 1041"/>
              <p:cNvSpPr txBox="1">
                <a:spLocks noChangeArrowheads="1"/>
              </p:cNvSpPr>
              <p:nvPr/>
            </p:nvSpPr>
            <p:spPr bwMode="auto">
              <a:xfrm rot="-2962117">
                <a:off x="2152" y="2072"/>
                <a:ext cx="4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400" b="1"/>
                  <a:t>95.8 pm</a:t>
                </a:r>
              </a:p>
            </p:txBody>
          </p:sp>
        </p:grpSp>
        <p:sp>
          <p:nvSpPr>
            <p:cNvPr id="15387" name="Text Box 1042"/>
            <p:cNvSpPr txBox="1">
              <a:spLocks noChangeArrowheads="1"/>
            </p:cNvSpPr>
            <p:nvPr/>
          </p:nvSpPr>
          <p:spPr bwMode="auto">
            <a:xfrm>
              <a:off x="2928" y="1488"/>
              <a:ext cx="2506"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知道一个分子中</a:t>
              </a:r>
              <a:r>
                <a:rPr lang="zh-CN" altLang="en-US" b="1">
                  <a:solidFill>
                    <a:srgbClr val="FF3300"/>
                  </a:solidFill>
                </a:rPr>
                <a:t>键长</a:t>
              </a:r>
              <a:r>
                <a:rPr lang="zh-CN" altLang="en-US"/>
                <a:t>和</a:t>
              </a:r>
              <a:r>
                <a:rPr lang="zh-CN" altLang="en-US" b="1">
                  <a:solidFill>
                    <a:srgbClr val="FF3300"/>
                  </a:solidFill>
                </a:rPr>
                <a:t>键角</a:t>
              </a:r>
              <a:r>
                <a:rPr lang="zh-CN" altLang="en-US"/>
                <a:t>的数据，即可确定分子的空间几何构型。</a:t>
              </a:r>
              <a:r>
                <a:rPr lang="en-US" altLang="zh-CN"/>
                <a:t>H</a:t>
              </a:r>
              <a:r>
                <a:rPr lang="en-US" altLang="zh-CN" baseline="-25000"/>
                <a:t>2</a:t>
              </a:r>
              <a:r>
                <a:rPr lang="en-US" altLang="zh-CN"/>
                <a:t>O</a:t>
              </a:r>
              <a:r>
                <a:rPr lang="zh-CN" altLang="en-US"/>
                <a:t>为</a:t>
              </a:r>
              <a:r>
                <a:rPr lang="en-US" altLang="zh-CN"/>
                <a:t>V</a:t>
              </a:r>
              <a:r>
                <a:rPr lang="zh-CN" altLang="en-US"/>
                <a:t>型。</a:t>
              </a:r>
            </a:p>
          </p:txBody>
        </p:sp>
      </p:grpSp>
      <p:grpSp>
        <p:nvGrpSpPr>
          <p:cNvPr id="218137" name="Group 1049"/>
          <p:cNvGrpSpPr>
            <a:grpSpLocks/>
          </p:cNvGrpSpPr>
          <p:nvPr/>
        </p:nvGrpSpPr>
        <p:grpSpPr bwMode="auto">
          <a:xfrm>
            <a:off x="1219200" y="3962400"/>
            <a:ext cx="2047875" cy="1022350"/>
            <a:chOff x="854" y="2688"/>
            <a:chExt cx="1290" cy="644"/>
          </a:xfrm>
        </p:grpSpPr>
        <p:sp>
          <p:nvSpPr>
            <p:cNvPr id="15381" name="Text Box 1043"/>
            <p:cNvSpPr txBox="1">
              <a:spLocks noChangeArrowheads="1"/>
            </p:cNvSpPr>
            <p:nvPr/>
          </p:nvSpPr>
          <p:spPr bwMode="auto">
            <a:xfrm>
              <a:off x="854" y="2954"/>
              <a:ext cx="12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O——C——O</a:t>
              </a:r>
            </a:p>
          </p:txBody>
        </p:sp>
        <p:sp>
          <p:nvSpPr>
            <p:cNvPr id="15382" name="AutoShape 1045"/>
            <p:cNvSpPr>
              <a:spLocks noChangeArrowheads="1"/>
            </p:cNvSpPr>
            <p:nvPr/>
          </p:nvSpPr>
          <p:spPr bwMode="auto">
            <a:xfrm>
              <a:off x="1152" y="2880"/>
              <a:ext cx="672" cy="192"/>
            </a:xfrm>
            <a:prstGeom prst="curvedDownArrow">
              <a:avLst>
                <a:gd name="adj1" fmla="val 4472"/>
                <a:gd name="adj2" fmla="val 72074"/>
                <a:gd name="adj3" fmla="val 2013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5383" name="Text Box 1047"/>
            <p:cNvSpPr txBox="1">
              <a:spLocks noChangeArrowheads="1"/>
            </p:cNvSpPr>
            <p:nvPr/>
          </p:nvSpPr>
          <p:spPr bwMode="auto">
            <a:xfrm>
              <a:off x="1296" y="2688"/>
              <a:ext cx="3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400" b="1"/>
                <a:t>180°</a:t>
              </a:r>
            </a:p>
          </p:txBody>
        </p:sp>
        <p:sp>
          <p:nvSpPr>
            <p:cNvPr id="15384" name="Text Box 1048"/>
            <p:cNvSpPr txBox="1">
              <a:spLocks noChangeArrowheads="1"/>
            </p:cNvSpPr>
            <p:nvPr/>
          </p:nvSpPr>
          <p:spPr bwMode="auto">
            <a:xfrm>
              <a:off x="1536" y="3120"/>
              <a:ext cx="51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600" b="1"/>
                <a:t>116 pm</a:t>
              </a:r>
            </a:p>
          </p:txBody>
        </p:sp>
      </p:grpSp>
      <p:grpSp>
        <p:nvGrpSpPr>
          <p:cNvPr id="218151" name="Group 1063"/>
          <p:cNvGrpSpPr>
            <a:grpSpLocks/>
          </p:cNvGrpSpPr>
          <p:nvPr/>
        </p:nvGrpSpPr>
        <p:grpSpPr bwMode="auto">
          <a:xfrm>
            <a:off x="4876800" y="3657600"/>
            <a:ext cx="1928813" cy="2092325"/>
            <a:chOff x="2880" y="2714"/>
            <a:chExt cx="1215" cy="1318"/>
          </a:xfrm>
        </p:grpSpPr>
        <p:sp>
          <p:nvSpPr>
            <p:cNvPr id="15369" name="Text Box 1050"/>
            <p:cNvSpPr txBox="1">
              <a:spLocks noChangeArrowheads="1"/>
            </p:cNvSpPr>
            <p:nvPr/>
          </p:nvSpPr>
          <p:spPr bwMode="auto">
            <a:xfrm>
              <a:off x="3350" y="271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N</a:t>
              </a:r>
            </a:p>
          </p:txBody>
        </p:sp>
        <p:sp>
          <p:nvSpPr>
            <p:cNvPr id="15370" name="Line 1051"/>
            <p:cNvSpPr>
              <a:spLocks noChangeShapeType="1"/>
            </p:cNvSpPr>
            <p:nvPr/>
          </p:nvSpPr>
          <p:spPr bwMode="auto">
            <a:xfrm>
              <a:off x="3120" y="3552"/>
              <a:ext cx="768"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1" name="Line 1052"/>
            <p:cNvSpPr>
              <a:spLocks noChangeShapeType="1"/>
            </p:cNvSpPr>
            <p:nvPr/>
          </p:nvSpPr>
          <p:spPr bwMode="auto">
            <a:xfrm>
              <a:off x="3024" y="3600"/>
              <a:ext cx="288" cy="24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2" name="Line 1053"/>
            <p:cNvSpPr>
              <a:spLocks noChangeShapeType="1"/>
            </p:cNvSpPr>
            <p:nvPr/>
          </p:nvSpPr>
          <p:spPr bwMode="auto">
            <a:xfrm flipV="1">
              <a:off x="3408" y="3648"/>
              <a:ext cx="480" cy="24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3" name="Line 1054"/>
            <p:cNvSpPr>
              <a:spLocks noChangeShapeType="1"/>
            </p:cNvSpPr>
            <p:nvPr/>
          </p:nvSpPr>
          <p:spPr bwMode="auto">
            <a:xfrm flipH="1">
              <a:off x="3072" y="2976"/>
              <a:ext cx="336"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4" name="Line 1055"/>
            <p:cNvSpPr>
              <a:spLocks noChangeShapeType="1"/>
            </p:cNvSpPr>
            <p:nvPr/>
          </p:nvSpPr>
          <p:spPr bwMode="auto">
            <a:xfrm flipH="1">
              <a:off x="3360" y="3024"/>
              <a:ext cx="144"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5" name="Line 1056"/>
            <p:cNvSpPr>
              <a:spLocks noChangeShapeType="1"/>
            </p:cNvSpPr>
            <p:nvPr/>
          </p:nvSpPr>
          <p:spPr bwMode="auto">
            <a:xfrm>
              <a:off x="3600" y="2976"/>
              <a:ext cx="384"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6" name="Text Box 1057"/>
            <p:cNvSpPr txBox="1">
              <a:spLocks noChangeArrowheads="1"/>
            </p:cNvSpPr>
            <p:nvPr/>
          </p:nvSpPr>
          <p:spPr bwMode="auto">
            <a:xfrm>
              <a:off x="3408" y="3168"/>
              <a:ext cx="53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400" b="1"/>
                <a:t>107.18°</a:t>
              </a:r>
            </a:p>
          </p:txBody>
        </p:sp>
        <p:sp>
          <p:nvSpPr>
            <p:cNvPr id="15377" name="Text Box 1058"/>
            <p:cNvSpPr txBox="1">
              <a:spLocks noChangeArrowheads="1"/>
            </p:cNvSpPr>
            <p:nvPr/>
          </p:nvSpPr>
          <p:spPr bwMode="auto">
            <a:xfrm rot="-3301210">
              <a:off x="2906" y="3093"/>
              <a:ext cx="52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400" b="1"/>
                <a:t>101.9pm</a:t>
              </a:r>
            </a:p>
          </p:txBody>
        </p:sp>
        <p:sp>
          <p:nvSpPr>
            <p:cNvPr id="15378" name="Text Box 1060"/>
            <p:cNvSpPr txBox="1">
              <a:spLocks noChangeArrowheads="1"/>
            </p:cNvSpPr>
            <p:nvPr/>
          </p:nvSpPr>
          <p:spPr bwMode="auto">
            <a:xfrm>
              <a:off x="2880" y="340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H</a:t>
              </a:r>
            </a:p>
          </p:txBody>
        </p:sp>
        <p:sp>
          <p:nvSpPr>
            <p:cNvPr id="15379" name="Text Box 1061"/>
            <p:cNvSpPr txBox="1">
              <a:spLocks noChangeArrowheads="1"/>
            </p:cNvSpPr>
            <p:nvPr/>
          </p:nvSpPr>
          <p:spPr bwMode="auto">
            <a:xfrm>
              <a:off x="3840" y="340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H</a:t>
              </a:r>
            </a:p>
          </p:txBody>
        </p:sp>
        <p:sp>
          <p:nvSpPr>
            <p:cNvPr id="15380" name="Text Box 1062"/>
            <p:cNvSpPr txBox="1">
              <a:spLocks noChangeArrowheads="1"/>
            </p:cNvSpPr>
            <p:nvPr/>
          </p:nvSpPr>
          <p:spPr bwMode="auto">
            <a:xfrm>
              <a:off x="3216" y="374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H</a:t>
              </a:r>
            </a:p>
          </p:txBody>
        </p:sp>
      </p:grpSp>
      <p:sp>
        <p:nvSpPr>
          <p:cNvPr id="218152" name="Text Box 1064"/>
          <p:cNvSpPr txBox="1">
            <a:spLocks noChangeArrowheads="1"/>
          </p:cNvSpPr>
          <p:nvPr/>
        </p:nvSpPr>
        <p:spPr bwMode="auto">
          <a:xfrm>
            <a:off x="684213" y="5734050"/>
            <a:ext cx="815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solidFill>
                  <a:srgbClr val="CC3300"/>
                </a:solidFill>
                <a:ea typeface="幼圆" pitchFamily="49" charset="-122"/>
              </a:rPr>
              <a:t>可见，</a:t>
            </a:r>
            <a:r>
              <a:rPr lang="zh-CN" altLang="en-US" sz="2800" b="1">
                <a:solidFill>
                  <a:srgbClr val="CC3300"/>
                </a:solidFill>
                <a:ea typeface="幼圆" pitchFamily="49" charset="-122"/>
              </a:rPr>
              <a:t>键角和键长是描述分子几何结构的两个要素</a:t>
            </a:r>
            <a:r>
              <a:rPr lang="zh-CN" altLang="en-US" b="1">
                <a:solidFill>
                  <a:srgbClr val="CC3300"/>
                </a:solidFill>
                <a:ea typeface="幼圆" pitchFamily="49" charset="-122"/>
              </a:rPr>
              <a:t>。</a:t>
            </a:r>
          </a:p>
        </p:txBody>
      </p:sp>
      <p:sp>
        <p:nvSpPr>
          <p:cNvPr id="15368" name="AutoShape 1066">
            <a:hlinkClick r:id="rId3" action="ppaction://hlinksldjump" highlightClick="1"/>
          </p:cNvPr>
          <p:cNvSpPr>
            <a:spLocks noChangeArrowheads="1"/>
          </p:cNvSpPr>
          <p:nvPr/>
        </p:nvSpPr>
        <p:spPr bwMode="auto">
          <a:xfrm>
            <a:off x="8459788" y="6237288"/>
            <a:ext cx="684212" cy="620712"/>
          </a:xfrm>
          <a:prstGeom prst="actionButtonBackPrevious">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18155"/>
                                        </p:tgtEl>
                                        <p:attrNameLst>
                                          <p:attrName>style.visibility</p:attrName>
                                        </p:attrNameLst>
                                      </p:cBhvr>
                                      <p:to>
                                        <p:strVal val="visible"/>
                                      </p:to>
                                    </p:set>
                                    <p:animEffect transition="in" filter="box(in)">
                                      <p:cBhvr>
                                        <p:cTn id="7" dur="500"/>
                                        <p:tgtEl>
                                          <p:spTgt spid="2181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18137"/>
                                        </p:tgtEl>
                                        <p:attrNameLst>
                                          <p:attrName>style.visibility</p:attrName>
                                        </p:attrNameLst>
                                      </p:cBhvr>
                                      <p:to>
                                        <p:strVal val="visible"/>
                                      </p:to>
                                    </p:set>
                                    <p:anim calcmode="lin" valueType="num">
                                      <p:cBhvr additive="base">
                                        <p:cTn id="12" dur="500" fill="hold"/>
                                        <p:tgtEl>
                                          <p:spTgt spid="218137"/>
                                        </p:tgtEl>
                                        <p:attrNameLst>
                                          <p:attrName>ppt_x</p:attrName>
                                        </p:attrNameLst>
                                      </p:cBhvr>
                                      <p:tavLst>
                                        <p:tav tm="0">
                                          <p:val>
                                            <p:strVal val="0-#ppt_w/2"/>
                                          </p:val>
                                        </p:tav>
                                        <p:tav tm="100000">
                                          <p:val>
                                            <p:strVal val="#ppt_x"/>
                                          </p:val>
                                        </p:tav>
                                      </p:tavLst>
                                    </p:anim>
                                    <p:anim calcmode="lin" valueType="num">
                                      <p:cBhvr additive="base">
                                        <p:cTn id="13" dur="500" fill="hold"/>
                                        <p:tgtEl>
                                          <p:spTgt spid="21813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218151"/>
                                        </p:tgtEl>
                                        <p:attrNameLst>
                                          <p:attrName>style.visibility</p:attrName>
                                        </p:attrNameLst>
                                      </p:cBhvr>
                                      <p:to>
                                        <p:strVal val="visible"/>
                                      </p:to>
                                    </p:set>
                                    <p:anim calcmode="lin" valueType="num">
                                      <p:cBhvr additive="base">
                                        <p:cTn id="18" dur="500" fill="hold"/>
                                        <p:tgtEl>
                                          <p:spTgt spid="218151"/>
                                        </p:tgtEl>
                                        <p:attrNameLst>
                                          <p:attrName>ppt_x</p:attrName>
                                        </p:attrNameLst>
                                      </p:cBhvr>
                                      <p:tavLst>
                                        <p:tav tm="0">
                                          <p:val>
                                            <p:strVal val="1+#ppt_w/2"/>
                                          </p:val>
                                        </p:tav>
                                        <p:tav tm="100000">
                                          <p:val>
                                            <p:strVal val="#ppt_x"/>
                                          </p:val>
                                        </p:tav>
                                      </p:tavLst>
                                    </p:anim>
                                    <p:anim calcmode="lin" valueType="num">
                                      <p:cBhvr additive="base">
                                        <p:cTn id="19" dur="500" fill="hold"/>
                                        <p:tgtEl>
                                          <p:spTgt spid="218151"/>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18152"/>
                                        </p:tgtEl>
                                        <p:attrNameLst>
                                          <p:attrName>style.visibility</p:attrName>
                                        </p:attrNameLst>
                                      </p:cBhvr>
                                      <p:to>
                                        <p:strVal val="visible"/>
                                      </p:to>
                                    </p:set>
                                    <p:anim calcmode="lin" valueType="num">
                                      <p:cBhvr additive="base">
                                        <p:cTn id="24" dur="500" fill="hold"/>
                                        <p:tgtEl>
                                          <p:spTgt spid="218152"/>
                                        </p:tgtEl>
                                        <p:attrNameLst>
                                          <p:attrName>ppt_x</p:attrName>
                                        </p:attrNameLst>
                                      </p:cBhvr>
                                      <p:tavLst>
                                        <p:tav tm="0">
                                          <p:val>
                                            <p:strVal val="0-#ppt_w/2"/>
                                          </p:val>
                                        </p:tav>
                                        <p:tav tm="100000">
                                          <p:val>
                                            <p:strVal val="#ppt_x"/>
                                          </p:val>
                                        </p:tav>
                                      </p:tavLst>
                                    </p:anim>
                                    <p:anim calcmode="lin" valueType="num">
                                      <p:cBhvr additive="base">
                                        <p:cTn id="25" dur="500" fill="hold"/>
                                        <p:tgtEl>
                                          <p:spTgt spid="2181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5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ChangeArrowheads="1"/>
          </p:cNvSpPr>
          <p:nvPr/>
        </p:nvSpPr>
        <p:spPr bwMode="auto">
          <a:xfrm>
            <a:off x="1143000" y="381000"/>
            <a:ext cx="4652963" cy="641350"/>
          </a:xfrm>
          <a:prstGeom prst="rect">
            <a:avLst/>
          </a:prstGeom>
          <a:gradFill rotWithShape="0">
            <a:gsLst>
              <a:gs pos="0">
                <a:srgbClr val="6666FF"/>
              </a:gs>
              <a:gs pos="50000">
                <a:schemeClr val="bg1"/>
              </a:gs>
              <a:gs pos="100000">
                <a:srgbClr val="6666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en-US" altLang="zh-CN" sz="3600" b="1" dirty="0" smtClean="0"/>
              <a:t>10.3     </a:t>
            </a:r>
            <a:r>
              <a:rPr lang="zh-CN" altLang="en-US" sz="3600" b="1" dirty="0"/>
              <a:t>共价键理论</a:t>
            </a:r>
            <a:endParaRPr lang="zh-CN" altLang="en-US" sz="3600" dirty="0">
              <a:solidFill>
                <a:schemeClr val="accent2"/>
              </a:solidFill>
            </a:endParaRPr>
          </a:p>
        </p:txBody>
      </p:sp>
      <p:sp>
        <p:nvSpPr>
          <p:cNvPr id="16387" name="Text Box 12"/>
          <p:cNvSpPr txBox="1">
            <a:spLocks noChangeArrowheads="1"/>
          </p:cNvSpPr>
          <p:nvPr/>
        </p:nvSpPr>
        <p:spPr bwMode="auto">
          <a:xfrm>
            <a:off x="468313" y="1196975"/>
            <a:ext cx="8169275"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        </a:t>
            </a:r>
            <a:r>
              <a:rPr lang="en-US" altLang="zh-CN" sz="2800" b="1"/>
              <a:t>1914~1916</a:t>
            </a:r>
            <a:r>
              <a:rPr lang="zh-CN" altLang="en-US" sz="2800" b="1"/>
              <a:t>年间，</a:t>
            </a:r>
            <a:r>
              <a:rPr lang="en-US" altLang="zh-CN" sz="2800" b="1"/>
              <a:t>Lewis(</a:t>
            </a:r>
            <a:r>
              <a:rPr lang="zh-CN" altLang="en-US" sz="2800" b="1"/>
              <a:t>美</a:t>
            </a:r>
            <a:r>
              <a:rPr lang="en-US" altLang="zh-CN" sz="2800" b="1"/>
              <a:t>)</a:t>
            </a:r>
            <a:r>
              <a:rPr lang="zh-CN" altLang="en-US" sz="2800" b="1"/>
              <a:t>提出了“共价键”的设想，认为分子中每个原子应具有稳定的稀有气体原子的电子层结构，但这种稳定结构不一定通过电子的转移来实现，而是通过原子间共用一对或若干对电子来实现，即形成共价键。</a:t>
            </a:r>
          </a:p>
        </p:txBody>
      </p:sp>
      <p:sp>
        <p:nvSpPr>
          <p:cNvPr id="16388" name="Text Box 13"/>
          <p:cNvSpPr txBox="1">
            <a:spLocks noChangeArrowheads="1"/>
          </p:cNvSpPr>
          <p:nvPr/>
        </p:nvSpPr>
        <p:spPr bwMode="auto">
          <a:xfrm>
            <a:off x="611188" y="3429000"/>
            <a:ext cx="809307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       </a:t>
            </a:r>
            <a:r>
              <a:rPr lang="en-US" altLang="zh-CN" sz="2800" b="1"/>
              <a:t>1927</a:t>
            </a:r>
            <a:r>
              <a:rPr lang="zh-CN" altLang="en-US" sz="2800" b="1"/>
              <a:t>年德国化学家</a:t>
            </a:r>
            <a:r>
              <a:rPr lang="en-US" altLang="zh-CN" sz="2800" b="1"/>
              <a:t>Heitler</a:t>
            </a:r>
            <a:r>
              <a:rPr lang="zh-CN" altLang="en-US" sz="2800" b="1"/>
              <a:t>和</a:t>
            </a:r>
            <a:r>
              <a:rPr lang="en-US" altLang="zh-CN" sz="2800" b="1"/>
              <a:t>London</a:t>
            </a:r>
            <a:r>
              <a:rPr lang="zh-CN" altLang="en-US" sz="2800" b="1"/>
              <a:t>应用量子力学研究氢分子结构以后，对共价键的本质有了初步了解。</a:t>
            </a:r>
          </a:p>
        </p:txBody>
      </p:sp>
      <p:sp>
        <p:nvSpPr>
          <p:cNvPr id="14350" name="Text Box 14"/>
          <p:cNvSpPr txBox="1">
            <a:spLocks noChangeArrowheads="1"/>
          </p:cNvSpPr>
          <p:nvPr/>
        </p:nvSpPr>
        <p:spPr bwMode="auto">
          <a:xfrm>
            <a:off x="1908175" y="4797425"/>
            <a:ext cx="576103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t>共价键理论：</a:t>
            </a:r>
          </a:p>
          <a:p>
            <a:r>
              <a:rPr lang="zh-CN" altLang="en-US" sz="2800" b="1"/>
              <a:t> （</a:t>
            </a:r>
            <a:r>
              <a:rPr lang="en-US" altLang="zh-CN" sz="2800" b="1"/>
              <a:t>1</a:t>
            </a:r>
            <a:r>
              <a:rPr lang="zh-CN" altLang="en-US" sz="2800" b="1"/>
              <a:t>）</a:t>
            </a:r>
            <a:r>
              <a:rPr lang="zh-CN" altLang="en-US" sz="2800" b="1" u="sng">
                <a:solidFill>
                  <a:srgbClr val="CC3300"/>
                </a:solidFill>
                <a:ea typeface="幼圆" pitchFamily="49" charset="-122"/>
              </a:rPr>
              <a:t>价键理论</a:t>
            </a:r>
            <a:endParaRPr lang="zh-CN" altLang="en-US" sz="2800" b="1"/>
          </a:p>
          <a:p>
            <a:r>
              <a:rPr lang="zh-CN" altLang="en-US" sz="2800" b="1"/>
              <a:t> （</a:t>
            </a:r>
            <a:r>
              <a:rPr lang="en-US" altLang="zh-CN" sz="2800" b="1"/>
              <a:t>2</a:t>
            </a:r>
            <a:r>
              <a:rPr lang="zh-CN" altLang="en-US" sz="2800" b="1"/>
              <a:t>）</a:t>
            </a:r>
            <a:r>
              <a:rPr lang="zh-CN" altLang="en-US" sz="2800" b="1" u="sng"/>
              <a:t>杂化轨道理论</a:t>
            </a:r>
          </a:p>
          <a:p>
            <a:r>
              <a:rPr lang="zh-CN" altLang="en-US" sz="2800" b="1"/>
              <a:t> （</a:t>
            </a:r>
            <a:r>
              <a:rPr lang="en-US" altLang="zh-CN" sz="2800" b="1"/>
              <a:t>3</a:t>
            </a:r>
            <a:r>
              <a:rPr lang="zh-CN" altLang="en-US" sz="2800" b="1"/>
              <a:t>）</a:t>
            </a:r>
            <a:r>
              <a:rPr lang="zh-CN" altLang="en-US" sz="2800" b="1" u="sng">
                <a:solidFill>
                  <a:srgbClr val="CC3300"/>
                </a:solidFill>
                <a:ea typeface="幼圆" pitchFamily="49" charset="-122"/>
              </a:rPr>
              <a:t>分子轨道理论</a:t>
            </a:r>
            <a:endParaRPr lang="zh-CN" altLang="en-US" sz="2800" b="1">
              <a:latin typeface="宋体" pitchFamily="2" charset="-122"/>
            </a:endParaRPr>
          </a:p>
        </p:txBody>
      </p:sp>
      <p:sp>
        <p:nvSpPr>
          <p:cNvPr id="16390" name="Text Box 1049"/>
          <p:cNvSpPr txBox="1">
            <a:spLocks noChangeArrowheads="1"/>
          </p:cNvSpPr>
          <p:nvPr/>
        </p:nvSpPr>
        <p:spPr bwMode="auto">
          <a:xfrm>
            <a:off x="7667625" y="260350"/>
            <a:ext cx="1079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b="1"/>
              <a:t>P279</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50"/>
                                        </p:tgtEl>
                                        <p:attrNameLst>
                                          <p:attrName>style.visibility</p:attrName>
                                        </p:attrNameLst>
                                      </p:cBhvr>
                                      <p:to>
                                        <p:strVal val="visible"/>
                                      </p:to>
                                    </p:set>
                                    <p:anim calcmode="lin" valueType="num">
                                      <p:cBhvr additive="base">
                                        <p:cTn id="7" dur="500" fill="hold"/>
                                        <p:tgtEl>
                                          <p:spTgt spid="14350"/>
                                        </p:tgtEl>
                                        <p:attrNameLst>
                                          <p:attrName>ppt_x</p:attrName>
                                        </p:attrNameLst>
                                      </p:cBhvr>
                                      <p:tavLst>
                                        <p:tav tm="0">
                                          <p:val>
                                            <p:strVal val="0-#ppt_w/2"/>
                                          </p:val>
                                        </p:tav>
                                        <p:tav tm="100000">
                                          <p:val>
                                            <p:strVal val="#ppt_x"/>
                                          </p:val>
                                        </p:tav>
                                      </p:tavLst>
                                    </p:anim>
                                    <p:anim calcmode="lin" valueType="num">
                                      <p:cBhvr additive="base">
                                        <p:cTn id="8" dur="500" fill="hold"/>
                                        <p:tgtEl>
                                          <p:spTgt spid="143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659" name="Group 43"/>
          <p:cNvGraphicFramePr>
            <a:graphicFrameLocks noGrp="1"/>
          </p:cNvGraphicFramePr>
          <p:nvPr/>
        </p:nvGraphicFramePr>
        <p:xfrm>
          <a:off x="304800" y="4800600"/>
          <a:ext cx="3625850" cy="1871663"/>
        </p:xfrm>
        <a:graphic>
          <a:graphicData uri="http://schemas.openxmlformats.org/drawingml/2006/table">
            <a:tbl>
              <a:tblPr/>
              <a:tblGrid>
                <a:gridCol w="3625850"/>
              </a:tblGrid>
              <a:tr h="18716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自旋相反时可以形成稳定</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H</a:t>
                      </a:r>
                      <a:r>
                        <a:rPr kumimoji="1" lang="en-US" altLang="zh-CN" sz="2800" b="0" i="0" u="none" strike="noStrike" cap="none" normalizeH="0" baseline="-25000" smtClean="0">
                          <a:ln>
                            <a:noFill/>
                          </a:ln>
                          <a:solidFill>
                            <a:schemeClr val="tx1"/>
                          </a:solidFill>
                          <a:effectLst/>
                          <a:latin typeface="Times New Roman" pitchFamily="18" charset="0"/>
                          <a:ea typeface="宋体" pitchFamily="2" charset="-122"/>
                        </a:rPr>
                        <a:t>2</a:t>
                      </a: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分子。自旋相同时，能量升高，无法成键。</a:t>
                      </a:r>
                    </a:p>
                  </a:txBody>
                  <a:tcPr anchor="ctr" horzOverflow="overflow">
                    <a:lnL cap="flat">
                      <a:noFill/>
                    </a:lnL>
                    <a:lnR cap="flat">
                      <a:noFill/>
                    </a:lnR>
                    <a:lnT cap="flat">
                      <a:noFill/>
                    </a:lnT>
                    <a:lnB cap="flat">
                      <a:noFill/>
                    </a:lnB>
                    <a:lnTlToBr>
                      <a:noFill/>
                    </a:lnTlToBr>
                    <a:lnBlToTr>
                      <a:noFill/>
                    </a:lnBlToTr>
                    <a:noFill/>
                  </a:tcPr>
                </a:tc>
              </a:tr>
            </a:tbl>
          </a:graphicData>
        </a:graphic>
      </p:graphicFrame>
      <p:pic>
        <p:nvPicPr>
          <p:cNvPr id="111631" name="Picture 15" descr="msoB21C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447800"/>
            <a:ext cx="4772025"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 Box 42"/>
          <p:cNvSpPr txBox="1">
            <a:spLocks noChangeArrowheads="1"/>
          </p:cNvSpPr>
          <p:nvPr/>
        </p:nvSpPr>
        <p:spPr bwMode="auto">
          <a:xfrm>
            <a:off x="304800" y="1752600"/>
            <a:ext cx="34750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      </a:t>
            </a:r>
            <a:r>
              <a:rPr lang="zh-CN" altLang="en-US" sz="2800" b="1"/>
              <a:t>当两个氢原子从远处相互靠近时：</a:t>
            </a:r>
          </a:p>
        </p:txBody>
      </p:sp>
      <p:sp>
        <p:nvSpPr>
          <p:cNvPr id="111660" name="Text Box 44"/>
          <p:cNvSpPr txBox="1">
            <a:spLocks noChangeArrowheads="1"/>
          </p:cNvSpPr>
          <p:nvPr/>
        </p:nvSpPr>
        <p:spPr bwMode="auto">
          <a:xfrm>
            <a:off x="304800" y="2743200"/>
            <a:ext cx="3743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(1)</a:t>
            </a:r>
            <a:r>
              <a:rPr lang="zh-CN" altLang="en-US" sz="2800"/>
              <a:t>两电子自旋相反：</a:t>
            </a:r>
          </a:p>
        </p:txBody>
      </p:sp>
      <p:sp>
        <p:nvSpPr>
          <p:cNvPr id="111661" name="Text Box 45"/>
          <p:cNvSpPr txBox="1">
            <a:spLocks noChangeArrowheads="1"/>
          </p:cNvSpPr>
          <p:nvPr/>
        </p:nvSpPr>
        <p:spPr bwMode="auto">
          <a:xfrm>
            <a:off x="914400" y="3352800"/>
            <a:ext cx="2592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 </a:t>
            </a:r>
            <a:r>
              <a:rPr lang="zh-CN" altLang="en-US" sz="2800"/>
              <a:t>有能量最低点</a:t>
            </a:r>
          </a:p>
        </p:txBody>
      </p:sp>
      <p:sp>
        <p:nvSpPr>
          <p:cNvPr id="111662" name="Text Box 46"/>
          <p:cNvSpPr txBox="1">
            <a:spLocks noChangeArrowheads="1"/>
          </p:cNvSpPr>
          <p:nvPr/>
        </p:nvSpPr>
        <p:spPr bwMode="auto">
          <a:xfrm>
            <a:off x="304800" y="3886200"/>
            <a:ext cx="350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(2)</a:t>
            </a:r>
            <a:r>
              <a:rPr lang="zh-CN" altLang="en-US" sz="2800"/>
              <a:t>两电子自旋相同：</a:t>
            </a:r>
          </a:p>
        </p:txBody>
      </p:sp>
      <p:sp>
        <p:nvSpPr>
          <p:cNvPr id="111663" name="Text Box 47"/>
          <p:cNvSpPr txBox="1">
            <a:spLocks noChangeArrowheads="1"/>
          </p:cNvSpPr>
          <p:nvPr/>
        </p:nvSpPr>
        <p:spPr bwMode="auto">
          <a:xfrm>
            <a:off x="990600" y="4343400"/>
            <a:ext cx="252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a:t>越近能量越高</a:t>
            </a:r>
          </a:p>
        </p:txBody>
      </p:sp>
      <p:sp>
        <p:nvSpPr>
          <p:cNvPr id="17418" name="Rectangle 48"/>
          <p:cNvSpPr>
            <a:spLocks noChangeArrowheads="1"/>
          </p:cNvSpPr>
          <p:nvPr/>
        </p:nvSpPr>
        <p:spPr bwMode="auto">
          <a:xfrm>
            <a:off x="152400" y="228600"/>
            <a:ext cx="83073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3200" b="1">
                <a:solidFill>
                  <a:srgbClr val="0000FF"/>
                </a:solidFill>
                <a:latin typeface="隶书" pitchFamily="49" charset="-122"/>
                <a:ea typeface="隶书" pitchFamily="49" charset="-122"/>
              </a:rPr>
              <a:t>一、价键理论</a:t>
            </a:r>
            <a:r>
              <a:rPr lang="en-US" altLang="zh-CN" sz="3200" b="1">
                <a:solidFill>
                  <a:srgbClr val="0000FF"/>
                </a:solidFill>
                <a:ea typeface="隶书" pitchFamily="49" charset="-122"/>
              </a:rPr>
              <a:t>——</a:t>
            </a:r>
            <a:r>
              <a:rPr lang="zh-CN" altLang="en-US" sz="3200" b="1">
                <a:solidFill>
                  <a:srgbClr val="0000FF"/>
                </a:solidFill>
                <a:latin typeface="隶书" pitchFamily="49" charset="-122"/>
                <a:ea typeface="隶书" pitchFamily="49" charset="-122"/>
              </a:rPr>
              <a:t>电子配对理论</a:t>
            </a:r>
            <a:r>
              <a:rPr lang="en-US" altLang="zh-CN" sz="3200" b="1">
                <a:solidFill>
                  <a:srgbClr val="0000FF"/>
                </a:solidFill>
                <a:latin typeface="隶书" pitchFamily="49" charset="-122"/>
                <a:ea typeface="隶书" pitchFamily="49" charset="-122"/>
              </a:rPr>
              <a:t>(</a:t>
            </a:r>
            <a:r>
              <a:rPr lang="en-US" altLang="zh-CN" sz="3200" b="1">
                <a:solidFill>
                  <a:srgbClr val="0000FF"/>
                </a:solidFill>
                <a:ea typeface="隶书" pitchFamily="49" charset="-122"/>
              </a:rPr>
              <a:t>VB</a:t>
            </a:r>
            <a:r>
              <a:rPr lang="zh-CN" altLang="en-US" sz="3200" b="1">
                <a:solidFill>
                  <a:srgbClr val="0000FF"/>
                </a:solidFill>
                <a:latin typeface="隶书" pitchFamily="49" charset="-122"/>
                <a:ea typeface="隶书" pitchFamily="49" charset="-122"/>
              </a:rPr>
              <a:t>理论</a:t>
            </a:r>
            <a:r>
              <a:rPr lang="en-US" altLang="zh-CN" sz="3200" b="1">
                <a:solidFill>
                  <a:srgbClr val="0000FF"/>
                </a:solidFill>
                <a:latin typeface="隶书" pitchFamily="49" charset="-122"/>
                <a:ea typeface="隶书" pitchFamily="49" charset="-122"/>
              </a:rPr>
              <a:t>)</a:t>
            </a:r>
            <a:endParaRPr lang="en-US" altLang="zh-CN" sz="3200" b="1">
              <a:latin typeface="隶书" pitchFamily="49" charset="-122"/>
              <a:ea typeface="隶书" pitchFamily="49" charset="-122"/>
            </a:endParaRPr>
          </a:p>
        </p:txBody>
      </p:sp>
      <p:sp>
        <p:nvSpPr>
          <p:cNvPr id="239627" name="Rectangle 2059"/>
          <p:cNvSpPr>
            <a:spLocks noChangeArrowheads="1"/>
          </p:cNvSpPr>
          <p:nvPr/>
        </p:nvSpPr>
        <p:spPr bwMode="auto">
          <a:xfrm>
            <a:off x="323850" y="981075"/>
            <a:ext cx="2687638" cy="519113"/>
          </a:xfrm>
          <a:prstGeom prst="rect">
            <a:avLst/>
          </a:prstGeom>
          <a:gradFill rotWithShape="0">
            <a:gsLst>
              <a:gs pos="0">
                <a:srgbClr val="FF7C80"/>
              </a:gs>
              <a:gs pos="50000">
                <a:schemeClr val="bg1"/>
              </a:gs>
              <a:gs pos="100000">
                <a:srgbClr val="FF7C8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800" b="1">
                <a:solidFill>
                  <a:srgbClr val="0000FF"/>
                </a:solidFill>
              </a:rPr>
              <a:t> </a:t>
            </a:r>
            <a:r>
              <a:rPr lang="zh-CN" altLang="en-US" sz="2800" b="1">
                <a:solidFill>
                  <a:srgbClr val="0000FF"/>
                </a:solidFill>
              </a:rPr>
              <a:t>共价键的形成</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1660"/>
                                        </p:tgtEl>
                                        <p:attrNameLst>
                                          <p:attrName>style.visibility</p:attrName>
                                        </p:attrNameLst>
                                      </p:cBhvr>
                                      <p:to>
                                        <p:strVal val="visible"/>
                                      </p:to>
                                    </p:set>
                                    <p:animEffect transition="in" filter="slide(fromBottom)">
                                      <p:cBhvr>
                                        <p:cTn id="7" dur="500"/>
                                        <p:tgtEl>
                                          <p:spTgt spid="1116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1662"/>
                                        </p:tgtEl>
                                        <p:attrNameLst>
                                          <p:attrName>style.visibility</p:attrName>
                                        </p:attrNameLst>
                                      </p:cBhvr>
                                      <p:to>
                                        <p:strVal val="visible"/>
                                      </p:to>
                                    </p:set>
                                    <p:animEffect transition="in" filter="slide(fromBottom)">
                                      <p:cBhvr>
                                        <p:cTn id="12" dur="500"/>
                                        <p:tgtEl>
                                          <p:spTgt spid="1116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1631"/>
                                        </p:tgtEl>
                                        <p:attrNameLst>
                                          <p:attrName>style.visibility</p:attrName>
                                        </p:attrNameLst>
                                      </p:cBhvr>
                                      <p:to>
                                        <p:strVal val="visible"/>
                                      </p:to>
                                    </p:set>
                                    <p:animEffect transition="in" filter="dissolve">
                                      <p:cBhvr>
                                        <p:cTn id="17" dur="500"/>
                                        <p:tgtEl>
                                          <p:spTgt spid="1116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1661"/>
                                        </p:tgtEl>
                                        <p:attrNameLst>
                                          <p:attrName>style.visibility</p:attrName>
                                        </p:attrNameLst>
                                      </p:cBhvr>
                                      <p:to>
                                        <p:strVal val="visible"/>
                                      </p:to>
                                    </p:set>
                                    <p:animEffect transition="in" filter="slide(fromBottom)">
                                      <p:cBhvr>
                                        <p:cTn id="22" dur="500"/>
                                        <p:tgtEl>
                                          <p:spTgt spid="1116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11663"/>
                                        </p:tgtEl>
                                        <p:attrNameLst>
                                          <p:attrName>style.visibility</p:attrName>
                                        </p:attrNameLst>
                                      </p:cBhvr>
                                      <p:to>
                                        <p:strVal val="visible"/>
                                      </p:to>
                                    </p:set>
                                    <p:animEffect transition="in" filter="slide(fromBottom)">
                                      <p:cBhvr>
                                        <p:cTn id="27" dur="500"/>
                                        <p:tgtEl>
                                          <p:spTgt spid="1116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111659"/>
                                        </p:tgtEl>
                                        <p:attrNameLst>
                                          <p:attrName>style.visibility</p:attrName>
                                        </p:attrNameLst>
                                      </p:cBhvr>
                                      <p:to>
                                        <p:strVal val="visible"/>
                                      </p:to>
                                    </p:set>
                                    <p:animEffect transition="in" filter="slide(fromBottom)">
                                      <p:cBhvr>
                                        <p:cTn id="32" dur="500"/>
                                        <p:tgtEl>
                                          <p:spTgt spid="111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60" grpId="0"/>
      <p:bldP spid="111661" grpId="0"/>
      <p:bldP spid="111662" grpId="0"/>
      <p:bldP spid="1116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5" name="Text Box 7"/>
          <p:cNvSpPr txBox="1">
            <a:spLocks noChangeArrowheads="1"/>
          </p:cNvSpPr>
          <p:nvPr/>
        </p:nvSpPr>
        <p:spPr bwMode="auto">
          <a:xfrm>
            <a:off x="179388" y="685800"/>
            <a:ext cx="8964612"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        </a:t>
            </a:r>
            <a:r>
              <a:rPr lang="zh-CN" altLang="en-US" sz="2800" b="1"/>
              <a:t>原子成键时，外层电子的运动状态、运动区域将发生变化，实质上是两原子波函数的叠加。叠加的结果：</a:t>
            </a:r>
          </a:p>
          <a:p>
            <a:pPr eaLnBrk="1" hangingPunct="1"/>
            <a:r>
              <a:rPr lang="zh-CN" altLang="en-US" sz="2800" b="1"/>
              <a:t>     （</a:t>
            </a:r>
            <a:r>
              <a:rPr lang="en-US" altLang="zh-CN" sz="2800" b="1"/>
              <a:t>1</a:t>
            </a:r>
            <a:r>
              <a:rPr lang="zh-CN" altLang="en-US" sz="2800" b="1"/>
              <a:t>）当两波函数符号相同时，相互增强，两核间电子云密集，形成稳定的共价键，叠加越多，键越稳定</a:t>
            </a:r>
          </a:p>
          <a:p>
            <a:pPr eaLnBrk="1" hangingPunct="1"/>
            <a:r>
              <a:rPr lang="zh-CN" altLang="en-US" sz="2800" b="1"/>
              <a:t>     （</a:t>
            </a:r>
            <a:r>
              <a:rPr lang="en-US" altLang="zh-CN" sz="2800" b="1"/>
              <a:t>2</a:t>
            </a:r>
            <a:r>
              <a:rPr lang="zh-CN" altLang="en-US" sz="2800" b="1"/>
              <a:t>）当两波函数符号相反时，相互抵消，两核间电子云密度为零，不能形成化学键</a:t>
            </a:r>
          </a:p>
        </p:txBody>
      </p:sp>
      <p:pic>
        <p:nvPicPr>
          <p:cNvPr id="145426" name="Picture 18" descr="mso97F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429000"/>
            <a:ext cx="3927475"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427" name="Picture 19" descr="msoDAD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2613" y="3500438"/>
            <a:ext cx="4643437"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428" name="Picture 20" descr="mso3139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84663" y="5184775"/>
            <a:ext cx="4824412"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45426"/>
                                        </p:tgtEl>
                                        <p:attrNameLst>
                                          <p:attrName>style.visibility</p:attrName>
                                        </p:attrNameLst>
                                      </p:cBhvr>
                                      <p:to>
                                        <p:strVal val="visible"/>
                                      </p:to>
                                    </p:set>
                                    <p:animEffect transition="in" filter="slide(fromBottom)">
                                      <p:cBhvr>
                                        <p:cTn id="7" dur="500"/>
                                        <p:tgtEl>
                                          <p:spTgt spid="145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45415">
                                            <p:txEl>
                                              <p:pRg st="1" end="1"/>
                                            </p:txEl>
                                          </p:spTgt>
                                        </p:tgtEl>
                                        <p:attrNameLst>
                                          <p:attrName>style.visibility</p:attrName>
                                        </p:attrNameLst>
                                      </p:cBhvr>
                                      <p:to>
                                        <p:strVal val="visible"/>
                                      </p:to>
                                    </p:set>
                                    <p:animEffect transition="in" filter="checkerboard(across)">
                                      <p:cBhvr>
                                        <p:cTn id="12" dur="500"/>
                                        <p:tgtEl>
                                          <p:spTgt spid="1454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45427"/>
                                        </p:tgtEl>
                                        <p:attrNameLst>
                                          <p:attrName>style.visibility</p:attrName>
                                        </p:attrNameLst>
                                      </p:cBhvr>
                                      <p:to>
                                        <p:strVal val="visible"/>
                                      </p:to>
                                    </p:set>
                                    <p:animEffect transition="in" filter="slide(fromBottom)">
                                      <p:cBhvr>
                                        <p:cTn id="17" dur="500"/>
                                        <p:tgtEl>
                                          <p:spTgt spid="1454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45415">
                                            <p:txEl>
                                              <p:pRg st="2" end="2"/>
                                            </p:txEl>
                                          </p:spTgt>
                                        </p:tgtEl>
                                        <p:attrNameLst>
                                          <p:attrName>style.visibility</p:attrName>
                                        </p:attrNameLst>
                                      </p:cBhvr>
                                      <p:to>
                                        <p:strVal val="visible"/>
                                      </p:to>
                                    </p:set>
                                    <p:animEffect transition="in" filter="checkerboard(across)">
                                      <p:cBhvr>
                                        <p:cTn id="22" dur="500"/>
                                        <p:tgtEl>
                                          <p:spTgt spid="1454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45428"/>
                                        </p:tgtEl>
                                        <p:attrNameLst>
                                          <p:attrName>style.visibility</p:attrName>
                                        </p:attrNameLst>
                                      </p:cBhvr>
                                      <p:to>
                                        <p:strVal val="visible"/>
                                      </p:to>
                                    </p:set>
                                    <p:animEffect transition="in" filter="slide(fromBottom)">
                                      <p:cBhvr>
                                        <p:cTn id="27" dur="500"/>
                                        <p:tgtEl>
                                          <p:spTgt spid="145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8"/>
          <p:cNvGrpSpPr>
            <a:grpSpLocks/>
          </p:cNvGrpSpPr>
          <p:nvPr/>
        </p:nvGrpSpPr>
        <p:grpSpPr bwMode="auto">
          <a:xfrm>
            <a:off x="152400" y="811213"/>
            <a:ext cx="8529638" cy="3094037"/>
            <a:chOff x="96" y="511"/>
            <a:chExt cx="5373" cy="1949"/>
          </a:xfrm>
        </p:grpSpPr>
        <p:pic>
          <p:nvPicPr>
            <p:cNvPr id="19461" name="Picture 3" descr="mso97F9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 y="511"/>
              <a:ext cx="2378" cy="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4" descr="msoDAD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 y="528"/>
              <a:ext cx="2925" cy="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5" descr="mso3139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44" y="1632"/>
              <a:ext cx="2895" cy="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3238" name="Text Box 6"/>
          <p:cNvSpPr txBox="1">
            <a:spLocks noChangeArrowheads="1"/>
          </p:cNvSpPr>
          <p:nvPr/>
        </p:nvSpPr>
        <p:spPr bwMode="auto">
          <a:xfrm>
            <a:off x="228600" y="4038600"/>
            <a:ext cx="84740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t>两个原子轨道以对称性相同的部分重叠时，在原子轨道的重叠处电子出现的几率密度增加，系统的能量降低，可以形成共价键，这种对称性相同的原子轨道重叠称为</a:t>
            </a:r>
            <a:r>
              <a:rPr lang="zh-CN" altLang="en-US" b="1">
                <a:solidFill>
                  <a:srgbClr val="FF0066"/>
                </a:solidFill>
                <a:ea typeface="幼圆" pitchFamily="49" charset="-122"/>
              </a:rPr>
              <a:t>有效重叠</a:t>
            </a:r>
            <a:r>
              <a:rPr lang="zh-CN" altLang="en-US" b="1"/>
              <a:t>或正重叠。</a:t>
            </a:r>
          </a:p>
        </p:txBody>
      </p:sp>
      <p:sp>
        <p:nvSpPr>
          <p:cNvPr id="223239" name="Text Box 7"/>
          <p:cNvSpPr txBox="1">
            <a:spLocks noChangeArrowheads="1"/>
          </p:cNvSpPr>
          <p:nvPr/>
        </p:nvSpPr>
        <p:spPr bwMode="auto">
          <a:xfrm>
            <a:off x="228600" y="5365750"/>
            <a:ext cx="84740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t>两个原子轨道重叠时，其对称性不匹配，在原子轨道的重叠处电子出现的几率密度降低，系统的能量升高，不能形成共价键，这种原子轨道重叠形式称为</a:t>
            </a:r>
            <a:r>
              <a:rPr lang="zh-CN" altLang="en-US" b="1">
                <a:solidFill>
                  <a:srgbClr val="FF0066"/>
                </a:solidFill>
                <a:ea typeface="幼圆" pitchFamily="49" charset="-122"/>
              </a:rPr>
              <a:t>无效重叠</a:t>
            </a:r>
            <a:r>
              <a:rPr lang="zh-CN" altLang="en-US" b="1"/>
              <a:t>或负重叠。</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3238"/>
                                        </p:tgtEl>
                                        <p:attrNameLst>
                                          <p:attrName>style.visibility</p:attrName>
                                        </p:attrNameLst>
                                      </p:cBhvr>
                                      <p:to>
                                        <p:strVal val="visible"/>
                                      </p:to>
                                    </p:set>
                                    <p:anim calcmode="lin" valueType="num">
                                      <p:cBhvr additive="base">
                                        <p:cTn id="7" dur="500" fill="hold"/>
                                        <p:tgtEl>
                                          <p:spTgt spid="223238"/>
                                        </p:tgtEl>
                                        <p:attrNameLst>
                                          <p:attrName>ppt_x</p:attrName>
                                        </p:attrNameLst>
                                      </p:cBhvr>
                                      <p:tavLst>
                                        <p:tav tm="0">
                                          <p:val>
                                            <p:strVal val="0-#ppt_w/2"/>
                                          </p:val>
                                        </p:tav>
                                        <p:tav tm="100000">
                                          <p:val>
                                            <p:strVal val="#ppt_x"/>
                                          </p:val>
                                        </p:tav>
                                      </p:tavLst>
                                    </p:anim>
                                    <p:anim calcmode="lin" valueType="num">
                                      <p:cBhvr additive="base">
                                        <p:cTn id="8" dur="500" fill="hold"/>
                                        <p:tgtEl>
                                          <p:spTgt spid="2232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3239"/>
                                        </p:tgtEl>
                                        <p:attrNameLst>
                                          <p:attrName>style.visibility</p:attrName>
                                        </p:attrNameLst>
                                      </p:cBhvr>
                                      <p:to>
                                        <p:strVal val="visible"/>
                                      </p:to>
                                    </p:set>
                                    <p:anim calcmode="lin" valueType="num">
                                      <p:cBhvr additive="base">
                                        <p:cTn id="13" dur="500" fill="hold"/>
                                        <p:tgtEl>
                                          <p:spTgt spid="223239"/>
                                        </p:tgtEl>
                                        <p:attrNameLst>
                                          <p:attrName>ppt_x</p:attrName>
                                        </p:attrNameLst>
                                      </p:cBhvr>
                                      <p:tavLst>
                                        <p:tav tm="0">
                                          <p:val>
                                            <p:strVal val="0-#ppt_w/2"/>
                                          </p:val>
                                        </p:tav>
                                        <p:tav tm="100000">
                                          <p:val>
                                            <p:strVal val="#ppt_x"/>
                                          </p:val>
                                        </p:tav>
                                      </p:tavLst>
                                    </p:anim>
                                    <p:anim calcmode="lin" valueType="num">
                                      <p:cBhvr additive="base">
                                        <p:cTn id="14" dur="500" fill="hold"/>
                                        <p:tgtEl>
                                          <p:spTgt spid="2232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8" grpId="0" autoUpdateAnimBg="0"/>
      <p:bldP spid="22323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381000" y="838200"/>
            <a:ext cx="8280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t>（</a:t>
            </a:r>
            <a:r>
              <a:rPr lang="en-US" altLang="zh-CN" sz="2800"/>
              <a:t>1</a:t>
            </a:r>
            <a:r>
              <a:rPr lang="zh-CN" altLang="en-US" sz="2800"/>
              <a:t>）具有</a:t>
            </a:r>
            <a:r>
              <a:rPr lang="zh-CN" altLang="en-US" sz="2800" b="1">
                <a:solidFill>
                  <a:srgbClr val="FF3300"/>
                </a:solidFill>
              </a:rPr>
              <a:t>自旋相反单电子的原子</a:t>
            </a:r>
            <a:r>
              <a:rPr lang="zh-CN" altLang="en-US" sz="2800"/>
              <a:t>相互接近时，</a:t>
            </a:r>
            <a:r>
              <a:rPr lang="zh-CN" altLang="en-US" sz="2800" b="1">
                <a:solidFill>
                  <a:srgbClr val="FF3300"/>
                </a:solidFill>
              </a:rPr>
              <a:t>可以配对构成共价键</a:t>
            </a:r>
            <a:r>
              <a:rPr lang="zh-CN" altLang="en-US" sz="2800"/>
              <a:t>，形成共价键的电子是运动的，在核间有较大的几率分布，此时系统的能量降低。</a:t>
            </a:r>
          </a:p>
          <a:p>
            <a:r>
              <a:rPr lang="zh-CN" altLang="en-US" sz="2800"/>
              <a:t>（</a:t>
            </a:r>
            <a:r>
              <a:rPr lang="en-US" altLang="zh-CN" sz="2800"/>
              <a:t>2</a:t>
            </a:r>
            <a:r>
              <a:rPr lang="zh-CN" altLang="en-US" sz="2800"/>
              <a:t>）组成共价键的两个电子所占的</a:t>
            </a:r>
            <a:r>
              <a:rPr lang="zh-CN" altLang="en-US" sz="2800" b="1">
                <a:solidFill>
                  <a:srgbClr val="FF3300"/>
                </a:solidFill>
              </a:rPr>
              <a:t>原子轨道重叠越多</a:t>
            </a:r>
            <a:r>
              <a:rPr lang="zh-CN" altLang="en-US" sz="2800"/>
              <a:t>，形成的</a:t>
            </a:r>
            <a:r>
              <a:rPr lang="zh-CN" altLang="en-US" sz="2800" b="1">
                <a:solidFill>
                  <a:srgbClr val="FF3300"/>
                </a:solidFill>
              </a:rPr>
              <a:t>共价键越稳定</a:t>
            </a:r>
            <a:r>
              <a:rPr lang="zh-CN" altLang="en-US" sz="2800"/>
              <a:t>，系统的能量越低</a:t>
            </a:r>
            <a:r>
              <a:rPr lang="en-US" altLang="zh-CN" sz="2800"/>
              <a:t>——</a:t>
            </a:r>
            <a:r>
              <a:rPr lang="zh-CN" altLang="en-US" sz="2800"/>
              <a:t>原子轨道</a:t>
            </a:r>
            <a:r>
              <a:rPr lang="zh-CN" altLang="en-US" sz="2800" b="1">
                <a:solidFill>
                  <a:srgbClr val="FF3300"/>
                </a:solidFill>
              </a:rPr>
              <a:t>最大重叠原理</a:t>
            </a:r>
            <a:r>
              <a:rPr lang="zh-CN" altLang="en-US" sz="2800"/>
              <a:t>。</a:t>
            </a:r>
            <a:endParaRPr lang="zh-CN" altLang="en-US" sz="2800" b="1">
              <a:solidFill>
                <a:srgbClr val="0000FF"/>
              </a:solidFill>
            </a:endParaRPr>
          </a:p>
        </p:txBody>
      </p:sp>
      <p:sp>
        <p:nvSpPr>
          <p:cNvPr id="154630" name="Rectangle 6"/>
          <p:cNvSpPr>
            <a:spLocks noChangeArrowheads="1"/>
          </p:cNvSpPr>
          <p:nvPr/>
        </p:nvSpPr>
        <p:spPr bwMode="auto">
          <a:xfrm>
            <a:off x="228600" y="228600"/>
            <a:ext cx="3838575" cy="519113"/>
          </a:xfrm>
          <a:prstGeom prst="rect">
            <a:avLst/>
          </a:prstGeom>
          <a:gradFill rotWithShape="0">
            <a:gsLst>
              <a:gs pos="0">
                <a:srgbClr val="0033CC"/>
              </a:gs>
              <a:gs pos="50000">
                <a:schemeClr val="bg1"/>
              </a:gs>
              <a:gs pos="100000">
                <a:srgbClr val="0033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2800" b="1">
                <a:solidFill>
                  <a:srgbClr val="CC3300"/>
                </a:solidFill>
              </a:rPr>
              <a:t>价键理论的基本要点</a:t>
            </a:r>
          </a:p>
        </p:txBody>
      </p:sp>
      <p:sp>
        <p:nvSpPr>
          <p:cNvPr id="154631" name="Rectangle 7"/>
          <p:cNvSpPr>
            <a:spLocks noChangeArrowheads="1"/>
          </p:cNvSpPr>
          <p:nvPr/>
        </p:nvSpPr>
        <p:spPr bwMode="auto">
          <a:xfrm>
            <a:off x="533400" y="4267200"/>
            <a:ext cx="80010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i="1">
                <a:solidFill>
                  <a:srgbClr val="000099"/>
                </a:solidFill>
              </a:rPr>
              <a:t>        </a:t>
            </a:r>
            <a:r>
              <a:rPr lang="zh-CN" altLang="en-US" b="1">
                <a:solidFill>
                  <a:srgbClr val="000099"/>
                </a:solidFill>
              </a:rPr>
              <a:t>当具有自旋反平行成单电子的两个成键原子相互接近时，由于原子轨道的正正重叠（或负负重叠），核间产生电子云密度较大的区域，相当于形成了一个“电子桥”，把两个带正电的核吸引在一起，体系能量下降，可形成稳定的分子，这种结合力就是共价键。可见共价键的本质既是电性的又是波性的。</a:t>
            </a:r>
          </a:p>
        </p:txBody>
      </p:sp>
      <p:sp>
        <p:nvSpPr>
          <p:cNvPr id="154632" name="Rectangle 8"/>
          <p:cNvSpPr>
            <a:spLocks noChangeArrowheads="1"/>
          </p:cNvSpPr>
          <p:nvPr/>
        </p:nvSpPr>
        <p:spPr bwMode="auto">
          <a:xfrm>
            <a:off x="304800" y="3581400"/>
            <a:ext cx="2827338" cy="519113"/>
          </a:xfrm>
          <a:prstGeom prst="rect">
            <a:avLst/>
          </a:prstGeom>
          <a:gradFill rotWithShape="0">
            <a:gsLst>
              <a:gs pos="0">
                <a:srgbClr val="FF3300"/>
              </a:gs>
              <a:gs pos="50000">
                <a:srgbClr val="FFFF00"/>
              </a:gs>
              <a:gs pos="100000">
                <a:srgbClr val="FF33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800" b="1">
                <a:solidFill>
                  <a:srgbClr val="0000FF"/>
                </a:solidFill>
              </a:rPr>
              <a:t>共价键的本质</a:t>
            </a:r>
            <a:endParaRPr lang="zh-CN" altLang="en-US" sz="2800"/>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632"/>
                                        </p:tgtEl>
                                        <p:attrNameLst>
                                          <p:attrName>style.visibility</p:attrName>
                                        </p:attrNameLst>
                                      </p:cBhvr>
                                      <p:to>
                                        <p:strVal val="visible"/>
                                      </p:to>
                                    </p:set>
                                    <p:anim calcmode="lin" valueType="num">
                                      <p:cBhvr additive="base">
                                        <p:cTn id="7" dur="500" fill="hold"/>
                                        <p:tgtEl>
                                          <p:spTgt spid="154632"/>
                                        </p:tgtEl>
                                        <p:attrNameLst>
                                          <p:attrName>ppt_x</p:attrName>
                                        </p:attrNameLst>
                                      </p:cBhvr>
                                      <p:tavLst>
                                        <p:tav tm="0">
                                          <p:val>
                                            <p:strVal val="0-#ppt_w/2"/>
                                          </p:val>
                                        </p:tav>
                                        <p:tav tm="100000">
                                          <p:val>
                                            <p:strVal val="#ppt_x"/>
                                          </p:val>
                                        </p:tav>
                                      </p:tavLst>
                                    </p:anim>
                                    <p:anim calcmode="lin" valueType="num">
                                      <p:cBhvr additive="base">
                                        <p:cTn id="8" dur="500" fill="hold"/>
                                        <p:tgtEl>
                                          <p:spTgt spid="1546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4631"/>
                                        </p:tgtEl>
                                        <p:attrNameLst>
                                          <p:attrName>style.visibility</p:attrName>
                                        </p:attrNameLst>
                                      </p:cBhvr>
                                      <p:to>
                                        <p:strVal val="visible"/>
                                      </p:to>
                                    </p:set>
                                    <p:anim calcmode="lin" valueType="num">
                                      <p:cBhvr additive="base">
                                        <p:cTn id="13" dur="500" fill="hold"/>
                                        <p:tgtEl>
                                          <p:spTgt spid="154631"/>
                                        </p:tgtEl>
                                        <p:attrNameLst>
                                          <p:attrName>ppt_x</p:attrName>
                                        </p:attrNameLst>
                                      </p:cBhvr>
                                      <p:tavLst>
                                        <p:tav tm="0">
                                          <p:val>
                                            <p:strVal val="0-#ppt_w/2"/>
                                          </p:val>
                                        </p:tav>
                                        <p:tav tm="100000">
                                          <p:val>
                                            <p:strVal val="#ppt_x"/>
                                          </p:val>
                                        </p:tav>
                                      </p:tavLst>
                                    </p:anim>
                                    <p:anim calcmode="lin" valueType="num">
                                      <p:cBhvr additive="base">
                                        <p:cTn id="14" dur="500" fill="hold"/>
                                        <p:tgtEl>
                                          <p:spTgt spid="1546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1" grpId="0" autoUpdateAnimBg="0"/>
      <p:bldP spid="154632"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7"/>
          <p:cNvGraphicFramePr>
            <a:graphicFrameLocks noChangeAspect="1"/>
          </p:cNvGraphicFramePr>
          <p:nvPr/>
        </p:nvGraphicFramePr>
        <p:xfrm>
          <a:off x="304800" y="914400"/>
          <a:ext cx="1809750" cy="515938"/>
        </p:xfrm>
        <a:graphic>
          <a:graphicData uri="http://schemas.openxmlformats.org/presentationml/2006/ole">
            <mc:AlternateContent xmlns:mc="http://schemas.openxmlformats.org/markup-compatibility/2006">
              <mc:Choice xmlns:v="urn:schemas-microsoft-com:vml" Requires="v">
                <p:oleObj spid="_x0000_s21531" name="公式" r:id="rId4" imgW="685800" imgH="190440" progId="Equation.3">
                  <p:embed/>
                </p:oleObj>
              </mc:Choice>
              <mc:Fallback>
                <p:oleObj name="公式" r:id="rId4" imgW="685800" imgH="19044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914400"/>
                        <a:ext cx="1809750" cy="515938"/>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7" name="Text Box 17"/>
          <p:cNvSpPr txBox="1">
            <a:spLocks noChangeArrowheads="1"/>
          </p:cNvSpPr>
          <p:nvPr/>
        </p:nvSpPr>
        <p:spPr bwMode="auto">
          <a:xfrm>
            <a:off x="152400" y="152400"/>
            <a:ext cx="2906713" cy="519113"/>
          </a:xfrm>
          <a:prstGeom prst="rect">
            <a:avLst/>
          </a:prstGeom>
          <a:gradFill rotWithShape="0">
            <a:gsLst>
              <a:gs pos="0">
                <a:srgbClr val="CC00CC"/>
              </a:gs>
              <a:gs pos="50000">
                <a:srgbClr val="FFFFCC"/>
              </a:gs>
              <a:gs pos="100000">
                <a:srgbClr val="CC00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2800" b="1">
                <a:solidFill>
                  <a:srgbClr val="0000FF"/>
                </a:solidFill>
              </a:rPr>
              <a:t>共价键的特征</a:t>
            </a:r>
          </a:p>
        </p:txBody>
      </p:sp>
      <p:sp>
        <p:nvSpPr>
          <p:cNvPr id="21508" name="Text Box 18"/>
          <p:cNvSpPr txBox="1">
            <a:spLocks noChangeArrowheads="1"/>
          </p:cNvSpPr>
          <p:nvPr/>
        </p:nvSpPr>
        <p:spPr bwMode="auto">
          <a:xfrm>
            <a:off x="2362200" y="914400"/>
            <a:ext cx="626427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0000"/>
              </a:lnSpc>
              <a:spcBef>
                <a:spcPct val="50000"/>
              </a:spcBef>
            </a:pPr>
            <a:r>
              <a:rPr lang="zh-CN" altLang="en-US" sz="2800"/>
              <a:t>原子间成键是两个原子的未成对电子的配对，每个原子的未成对电子数是一定的，可提供的成键轨道数也是一定的，所以，最多成键数也是一定的 。</a:t>
            </a:r>
          </a:p>
        </p:txBody>
      </p:sp>
      <p:sp>
        <p:nvSpPr>
          <p:cNvPr id="21509" name="Text Box 36"/>
          <p:cNvSpPr txBox="1">
            <a:spLocks noChangeArrowheads="1"/>
          </p:cNvSpPr>
          <p:nvPr/>
        </p:nvSpPr>
        <p:spPr bwMode="auto">
          <a:xfrm>
            <a:off x="250825" y="2349500"/>
            <a:ext cx="87137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solidFill>
                  <a:srgbClr val="800000"/>
                </a:solidFill>
              </a:rPr>
              <a:t>一个原子有几个未成对的价电子，一般只能和几个自旋方向相反的电子配对成键，即共价键的“饱和性”</a:t>
            </a:r>
          </a:p>
        </p:txBody>
      </p:sp>
      <p:grpSp>
        <p:nvGrpSpPr>
          <p:cNvPr id="241695" name="Group 2079"/>
          <p:cNvGrpSpPr>
            <a:grpSpLocks/>
          </p:cNvGrpSpPr>
          <p:nvPr/>
        </p:nvGrpSpPr>
        <p:grpSpPr bwMode="auto">
          <a:xfrm>
            <a:off x="323850" y="3500438"/>
            <a:ext cx="8450263" cy="2782887"/>
            <a:chOff x="204" y="2205"/>
            <a:chExt cx="5323" cy="1753"/>
          </a:xfrm>
        </p:grpSpPr>
        <p:sp>
          <p:nvSpPr>
            <p:cNvPr id="21511" name="Text Box 30"/>
            <p:cNvSpPr txBox="1">
              <a:spLocks noChangeArrowheads="1"/>
            </p:cNvSpPr>
            <p:nvPr/>
          </p:nvSpPr>
          <p:spPr bwMode="auto">
            <a:xfrm>
              <a:off x="204" y="2387"/>
              <a:ext cx="1519"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4000"/>
                <a:t>H-H</a:t>
              </a:r>
            </a:p>
            <a:p>
              <a:r>
                <a:rPr lang="en-US" altLang="zh-CN" sz="4000"/>
                <a:t>H</a:t>
              </a:r>
              <a:r>
                <a:rPr lang="en-US" altLang="zh-CN" sz="4000" baseline="-25000"/>
                <a:t>2</a:t>
              </a:r>
              <a:r>
                <a:rPr lang="en-US" altLang="zh-CN" sz="4000"/>
                <a:t>C=CH</a:t>
              </a:r>
              <a:r>
                <a:rPr lang="en-US" altLang="zh-CN" sz="4000" baseline="-25000"/>
                <a:t>2</a:t>
              </a:r>
            </a:p>
            <a:p>
              <a:r>
                <a:rPr lang="en-US" altLang="zh-CN" sz="4000"/>
                <a:t>N   N</a:t>
              </a:r>
            </a:p>
          </p:txBody>
        </p:sp>
        <p:grpSp>
          <p:nvGrpSpPr>
            <p:cNvPr id="21512" name="Group 34"/>
            <p:cNvGrpSpPr>
              <a:grpSpLocks/>
            </p:cNvGrpSpPr>
            <p:nvPr/>
          </p:nvGrpSpPr>
          <p:grpSpPr bwMode="auto">
            <a:xfrm>
              <a:off x="521" y="3339"/>
              <a:ext cx="227" cy="91"/>
              <a:chOff x="1202" y="1842"/>
              <a:chExt cx="227" cy="91"/>
            </a:xfrm>
          </p:grpSpPr>
          <p:sp>
            <p:nvSpPr>
              <p:cNvPr id="21516" name="Line 31"/>
              <p:cNvSpPr>
                <a:spLocks noChangeShapeType="1"/>
              </p:cNvSpPr>
              <p:nvPr/>
            </p:nvSpPr>
            <p:spPr bwMode="auto">
              <a:xfrm>
                <a:off x="1202" y="1842"/>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7" name="Line 32"/>
              <p:cNvSpPr>
                <a:spLocks noChangeShapeType="1"/>
              </p:cNvSpPr>
              <p:nvPr/>
            </p:nvSpPr>
            <p:spPr bwMode="auto">
              <a:xfrm>
                <a:off x="1202" y="1933"/>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8" name="Line 33"/>
              <p:cNvSpPr>
                <a:spLocks noChangeShapeType="1"/>
              </p:cNvSpPr>
              <p:nvPr/>
            </p:nvSpPr>
            <p:spPr bwMode="auto">
              <a:xfrm>
                <a:off x="1202" y="1888"/>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513" name="Text Box 37"/>
            <p:cNvSpPr txBox="1">
              <a:spLocks noChangeArrowheads="1"/>
            </p:cNvSpPr>
            <p:nvPr/>
          </p:nvSpPr>
          <p:spPr bwMode="auto">
            <a:xfrm>
              <a:off x="1533" y="2205"/>
              <a:ext cx="399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solidFill>
                    <a:srgbClr val="FF0066"/>
                  </a:solidFill>
                </a:rPr>
                <a:t>单键：</a:t>
              </a:r>
              <a:r>
                <a:rPr lang="zh-CN" altLang="en-US" b="1"/>
                <a:t>两个原子之间若只有一对共用电子，形成的化学键称为单键。</a:t>
              </a:r>
            </a:p>
          </p:txBody>
        </p:sp>
        <p:sp>
          <p:nvSpPr>
            <p:cNvPr id="21514" name="Text Box 38"/>
            <p:cNvSpPr txBox="1">
              <a:spLocks noChangeArrowheads="1"/>
            </p:cNvSpPr>
            <p:nvPr/>
          </p:nvSpPr>
          <p:spPr bwMode="auto">
            <a:xfrm>
              <a:off x="1591" y="2816"/>
              <a:ext cx="385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i="1">
                  <a:solidFill>
                    <a:srgbClr val="FF0066"/>
                  </a:solidFill>
                </a:rPr>
                <a:t>双键：</a:t>
              </a:r>
              <a:r>
                <a:rPr lang="zh-CN" altLang="en-US" b="1" i="1"/>
                <a:t>若两个原子间有两对共用电子对，形成的化学键称为双键。</a:t>
              </a:r>
            </a:p>
          </p:txBody>
        </p:sp>
        <p:sp>
          <p:nvSpPr>
            <p:cNvPr id="21515" name="Text Box 40"/>
            <p:cNvSpPr txBox="1">
              <a:spLocks noChangeArrowheads="1"/>
            </p:cNvSpPr>
            <p:nvPr/>
          </p:nvSpPr>
          <p:spPr bwMode="auto">
            <a:xfrm>
              <a:off x="1591" y="3440"/>
              <a:ext cx="385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solidFill>
                    <a:srgbClr val="FF0066"/>
                  </a:solidFill>
                </a:rPr>
                <a:t>叁键：</a:t>
              </a:r>
              <a:r>
                <a:rPr lang="zh-CN" altLang="en-US" b="1"/>
                <a:t>若两个原子间有三对共用电子对，形成的化学键称为三键。</a:t>
              </a:r>
            </a:p>
          </p:txBody>
        </p:sp>
      </p:gr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1695"/>
                                        </p:tgtEl>
                                        <p:attrNameLst>
                                          <p:attrName>style.visibility</p:attrName>
                                        </p:attrNameLst>
                                      </p:cBhvr>
                                      <p:to>
                                        <p:strVal val="visible"/>
                                      </p:to>
                                    </p:set>
                                    <p:animEffect transition="in" filter="blinds(horizontal)">
                                      <p:cBhvr>
                                        <p:cTn id="7" dur="500"/>
                                        <p:tgtEl>
                                          <p:spTgt spid="241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517525" y="1368425"/>
            <a:ext cx="803275" cy="83185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solidFill>
                  <a:srgbClr val="CC3300"/>
                </a:solidFill>
              </a:rPr>
              <a:t>分子</a:t>
            </a:r>
          </a:p>
          <a:p>
            <a:r>
              <a:rPr lang="zh-CN" altLang="en-US" b="1">
                <a:solidFill>
                  <a:srgbClr val="CC3300"/>
                </a:solidFill>
              </a:rPr>
              <a:t>结构</a:t>
            </a:r>
          </a:p>
        </p:txBody>
      </p:sp>
      <p:sp>
        <p:nvSpPr>
          <p:cNvPr id="4099" name="AutoShape 3"/>
          <p:cNvSpPr>
            <a:spLocks/>
          </p:cNvSpPr>
          <p:nvPr/>
        </p:nvSpPr>
        <p:spPr bwMode="auto">
          <a:xfrm>
            <a:off x="1447800" y="738188"/>
            <a:ext cx="228600" cy="2286000"/>
          </a:xfrm>
          <a:prstGeom prst="leftBrace">
            <a:avLst>
              <a:gd name="adj1" fmla="val 8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0" name="Text Box 4"/>
          <p:cNvSpPr txBox="1">
            <a:spLocks noChangeArrowheads="1"/>
          </p:cNvSpPr>
          <p:nvPr/>
        </p:nvSpPr>
        <p:spPr bwMode="auto">
          <a:xfrm>
            <a:off x="1812925" y="454025"/>
            <a:ext cx="7026275"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solidFill>
                  <a:srgbClr val="CC0099"/>
                </a:solidFill>
              </a:rPr>
              <a:t>分子的空间构型：</a:t>
            </a:r>
          </a:p>
          <a:p>
            <a:r>
              <a:rPr lang="zh-CN" altLang="en-US" b="1"/>
              <a:t>分子中原子不是杂乱无章的堆积在一起，而是按一定规律结合，空间呈一定几何形状。</a:t>
            </a:r>
          </a:p>
        </p:txBody>
      </p:sp>
      <p:sp>
        <p:nvSpPr>
          <p:cNvPr id="4101" name="Text Box 5"/>
          <p:cNvSpPr txBox="1">
            <a:spLocks noChangeArrowheads="1"/>
          </p:cNvSpPr>
          <p:nvPr/>
        </p:nvSpPr>
        <p:spPr bwMode="auto">
          <a:xfrm>
            <a:off x="1736725" y="2763838"/>
            <a:ext cx="1611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solidFill>
                  <a:srgbClr val="CC0099"/>
                </a:solidFill>
              </a:rPr>
              <a:t>化学键</a:t>
            </a:r>
          </a:p>
        </p:txBody>
      </p:sp>
      <p:sp>
        <p:nvSpPr>
          <p:cNvPr id="4102" name="AutoShape 6"/>
          <p:cNvSpPr>
            <a:spLocks/>
          </p:cNvSpPr>
          <p:nvPr/>
        </p:nvSpPr>
        <p:spPr bwMode="auto">
          <a:xfrm>
            <a:off x="3276600" y="2414588"/>
            <a:ext cx="152400" cy="1524000"/>
          </a:xfrm>
          <a:prstGeom prst="leftBrace">
            <a:avLst>
              <a:gd name="adj1" fmla="val 83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3" name="Text Box 7"/>
          <p:cNvSpPr txBox="1">
            <a:spLocks noChangeArrowheads="1"/>
          </p:cNvSpPr>
          <p:nvPr/>
        </p:nvSpPr>
        <p:spPr bwMode="auto">
          <a:xfrm>
            <a:off x="3581400" y="2338388"/>
            <a:ext cx="1782763" cy="166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65000"/>
              </a:spcBef>
            </a:pPr>
            <a:r>
              <a:rPr lang="zh-CN" altLang="en-US" b="1"/>
              <a:t>离子键</a:t>
            </a:r>
          </a:p>
          <a:p>
            <a:pPr>
              <a:spcBef>
                <a:spcPct val="65000"/>
              </a:spcBef>
            </a:pPr>
            <a:r>
              <a:rPr lang="zh-CN" altLang="en-US" b="1"/>
              <a:t>共价键</a:t>
            </a:r>
          </a:p>
          <a:p>
            <a:pPr>
              <a:spcBef>
                <a:spcPct val="65000"/>
              </a:spcBef>
            </a:pPr>
            <a:r>
              <a:rPr lang="zh-CN" altLang="en-US" b="1"/>
              <a:t>金属键</a:t>
            </a:r>
          </a:p>
        </p:txBody>
      </p:sp>
      <p:sp>
        <p:nvSpPr>
          <p:cNvPr id="4104" name="Text Box 8"/>
          <p:cNvSpPr txBox="1">
            <a:spLocks noChangeArrowheads="1"/>
          </p:cNvSpPr>
          <p:nvPr/>
        </p:nvSpPr>
        <p:spPr bwMode="auto">
          <a:xfrm>
            <a:off x="974725" y="4287838"/>
            <a:ext cx="7629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i="1">
                <a:solidFill>
                  <a:schemeClr val="accent2"/>
                </a:solidFill>
              </a:rPr>
              <a:t>分子之间还有较弱的分子间力或范德华力。</a:t>
            </a:r>
          </a:p>
        </p:txBody>
      </p:sp>
      <p:sp>
        <p:nvSpPr>
          <p:cNvPr id="4105" name="Text Box 9"/>
          <p:cNvSpPr txBox="1">
            <a:spLocks noChangeArrowheads="1"/>
          </p:cNvSpPr>
          <p:nvPr/>
        </p:nvSpPr>
        <p:spPr bwMode="auto">
          <a:xfrm>
            <a:off x="990600" y="5105400"/>
            <a:ext cx="7613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i="1"/>
              <a:t>分子间或分子内某些基团之间会形成氢键。</a:t>
            </a:r>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04800" y="304800"/>
            <a:ext cx="85502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        </a:t>
            </a:r>
            <a:r>
              <a:rPr lang="zh-CN" altLang="en-US" b="1">
                <a:solidFill>
                  <a:srgbClr val="FF3300"/>
                </a:solidFill>
              </a:rPr>
              <a:t>原子中有些本来成对的价电子，在特定条件下</a:t>
            </a:r>
            <a:r>
              <a:rPr lang="en-US" altLang="zh-CN"/>
              <a:t>(</a:t>
            </a:r>
            <a:r>
              <a:rPr lang="zh-CN" altLang="en-US"/>
              <a:t>外电子层有空轨道，可容纳因拆开电子对而增加的成单电子；同它相化合的原子必须是电负性大的元素，有很强的结合电子的能力</a:t>
            </a:r>
            <a:r>
              <a:rPr lang="en-US" altLang="zh-CN"/>
              <a:t>)</a:t>
            </a:r>
            <a:r>
              <a:rPr lang="zh-CN" altLang="en-US"/>
              <a:t>，</a:t>
            </a:r>
            <a:r>
              <a:rPr lang="zh-CN" altLang="en-US" b="1">
                <a:solidFill>
                  <a:srgbClr val="FF3300"/>
                </a:solidFill>
              </a:rPr>
              <a:t>也可将成对电子拆开参与成键</a:t>
            </a:r>
            <a:r>
              <a:rPr lang="zh-CN" altLang="en-US"/>
              <a:t>。</a:t>
            </a:r>
          </a:p>
        </p:txBody>
      </p:sp>
      <p:grpSp>
        <p:nvGrpSpPr>
          <p:cNvPr id="221245" name="Group 61"/>
          <p:cNvGrpSpPr>
            <a:grpSpLocks/>
          </p:cNvGrpSpPr>
          <p:nvPr/>
        </p:nvGrpSpPr>
        <p:grpSpPr bwMode="auto">
          <a:xfrm>
            <a:off x="609600" y="2057400"/>
            <a:ext cx="7315200" cy="1752600"/>
            <a:chOff x="384" y="1296"/>
            <a:chExt cx="4608" cy="1104"/>
          </a:xfrm>
        </p:grpSpPr>
        <p:sp>
          <p:nvSpPr>
            <p:cNvPr id="22554" name="Text Box 3"/>
            <p:cNvSpPr txBox="1">
              <a:spLocks noChangeArrowheads="1"/>
            </p:cNvSpPr>
            <p:nvPr/>
          </p:nvSpPr>
          <p:spPr bwMode="auto">
            <a:xfrm>
              <a:off x="384" y="1296"/>
              <a:ext cx="272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1" baseline="-25000">
                  <a:solidFill>
                    <a:schemeClr val="hlink"/>
                  </a:solidFill>
                </a:rPr>
                <a:t>16</a:t>
              </a:r>
              <a:r>
                <a:rPr lang="en-US" altLang="zh-CN" sz="2800" b="1">
                  <a:solidFill>
                    <a:schemeClr val="hlink"/>
                  </a:solidFill>
                </a:rPr>
                <a:t>S    1s</a:t>
              </a:r>
              <a:r>
                <a:rPr lang="en-US" altLang="zh-CN" sz="2800" b="1" baseline="30000">
                  <a:solidFill>
                    <a:schemeClr val="hlink"/>
                  </a:solidFill>
                </a:rPr>
                <a:t>2</a:t>
              </a:r>
              <a:r>
                <a:rPr lang="en-US" altLang="zh-CN" sz="2800" b="1">
                  <a:solidFill>
                    <a:schemeClr val="hlink"/>
                  </a:solidFill>
                </a:rPr>
                <a:t>2s</a:t>
              </a:r>
              <a:r>
                <a:rPr lang="en-US" altLang="zh-CN" sz="2800" b="1" baseline="30000">
                  <a:solidFill>
                    <a:schemeClr val="hlink"/>
                  </a:solidFill>
                </a:rPr>
                <a:t>2</a:t>
              </a:r>
              <a:r>
                <a:rPr lang="en-US" altLang="zh-CN" sz="2800" b="1">
                  <a:solidFill>
                    <a:schemeClr val="hlink"/>
                  </a:solidFill>
                </a:rPr>
                <a:t>2p</a:t>
              </a:r>
              <a:r>
                <a:rPr lang="en-US" altLang="zh-CN" sz="2800" b="1" baseline="30000">
                  <a:solidFill>
                    <a:schemeClr val="hlink"/>
                  </a:solidFill>
                </a:rPr>
                <a:t>6</a:t>
              </a:r>
              <a:r>
                <a:rPr lang="en-US" altLang="zh-CN" sz="2800" b="1">
                  <a:solidFill>
                    <a:schemeClr val="hlink"/>
                  </a:solidFill>
                </a:rPr>
                <a:t>3s</a:t>
              </a:r>
              <a:r>
                <a:rPr lang="en-US" altLang="zh-CN" sz="2800" b="1" baseline="30000">
                  <a:solidFill>
                    <a:schemeClr val="hlink"/>
                  </a:solidFill>
                </a:rPr>
                <a:t>2</a:t>
              </a:r>
              <a:r>
                <a:rPr lang="en-US" altLang="zh-CN" sz="2800" b="1">
                  <a:solidFill>
                    <a:schemeClr val="hlink"/>
                  </a:solidFill>
                </a:rPr>
                <a:t>3p</a:t>
              </a:r>
              <a:r>
                <a:rPr lang="en-US" altLang="zh-CN" sz="2800" b="1" baseline="30000">
                  <a:solidFill>
                    <a:schemeClr val="hlink"/>
                  </a:solidFill>
                </a:rPr>
                <a:t>4</a:t>
              </a:r>
              <a:endParaRPr lang="en-US" altLang="zh-CN" sz="2800" b="1">
                <a:solidFill>
                  <a:schemeClr val="hlink"/>
                </a:solidFill>
              </a:endParaRPr>
            </a:p>
          </p:txBody>
        </p:sp>
        <p:grpSp>
          <p:nvGrpSpPr>
            <p:cNvPr id="22555" name="Group 59"/>
            <p:cNvGrpSpPr>
              <a:grpSpLocks/>
            </p:cNvGrpSpPr>
            <p:nvPr/>
          </p:nvGrpSpPr>
          <p:grpSpPr bwMode="auto">
            <a:xfrm>
              <a:off x="912" y="1776"/>
              <a:ext cx="4080" cy="624"/>
              <a:chOff x="912" y="1776"/>
              <a:chExt cx="4080" cy="624"/>
            </a:xfrm>
          </p:grpSpPr>
          <p:grpSp>
            <p:nvGrpSpPr>
              <p:cNvPr id="22556" name="Group 8"/>
              <p:cNvGrpSpPr>
                <a:grpSpLocks/>
              </p:cNvGrpSpPr>
              <p:nvPr/>
            </p:nvGrpSpPr>
            <p:grpSpPr bwMode="auto">
              <a:xfrm>
                <a:off x="912" y="1776"/>
                <a:ext cx="336" cy="336"/>
                <a:chOff x="912" y="1776"/>
                <a:chExt cx="336" cy="336"/>
              </a:xfrm>
            </p:grpSpPr>
            <p:sp>
              <p:nvSpPr>
                <p:cNvPr id="22572" name="Oval 4"/>
                <p:cNvSpPr>
                  <a:spLocks noChangeArrowheads="1"/>
                </p:cNvSpPr>
                <p:nvPr/>
              </p:nvSpPr>
              <p:spPr bwMode="auto">
                <a:xfrm>
                  <a:off x="912" y="1776"/>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2573" name="Line 5"/>
                <p:cNvSpPr>
                  <a:spLocks noChangeShapeType="1"/>
                </p:cNvSpPr>
                <p:nvPr/>
              </p:nvSpPr>
              <p:spPr bwMode="auto">
                <a:xfrm>
                  <a:off x="1104" y="182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74" name="Line 7"/>
                <p:cNvSpPr>
                  <a:spLocks noChangeShapeType="1"/>
                </p:cNvSpPr>
                <p:nvPr/>
              </p:nvSpPr>
              <p:spPr bwMode="auto">
                <a:xfrm flipV="1">
                  <a:off x="1056" y="182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557" name="Oval 9"/>
              <p:cNvSpPr>
                <a:spLocks noChangeArrowheads="1"/>
              </p:cNvSpPr>
              <p:nvPr/>
            </p:nvSpPr>
            <p:spPr bwMode="auto">
              <a:xfrm>
                <a:off x="1584" y="1776"/>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2558" name="Line 10"/>
              <p:cNvSpPr>
                <a:spLocks noChangeShapeType="1"/>
              </p:cNvSpPr>
              <p:nvPr/>
            </p:nvSpPr>
            <p:spPr bwMode="auto">
              <a:xfrm>
                <a:off x="1776" y="182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9" name="Line 11"/>
              <p:cNvSpPr>
                <a:spLocks noChangeShapeType="1"/>
              </p:cNvSpPr>
              <p:nvPr/>
            </p:nvSpPr>
            <p:spPr bwMode="auto">
              <a:xfrm flipV="1">
                <a:off x="1728" y="182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0" name="Oval 12"/>
              <p:cNvSpPr>
                <a:spLocks noChangeArrowheads="1"/>
              </p:cNvSpPr>
              <p:nvPr/>
            </p:nvSpPr>
            <p:spPr bwMode="auto">
              <a:xfrm>
                <a:off x="1968" y="1776"/>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2561" name="Line 14"/>
              <p:cNvSpPr>
                <a:spLocks noChangeShapeType="1"/>
              </p:cNvSpPr>
              <p:nvPr/>
            </p:nvSpPr>
            <p:spPr bwMode="auto">
              <a:xfrm flipV="1">
                <a:off x="2112" y="182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2" name="Oval 15"/>
              <p:cNvSpPr>
                <a:spLocks noChangeArrowheads="1"/>
              </p:cNvSpPr>
              <p:nvPr/>
            </p:nvSpPr>
            <p:spPr bwMode="auto">
              <a:xfrm>
                <a:off x="2352" y="1776"/>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2563" name="Line 17"/>
              <p:cNvSpPr>
                <a:spLocks noChangeShapeType="1"/>
              </p:cNvSpPr>
              <p:nvPr/>
            </p:nvSpPr>
            <p:spPr bwMode="auto">
              <a:xfrm flipV="1">
                <a:off x="2496" y="182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64" name="Oval 18"/>
              <p:cNvSpPr>
                <a:spLocks noChangeArrowheads="1"/>
              </p:cNvSpPr>
              <p:nvPr/>
            </p:nvSpPr>
            <p:spPr bwMode="auto">
              <a:xfrm>
                <a:off x="3120" y="1776"/>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2565" name="Oval 21"/>
              <p:cNvSpPr>
                <a:spLocks noChangeArrowheads="1"/>
              </p:cNvSpPr>
              <p:nvPr/>
            </p:nvSpPr>
            <p:spPr bwMode="auto">
              <a:xfrm>
                <a:off x="3504" y="1776"/>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2566" name="Oval 24"/>
              <p:cNvSpPr>
                <a:spLocks noChangeArrowheads="1"/>
              </p:cNvSpPr>
              <p:nvPr/>
            </p:nvSpPr>
            <p:spPr bwMode="auto">
              <a:xfrm>
                <a:off x="3888" y="1776"/>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2567" name="Oval 27"/>
              <p:cNvSpPr>
                <a:spLocks noChangeArrowheads="1"/>
              </p:cNvSpPr>
              <p:nvPr/>
            </p:nvSpPr>
            <p:spPr bwMode="auto">
              <a:xfrm>
                <a:off x="4272" y="1776"/>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2568" name="Oval 30"/>
              <p:cNvSpPr>
                <a:spLocks noChangeArrowheads="1"/>
              </p:cNvSpPr>
              <p:nvPr/>
            </p:nvSpPr>
            <p:spPr bwMode="auto">
              <a:xfrm>
                <a:off x="4656" y="1776"/>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2569" name="Text Box 33"/>
              <p:cNvSpPr txBox="1">
                <a:spLocks noChangeArrowheads="1"/>
              </p:cNvSpPr>
              <p:nvPr/>
            </p:nvSpPr>
            <p:spPr bwMode="auto">
              <a:xfrm>
                <a:off x="960" y="2112"/>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3s</a:t>
                </a:r>
              </a:p>
            </p:txBody>
          </p:sp>
          <p:sp>
            <p:nvSpPr>
              <p:cNvPr id="22570" name="Text Box 34"/>
              <p:cNvSpPr txBox="1">
                <a:spLocks noChangeArrowheads="1"/>
              </p:cNvSpPr>
              <p:nvPr/>
            </p:nvSpPr>
            <p:spPr bwMode="auto">
              <a:xfrm>
                <a:off x="1968" y="211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3p</a:t>
                </a:r>
              </a:p>
            </p:txBody>
          </p:sp>
          <p:sp>
            <p:nvSpPr>
              <p:cNvPr id="22571" name="Text Box 35"/>
              <p:cNvSpPr txBox="1">
                <a:spLocks noChangeArrowheads="1"/>
              </p:cNvSpPr>
              <p:nvPr/>
            </p:nvSpPr>
            <p:spPr bwMode="auto">
              <a:xfrm>
                <a:off x="3888" y="211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3d</a:t>
                </a:r>
              </a:p>
            </p:txBody>
          </p:sp>
        </p:grpSp>
      </p:grpSp>
      <p:grpSp>
        <p:nvGrpSpPr>
          <p:cNvPr id="221246" name="Group 62"/>
          <p:cNvGrpSpPr>
            <a:grpSpLocks/>
          </p:cNvGrpSpPr>
          <p:nvPr/>
        </p:nvGrpSpPr>
        <p:grpSpPr bwMode="auto">
          <a:xfrm>
            <a:off x="685800" y="3810000"/>
            <a:ext cx="7415213" cy="1600200"/>
            <a:chOff x="432" y="2400"/>
            <a:chExt cx="4671" cy="1008"/>
          </a:xfrm>
        </p:grpSpPr>
        <p:sp>
          <p:nvSpPr>
            <p:cNvPr id="22534" name="Text Box 36"/>
            <p:cNvSpPr txBox="1">
              <a:spLocks noChangeArrowheads="1"/>
            </p:cNvSpPr>
            <p:nvPr/>
          </p:nvSpPr>
          <p:spPr bwMode="auto">
            <a:xfrm>
              <a:off x="432" y="2400"/>
              <a:ext cx="46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遇上电负性大的</a:t>
              </a:r>
              <a:r>
                <a:rPr lang="en-US" altLang="zh-CN"/>
                <a:t>F</a:t>
              </a:r>
              <a:r>
                <a:rPr lang="zh-CN" altLang="en-US"/>
                <a:t>原子时，价电子对可以拆开</a:t>
              </a:r>
            </a:p>
          </p:txBody>
        </p:sp>
        <p:grpSp>
          <p:nvGrpSpPr>
            <p:cNvPr id="22535" name="Group 60"/>
            <p:cNvGrpSpPr>
              <a:grpSpLocks/>
            </p:cNvGrpSpPr>
            <p:nvPr/>
          </p:nvGrpSpPr>
          <p:grpSpPr bwMode="auto">
            <a:xfrm>
              <a:off x="960" y="2784"/>
              <a:ext cx="4080" cy="624"/>
              <a:chOff x="960" y="2784"/>
              <a:chExt cx="4080" cy="624"/>
            </a:xfrm>
          </p:grpSpPr>
          <p:sp>
            <p:nvSpPr>
              <p:cNvPr id="22536" name="Oval 38"/>
              <p:cNvSpPr>
                <a:spLocks noChangeArrowheads="1"/>
              </p:cNvSpPr>
              <p:nvPr/>
            </p:nvSpPr>
            <p:spPr bwMode="auto">
              <a:xfrm>
                <a:off x="960" y="278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2537" name="Line 40"/>
              <p:cNvSpPr>
                <a:spLocks noChangeShapeType="1"/>
              </p:cNvSpPr>
              <p:nvPr/>
            </p:nvSpPr>
            <p:spPr bwMode="auto">
              <a:xfrm flipV="1">
                <a:off x="1104" y="2832"/>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8" name="Oval 41"/>
              <p:cNvSpPr>
                <a:spLocks noChangeArrowheads="1"/>
              </p:cNvSpPr>
              <p:nvPr/>
            </p:nvSpPr>
            <p:spPr bwMode="auto">
              <a:xfrm>
                <a:off x="1632" y="278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2539" name="Line 43"/>
              <p:cNvSpPr>
                <a:spLocks noChangeShapeType="1"/>
              </p:cNvSpPr>
              <p:nvPr/>
            </p:nvSpPr>
            <p:spPr bwMode="auto">
              <a:xfrm flipV="1">
                <a:off x="1776" y="2832"/>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0" name="Oval 44"/>
              <p:cNvSpPr>
                <a:spLocks noChangeArrowheads="1"/>
              </p:cNvSpPr>
              <p:nvPr/>
            </p:nvSpPr>
            <p:spPr bwMode="auto">
              <a:xfrm>
                <a:off x="2016" y="278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2541" name="Line 45"/>
              <p:cNvSpPr>
                <a:spLocks noChangeShapeType="1"/>
              </p:cNvSpPr>
              <p:nvPr/>
            </p:nvSpPr>
            <p:spPr bwMode="auto">
              <a:xfrm flipV="1">
                <a:off x="2160" y="2832"/>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2" name="Oval 46"/>
              <p:cNvSpPr>
                <a:spLocks noChangeArrowheads="1"/>
              </p:cNvSpPr>
              <p:nvPr/>
            </p:nvSpPr>
            <p:spPr bwMode="auto">
              <a:xfrm>
                <a:off x="2400" y="278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2543" name="Line 47"/>
              <p:cNvSpPr>
                <a:spLocks noChangeShapeType="1"/>
              </p:cNvSpPr>
              <p:nvPr/>
            </p:nvSpPr>
            <p:spPr bwMode="auto">
              <a:xfrm flipV="1">
                <a:off x="2544" y="2832"/>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4" name="Oval 48"/>
              <p:cNvSpPr>
                <a:spLocks noChangeArrowheads="1"/>
              </p:cNvSpPr>
              <p:nvPr/>
            </p:nvSpPr>
            <p:spPr bwMode="auto">
              <a:xfrm>
                <a:off x="3168" y="278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2545" name="Oval 49"/>
              <p:cNvSpPr>
                <a:spLocks noChangeArrowheads="1"/>
              </p:cNvSpPr>
              <p:nvPr/>
            </p:nvSpPr>
            <p:spPr bwMode="auto">
              <a:xfrm>
                <a:off x="3552" y="278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2546" name="Oval 50"/>
              <p:cNvSpPr>
                <a:spLocks noChangeArrowheads="1"/>
              </p:cNvSpPr>
              <p:nvPr/>
            </p:nvSpPr>
            <p:spPr bwMode="auto">
              <a:xfrm>
                <a:off x="3936" y="278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2547" name="Oval 51"/>
              <p:cNvSpPr>
                <a:spLocks noChangeArrowheads="1"/>
              </p:cNvSpPr>
              <p:nvPr/>
            </p:nvSpPr>
            <p:spPr bwMode="auto">
              <a:xfrm>
                <a:off x="4320" y="278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2548" name="Oval 52"/>
              <p:cNvSpPr>
                <a:spLocks noChangeArrowheads="1"/>
              </p:cNvSpPr>
              <p:nvPr/>
            </p:nvSpPr>
            <p:spPr bwMode="auto">
              <a:xfrm>
                <a:off x="4704" y="278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2549" name="Text Box 53"/>
              <p:cNvSpPr txBox="1">
                <a:spLocks noChangeArrowheads="1"/>
              </p:cNvSpPr>
              <p:nvPr/>
            </p:nvSpPr>
            <p:spPr bwMode="auto">
              <a:xfrm>
                <a:off x="1008" y="3120"/>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3s</a:t>
                </a:r>
              </a:p>
            </p:txBody>
          </p:sp>
          <p:sp>
            <p:nvSpPr>
              <p:cNvPr id="22550" name="Text Box 54"/>
              <p:cNvSpPr txBox="1">
                <a:spLocks noChangeArrowheads="1"/>
              </p:cNvSpPr>
              <p:nvPr/>
            </p:nvSpPr>
            <p:spPr bwMode="auto">
              <a:xfrm>
                <a:off x="2016" y="312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3p</a:t>
                </a:r>
              </a:p>
            </p:txBody>
          </p:sp>
          <p:sp>
            <p:nvSpPr>
              <p:cNvPr id="22551" name="Text Box 55"/>
              <p:cNvSpPr txBox="1">
                <a:spLocks noChangeArrowheads="1"/>
              </p:cNvSpPr>
              <p:nvPr/>
            </p:nvSpPr>
            <p:spPr bwMode="auto">
              <a:xfrm>
                <a:off x="3936" y="312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3d</a:t>
                </a:r>
              </a:p>
            </p:txBody>
          </p:sp>
          <p:sp>
            <p:nvSpPr>
              <p:cNvPr id="22552" name="Line 56"/>
              <p:cNvSpPr>
                <a:spLocks noChangeShapeType="1"/>
              </p:cNvSpPr>
              <p:nvPr/>
            </p:nvSpPr>
            <p:spPr bwMode="auto">
              <a:xfrm flipV="1">
                <a:off x="3312" y="2832"/>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3" name="Line 57"/>
              <p:cNvSpPr>
                <a:spLocks noChangeShapeType="1"/>
              </p:cNvSpPr>
              <p:nvPr/>
            </p:nvSpPr>
            <p:spPr bwMode="auto">
              <a:xfrm flipV="1">
                <a:off x="3744" y="2832"/>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21242" name="Text Box 58"/>
          <p:cNvSpPr txBox="1">
            <a:spLocks noChangeArrowheads="1"/>
          </p:cNvSpPr>
          <p:nvPr/>
        </p:nvSpPr>
        <p:spPr bwMode="auto">
          <a:xfrm>
            <a:off x="539750" y="5516563"/>
            <a:ext cx="82835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solidFill>
                  <a:schemeClr val="hlink"/>
                </a:solidFill>
              </a:rPr>
              <a:t>从而可以与</a:t>
            </a:r>
            <a:r>
              <a:rPr lang="en-US" altLang="zh-CN" sz="2800" b="1">
                <a:solidFill>
                  <a:schemeClr val="hlink"/>
                </a:solidFill>
              </a:rPr>
              <a:t>6</a:t>
            </a:r>
            <a:r>
              <a:rPr lang="zh-CN" altLang="en-US" sz="2800" b="1">
                <a:solidFill>
                  <a:schemeClr val="hlink"/>
                </a:solidFill>
              </a:rPr>
              <a:t>个</a:t>
            </a:r>
            <a:r>
              <a:rPr lang="en-US" altLang="zh-CN" sz="2800" b="1">
                <a:solidFill>
                  <a:schemeClr val="hlink"/>
                </a:solidFill>
              </a:rPr>
              <a:t>F</a:t>
            </a:r>
            <a:r>
              <a:rPr lang="zh-CN" altLang="en-US" sz="2800" b="1">
                <a:solidFill>
                  <a:schemeClr val="hlink"/>
                </a:solidFill>
              </a:rPr>
              <a:t>原子的未成对电子配对成键，形成</a:t>
            </a:r>
            <a:r>
              <a:rPr lang="en-US" altLang="zh-CN" sz="2800" b="1">
                <a:solidFill>
                  <a:schemeClr val="hlink"/>
                </a:solidFill>
              </a:rPr>
              <a:t>SF</a:t>
            </a:r>
            <a:r>
              <a:rPr lang="en-US" altLang="zh-CN" sz="2800" b="1" baseline="-25000">
                <a:solidFill>
                  <a:schemeClr val="hlink"/>
                </a:solidFill>
              </a:rPr>
              <a:t>6</a:t>
            </a:r>
            <a:r>
              <a:rPr lang="zh-CN" altLang="en-US" sz="2800" b="1">
                <a:solidFill>
                  <a:schemeClr val="hlink"/>
                </a:solidFill>
              </a:rPr>
              <a:t>分子</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1245"/>
                                        </p:tgtEl>
                                        <p:attrNameLst>
                                          <p:attrName>style.visibility</p:attrName>
                                        </p:attrNameLst>
                                      </p:cBhvr>
                                      <p:to>
                                        <p:strVal val="visible"/>
                                      </p:to>
                                    </p:set>
                                    <p:animEffect transition="in" filter="box(in)">
                                      <p:cBhvr>
                                        <p:cTn id="7" dur="500"/>
                                        <p:tgtEl>
                                          <p:spTgt spid="2212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1246"/>
                                        </p:tgtEl>
                                        <p:attrNameLst>
                                          <p:attrName>style.visibility</p:attrName>
                                        </p:attrNameLst>
                                      </p:cBhvr>
                                      <p:to>
                                        <p:strVal val="visible"/>
                                      </p:to>
                                    </p:set>
                                    <p:animEffect transition="in" filter="box(in)">
                                      <p:cBhvr>
                                        <p:cTn id="12" dur="500"/>
                                        <p:tgtEl>
                                          <p:spTgt spid="2212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21242"/>
                                        </p:tgtEl>
                                        <p:attrNameLst>
                                          <p:attrName>style.visibility</p:attrName>
                                        </p:attrNameLst>
                                      </p:cBhvr>
                                      <p:to>
                                        <p:strVal val="visible"/>
                                      </p:to>
                                    </p:set>
                                    <p:anim calcmode="lin" valueType="num">
                                      <p:cBhvr additive="base">
                                        <p:cTn id="17" dur="500" fill="hold"/>
                                        <p:tgtEl>
                                          <p:spTgt spid="221242"/>
                                        </p:tgtEl>
                                        <p:attrNameLst>
                                          <p:attrName>ppt_x</p:attrName>
                                        </p:attrNameLst>
                                      </p:cBhvr>
                                      <p:tavLst>
                                        <p:tav tm="0">
                                          <p:val>
                                            <p:strVal val="0-#ppt_w/2"/>
                                          </p:val>
                                        </p:tav>
                                        <p:tav tm="100000">
                                          <p:val>
                                            <p:strVal val="#ppt_x"/>
                                          </p:val>
                                        </p:tav>
                                      </p:tavLst>
                                    </p:anim>
                                    <p:anim calcmode="lin" valueType="num">
                                      <p:cBhvr additive="base">
                                        <p:cTn id="18" dur="500" fill="hold"/>
                                        <p:tgtEl>
                                          <p:spTgt spid="221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24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9231" y="1255423"/>
            <a:ext cx="8347869" cy="4086225"/>
            <a:chOff x="199231" y="1255423"/>
            <a:chExt cx="8347869" cy="4086225"/>
          </a:xfrm>
        </p:grpSpPr>
        <p:sp>
          <p:nvSpPr>
            <p:cNvPr id="24578" name="Text Box 2"/>
            <p:cNvSpPr txBox="1">
              <a:spLocks noChangeArrowheads="1"/>
            </p:cNvSpPr>
            <p:nvPr/>
          </p:nvSpPr>
          <p:spPr bwMode="auto">
            <a:xfrm>
              <a:off x="199231" y="1801523"/>
              <a:ext cx="36909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dirty="0"/>
                <a:t>例如：水分子中</a:t>
              </a:r>
            </a:p>
          </p:txBody>
        </p:sp>
        <p:sp>
          <p:nvSpPr>
            <p:cNvPr id="24579" name="Text Box 3"/>
            <p:cNvSpPr txBox="1">
              <a:spLocks noChangeArrowheads="1"/>
            </p:cNvSpPr>
            <p:nvPr/>
          </p:nvSpPr>
          <p:spPr bwMode="auto">
            <a:xfrm>
              <a:off x="682625" y="2380166"/>
              <a:ext cx="287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aseline="-25000" dirty="0"/>
                <a:t>8</a:t>
              </a:r>
              <a:r>
                <a:rPr lang="en-US" altLang="zh-CN" sz="2800" dirty="0"/>
                <a:t>O     1s</a:t>
              </a:r>
              <a:r>
                <a:rPr lang="en-US" altLang="zh-CN" sz="2800" baseline="30000" dirty="0"/>
                <a:t>2</a:t>
              </a:r>
              <a:r>
                <a:rPr lang="en-US" altLang="zh-CN" sz="2800" dirty="0"/>
                <a:t>2s</a:t>
              </a:r>
              <a:r>
                <a:rPr lang="en-US" altLang="zh-CN" sz="2800" baseline="30000" dirty="0"/>
                <a:t>2</a:t>
              </a:r>
              <a:r>
                <a:rPr lang="en-US" altLang="zh-CN" sz="2800" dirty="0"/>
                <a:t>2p</a:t>
              </a:r>
              <a:r>
                <a:rPr lang="en-US" altLang="zh-CN" sz="2800" baseline="30000" dirty="0"/>
                <a:t>4</a:t>
              </a:r>
              <a:endParaRPr lang="en-US" altLang="zh-CN" sz="2800" dirty="0"/>
            </a:p>
          </p:txBody>
        </p:sp>
        <p:grpSp>
          <p:nvGrpSpPr>
            <p:cNvPr id="24580" name="Group 45"/>
            <p:cNvGrpSpPr>
              <a:grpSpLocks/>
            </p:cNvGrpSpPr>
            <p:nvPr/>
          </p:nvGrpSpPr>
          <p:grpSpPr bwMode="auto">
            <a:xfrm>
              <a:off x="1130300" y="3160424"/>
              <a:ext cx="3733800" cy="995363"/>
              <a:chOff x="912" y="1344"/>
              <a:chExt cx="2352" cy="627"/>
            </a:xfrm>
          </p:grpSpPr>
          <p:grpSp>
            <p:nvGrpSpPr>
              <p:cNvPr id="24594" name="Group 5"/>
              <p:cNvGrpSpPr>
                <a:grpSpLocks/>
              </p:cNvGrpSpPr>
              <p:nvPr/>
            </p:nvGrpSpPr>
            <p:grpSpPr bwMode="auto">
              <a:xfrm>
                <a:off x="912" y="1344"/>
                <a:ext cx="336" cy="336"/>
                <a:chOff x="912" y="1776"/>
                <a:chExt cx="336" cy="336"/>
              </a:xfrm>
            </p:grpSpPr>
            <p:sp>
              <p:nvSpPr>
                <p:cNvPr id="24609" name="Oval 6"/>
                <p:cNvSpPr>
                  <a:spLocks noChangeArrowheads="1"/>
                </p:cNvSpPr>
                <p:nvPr/>
              </p:nvSpPr>
              <p:spPr bwMode="auto">
                <a:xfrm>
                  <a:off x="912" y="1776"/>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4610" name="Line 7"/>
                <p:cNvSpPr>
                  <a:spLocks noChangeShapeType="1"/>
                </p:cNvSpPr>
                <p:nvPr/>
              </p:nvSpPr>
              <p:spPr bwMode="auto">
                <a:xfrm>
                  <a:off x="1104" y="182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1" name="Line 8"/>
                <p:cNvSpPr>
                  <a:spLocks noChangeShapeType="1"/>
                </p:cNvSpPr>
                <p:nvPr/>
              </p:nvSpPr>
              <p:spPr bwMode="auto">
                <a:xfrm flipV="1">
                  <a:off x="1056" y="182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595" name="Oval 9"/>
              <p:cNvSpPr>
                <a:spLocks noChangeArrowheads="1"/>
              </p:cNvSpPr>
              <p:nvPr/>
            </p:nvSpPr>
            <p:spPr bwMode="auto">
              <a:xfrm>
                <a:off x="2160" y="134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4596" name="Line 10"/>
              <p:cNvSpPr>
                <a:spLocks noChangeShapeType="1"/>
              </p:cNvSpPr>
              <p:nvPr/>
            </p:nvSpPr>
            <p:spPr bwMode="auto">
              <a:xfrm>
                <a:off x="2352" y="1392"/>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7" name="Line 11"/>
              <p:cNvSpPr>
                <a:spLocks noChangeShapeType="1"/>
              </p:cNvSpPr>
              <p:nvPr/>
            </p:nvSpPr>
            <p:spPr bwMode="auto">
              <a:xfrm flipV="1">
                <a:off x="2304" y="1392"/>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8" name="Oval 12"/>
              <p:cNvSpPr>
                <a:spLocks noChangeArrowheads="1"/>
              </p:cNvSpPr>
              <p:nvPr/>
            </p:nvSpPr>
            <p:spPr bwMode="auto">
              <a:xfrm>
                <a:off x="2544" y="134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4599" name="Line 13"/>
              <p:cNvSpPr>
                <a:spLocks noChangeShapeType="1"/>
              </p:cNvSpPr>
              <p:nvPr/>
            </p:nvSpPr>
            <p:spPr bwMode="auto">
              <a:xfrm flipV="1">
                <a:off x="2688" y="1392"/>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0" name="Oval 14"/>
              <p:cNvSpPr>
                <a:spLocks noChangeArrowheads="1"/>
              </p:cNvSpPr>
              <p:nvPr/>
            </p:nvSpPr>
            <p:spPr bwMode="auto">
              <a:xfrm>
                <a:off x="2928" y="1344"/>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4601" name="Line 15"/>
              <p:cNvSpPr>
                <a:spLocks noChangeShapeType="1"/>
              </p:cNvSpPr>
              <p:nvPr/>
            </p:nvSpPr>
            <p:spPr bwMode="auto">
              <a:xfrm flipV="1">
                <a:off x="3072" y="1392"/>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2" name="Text Box 21"/>
              <p:cNvSpPr txBox="1">
                <a:spLocks noChangeArrowheads="1"/>
              </p:cNvSpPr>
              <p:nvPr/>
            </p:nvSpPr>
            <p:spPr bwMode="auto">
              <a:xfrm>
                <a:off x="960" y="1680"/>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1s</a:t>
                </a:r>
              </a:p>
            </p:txBody>
          </p:sp>
          <p:sp>
            <p:nvSpPr>
              <p:cNvPr id="24603" name="Text Box 22"/>
              <p:cNvSpPr txBox="1">
                <a:spLocks noChangeArrowheads="1"/>
              </p:cNvSpPr>
              <p:nvPr/>
            </p:nvSpPr>
            <p:spPr bwMode="auto">
              <a:xfrm>
                <a:off x="2544" y="1680"/>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dirty="0"/>
                  <a:t>2</a:t>
                </a:r>
                <a:r>
                  <a:rPr lang="en-US" altLang="zh-CN" dirty="0" smtClean="0"/>
                  <a:t>p</a:t>
                </a:r>
                <a:endParaRPr lang="en-US" altLang="zh-CN" dirty="0"/>
              </a:p>
            </p:txBody>
          </p:sp>
          <p:grpSp>
            <p:nvGrpSpPr>
              <p:cNvPr id="24604" name="Group 24"/>
              <p:cNvGrpSpPr>
                <a:grpSpLocks/>
              </p:cNvGrpSpPr>
              <p:nvPr/>
            </p:nvGrpSpPr>
            <p:grpSpPr bwMode="auto">
              <a:xfrm>
                <a:off x="1488" y="1344"/>
                <a:ext cx="336" cy="336"/>
                <a:chOff x="912" y="1776"/>
                <a:chExt cx="336" cy="336"/>
              </a:xfrm>
            </p:grpSpPr>
            <p:sp>
              <p:nvSpPr>
                <p:cNvPr id="24606" name="Oval 25"/>
                <p:cNvSpPr>
                  <a:spLocks noChangeArrowheads="1"/>
                </p:cNvSpPr>
                <p:nvPr/>
              </p:nvSpPr>
              <p:spPr bwMode="auto">
                <a:xfrm>
                  <a:off x="912" y="1776"/>
                  <a:ext cx="336" cy="33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24607" name="Line 26"/>
                <p:cNvSpPr>
                  <a:spLocks noChangeShapeType="1"/>
                </p:cNvSpPr>
                <p:nvPr/>
              </p:nvSpPr>
              <p:spPr bwMode="auto">
                <a:xfrm>
                  <a:off x="1104" y="182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8" name="Line 27"/>
                <p:cNvSpPr>
                  <a:spLocks noChangeShapeType="1"/>
                </p:cNvSpPr>
                <p:nvPr/>
              </p:nvSpPr>
              <p:spPr bwMode="auto">
                <a:xfrm flipV="1">
                  <a:off x="1056" y="182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605" name="Text Box 28"/>
              <p:cNvSpPr txBox="1">
                <a:spLocks noChangeArrowheads="1"/>
              </p:cNvSpPr>
              <p:nvPr/>
            </p:nvSpPr>
            <p:spPr bwMode="auto">
              <a:xfrm>
                <a:off x="1536" y="1680"/>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2s</a:t>
                </a:r>
              </a:p>
            </p:txBody>
          </p:sp>
        </p:grpSp>
        <p:sp>
          <p:nvSpPr>
            <p:cNvPr id="24581" name="Text Box 29"/>
            <p:cNvSpPr txBox="1">
              <a:spLocks noChangeArrowheads="1"/>
            </p:cNvSpPr>
            <p:nvPr/>
          </p:nvSpPr>
          <p:spPr bwMode="auto">
            <a:xfrm>
              <a:off x="758825" y="4154198"/>
              <a:ext cx="77882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2p</a:t>
              </a:r>
              <a:r>
                <a:rPr lang="en-US" altLang="zh-CN" i="1" baseline="-25000"/>
                <a:t>x</a:t>
              </a:r>
              <a:r>
                <a:rPr lang="zh-CN" altLang="en-US"/>
                <a:t>、</a:t>
              </a:r>
              <a:r>
                <a:rPr lang="en-US" altLang="zh-CN"/>
                <a:t>2p</a:t>
              </a:r>
              <a:r>
                <a:rPr lang="en-US" altLang="zh-CN" i="1" baseline="-25000"/>
                <a:t>y</a:t>
              </a:r>
              <a:r>
                <a:rPr lang="zh-CN" altLang="en-US"/>
                <a:t>二个未成对的电子，两个氢原子的</a:t>
              </a:r>
              <a:r>
                <a:rPr lang="en-US" altLang="zh-CN"/>
                <a:t>1s</a:t>
              </a:r>
              <a:r>
                <a:rPr lang="zh-CN" altLang="en-US"/>
                <a:t>轨道只有从</a:t>
              </a:r>
              <a:r>
                <a:rPr lang="en-US" altLang="zh-CN"/>
                <a:t>x</a:t>
              </a:r>
              <a:r>
                <a:rPr lang="zh-CN" altLang="en-US"/>
                <a:t>轴、</a:t>
              </a:r>
              <a:r>
                <a:rPr lang="en-US" altLang="zh-CN"/>
                <a:t>y</a:t>
              </a:r>
              <a:r>
                <a:rPr lang="zh-CN" altLang="en-US"/>
                <a:t>轴接近氧原子的</a:t>
              </a:r>
              <a:r>
                <a:rPr lang="en-US" altLang="zh-CN"/>
                <a:t>p</a:t>
              </a:r>
              <a:r>
                <a:rPr lang="en-US" altLang="zh-CN" i="1" baseline="-25000"/>
                <a:t>x</a:t>
              </a:r>
              <a:r>
                <a:rPr lang="zh-CN" altLang="en-US"/>
                <a:t>、</a:t>
              </a:r>
              <a:r>
                <a:rPr lang="en-US" altLang="zh-CN"/>
                <a:t>p</a:t>
              </a:r>
              <a:r>
                <a:rPr lang="en-US" altLang="zh-CN" i="1" baseline="-25000"/>
                <a:t>y</a:t>
              </a:r>
              <a:r>
                <a:rPr lang="zh-CN" altLang="en-US"/>
                <a:t>轨道才能使电子云最大程度的重叠。</a:t>
              </a:r>
              <a:endParaRPr lang="zh-CN" altLang="en-US" baseline="-25000"/>
            </a:p>
          </p:txBody>
        </p:sp>
        <p:grpSp>
          <p:nvGrpSpPr>
            <p:cNvPr id="24582" name="Group 46"/>
            <p:cNvGrpSpPr>
              <a:grpSpLocks/>
            </p:cNvGrpSpPr>
            <p:nvPr/>
          </p:nvGrpSpPr>
          <p:grpSpPr bwMode="auto">
            <a:xfrm>
              <a:off x="5638800" y="1255423"/>
              <a:ext cx="2774950" cy="2895600"/>
              <a:chOff x="3552" y="144"/>
              <a:chExt cx="1748" cy="1824"/>
            </a:xfrm>
          </p:grpSpPr>
          <p:sp>
            <p:nvSpPr>
              <p:cNvPr id="24584" name="Line 33"/>
              <p:cNvSpPr>
                <a:spLocks noChangeShapeType="1"/>
              </p:cNvSpPr>
              <p:nvPr/>
            </p:nvSpPr>
            <p:spPr bwMode="auto">
              <a:xfrm>
                <a:off x="3552" y="1248"/>
                <a:ext cx="168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5" name="Line 34"/>
              <p:cNvSpPr>
                <a:spLocks noChangeShapeType="1"/>
              </p:cNvSpPr>
              <p:nvPr/>
            </p:nvSpPr>
            <p:spPr bwMode="auto">
              <a:xfrm flipV="1">
                <a:off x="4320" y="288"/>
                <a:ext cx="0" cy="168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6" name="Oval 35"/>
              <p:cNvSpPr>
                <a:spLocks noChangeArrowheads="1"/>
              </p:cNvSpPr>
              <p:nvPr/>
            </p:nvSpPr>
            <p:spPr bwMode="auto">
              <a:xfrm>
                <a:off x="4320" y="1104"/>
                <a:ext cx="528" cy="24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7" name="Oval 36"/>
              <p:cNvSpPr>
                <a:spLocks noChangeArrowheads="1"/>
              </p:cNvSpPr>
              <p:nvPr/>
            </p:nvSpPr>
            <p:spPr bwMode="auto">
              <a:xfrm>
                <a:off x="3792" y="1104"/>
                <a:ext cx="528" cy="24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8" name="Oval 37"/>
              <p:cNvSpPr>
                <a:spLocks noChangeArrowheads="1"/>
              </p:cNvSpPr>
              <p:nvPr/>
            </p:nvSpPr>
            <p:spPr bwMode="auto">
              <a:xfrm rot="5336181">
                <a:off x="4051" y="1397"/>
                <a:ext cx="528" cy="24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9" name="Oval 38"/>
              <p:cNvSpPr>
                <a:spLocks noChangeArrowheads="1"/>
              </p:cNvSpPr>
              <p:nvPr/>
            </p:nvSpPr>
            <p:spPr bwMode="auto">
              <a:xfrm rot="5336181">
                <a:off x="4051" y="807"/>
                <a:ext cx="528" cy="24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0" name="Text Box 39"/>
              <p:cNvSpPr txBox="1">
                <a:spLocks noChangeArrowheads="1"/>
              </p:cNvSpPr>
              <p:nvPr/>
            </p:nvSpPr>
            <p:spPr bwMode="auto">
              <a:xfrm>
                <a:off x="5088" y="124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b="1" i="1"/>
                  <a:t>x</a:t>
                </a:r>
                <a:endParaRPr lang="en-US" altLang="zh-CN" b="1"/>
              </a:p>
            </p:txBody>
          </p:sp>
          <p:sp>
            <p:nvSpPr>
              <p:cNvPr id="24591" name="Text Box 40"/>
              <p:cNvSpPr txBox="1">
                <a:spLocks noChangeArrowheads="1"/>
              </p:cNvSpPr>
              <p:nvPr/>
            </p:nvSpPr>
            <p:spPr bwMode="auto">
              <a:xfrm>
                <a:off x="4368" y="144"/>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b="1" i="1"/>
                  <a:t>y</a:t>
                </a:r>
                <a:endParaRPr lang="en-US" altLang="zh-CN" b="1"/>
              </a:p>
            </p:txBody>
          </p:sp>
          <p:sp>
            <p:nvSpPr>
              <p:cNvPr id="24592" name="Oval 41"/>
              <p:cNvSpPr>
                <a:spLocks noChangeArrowheads="1"/>
              </p:cNvSpPr>
              <p:nvPr/>
            </p:nvSpPr>
            <p:spPr bwMode="auto">
              <a:xfrm>
                <a:off x="4150" y="482"/>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H</a:t>
                </a:r>
              </a:p>
            </p:txBody>
          </p:sp>
          <p:sp>
            <p:nvSpPr>
              <p:cNvPr id="24593" name="Oval 42"/>
              <p:cNvSpPr>
                <a:spLocks noChangeArrowheads="1"/>
              </p:cNvSpPr>
              <p:nvPr/>
            </p:nvSpPr>
            <p:spPr bwMode="auto">
              <a:xfrm>
                <a:off x="4656" y="1056"/>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H</a:t>
                </a:r>
              </a:p>
            </p:txBody>
          </p:sp>
        </p:grpSp>
      </p:grpSp>
      <p:sp>
        <p:nvSpPr>
          <p:cNvPr id="222252" name="Text Box 44"/>
          <p:cNvSpPr txBox="1">
            <a:spLocks noChangeArrowheads="1"/>
          </p:cNvSpPr>
          <p:nvPr/>
        </p:nvSpPr>
        <p:spPr bwMode="auto">
          <a:xfrm>
            <a:off x="622300" y="5560723"/>
            <a:ext cx="79406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b="1" i="1" dirty="0">
                <a:solidFill>
                  <a:srgbClr val="800000"/>
                </a:solidFill>
              </a:rPr>
              <a:t>      </a:t>
            </a:r>
            <a:r>
              <a:rPr lang="zh-CN" altLang="en-US" b="1" dirty="0">
                <a:solidFill>
                  <a:srgbClr val="800000"/>
                </a:solidFill>
              </a:rPr>
              <a:t>两个共价键的夹角似应等于</a:t>
            </a:r>
            <a:r>
              <a:rPr lang="en-US" altLang="zh-CN" b="1" dirty="0">
                <a:solidFill>
                  <a:srgbClr val="800000"/>
                </a:solidFill>
              </a:rPr>
              <a:t>90°</a:t>
            </a:r>
            <a:r>
              <a:rPr lang="zh-CN" altLang="en-US" b="1" dirty="0">
                <a:solidFill>
                  <a:srgbClr val="800000"/>
                </a:solidFill>
              </a:rPr>
              <a:t>，实际测量</a:t>
            </a:r>
            <a:r>
              <a:rPr lang="en-US" altLang="zh-CN" b="1" dirty="0">
                <a:solidFill>
                  <a:srgbClr val="800000"/>
                </a:solidFill>
              </a:rPr>
              <a:t>H-O-H</a:t>
            </a:r>
            <a:r>
              <a:rPr lang="zh-CN" altLang="en-US" b="1" dirty="0">
                <a:solidFill>
                  <a:srgbClr val="800000"/>
                </a:solidFill>
              </a:rPr>
              <a:t>键角为</a:t>
            </a:r>
            <a:r>
              <a:rPr lang="en-US" altLang="zh-CN" b="1" dirty="0">
                <a:solidFill>
                  <a:srgbClr val="800000"/>
                </a:solidFill>
              </a:rPr>
              <a:t>104.5°</a:t>
            </a:r>
            <a:r>
              <a:rPr lang="zh-CN" altLang="en-US" b="1" dirty="0">
                <a:solidFill>
                  <a:srgbClr val="800000"/>
                </a:solidFill>
              </a:rPr>
              <a:t>，这需要有补充理论对共价键的方向性作进一步说明。</a:t>
            </a:r>
          </a:p>
        </p:txBody>
      </p:sp>
      <p:graphicFrame>
        <p:nvGraphicFramePr>
          <p:cNvPr id="36" name="Object 2"/>
          <p:cNvGraphicFramePr>
            <a:graphicFrameLocks noChangeAspect="1"/>
          </p:cNvGraphicFramePr>
          <p:nvPr>
            <p:extLst>
              <p:ext uri="{D42A27DB-BD31-4B8C-83A1-F6EECF244321}">
                <p14:modId xmlns:p14="http://schemas.microsoft.com/office/powerpoint/2010/main" val="3756822548"/>
              </p:ext>
            </p:extLst>
          </p:nvPr>
        </p:nvGraphicFramePr>
        <p:xfrm>
          <a:off x="0" y="0"/>
          <a:ext cx="2022475" cy="534988"/>
        </p:xfrm>
        <a:graphic>
          <a:graphicData uri="http://schemas.openxmlformats.org/presentationml/2006/ole">
            <mc:AlternateContent xmlns:mc="http://schemas.openxmlformats.org/markup-compatibility/2006">
              <mc:Choice xmlns:v="urn:schemas-microsoft-com:vml" Requires="v">
                <p:oleObj spid="_x0000_s85003" name="公式" r:id="rId4" imgW="761669" imgH="203112" progId="Equation.3">
                  <p:embed/>
                </p:oleObj>
              </mc:Choice>
              <mc:Fallback>
                <p:oleObj name="公式" r:id="rId4" imgW="761669"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022475" cy="534988"/>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 name="Text Box 4"/>
          <p:cNvSpPr txBox="1">
            <a:spLocks noChangeArrowheads="1"/>
          </p:cNvSpPr>
          <p:nvPr/>
        </p:nvSpPr>
        <p:spPr bwMode="auto">
          <a:xfrm>
            <a:off x="1010791" y="231863"/>
            <a:ext cx="81692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dirty="0"/>
              <a:t>        </a:t>
            </a:r>
            <a:r>
              <a:rPr lang="en-US" altLang="zh-CN" dirty="0" smtClean="0"/>
              <a:t>     </a:t>
            </a:r>
            <a:r>
              <a:rPr lang="zh-CN" altLang="en-US" dirty="0" smtClean="0"/>
              <a:t>形</a:t>
            </a:r>
            <a:r>
              <a:rPr lang="zh-CN" altLang="en-US" dirty="0"/>
              <a:t>成共价键时，按照原子轨道最大重叠原理，成键电子的原子轨道只有沿着轨道伸展方向进行重叠</a:t>
            </a:r>
            <a:r>
              <a:rPr lang="en-US" altLang="zh-CN" dirty="0"/>
              <a:t>(s-s</a:t>
            </a:r>
            <a:r>
              <a:rPr lang="zh-CN" altLang="zh-CN" dirty="0"/>
              <a:t>轨道重叠例外</a:t>
            </a:r>
            <a:r>
              <a:rPr lang="en-US" altLang="zh-CN" dirty="0"/>
              <a:t>)</a:t>
            </a:r>
            <a:r>
              <a:rPr lang="zh-CN" altLang="en-US" dirty="0"/>
              <a:t>，才能实现最大限度的重叠，这就决定了共价键的方向性。</a:t>
            </a:r>
          </a:p>
        </p:txBody>
      </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22252"/>
                                        </p:tgtEl>
                                        <p:attrNameLst>
                                          <p:attrName>style.visibility</p:attrName>
                                        </p:attrNameLst>
                                      </p:cBhvr>
                                      <p:to>
                                        <p:strVal val="visible"/>
                                      </p:to>
                                    </p:set>
                                    <p:anim calcmode="lin" valueType="num">
                                      <p:cBhvr additive="base">
                                        <p:cTn id="12" dur="500" fill="hold"/>
                                        <p:tgtEl>
                                          <p:spTgt spid="222252"/>
                                        </p:tgtEl>
                                        <p:attrNameLst>
                                          <p:attrName>ppt_x</p:attrName>
                                        </p:attrNameLst>
                                      </p:cBhvr>
                                      <p:tavLst>
                                        <p:tav tm="0">
                                          <p:val>
                                            <p:strVal val="0-#ppt_w/2"/>
                                          </p:val>
                                        </p:tav>
                                        <p:tav tm="100000">
                                          <p:val>
                                            <p:strVal val="#ppt_x"/>
                                          </p:val>
                                        </p:tav>
                                      </p:tavLst>
                                    </p:anim>
                                    <p:anim calcmode="lin" valueType="num">
                                      <p:cBhvr additive="base">
                                        <p:cTn id="13" dur="500" fill="hold"/>
                                        <p:tgtEl>
                                          <p:spTgt spid="222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5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p:cNvSpPr txBox="1">
            <a:spLocks noChangeArrowheads="1"/>
          </p:cNvSpPr>
          <p:nvPr/>
        </p:nvSpPr>
        <p:spPr bwMode="auto">
          <a:xfrm>
            <a:off x="304800" y="228600"/>
            <a:ext cx="2754313" cy="519113"/>
          </a:xfrm>
          <a:prstGeom prst="rect">
            <a:avLst/>
          </a:prstGeom>
          <a:gradFill rotWithShape="0">
            <a:gsLst>
              <a:gs pos="0">
                <a:srgbClr val="FFFF99"/>
              </a:gs>
              <a:gs pos="50000">
                <a:schemeClr val="bg1"/>
              </a:gs>
              <a:gs pos="100000">
                <a:srgbClr val="FFFF99"/>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2800" b="1">
                <a:solidFill>
                  <a:srgbClr val="993366"/>
                </a:solidFill>
              </a:rPr>
              <a:t>共价键的类型</a:t>
            </a:r>
          </a:p>
        </p:txBody>
      </p:sp>
      <p:sp>
        <p:nvSpPr>
          <p:cNvPr id="25603" name="Text Box 3"/>
          <p:cNvSpPr txBox="1">
            <a:spLocks noChangeArrowheads="1"/>
          </p:cNvSpPr>
          <p:nvPr/>
        </p:nvSpPr>
        <p:spPr bwMode="auto">
          <a:xfrm>
            <a:off x="228600" y="914400"/>
            <a:ext cx="3695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3200" b="1">
                <a:solidFill>
                  <a:schemeClr val="accent2"/>
                </a:solidFill>
                <a:latin typeface="隶书" pitchFamily="49" charset="-122"/>
                <a:ea typeface="隶书" pitchFamily="49" charset="-122"/>
              </a:rPr>
              <a:t>1</a:t>
            </a:r>
            <a:r>
              <a:rPr lang="zh-CN" altLang="en-US" sz="3200" b="1">
                <a:solidFill>
                  <a:schemeClr val="accent2"/>
                </a:solidFill>
                <a:latin typeface="隶书" pitchFamily="49" charset="-122"/>
                <a:ea typeface="隶书" pitchFamily="49" charset="-122"/>
              </a:rPr>
              <a:t>、按极性分类</a:t>
            </a:r>
          </a:p>
        </p:txBody>
      </p:sp>
      <p:sp>
        <p:nvSpPr>
          <p:cNvPr id="25604" name="Text Box 4"/>
          <p:cNvSpPr txBox="1">
            <a:spLocks noChangeArrowheads="1"/>
          </p:cNvSpPr>
          <p:nvPr/>
        </p:nvSpPr>
        <p:spPr bwMode="auto">
          <a:xfrm>
            <a:off x="473075" y="3736975"/>
            <a:ext cx="1938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t>共价键</a:t>
            </a:r>
          </a:p>
        </p:txBody>
      </p:sp>
      <p:sp>
        <p:nvSpPr>
          <p:cNvPr id="25605" name="AutoShape 5"/>
          <p:cNvSpPr>
            <a:spLocks/>
          </p:cNvSpPr>
          <p:nvPr/>
        </p:nvSpPr>
        <p:spPr bwMode="auto">
          <a:xfrm>
            <a:off x="1752600" y="3179763"/>
            <a:ext cx="228600" cy="2001837"/>
          </a:xfrm>
          <a:prstGeom prst="leftBrace">
            <a:avLst>
              <a:gd name="adj1" fmla="val 7297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6" name="Text Box 6"/>
          <p:cNvSpPr txBox="1">
            <a:spLocks noChangeArrowheads="1"/>
          </p:cNvSpPr>
          <p:nvPr/>
        </p:nvSpPr>
        <p:spPr bwMode="auto">
          <a:xfrm>
            <a:off x="2057400" y="2843213"/>
            <a:ext cx="5322888"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t>极性共价键</a:t>
            </a:r>
          </a:p>
          <a:p>
            <a:endParaRPr lang="zh-CN" altLang="en-US" sz="2800" b="1"/>
          </a:p>
          <a:p>
            <a:endParaRPr lang="zh-CN" altLang="en-US" sz="2800" b="1"/>
          </a:p>
          <a:p>
            <a:endParaRPr lang="zh-CN" altLang="en-US" sz="2800" b="1"/>
          </a:p>
          <a:p>
            <a:endParaRPr lang="zh-CN" altLang="en-US" sz="2800" b="1"/>
          </a:p>
          <a:p>
            <a:r>
              <a:rPr lang="zh-CN" altLang="en-US" sz="2800" b="1"/>
              <a:t>非极性共价键：</a:t>
            </a:r>
            <a:r>
              <a:rPr lang="en-US" altLang="zh-CN" sz="2800" b="1"/>
              <a:t>H</a:t>
            </a:r>
            <a:r>
              <a:rPr lang="en-US" altLang="zh-CN" sz="2800" b="1" baseline="-25000"/>
              <a:t>2</a:t>
            </a:r>
            <a:r>
              <a:rPr lang="zh-CN" altLang="en-US" sz="2800" b="1"/>
              <a:t>、</a:t>
            </a:r>
            <a:r>
              <a:rPr lang="en-US" altLang="zh-CN" sz="2800" b="1"/>
              <a:t>Cl</a:t>
            </a:r>
            <a:r>
              <a:rPr lang="en-US" altLang="zh-CN" sz="2800" b="1" baseline="-25000"/>
              <a:t>2</a:t>
            </a:r>
            <a:r>
              <a:rPr lang="zh-CN" altLang="en-US" sz="2800" b="1"/>
              <a:t>、</a:t>
            </a:r>
            <a:r>
              <a:rPr lang="en-US" altLang="zh-CN" sz="2800" b="1"/>
              <a:t>N</a:t>
            </a:r>
            <a:r>
              <a:rPr lang="en-US" altLang="zh-CN" sz="2800" b="1" baseline="-25000"/>
              <a:t>2</a:t>
            </a:r>
            <a:endParaRPr lang="en-US" altLang="zh-CN" sz="2800" b="1"/>
          </a:p>
        </p:txBody>
      </p:sp>
      <p:sp>
        <p:nvSpPr>
          <p:cNvPr id="25607" name="AutoShape 7"/>
          <p:cNvSpPr>
            <a:spLocks/>
          </p:cNvSpPr>
          <p:nvPr/>
        </p:nvSpPr>
        <p:spPr bwMode="auto">
          <a:xfrm>
            <a:off x="3978275" y="2265363"/>
            <a:ext cx="152400" cy="1676400"/>
          </a:xfrm>
          <a:prstGeom prst="leftBrace">
            <a:avLst>
              <a:gd name="adj1" fmla="val 9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8" name="Text Box 8"/>
          <p:cNvSpPr txBox="1">
            <a:spLocks noChangeArrowheads="1"/>
          </p:cNvSpPr>
          <p:nvPr/>
        </p:nvSpPr>
        <p:spPr bwMode="auto">
          <a:xfrm>
            <a:off x="4267200" y="2082800"/>
            <a:ext cx="3633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t>强极性键：</a:t>
            </a:r>
            <a:r>
              <a:rPr lang="en-US" altLang="zh-CN" sz="2800" b="1"/>
              <a:t>H</a:t>
            </a:r>
            <a:r>
              <a:rPr lang="en-US" altLang="zh-CN" sz="2800" b="1" baseline="-25000"/>
              <a:t>2</a:t>
            </a:r>
            <a:r>
              <a:rPr lang="en-US" altLang="zh-CN" sz="2800" b="1"/>
              <a:t>O</a:t>
            </a:r>
            <a:r>
              <a:rPr lang="zh-CN" altLang="en-US" sz="2800" b="1"/>
              <a:t>、</a:t>
            </a:r>
            <a:r>
              <a:rPr lang="en-US" altLang="zh-CN" sz="2800" b="1"/>
              <a:t>HCl</a:t>
            </a:r>
          </a:p>
        </p:txBody>
      </p:sp>
      <p:sp>
        <p:nvSpPr>
          <p:cNvPr id="25609" name="Text Box 9"/>
          <p:cNvSpPr txBox="1">
            <a:spLocks noChangeArrowheads="1"/>
          </p:cNvSpPr>
          <p:nvPr/>
        </p:nvSpPr>
        <p:spPr bwMode="auto">
          <a:xfrm>
            <a:off x="4191000" y="3551238"/>
            <a:ext cx="33385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t>弱极性键：</a:t>
            </a:r>
            <a:r>
              <a:rPr lang="en-US" altLang="zh-CN" sz="2800" b="1"/>
              <a:t>H</a:t>
            </a:r>
            <a:r>
              <a:rPr lang="en-US" altLang="zh-CN" sz="2800" b="1" baseline="-25000"/>
              <a:t>2</a:t>
            </a:r>
            <a:r>
              <a:rPr lang="en-US" altLang="zh-CN" sz="2800" b="1"/>
              <a:t>S</a:t>
            </a:r>
            <a:r>
              <a:rPr lang="zh-CN" altLang="en-US" sz="2800" b="1"/>
              <a:t>、</a:t>
            </a:r>
            <a:r>
              <a:rPr lang="en-US" altLang="zh-CN" sz="2800" b="1"/>
              <a:t>HI</a:t>
            </a:r>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304800" y="1066800"/>
            <a:ext cx="232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1">
                <a:solidFill>
                  <a:srgbClr val="FF3300"/>
                </a:solidFill>
                <a:ea typeface="幼圆" pitchFamily="49" charset="-122"/>
              </a:rPr>
              <a:t>(1)</a:t>
            </a:r>
            <a:r>
              <a:rPr lang="en-US" altLang="zh-CN" sz="2800" b="1">
                <a:solidFill>
                  <a:srgbClr val="FF3300"/>
                </a:solidFill>
                <a:latin typeface="幼圆" pitchFamily="49" charset="-122"/>
                <a:ea typeface="幼圆" pitchFamily="49" charset="-122"/>
              </a:rPr>
              <a:t> </a:t>
            </a:r>
            <a:r>
              <a:rPr lang="en-US" altLang="zh-CN" sz="2800" b="1">
                <a:solidFill>
                  <a:srgbClr val="FF3300"/>
                </a:solidFill>
                <a:latin typeface="幼圆" pitchFamily="49" charset="-122"/>
                <a:ea typeface="幼圆" pitchFamily="49" charset="-122"/>
                <a:sym typeface="Symbol" pitchFamily="18" charset="2"/>
              </a:rPr>
              <a:t> </a:t>
            </a:r>
            <a:r>
              <a:rPr lang="zh-CN" altLang="en-US" sz="2800" b="1">
                <a:solidFill>
                  <a:srgbClr val="FF3300"/>
                </a:solidFill>
                <a:latin typeface="幼圆" pitchFamily="49" charset="-122"/>
                <a:ea typeface="幼圆" pitchFamily="49" charset="-122"/>
                <a:sym typeface="Symbol" pitchFamily="18" charset="2"/>
              </a:rPr>
              <a:t>键</a:t>
            </a:r>
            <a:endParaRPr lang="zh-CN" altLang="en-US" sz="2800" b="1">
              <a:solidFill>
                <a:srgbClr val="FF3300"/>
              </a:solidFill>
              <a:latin typeface="幼圆" pitchFamily="49" charset="-122"/>
              <a:ea typeface="幼圆" pitchFamily="49" charset="-122"/>
            </a:endParaRPr>
          </a:p>
        </p:txBody>
      </p:sp>
      <p:sp>
        <p:nvSpPr>
          <p:cNvPr id="26627" name="Text Box 5"/>
          <p:cNvSpPr txBox="1">
            <a:spLocks noChangeArrowheads="1"/>
          </p:cNvSpPr>
          <p:nvPr/>
        </p:nvSpPr>
        <p:spPr bwMode="auto">
          <a:xfrm>
            <a:off x="1828800" y="2209800"/>
            <a:ext cx="6629400" cy="1216025"/>
          </a:xfrm>
          <a:prstGeom prst="rect">
            <a:avLst/>
          </a:prstGeom>
          <a:noFill/>
          <a:ln w="2857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latin typeface="楷体_GB2312" pitchFamily="49" charset="-122"/>
                <a:ea typeface="楷体_GB2312" pitchFamily="49" charset="-122"/>
              </a:rPr>
              <a:t>如果原子轨道按“头碰头”的方式发生轨道重叠，轨道重叠部分沿着键轴呈圆柱形对称，这种共价键称为</a:t>
            </a:r>
            <a:r>
              <a:rPr lang="zh-CN" altLang="en-US" b="1">
                <a:latin typeface="楷体_GB2312" pitchFamily="49" charset="-122"/>
                <a:ea typeface="楷体_GB2312" pitchFamily="49" charset="-122"/>
                <a:sym typeface="Symbol" pitchFamily="18" charset="2"/>
              </a:rPr>
              <a:t> 键。 </a:t>
            </a:r>
          </a:p>
        </p:txBody>
      </p:sp>
      <p:sp>
        <p:nvSpPr>
          <p:cNvPr id="26628" name="AutoShape 6"/>
          <p:cNvSpPr>
            <a:spLocks noChangeArrowheads="1"/>
          </p:cNvSpPr>
          <p:nvPr/>
        </p:nvSpPr>
        <p:spPr bwMode="auto">
          <a:xfrm>
            <a:off x="304800" y="1905000"/>
            <a:ext cx="1066800" cy="533400"/>
          </a:xfrm>
          <a:prstGeom prst="wedgeRoundRectCallout">
            <a:avLst>
              <a:gd name="adj1" fmla="val 95537"/>
              <a:gd name="adj2" fmla="val 200597"/>
              <a:gd name="adj3" fmla="val 16667"/>
            </a:avLst>
          </a:prstGeom>
          <a:gradFill rotWithShape="0">
            <a:gsLst>
              <a:gs pos="0">
                <a:srgbClr val="FFCCFF"/>
              </a:gs>
              <a:gs pos="100000">
                <a:srgbClr val="FF99FF"/>
              </a:gs>
            </a:gsLst>
            <a:path path="rect">
              <a:fillToRect l="50000" t="50000" r="50000" b="50000"/>
            </a:path>
          </a:gra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ym typeface="Symbol" pitchFamily="18" charset="2"/>
              </a:rPr>
              <a:t> </a:t>
            </a:r>
            <a:r>
              <a:rPr lang="zh-CN" altLang="en-US" sz="2800">
                <a:sym typeface="Symbol" pitchFamily="18" charset="2"/>
              </a:rPr>
              <a:t>键</a:t>
            </a:r>
          </a:p>
        </p:txBody>
      </p:sp>
      <p:sp>
        <p:nvSpPr>
          <p:cNvPr id="224263" name="Text Box 7"/>
          <p:cNvSpPr txBox="1">
            <a:spLocks noChangeArrowheads="1"/>
          </p:cNvSpPr>
          <p:nvPr/>
        </p:nvSpPr>
        <p:spPr bwMode="auto">
          <a:xfrm>
            <a:off x="1981200" y="4876800"/>
            <a:ext cx="6629400" cy="1216025"/>
          </a:xfrm>
          <a:prstGeom prst="rect">
            <a:avLst/>
          </a:prstGeom>
          <a:noFill/>
          <a:ln w="2857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solidFill>
                  <a:schemeClr val="accent2"/>
                </a:solidFill>
                <a:latin typeface="楷体_GB2312" pitchFamily="49" charset="-122"/>
                <a:ea typeface="楷体_GB2312" pitchFamily="49" charset="-122"/>
              </a:rPr>
              <a:t>如果原子轨道按“肩并肩”的方式发生轨道重叠，轨道重叠部分对通过键轴的一个平面具有镜面反对称，这种共价键称为</a:t>
            </a:r>
            <a:r>
              <a:rPr lang="zh-CN" altLang="en-US" b="1">
                <a:solidFill>
                  <a:schemeClr val="accent2"/>
                </a:solidFill>
                <a:latin typeface="楷体_GB2312" pitchFamily="49" charset="-122"/>
                <a:ea typeface="楷体_GB2312" pitchFamily="49" charset="-122"/>
                <a:sym typeface="Symbol" pitchFamily="18" charset="2"/>
              </a:rPr>
              <a:t> 键。 </a:t>
            </a:r>
          </a:p>
        </p:txBody>
      </p:sp>
      <p:sp>
        <p:nvSpPr>
          <p:cNvPr id="224264" name="AutoShape 8"/>
          <p:cNvSpPr>
            <a:spLocks noChangeArrowheads="1"/>
          </p:cNvSpPr>
          <p:nvPr/>
        </p:nvSpPr>
        <p:spPr bwMode="auto">
          <a:xfrm>
            <a:off x="304800" y="4876800"/>
            <a:ext cx="1066800" cy="533400"/>
          </a:xfrm>
          <a:prstGeom prst="wedgeRoundRectCallout">
            <a:avLst>
              <a:gd name="adj1" fmla="val 104463"/>
              <a:gd name="adj2" fmla="val 120833"/>
              <a:gd name="adj3" fmla="val 16667"/>
            </a:avLst>
          </a:prstGeom>
          <a:gradFill rotWithShape="0">
            <a:gsLst>
              <a:gs pos="0">
                <a:srgbClr val="7FFFCC"/>
              </a:gs>
              <a:gs pos="100000">
                <a:srgbClr val="00FF99"/>
              </a:gs>
            </a:gsLst>
            <a:path path="rect">
              <a:fillToRect l="50000" t="50000" r="50000" b="50000"/>
            </a:path>
          </a:gra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ym typeface="Symbol" pitchFamily="18" charset="2"/>
              </a:rPr>
              <a:t> </a:t>
            </a:r>
            <a:r>
              <a:rPr lang="zh-CN" altLang="en-US" sz="2800">
                <a:sym typeface="Symbol" pitchFamily="18" charset="2"/>
              </a:rPr>
              <a:t>键</a:t>
            </a:r>
          </a:p>
        </p:txBody>
      </p:sp>
      <p:sp>
        <p:nvSpPr>
          <p:cNvPr id="26631" name="Text Box 9"/>
          <p:cNvSpPr txBox="1">
            <a:spLocks noChangeArrowheads="1"/>
          </p:cNvSpPr>
          <p:nvPr/>
        </p:nvSpPr>
        <p:spPr bwMode="auto">
          <a:xfrm>
            <a:off x="228600" y="304800"/>
            <a:ext cx="7080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3200" b="1">
                <a:solidFill>
                  <a:schemeClr val="accent2"/>
                </a:solidFill>
                <a:latin typeface="隶书" pitchFamily="49" charset="-122"/>
                <a:ea typeface="隶书" pitchFamily="49" charset="-122"/>
              </a:rPr>
              <a:t>2</a:t>
            </a:r>
            <a:r>
              <a:rPr lang="zh-CN" altLang="en-US" sz="3200" b="1">
                <a:solidFill>
                  <a:schemeClr val="accent2"/>
                </a:solidFill>
                <a:latin typeface="隶书" pitchFamily="49" charset="-122"/>
                <a:ea typeface="隶书" pitchFamily="49" charset="-122"/>
              </a:rPr>
              <a:t>、按原子轨道重叠方式不同分类</a:t>
            </a:r>
          </a:p>
        </p:txBody>
      </p:sp>
      <p:sp>
        <p:nvSpPr>
          <p:cNvPr id="224266" name="Rectangle 10"/>
          <p:cNvSpPr>
            <a:spLocks noChangeArrowheads="1"/>
          </p:cNvSpPr>
          <p:nvPr/>
        </p:nvSpPr>
        <p:spPr bwMode="auto">
          <a:xfrm>
            <a:off x="381000" y="3810000"/>
            <a:ext cx="1509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3300"/>
                </a:solidFill>
                <a:ea typeface="幼圆" pitchFamily="49" charset="-122"/>
                <a:sym typeface="Symbol" pitchFamily="18" charset="2"/>
              </a:rPr>
              <a:t>(2)</a:t>
            </a:r>
            <a:r>
              <a:rPr lang="en-US" altLang="zh-CN" sz="2800" b="1">
                <a:solidFill>
                  <a:srgbClr val="FF3300"/>
                </a:solidFill>
                <a:latin typeface="幼圆" pitchFamily="49" charset="-122"/>
                <a:ea typeface="幼圆" pitchFamily="49" charset="-122"/>
                <a:sym typeface="Symbol" pitchFamily="18" charset="2"/>
              </a:rPr>
              <a:t>  </a:t>
            </a:r>
            <a:r>
              <a:rPr lang="zh-CN" altLang="en-US" sz="2800" b="1">
                <a:solidFill>
                  <a:srgbClr val="FF3300"/>
                </a:solidFill>
                <a:latin typeface="幼圆" pitchFamily="49" charset="-122"/>
                <a:ea typeface="幼圆" pitchFamily="49" charset="-122"/>
                <a:sym typeface="Symbol" pitchFamily="18" charset="2"/>
              </a:rPr>
              <a:t>键</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4266"/>
                                        </p:tgtEl>
                                        <p:attrNameLst>
                                          <p:attrName>style.visibility</p:attrName>
                                        </p:attrNameLst>
                                      </p:cBhvr>
                                      <p:to>
                                        <p:strVal val="visible"/>
                                      </p:to>
                                    </p:set>
                                    <p:anim calcmode="lin" valueType="num">
                                      <p:cBhvr additive="base">
                                        <p:cTn id="7" dur="500" fill="hold"/>
                                        <p:tgtEl>
                                          <p:spTgt spid="224266"/>
                                        </p:tgtEl>
                                        <p:attrNameLst>
                                          <p:attrName>ppt_x</p:attrName>
                                        </p:attrNameLst>
                                      </p:cBhvr>
                                      <p:tavLst>
                                        <p:tav tm="0">
                                          <p:val>
                                            <p:strVal val="0-#ppt_w/2"/>
                                          </p:val>
                                        </p:tav>
                                        <p:tav tm="100000">
                                          <p:val>
                                            <p:strVal val="#ppt_x"/>
                                          </p:val>
                                        </p:tav>
                                      </p:tavLst>
                                    </p:anim>
                                    <p:anim calcmode="lin" valueType="num">
                                      <p:cBhvr additive="base">
                                        <p:cTn id="8" dur="500" fill="hold"/>
                                        <p:tgtEl>
                                          <p:spTgt spid="2242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4264"/>
                                        </p:tgtEl>
                                        <p:attrNameLst>
                                          <p:attrName>style.visibility</p:attrName>
                                        </p:attrNameLst>
                                      </p:cBhvr>
                                      <p:to>
                                        <p:strVal val="visible"/>
                                      </p:to>
                                    </p:set>
                                    <p:anim calcmode="lin" valueType="num">
                                      <p:cBhvr additive="base">
                                        <p:cTn id="13" dur="500" fill="hold"/>
                                        <p:tgtEl>
                                          <p:spTgt spid="224264"/>
                                        </p:tgtEl>
                                        <p:attrNameLst>
                                          <p:attrName>ppt_x</p:attrName>
                                        </p:attrNameLst>
                                      </p:cBhvr>
                                      <p:tavLst>
                                        <p:tav tm="0">
                                          <p:val>
                                            <p:strVal val="0-#ppt_w/2"/>
                                          </p:val>
                                        </p:tav>
                                        <p:tav tm="100000">
                                          <p:val>
                                            <p:strVal val="#ppt_x"/>
                                          </p:val>
                                        </p:tav>
                                      </p:tavLst>
                                    </p:anim>
                                    <p:anim calcmode="lin" valueType="num">
                                      <p:cBhvr additive="base">
                                        <p:cTn id="14" dur="500" fill="hold"/>
                                        <p:tgtEl>
                                          <p:spTgt spid="22426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24263"/>
                                        </p:tgtEl>
                                        <p:attrNameLst>
                                          <p:attrName>style.visibility</p:attrName>
                                        </p:attrNameLst>
                                      </p:cBhvr>
                                      <p:to>
                                        <p:strVal val="visible"/>
                                      </p:to>
                                    </p:set>
                                    <p:anim calcmode="lin" valueType="num">
                                      <p:cBhvr additive="base">
                                        <p:cTn id="19" dur="500" fill="hold"/>
                                        <p:tgtEl>
                                          <p:spTgt spid="224263"/>
                                        </p:tgtEl>
                                        <p:attrNameLst>
                                          <p:attrName>ppt_x</p:attrName>
                                        </p:attrNameLst>
                                      </p:cBhvr>
                                      <p:tavLst>
                                        <p:tav tm="0">
                                          <p:val>
                                            <p:strVal val="1+#ppt_w/2"/>
                                          </p:val>
                                        </p:tav>
                                        <p:tav tm="100000">
                                          <p:val>
                                            <p:strVal val="#ppt_x"/>
                                          </p:val>
                                        </p:tav>
                                      </p:tavLst>
                                    </p:anim>
                                    <p:anim calcmode="lin" valueType="num">
                                      <p:cBhvr additive="base">
                                        <p:cTn id="20" dur="500" fill="hold"/>
                                        <p:tgtEl>
                                          <p:spTgt spid="2242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3" grpId="0" animBg="1" autoUpdateAnimBg="0"/>
      <p:bldP spid="224264" grpId="0" animBg="1" autoUpdateAnimBg="0"/>
      <p:bldP spid="22426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04800" y="304800"/>
            <a:ext cx="2827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i="1">
                <a:solidFill>
                  <a:srgbClr val="CC0099"/>
                </a:solidFill>
              </a:rPr>
              <a:t>σ</a:t>
            </a:r>
            <a:r>
              <a:rPr lang="zh-CN" altLang="en-US" sz="2800" b="1">
                <a:solidFill>
                  <a:srgbClr val="CC0099"/>
                </a:solidFill>
              </a:rPr>
              <a:t>键：</a:t>
            </a:r>
            <a:r>
              <a:rPr lang="zh-CN" altLang="en-US" sz="2800" b="1"/>
              <a:t>头碰头</a:t>
            </a:r>
          </a:p>
        </p:txBody>
      </p:sp>
      <p:graphicFrame>
        <p:nvGraphicFramePr>
          <p:cNvPr id="27651" name="Object 6"/>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27706" name="公式" r:id="rId7" imgW="114151" imgH="215619" progId="Equation.3">
                  <p:embed/>
                </p:oleObj>
              </mc:Choice>
              <mc:Fallback>
                <p:oleObj name="公式" r:id="rId7" imgW="114151" imgH="215619"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6415" name="s-s.avi">
            <a:hlinkClick r:id="" action="ppaction://media"/>
          </p:cNvPr>
          <p:cNvPicPr>
            <a:picLocks noRot="1" noChangeAspect="1" noChangeArrowheads="1"/>
          </p:cNvPicPr>
          <p:nvPr>
            <a:videoFile r:link="rId2"/>
          </p:nvPr>
        </p:nvPicPr>
        <p:blipFill>
          <a:blip r:embed="rId9">
            <a:extLst>
              <a:ext uri="{28A0092B-C50C-407E-A947-70E740481C1C}">
                <a14:useLocalDpi xmlns:a14="http://schemas.microsoft.com/office/drawing/2010/main" val="0"/>
              </a:ext>
            </a:extLst>
          </a:blip>
          <a:srcRect/>
          <a:stretch>
            <a:fillRect/>
          </a:stretch>
        </p:blipFill>
        <p:spPr bwMode="auto">
          <a:xfrm>
            <a:off x="71438" y="2016125"/>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6" name="s-p.avi">
            <a:hlinkClick r:id="" action="ppaction://media"/>
          </p:cNvPr>
          <p:cNvPicPr>
            <a:picLocks noRot="1" noChangeAspect="1" noChangeArrowheads="1"/>
          </p:cNvPicPr>
          <p:nvPr>
            <a:videoFile r:link="rId3"/>
          </p:nvPr>
        </p:nvPicPr>
        <p:blipFill>
          <a:blip r:embed="rId10">
            <a:extLst>
              <a:ext uri="{28A0092B-C50C-407E-A947-70E740481C1C}">
                <a14:useLocalDpi xmlns:a14="http://schemas.microsoft.com/office/drawing/2010/main" val="0"/>
              </a:ext>
            </a:extLst>
          </a:blip>
          <a:srcRect/>
          <a:stretch>
            <a:fillRect/>
          </a:stretch>
        </p:blipFill>
        <p:spPr bwMode="auto">
          <a:xfrm>
            <a:off x="4716463" y="215900"/>
            <a:ext cx="42481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654" name="Object 14"/>
          <p:cNvGraphicFramePr>
            <a:graphicFrameLocks noChangeAspect="1"/>
          </p:cNvGraphicFramePr>
          <p:nvPr/>
        </p:nvGraphicFramePr>
        <p:xfrm>
          <a:off x="1547813" y="2063750"/>
          <a:ext cx="1295400" cy="573088"/>
        </p:xfrm>
        <a:graphic>
          <a:graphicData uri="http://schemas.openxmlformats.org/presentationml/2006/ole">
            <mc:AlternateContent xmlns:mc="http://schemas.openxmlformats.org/markup-compatibility/2006">
              <mc:Choice xmlns:v="urn:schemas-microsoft-com:vml" Requires="v">
                <p:oleObj spid="_x0000_s27707" name="公式" r:id="rId11" imgW="317225" imgH="139579" progId="Equation.3">
                  <p:embed/>
                </p:oleObj>
              </mc:Choice>
              <mc:Fallback>
                <p:oleObj name="公式" r:id="rId11" imgW="317225" imgH="139579"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47813" y="2063750"/>
                        <a:ext cx="1295400" cy="573088"/>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5" name="Object 12"/>
          <p:cNvGraphicFramePr>
            <a:graphicFrameLocks noChangeAspect="1"/>
          </p:cNvGraphicFramePr>
          <p:nvPr/>
        </p:nvGraphicFramePr>
        <p:xfrm>
          <a:off x="6342063" y="260350"/>
          <a:ext cx="1254125" cy="725488"/>
        </p:xfrm>
        <a:graphic>
          <a:graphicData uri="http://schemas.openxmlformats.org/presentationml/2006/ole">
            <mc:AlternateContent xmlns:mc="http://schemas.openxmlformats.org/markup-compatibility/2006">
              <mc:Choice xmlns:v="urn:schemas-microsoft-com:vml" Requires="v">
                <p:oleObj spid="_x0000_s27708" name="Equation" r:id="rId13" imgW="393529" imgH="228501" progId="Equation.3">
                  <p:embed/>
                </p:oleObj>
              </mc:Choice>
              <mc:Fallback>
                <p:oleObj name="Equation" r:id="rId13" imgW="393529" imgH="228501"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42063" y="260350"/>
                        <a:ext cx="1254125" cy="725488"/>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4862" name="p_p.avi">
            <a:hlinkClick r:id="" action="ppaction://media"/>
          </p:cNvPr>
          <p:cNvPicPr>
            <a:picLocks noRot="1" noChangeAspect="1" noChangeArrowheads="1"/>
          </p:cNvPicPr>
          <p:nvPr>
            <a:videoFile r:link="rId4"/>
          </p:nvPr>
        </p:nvPicPr>
        <p:blipFill>
          <a:blip r:embed="rId15">
            <a:extLst>
              <a:ext uri="{28A0092B-C50C-407E-A947-70E740481C1C}">
                <a14:useLocalDpi xmlns:a14="http://schemas.microsoft.com/office/drawing/2010/main" val="0"/>
              </a:ext>
            </a:extLst>
          </a:blip>
          <a:srcRect/>
          <a:stretch>
            <a:fillRect/>
          </a:stretch>
        </p:blipFill>
        <p:spPr bwMode="auto">
          <a:xfrm>
            <a:off x="4716463" y="3705225"/>
            <a:ext cx="428942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657" name="Object 47"/>
          <p:cNvGraphicFramePr>
            <a:graphicFrameLocks noChangeAspect="1"/>
          </p:cNvGraphicFramePr>
          <p:nvPr/>
        </p:nvGraphicFramePr>
        <p:xfrm>
          <a:off x="6122988" y="3751263"/>
          <a:ext cx="1692275" cy="793750"/>
        </p:xfrm>
        <a:graphic>
          <a:graphicData uri="http://schemas.openxmlformats.org/presentationml/2006/ole">
            <mc:AlternateContent xmlns:mc="http://schemas.openxmlformats.org/markup-compatibility/2006">
              <mc:Choice xmlns:v="urn:schemas-microsoft-com:vml" Requires="v">
                <p:oleObj spid="_x0000_s27709" name="Equation" r:id="rId16" imgW="482391" imgH="228501" progId="Equation.3">
                  <p:embed/>
                </p:oleObj>
              </mc:Choice>
              <mc:Fallback>
                <p:oleObj name="Equation" r:id="rId16" imgW="482391" imgH="228501" progId="Equation.3">
                  <p:embed/>
                  <p:pic>
                    <p:nvPicPr>
                      <p:cNvPr id="0" name="Object 4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22988" y="3751263"/>
                        <a:ext cx="1692275" cy="793750"/>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sndAc>
      <p:stSnd>
        <p:snd r:embed="rId6"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415"/>
                                        </p:tgtEl>
                                        <p:attrNameLst>
                                          <p:attrName>style.visibility</p:attrName>
                                        </p:attrNameLst>
                                      </p:cBhvr>
                                      <p:to>
                                        <p:strVal val="visible"/>
                                      </p:to>
                                    </p:set>
                                    <p:animEffect transition="in" filter="dissolve">
                                      <p:cBhvr>
                                        <p:cTn id="7" dur="500"/>
                                        <p:tgtEl>
                                          <p:spTgt spid="164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416"/>
                                        </p:tgtEl>
                                        <p:attrNameLst>
                                          <p:attrName>style.visibility</p:attrName>
                                        </p:attrNameLst>
                                      </p:cBhvr>
                                      <p:to>
                                        <p:strVal val="visible"/>
                                      </p:to>
                                    </p:set>
                                    <p:animEffect transition="in" filter="dissolve">
                                      <p:cBhvr>
                                        <p:cTn id="12" dur="500"/>
                                        <p:tgtEl>
                                          <p:spTgt spid="164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34862"/>
                                        </p:tgtEl>
                                        <p:attrNameLst>
                                          <p:attrName>style.visibility</p:attrName>
                                        </p:attrNameLst>
                                      </p:cBhvr>
                                      <p:to>
                                        <p:strVal val="visible"/>
                                      </p:to>
                                    </p:set>
                                    <p:animEffect transition="in" filter="slide(fromBottom)">
                                      <p:cBhvr>
                                        <p:cTn id="17" dur="500"/>
                                        <p:tgtEl>
                                          <p:spTgt spid="3486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8" restart="whenNotActive" fill="hold" evtFilter="cancelBubble" nodeType="interactiveSeq">
                <p:stCondLst>
                  <p:cond evt="onClick" delay="0">
                    <p:tgtEl>
                      <p:spTgt spid="16415"/>
                    </p:tgtEl>
                  </p:cond>
                </p:stCondLst>
                <p:endSync evt="end" delay="0">
                  <p:rtn val="all"/>
                </p:endSync>
                <p:childTnLst>
                  <p:par>
                    <p:cTn id="19" fill="hold" nodeType="clickPar">
                      <p:stCondLst>
                        <p:cond delay="0"/>
                      </p:stCondLst>
                      <p:childTnLst>
                        <p:par>
                          <p:cTn id="20" fill="hold" nodeType="withGroup">
                            <p:stCondLst>
                              <p:cond delay="0"/>
                            </p:stCondLst>
                            <p:childTnLst>
                              <p:par>
                                <p:cTn id="21" presetID="2" presetClass="mediacall" presetSubtype="0" fill="hold" nodeType="clickEffect">
                                  <p:stCondLst>
                                    <p:cond delay="0"/>
                                  </p:stCondLst>
                                  <p:childTnLst>
                                    <p:cmd type="call" cmd="togglePause">
                                      <p:cBhvr>
                                        <p:cTn id="22" dur="1" fill="hold"/>
                                        <p:tgtEl>
                                          <p:spTgt spid="16415"/>
                                        </p:tgtEl>
                                      </p:cBhvr>
                                    </p:cmd>
                                  </p:childTnLst>
                                </p:cTn>
                              </p:par>
                            </p:childTnLst>
                          </p:cTn>
                        </p:par>
                      </p:childTnLst>
                    </p:cTn>
                  </p:par>
                </p:childTnLst>
              </p:cTn>
              <p:nextCondLst>
                <p:cond evt="onClick" delay="0">
                  <p:tgtEl>
                    <p:spTgt spid="16415"/>
                  </p:tgtEl>
                </p:cond>
              </p:nextCondLst>
            </p:seq>
            <p:video>
              <p:cMediaNode>
                <p:cTn id="23" fill="hold" display="0">
                  <p:stCondLst>
                    <p:cond delay="indefinite"/>
                  </p:stCondLst>
                  <p:endCondLst>
                    <p:cond evt="onNext" delay="0">
                      <p:tgtEl>
                        <p:sldTgt/>
                      </p:tgtEl>
                    </p:cond>
                    <p:cond evt="onPrev" delay="0">
                      <p:tgtEl>
                        <p:sldTgt/>
                      </p:tgtEl>
                    </p:cond>
                  </p:endCondLst>
                </p:cTn>
                <p:tgtEl>
                  <p:spTgt spid="16415"/>
                </p:tgtEl>
              </p:cMediaNode>
            </p:video>
            <p:seq concurrent="1" nextAc="seek">
              <p:cTn id="24" restart="whenNotActive" fill="hold" evtFilter="cancelBubble" nodeType="interactiveSeq">
                <p:stCondLst>
                  <p:cond evt="onClick" delay="0">
                    <p:tgtEl>
                      <p:spTgt spid="16416"/>
                    </p:tgtEl>
                  </p:cond>
                </p:stCondLst>
                <p:endSync evt="end" delay="0">
                  <p:rtn val="all"/>
                </p:endSync>
                <p:childTnLst>
                  <p:par>
                    <p:cTn id="25" fill="hold" nodeType="clickPar">
                      <p:stCondLst>
                        <p:cond delay="0"/>
                      </p:stCondLst>
                      <p:childTnLst>
                        <p:par>
                          <p:cTn id="26" fill="hold" nodeType="withGroup">
                            <p:stCondLst>
                              <p:cond delay="0"/>
                            </p:stCondLst>
                            <p:childTnLst>
                              <p:par>
                                <p:cTn id="27" presetID="2" presetClass="mediacall" presetSubtype="0" fill="hold" nodeType="clickEffect">
                                  <p:stCondLst>
                                    <p:cond delay="0"/>
                                  </p:stCondLst>
                                  <p:childTnLst>
                                    <p:cmd type="call" cmd="togglePause">
                                      <p:cBhvr>
                                        <p:cTn id="28" dur="1" fill="hold"/>
                                        <p:tgtEl>
                                          <p:spTgt spid="16416"/>
                                        </p:tgtEl>
                                      </p:cBhvr>
                                    </p:cmd>
                                  </p:childTnLst>
                                </p:cTn>
                              </p:par>
                            </p:childTnLst>
                          </p:cTn>
                        </p:par>
                      </p:childTnLst>
                    </p:cTn>
                  </p:par>
                </p:childTnLst>
              </p:cTn>
              <p:nextCondLst>
                <p:cond evt="onClick" delay="0">
                  <p:tgtEl>
                    <p:spTgt spid="16416"/>
                  </p:tgtEl>
                </p:cond>
              </p:nextCondLst>
            </p:seq>
            <p:video>
              <p:cMediaNode>
                <p:cTn id="29" fill="hold" display="0">
                  <p:stCondLst>
                    <p:cond delay="indefinite"/>
                  </p:stCondLst>
                  <p:endCondLst>
                    <p:cond evt="onNext" delay="0">
                      <p:tgtEl>
                        <p:sldTgt/>
                      </p:tgtEl>
                    </p:cond>
                    <p:cond evt="onPrev" delay="0">
                      <p:tgtEl>
                        <p:sldTgt/>
                      </p:tgtEl>
                    </p:cond>
                  </p:endCondLst>
                </p:cTn>
                <p:tgtEl>
                  <p:spTgt spid="16416"/>
                </p:tgtEl>
              </p:cMediaNode>
            </p:video>
            <p:seq concurrent="1" nextAc="seek">
              <p:cTn id="30" restart="whenNotActive" fill="hold" evtFilter="cancelBubble" nodeType="interactiveSeq">
                <p:stCondLst>
                  <p:cond evt="onClick" delay="0">
                    <p:tgtEl>
                      <p:spTgt spid="34862"/>
                    </p:tgtEl>
                  </p:cond>
                </p:stCondLst>
                <p:endSync evt="end" delay="0">
                  <p:rtn val="all"/>
                </p:endSync>
                <p:childTnLst>
                  <p:par>
                    <p:cTn id="31" fill="hold" nodeType="clickPar">
                      <p:stCondLst>
                        <p:cond delay="0"/>
                      </p:stCondLst>
                      <p:childTnLst>
                        <p:par>
                          <p:cTn id="32" fill="hold" nodeType="withGroup">
                            <p:stCondLst>
                              <p:cond delay="0"/>
                            </p:stCondLst>
                            <p:childTnLst>
                              <p:par>
                                <p:cTn id="33" presetID="2" presetClass="mediacall" presetSubtype="0" fill="hold" nodeType="clickEffect">
                                  <p:stCondLst>
                                    <p:cond delay="0"/>
                                  </p:stCondLst>
                                  <p:childTnLst>
                                    <p:cmd type="call" cmd="togglePause">
                                      <p:cBhvr>
                                        <p:cTn id="34" dur="1" fill="hold"/>
                                        <p:tgtEl>
                                          <p:spTgt spid="34862"/>
                                        </p:tgtEl>
                                      </p:cBhvr>
                                    </p:cmd>
                                  </p:childTnLst>
                                </p:cTn>
                              </p:par>
                            </p:childTnLst>
                          </p:cTn>
                        </p:par>
                      </p:childTnLst>
                    </p:cTn>
                  </p:par>
                </p:childTnLst>
              </p:cTn>
              <p:nextCondLst>
                <p:cond evt="onClick" delay="0">
                  <p:tgtEl>
                    <p:spTgt spid="34862"/>
                  </p:tgtEl>
                </p:cond>
              </p:nextCondLst>
            </p:seq>
            <p:video>
              <p:cMediaNode>
                <p:cTn id="35" fill="hold" display="0">
                  <p:stCondLst>
                    <p:cond delay="indefinite"/>
                  </p:stCondLst>
                  <p:endCondLst>
                    <p:cond evt="onNext" delay="0">
                      <p:tgtEl>
                        <p:sldTgt/>
                      </p:tgtEl>
                    </p:cond>
                    <p:cond evt="onPrev" delay="0">
                      <p:tgtEl>
                        <p:sldTgt/>
                      </p:tgtEl>
                    </p:cond>
                  </p:endCondLst>
                </p:cTn>
                <p:tgtEl>
                  <p:spTgt spid="34862"/>
                </p:tgtEl>
              </p:cMediaNode>
            </p:vide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t> </a:t>
            </a:r>
          </a:p>
        </p:txBody>
      </p:sp>
      <p:sp>
        <p:nvSpPr>
          <p:cNvPr id="28675" name="Rectangle 6"/>
          <p:cNvSpPr>
            <a:spLocks noChangeArrowheads="1"/>
          </p:cNvSpPr>
          <p:nvPr/>
        </p:nvSpPr>
        <p:spPr bwMode="auto">
          <a:xfrm>
            <a:off x="179388" y="188913"/>
            <a:ext cx="3168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800" b="1" i="1">
                <a:solidFill>
                  <a:srgbClr val="CC0099"/>
                </a:solidFill>
              </a:rPr>
              <a:t>π</a:t>
            </a:r>
            <a:r>
              <a:rPr lang="zh-CN" altLang="en-US" sz="2800" b="1">
                <a:solidFill>
                  <a:srgbClr val="CC0099"/>
                </a:solidFill>
              </a:rPr>
              <a:t>键：</a:t>
            </a:r>
            <a:r>
              <a:rPr lang="zh-CN" altLang="en-US" sz="2800" b="1"/>
              <a:t>肩并肩</a:t>
            </a:r>
          </a:p>
        </p:txBody>
      </p:sp>
      <p:pic>
        <p:nvPicPr>
          <p:cNvPr id="23573" name="p-p.avi">
            <a:hlinkClick r:id="" action="ppaction://media"/>
          </p:cNvPr>
          <p:cNvPicPr>
            <a:picLocks noRot="1" noChangeAspect="1" noChangeArrowheads="1"/>
          </p:cNvPicPr>
          <p:nvPr>
            <a:videoFile r:link="rId2"/>
          </p:nvPr>
        </p:nvPicPr>
        <p:blipFill>
          <a:blip r:embed="rId5">
            <a:extLst>
              <a:ext uri="{28A0092B-C50C-407E-A947-70E740481C1C}">
                <a14:useLocalDpi xmlns:a14="http://schemas.microsoft.com/office/drawing/2010/main" val="0"/>
              </a:ext>
            </a:extLst>
          </a:blip>
          <a:srcRect/>
          <a:stretch>
            <a:fillRect/>
          </a:stretch>
        </p:blipFill>
        <p:spPr bwMode="auto">
          <a:xfrm>
            <a:off x="1979613" y="1844675"/>
            <a:ext cx="4897437"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677" name="Object 26"/>
          <p:cNvGraphicFramePr>
            <a:graphicFrameLocks noGrp="1" noChangeAspect="1"/>
          </p:cNvGraphicFramePr>
          <p:nvPr>
            <p:ph sz="half" idx="2"/>
          </p:nvPr>
        </p:nvGraphicFramePr>
        <p:xfrm>
          <a:off x="3490913" y="836613"/>
          <a:ext cx="2520950" cy="577850"/>
        </p:xfrm>
        <a:graphic>
          <a:graphicData uri="http://schemas.openxmlformats.org/presentationml/2006/ole">
            <mc:AlternateContent xmlns:mc="http://schemas.openxmlformats.org/markup-compatibility/2006">
              <mc:Choice xmlns:v="urn:schemas-microsoft-com:vml" Requires="v">
                <p:oleObj spid="_x0000_s28690" name="公式" r:id="rId6" imgW="1054100" imgH="241300" progId="Equation.3">
                  <p:embed/>
                </p:oleObj>
              </mc:Choice>
              <mc:Fallback>
                <p:oleObj name="公式" r:id="rId6" imgW="1054100" imgH="241300" progId="Equation.3">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0913" y="836613"/>
                        <a:ext cx="2520950" cy="577850"/>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sndAc>
      <p:stSnd>
        <p:snd r:embed="rId4" name="CAMERA.WAV"/>
      </p:stSnd>
    </p:sndAc>
  </p:transition>
  <p:timing>
    <p:tnLst>
      <p:par>
        <p:cTn id="1" dur="indefinite" restart="never" nodeType="tmRoot">
          <p:childTnLst>
            <p:video>
              <p:cMediaNode>
                <p:cTn id="2" fill="hold" display="0">
                  <p:stCondLst>
                    <p:cond delay="indefinite"/>
                  </p:stCondLst>
                  <p:endCondLst>
                    <p:cond evt="onNext" delay="0">
                      <p:tgtEl>
                        <p:sldTgt/>
                      </p:tgtEl>
                    </p:cond>
                    <p:cond evt="onPrev" delay="0">
                      <p:tgtEl>
                        <p:sldTgt/>
                      </p:tgtEl>
                    </p:cond>
                  </p:endCondLst>
                </p:cTn>
                <p:tgtEl>
                  <p:spTgt spid="23573"/>
                </p:tgtEl>
              </p:cMediaNode>
            </p:vide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82" name="Picture 2" descr="fig9_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2708275"/>
            <a:ext cx="6096000"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3" descr="fig9_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04813"/>
            <a:ext cx="6248400"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AutoShape 4"/>
          <p:cNvSpPr>
            <a:spLocks noChangeArrowheads="1"/>
          </p:cNvSpPr>
          <p:nvPr/>
        </p:nvSpPr>
        <p:spPr bwMode="auto">
          <a:xfrm>
            <a:off x="533400" y="685800"/>
            <a:ext cx="1066800" cy="609600"/>
          </a:xfrm>
          <a:prstGeom prst="wedgeRoundRectCallout">
            <a:avLst>
              <a:gd name="adj1" fmla="val 110417"/>
              <a:gd name="adj2" fmla="val 127343"/>
              <a:gd name="adj3" fmla="val 16667"/>
            </a:avLst>
          </a:prstGeom>
          <a:solidFill>
            <a:srgbClr val="FF7C80"/>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chemeClr val="accent2"/>
                </a:solidFill>
              </a:rPr>
              <a:t>乙烯</a:t>
            </a:r>
          </a:p>
        </p:txBody>
      </p:sp>
      <p:sp>
        <p:nvSpPr>
          <p:cNvPr id="225285" name="AutoShape 5"/>
          <p:cNvSpPr>
            <a:spLocks noChangeArrowheads="1"/>
          </p:cNvSpPr>
          <p:nvPr/>
        </p:nvSpPr>
        <p:spPr bwMode="auto">
          <a:xfrm>
            <a:off x="684213" y="2852738"/>
            <a:ext cx="990600" cy="533400"/>
          </a:xfrm>
          <a:prstGeom prst="wedgeRectCallout">
            <a:avLst>
              <a:gd name="adj1" fmla="val 114745"/>
              <a:gd name="adj2" fmla="val 218454"/>
            </a:avLst>
          </a:prstGeom>
          <a:solidFill>
            <a:srgbClr val="FF99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t>乙炔</a:t>
            </a:r>
          </a:p>
        </p:txBody>
      </p:sp>
      <p:sp>
        <p:nvSpPr>
          <p:cNvPr id="225286" name="Rectangle 6"/>
          <p:cNvSpPr>
            <a:spLocks noChangeArrowheads="1"/>
          </p:cNvSpPr>
          <p:nvPr/>
        </p:nvSpPr>
        <p:spPr bwMode="auto">
          <a:xfrm>
            <a:off x="251520" y="5229225"/>
            <a:ext cx="8641655" cy="954107"/>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i="1">
                <a:solidFill>
                  <a:schemeClr val="hlink"/>
                </a:solidFill>
              </a:rPr>
              <a:t>σ</a:t>
            </a:r>
            <a:r>
              <a:rPr lang="zh-CN" altLang="en-US" sz="2800" b="1">
                <a:solidFill>
                  <a:schemeClr val="hlink"/>
                </a:solidFill>
              </a:rPr>
              <a:t>键电子云重叠多，</a:t>
            </a:r>
            <a:r>
              <a:rPr lang="en-US" altLang="zh-CN" sz="2800" b="1" i="1">
                <a:solidFill>
                  <a:schemeClr val="hlink"/>
                </a:solidFill>
              </a:rPr>
              <a:t>π</a:t>
            </a:r>
            <a:r>
              <a:rPr lang="zh-CN" altLang="en-US" sz="2800" b="1">
                <a:solidFill>
                  <a:schemeClr val="hlink"/>
                </a:solidFill>
              </a:rPr>
              <a:t>键电子云重叠少，所以一般</a:t>
            </a:r>
            <a:r>
              <a:rPr lang="en-US" altLang="zh-CN" sz="2800" b="1" i="1">
                <a:solidFill>
                  <a:schemeClr val="hlink"/>
                </a:solidFill>
              </a:rPr>
              <a:t>σ</a:t>
            </a:r>
            <a:r>
              <a:rPr lang="zh-CN" altLang="en-US" sz="2800" b="1">
                <a:solidFill>
                  <a:schemeClr val="hlink"/>
                </a:solidFill>
              </a:rPr>
              <a:t>键比</a:t>
            </a:r>
            <a:r>
              <a:rPr lang="en-US" altLang="zh-CN" sz="2800" b="1" i="1">
                <a:solidFill>
                  <a:schemeClr val="hlink"/>
                </a:solidFill>
              </a:rPr>
              <a:t>π</a:t>
            </a:r>
            <a:r>
              <a:rPr lang="zh-CN" altLang="en-US" sz="2800" b="1">
                <a:solidFill>
                  <a:schemeClr val="hlink"/>
                </a:solidFill>
              </a:rPr>
              <a:t>键键能大， </a:t>
            </a:r>
            <a:r>
              <a:rPr lang="en-US" altLang="zh-CN" sz="2800" b="1" i="1">
                <a:solidFill>
                  <a:schemeClr val="hlink"/>
                </a:solidFill>
              </a:rPr>
              <a:t>π</a:t>
            </a:r>
            <a:r>
              <a:rPr lang="zh-CN" altLang="en-US" sz="2800" b="1">
                <a:solidFill>
                  <a:schemeClr val="hlink"/>
                </a:solidFill>
              </a:rPr>
              <a:t>电子比</a:t>
            </a:r>
            <a:r>
              <a:rPr lang="en-US" altLang="zh-CN" sz="2800" b="1" i="1">
                <a:solidFill>
                  <a:schemeClr val="hlink"/>
                </a:solidFill>
              </a:rPr>
              <a:t>σ</a:t>
            </a:r>
            <a:r>
              <a:rPr lang="zh-CN" altLang="en-US" sz="2800" b="1">
                <a:solidFill>
                  <a:schemeClr val="hlink"/>
                </a:solidFill>
              </a:rPr>
              <a:t>电子活跃，易参与化学反应。</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285"/>
                                        </p:tgtEl>
                                        <p:attrNameLst>
                                          <p:attrName>style.visibility</p:attrName>
                                        </p:attrNameLst>
                                      </p:cBhvr>
                                      <p:to>
                                        <p:strVal val="visible"/>
                                      </p:to>
                                    </p:set>
                                    <p:anim calcmode="lin" valueType="num">
                                      <p:cBhvr additive="base">
                                        <p:cTn id="7" dur="500" fill="hold"/>
                                        <p:tgtEl>
                                          <p:spTgt spid="225285"/>
                                        </p:tgtEl>
                                        <p:attrNameLst>
                                          <p:attrName>ppt_x</p:attrName>
                                        </p:attrNameLst>
                                      </p:cBhvr>
                                      <p:tavLst>
                                        <p:tav tm="0">
                                          <p:val>
                                            <p:strVal val="0-#ppt_w/2"/>
                                          </p:val>
                                        </p:tav>
                                        <p:tav tm="100000">
                                          <p:val>
                                            <p:strVal val="#ppt_x"/>
                                          </p:val>
                                        </p:tav>
                                      </p:tavLst>
                                    </p:anim>
                                    <p:anim calcmode="lin" valueType="num">
                                      <p:cBhvr additive="base">
                                        <p:cTn id="8" dur="500" fill="hold"/>
                                        <p:tgtEl>
                                          <p:spTgt spid="2252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nodeType="clickEffect">
                                  <p:stCondLst>
                                    <p:cond delay="0"/>
                                  </p:stCondLst>
                                  <p:childTnLst>
                                    <p:set>
                                      <p:cBhvr>
                                        <p:cTn id="12" dur="1" fill="hold">
                                          <p:stCondLst>
                                            <p:cond delay="0"/>
                                          </p:stCondLst>
                                        </p:cTn>
                                        <p:tgtEl>
                                          <p:spTgt spid="225282"/>
                                        </p:tgtEl>
                                        <p:attrNameLst>
                                          <p:attrName>style.visibility</p:attrName>
                                        </p:attrNameLst>
                                      </p:cBhvr>
                                      <p:to>
                                        <p:strVal val="visible"/>
                                      </p:to>
                                    </p:set>
                                    <p:animEffect transition="in" filter="slide(fromBottom)">
                                      <p:cBhvr>
                                        <p:cTn id="13" dur="500"/>
                                        <p:tgtEl>
                                          <p:spTgt spid="22528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25286"/>
                                        </p:tgtEl>
                                        <p:attrNameLst>
                                          <p:attrName>style.visibility</p:attrName>
                                        </p:attrNameLst>
                                      </p:cBhvr>
                                      <p:to>
                                        <p:strVal val="visible"/>
                                      </p:to>
                                    </p:set>
                                    <p:animEffect transition="in" filter="box(in)">
                                      <p:cBhvr>
                                        <p:cTn id="18" dur="500"/>
                                        <p:tgtEl>
                                          <p:spTgt spid="225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5" grpId="0" animBg="1" autoUpdateAnimBg="0"/>
      <p:bldP spid="22528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52400" y="990600"/>
            <a:ext cx="4203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solidFill>
                  <a:srgbClr val="FF3300"/>
                </a:solidFill>
                <a:ea typeface="幼圆" pitchFamily="49" charset="-122"/>
              </a:rPr>
              <a:t>（</a:t>
            </a:r>
            <a:r>
              <a:rPr lang="en-US" altLang="zh-CN" sz="2800" b="1">
                <a:solidFill>
                  <a:srgbClr val="FF3300"/>
                </a:solidFill>
                <a:ea typeface="幼圆" pitchFamily="49" charset="-122"/>
              </a:rPr>
              <a:t>1</a:t>
            </a:r>
            <a:r>
              <a:rPr lang="zh-CN" altLang="en-US" sz="2800" b="1">
                <a:solidFill>
                  <a:srgbClr val="FF3300"/>
                </a:solidFill>
                <a:ea typeface="幼圆" pitchFamily="49" charset="-122"/>
              </a:rPr>
              <a:t>）</a:t>
            </a:r>
            <a:r>
              <a:rPr lang="zh-CN" altLang="en-US" sz="2800" b="1">
                <a:solidFill>
                  <a:srgbClr val="FF3300"/>
                </a:solidFill>
                <a:latin typeface="幼圆" pitchFamily="49" charset="-122"/>
                <a:ea typeface="幼圆" pitchFamily="49" charset="-122"/>
              </a:rPr>
              <a:t>正常共价键</a:t>
            </a:r>
          </a:p>
        </p:txBody>
      </p:sp>
      <p:sp>
        <p:nvSpPr>
          <p:cNvPr id="30723" name="AutoShape 5"/>
          <p:cNvSpPr>
            <a:spLocks noChangeArrowheads="1"/>
          </p:cNvSpPr>
          <p:nvPr/>
        </p:nvSpPr>
        <p:spPr bwMode="auto">
          <a:xfrm>
            <a:off x="533400" y="1676400"/>
            <a:ext cx="2057400" cy="685800"/>
          </a:xfrm>
          <a:prstGeom prst="cloudCallout">
            <a:avLst>
              <a:gd name="adj1" fmla="val 62037"/>
              <a:gd name="adj2" fmla="val 76620"/>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993366"/>
                </a:solidFill>
              </a:rPr>
              <a:t>正常共价键</a:t>
            </a:r>
          </a:p>
        </p:txBody>
      </p:sp>
      <p:sp>
        <p:nvSpPr>
          <p:cNvPr id="30724" name="Text Box 6"/>
          <p:cNvSpPr txBox="1">
            <a:spLocks noChangeArrowheads="1"/>
          </p:cNvSpPr>
          <p:nvPr/>
        </p:nvSpPr>
        <p:spPr bwMode="auto">
          <a:xfrm>
            <a:off x="2971800" y="2209800"/>
            <a:ext cx="5562600" cy="1216025"/>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t>共价键的共用电子对是由成键的两个原子各提供</a:t>
            </a:r>
            <a:r>
              <a:rPr lang="en-US" altLang="zh-CN" b="1"/>
              <a:t>1</a:t>
            </a:r>
            <a:r>
              <a:rPr lang="zh-CN" altLang="en-US" b="1"/>
              <a:t>个电子所组成的，称为正常共价键</a:t>
            </a:r>
            <a:r>
              <a:rPr lang="zh-CN" altLang="en-US"/>
              <a:t>。</a:t>
            </a:r>
          </a:p>
        </p:txBody>
      </p:sp>
      <p:sp>
        <p:nvSpPr>
          <p:cNvPr id="30725" name="Text Box 9"/>
          <p:cNvSpPr txBox="1">
            <a:spLocks noChangeArrowheads="1"/>
          </p:cNvSpPr>
          <p:nvPr/>
        </p:nvSpPr>
        <p:spPr bwMode="auto">
          <a:xfrm>
            <a:off x="228600" y="304800"/>
            <a:ext cx="76565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3200" b="1">
                <a:solidFill>
                  <a:schemeClr val="accent2"/>
                </a:solidFill>
                <a:latin typeface="隶书" pitchFamily="49" charset="-122"/>
                <a:ea typeface="隶书" pitchFamily="49" charset="-122"/>
              </a:rPr>
              <a:t>3</a:t>
            </a:r>
            <a:r>
              <a:rPr lang="zh-CN" altLang="en-US" sz="3200" b="1">
                <a:solidFill>
                  <a:schemeClr val="accent2"/>
                </a:solidFill>
                <a:latin typeface="隶书" pitchFamily="49" charset="-122"/>
                <a:ea typeface="隶书" pitchFamily="49" charset="-122"/>
              </a:rPr>
              <a:t>、按共用电子对提供方式不同分类</a:t>
            </a:r>
          </a:p>
        </p:txBody>
      </p:sp>
      <p:grpSp>
        <p:nvGrpSpPr>
          <p:cNvPr id="226315" name="Group 11"/>
          <p:cNvGrpSpPr>
            <a:grpSpLocks/>
          </p:cNvGrpSpPr>
          <p:nvPr/>
        </p:nvGrpSpPr>
        <p:grpSpPr bwMode="auto">
          <a:xfrm>
            <a:off x="304800" y="3505200"/>
            <a:ext cx="8566150" cy="2647950"/>
            <a:chOff x="192" y="2208"/>
            <a:chExt cx="5396" cy="1668"/>
          </a:xfrm>
        </p:grpSpPr>
        <p:sp>
          <p:nvSpPr>
            <p:cNvPr id="30727" name="AutoShape 7"/>
            <p:cNvSpPr>
              <a:spLocks noChangeArrowheads="1"/>
            </p:cNvSpPr>
            <p:nvPr/>
          </p:nvSpPr>
          <p:spPr bwMode="auto">
            <a:xfrm>
              <a:off x="192" y="2736"/>
              <a:ext cx="1296" cy="432"/>
            </a:xfrm>
            <a:prstGeom prst="cloudCallout">
              <a:avLst>
                <a:gd name="adj1" fmla="val 67977"/>
                <a:gd name="adj2" fmla="val 170139"/>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chemeClr val="accent2"/>
                  </a:solidFill>
                </a:rPr>
                <a:t>配位共价键</a:t>
              </a:r>
            </a:p>
          </p:txBody>
        </p:sp>
        <p:sp>
          <p:nvSpPr>
            <p:cNvPr id="30728" name="Text Box 8"/>
            <p:cNvSpPr txBox="1">
              <a:spLocks noChangeArrowheads="1"/>
            </p:cNvSpPr>
            <p:nvPr/>
          </p:nvSpPr>
          <p:spPr bwMode="auto">
            <a:xfrm>
              <a:off x="1728" y="2880"/>
              <a:ext cx="3860" cy="996"/>
            </a:xfrm>
            <a:prstGeom prst="rect">
              <a:avLst/>
            </a:prstGeom>
            <a:noFill/>
            <a:ln w="28575">
              <a:solidFill>
                <a:srgbClr val="CC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t>共价键的共用电子对是由成键的两个原子中的一个原子提供的，称为配位共价键或配位键，提供电子对的原子为电子对的给予体，接受电子对的原子为电子对接受体。</a:t>
              </a:r>
            </a:p>
          </p:txBody>
        </p:sp>
        <p:sp>
          <p:nvSpPr>
            <p:cNvPr id="30729" name="Rectangle 10"/>
            <p:cNvSpPr>
              <a:spLocks noChangeArrowheads="1"/>
            </p:cNvSpPr>
            <p:nvPr/>
          </p:nvSpPr>
          <p:spPr bwMode="auto">
            <a:xfrm>
              <a:off x="240" y="2208"/>
              <a:ext cx="21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3300"/>
                  </a:solidFill>
                  <a:ea typeface="幼圆" pitchFamily="49" charset="-122"/>
                </a:rPr>
                <a:t>(2)</a:t>
              </a:r>
              <a:r>
                <a:rPr lang="en-US" altLang="zh-CN" sz="2800" b="1">
                  <a:solidFill>
                    <a:srgbClr val="FF3300"/>
                  </a:solidFill>
                  <a:latin typeface="幼圆" pitchFamily="49" charset="-122"/>
                  <a:ea typeface="幼圆" pitchFamily="49" charset="-122"/>
                </a:rPr>
                <a:t> </a:t>
              </a:r>
              <a:r>
                <a:rPr lang="zh-CN" altLang="en-US" sz="2800" b="1">
                  <a:solidFill>
                    <a:srgbClr val="FF3300"/>
                  </a:solidFill>
                  <a:latin typeface="幼圆" pitchFamily="49" charset="-122"/>
                  <a:ea typeface="幼圆" pitchFamily="49" charset="-122"/>
                </a:rPr>
                <a:t>配位共价键</a:t>
              </a: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6315"/>
                                        </p:tgtEl>
                                        <p:attrNameLst>
                                          <p:attrName>style.visibility</p:attrName>
                                        </p:attrNameLst>
                                      </p:cBhvr>
                                      <p:to>
                                        <p:strVal val="visible"/>
                                      </p:to>
                                    </p:set>
                                    <p:animEffect transition="in" filter="box(in)">
                                      <p:cBhvr>
                                        <p:cTn id="7" dur="500"/>
                                        <p:tgtEl>
                                          <p:spTgt spid="226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228600" y="228600"/>
            <a:ext cx="8520113" cy="9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
              </a:spcBef>
            </a:pPr>
            <a:r>
              <a:rPr lang="zh-CN" altLang="en-US" sz="2800" b="1">
                <a:solidFill>
                  <a:srgbClr val="CC0099"/>
                </a:solidFill>
              </a:rPr>
              <a:t>配位键</a:t>
            </a:r>
            <a:endParaRPr lang="zh-CN" altLang="en-US" sz="2800" b="1"/>
          </a:p>
          <a:p>
            <a:pPr eaLnBrk="1" hangingPunct="1">
              <a:spcBef>
                <a:spcPct val="5000"/>
              </a:spcBef>
            </a:pPr>
            <a:r>
              <a:rPr lang="zh-CN" altLang="en-US" sz="2800" b="1"/>
              <a:t>形成条件：成键原子一方有孤对电子</a:t>
            </a:r>
            <a:r>
              <a:rPr lang="en-US" altLang="zh-CN" sz="2800" b="1"/>
              <a:t>,</a:t>
            </a:r>
            <a:r>
              <a:rPr lang="zh-CN" altLang="en-US" sz="2800" b="1"/>
              <a:t>另一方有空道。</a:t>
            </a:r>
          </a:p>
        </p:txBody>
      </p:sp>
      <p:grpSp>
        <p:nvGrpSpPr>
          <p:cNvPr id="17540" name="Group 132"/>
          <p:cNvGrpSpPr>
            <a:grpSpLocks/>
          </p:cNvGrpSpPr>
          <p:nvPr/>
        </p:nvGrpSpPr>
        <p:grpSpPr bwMode="auto">
          <a:xfrm>
            <a:off x="5257800" y="2514600"/>
            <a:ext cx="2628900" cy="2085975"/>
            <a:chOff x="3174" y="1808"/>
            <a:chExt cx="1656" cy="1314"/>
          </a:xfrm>
        </p:grpSpPr>
        <p:graphicFrame>
          <p:nvGraphicFramePr>
            <p:cNvPr id="31778" name="Object 9"/>
            <p:cNvGraphicFramePr>
              <a:graphicFrameLocks noChangeAspect="1"/>
            </p:cNvGraphicFramePr>
            <p:nvPr/>
          </p:nvGraphicFramePr>
          <p:xfrm>
            <a:off x="4128" y="2784"/>
            <a:ext cx="657" cy="338"/>
          </p:xfrm>
          <a:graphic>
            <a:graphicData uri="http://schemas.openxmlformats.org/presentationml/2006/ole">
              <mc:AlternateContent xmlns:mc="http://schemas.openxmlformats.org/markup-compatibility/2006">
                <mc:Choice xmlns:v="urn:schemas-microsoft-com:vml" Requires="v">
                  <p:oleObj spid="_x0000_s31871" name="Equation" r:id="rId4" imgW="457200" imgH="228600" progId="Equation.3">
                    <p:embed/>
                  </p:oleObj>
                </mc:Choice>
                <mc:Fallback>
                  <p:oleObj name="Equation" r:id="rId4" imgW="457200" imgH="2286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8" y="2784"/>
                          <a:ext cx="657"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79" name="Object 10"/>
            <p:cNvGraphicFramePr>
              <a:graphicFrameLocks noChangeAspect="1"/>
            </p:cNvGraphicFramePr>
            <p:nvPr/>
          </p:nvGraphicFramePr>
          <p:xfrm>
            <a:off x="4105" y="2421"/>
            <a:ext cx="725" cy="362"/>
          </p:xfrm>
          <a:graphic>
            <a:graphicData uri="http://schemas.openxmlformats.org/presentationml/2006/ole">
              <mc:AlternateContent xmlns:mc="http://schemas.openxmlformats.org/markup-compatibility/2006">
                <mc:Choice xmlns:v="urn:schemas-microsoft-com:vml" Requires="v">
                  <p:oleObj spid="_x0000_s31872" name="Equation" r:id="rId6" imgW="469900" imgH="228600" progId="Equation.3">
                    <p:embed/>
                  </p:oleObj>
                </mc:Choice>
                <mc:Fallback>
                  <p:oleObj name="Equation" r:id="rId6" imgW="469900" imgH="2286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5" y="2421"/>
                          <a:ext cx="725"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780" name="Group 121"/>
            <p:cNvGrpSpPr>
              <a:grpSpLocks/>
            </p:cNvGrpSpPr>
            <p:nvPr/>
          </p:nvGrpSpPr>
          <p:grpSpPr bwMode="auto">
            <a:xfrm>
              <a:off x="3174" y="1808"/>
              <a:ext cx="930" cy="341"/>
              <a:chOff x="2358" y="1819"/>
              <a:chExt cx="930" cy="341"/>
            </a:xfrm>
          </p:grpSpPr>
          <p:graphicFrame>
            <p:nvGraphicFramePr>
              <p:cNvPr id="31796" name="Object 17"/>
              <p:cNvGraphicFramePr>
                <a:graphicFrameLocks noChangeAspect="1"/>
              </p:cNvGraphicFramePr>
              <p:nvPr/>
            </p:nvGraphicFramePr>
            <p:xfrm>
              <a:off x="2358" y="1819"/>
              <a:ext cx="930" cy="341"/>
            </p:xfrm>
            <a:graphic>
              <a:graphicData uri="http://schemas.openxmlformats.org/presentationml/2006/ole">
                <mc:AlternateContent xmlns:mc="http://schemas.openxmlformats.org/markup-compatibility/2006">
                  <mc:Choice xmlns:v="urn:schemas-microsoft-com:vml" Requires="v">
                    <p:oleObj spid="_x0000_s31873" name="公式" r:id="rId8" imgW="393359" imgH="177646" progId="Equation.3">
                      <p:embed/>
                    </p:oleObj>
                  </mc:Choice>
                  <mc:Fallback>
                    <p:oleObj name="公式" r:id="rId8" imgW="393359" imgH="177646"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58" y="1819"/>
                            <a:ext cx="930"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97" name="Line 26"/>
              <p:cNvSpPr>
                <a:spLocks noChangeShapeType="1"/>
              </p:cNvSpPr>
              <p:nvPr/>
            </p:nvSpPr>
            <p:spPr bwMode="auto">
              <a:xfrm flipH="1">
                <a:off x="2694" y="1947"/>
                <a:ext cx="192"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8" name="Line 27"/>
              <p:cNvSpPr>
                <a:spLocks noChangeShapeType="1"/>
              </p:cNvSpPr>
              <p:nvPr/>
            </p:nvSpPr>
            <p:spPr bwMode="auto">
              <a:xfrm>
                <a:off x="2694" y="2091"/>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781" name="Group 35"/>
            <p:cNvGrpSpPr>
              <a:grpSpLocks/>
            </p:cNvGrpSpPr>
            <p:nvPr/>
          </p:nvGrpSpPr>
          <p:grpSpPr bwMode="auto">
            <a:xfrm>
              <a:off x="3197" y="2512"/>
              <a:ext cx="862" cy="227"/>
              <a:chOff x="1746" y="3793"/>
              <a:chExt cx="862" cy="227"/>
            </a:xfrm>
          </p:grpSpPr>
          <p:sp>
            <p:nvSpPr>
              <p:cNvPr id="31793" name="Rectangle 36"/>
              <p:cNvSpPr>
                <a:spLocks noChangeArrowheads="1"/>
              </p:cNvSpPr>
              <p:nvPr/>
            </p:nvSpPr>
            <p:spPr bwMode="auto">
              <a:xfrm>
                <a:off x="1746" y="3793"/>
                <a:ext cx="862"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4" name="Line 37"/>
              <p:cNvSpPr>
                <a:spLocks noChangeShapeType="1"/>
              </p:cNvSpPr>
              <p:nvPr/>
            </p:nvSpPr>
            <p:spPr bwMode="auto">
              <a:xfrm>
                <a:off x="2018" y="3793"/>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95" name="Line 38"/>
              <p:cNvSpPr>
                <a:spLocks noChangeShapeType="1"/>
              </p:cNvSpPr>
              <p:nvPr/>
            </p:nvSpPr>
            <p:spPr bwMode="auto">
              <a:xfrm>
                <a:off x="2336" y="3793"/>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782" name="Line 32"/>
            <p:cNvSpPr>
              <a:spLocks noChangeShapeType="1"/>
            </p:cNvSpPr>
            <p:nvPr/>
          </p:nvSpPr>
          <p:spPr bwMode="auto">
            <a:xfrm>
              <a:off x="3923" y="2512"/>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3" name="Line 41"/>
            <p:cNvSpPr>
              <a:spLocks noChangeShapeType="1"/>
            </p:cNvSpPr>
            <p:nvPr/>
          </p:nvSpPr>
          <p:spPr bwMode="auto">
            <a:xfrm flipV="1">
              <a:off x="3378" y="2512"/>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4" name="Line 45"/>
            <p:cNvSpPr>
              <a:spLocks noChangeShapeType="1"/>
            </p:cNvSpPr>
            <p:nvPr/>
          </p:nvSpPr>
          <p:spPr bwMode="auto">
            <a:xfrm flipV="1">
              <a:off x="3650" y="2512"/>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5" name="Line 46"/>
            <p:cNvSpPr>
              <a:spLocks noChangeShapeType="1"/>
            </p:cNvSpPr>
            <p:nvPr/>
          </p:nvSpPr>
          <p:spPr bwMode="auto">
            <a:xfrm flipV="1">
              <a:off x="3877" y="2512"/>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1786" name="Group 117"/>
            <p:cNvGrpSpPr>
              <a:grpSpLocks/>
            </p:cNvGrpSpPr>
            <p:nvPr/>
          </p:nvGrpSpPr>
          <p:grpSpPr bwMode="auto">
            <a:xfrm>
              <a:off x="3197" y="2829"/>
              <a:ext cx="862" cy="228"/>
              <a:chOff x="2381" y="2886"/>
              <a:chExt cx="862" cy="228"/>
            </a:xfrm>
          </p:grpSpPr>
          <p:grpSp>
            <p:nvGrpSpPr>
              <p:cNvPr id="31787" name="Group 34"/>
              <p:cNvGrpSpPr>
                <a:grpSpLocks/>
              </p:cNvGrpSpPr>
              <p:nvPr/>
            </p:nvGrpSpPr>
            <p:grpSpPr bwMode="auto">
              <a:xfrm>
                <a:off x="2381" y="2886"/>
                <a:ext cx="862" cy="227"/>
                <a:chOff x="1746" y="3793"/>
                <a:chExt cx="862" cy="227"/>
              </a:xfrm>
            </p:grpSpPr>
            <p:sp>
              <p:nvSpPr>
                <p:cNvPr id="31790" name="Rectangle 30"/>
                <p:cNvSpPr>
                  <a:spLocks noChangeArrowheads="1"/>
                </p:cNvSpPr>
                <p:nvPr/>
              </p:nvSpPr>
              <p:spPr bwMode="auto">
                <a:xfrm>
                  <a:off x="1746" y="3793"/>
                  <a:ext cx="862"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91" name="Line 31"/>
                <p:cNvSpPr>
                  <a:spLocks noChangeShapeType="1"/>
                </p:cNvSpPr>
                <p:nvPr/>
              </p:nvSpPr>
              <p:spPr bwMode="auto">
                <a:xfrm>
                  <a:off x="2018" y="3793"/>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92" name="Line 33"/>
                <p:cNvSpPr>
                  <a:spLocks noChangeShapeType="1"/>
                </p:cNvSpPr>
                <p:nvPr/>
              </p:nvSpPr>
              <p:spPr bwMode="auto">
                <a:xfrm>
                  <a:off x="2336" y="3793"/>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788" name="Line 47"/>
              <p:cNvSpPr>
                <a:spLocks noChangeShapeType="1"/>
              </p:cNvSpPr>
              <p:nvPr/>
            </p:nvSpPr>
            <p:spPr bwMode="auto">
              <a:xfrm>
                <a:off x="2517" y="2932"/>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9" name="Line 48"/>
              <p:cNvSpPr>
                <a:spLocks noChangeShapeType="1"/>
              </p:cNvSpPr>
              <p:nvPr/>
            </p:nvSpPr>
            <p:spPr bwMode="auto">
              <a:xfrm>
                <a:off x="2835" y="2932"/>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17526" name="Text Box 118"/>
          <p:cNvSpPr txBox="1">
            <a:spLocks noChangeArrowheads="1"/>
          </p:cNvSpPr>
          <p:nvPr/>
        </p:nvSpPr>
        <p:spPr bwMode="auto">
          <a:xfrm>
            <a:off x="395288" y="5013325"/>
            <a:ext cx="8209160" cy="1401763"/>
          </a:xfrm>
          <a:prstGeom prst="rect">
            <a:avLst/>
          </a:prstGeom>
          <a:noFill/>
          <a:ln w="28575">
            <a:solidFill>
              <a:srgbClr val="CC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b="1" dirty="0"/>
              <a:t>配位键一旦形成，与正常的共价键没有区别</a:t>
            </a:r>
            <a:r>
              <a:rPr lang="en-US" altLang="zh-CN" sz="2800" b="1" dirty="0"/>
              <a:t>,NH</a:t>
            </a:r>
            <a:r>
              <a:rPr lang="en-US" altLang="zh-CN" sz="2800" b="1" baseline="-25000" dirty="0"/>
              <a:t>4</a:t>
            </a:r>
            <a:r>
              <a:rPr lang="en-US" altLang="zh-CN" sz="2800" b="1" baseline="30000" dirty="0"/>
              <a:t>+ </a:t>
            </a:r>
            <a:r>
              <a:rPr lang="zh-CN" altLang="en-US" sz="2800" b="1" dirty="0"/>
              <a:t>中，四个</a:t>
            </a:r>
            <a:r>
              <a:rPr lang="en-US" altLang="zh-CN" sz="2800" b="1" dirty="0"/>
              <a:t>N-H</a:t>
            </a:r>
            <a:r>
              <a:rPr lang="zh-CN" altLang="en-US" sz="2800" b="1" dirty="0"/>
              <a:t>键完全相同，</a:t>
            </a:r>
            <a:r>
              <a:rPr lang="en-US" altLang="zh-CN" sz="2800" b="1" dirty="0"/>
              <a:t>CO</a:t>
            </a:r>
            <a:r>
              <a:rPr lang="zh-CN" altLang="en-US" sz="2800" b="1" dirty="0"/>
              <a:t>分子中的两个</a:t>
            </a:r>
            <a:r>
              <a:rPr lang="zh-CN" altLang="en-US" sz="2800" b="1" dirty="0">
                <a:sym typeface="Symbol" pitchFamily="18" charset="2"/>
              </a:rPr>
              <a:t> 键也完全相同。</a:t>
            </a:r>
            <a:endParaRPr lang="zh-CN" altLang="en-US" sz="2800" b="1" baseline="30000" dirty="0"/>
          </a:p>
        </p:txBody>
      </p:sp>
      <p:sp>
        <p:nvSpPr>
          <p:cNvPr id="17527" name="Rectangle 119"/>
          <p:cNvSpPr>
            <a:spLocks noChangeArrowheads="1"/>
          </p:cNvSpPr>
          <p:nvPr/>
        </p:nvSpPr>
        <p:spPr bwMode="auto">
          <a:xfrm>
            <a:off x="381000" y="1219200"/>
            <a:ext cx="1095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t>例：</a:t>
            </a:r>
          </a:p>
        </p:txBody>
      </p:sp>
      <p:sp>
        <p:nvSpPr>
          <p:cNvPr id="17531" name="Text Box 123"/>
          <p:cNvSpPr txBox="1">
            <a:spLocks noChangeArrowheads="1"/>
          </p:cNvSpPr>
          <p:nvPr/>
        </p:nvSpPr>
        <p:spPr bwMode="auto">
          <a:xfrm>
            <a:off x="5486400" y="1277938"/>
            <a:ext cx="793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3200" b="1"/>
              <a:t>CO</a:t>
            </a:r>
          </a:p>
        </p:txBody>
      </p:sp>
      <p:grpSp>
        <p:nvGrpSpPr>
          <p:cNvPr id="17541" name="Group 133"/>
          <p:cNvGrpSpPr>
            <a:grpSpLocks/>
          </p:cNvGrpSpPr>
          <p:nvPr/>
        </p:nvGrpSpPr>
        <p:grpSpPr bwMode="auto">
          <a:xfrm>
            <a:off x="533400" y="1206500"/>
            <a:ext cx="3708400" cy="3427413"/>
            <a:chOff x="192" y="952"/>
            <a:chExt cx="2336" cy="2159"/>
          </a:xfrm>
        </p:grpSpPr>
        <p:sp>
          <p:nvSpPr>
            <p:cNvPr id="31752" name="Text Box 122"/>
            <p:cNvSpPr txBox="1">
              <a:spLocks noChangeArrowheads="1"/>
            </p:cNvSpPr>
            <p:nvPr/>
          </p:nvSpPr>
          <p:spPr bwMode="auto">
            <a:xfrm>
              <a:off x="1411" y="952"/>
              <a:ext cx="6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3200" b="1"/>
                <a:t>NH</a:t>
              </a:r>
              <a:r>
                <a:rPr lang="en-US" altLang="zh-CN" sz="3200" b="1" baseline="-25000"/>
                <a:t>4</a:t>
              </a:r>
              <a:r>
                <a:rPr lang="en-US" altLang="zh-CN" sz="3200" b="1" baseline="30000"/>
                <a:t>+</a:t>
              </a:r>
              <a:endParaRPr lang="en-US" altLang="zh-CN" sz="3200" b="1"/>
            </a:p>
          </p:txBody>
        </p:sp>
        <p:grpSp>
          <p:nvGrpSpPr>
            <p:cNvPr id="31753" name="Group 120"/>
            <p:cNvGrpSpPr>
              <a:grpSpLocks/>
            </p:cNvGrpSpPr>
            <p:nvPr/>
          </p:nvGrpSpPr>
          <p:grpSpPr bwMode="auto">
            <a:xfrm>
              <a:off x="1154" y="1350"/>
              <a:ext cx="1088" cy="1117"/>
              <a:chOff x="703" y="1406"/>
              <a:chExt cx="1088" cy="1117"/>
            </a:xfrm>
          </p:grpSpPr>
          <p:graphicFrame>
            <p:nvGraphicFramePr>
              <p:cNvPr id="31773" name="Object 13"/>
              <p:cNvGraphicFramePr>
                <a:graphicFrameLocks noChangeAspect="1"/>
              </p:cNvGraphicFramePr>
              <p:nvPr/>
            </p:nvGraphicFramePr>
            <p:xfrm>
              <a:off x="703" y="1871"/>
              <a:ext cx="1088" cy="240"/>
            </p:xfrm>
            <a:graphic>
              <a:graphicData uri="http://schemas.openxmlformats.org/presentationml/2006/ole">
                <mc:AlternateContent xmlns:mc="http://schemas.openxmlformats.org/markup-compatibility/2006">
                  <mc:Choice xmlns:v="urn:schemas-microsoft-com:vml" Requires="v">
                    <p:oleObj spid="_x0000_s31874" name="公式" r:id="rId10" imgW="685502" imgH="177723" progId="Equation.3">
                      <p:embed/>
                    </p:oleObj>
                  </mc:Choice>
                  <mc:Fallback>
                    <p:oleObj name="公式" r:id="rId10" imgW="685502" imgH="177723"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3" y="1871"/>
                            <a:ext cx="10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74" name="Object 15"/>
              <p:cNvGraphicFramePr>
                <a:graphicFrameLocks noChangeAspect="1"/>
              </p:cNvGraphicFramePr>
              <p:nvPr/>
            </p:nvGraphicFramePr>
            <p:xfrm>
              <a:off x="1122" y="1406"/>
              <a:ext cx="271" cy="234"/>
            </p:xfrm>
            <a:graphic>
              <a:graphicData uri="http://schemas.openxmlformats.org/presentationml/2006/ole">
                <mc:AlternateContent xmlns:mc="http://schemas.openxmlformats.org/markup-compatibility/2006">
                  <mc:Choice xmlns:v="urn:schemas-microsoft-com:vml" Requires="v">
                    <p:oleObj spid="_x0000_s31875" name="公式" r:id="rId12" imgW="164885" imgH="164885" progId="Equation.3">
                      <p:embed/>
                    </p:oleObj>
                  </mc:Choice>
                  <mc:Fallback>
                    <p:oleObj name="公式" r:id="rId12" imgW="164885" imgH="164885"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22" y="1406"/>
                            <a:ext cx="271"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75" name="Line 18"/>
              <p:cNvSpPr>
                <a:spLocks noChangeShapeType="1"/>
              </p:cNvSpPr>
              <p:nvPr/>
            </p:nvSpPr>
            <p:spPr bwMode="auto">
              <a:xfrm>
                <a:off x="1255" y="2122"/>
                <a:ext cx="0"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6" name="Line 19"/>
              <p:cNvSpPr>
                <a:spLocks noChangeShapeType="1"/>
              </p:cNvSpPr>
              <p:nvPr/>
            </p:nvSpPr>
            <p:spPr bwMode="auto">
              <a:xfrm flipV="1">
                <a:off x="1255" y="1620"/>
                <a:ext cx="0" cy="251"/>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777" name="Object 20"/>
              <p:cNvGraphicFramePr>
                <a:graphicFrameLocks noChangeAspect="1"/>
              </p:cNvGraphicFramePr>
              <p:nvPr/>
            </p:nvGraphicFramePr>
            <p:xfrm>
              <a:off x="1163" y="2289"/>
              <a:ext cx="271" cy="234"/>
            </p:xfrm>
            <a:graphic>
              <a:graphicData uri="http://schemas.openxmlformats.org/presentationml/2006/ole">
                <mc:AlternateContent xmlns:mc="http://schemas.openxmlformats.org/markup-compatibility/2006">
                  <mc:Choice xmlns:v="urn:schemas-microsoft-com:vml" Requires="v">
                    <p:oleObj spid="_x0000_s31876" name="公式" r:id="rId14" imgW="164885" imgH="164885" progId="Equation.3">
                      <p:embed/>
                    </p:oleObj>
                  </mc:Choice>
                  <mc:Fallback>
                    <p:oleObj name="公式" r:id="rId14" imgW="164885" imgH="164885" progId="Equation.3">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63" y="2289"/>
                            <a:ext cx="271"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1754" name="Group 73"/>
            <p:cNvGrpSpPr>
              <a:grpSpLocks/>
            </p:cNvGrpSpPr>
            <p:nvPr/>
          </p:nvGrpSpPr>
          <p:grpSpPr bwMode="auto">
            <a:xfrm>
              <a:off x="1380" y="2514"/>
              <a:ext cx="862" cy="228"/>
              <a:chOff x="748" y="3657"/>
              <a:chExt cx="862" cy="228"/>
            </a:xfrm>
          </p:grpSpPr>
          <p:grpSp>
            <p:nvGrpSpPr>
              <p:cNvPr id="31765" name="Group 51"/>
              <p:cNvGrpSpPr>
                <a:grpSpLocks/>
              </p:cNvGrpSpPr>
              <p:nvPr/>
            </p:nvGrpSpPr>
            <p:grpSpPr bwMode="auto">
              <a:xfrm>
                <a:off x="748" y="3657"/>
                <a:ext cx="862" cy="228"/>
                <a:chOff x="657" y="3838"/>
                <a:chExt cx="862" cy="228"/>
              </a:xfrm>
            </p:grpSpPr>
            <p:grpSp>
              <p:nvGrpSpPr>
                <p:cNvPr id="31767" name="Group 52"/>
                <p:cNvGrpSpPr>
                  <a:grpSpLocks/>
                </p:cNvGrpSpPr>
                <p:nvPr/>
              </p:nvGrpSpPr>
              <p:grpSpPr bwMode="auto">
                <a:xfrm>
                  <a:off x="657" y="3838"/>
                  <a:ext cx="862" cy="227"/>
                  <a:chOff x="1746" y="3793"/>
                  <a:chExt cx="862" cy="227"/>
                </a:xfrm>
              </p:grpSpPr>
              <p:sp>
                <p:nvSpPr>
                  <p:cNvPr id="31770" name="Rectangle 53"/>
                  <p:cNvSpPr>
                    <a:spLocks noChangeArrowheads="1"/>
                  </p:cNvSpPr>
                  <p:nvPr/>
                </p:nvSpPr>
                <p:spPr bwMode="auto">
                  <a:xfrm>
                    <a:off x="1746" y="3793"/>
                    <a:ext cx="862"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1" name="Line 54"/>
                  <p:cNvSpPr>
                    <a:spLocks noChangeShapeType="1"/>
                  </p:cNvSpPr>
                  <p:nvPr/>
                </p:nvSpPr>
                <p:spPr bwMode="auto">
                  <a:xfrm>
                    <a:off x="2018" y="3793"/>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2" name="Line 55"/>
                  <p:cNvSpPr>
                    <a:spLocks noChangeShapeType="1"/>
                  </p:cNvSpPr>
                  <p:nvPr/>
                </p:nvSpPr>
                <p:spPr bwMode="auto">
                  <a:xfrm>
                    <a:off x="2336" y="3793"/>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768" name="Line 56"/>
                <p:cNvSpPr>
                  <a:spLocks noChangeShapeType="1"/>
                </p:cNvSpPr>
                <p:nvPr/>
              </p:nvSpPr>
              <p:spPr bwMode="auto">
                <a:xfrm flipV="1">
                  <a:off x="793" y="3884"/>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9" name="Line 57"/>
                <p:cNvSpPr>
                  <a:spLocks noChangeShapeType="1"/>
                </p:cNvSpPr>
                <p:nvPr/>
              </p:nvSpPr>
              <p:spPr bwMode="auto">
                <a:xfrm flipV="1">
                  <a:off x="1111" y="3884"/>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766" name="Line 66"/>
              <p:cNvSpPr>
                <a:spLocks noChangeShapeType="1"/>
              </p:cNvSpPr>
              <p:nvPr/>
            </p:nvSpPr>
            <p:spPr bwMode="auto">
              <a:xfrm flipV="1">
                <a:off x="1474" y="3702"/>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755" name="Group 72"/>
            <p:cNvGrpSpPr>
              <a:grpSpLocks/>
            </p:cNvGrpSpPr>
            <p:nvPr/>
          </p:nvGrpSpPr>
          <p:grpSpPr bwMode="auto">
            <a:xfrm>
              <a:off x="1063" y="2512"/>
              <a:ext cx="227" cy="227"/>
              <a:chOff x="1791" y="3657"/>
              <a:chExt cx="227" cy="227"/>
            </a:xfrm>
          </p:grpSpPr>
          <p:sp>
            <p:nvSpPr>
              <p:cNvPr id="31762" name="Rectangle 69"/>
              <p:cNvSpPr>
                <a:spLocks noChangeArrowheads="1"/>
              </p:cNvSpPr>
              <p:nvPr/>
            </p:nvSpPr>
            <p:spPr bwMode="auto">
              <a:xfrm>
                <a:off x="1791" y="3657"/>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3" name="Line 70"/>
              <p:cNvSpPr>
                <a:spLocks noChangeShapeType="1"/>
              </p:cNvSpPr>
              <p:nvPr/>
            </p:nvSpPr>
            <p:spPr bwMode="auto">
              <a:xfrm flipV="1">
                <a:off x="1927" y="3702"/>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4" name="Line 71"/>
              <p:cNvSpPr>
                <a:spLocks noChangeShapeType="1"/>
              </p:cNvSpPr>
              <p:nvPr/>
            </p:nvSpPr>
            <p:spPr bwMode="auto">
              <a:xfrm>
                <a:off x="1882" y="3702"/>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756" name="Rectangle 83"/>
            <p:cNvSpPr>
              <a:spLocks noChangeArrowheads="1"/>
            </p:cNvSpPr>
            <p:nvPr/>
          </p:nvSpPr>
          <p:spPr bwMode="auto">
            <a:xfrm>
              <a:off x="1063" y="2831"/>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7" name="Text Box 125"/>
            <p:cNvSpPr txBox="1">
              <a:spLocks noChangeArrowheads="1"/>
            </p:cNvSpPr>
            <p:nvPr/>
          </p:nvSpPr>
          <p:spPr bwMode="auto">
            <a:xfrm>
              <a:off x="192" y="2448"/>
              <a:ext cx="7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(N)2p</a:t>
              </a:r>
              <a:r>
                <a:rPr lang="en-US" altLang="zh-CN" sz="2800" baseline="30000"/>
                <a:t>3</a:t>
              </a:r>
              <a:endParaRPr lang="en-US" altLang="zh-CN" sz="2800"/>
            </a:p>
          </p:txBody>
        </p:sp>
        <p:sp>
          <p:nvSpPr>
            <p:cNvPr id="31758" name="Text Box 126"/>
            <p:cNvSpPr txBox="1">
              <a:spLocks noChangeArrowheads="1"/>
            </p:cNvSpPr>
            <p:nvPr/>
          </p:nvSpPr>
          <p:spPr bwMode="auto">
            <a:xfrm>
              <a:off x="192" y="2784"/>
              <a:ext cx="7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(H</a:t>
              </a:r>
              <a:r>
                <a:rPr lang="en-US" altLang="zh-CN" sz="2800" baseline="30000"/>
                <a:t>+</a:t>
              </a:r>
              <a:r>
                <a:rPr lang="en-US" altLang="zh-CN" sz="2800"/>
                <a:t>)1s</a:t>
              </a:r>
              <a:r>
                <a:rPr lang="en-US" altLang="zh-CN" sz="2800" baseline="30000"/>
                <a:t>0</a:t>
              </a:r>
              <a:endParaRPr lang="en-US" altLang="zh-CN" sz="2800"/>
            </a:p>
          </p:txBody>
        </p:sp>
        <p:sp>
          <p:nvSpPr>
            <p:cNvPr id="31759" name="AutoShape 127"/>
            <p:cNvSpPr>
              <a:spLocks/>
            </p:cNvSpPr>
            <p:nvPr/>
          </p:nvSpPr>
          <p:spPr bwMode="auto">
            <a:xfrm>
              <a:off x="1008" y="1392"/>
              <a:ext cx="48" cy="960"/>
            </a:xfrm>
            <a:prstGeom prst="leftBracket">
              <a:avLst>
                <a:gd name="adj" fmla="val 16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0" name="AutoShape 128"/>
            <p:cNvSpPr>
              <a:spLocks/>
            </p:cNvSpPr>
            <p:nvPr/>
          </p:nvSpPr>
          <p:spPr bwMode="auto">
            <a:xfrm>
              <a:off x="2304" y="1392"/>
              <a:ext cx="48" cy="960"/>
            </a:xfrm>
            <a:prstGeom prst="rightBracket">
              <a:avLst>
                <a:gd name="adj" fmla="val 16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31761" name="Text Box 130"/>
            <p:cNvSpPr txBox="1">
              <a:spLocks noChangeArrowheads="1"/>
            </p:cNvSpPr>
            <p:nvPr/>
          </p:nvSpPr>
          <p:spPr bwMode="auto">
            <a:xfrm>
              <a:off x="2304" y="1248"/>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a:t>
              </a:r>
            </a:p>
          </p:txBody>
        </p:sp>
      </p:gr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527"/>
                                        </p:tgtEl>
                                        <p:attrNameLst>
                                          <p:attrName>style.visibility</p:attrName>
                                        </p:attrNameLst>
                                      </p:cBhvr>
                                      <p:to>
                                        <p:strVal val="visible"/>
                                      </p:to>
                                    </p:set>
                                    <p:anim calcmode="lin" valueType="num">
                                      <p:cBhvr additive="base">
                                        <p:cTn id="7" dur="500" fill="hold"/>
                                        <p:tgtEl>
                                          <p:spTgt spid="17527"/>
                                        </p:tgtEl>
                                        <p:attrNameLst>
                                          <p:attrName>ppt_x</p:attrName>
                                        </p:attrNameLst>
                                      </p:cBhvr>
                                      <p:tavLst>
                                        <p:tav tm="0">
                                          <p:val>
                                            <p:strVal val="0-#ppt_w/2"/>
                                          </p:val>
                                        </p:tav>
                                        <p:tav tm="100000">
                                          <p:val>
                                            <p:strVal val="#ppt_x"/>
                                          </p:val>
                                        </p:tav>
                                      </p:tavLst>
                                    </p:anim>
                                    <p:anim calcmode="lin" valueType="num">
                                      <p:cBhvr additive="base">
                                        <p:cTn id="8" dur="500" fill="hold"/>
                                        <p:tgtEl>
                                          <p:spTgt spid="175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7541"/>
                                        </p:tgtEl>
                                        <p:attrNameLst>
                                          <p:attrName>style.visibility</p:attrName>
                                        </p:attrNameLst>
                                      </p:cBhvr>
                                      <p:to>
                                        <p:strVal val="visible"/>
                                      </p:to>
                                    </p:set>
                                    <p:anim calcmode="lin" valueType="num">
                                      <p:cBhvr additive="base">
                                        <p:cTn id="13" dur="500" fill="hold"/>
                                        <p:tgtEl>
                                          <p:spTgt spid="17541"/>
                                        </p:tgtEl>
                                        <p:attrNameLst>
                                          <p:attrName>ppt_x</p:attrName>
                                        </p:attrNameLst>
                                      </p:cBhvr>
                                      <p:tavLst>
                                        <p:tav tm="0">
                                          <p:val>
                                            <p:strVal val="0-#ppt_w/2"/>
                                          </p:val>
                                        </p:tav>
                                        <p:tav tm="100000">
                                          <p:val>
                                            <p:strVal val="#ppt_x"/>
                                          </p:val>
                                        </p:tav>
                                      </p:tavLst>
                                    </p:anim>
                                    <p:anim calcmode="lin" valueType="num">
                                      <p:cBhvr additive="base">
                                        <p:cTn id="14" dur="500" fill="hold"/>
                                        <p:tgtEl>
                                          <p:spTgt spid="1754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7531"/>
                                        </p:tgtEl>
                                        <p:attrNameLst>
                                          <p:attrName>style.visibility</p:attrName>
                                        </p:attrNameLst>
                                      </p:cBhvr>
                                      <p:to>
                                        <p:strVal val="visible"/>
                                      </p:to>
                                    </p:set>
                                    <p:anim calcmode="lin" valueType="num">
                                      <p:cBhvr additive="base">
                                        <p:cTn id="19" dur="500" fill="hold"/>
                                        <p:tgtEl>
                                          <p:spTgt spid="17531"/>
                                        </p:tgtEl>
                                        <p:attrNameLst>
                                          <p:attrName>ppt_x</p:attrName>
                                        </p:attrNameLst>
                                      </p:cBhvr>
                                      <p:tavLst>
                                        <p:tav tm="0">
                                          <p:val>
                                            <p:strVal val="1+#ppt_w/2"/>
                                          </p:val>
                                        </p:tav>
                                        <p:tav tm="100000">
                                          <p:val>
                                            <p:strVal val="#ppt_x"/>
                                          </p:val>
                                        </p:tav>
                                      </p:tavLst>
                                    </p:anim>
                                    <p:anim calcmode="lin" valueType="num">
                                      <p:cBhvr additive="base">
                                        <p:cTn id="20" dur="500" fill="hold"/>
                                        <p:tgtEl>
                                          <p:spTgt spid="1753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17540"/>
                                        </p:tgtEl>
                                        <p:attrNameLst>
                                          <p:attrName>style.visibility</p:attrName>
                                        </p:attrNameLst>
                                      </p:cBhvr>
                                      <p:to>
                                        <p:strVal val="visible"/>
                                      </p:to>
                                    </p:set>
                                    <p:anim calcmode="lin" valueType="num">
                                      <p:cBhvr additive="base">
                                        <p:cTn id="25" dur="500" fill="hold"/>
                                        <p:tgtEl>
                                          <p:spTgt spid="17540"/>
                                        </p:tgtEl>
                                        <p:attrNameLst>
                                          <p:attrName>ppt_x</p:attrName>
                                        </p:attrNameLst>
                                      </p:cBhvr>
                                      <p:tavLst>
                                        <p:tav tm="0">
                                          <p:val>
                                            <p:strVal val="1+#ppt_w/2"/>
                                          </p:val>
                                        </p:tav>
                                        <p:tav tm="100000">
                                          <p:val>
                                            <p:strVal val="#ppt_x"/>
                                          </p:val>
                                        </p:tav>
                                      </p:tavLst>
                                    </p:anim>
                                    <p:anim calcmode="lin" valueType="num">
                                      <p:cBhvr additive="base">
                                        <p:cTn id="26" dur="500" fill="hold"/>
                                        <p:tgtEl>
                                          <p:spTgt spid="1754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2" fill="hold" grpId="0" nodeType="clickEffect">
                                  <p:stCondLst>
                                    <p:cond delay="0"/>
                                  </p:stCondLst>
                                  <p:childTnLst>
                                    <p:set>
                                      <p:cBhvr>
                                        <p:cTn id="30" dur="1" fill="hold">
                                          <p:stCondLst>
                                            <p:cond delay="0"/>
                                          </p:stCondLst>
                                        </p:cTn>
                                        <p:tgtEl>
                                          <p:spTgt spid="17526"/>
                                        </p:tgtEl>
                                        <p:attrNameLst>
                                          <p:attrName>style.visibility</p:attrName>
                                        </p:attrNameLst>
                                      </p:cBhvr>
                                      <p:to>
                                        <p:strVal val="visible"/>
                                      </p:to>
                                    </p:set>
                                    <p:animEffect transition="in" filter="slide(fromRight)">
                                      <p:cBhvr>
                                        <p:cTn id="31" dur="500"/>
                                        <p:tgtEl>
                                          <p:spTgt spid="17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26" grpId="0" animBg="1" autoUpdateAnimBg="0"/>
      <p:bldP spid="17527" grpId="0" autoUpdateAnimBg="0"/>
      <p:bldP spid="17531"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46"/>
          <p:cNvSpPr>
            <a:spLocks noChangeArrowheads="1"/>
          </p:cNvSpPr>
          <p:nvPr/>
        </p:nvSpPr>
        <p:spPr bwMode="auto">
          <a:xfrm>
            <a:off x="304800" y="381000"/>
            <a:ext cx="3906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a:solidFill>
                  <a:srgbClr val="0000FF"/>
                </a:solidFill>
              </a:rPr>
              <a:t>价键理论的局限性</a:t>
            </a:r>
          </a:p>
        </p:txBody>
      </p:sp>
      <p:sp>
        <p:nvSpPr>
          <p:cNvPr id="32771" name="Text Box 1048"/>
          <p:cNvSpPr txBox="1">
            <a:spLocks noChangeArrowheads="1"/>
          </p:cNvSpPr>
          <p:nvPr/>
        </p:nvSpPr>
        <p:spPr bwMode="auto">
          <a:xfrm>
            <a:off x="517525" y="1031875"/>
            <a:ext cx="83978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      </a:t>
            </a:r>
            <a:r>
              <a:rPr lang="zh-CN" altLang="en-US"/>
              <a:t>价键理论能较好地说明不少双原子分子（</a:t>
            </a:r>
            <a:r>
              <a:rPr lang="en-US" altLang="zh-CN"/>
              <a:t>H</a:t>
            </a:r>
            <a:r>
              <a:rPr lang="en-US" altLang="zh-CN" baseline="-25000"/>
              <a:t>2</a:t>
            </a:r>
            <a:r>
              <a:rPr lang="zh-CN" altLang="en-US"/>
              <a:t>、</a:t>
            </a:r>
            <a:r>
              <a:rPr lang="en-US" altLang="zh-CN"/>
              <a:t>Cl</a:t>
            </a:r>
            <a:r>
              <a:rPr lang="en-US" altLang="zh-CN" baseline="-25000"/>
              <a:t>2</a:t>
            </a:r>
            <a:r>
              <a:rPr lang="zh-CN" altLang="en-US"/>
              <a:t>、</a:t>
            </a:r>
            <a:r>
              <a:rPr lang="en-US" altLang="zh-CN"/>
              <a:t>N</a:t>
            </a:r>
            <a:r>
              <a:rPr lang="en-US" altLang="zh-CN" baseline="-25000"/>
              <a:t>2</a:t>
            </a:r>
            <a:r>
              <a:rPr lang="zh-CN" altLang="en-US"/>
              <a:t>、</a:t>
            </a:r>
            <a:r>
              <a:rPr lang="en-US" altLang="zh-CN"/>
              <a:t>CO</a:t>
            </a:r>
            <a:r>
              <a:rPr lang="zh-CN" altLang="en-US"/>
              <a:t>、</a:t>
            </a:r>
            <a:r>
              <a:rPr lang="en-US" altLang="zh-CN"/>
              <a:t>HCl</a:t>
            </a:r>
            <a:r>
              <a:rPr lang="zh-CN" altLang="en-US"/>
              <a:t>）价键的形成，但在</a:t>
            </a:r>
            <a:r>
              <a:rPr lang="zh-CN" altLang="en-US" b="1">
                <a:solidFill>
                  <a:srgbClr val="FF3300"/>
                </a:solidFill>
              </a:rPr>
              <a:t>解释多原子分子的价键形成以及几何构型时，遇到了困难</a:t>
            </a:r>
            <a:r>
              <a:rPr lang="zh-CN" altLang="en-US"/>
              <a:t>。</a:t>
            </a:r>
          </a:p>
        </p:txBody>
      </p:sp>
      <p:sp>
        <p:nvSpPr>
          <p:cNvPr id="32772" name="Text Box 1049"/>
          <p:cNvSpPr txBox="1">
            <a:spLocks noChangeArrowheads="1"/>
          </p:cNvSpPr>
          <p:nvPr/>
        </p:nvSpPr>
        <p:spPr bwMode="auto">
          <a:xfrm>
            <a:off x="533400" y="2286000"/>
            <a:ext cx="81692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       </a:t>
            </a:r>
            <a:r>
              <a:rPr lang="zh-CN" altLang="en-US"/>
              <a:t>甲烷（</a:t>
            </a:r>
            <a:r>
              <a:rPr lang="en-US" altLang="zh-CN"/>
              <a:t>CH</a:t>
            </a:r>
            <a:r>
              <a:rPr lang="en-US" altLang="zh-CN" baseline="-25000"/>
              <a:t>4</a:t>
            </a:r>
            <a:r>
              <a:rPr lang="zh-CN" altLang="en-US"/>
              <a:t>）经实验证明其空间结构为：正四面体，四个</a:t>
            </a:r>
            <a:r>
              <a:rPr lang="en-US" altLang="zh-CN"/>
              <a:t>C-H</a:t>
            </a:r>
            <a:r>
              <a:rPr lang="zh-CN" altLang="en-US"/>
              <a:t>键是等同的（键长、键能）</a:t>
            </a:r>
            <a:r>
              <a:rPr lang="en-US" altLang="zh-CN"/>
              <a:t>,</a:t>
            </a:r>
            <a:r>
              <a:rPr lang="zh-CN" altLang="en-US"/>
              <a:t>键角均为</a:t>
            </a:r>
            <a:r>
              <a:rPr lang="en-US" altLang="zh-CN"/>
              <a:t>109°28´</a:t>
            </a:r>
            <a:r>
              <a:rPr lang="zh-CN" altLang="en-US"/>
              <a:t>。</a:t>
            </a:r>
          </a:p>
        </p:txBody>
      </p:sp>
      <p:grpSp>
        <p:nvGrpSpPr>
          <p:cNvPr id="156706" name="Group 1058"/>
          <p:cNvGrpSpPr>
            <a:grpSpLocks/>
          </p:cNvGrpSpPr>
          <p:nvPr/>
        </p:nvGrpSpPr>
        <p:grpSpPr bwMode="auto">
          <a:xfrm>
            <a:off x="304800" y="3148013"/>
            <a:ext cx="8515350" cy="2814637"/>
            <a:chOff x="192" y="1983"/>
            <a:chExt cx="5364" cy="1773"/>
          </a:xfrm>
        </p:grpSpPr>
        <p:sp>
          <p:nvSpPr>
            <p:cNvPr id="32774" name="Text Box 1050"/>
            <p:cNvSpPr txBox="1">
              <a:spLocks noChangeArrowheads="1"/>
            </p:cNvSpPr>
            <p:nvPr/>
          </p:nvSpPr>
          <p:spPr bwMode="auto">
            <a:xfrm>
              <a:off x="192" y="1983"/>
              <a:ext cx="25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solidFill>
                    <a:srgbClr val="CC0066"/>
                  </a:solidFill>
                </a:rPr>
                <a:t>用价键理论解释：</a:t>
              </a:r>
            </a:p>
          </p:txBody>
        </p:sp>
        <p:grpSp>
          <p:nvGrpSpPr>
            <p:cNvPr id="32775" name="Group 1057"/>
            <p:cNvGrpSpPr>
              <a:grpSpLocks/>
            </p:cNvGrpSpPr>
            <p:nvPr/>
          </p:nvGrpSpPr>
          <p:grpSpPr bwMode="auto">
            <a:xfrm>
              <a:off x="288" y="2448"/>
              <a:ext cx="5268" cy="528"/>
              <a:chOff x="288" y="2448"/>
              <a:chExt cx="5268" cy="528"/>
            </a:xfrm>
          </p:grpSpPr>
          <p:sp>
            <p:nvSpPr>
              <p:cNvPr id="32780" name="Text Box 1028"/>
              <p:cNvSpPr txBox="1">
                <a:spLocks noChangeArrowheads="1"/>
              </p:cNvSpPr>
              <p:nvPr/>
            </p:nvSpPr>
            <p:spPr bwMode="auto">
              <a:xfrm>
                <a:off x="288" y="2448"/>
                <a:ext cx="52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a:t>C</a:t>
                </a:r>
                <a:r>
                  <a:rPr lang="zh-CN" altLang="en-US" sz="2800"/>
                  <a:t>的电子结构</a:t>
                </a:r>
                <a:r>
                  <a:rPr lang="en-US" altLang="zh-CN" sz="2800"/>
                  <a:t>1s</a:t>
                </a:r>
                <a:r>
                  <a:rPr lang="en-US" altLang="zh-CN" sz="2800" baseline="30000"/>
                  <a:t>2</a:t>
                </a:r>
                <a:r>
                  <a:rPr lang="en-US" altLang="zh-CN" sz="2800"/>
                  <a:t>2s</a:t>
                </a:r>
                <a:r>
                  <a:rPr lang="en-US" altLang="zh-CN" sz="2800" baseline="30000"/>
                  <a:t>2</a:t>
                </a:r>
                <a:r>
                  <a:rPr lang="en-US" altLang="zh-CN" sz="2800"/>
                  <a:t>2p</a:t>
                </a:r>
                <a:r>
                  <a:rPr lang="en-US" altLang="zh-CN" sz="2800" baseline="30000"/>
                  <a:t>2</a:t>
                </a:r>
                <a:r>
                  <a:rPr lang="zh-CN" altLang="en-US" sz="2800"/>
                  <a:t>，其价电子结构：                      </a:t>
                </a:r>
                <a:endParaRPr lang="zh-CN" altLang="en-US" sz="2800" baseline="30000"/>
              </a:p>
            </p:txBody>
          </p:sp>
          <p:grpSp>
            <p:nvGrpSpPr>
              <p:cNvPr id="32781" name="Group 1044"/>
              <p:cNvGrpSpPr>
                <a:grpSpLocks/>
              </p:cNvGrpSpPr>
              <p:nvPr/>
            </p:nvGrpSpPr>
            <p:grpSpPr bwMode="auto">
              <a:xfrm>
                <a:off x="4224" y="2496"/>
                <a:ext cx="1134" cy="228"/>
                <a:chOff x="3379" y="572"/>
                <a:chExt cx="1134" cy="228"/>
              </a:xfrm>
            </p:grpSpPr>
            <p:grpSp>
              <p:nvGrpSpPr>
                <p:cNvPr id="32783" name="Group 1029"/>
                <p:cNvGrpSpPr>
                  <a:grpSpLocks/>
                </p:cNvGrpSpPr>
                <p:nvPr/>
              </p:nvGrpSpPr>
              <p:grpSpPr bwMode="auto">
                <a:xfrm>
                  <a:off x="3651" y="572"/>
                  <a:ext cx="862" cy="228"/>
                  <a:chOff x="2381" y="2886"/>
                  <a:chExt cx="862" cy="228"/>
                </a:xfrm>
              </p:grpSpPr>
              <p:grpSp>
                <p:nvGrpSpPr>
                  <p:cNvPr id="32788" name="Group 1030"/>
                  <p:cNvGrpSpPr>
                    <a:grpSpLocks/>
                  </p:cNvGrpSpPr>
                  <p:nvPr/>
                </p:nvGrpSpPr>
                <p:grpSpPr bwMode="auto">
                  <a:xfrm>
                    <a:off x="2381" y="2886"/>
                    <a:ext cx="862" cy="227"/>
                    <a:chOff x="1746" y="3793"/>
                    <a:chExt cx="862" cy="227"/>
                  </a:xfrm>
                </p:grpSpPr>
                <p:sp>
                  <p:nvSpPr>
                    <p:cNvPr id="32791" name="Rectangle 1031"/>
                    <p:cNvSpPr>
                      <a:spLocks noChangeArrowheads="1"/>
                    </p:cNvSpPr>
                    <p:nvPr/>
                  </p:nvSpPr>
                  <p:spPr bwMode="auto">
                    <a:xfrm>
                      <a:off x="1746" y="3793"/>
                      <a:ext cx="862"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2" name="Line 1032"/>
                    <p:cNvSpPr>
                      <a:spLocks noChangeShapeType="1"/>
                    </p:cNvSpPr>
                    <p:nvPr/>
                  </p:nvSpPr>
                  <p:spPr bwMode="auto">
                    <a:xfrm>
                      <a:off x="2018" y="3793"/>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3" name="Line 1033"/>
                    <p:cNvSpPr>
                      <a:spLocks noChangeShapeType="1"/>
                    </p:cNvSpPr>
                    <p:nvPr/>
                  </p:nvSpPr>
                  <p:spPr bwMode="auto">
                    <a:xfrm>
                      <a:off x="2336" y="3793"/>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789" name="Line 1034"/>
                  <p:cNvSpPr>
                    <a:spLocks noChangeShapeType="1"/>
                  </p:cNvSpPr>
                  <p:nvPr/>
                </p:nvSpPr>
                <p:spPr bwMode="auto">
                  <a:xfrm>
                    <a:off x="2517" y="2932"/>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0" name="Line 1035"/>
                  <p:cNvSpPr>
                    <a:spLocks noChangeShapeType="1"/>
                  </p:cNvSpPr>
                  <p:nvPr/>
                </p:nvSpPr>
                <p:spPr bwMode="auto">
                  <a:xfrm>
                    <a:off x="2835" y="2932"/>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784" name="Group 1040"/>
                <p:cNvGrpSpPr>
                  <a:grpSpLocks/>
                </p:cNvGrpSpPr>
                <p:nvPr/>
              </p:nvGrpSpPr>
              <p:grpSpPr bwMode="auto">
                <a:xfrm>
                  <a:off x="3379" y="572"/>
                  <a:ext cx="227" cy="227"/>
                  <a:chOff x="1791" y="3657"/>
                  <a:chExt cx="227" cy="227"/>
                </a:xfrm>
              </p:grpSpPr>
              <p:sp>
                <p:nvSpPr>
                  <p:cNvPr id="32785" name="Rectangle 1041"/>
                  <p:cNvSpPr>
                    <a:spLocks noChangeArrowheads="1"/>
                  </p:cNvSpPr>
                  <p:nvPr/>
                </p:nvSpPr>
                <p:spPr bwMode="auto">
                  <a:xfrm>
                    <a:off x="1791" y="3657"/>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6" name="Line 1042"/>
                  <p:cNvSpPr>
                    <a:spLocks noChangeShapeType="1"/>
                  </p:cNvSpPr>
                  <p:nvPr/>
                </p:nvSpPr>
                <p:spPr bwMode="auto">
                  <a:xfrm flipV="1">
                    <a:off x="1927" y="3702"/>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7" name="Line 1043"/>
                  <p:cNvSpPr>
                    <a:spLocks noChangeShapeType="1"/>
                  </p:cNvSpPr>
                  <p:nvPr/>
                </p:nvSpPr>
                <p:spPr bwMode="auto">
                  <a:xfrm>
                    <a:off x="1882" y="3702"/>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2782" name="Text Box 1051"/>
              <p:cNvSpPr txBox="1">
                <a:spLocks noChangeArrowheads="1"/>
              </p:cNvSpPr>
              <p:nvPr/>
            </p:nvSpPr>
            <p:spPr bwMode="auto">
              <a:xfrm>
                <a:off x="4214" y="2688"/>
                <a:ext cx="8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2s       2p</a:t>
                </a:r>
              </a:p>
            </p:txBody>
          </p:sp>
        </p:grpSp>
        <p:sp>
          <p:nvSpPr>
            <p:cNvPr id="32776" name="Rectangle 1053"/>
            <p:cNvSpPr>
              <a:spLocks noChangeArrowheads="1"/>
            </p:cNvSpPr>
            <p:nvPr/>
          </p:nvSpPr>
          <p:spPr bwMode="auto">
            <a:xfrm>
              <a:off x="192" y="3120"/>
              <a:ext cx="5328" cy="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15000"/>
                </a:spcBef>
              </a:pPr>
              <a:r>
                <a:rPr lang="zh-CN" altLang="en-US" sz="2800"/>
                <a:t>（</a:t>
              </a:r>
              <a:r>
                <a:rPr lang="en-US" altLang="zh-CN" sz="2800"/>
                <a:t>1</a:t>
              </a:r>
              <a:r>
                <a:rPr lang="zh-CN" altLang="en-US" sz="2800"/>
                <a:t>）</a:t>
              </a:r>
              <a:r>
                <a:rPr lang="en-US" altLang="zh-CN" sz="2800"/>
                <a:t>C</a:t>
              </a:r>
              <a:r>
                <a:rPr lang="zh-CN" altLang="en-US" sz="2800"/>
                <a:t>只有两个未成对电子，只能与</a:t>
              </a:r>
              <a:r>
                <a:rPr lang="en-US" altLang="zh-CN" sz="2800"/>
                <a:t>H</a:t>
              </a:r>
              <a:r>
                <a:rPr lang="zh-CN" altLang="en-US" sz="2800"/>
                <a:t>形成两个共价</a:t>
              </a:r>
            </a:p>
            <a:p>
              <a:pPr eaLnBrk="1" hangingPunct="1">
                <a:spcBef>
                  <a:spcPct val="15000"/>
                </a:spcBef>
              </a:pPr>
              <a:r>
                <a:rPr lang="zh-CN" altLang="en-US" sz="2800"/>
                <a:t>          键，且键角应为</a:t>
              </a:r>
              <a:r>
                <a:rPr lang="en-US" altLang="zh-CN" sz="2800"/>
                <a:t>90</a:t>
              </a:r>
              <a:r>
                <a:rPr lang="zh-CN" altLang="en-US" sz="2800" baseline="30000"/>
                <a:t>。</a:t>
              </a:r>
              <a:r>
                <a:rPr lang="zh-CN" altLang="en-US" sz="2800"/>
                <a:t>左右。</a:t>
              </a:r>
            </a:p>
          </p:txBody>
        </p:sp>
        <p:grpSp>
          <p:nvGrpSpPr>
            <p:cNvPr id="32777" name="Group 1056"/>
            <p:cNvGrpSpPr>
              <a:grpSpLocks/>
            </p:cNvGrpSpPr>
            <p:nvPr/>
          </p:nvGrpSpPr>
          <p:grpSpPr bwMode="auto">
            <a:xfrm>
              <a:off x="3552" y="3456"/>
              <a:ext cx="1758" cy="288"/>
              <a:chOff x="3600" y="3168"/>
              <a:chExt cx="1758" cy="288"/>
            </a:xfrm>
          </p:grpSpPr>
          <p:sp>
            <p:nvSpPr>
              <p:cNvPr id="32778" name="AutoShape 1054"/>
              <p:cNvSpPr>
                <a:spLocks noChangeArrowheads="1"/>
              </p:cNvSpPr>
              <p:nvPr/>
            </p:nvSpPr>
            <p:spPr bwMode="auto">
              <a:xfrm>
                <a:off x="3600" y="3312"/>
                <a:ext cx="672" cy="48"/>
              </a:xfrm>
              <a:prstGeom prst="leftArrow">
                <a:avLst>
                  <a:gd name="adj1" fmla="val 50000"/>
                  <a:gd name="adj2" fmla="val 3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9" name="Text Box 1055"/>
              <p:cNvSpPr txBox="1">
                <a:spLocks noChangeArrowheads="1"/>
              </p:cNvSpPr>
              <p:nvPr/>
            </p:nvSpPr>
            <p:spPr bwMode="auto">
              <a:xfrm>
                <a:off x="4272" y="3168"/>
                <a:ext cx="10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solidFill>
                      <a:srgbClr val="669900"/>
                    </a:solidFill>
                  </a:rPr>
                  <a:t>与实验不符</a:t>
                </a:r>
              </a:p>
            </p:txBody>
          </p:sp>
        </p:gr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56706"/>
                                        </p:tgtEl>
                                        <p:attrNameLst>
                                          <p:attrName>style.visibility</p:attrName>
                                        </p:attrNameLst>
                                      </p:cBhvr>
                                      <p:to>
                                        <p:strVal val="visible"/>
                                      </p:to>
                                    </p:set>
                                    <p:animEffect transition="in" filter="checkerboard(across)">
                                      <p:cBhvr>
                                        <p:cTn id="7" dur="500"/>
                                        <p:tgtEl>
                                          <p:spTgt spid="156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8"/>
          <p:cNvSpPr>
            <a:spLocks noChangeArrowheads="1"/>
          </p:cNvSpPr>
          <p:nvPr/>
        </p:nvSpPr>
        <p:spPr bwMode="auto">
          <a:xfrm>
            <a:off x="468313" y="1504027"/>
            <a:ext cx="838835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4000" b="1" dirty="0" smtClean="0">
                <a:solidFill>
                  <a:srgbClr val="FF0000"/>
                </a:solidFill>
              </a:rPr>
              <a:t>10.1    </a:t>
            </a:r>
            <a:r>
              <a:rPr lang="zh-CN" altLang="en-US" sz="4000" b="1" dirty="0">
                <a:solidFill>
                  <a:srgbClr val="FF0000"/>
                </a:solidFill>
                <a:hlinkClick r:id="rId3" action="ppaction://hlinksldjump"/>
              </a:rPr>
              <a:t>离子的电子构型与极化作用</a:t>
            </a:r>
            <a:endParaRPr lang="zh-CN" altLang="en-US" sz="4000" b="1" dirty="0">
              <a:solidFill>
                <a:srgbClr val="FF0000"/>
              </a:solidFill>
            </a:endParaRPr>
          </a:p>
          <a:p>
            <a:r>
              <a:rPr lang="en-US" altLang="zh-CN" sz="4000" b="1" dirty="0" smtClean="0">
                <a:solidFill>
                  <a:srgbClr val="FF0000"/>
                </a:solidFill>
              </a:rPr>
              <a:t>10.2    </a:t>
            </a:r>
            <a:r>
              <a:rPr lang="zh-CN" altLang="en-US" sz="4000" b="1" dirty="0">
                <a:solidFill>
                  <a:srgbClr val="FF0000"/>
                </a:solidFill>
                <a:hlinkClick r:id="rId4" action="ppaction://hlinksldjump"/>
              </a:rPr>
              <a:t>键 参 数</a:t>
            </a:r>
            <a:endParaRPr lang="zh-CN" altLang="en-US" sz="4000" b="1" dirty="0">
              <a:solidFill>
                <a:srgbClr val="FF0000"/>
              </a:solidFill>
            </a:endParaRPr>
          </a:p>
          <a:p>
            <a:r>
              <a:rPr lang="en-US" altLang="zh-CN" sz="4000" b="1" dirty="0" smtClean="0">
                <a:solidFill>
                  <a:srgbClr val="FF0000"/>
                </a:solidFill>
              </a:rPr>
              <a:t>10.3    </a:t>
            </a:r>
            <a:r>
              <a:rPr lang="zh-CN" altLang="en-US" sz="4000" b="1" dirty="0">
                <a:solidFill>
                  <a:srgbClr val="FF0000"/>
                </a:solidFill>
                <a:hlinkClick r:id="rId5" action="ppaction://hlinksldjump"/>
              </a:rPr>
              <a:t>共价键理论</a:t>
            </a:r>
            <a:endParaRPr lang="zh-CN" altLang="en-US" sz="4000" b="1" dirty="0">
              <a:solidFill>
                <a:srgbClr val="FF0000"/>
              </a:solidFill>
            </a:endParaRPr>
          </a:p>
          <a:p>
            <a:r>
              <a:rPr lang="en-US" altLang="zh-CN" sz="4000" b="1" dirty="0" smtClean="0">
                <a:solidFill>
                  <a:srgbClr val="FF0000"/>
                </a:solidFill>
              </a:rPr>
              <a:t>10.4    </a:t>
            </a:r>
            <a:r>
              <a:rPr lang="zh-CN" altLang="en-US" sz="4000" b="1" dirty="0">
                <a:solidFill>
                  <a:srgbClr val="FF0000"/>
                </a:solidFill>
                <a:hlinkClick r:id="rId6" action="ppaction://hlinksldjump"/>
              </a:rPr>
              <a:t>分子间作用力和氢</a:t>
            </a:r>
            <a:r>
              <a:rPr lang="zh-CN" altLang="en-US" sz="4000" b="1" dirty="0" smtClean="0">
                <a:solidFill>
                  <a:srgbClr val="FF0000"/>
                </a:solidFill>
                <a:hlinkClick r:id="rId6" action="ppaction://hlinksldjump"/>
              </a:rPr>
              <a:t>键</a:t>
            </a:r>
            <a:endParaRPr lang="zh-CN" altLang="en-US" sz="4000" b="1" dirty="0">
              <a:solidFill>
                <a:srgbClr val="FF0000"/>
              </a:solidFill>
            </a:endParaRPr>
          </a:p>
        </p:txBody>
      </p:sp>
      <p:sp>
        <p:nvSpPr>
          <p:cNvPr id="5123" name="Text Box 1030"/>
          <p:cNvSpPr txBox="1">
            <a:spLocks noChangeArrowheads="1"/>
          </p:cNvSpPr>
          <p:nvPr/>
        </p:nvSpPr>
        <p:spPr bwMode="auto">
          <a:xfrm>
            <a:off x="1547813" y="4724400"/>
            <a:ext cx="6553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3200" b="1" dirty="0">
                <a:solidFill>
                  <a:srgbClr val="FF0000"/>
                </a:solidFill>
                <a:hlinkClick r:id="rId7" action="ppaction://hlinksldjump"/>
              </a:rPr>
              <a:t>基本要求</a:t>
            </a:r>
            <a:r>
              <a:rPr lang="zh-CN" altLang="en-US" sz="3200" b="1" dirty="0">
                <a:solidFill>
                  <a:srgbClr val="FF0000"/>
                </a:solidFill>
              </a:rPr>
              <a:t>                        </a:t>
            </a:r>
            <a:r>
              <a:rPr lang="zh-CN" altLang="en-US" sz="3200" b="1" dirty="0">
                <a:solidFill>
                  <a:srgbClr val="FF0000"/>
                </a:solidFill>
                <a:hlinkClick r:id="rId8" action="ppaction://hlinksldjump"/>
              </a:rPr>
              <a:t>本章作业</a:t>
            </a:r>
            <a:endParaRPr lang="zh-CN" altLang="en-US" sz="3200" b="1" dirty="0">
              <a:solidFill>
                <a:srgbClr val="FF0000"/>
              </a:solidFill>
            </a:endParaRPr>
          </a:p>
        </p:txBody>
      </p:sp>
      <p:sp>
        <p:nvSpPr>
          <p:cNvPr id="203785" name="AutoShape 1033"/>
          <p:cNvSpPr>
            <a:spLocks noChangeArrowheads="1"/>
          </p:cNvSpPr>
          <p:nvPr/>
        </p:nvSpPr>
        <p:spPr bwMode="auto">
          <a:xfrm>
            <a:off x="4662488" y="2743200"/>
            <a:ext cx="360363" cy="431800"/>
          </a:xfrm>
          <a:prstGeom prst="star5">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zh-CN"/>
          </a:p>
        </p:txBody>
      </p:sp>
      <p:sp>
        <p:nvSpPr>
          <p:cNvPr id="203786" name="AutoShape 1034"/>
          <p:cNvSpPr>
            <a:spLocks noChangeArrowheads="1"/>
          </p:cNvSpPr>
          <p:nvPr/>
        </p:nvSpPr>
        <p:spPr bwMode="auto">
          <a:xfrm>
            <a:off x="6752431" y="3454400"/>
            <a:ext cx="360363" cy="431800"/>
          </a:xfrm>
          <a:prstGeom prst="star5">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zh-CN"/>
          </a:p>
        </p:txBody>
      </p:sp>
      <p:sp>
        <p:nvSpPr>
          <p:cNvPr id="7" name="TextBox 6"/>
          <p:cNvSpPr txBox="1"/>
          <p:nvPr/>
        </p:nvSpPr>
        <p:spPr>
          <a:xfrm>
            <a:off x="1115492" y="221422"/>
            <a:ext cx="7344816" cy="1015663"/>
          </a:xfrm>
          <a:prstGeom prst="rect">
            <a:avLst/>
          </a:prstGeom>
          <a:noFill/>
        </p:spPr>
        <p:txBody>
          <a:bodyPr wrap="square" rtlCol="0">
            <a:spAutoFit/>
          </a:bodyPr>
          <a:lstStyle/>
          <a:p>
            <a:r>
              <a:rPr lang="zh-CN" altLang="en-US" sz="6000" b="1" dirty="0" smtClean="0">
                <a:solidFill>
                  <a:srgbClr val="0070C0"/>
                </a:solidFill>
              </a:rPr>
              <a:t>第十章   分子结构</a:t>
            </a:r>
            <a:endParaRPr lang="zh-CN" altLang="en-US" sz="6000" b="1" dirty="0">
              <a:solidFill>
                <a:srgbClr val="0070C0"/>
              </a:solidFill>
            </a:endParaRPr>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381000" y="228600"/>
            <a:ext cx="8245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a:t>
            </a:r>
            <a:r>
              <a:rPr lang="en-US" altLang="zh-CN"/>
              <a:t>2</a:t>
            </a:r>
            <a:r>
              <a:rPr lang="zh-CN" altLang="en-US"/>
              <a:t>）若设想</a:t>
            </a:r>
            <a:r>
              <a:rPr lang="en-US" altLang="zh-CN"/>
              <a:t>2p</a:t>
            </a:r>
            <a:r>
              <a:rPr lang="zh-CN" altLang="en-US"/>
              <a:t>轨道能量比</a:t>
            </a:r>
            <a:r>
              <a:rPr lang="en-US" altLang="zh-CN"/>
              <a:t>2s</a:t>
            </a:r>
            <a:r>
              <a:rPr lang="zh-CN" altLang="en-US"/>
              <a:t>稍高一点儿，</a:t>
            </a:r>
            <a:r>
              <a:rPr lang="en-US" altLang="zh-CN"/>
              <a:t>2s</a:t>
            </a:r>
            <a:r>
              <a:rPr lang="zh-CN" altLang="en-US"/>
              <a:t>中的一个电子被激发到</a:t>
            </a:r>
            <a:r>
              <a:rPr lang="en-US" altLang="zh-CN"/>
              <a:t>2p</a:t>
            </a:r>
            <a:r>
              <a:rPr lang="zh-CN" altLang="en-US"/>
              <a:t>轨道，使价层内具有四个未成对电子</a:t>
            </a:r>
          </a:p>
        </p:txBody>
      </p:sp>
      <p:grpSp>
        <p:nvGrpSpPr>
          <p:cNvPr id="33795" name="Group 17"/>
          <p:cNvGrpSpPr>
            <a:grpSpLocks/>
          </p:cNvGrpSpPr>
          <p:nvPr/>
        </p:nvGrpSpPr>
        <p:grpSpPr bwMode="auto">
          <a:xfrm>
            <a:off x="3048000" y="1219200"/>
            <a:ext cx="1816100" cy="762000"/>
            <a:chOff x="1920" y="768"/>
            <a:chExt cx="1144" cy="480"/>
          </a:xfrm>
        </p:grpSpPr>
        <p:grpSp>
          <p:nvGrpSpPr>
            <p:cNvPr id="33803" name="Group 5"/>
            <p:cNvGrpSpPr>
              <a:grpSpLocks/>
            </p:cNvGrpSpPr>
            <p:nvPr/>
          </p:nvGrpSpPr>
          <p:grpSpPr bwMode="auto">
            <a:xfrm>
              <a:off x="2202" y="768"/>
              <a:ext cx="862" cy="228"/>
              <a:chOff x="2381" y="2886"/>
              <a:chExt cx="862" cy="228"/>
            </a:xfrm>
          </p:grpSpPr>
          <p:grpSp>
            <p:nvGrpSpPr>
              <p:cNvPr id="33808" name="Group 6"/>
              <p:cNvGrpSpPr>
                <a:grpSpLocks/>
              </p:cNvGrpSpPr>
              <p:nvPr/>
            </p:nvGrpSpPr>
            <p:grpSpPr bwMode="auto">
              <a:xfrm>
                <a:off x="2381" y="2886"/>
                <a:ext cx="862" cy="227"/>
                <a:chOff x="1746" y="3793"/>
                <a:chExt cx="862" cy="227"/>
              </a:xfrm>
            </p:grpSpPr>
            <p:sp>
              <p:nvSpPr>
                <p:cNvPr id="33811" name="Rectangle 7"/>
                <p:cNvSpPr>
                  <a:spLocks noChangeArrowheads="1"/>
                </p:cNvSpPr>
                <p:nvPr/>
              </p:nvSpPr>
              <p:spPr bwMode="auto">
                <a:xfrm>
                  <a:off x="1746" y="3793"/>
                  <a:ext cx="862"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2" name="Line 8"/>
                <p:cNvSpPr>
                  <a:spLocks noChangeShapeType="1"/>
                </p:cNvSpPr>
                <p:nvPr/>
              </p:nvSpPr>
              <p:spPr bwMode="auto">
                <a:xfrm>
                  <a:off x="2018" y="3793"/>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3" name="Line 9"/>
                <p:cNvSpPr>
                  <a:spLocks noChangeShapeType="1"/>
                </p:cNvSpPr>
                <p:nvPr/>
              </p:nvSpPr>
              <p:spPr bwMode="auto">
                <a:xfrm>
                  <a:off x="2336" y="3793"/>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3809" name="Line 10"/>
              <p:cNvSpPr>
                <a:spLocks noChangeShapeType="1"/>
              </p:cNvSpPr>
              <p:nvPr/>
            </p:nvSpPr>
            <p:spPr bwMode="auto">
              <a:xfrm>
                <a:off x="2517" y="2932"/>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0" name="Line 11"/>
              <p:cNvSpPr>
                <a:spLocks noChangeShapeType="1"/>
              </p:cNvSpPr>
              <p:nvPr/>
            </p:nvSpPr>
            <p:spPr bwMode="auto">
              <a:xfrm>
                <a:off x="2835" y="2932"/>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3804" name="Rectangle 13"/>
            <p:cNvSpPr>
              <a:spLocks noChangeArrowheads="1"/>
            </p:cNvSpPr>
            <p:nvPr/>
          </p:nvSpPr>
          <p:spPr bwMode="auto">
            <a:xfrm>
              <a:off x="1930" y="76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5" name="Line 14"/>
            <p:cNvSpPr>
              <a:spLocks noChangeShapeType="1"/>
            </p:cNvSpPr>
            <p:nvPr/>
          </p:nvSpPr>
          <p:spPr bwMode="auto">
            <a:xfrm>
              <a:off x="2928" y="816"/>
              <a:ext cx="0" cy="2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6" name="Line 15"/>
            <p:cNvSpPr>
              <a:spLocks noChangeShapeType="1"/>
            </p:cNvSpPr>
            <p:nvPr/>
          </p:nvSpPr>
          <p:spPr bwMode="auto">
            <a:xfrm>
              <a:off x="2021" y="813"/>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7" name="Text Box 16"/>
            <p:cNvSpPr txBox="1">
              <a:spLocks noChangeArrowheads="1"/>
            </p:cNvSpPr>
            <p:nvPr/>
          </p:nvSpPr>
          <p:spPr bwMode="auto">
            <a:xfrm>
              <a:off x="1920" y="960"/>
              <a:ext cx="8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2s       2p</a:t>
              </a:r>
            </a:p>
          </p:txBody>
        </p:sp>
      </p:grpSp>
      <p:sp>
        <p:nvSpPr>
          <p:cNvPr id="33796" name="Text Box 18"/>
          <p:cNvSpPr txBox="1">
            <a:spLocks noChangeArrowheads="1"/>
          </p:cNvSpPr>
          <p:nvPr/>
        </p:nvSpPr>
        <p:spPr bwMode="auto">
          <a:xfrm>
            <a:off x="685800" y="2057400"/>
            <a:ext cx="7924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    </a:t>
            </a:r>
            <a:r>
              <a:rPr lang="zh-CN" altLang="en-US"/>
              <a:t>这样，可以和</a:t>
            </a:r>
            <a:r>
              <a:rPr lang="en-US" altLang="zh-CN"/>
              <a:t>H</a:t>
            </a:r>
            <a:r>
              <a:rPr lang="zh-CN" altLang="en-US"/>
              <a:t>原子形成四个</a:t>
            </a:r>
            <a:r>
              <a:rPr lang="en-US" altLang="zh-CN"/>
              <a:t>C-H</a:t>
            </a:r>
            <a:r>
              <a:rPr lang="zh-CN" altLang="en-US"/>
              <a:t>键，从能量角度来说，</a:t>
            </a:r>
            <a:r>
              <a:rPr lang="en-US" altLang="zh-CN"/>
              <a:t>2s</a:t>
            </a:r>
            <a:r>
              <a:rPr lang="zh-CN" altLang="en-US"/>
              <a:t>电子激发到</a:t>
            </a:r>
            <a:r>
              <a:rPr lang="en-US" altLang="zh-CN"/>
              <a:t>2p</a:t>
            </a:r>
            <a:r>
              <a:rPr lang="zh-CN" altLang="en-US"/>
              <a:t>所需能量，可以被形成四个</a:t>
            </a:r>
            <a:r>
              <a:rPr lang="en-US" altLang="zh-CN"/>
              <a:t>C-H</a:t>
            </a:r>
            <a:r>
              <a:rPr lang="zh-CN" altLang="en-US"/>
              <a:t>键后放出能量所补偿，但四个</a:t>
            </a:r>
            <a:r>
              <a:rPr lang="en-US" altLang="zh-CN"/>
              <a:t>C-H</a:t>
            </a:r>
            <a:r>
              <a:rPr lang="zh-CN" altLang="en-US"/>
              <a:t>键是不完全等同的：三个 </a:t>
            </a:r>
            <a:r>
              <a:rPr lang="en-US" altLang="zh-CN"/>
              <a:t>p </a:t>
            </a:r>
            <a:r>
              <a:rPr lang="zh-CN" altLang="en-US"/>
              <a:t>电子构成三个</a:t>
            </a:r>
            <a:r>
              <a:rPr lang="en-US" altLang="zh-CN"/>
              <a:t>C-H</a:t>
            </a:r>
            <a:r>
              <a:rPr lang="zh-CN" altLang="en-US"/>
              <a:t>键且成</a:t>
            </a:r>
            <a:r>
              <a:rPr lang="en-US" altLang="zh-CN"/>
              <a:t>90°</a:t>
            </a:r>
            <a:r>
              <a:rPr lang="zh-CN" altLang="en-US"/>
              <a:t>，一个</a:t>
            </a:r>
            <a:r>
              <a:rPr lang="en-US" altLang="zh-CN"/>
              <a:t>s</a:t>
            </a:r>
            <a:r>
              <a:rPr lang="zh-CN" altLang="en-US"/>
              <a:t>电子构成一个</a:t>
            </a:r>
            <a:r>
              <a:rPr lang="en-US" altLang="zh-CN"/>
              <a:t>C-H</a:t>
            </a:r>
            <a:r>
              <a:rPr lang="zh-CN" altLang="en-US"/>
              <a:t>键。</a:t>
            </a:r>
          </a:p>
        </p:txBody>
      </p:sp>
      <p:grpSp>
        <p:nvGrpSpPr>
          <p:cNvPr id="33797" name="Group 23"/>
          <p:cNvGrpSpPr>
            <a:grpSpLocks/>
          </p:cNvGrpSpPr>
          <p:nvPr/>
        </p:nvGrpSpPr>
        <p:grpSpPr bwMode="auto">
          <a:xfrm>
            <a:off x="1905000" y="3657600"/>
            <a:ext cx="2971800" cy="533400"/>
            <a:chOff x="1200" y="2304"/>
            <a:chExt cx="1872" cy="336"/>
          </a:xfrm>
        </p:grpSpPr>
        <p:sp>
          <p:nvSpPr>
            <p:cNvPr id="33801" name="Text Box 21"/>
            <p:cNvSpPr txBox="1">
              <a:spLocks noChangeArrowheads="1"/>
            </p:cNvSpPr>
            <p:nvPr/>
          </p:nvSpPr>
          <p:spPr bwMode="auto">
            <a:xfrm>
              <a:off x="1200" y="2352"/>
              <a:ext cx="10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solidFill>
                    <a:srgbClr val="FF3300"/>
                  </a:solidFill>
                </a:rPr>
                <a:t>与实验不符</a:t>
              </a:r>
            </a:p>
          </p:txBody>
        </p:sp>
        <p:sp>
          <p:nvSpPr>
            <p:cNvPr id="33802" name="AutoShape 22"/>
            <p:cNvSpPr>
              <a:spLocks noChangeArrowheads="1"/>
            </p:cNvSpPr>
            <p:nvPr/>
          </p:nvSpPr>
          <p:spPr bwMode="auto">
            <a:xfrm>
              <a:off x="2400" y="2304"/>
              <a:ext cx="672" cy="240"/>
            </a:xfrm>
            <a:custGeom>
              <a:avLst/>
              <a:gdLst>
                <a:gd name="T0" fmla="*/ 15 w 21600"/>
                <a:gd name="T1" fmla="*/ 0 h 21600"/>
                <a:gd name="T2" fmla="*/ 10 w 21600"/>
                <a:gd name="T3" fmla="*/ 1 h 21600"/>
                <a:gd name="T4" fmla="*/ 0 w 21600"/>
                <a:gd name="T5" fmla="*/ 2 h 21600"/>
                <a:gd name="T6" fmla="*/ 9 w 21600"/>
                <a:gd name="T7" fmla="*/ 3 h 21600"/>
                <a:gd name="T8" fmla="*/ 17 w 21600"/>
                <a:gd name="T9" fmla="*/ 2 h 21600"/>
                <a:gd name="T10" fmla="*/ 21 w 21600"/>
                <a:gd name="T11" fmla="*/ 1 h 21600"/>
                <a:gd name="T12" fmla="*/ 17694720 60000 65536"/>
                <a:gd name="T13" fmla="*/ 11796480 60000 65536"/>
                <a:gd name="T14" fmla="*/ 11796480 60000 65536"/>
                <a:gd name="T15" fmla="*/ 5898240 60000 65536"/>
                <a:gd name="T16" fmla="*/ 0 60000 65536"/>
                <a:gd name="T17" fmla="*/ 0 60000 65536"/>
                <a:gd name="T18" fmla="*/ 0 w 21600"/>
                <a:gd name="T19" fmla="*/ 16740 h 21600"/>
                <a:gd name="T20" fmla="*/ 1790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879" y="0"/>
                  </a:moveTo>
                  <a:lnTo>
                    <a:pt x="10157" y="6390"/>
                  </a:lnTo>
                  <a:lnTo>
                    <a:pt x="13853" y="6390"/>
                  </a:lnTo>
                  <a:lnTo>
                    <a:pt x="13853" y="16713"/>
                  </a:lnTo>
                  <a:lnTo>
                    <a:pt x="0" y="16713"/>
                  </a:lnTo>
                  <a:lnTo>
                    <a:pt x="0" y="21600"/>
                  </a:lnTo>
                  <a:lnTo>
                    <a:pt x="17904" y="21600"/>
                  </a:lnTo>
                  <a:lnTo>
                    <a:pt x="17904" y="6390"/>
                  </a:lnTo>
                  <a:lnTo>
                    <a:pt x="21600" y="6390"/>
                  </a:lnTo>
                  <a:lnTo>
                    <a:pt x="15879" y="0"/>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8377" name="Group 25"/>
          <p:cNvGrpSpPr>
            <a:grpSpLocks/>
          </p:cNvGrpSpPr>
          <p:nvPr/>
        </p:nvGrpSpPr>
        <p:grpSpPr bwMode="auto">
          <a:xfrm>
            <a:off x="685800" y="4235450"/>
            <a:ext cx="8001000" cy="1739900"/>
            <a:chOff x="432" y="2668"/>
            <a:chExt cx="5040" cy="1096"/>
          </a:xfrm>
        </p:grpSpPr>
        <p:sp>
          <p:nvSpPr>
            <p:cNvPr id="33799" name="Rectangle 2"/>
            <p:cNvSpPr>
              <a:spLocks noChangeArrowheads="1"/>
            </p:cNvSpPr>
            <p:nvPr/>
          </p:nvSpPr>
          <p:spPr bwMode="auto">
            <a:xfrm>
              <a:off x="432" y="3168"/>
              <a:ext cx="504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800"/>
                <a:t>       </a:t>
              </a:r>
              <a:r>
                <a:rPr lang="zh-CN" altLang="en-US" sz="2800"/>
                <a:t>为解决这一问题，</a:t>
              </a:r>
              <a:r>
                <a:rPr lang="en-US" altLang="zh-CN" sz="2800"/>
                <a:t>Pauling</a:t>
              </a:r>
              <a:r>
                <a:rPr lang="zh-CN" altLang="en-US" sz="2800"/>
                <a:t>提出了杂化轨道理论</a:t>
              </a:r>
              <a:r>
                <a:rPr lang="en-US" altLang="zh-CN" sz="2800"/>
                <a:t>(hybridization)</a:t>
              </a:r>
              <a:r>
                <a:rPr lang="zh-CN" altLang="en-US" sz="2800"/>
                <a:t>，丰富和发展了价键理论。</a:t>
              </a:r>
            </a:p>
          </p:txBody>
        </p:sp>
        <p:sp>
          <p:nvSpPr>
            <p:cNvPr id="33800" name="Text Box 24"/>
            <p:cNvSpPr txBox="1">
              <a:spLocks noChangeArrowheads="1"/>
            </p:cNvSpPr>
            <p:nvPr/>
          </p:nvSpPr>
          <p:spPr bwMode="auto">
            <a:xfrm>
              <a:off x="662" y="2668"/>
              <a:ext cx="37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t>因此，价键理论有其局限性。</a:t>
              </a: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8377"/>
                                        </p:tgtEl>
                                        <p:attrNameLst>
                                          <p:attrName>style.visibility</p:attrName>
                                        </p:attrNameLst>
                                      </p:cBhvr>
                                      <p:to>
                                        <p:strVal val="visible"/>
                                      </p:to>
                                    </p:set>
                                    <p:animEffect transition="in" filter="box(in)">
                                      <p:cBhvr>
                                        <p:cTn id="7" dur="500"/>
                                        <p:tgtEl>
                                          <p:spTgt spid="228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28600" y="838200"/>
            <a:ext cx="85153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solidFill>
                  <a:schemeClr val="tx2"/>
                </a:solidFill>
              </a:rPr>
              <a:t>        </a:t>
            </a:r>
            <a:r>
              <a:rPr lang="zh-CN" altLang="en-US" sz="2800" b="1">
                <a:solidFill>
                  <a:schemeClr val="tx2"/>
                </a:solidFill>
              </a:rPr>
              <a:t>在同一原子中能量相近的不同类型（</a:t>
            </a:r>
            <a:r>
              <a:rPr lang="en-US" altLang="zh-CN" sz="2800" b="1" i="1">
                <a:solidFill>
                  <a:schemeClr val="tx2"/>
                </a:solidFill>
              </a:rPr>
              <a:t>spd</a:t>
            </a:r>
            <a:r>
              <a:rPr lang="en-US" altLang="zh-CN" sz="2800" b="1">
                <a:solidFill>
                  <a:schemeClr val="tx2"/>
                </a:solidFill>
              </a:rPr>
              <a:t>….)</a:t>
            </a:r>
            <a:r>
              <a:rPr lang="zh-CN" altLang="en-US" sz="2800" b="1">
                <a:solidFill>
                  <a:schemeClr val="tx2"/>
                </a:solidFill>
              </a:rPr>
              <a:t>的几个原子轨道波函数可以相互叠加而形成同等数目的能量完全相同的</a:t>
            </a:r>
            <a:r>
              <a:rPr lang="zh-CN" altLang="en-US" sz="2800" b="1">
                <a:solidFill>
                  <a:srgbClr val="CC0066"/>
                </a:solidFill>
              </a:rPr>
              <a:t>杂化原子轨道</a:t>
            </a:r>
            <a:r>
              <a:rPr lang="zh-CN" altLang="en-US" sz="2800" b="1">
                <a:solidFill>
                  <a:schemeClr val="tx2"/>
                </a:solidFill>
              </a:rPr>
              <a:t>。</a:t>
            </a:r>
          </a:p>
        </p:txBody>
      </p:sp>
      <p:sp>
        <p:nvSpPr>
          <p:cNvPr id="34819" name="Rectangle 5"/>
          <p:cNvSpPr>
            <a:spLocks noChangeArrowheads="1"/>
          </p:cNvSpPr>
          <p:nvPr/>
        </p:nvSpPr>
        <p:spPr bwMode="auto">
          <a:xfrm>
            <a:off x="304800" y="152400"/>
            <a:ext cx="48434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rgbClr val="0000FF"/>
                </a:solidFill>
                <a:latin typeface="隶书" pitchFamily="49" charset="-122"/>
                <a:ea typeface="隶书" pitchFamily="49" charset="-122"/>
              </a:rPr>
              <a:t>二、杂化轨道理论</a:t>
            </a:r>
          </a:p>
        </p:txBody>
      </p:sp>
      <p:sp>
        <p:nvSpPr>
          <p:cNvPr id="18438" name="Rectangle 6"/>
          <p:cNvSpPr>
            <a:spLocks noChangeArrowheads="1"/>
          </p:cNvSpPr>
          <p:nvPr/>
        </p:nvSpPr>
        <p:spPr bwMode="auto">
          <a:xfrm>
            <a:off x="381000" y="2895600"/>
            <a:ext cx="8382000"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Tx/>
              <a:buChar char="•"/>
            </a:pPr>
            <a:r>
              <a:rPr lang="zh-CN" altLang="en-US" sz="2800"/>
              <a:t>原子在形成分子时，价层中若干个能级相近的原子轨道重新组合成一组利于成键的新轨道，这种重新组合称杂化，杂化后的原子轨道</a:t>
            </a:r>
            <a:r>
              <a:rPr lang="en-US" altLang="zh-CN" sz="2800"/>
              <a:t>——</a:t>
            </a:r>
            <a:r>
              <a:rPr lang="zh-CN" altLang="en-US" sz="2800"/>
              <a:t>杂化轨道；</a:t>
            </a:r>
          </a:p>
          <a:p>
            <a:pPr eaLnBrk="1" hangingPunct="1">
              <a:spcBef>
                <a:spcPct val="50000"/>
              </a:spcBef>
              <a:buFontTx/>
              <a:buChar char="•"/>
            </a:pPr>
            <a:r>
              <a:rPr lang="zh-CN" altLang="en-US" sz="2800"/>
              <a:t> 杂化前后轨道数目不变；</a:t>
            </a:r>
          </a:p>
          <a:p>
            <a:pPr eaLnBrk="1" hangingPunct="1">
              <a:spcBef>
                <a:spcPct val="50000"/>
              </a:spcBef>
              <a:buFontTx/>
              <a:buChar char="•"/>
            </a:pPr>
            <a:r>
              <a:rPr lang="zh-CN" altLang="en-US" sz="2800"/>
              <a:t>杂化后轨道伸展方向，形状发生改变。</a:t>
            </a:r>
          </a:p>
          <a:p>
            <a:pPr eaLnBrk="1" hangingPunct="1">
              <a:spcBef>
                <a:spcPct val="50000"/>
              </a:spcBef>
              <a:buFontTx/>
              <a:buChar char="•"/>
            </a:pPr>
            <a:r>
              <a:rPr lang="zh-CN" altLang="en-US" sz="2800"/>
              <a:t>杂化轨道比原来未杂化的轨道成键能力强，形成化学键的键能大，生成的分子更稳定。</a:t>
            </a:r>
          </a:p>
        </p:txBody>
      </p:sp>
      <p:sp>
        <p:nvSpPr>
          <p:cNvPr id="18439" name="Rectangle 7"/>
          <p:cNvSpPr>
            <a:spLocks noChangeArrowheads="1"/>
          </p:cNvSpPr>
          <p:nvPr/>
        </p:nvSpPr>
        <p:spPr bwMode="auto">
          <a:xfrm>
            <a:off x="304800" y="2362200"/>
            <a:ext cx="4554538" cy="519113"/>
          </a:xfrm>
          <a:prstGeom prst="rect">
            <a:avLst/>
          </a:prstGeom>
          <a:gradFill rotWithShape="0">
            <a:gsLst>
              <a:gs pos="0">
                <a:srgbClr val="5E002F"/>
              </a:gs>
              <a:gs pos="50000">
                <a:srgbClr val="CC0066"/>
              </a:gs>
              <a:gs pos="100000">
                <a:srgbClr val="5E002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800" b="1">
                <a:solidFill>
                  <a:srgbClr val="CCFFFF"/>
                </a:solidFill>
                <a:ea typeface="幼圆" pitchFamily="49" charset="-122"/>
              </a:rPr>
              <a:t>杂化轨道理论基本要点</a:t>
            </a:r>
          </a:p>
        </p:txBody>
      </p:sp>
      <p:sp>
        <p:nvSpPr>
          <p:cNvPr id="34822" name="Text Box 10"/>
          <p:cNvSpPr txBox="1">
            <a:spLocks noChangeArrowheads="1"/>
          </p:cNvSpPr>
          <p:nvPr/>
        </p:nvSpPr>
        <p:spPr bwMode="auto">
          <a:xfrm>
            <a:off x="7667625" y="260350"/>
            <a:ext cx="1079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b="1"/>
              <a:t>P285</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9"/>
                                        </p:tgtEl>
                                        <p:attrNameLst>
                                          <p:attrName>style.visibility</p:attrName>
                                        </p:attrNameLst>
                                      </p:cBhvr>
                                      <p:to>
                                        <p:strVal val="visible"/>
                                      </p:to>
                                    </p:set>
                                    <p:anim calcmode="lin" valueType="num">
                                      <p:cBhvr additive="base">
                                        <p:cTn id="7" dur="500" fill="hold"/>
                                        <p:tgtEl>
                                          <p:spTgt spid="18439"/>
                                        </p:tgtEl>
                                        <p:attrNameLst>
                                          <p:attrName>ppt_x</p:attrName>
                                        </p:attrNameLst>
                                      </p:cBhvr>
                                      <p:tavLst>
                                        <p:tav tm="0">
                                          <p:val>
                                            <p:strVal val="0-#ppt_w/2"/>
                                          </p:val>
                                        </p:tav>
                                        <p:tav tm="100000">
                                          <p:val>
                                            <p:strVal val="#ppt_x"/>
                                          </p:val>
                                        </p:tav>
                                      </p:tavLst>
                                    </p:anim>
                                    <p:anim calcmode="lin" valueType="num">
                                      <p:cBhvr additive="base">
                                        <p:cTn id="8" dur="500" fill="hold"/>
                                        <p:tgtEl>
                                          <p:spTgt spid="184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8"/>
                                        </p:tgtEl>
                                        <p:attrNameLst>
                                          <p:attrName>style.visibility</p:attrName>
                                        </p:attrNameLst>
                                      </p:cBhvr>
                                      <p:to>
                                        <p:strVal val="visible"/>
                                      </p:to>
                                    </p:set>
                                    <p:anim calcmode="lin" valueType="num">
                                      <p:cBhvr additive="base">
                                        <p:cTn id="13" dur="500" fill="hold"/>
                                        <p:tgtEl>
                                          <p:spTgt spid="18438"/>
                                        </p:tgtEl>
                                        <p:attrNameLst>
                                          <p:attrName>ppt_x</p:attrName>
                                        </p:attrNameLst>
                                      </p:cBhvr>
                                      <p:tavLst>
                                        <p:tav tm="0">
                                          <p:val>
                                            <p:strVal val="0-#ppt_w/2"/>
                                          </p:val>
                                        </p:tav>
                                        <p:tav tm="100000">
                                          <p:val>
                                            <p:strVal val="#ppt_x"/>
                                          </p:val>
                                        </p:tav>
                                      </p:tavLst>
                                    </p:anim>
                                    <p:anim calcmode="lin" valueType="num">
                                      <p:cBhvr additive="base">
                                        <p:cTn id="14" dur="500" fill="hold"/>
                                        <p:tgtEl>
                                          <p:spTgt spid="184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autoUpdateAnimBg="0"/>
      <p:bldP spid="18439"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ext Box 2"/>
          <p:cNvSpPr txBox="1">
            <a:spLocks noChangeArrowheads="1"/>
          </p:cNvSpPr>
          <p:nvPr/>
        </p:nvSpPr>
        <p:spPr bwMode="auto">
          <a:xfrm>
            <a:off x="365125" y="144463"/>
            <a:ext cx="3127375" cy="579437"/>
          </a:xfrm>
          <a:prstGeom prst="rect">
            <a:avLst/>
          </a:prstGeom>
          <a:gradFill rotWithShape="0">
            <a:gsLst>
              <a:gs pos="0">
                <a:schemeClr val="accent2"/>
              </a:gs>
              <a:gs pos="50000">
                <a:schemeClr val="accent2">
                  <a:gamma/>
                  <a:shade val="42745"/>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3200" b="1">
                <a:solidFill>
                  <a:srgbClr val="FFFF66"/>
                </a:solidFill>
                <a:ea typeface="幼圆" pitchFamily="49" charset="-122"/>
              </a:rPr>
              <a:t>杂化轨道类型</a:t>
            </a:r>
          </a:p>
        </p:txBody>
      </p:sp>
      <p:sp>
        <p:nvSpPr>
          <p:cNvPr id="35843" name="Text Box 3"/>
          <p:cNvSpPr txBox="1">
            <a:spLocks noChangeArrowheads="1"/>
          </p:cNvSpPr>
          <p:nvPr/>
        </p:nvSpPr>
        <p:spPr bwMode="auto">
          <a:xfrm>
            <a:off x="609600" y="762000"/>
            <a:ext cx="82454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        </a:t>
            </a:r>
            <a:r>
              <a:rPr lang="zh-CN" altLang="en-US" sz="2800"/>
              <a:t>根据组成杂化轨道的原子轨道的种类和数量不同，可以组成不同类型的杂化轨道。</a:t>
            </a:r>
          </a:p>
        </p:txBody>
      </p:sp>
      <p:sp>
        <p:nvSpPr>
          <p:cNvPr id="229382" name="Text Box 6"/>
          <p:cNvSpPr txBox="1">
            <a:spLocks noChangeArrowheads="1"/>
          </p:cNvSpPr>
          <p:nvPr/>
        </p:nvSpPr>
        <p:spPr bwMode="auto">
          <a:xfrm>
            <a:off x="304800" y="3886200"/>
            <a:ext cx="23844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200"/>
              <a:t>例如： </a:t>
            </a:r>
            <a:r>
              <a:rPr lang="en-US" altLang="zh-CN" sz="3200"/>
              <a:t>BeH</a:t>
            </a:r>
            <a:r>
              <a:rPr lang="en-US" altLang="zh-CN" sz="3200" baseline="-25000"/>
              <a:t>2</a:t>
            </a:r>
            <a:endParaRPr lang="en-US" altLang="zh-CN" sz="3200"/>
          </a:p>
        </p:txBody>
      </p:sp>
      <p:sp>
        <p:nvSpPr>
          <p:cNvPr id="229385" name="Line 9"/>
          <p:cNvSpPr>
            <a:spLocks noChangeShapeType="1"/>
          </p:cNvSpPr>
          <p:nvPr/>
        </p:nvSpPr>
        <p:spPr bwMode="auto">
          <a:xfrm flipV="1">
            <a:off x="1371600" y="6172200"/>
            <a:ext cx="381000" cy="304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9386" name="Line 10"/>
          <p:cNvSpPr>
            <a:spLocks noChangeShapeType="1"/>
          </p:cNvSpPr>
          <p:nvPr/>
        </p:nvSpPr>
        <p:spPr bwMode="auto">
          <a:xfrm>
            <a:off x="2667000" y="61722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9387" name="Line 11"/>
          <p:cNvSpPr>
            <a:spLocks noChangeShapeType="1"/>
          </p:cNvSpPr>
          <p:nvPr/>
        </p:nvSpPr>
        <p:spPr bwMode="auto">
          <a:xfrm>
            <a:off x="5791200" y="58674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9388" name="Object 12"/>
          <p:cNvGraphicFramePr>
            <a:graphicFrameLocks noChangeAspect="1"/>
          </p:cNvGraphicFramePr>
          <p:nvPr/>
        </p:nvGraphicFramePr>
        <p:xfrm>
          <a:off x="2514600" y="6172200"/>
          <a:ext cx="946150" cy="538163"/>
        </p:xfrm>
        <a:graphic>
          <a:graphicData uri="http://schemas.openxmlformats.org/presentationml/2006/ole">
            <mc:AlternateContent xmlns:mc="http://schemas.openxmlformats.org/markup-compatibility/2006">
              <mc:Choice xmlns:v="urn:schemas-microsoft-com:vml" Requires="v">
                <p:oleObj spid="_x0000_s36005" name="公式" r:id="rId4" imgW="355292" imgH="203024" progId="Equation.3">
                  <p:embed/>
                </p:oleObj>
              </mc:Choice>
              <mc:Fallback>
                <p:oleObj name="公式" r:id="rId4" imgW="355292" imgH="203024"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6172200"/>
                        <a:ext cx="946150"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29389" name="Group 13"/>
          <p:cNvGrpSpPr>
            <a:grpSpLocks/>
          </p:cNvGrpSpPr>
          <p:nvPr/>
        </p:nvGrpSpPr>
        <p:grpSpPr bwMode="auto">
          <a:xfrm>
            <a:off x="333375" y="4984750"/>
            <a:ext cx="2486025" cy="1644650"/>
            <a:chOff x="210" y="391"/>
            <a:chExt cx="1566" cy="1036"/>
          </a:xfrm>
        </p:grpSpPr>
        <p:sp>
          <p:nvSpPr>
            <p:cNvPr id="35877" name="Oval 14"/>
            <p:cNvSpPr>
              <a:spLocks noChangeArrowheads="1"/>
            </p:cNvSpPr>
            <p:nvPr/>
          </p:nvSpPr>
          <p:spPr bwMode="auto">
            <a:xfrm>
              <a:off x="384" y="1043"/>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8" name="Oval 15"/>
            <p:cNvSpPr>
              <a:spLocks noChangeArrowheads="1"/>
            </p:cNvSpPr>
            <p:nvPr/>
          </p:nvSpPr>
          <p:spPr bwMode="auto">
            <a:xfrm>
              <a:off x="1392" y="707"/>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9" name="Oval 16"/>
            <p:cNvSpPr>
              <a:spLocks noChangeArrowheads="1"/>
            </p:cNvSpPr>
            <p:nvPr/>
          </p:nvSpPr>
          <p:spPr bwMode="auto">
            <a:xfrm>
              <a:off x="1008" y="707"/>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0" name="Oval 17"/>
            <p:cNvSpPr>
              <a:spLocks noChangeArrowheads="1"/>
            </p:cNvSpPr>
            <p:nvPr/>
          </p:nvSpPr>
          <p:spPr bwMode="auto">
            <a:xfrm>
              <a:off x="624" y="707"/>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1" name="Line 18"/>
            <p:cNvSpPr>
              <a:spLocks noChangeShapeType="1"/>
            </p:cNvSpPr>
            <p:nvPr/>
          </p:nvSpPr>
          <p:spPr bwMode="auto">
            <a:xfrm flipV="1">
              <a:off x="528" y="110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82" name="Line 19"/>
            <p:cNvSpPr>
              <a:spLocks noChangeShapeType="1"/>
            </p:cNvSpPr>
            <p:nvPr/>
          </p:nvSpPr>
          <p:spPr bwMode="auto">
            <a:xfrm>
              <a:off x="624" y="110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883" name="Object 20"/>
            <p:cNvGraphicFramePr>
              <a:graphicFrameLocks noChangeAspect="1"/>
            </p:cNvGraphicFramePr>
            <p:nvPr/>
          </p:nvGraphicFramePr>
          <p:xfrm>
            <a:off x="210" y="611"/>
            <a:ext cx="444" cy="432"/>
          </p:xfrm>
          <a:graphic>
            <a:graphicData uri="http://schemas.openxmlformats.org/presentationml/2006/ole">
              <mc:AlternateContent xmlns:mc="http://schemas.openxmlformats.org/markup-compatibility/2006">
                <mc:Choice xmlns:v="urn:schemas-microsoft-com:vml" Requires="v">
                  <p:oleObj spid="_x0000_s36006" name="公式" r:id="rId6" imgW="177492" imgH="177492" progId="Equation.3">
                    <p:embed/>
                  </p:oleObj>
                </mc:Choice>
                <mc:Fallback>
                  <p:oleObj name="公式" r:id="rId6" imgW="177492" imgH="177492"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 y="611"/>
                          <a:ext cx="44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84" name="Object 21"/>
            <p:cNvGraphicFramePr>
              <a:graphicFrameLocks noChangeAspect="1"/>
            </p:cNvGraphicFramePr>
            <p:nvPr/>
          </p:nvGraphicFramePr>
          <p:xfrm>
            <a:off x="1039" y="391"/>
            <a:ext cx="466" cy="399"/>
          </p:xfrm>
          <a:graphic>
            <a:graphicData uri="http://schemas.openxmlformats.org/presentationml/2006/ole">
              <mc:AlternateContent xmlns:mc="http://schemas.openxmlformats.org/markup-compatibility/2006">
                <mc:Choice xmlns:v="urn:schemas-microsoft-com:vml" Requires="v">
                  <p:oleObj spid="_x0000_s36007" name="公式" r:id="rId8" imgW="203024" imgH="203024" progId="Equation.3">
                    <p:embed/>
                  </p:oleObj>
                </mc:Choice>
                <mc:Fallback>
                  <p:oleObj name="公式" r:id="rId8" imgW="203024" imgH="203024" progId="Equation.3">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9" y="391"/>
                          <a:ext cx="466"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9398" name="Group 22"/>
          <p:cNvGrpSpPr>
            <a:grpSpLocks/>
          </p:cNvGrpSpPr>
          <p:nvPr/>
        </p:nvGrpSpPr>
        <p:grpSpPr bwMode="auto">
          <a:xfrm>
            <a:off x="3152775" y="4876800"/>
            <a:ext cx="2486025" cy="1752600"/>
            <a:chOff x="1986" y="323"/>
            <a:chExt cx="1566" cy="1104"/>
          </a:xfrm>
        </p:grpSpPr>
        <p:sp>
          <p:nvSpPr>
            <p:cNvPr id="35869" name="Oval 23"/>
            <p:cNvSpPr>
              <a:spLocks noChangeArrowheads="1"/>
            </p:cNvSpPr>
            <p:nvPr/>
          </p:nvSpPr>
          <p:spPr bwMode="auto">
            <a:xfrm>
              <a:off x="2400" y="707"/>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0" name="Oval 24"/>
            <p:cNvSpPr>
              <a:spLocks noChangeArrowheads="1"/>
            </p:cNvSpPr>
            <p:nvPr/>
          </p:nvSpPr>
          <p:spPr bwMode="auto">
            <a:xfrm>
              <a:off x="2208" y="1043"/>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1" name="Oval 25"/>
            <p:cNvSpPr>
              <a:spLocks noChangeArrowheads="1"/>
            </p:cNvSpPr>
            <p:nvPr/>
          </p:nvSpPr>
          <p:spPr bwMode="auto">
            <a:xfrm>
              <a:off x="2784" y="707"/>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2" name="Oval 26"/>
            <p:cNvSpPr>
              <a:spLocks noChangeArrowheads="1"/>
            </p:cNvSpPr>
            <p:nvPr/>
          </p:nvSpPr>
          <p:spPr bwMode="auto">
            <a:xfrm>
              <a:off x="3168" y="707"/>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3" name="Line 27"/>
            <p:cNvSpPr>
              <a:spLocks noChangeShapeType="1"/>
            </p:cNvSpPr>
            <p:nvPr/>
          </p:nvSpPr>
          <p:spPr bwMode="auto">
            <a:xfrm flipV="1">
              <a:off x="2592" y="803"/>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4" name="Line 28"/>
            <p:cNvSpPr>
              <a:spLocks noChangeShapeType="1"/>
            </p:cNvSpPr>
            <p:nvPr/>
          </p:nvSpPr>
          <p:spPr bwMode="auto">
            <a:xfrm flipV="1">
              <a:off x="2400" y="1139"/>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875" name="Object 29"/>
            <p:cNvGraphicFramePr>
              <a:graphicFrameLocks noChangeAspect="1"/>
            </p:cNvGraphicFramePr>
            <p:nvPr/>
          </p:nvGraphicFramePr>
          <p:xfrm>
            <a:off x="1986" y="659"/>
            <a:ext cx="444" cy="432"/>
          </p:xfrm>
          <a:graphic>
            <a:graphicData uri="http://schemas.openxmlformats.org/presentationml/2006/ole">
              <mc:AlternateContent xmlns:mc="http://schemas.openxmlformats.org/markup-compatibility/2006">
                <mc:Choice xmlns:v="urn:schemas-microsoft-com:vml" Requires="v">
                  <p:oleObj spid="_x0000_s36008" name="公式" r:id="rId10" imgW="177492" imgH="177492" progId="Equation.3">
                    <p:embed/>
                  </p:oleObj>
                </mc:Choice>
                <mc:Fallback>
                  <p:oleObj name="公式" r:id="rId10" imgW="177492" imgH="177492" progId="Equation.3">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6" y="659"/>
                          <a:ext cx="44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76" name="Object 30"/>
            <p:cNvGraphicFramePr>
              <a:graphicFrameLocks noChangeAspect="1"/>
            </p:cNvGraphicFramePr>
            <p:nvPr/>
          </p:nvGraphicFramePr>
          <p:xfrm>
            <a:off x="2767" y="323"/>
            <a:ext cx="466" cy="399"/>
          </p:xfrm>
          <a:graphic>
            <a:graphicData uri="http://schemas.openxmlformats.org/presentationml/2006/ole">
              <mc:AlternateContent xmlns:mc="http://schemas.openxmlformats.org/markup-compatibility/2006">
                <mc:Choice xmlns:v="urn:schemas-microsoft-com:vml" Requires="v">
                  <p:oleObj spid="_x0000_s36009" name="公式" r:id="rId11" imgW="203024" imgH="203024" progId="Equation.3">
                    <p:embed/>
                  </p:oleObj>
                </mc:Choice>
                <mc:Fallback>
                  <p:oleObj name="公式" r:id="rId11" imgW="203024" imgH="203024" progId="Equation.3">
                    <p:embed/>
                    <p:pic>
                      <p:nvPicPr>
                        <p:cNvPr id="0"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7" y="323"/>
                          <a:ext cx="466"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29407" name="Object 31"/>
          <p:cNvGraphicFramePr>
            <a:graphicFrameLocks noChangeAspect="1"/>
          </p:cNvGraphicFramePr>
          <p:nvPr/>
        </p:nvGraphicFramePr>
        <p:xfrm>
          <a:off x="5429250" y="5867400"/>
          <a:ext cx="1485900" cy="609600"/>
        </p:xfrm>
        <a:graphic>
          <a:graphicData uri="http://schemas.openxmlformats.org/presentationml/2006/ole">
            <mc:AlternateContent xmlns:mc="http://schemas.openxmlformats.org/markup-compatibility/2006">
              <mc:Choice xmlns:v="urn:schemas-microsoft-com:vml" Requires="v">
                <p:oleObj spid="_x0000_s36010" name="公式" r:id="rId12" imgW="482181" imgH="215713" progId="Equation.3">
                  <p:embed/>
                </p:oleObj>
              </mc:Choice>
              <mc:Fallback>
                <p:oleObj name="公式" r:id="rId12" imgW="482181" imgH="215713" progId="Equation.3">
                  <p:embed/>
                  <p:pic>
                    <p:nvPicPr>
                      <p:cNvPr id="0" name="Object 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29250" y="5867400"/>
                        <a:ext cx="14859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29418" name="Group 42"/>
          <p:cNvGrpSpPr>
            <a:grpSpLocks/>
          </p:cNvGrpSpPr>
          <p:nvPr/>
        </p:nvGrpSpPr>
        <p:grpSpPr bwMode="auto">
          <a:xfrm>
            <a:off x="6705600" y="4495800"/>
            <a:ext cx="2438400" cy="1676400"/>
            <a:chOff x="4224" y="2832"/>
            <a:chExt cx="1536" cy="1056"/>
          </a:xfrm>
        </p:grpSpPr>
        <p:sp>
          <p:nvSpPr>
            <p:cNvPr id="35861" name="Oval 33"/>
            <p:cNvSpPr>
              <a:spLocks noChangeArrowheads="1"/>
            </p:cNvSpPr>
            <p:nvPr/>
          </p:nvSpPr>
          <p:spPr bwMode="auto">
            <a:xfrm>
              <a:off x="4992" y="3216"/>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2" name="Oval 34"/>
            <p:cNvSpPr>
              <a:spLocks noChangeArrowheads="1"/>
            </p:cNvSpPr>
            <p:nvPr/>
          </p:nvSpPr>
          <p:spPr bwMode="auto">
            <a:xfrm>
              <a:off x="4608" y="3504"/>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3" name="Oval 35"/>
            <p:cNvSpPr>
              <a:spLocks noChangeArrowheads="1"/>
            </p:cNvSpPr>
            <p:nvPr/>
          </p:nvSpPr>
          <p:spPr bwMode="auto">
            <a:xfrm>
              <a:off x="4224" y="3504"/>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4" name="Line 36"/>
            <p:cNvSpPr>
              <a:spLocks noChangeShapeType="1"/>
            </p:cNvSpPr>
            <p:nvPr/>
          </p:nvSpPr>
          <p:spPr bwMode="auto">
            <a:xfrm flipV="1">
              <a:off x="4800" y="358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5" name="Line 37"/>
            <p:cNvSpPr>
              <a:spLocks noChangeShapeType="1"/>
            </p:cNvSpPr>
            <p:nvPr/>
          </p:nvSpPr>
          <p:spPr bwMode="auto">
            <a:xfrm flipV="1">
              <a:off x="4416" y="358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6" name="Oval 38"/>
            <p:cNvSpPr>
              <a:spLocks noChangeArrowheads="1"/>
            </p:cNvSpPr>
            <p:nvPr/>
          </p:nvSpPr>
          <p:spPr bwMode="auto">
            <a:xfrm>
              <a:off x="5376" y="3216"/>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5867" name="Object 39"/>
            <p:cNvGraphicFramePr>
              <a:graphicFrameLocks noChangeAspect="1"/>
            </p:cNvGraphicFramePr>
            <p:nvPr/>
          </p:nvGraphicFramePr>
          <p:xfrm>
            <a:off x="4434" y="3140"/>
            <a:ext cx="444" cy="412"/>
          </p:xfrm>
          <a:graphic>
            <a:graphicData uri="http://schemas.openxmlformats.org/presentationml/2006/ole">
              <mc:AlternateContent xmlns:mc="http://schemas.openxmlformats.org/markup-compatibility/2006">
                <mc:Choice xmlns:v="urn:schemas-microsoft-com:vml" Requires="v">
                  <p:oleObj spid="_x0000_s36011" name="公式" r:id="rId14" imgW="177492" imgH="164814" progId="Equation.3">
                    <p:embed/>
                  </p:oleObj>
                </mc:Choice>
                <mc:Fallback>
                  <p:oleObj name="公式" r:id="rId14" imgW="177492" imgH="164814" progId="Equation.3">
                    <p:embed/>
                    <p:pic>
                      <p:nvPicPr>
                        <p:cNvPr id="0" name="Object 3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4" y="3140"/>
                          <a:ext cx="444"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68" name="Object 40"/>
            <p:cNvGraphicFramePr>
              <a:graphicFrameLocks noChangeAspect="1"/>
            </p:cNvGraphicFramePr>
            <p:nvPr/>
          </p:nvGraphicFramePr>
          <p:xfrm>
            <a:off x="5209" y="2832"/>
            <a:ext cx="381" cy="399"/>
          </p:xfrm>
          <a:graphic>
            <a:graphicData uri="http://schemas.openxmlformats.org/presentationml/2006/ole">
              <mc:AlternateContent xmlns:mc="http://schemas.openxmlformats.org/markup-compatibility/2006">
                <mc:Choice xmlns:v="urn:schemas-microsoft-com:vml" Requires="v">
                  <p:oleObj spid="_x0000_s36012" name="公式" r:id="rId16" imgW="203024" imgH="203024" progId="Equation.3">
                    <p:embed/>
                  </p:oleObj>
                </mc:Choice>
                <mc:Fallback>
                  <p:oleObj name="公式" r:id="rId16" imgW="203024" imgH="203024" progId="Equation.3">
                    <p:embed/>
                    <p:pic>
                      <p:nvPicPr>
                        <p:cNvPr id="0" name="Object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09" y="2832"/>
                          <a:ext cx="381"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9426" name="Group 50"/>
          <p:cNvGrpSpPr>
            <a:grpSpLocks/>
          </p:cNvGrpSpPr>
          <p:nvPr/>
        </p:nvGrpSpPr>
        <p:grpSpPr bwMode="auto">
          <a:xfrm>
            <a:off x="323850" y="1773238"/>
            <a:ext cx="8453438" cy="2200275"/>
            <a:chOff x="204" y="1117"/>
            <a:chExt cx="5325" cy="1386"/>
          </a:xfrm>
        </p:grpSpPr>
        <p:sp>
          <p:nvSpPr>
            <p:cNvPr id="35856" name="Text Box 4"/>
            <p:cNvSpPr txBox="1">
              <a:spLocks noChangeArrowheads="1"/>
            </p:cNvSpPr>
            <p:nvPr/>
          </p:nvSpPr>
          <p:spPr bwMode="auto">
            <a:xfrm>
              <a:off x="204" y="1117"/>
              <a:ext cx="1270" cy="365"/>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sz="3200"/>
                <a:t> sp </a:t>
              </a:r>
              <a:r>
                <a:rPr lang="zh-CN" altLang="en-US" sz="3200"/>
                <a:t>杂化</a:t>
              </a:r>
            </a:p>
          </p:txBody>
        </p:sp>
        <p:grpSp>
          <p:nvGrpSpPr>
            <p:cNvPr id="35857" name="Group 49"/>
            <p:cNvGrpSpPr>
              <a:grpSpLocks/>
            </p:cNvGrpSpPr>
            <p:nvPr/>
          </p:nvGrpSpPr>
          <p:grpSpPr bwMode="auto">
            <a:xfrm>
              <a:off x="249" y="1525"/>
              <a:ext cx="5280" cy="978"/>
              <a:chOff x="240" y="1536"/>
              <a:chExt cx="5280" cy="978"/>
            </a:xfrm>
          </p:grpSpPr>
          <p:sp>
            <p:nvSpPr>
              <p:cNvPr id="35858" name="Text Box 5"/>
              <p:cNvSpPr txBox="1">
                <a:spLocks noChangeArrowheads="1"/>
              </p:cNvSpPr>
              <p:nvPr/>
            </p:nvSpPr>
            <p:spPr bwMode="auto">
              <a:xfrm>
                <a:off x="240" y="1536"/>
                <a:ext cx="5280"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         </a:t>
                </a:r>
                <a:r>
                  <a:rPr lang="zh-CN" altLang="en-US"/>
                  <a:t>同一原子内一个</a:t>
                </a:r>
                <a:r>
                  <a:rPr lang="en-US" altLang="zh-CN"/>
                  <a:t>ns</a:t>
                </a:r>
                <a:r>
                  <a:rPr lang="zh-CN" altLang="en-US"/>
                  <a:t>轨道和一个</a:t>
                </a:r>
                <a:r>
                  <a:rPr lang="en-US" altLang="zh-CN"/>
                  <a:t>np</a:t>
                </a:r>
                <a:r>
                  <a:rPr lang="zh-CN" altLang="en-US"/>
                  <a:t>轨道发生杂化，称为</a:t>
                </a:r>
                <a:r>
                  <a:rPr lang="en-US" altLang="zh-CN"/>
                  <a:t>sp</a:t>
                </a:r>
                <a:r>
                  <a:rPr lang="zh-CN" altLang="en-US"/>
                  <a:t>杂化，杂化后组成的轨道称为</a:t>
                </a:r>
                <a:r>
                  <a:rPr lang="en-US" altLang="zh-CN"/>
                  <a:t>sp</a:t>
                </a:r>
                <a:r>
                  <a:rPr lang="zh-CN" altLang="en-US"/>
                  <a:t>杂化轨道，</a:t>
                </a:r>
                <a:r>
                  <a:rPr lang="en-US" altLang="zh-CN"/>
                  <a:t>sp</a:t>
                </a:r>
                <a:r>
                  <a:rPr lang="zh-CN" altLang="en-US"/>
                  <a:t>杂化只能得到两个</a:t>
                </a:r>
                <a:r>
                  <a:rPr lang="en-US" altLang="zh-CN"/>
                  <a:t>sp</a:t>
                </a:r>
                <a:r>
                  <a:rPr lang="zh-CN" altLang="en-US"/>
                  <a:t>杂化轨道，每个</a:t>
                </a:r>
                <a:r>
                  <a:rPr lang="en-US" altLang="zh-CN"/>
                  <a:t>sp</a:t>
                </a:r>
                <a:r>
                  <a:rPr lang="zh-CN" altLang="en-US"/>
                  <a:t>杂化轨道都含有   </a:t>
                </a:r>
                <a:r>
                  <a:rPr lang="en-US" altLang="zh-CN"/>
                  <a:t>s</a:t>
                </a:r>
                <a:r>
                  <a:rPr lang="zh-CN" altLang="en-US"/>
                  <a:t>轨道， </a:t>
                </a:r>
                <a:r>
                  <a:rPr lang="en-US" altLang="zh-CN"/>
                  <a:t>p</a:t>
                </a:r>
                <a:r>
                  <a:rPr lang="zh-CN" altLang="en-US"/>
                  <a:t>轨道成分，</a:t>
                </a:r>
                <a:r>
                  <a:rPr lang="en-US" altLang="zh-CN" b="1">
                    <a:solidFill>
                      <a:srgbClr val="FF3300"/>
                    </a:solidFill>
                  </a:rPr>
                  <a:t>sp</a:t>
                </a:r>
                <a:r>
                  <a:rPr lang="zh-CN" altLang="en-US" b="1">
                    <a:solidFill>
                      <a:srgbClr val="FF3300"/>
                    </a:solidFill>
                  </a:rPr>
                  <a:t>杂化轨道的空间构型为直线形</a:t>
                </a:r>
                <a:r>
                  <a:rPr lang="zh-CN" altLang="en-US"/>
                  <a:t>。</a:t>
                </a:r>
              </a:p>
            </p:txBody>
          </p:sp>
          <p:graphicFrame>
            <p:nvGraphicFramePr>
              <p:cNvPr id="35859" name="Object 43"/>
              <p:cNvGraphicFramePr>
                <a:graphicFrameLocks noChangeAspect="1"/>
              </p:cNvGraphicFramePr>
              <p:nvPr/>
            </p:nvGraphicFramePr>
            <p:xfrm>
              <a:off x="3515" y="1979"/>
              <a:ext cx="202" cy="336"/>
            </p:xfrm>
            <a:graphic>
              <a:graphicData uri="http://schemas.openxmlformats.org/presentationml/2006/ole">
                <mc:AlternateContent xmlns:mc="http://schemas.openxmlformats.org/markup-compatibility/2006">
                  <mc:Choice xmlns:v="urn:schemas-microsoft-com:vml" Requires="v">
                    <p:oleObj spid="_x0000_s36013" name="公式" r:id="rId17" imgW="165028" imgH="469696" progId="Equation.3">
                      <p:embed/>
                    </p:oleObj>
                  </mc:Choice>
                  <mc:Fallback>
                    <p:oleObj name="公式" r:id="rId17" imgW="165028" imgH="469696" progId="Equation.3">
                      <p:embed/>
                      <p:pic>
                        <p:nvPicPr>
                          <p:cNvPr id="0" name="Object 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15" y="1979"/>
                            <a:ext cx="20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0" name="Object 44"/>
              <p:cNvGraphicFramePr>
                <a:graphicFrameLocks noChangeAspect="1"/>
              </p:cNvGraphicFramePr>
              <p:nvPr/>
            </p:nvGraphicFramePr>
            <p:xfrm>
              <a:off x="4195" y="2024"/>
              <a:ext cx="166" cy="288"/>
            </p:xfrm>
            <a:graphic>
              <a:graphicData uri="http://schemas.openxmlformats.org/presentationml/2006/ole">
                <mc:AlternateContent xmlns:mc="http://schemas.openxmlformats.org/markup-compatibility/2006">
                  <mc:Choice xmlns:v="urn:schemas-microsoft-com:vml" Requires="v">
                    <p:oleObj spid="_x0000_s36014" name="公式" r:id="rId19" imgW="165028" imgH="469696" progId="Equation.3">
                      <p:embed/>
                    </p:oleObj>
                  </mc:Choice>
                  <mc:Fallback>
                    <p:oleObj name="公式" r:id="rId19" imgW="165028" imgH="469696" progId="Equation.3">
                      <p:embed/>
                      <p:pic>
                        <p:nvPicPr>
                          <p:cNvPr id="0" name="Object 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95" y="2024"/>
                            <a:ext cx="16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229422" name="Text Box 46"/>
          <p:cNvSpPr txBox="1">
            <a:spLocks noChangeArrowheads="1"/>
          </p:cNvSpPr>
          <p:nvPr/>
        </p:nvSpPr>
        <p:spPr bwMode="auto">
          <a:xfrm>
            <a:off x="5940425" y="5943600"/>
            <a:ext cx="3508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         </a:t>
            </a:r>
            <a:r>
              <a:rPr lang="en-US" altLang="zh-CN" b="1">
                <a:solidFill>
                  <a:srgbClr val="CC0066"/>
                </a:solidFill>
              </a:rPr>
              <a:t>————</a:t>
            </a:r>
            <a:endParaRPr lang="en-US" altLang="zh-CN"/>
          </a:p>
          <a:p>
            <a:r>
              <a:rPr lang="zh-CN" altLang="en-US" sz="2000" b="1">
                <a:solidFill>
                  <a:schemeClr val="accent2"/>
                </a:solidFill>
              </a:rPr>
              <a:t>两个能量等同的</a:t>
            </a:r>
            <a:r>
              <a:rPr lang="en-US" altLang="zh-CN" sz="2000" b="1">
                <a:solidFill>
                  <a:schemeClr val="accent2"/>
                </a:solidFill>
              </a:rPr>
              <a:t>sp</a:t>
            </a:r>
            <a:r>
              <a:rPr lang="zh-CN" altLang="en-US" sz="2000" b="1">
                <a:solidFill>
                  <a:schemeClr val="accent2"/>
                </a:solidFill>
              </a:rPr>
              <a:t>杂化轨道</a:t>
            </a:r>
            <a:endParaRPr lang="zh-CN" altLang="en-US"/>
          </a:p>
        </p:txBody>
      </p:sp>
      <p:sp>
        <p:nvSpPr>
          <p:cNvPr id="229424" name="Text Box 48"/>
          <p:cNvSpPr txBox="1">
            <a:spLocks noChangeArrowheads="1"/>
          </p:cNvSpPr>
          <p:nvPr/>
        </p:nvSpPr>
        <p:spPr bwMode="auto">
          <a:xfrm>
            <a:off x="228600" y="4495800"/>
            <a:ext cx="1838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1" baseline="-25000">
                <a:solidFill>
                  <a:srgbClr val="CC0066"/>
                </a:solidFill>
              </a:rPr>
              <a:t>4</a:t>
            </a:r>
            <a:r>
              <a:rPr lang="en-US" altLang="zh-CN" sz="2800" b="1">
                <a:solidFill>
                  <a:srgbClr val="CC0066"/>
                </a:solidFill>
              </a:rPr>
              <a:t>Be   1s</a:t>
            </a:r>
            <a:r>
              <a:rPr lang="en-US" altLang="zh-CN" sz="2800" b="1" baseline="30000">
                <a:solidFill>
                  <a:srgbClr val="CC0066"/>
                </a:solidFill>
              </a:rPr>
              <a:t>2</a:t>
            </a:r>
            <a:r>
              <a:rPr lang="en-US" altLang="zh-CN" sz="2800" b="1">
                <a:solidFill>
                  <a:srgbClr val="CC0066"/>
                </a:solidFill>
              </a:rPr>
              <a:t>2s</a:t>
            </a:r>
            <a:r>
              <a:rPr lang="en-US" altLang="zh-CN" sz="2800" b="1" baseline="30000">
                <a:solidFill>
                  <a:srgbClr val="CC0066"/>
                </a:solidFill>
              </a:rPr>
              <a:t>2</a:t>
            </a:r>
            <a:endParaRPr lang="en-US" altLang="zh-CN" sz="2800" b="1">
              <a:solidFill>
                <a:srgbClr val="CC0066"/>
              </a:solidFill>
            </a:endParaRPr>
          </a:p>
        </p:txBody>
      </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9426"/>
                                        </p:tgtEl>
                                        <p:attrNameLst>
                                          <p:attrName>style.visibility</p:attrName>
                                        </p:attrNameLst>
                                      </p:cBhvr>
                                      <p:to>
                                        <p:strVal val="visible"/>
                                      </p:to>
                                    </p:set>
                                    <p:animEffect transition="in" filter="box(in)">
                                      <p:cBhvr>
                                        <p:cTn id="7" dur="500"/>
                                        <p:tgtEl>
                                          <p:spTgt spid="229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29382"/>
                                        </p:tgtEl>
                                        <p:attrNameLst>
                                          <p:attrName>style.visibility</p:attrName>
                                        </p:attrNameLst>
                                      </p:cBhvr>
                                      <p:to>
                                        <p:strVal val="visible"/>
                                      </p:to>
                                    </p:set>
                                    <p:anim calcmode="lin" valueType="num">
                                      <p:cBhvr additive="base">
                                        <p:cTn id="12" dur="500" fill="hold"/>
                                        <p:tgtEl>
                                          <p:spTgt spid="229382"/>
                                        </p:tgtEl>
                                        <p:attrNameLst>
                                          <p:attrName>ppt_x</p:attrName>
                                        </p:attrNameLst>
                                      </p:cBhvr>
                                      <p:tavLst>
                                        <p:tav tm="0">
                                          <p:val>
                                            <p:strVal val="0-#ppt_w/2"/>
                                          </p:val>
                                        </p:tav>
                                        <p:tav tm="100000">
                                          <p:val>
                                            <p:strVal val="#ppt_x"/>
                                          </p:val>
                                        </p:tav>
                                      </p:tavLst>
                                    </p:anim>
                                    <p:anim calcmode="lin" valueType="num">
                                      <p:cBhvr additive="base">
                                        <p:cTn id="13" dur="500" fill="hold"/>
                                        <p:tgtEl>
                                          <p:spTgt spid="22938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29424"/>
                                        </p:tgtEl>
                                        <p:attrNameLst>
                                          <p:attrName>style.visibility</p:attrName>
                                        </p:attrNameLst>
                                      </p:cBhvr>
                                      <p:to>
                                        <p:strVal val="visible"/>
                                      </p:to>
                                    </p:set>
                                    <p:anim calcmode="lin" valueType="num">
                                      <p:cBhvr additive="base">
                                        <p:cTn id="18" dur="500" fill="hold"/>
                                        <p:tgtEl>
                                          <p:spTgt spid="229424"/>
                                        </p:tgtEl>
                                        <p:attrNameLst>
                                          <p:attrName>ppt_x</p:attrName>
                                        </p:attrNameLst>
                                      </p:cBhvr>
                                      <p:tavLst>
                                        <p:tav tm="0">
                                          <p:val>
                                            <p:strVal val="0-#ppt_w/2"/>
                                          </p:val>
                                        </p:tav>
                                        <p:tav tm="100000">
                                          <p:val>
                                            <p:strVal val="#ppt_x"/>
                                          </p:val>
                                        </p:tav>
                                      </p:tavLst>
                                    </p:anim>
                                    <p:anim calcmode="lin" valueType="num">
                                      <p:cBhvr additive="base">
                                        <p:cTn id="19" dur="500" fill="hold"/>
                                        <p:tgtEl>
                                          <p:spTgt spid="22942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nodeType="clickEffect">
                                  <p:stCondLst>
                                    <p:cond delay="0"/>
                                  </p:stCondLst>
                                  <p:childTnLst>
                                    <p:set>
                                      <p:cBhvr>
                                        <p:cTn id="23" dur="1" fill="hold">
                                          <p:stCondLst>
                                            <p:cond delay="0"/>
                                          </p:stCondLst>
                                        </p:cTn>
                                        <p:tgtEl>
                                          <p:spTgt spid="229389"/>
                                        </p:tgtEl>
                                        <p:attrNameLst>
                                          <p:attrName>style.visibility</p:attrName>
                                        </p:attrNameLst>
                                      </p:cBhvr>
                                      <p:to>
                                        <p:strVal val="visible"/>
                                      </p:to>
                                    </p:set>
                                    <p:animEffect transition="in" filter="slide(fromBottom)">
                                      <p:cBhvr>
                                        <p:cTn id="24" dur="500"/>
                                        <p:tgtEl>
                                          <p:spTgt spid="22938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229385"/>
                                        </p:tgtEl>
                                        <p:attrNameLst>
                                          <p:attrName>style.visibility</p:attrName>
                                        </p:attrNameLst>
                                      </p:cBhvr>
                                      <p:to>
                                        <p:strVal val="visible"/>
                                      </p:to>
                                    </p:set>
                                    <p:animEffect transition="in" filter="slide(fromBottom)">
                                      <p:cBhvr>
                                        <p:cTn id="29" dur="500"/>
                                        <p:tgtEl>
                                          <p:spTgt spid="229385"/>
                                        </p:tgtEl>
                                      </p:cBhvr>
                                    </p:animEffect>
                                  </p:childTnLst>
                                </p:cTn>
                              </p:par>
                            </p:childTnLst>
                          </p:cTn>
                        </p:par>
                        <p:par>
                          <p:cTn id="30" fill="hold" nodeType="afterGroup">
                            <p:stCondLst>
                              <p:cond delay="500"/>
                            </p:stCondLst>
                            <p:childTnLst>
                              <p:par>
                                <p:cTn id="31" presetID="12" presetClass="entr" presetSubtype="4" fill="hold" grpId="0" nodeType="afterEffect">
                                  <p:stCondLst>
                                    <p:cond delay="0"/>
                                  </p:stCondLst>
                                  <p:childTnLst>
                                    <p:set>
                                      <p:cBhvr>
                                        <p:cTn id="32" dur="1" fill="hold">
                                          <p:stCondLst>
                                            <p:cond delay="0"/>
                                          </p:stCondLst>
                                        </p:cTn>
                                        <p:tgtEl>
                                          <p:spTgt spid="229386"/>
                                        </p:tgtEl>
                                        <p:attrNameLst>
                                          <p:attrName>style.visibility</p:attrName>
                                        </p:attrNameLst>
                                      </p:cBhvr>
                                      <p:to>
                                        <p:strVal val="visible"/>
                                      </p:to>
                                    </p:set>
                                    <p:animEffect transition="in" filter="slide(fromBottom)">
                                      <p:cBhvr>
                                        <p:cTn id="33" dur="500"/>
                                        <p:tgtEl>
                                          <p:spTgt spid="229386"/>
                                        </p:tgtEl>
                                      </p:cBhvr>
                                    </p:animEffect>
                                  </p:childTnLst>
                                </p:cTn>
                              </p:par>
                            </p:childTnLst>
                          </p:cTn>
                        </p:par>
                        <p:par>
                          <p:cTn id="34" fill="hold" nodeType="afterGroup">
                            <p:stCondLst>
                              <p:cond delay="1000"/>
                            </p:stCondLst>
                            <p:childTnLst>
                              <p:par>
                                <p:cTn id="35" presetID="12" presetClass="entr" presetSubtype="4" fill="hold" nodeType="afterEffect">
                                  <p:stCondLst>
                                    <p:cond delay="0"/>
                                  </p:stCondLst>
                                  <p:childTnLst>
                                    <p:set>
                                      <p:cBhvr>
                                        <p:cTn id="36" dur="1" fill="hold">
                                          <p:stCondLst>
                                            <p:cond delay="0"/>
                                          </p:stCondLst>
                                        </p:cTn>
                                        <p:tgtEl>
                                          <p:spTgt spid="229388"/>
                                        </p:tgtEl>
                                        <p:attrNameLst>
                                          <p:attrName>style.visibility</p:attrName>
                                        </p:attrNameLst>
                                      </p:cBhvr>
                                      <p:to>
                                        <p:strVal val="visible"/>
                                      </p:to>
                                    </p:set>
                                    <p:animEffect transition="in" filter="slide(fromBottom)">
                                      <p:cBhvr>
                                        <p:cTn id="37" dur="500"/>
                                        <p:tgtEl>
                                          <p:spTgt spid="2293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229398"/>
                                        </p:tgtEl>
                                        <p:attrNameLst>
                                          <p:attrName>style.visibility</p:attrName>
                                        </p:attrNameLst>
                                      </p:cBhvr>
                                      <p:to>
                                        <p:strVal val="visible"/>
                                      </p:to>
                                    </p:set>
                                    <p:animEffect transition="in" filter="slide(fromBottom)">
                                      <p:cBhvr>
                                        <p:cTn id="42" dur="500"/>
                                        <p:tgtEl>
                                          <p:spTgt spid="22939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29387"/>
                                        </p:tgtEl>
                                        <p:attrNameLst>
                                          <p:attrName>style.visibility</p:attrName>
                                        </p:attrNameLst>
                                      </p:cBhvr>
                                      <p:to>
                                        <p:strVal val="visible"/>
                                      </p:to>
                                    </p:set>
                                    <p:animEffect transition="in" filter="slide(fromBottom)">
                                      <p:cBhvr>
                                        <p:cTn id="47" dur="500"/>
                                        <p:tgtEl>
                                          <p:spTgt spid="229387"/>
                                        </p:tgtEl>
                                      </p:cBhvr>
                                    </p:animEffect>
                                  </p:childTnLst>
                                </p:cTn>
                              </p:par>
                            </p:childTnLst>
                          </p:cTn>
                        </p:par>
                        <p:par>
                          <p:cTn id="48" fill="hold" nodeType="afterGroup">
                            <p:stCondLst>
                              <p:cond delay="500"/>
                            </p:stCondLst>
                            <p:childTnLst>
                              <p:par>
                                <p:cTn id="49" presetID="12" presetClass="entr" presetSubtype="4" fill="hold" nodeType="afterEffect">
                                  <p:stCondLst>
                                    <p:cond delay="0"/>
                                  </p:stCondLst>
                                  <p:childTnLst>
                                    <p:set>
                                      <p:cBhvr>
                                        <p:cTn id="50" dur="1" fill="hold">
                                          <p:stCondLst>
                                            <p:cond delay="0"/>
                                          </p:stCondLst>
                                        </p:cTn>
                                        <p:tgtEl>
                                          <p:spTgt spid="229407"/>
                                        </p:tgtEl>
                                        <p:attrNameLst>
                                          <p:attrName>style.visibility</p:attrName>
                                        </p:attrNameLst>
                                      </p:cBhvr>
                                      <p:to>
                                        <p:strVal val="visible"/>
                                      </p:to>
                                    </p:set>
                                    <p:animEffect transition="in" filter="slide(fromBottom)">
                                      <p:cBhvr>
                                        <p:cTn id="51" dur="500"/>
                                        <p:tgtEl>
                                          <p:spTgt spid="22940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2" fill="hold" nodeType="clickEffect">
                                  <p:stCondLst>
                                    <p:cond delay="0"/>
                                  </p:stCondLst>
                                  <p:childTnLst>
                                    <p:set>
                                      <p:cBhvr>
                                        <p:cTn id="55" dur="1" fill="hold">
                                          <p:stCondLst>
                                            <p:cond delay="0"/>
                                          </p:stCondLst>
                                        </p:cTn>
                                        <p:tgtEl>
                                          <p:spTgt spid="229418"/>
                                        </p:tgtEl>
                                        <p:attrNameLst>
                                          <p:attrName>style.visibility</p:attrName>
                                        </p:attrNameLst>
                                      </p:cBhvr>
                                      <p:to>
                                        <p:strVal val="visible"/>
                                      </p:to>
                                    </p:set>
                                    <p:anim calcmode="lin" valueType="num">
                                      <p:cBhvr additive="base">
                                        <p:cTn id="56" dur="500" fill="hold"/>
                                        <p:tgtEl>
                                          <p:spTgt spid="229418"/>
                                        </p:tgtEl>
                                        <p:attrNameLst>
                                          <p:attrName>ppt_x</p:attrName>
                                        </p:attrNameLst>
                                      </p:cBhvr>
                                      <p:tavLst>
                                        <p:tav tm="0">
                                          <p:val>
                                            <p:strVal val="1+#ppt_w/2"/>
                                          </p:val>
                                        </p:tav>
                                        <p:tav tm="100000">
                                          <p:val>
                                            <p:strVal val="#ppt_x"/>
                                          </p:val>
                                        </p:tav>
                                      </p:tavLst>
                                    </p:anim>
                                    <p:anim calcmode="lin" valueType="num">
                                      <p:cBhvr additive="base">
                                        <p:cTn id="57" dur="500" fill="hold"/>
                                        <p:tgtEl>
                                          <p:spTgt spid="229418"/>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229422"/>
                                        </p:tgtEl>
                                        <p:attrNameLst>
                                          <p:attrName>style.visibility</p:attrName>
                                        </p:attrNameLst>
                                      </p:cBhvr>
                                      <p:to>
                                        <p:strVal val="visible"/>
                                      </p:to>
                                    </p:set>
                                    <p:anim calcmode="lin" valueType="num">
                                      <p:cBhvr additive="base">
                                        <p:cTn id="62" dur="500" fill="hold"/>
                                        <p:tgtEl>
                                          <p:spTgt spid="229422"/>
                                        </p:tgtEl>
                                        <p:attrNameLst>
                                          <p:attrName>ppt_x</p:attrName>
                                        </p:attrNameLst>
                                      </p:cBhvr>
                                      <p:tavLst>
                                        <p:tav tm="0">
                                          <p:val>
                                            <p:strVal val="0-#ppt_w/2"/>
                                          </p:val>
                                        </p:tav>
                                        <p:tav tm="100000">
                                          <p:val>
                                            <p:strVal val="#ppt_x"/>
                                          </p:val>
                                        </p:tav>
                                      </p:tavLst>
                                    </p:anim>
                                    <p:anim calcmode="lin" valueType="num">
                                      <p:cBhvr additive="base">
                                        <p:cTn id="63" dur="500" fill="hold"/>
                                        <p:tgtEl>
                                          <p:spTgt spid="2294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2" grpId="0" autoUpdateAnimBg="0"/>
      <p:bldP spid="229385" grpId="0" animBg="1"/>
      <p:bldP spid="229386" grpId="0" animBg="1"/>
      <p:bldP spid="229387" grpId="0" animBg="1"/>
      <p:bldP spid="229422" grpId="0" autoUpdateAnimBg="0"/>
      <p:bldP spid="22942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3"/>
          <p:cNvSpPr txBox="1">
            <a:spLocks noChangeArrowheads="1"/>
          </p:cNvSpPr>
          <p:nvPr/>
        </p:nvSpPr>
        <p:spPr bwMode="auto">
          <a:xfrm>
            <a:off x="250825" y="4365625"/>
            <a:ext cx="2743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3200"/>
              <a:t>Be</a:t>
            </a:r>
            <a:r>
              <a:rPr lang="zh-CN" altLang="zh-CN" sz="3200"/>
              <a:t>采用</a:t>
            </a:r>
            <a:r>
              <a:rPr lang="en-US" altLang="zh-CN" sz="3200"/>
              <a:t>sp</a:t>
            </a:r>
            <a:r>
              <a:rPr lang="zh-CN" altLang="zh-CN" sz="3200"/>
              <a:t>杂化</a:t>
            </a:r>
          </a:p>
          <a:p>
            <a:pPr eaLnBrk="1" hangingPunct="1">
              <a:spcBef>
                <a:spcPct val="50000"/>
              </a:spcBef>
            </a:pPr>
            <a:r>
              <a:rPr lang="zh-CN" altLang="zh-CN" sz="3200"/>
              <a:t>生成</a:t>
            </a:r>
            <a:r>
              <a:rPr lang="en-US" altLang="zh-CN" sz="3200"/>
              <a:t>BeH</a:t>
            </a:r>
            <a:r>
              <a:rPr lang="en-US" altLang="zh-CN" sz="3200" baseline="-25000"/>
              <a:t>2</a:t>
            </a:r>
            <a:endParaRPr lang="en-US" altLang="zh-CN" sz="3200"/>
          </a:p>
        </p:txBody>
      </p:sp>
      <p:grpSp>
        <p:nvGrpSpPr>
          <p:cNvPr id="36867" name="Group 9"/>
          <p:cNvGrpSpPr>
            <a:grpSpLocks/>
          </p:cNvGrpSpPr>
          <p:nvPr/>
        </p:nvGrpSpPr>
        <p:grpSpPr bwMode="auto">
          <a:xfrm>
            <a:off x="1447800" y="228600"/>
            <a:ext cx="6869113" cy="3848100"/>
            <a:chOff x="912" y="144"/>
            <a:chExt cx="3696" cy="1824"/>
          </a:xfrm>
        </p:grpSpPr>
        <p:pic>
          <p:nvPicPr>
            <p:cNvPr id="368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144"/>
              <a:ext cx="3600" cy="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70" name="Rectangle 8"/>
            <p:cNvSpPr>
              <a:spLocks noChangeArrowheads="1"/>
            </p:cNvSpPr>
            <p:nvPr/>
          </p:nvSpPr>
          <p:spPr bwMode="auto">
            <a:xfrm>
              <a:off x="4416" y="144"/>
              <a:ext cx="192" cy="18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63494" name="SP.AVI">
            <a:hlinkClick r:id="" action="ppaction://media"/>
          </p:cNvPr>
          <p:cNvPicPr>
            <a:picLocks noRot="1" noChangeAspect="1" noChangeArrowheads="1"/>
          </p:cNvPicPr>
          <p:nvPr>
            <a:videoFile r:link="rId1"/>
          </p:nvPr>
        </p:nvPicPr>
        <p:blipFill>
          <a:blip r:embed="rId5">
            <a:extLst>
              <a:ext uri="{28A0092B-C50C-407E-A947-70E740481C1C}">
                <a14:useLocalDpi xmlns:a14="http://schemas.microsoft.com/office/drawing/2010/main" val="0"/>
              </a:ext>
            </a:extLst>
          </a:blip>
          <a:srcRect/>
          <a:stretch>
            <a:fillRect/>
          </a:stretch>
        </p:blipFill>
        <p:spPr bwMode="auto">
          <a:xfrm>
            <a:off x="3276600" y="2708275"/>
            <a:ext cx="5181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3494"/>
                                        </p:tgtEl>
                                        <p:attrNameLst>
                                          <p:attrName>style.visibility</p:attrName>
                                        </p:attrNameLst>
                                      </p:cBhvr>
                                      <p:to>
                                        <p:strVal val="visible"/>
                                      </p:to>
                                    </p:set>
                                    <p:animEffect transition="in" filter="slide(fromBottom)">
                                      <p:cBhvr>
                                        <p:cTn id="7" dur="500"/>
                                        <p:tgtEl>
                                          <p:spTgt spid="63494"/>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63494"/>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63494"/>
                                        </p:tgtEl>
                                      </p:cBhvr>
                                    </p:cmd>
                                  </p:childTnLst>
                                </p:cTn>
                              </p:par>
                            </p:childTnLst>
                          </p:cTn>
                        </p:par>
                      </p:childTnLst>
                    </p:cTn>
                  </p:par>
                </p:childTnLst>
              </p:cTn>
              <p:nextCondLst>
                <p:cond evt="onClick" delay="0">
                  <p:tgtEl>
                    <p:spTgt spid="63494"/>
                  </p:tgtEl>
                </p:cond>
              </p:nextCondLst>
            </p:seq>
            <p:video>
              <p:cMediaNode>
                <p:cTn id="13" fill="hold" display="0">
                  <p:stCondLst>
                    <p:cond delay="indefinite"/>
                  </p:stCondLst>
                  <p:endCondLst>
                    <p:cond evt="onNext" delay="0">
                      <p:tgtEl>
                        <p:sldTgt/>
                      </p:tgtEl>
                    </p:cond>
                    <p:cond evt="onPrev" delay="0">
                      <p:tgtEl>
                        <p:sldTgt/>
                      </p:tgtEl>
                    </p:cond>
                  </p:endCondLst>
                </p:cTn>
                <p:tgtEl>
                  <p:spTgt spid="63494"/>
                </p:tgtEl>
              </p:cMediaNode>
            </p:vide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84" name="lan-sp.avi">
            <a:hlinkClick r:id="" action="ppaction://media"/>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1066800" y="990600"/>
            <a:ext cx="7391400"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 Box 58"/>
          <p:cNvSpPr txBox="1">
            <a:spLocks noChangeArrowheads="1"/>
          </p:cNvSpPr>
          <p:nvPr/>
        </p:nvSpPr>
        <p:spPr bwMode="auto">
          <a:xfrm>
            <a:off x="304800" y="228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3200"/>
              <a:t>BeH</a:t>
            </a:r>
            <a:r>
              <a:rPr lang="en-US" altLang="zh-CN" sz="3200" baseline="-25000"/>
              <a:t>2</a:t>
            </a:r>
            <a:r>
              <a:rPr lang="zh-CN" altLang="en-US" sz="3200"/>
              <a:t>的形成</a:t>
            </a:r>
          </a:p>
        </p:txBody>
      </p:sp>
    </p:spTree>
  </p:cSld>
  <p:clrMapOvr>
    <a:masterClrMapping/>
  </p:clrMapOvr>
  <p:transition>
    <p:random/>
    <p:sndAc>
      <p:stSnd>
        <p:snd r:embed="rId3" name="CAMERA.WAV"/>
      </p:stSnd>
    </p:sndAc>
  </p:transition>
  <p:timing>
    <p:tnLst>
      <p:par>
        <p:cTn id="1" dur="indefinite" restart="never" nodeType="tmRoot">
          <p:childTnLst>
            <p:video>
              <p:cMediaNode>
                <p:cTn id="2" fill="hold" display="0">
                  <p:stCondLst>
                    <p:cond delay="indefinite"/>
                  </p:stCondLst>
                  <p:endCondLst>
                    <p:cond evt="onNext" delay="0">
                      <p:tgtEl>
                        <p:sldTgt/>
                      </p:tgtEl>
                    </p:cond>
                    <p:cond evt="onPrev" delay="0">
                      <p:tgtEl>
                        <p:sldTgt/>
                      </p:tgtEl>
                    </p:cond>
                  </p:endCondLst>
                </p:cTn>
                <p:tgtEl>
                  <p:spTgt spid="31784"/>
                </p:tgtEl>
              </p:cMediaNode>
            </p:video>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116013" y="1268413"/>
            <a:ext cx="6913562" cy="2236787"/>
          </a:xfrm>
          <a:prstGeom prst="rect">
            <a:avLst/>
          </a:prstGeom>
          <a:noFill/>
          <a:ln w="9525">
            <a:solidFill>
              <a:srgbClr val="FF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        </a:t>
            </a:r>
            <a:r>
              <a:rPr lang="zh-CN" altLang="en-US" sz="2800"/>
              <a:t>成键时两个杂化轨道比较大的一头分别与</a:t>
            </a:r>
            <a:r>
              <a:rPr lang="en-US" altLang="zh-CN" sz="2800"/>
              <a:t>H</a:t>
            </a:r>
            <a:r>
              <a:rPr lang="zh-CN" altLang="en-US" sz="2800"/>
              <a:t>原子的</a:t>
            </a:r>
            <a:r>
              <a:rPr lang="en-US" altLang="zh-CN" sz="2800"/>
              <a:t>s</a:t>
            </a:r>
            <a:r>
              <a:rPr lang="zh-CN" altLang="en-US" sz="2800"/>
              <a:t>轨道重叠，形成两个 </a:t>
            </a:r>
            <a:r>
              <a:rPr lang="en-US" altLang="zh-CN" sz="2800"/>
              <a:t>sp-s</a:t>
            </a:r>
            <a:r>
              <a:rPr lang="zh-CN" altLang="en-US" sz="2800"/>
              <a:t>重叠的</a:t>
            </a:r>
            <a:r>
              <a:rPr lang="zh-CN" altLang="en-US" sz="2800">
                <a:sym typeface="Symbol" pitchFamily="18" charset="2"/>
              </a:rPr>
              <a:t>键，由于两个</a:t>
            </a:r>
            <a:r>
              <a:rPr lang="en-US" altLang="zh-CN" sz="2800">
                <a:sym typeface="Symbol" pitchFamily="18" charset="2"/>
              </a:rPr>
              <a:t>sp</a:t>
            </a:r>
            <a:r>
              <a:rPr lang="zh-CN" altLang="en-US" sz="2800">
                <a:sym typeface="Symbol" pitchFamily="18" charset="2"/>
              </a:rPr>
              <a:t>杂化轨道的夹角为 </a:t>
            </a:r>
            <a:r>
              <a:rPr lang="en-US" altLang="zh-CN" sz="2800">
                <a:sym typeface="Symbol" pitchFamily="18" charset="2"/>
              </a:rPr>
              <a:t>180°</a:t>
            </a:r>
            <a:r>
              <a:rPr lang="zh-CN" altLang="en-US" sz="2800">
                <a:sym typeface="Symbol" pitchFamily="18" charset="2"/>
              </a:rPr>
              <a:t>因此形成的</a:t>
            </a:r>
            <a:r>
              <a:rPr lang="en-US" altLang="zh-CN" sz="2800"/>
              <a:t>H-Be-H</a:t>
            </a:r>
            <a:r>
              <a:rPr lang="zh-CN" altLang="en-US" sz="2800"/>
              <a:t>分子的空间结构为直线型。</a:t>
            </a:r>
          </a:p>
        </p:txBody>
      </p:sp>
      <p:sp>
        <p:nvSpPr>
          <p:cNvPr id="206851" name="Text Box 3"/>
          <p:cNvSpPr txBox="1">
            <a:spLocks noChangeArrowheads="1"/>
          </p:cNvSpPr>
          <p:nvPr/>
        </p:nvSpPr>
        <p:spPr bwMode="auto">
          <a:xfrm>
            <a:off x="1116013" y="4221163"/>
            <a:ext cx="69119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        </a:t>
            </a:r>
            <a:r>
              <a:rPr lang="zh-CN" altLang="en-US" sz="2800"/>
              <a:t>周期表中</a:t>
            </a:r>
            <a:r>
              <a:rPr lang="en-US" altLang="zh-CN" sz="2800"/>
              <a:t>IIB</a:t>
            </a:r>
            <a:r>
              <a:rPr lang="zh-CN" altLang="en-US" sz="2800"/>
              <a:t>的</a:t>
            </a:r>
            <a:r>
              <a:rPr lang="en-US" altLang="zh-CN" sz="2800"/>
              <a:t>Zn</a:t>
            </a:r>
            <a:r>
              <a:rPr lang="zh-CN" altLang="en-US" sz="2800"/>
              <a:t>、</a:t>
            </a:r>
            <a:r>
              <a:rPr lang="en-US" altLang="zh-CN" sz="2800"/>
              <a:t>Cd</a:t>
            </a:r>
            <a:r>
              <a:rPr lang="zh-CN" altLang="en-US" sz="2800"/>
              <a:t>、</a:t>
            </a:r>
            <a:r>
              <a:rPr lang="en-US" altLang="zh-CN" sz="2800"/>
              <a:t>Hg</a:t>
            </a:r>
            <a:r>
              <a:rPr lang="zh-CN" altLang="en-US" sz="2800"/>
              <a:t>的某些共价化合物多为</a:t>
            </a:r>
            <a:r>
              <a:rPr lang="en-US" altLang="zh-CN" sz="2800"/>
              <a:t>sp</a:t>
            </a:r>
            <a:r>
              <a:rPr lang="zh-CN" altLang="en-US" sz="2800"/>
              <a:t>杂化。</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6851"/>
                                        </p:tgtEl>
                                        <p:attrNameLst>
                                          <p:attrName>style.visibility</p:attrName>
                                        </p:attrNameLst>
                                      </p:cBhvr>
                                      <p:to>
                                        <p:strVal val="visible"/>
                                      </p:to>
                                    </p:set>
                                    <p:anim calcmode="lin" valueType="num">
                                      <p:cBhvr additive="base">
                                        <p:cTn id="7" dur="500" fill="hold"/>
                                        <p:tgtEl>
                                          <p:spTgt spid="206851"/>
                                        </p:tgtEl>
                                        <p:attrNameLst>
                                          <p:attrName>ppt_x</p:attrName>
                                        </p:attrNameLst>
                                      </p:cBhvr>
                                      <p:tavLst>
                                        <p:tav tm="0">
                                          <p:val>
                                            <p:strVal val="0-#ppt_w/2"/>
                                          </p:val>
                                        </p:tav>
                                        <p:tav tm="100000">
                                          <p:val>
                                            <p:strVal val="#ppt_x"/>
                                          </p:val>
                                        </p:tav>
                                      </p:tavLst>
                                    </p:anim>
                                    <p:anim calcmode="lin" valueType="num">
                                      <p:cBhvr additive="base">
                                        <p:cTn id="8" dur="500" fill="hold"/>
                                        <p:tgtEl>
                                          <p:spTgt spid="2068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2"/>
          <p:cNvSpPr txBox="1">
            <a:spLocks noChangeArrowheads="1"/>
          </p:cNvSpPr>
          <p:nvPr/>
        </p:nvSpPr>
        <p:spPr bwMode="auto">
          <a:xfrm>
            <a:off x="228600" y="3352800"/>
            <a:ext cx="26876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200"/>
              <a:t>例如： </a:t>
            </a:r>
            <a:r>
              <a:rPr lang="en-US" altLang="zh-CN" sz="3200"/>
              <a:t>BF</a:t>
            </a:r>
            <a:r>
              <a:rPr lang="en-US" altLang="zh-CN" sz="3200" baseline="-25000"/>
              <a:t>3</a:t>
            </a:r>
            <a:endParaRPr lang="en-US" altLang="zh-CN" sz="3200"/>
          </a:p>
        </p:txBody>
      </p:sp>
      <p:sp>
        <p:nvSpPr>
          <p:cNvPr id="231427" name="Line 3"/>
          <p:cNvSpPr>
            <a:spLocks noChangeShapeType="1"/>
          </p:cNvSpPr>
          <p:nvPr/>
        </p:nvSpPr>
        <p:spPr bwMode="auto">
          <a:xfrm flipV="1">
            <a:off x="1143000" y="6019800"/>
            <a:ext cx="381000" cy="304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28" name="Line 4"/>
          <p:cNvSpPr>
            <a:spLocks noChangeShapeType="1"/>
          </p:cNvSpPr>
          <p:nvPr/>
        </p:nvSpPr>
        <p:spPr bwMode="auto">
          <a:xfrm>
            <a:off x="2333625" y="60198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29" name="Line 5"/>
          <p:cNvSpPr>
            <a:spLocks noChangeShapeType="1"/>
          </p:cNvSpPr>
          <p:nvPr/>
        </p:nvSpPr>
        <p:spPr bwMode="auto">
          <a:xfrm>
            <a:off x="5457825" y="57150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1430" name="Object 6"/>
          <p:cNvGraphicFramePr>
            <a:graphicFrameLocks noChangeAspect="1"/>
          </p:cNvGraphicFramePr>
          <p:nvPr/>
        </p:nvGraphicFramePr>
        <p:xfrm>
          <a:off x="2181225" y="6019800"/>
          <a:ext cx="946150" cy="538163"/>
        </p:xfrm>
        <a:graphic>
          <a:graphicData uri="http://schemas.openxmlformats.org/presentationml/2006/ole">
            <mc:AlternateContent xmlns:mc="http://schemas.openxmlformats.org/markup-compatibility/2006">
              <mc:Choice xmlns:v="urn:schemas-microsoft-com:vml" Requires="v">
                <p:oleObj spid="_x0000_s40102" name="公式" r:id="rId4" imgW="355292" imgH="203024" progId="Equation.3">
                  <p:embed/>
                </p:oleObj>
              </mc:Choice>
              <mc:Fallback>
                <p:oleObj name="公式" r:id="rId4" imgW="355292" imgH="203024"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1225" y="6019800"/>
                        <a:ext cx="946150"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1449" name="Object 25"/>
          <p:cNvGraphicFramePr>
            <a:graphicFrameLocks noChangeAspect="1"/>
          </p:cNvGraphicFramePr>
          <p:nvPr/>
        </p:nvGraphicFramePr>
        <p:xfrm>
          <a:off x="5229225" y="5867400"/>
          <a:ext cx="1247775" cy="469900"/>
        </p:xfrm>
        <a:graphic>
          <a:graphicData uri="http://schemas.openxmlformats.org/presentationml/2006/ole">
            <mc:AlternateContent xmlns:mc="http://schemas.openxmlformats.org/markup-compatibility/2006">
              <mc:Choice xmlns:v="urn:schemas-microsoft-com:vml" Requires="v">
                <p:oleObj spid="_x0000_s40103" name="公式" r:id="rId6" imgW="647419" imgH="266584" progId="Equation.3">
                  <p:embed/>
                </p:oleObj>
              </mc:Choice>
              <mc:Fallback>
                <p:oleObj name="公式" r:id="rId6" imgW="647419" imgH="266584" progId="Equation.3">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9225" y="5867400"/>
                        <a:ext cx="12477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1461" name="Group 37"/>
          <p:cNvGrpSpPr>
            <a:grpSpLocks/>
          </p:cNvGrpSpPr>
          <p:nvPr/>
        </p:nvGrpSpPr>
        <p:grpSpPr bwMode="auto">
          <a:xfrm>
            <a:off x="0" y="4832350"/>
            <a:ext cx="2486025" cy="1644650"/>
            <a:chOff x="210" y="1172"/>
            <a:chExt cx="1566" cy="1036"/>
          </a:xfrm>
        </p:grpSpPr>
        <p:sp>
          <p:nvSpPr>
            <p:cNvPr id="39973" name="Oval 8"/>
            <p:cNvSpPr>
              <a:spLocks noChangeArrowheads="1"/>
            </p:cNvSpPr>
            <p:nvPr/>
          </p:nvSpPr>
          <p:spPr bwMode="auto">
            <a:xfrm>
              <a:off x="384" y="1824"/>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4" name="Oval 9"/>
            <p:cNvSpPr>
              <a:spLocks noChangeArrowheads="1"/>
            </p:cNvSpPr>
            <p:nvPr/>
          </p:nvSpPr>
          <p:spPr bwMode="auto">
            <a:xfrm>
              <a:off x="1392" y="1488"/>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5" name="Oval 10"/>
            <p:cNvSpPr>
              <a:spLocks noChangeArrowheads="1"/>
            </p:cNvSpPr>
            <p:nvPr/>
          </p:nvSpPr>
          <p:spPr bwMode="auto">
            <a:xfrm>
              <a:off x="1008" y="1488"/>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6" name="Oval 11"/>
            <p:cNvSpPr>
              <a:spLocks noChangeArrowheads="1"/>
            </p:cNvSpPr>
            <p:nvPr/>
          </p:nvSpPr>
          <p:spPr bwMode="auto">
            <a:xfrm>
              <a:off x="624" y="1488"/>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7" name="Line 12"/>
            <p:cNvSpPr>
              <a:spLocks noChangeShapeType="1"/>
            </p:cNvSpPr>
            <p:nvPr/>
          </p:nvSpPr>
          <p:spPr bwMode="auto">
            <a:xfrm flipV="1">
              <a:off x="528" y="1885"/>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8" name="Line 13"/>
            <p:cNvSpPr>
              <a:spLocks noChangeShapeType="1"/>
            </p:cNvSpPr>
            <p:nvPr/>
          </p:nvSpPr>
          <p:spPr bwMode="auto">
            <a:xfrm>
              <a:off x="624" y="1885"/>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9979" name="Object 14"/>
            <p:cNvGraphicFramePr>
              <a:graphicFrameLocks noChangeAspect="1"/>
            </p:cNvGraphicFramePr>
            <p:nvPr/>
          </p:nvGraphicFramePr>
          <p:xfrm>
            <a:off x="210" y="1392"/>
            <a:ext cx="444" cy="432"/>
          </p:xfrm>
          <a:graphic>
            <a:graphicData uri="http://schemas.openxmlformats.org/presentationml/2006/ole">
              <mc:AlternateContent xmlns:mc="http://schemas.openxmlformats.org/markup-compatibility/2006">
                <mc:Choice xmlns:v="urn:schemas-microsoft-com:vml" Requires="v">
                  <p:oleObj spid="_x0000_s40104" name="公式" r:id="rId8" imgW="177492" imgH="177492" progId="Equation.3">
                    <p:embed/>
                  </p:oleObj>
                </mc:Choice>
                <mc:Fallback>
                  <p:oleObj name="公式" r:id="rId8" imgW="177492" imgH="177492"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0" y="1392"/>
                          <a:ext cx="44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80" name="Object 15"/>
            <p:cNvGraphicFramePr>
              <a:graphicFrameLocks noChangeAspect="1"/>
            </p:cNvGraphicFramePr>
            <p:nvPr/>
          </p:nvGraphicFramePr>
          <p:xfrm>
            <a:off x="1039" y="1172"/>
            <a:ext cx="466" cy="399"/>
          </p:xfrm>
          <a:graphic>
            <a:graphicData uri="http://schemas.openxmlformats.org/presentationml/2006/ole">
              <mc:AlternateContent xmlns:mc="http://schemas.openxmlformats.org/markup-compatibility/2006">
                <mc:Choice xmlns:v="urn:schemas-microsoft-com:vml" Requires="v">
                  <p:oleObj spid="_x0000_s40105" name="公式" r:id="rId10" imgW="203024" imgH="203024" progId="Equation.3">
                    <p:embed/>
                  </p:oleObj>
                </mc:Choice>
                <mc:Fallback>
                  <p:oleObj name="公式" r:id="rId10" imgW="203024" imgH="203024"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39" y="1172"/>
                          <a:ext cx="466"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81" name="Line 36"/>
            <p:cNvSpPr>
              <a:spLocks noChangeShapeType="1"/>
            </p:cNvSpPr>
            <p:nvPr/>
          </p:nvSpPr>
          <p:spPr bwMode="auto">
            <a:xfrm flipV="1">
              <a:off x="816" y="158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1510" name="Group 86"/>
          <p:cNvGrpSpPr>
            <a:grpSpLocks/>
          </p:cNvGrpSpPr>
          <p:nvPr/>
        </p:nvGrpSpPr>
        <p:grpSpPr bwMode="auto">
          <a:xfrm>
            <a:off x="2819400" y="4724400"/>
            <a:ext cx="2486025" cy="1752600"/>
            <a:chOff x="1776" y="2976"/>
            <a:chExt cx="1566" cy="1104"/>
          </a:xfrm>
        </p:grpSpPr>
        <p:grpSp>
          <p:nvGrpSpPr>
            <p:cNvPr id="39963" name="Group 16"/>
            <p:cNvGrpSpPr>
              <a:grpSpLocks/>
            </p:cNvGrpSpPr>
            <p:nvPr/>
          </p:nvGrpSpPr>
          <p:grpSpPr bwMode="auto">
            <a:xfrm>
              <a:off x="1776" y="2976"/>
              <a:ext cx="1566" cy="1104"/>
              <a:chOff x="1986" y="323"/>
              <a:chExt cx="1566" cy="1104"/>
            </a:xfrm>
          </p:grpSpPr>
          <p:sp>
            <p:nvSpPr>
              <p:cNvPr id="39965" name="Oval 17"/>
              <p:cNvSpPr>
                <a:spLocks noChangeArrowheads="1"/>
              </p:cNvSpPr>
              <p:nvPr/>
            </p:nvSpPr>
            <p:spPr bwMode="auto">
              <a:xfrm>
                <a:off x="2400" y="707"/>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66" name="Oval 18"/>
              <p:cNvSpPr>
                <a:spLocks noChangeArrowheads="1"/>
              </p:cNvSpPr>
              <p:nvPr/>
            </p:nvSpPr>
            <p:spPr bwMode="auto">
              <a:xfrm>
                <a:off x="2208" y="1043"/>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67" name="Oval 19"/>
              <p:cNvSpPr>
                <a:spLocks noChangeArrowheads="1"/>
              </p:cNvSpPr>
              <p:nvPr/>
            </p:nvSpPr>
            <p:spPr bwMode="auto">
              <a:xfrm>
                <a:off x="2784" y="707"/>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68" name="Oval 20"/>
              <p:cNvSpPr>
                <a:spLocks noChangeArrowheads="1"/>
              </p:cNvSpPr>
              <p:nvPr/>
            </p:nvSpPr>
            <p:spPr bwMode="auto">
              <a:xfrm>
                <a:off x="3168" y="707"/>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69" name="Line 21"/>
              <p:cNvSpPr>
                <a:spLocks noChangeShapeType="1"/>
              </p:cNvSpPr>
              <p:nvPr/>
            </p:nvSpPr>
            <p:spPr bwMode="auto">
              <a:xfrm flipV="1">
                <a:off x="2592" y="803"/>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0" name="Line 22"/>
              <p:cNvSpPr>
                <a:spLocks noChangeShapeType="1"/>
              </p:cNvSpPr>
              <p:nvPr/>
            </p:nvSpPr>
            <p:spPr bwMode="auto">
              <a:xfrm flipV="1">
                <a:off x="2400" y="1139"/>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9971" name="Object 23"/>
              <p:cNvGraphicFramePr>
                <a:graphicFrameLocks noChangeAspect="1"/>
              </p:cNvGraphicFramePr>
              <p:nvPr/>
            </p:nvGraphicFramePr>
            <p:xfrm>
              <a:off x="1986" y="659"/>
              <a:ext cx="444" cy="432"/>
            </p:xfrm>
            <a:graphic>
              <a:graphicData uri="http://schemas.openxmlformats.org/presentationml/2006/ole">
                <mc:AlternateContent xmlns:mc="http://schemas.openxmlformats.org/markup-compatibility/2006">
                  <mc:Choice xmlns:v="urn:schemas-microsoft-com:vml" Requires="v">
                    <p:oleObj spid="_x0000_s40106" name="公式" r:id="rId12" imgW="177492" imgH="177492" progId="Equation.3">
                      <p:embed/>
                    </p:oleObj>
                  </mc:Choice>
                  <mc:Fallback>
                    <p:oleObj name="公式" r:id="rId12" imgW="177492" imgH="177492" progId="Equation.3">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6" y="659"/>
                            <a:ext cx="44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72" name="Object 24"/>
              <p:cNvGraphicFramePr>
                <a:graphicFrameLocks noChangeAspect="1"/>
              </p:cNvGraphicFramePr>
              <p:nvPr/>
            </p:nvGraphicFramePr>
            <p:xfrm>
              <a:off x="2767" y="323"/>
              <a:ext cx="466" cy="399"/>
            </p:xfrm>
            <a:graphic>
              <a:graphicData uri="http://schemas.openxmlformats.org/presentationml/2006/ole">
                <mc:AlternateContent xmlns:mc="http://schemas.openxmlformats.org/markup-compatibility/2006">
                  <mc:Choice xmlns:v="urn:schemas-microsoft-com:vml" Requires="v">
                    <p:oleObj spid="_x0000_s40107" name="公式" r:id="rId13" imgW="203024" imgH="203024" progId="Equation.3">
                      <p:embed/>
                    </p:oleObj>
                  </mc:Choice>
                  <mc:Fallback>
                    <p:oleObj name="公式" r:id="rId13" imgW="203024" imgH="203024" progId="Equation.3">
                      <p:embed/>
                      <p:pic>
                        <p:nvPicPr>
                          <p:cNvPr id="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67" y="323"/>
                            <a:ext cx="466"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9964" name="Line 38"/>
            <p:cNvSpPr>
              <a:spLocks noChangeShapeType="1"/>
            </p:cNvSpPr>
            <p:nvPr/>
          </p:nvSpPr>
          <p:spPr bwMode="auto">
            <a:xfrm flipV="1">
              <a:off x="2766" y="3456"/>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1509" name="Group 85"/>
          <p:cNvGrpSpPr>
            <a:grpSpLocks/>
          </p:cNvGrpSpPr>
          <p:nvPr/>
        </p:nvGrpSpPr>
        <p:grpSpPr bwMode="auto">
          <a:xfrm>
            <a:off x="6372225" y="4343400"/>
            <a:ext cx="2438400" cy="1676400"/>
            <a:chOff x="4014" y="2736"/>
            <a:chExt cx="1536" cy="1056"/>
          </a:xfrm>
        </p:grpSpPr>
        <p:sp>
          <p:nvSpPr>
            <p:cNvPr id="39954" name="Oval 27"/>
            <p:cNvSpPr>
              <a:spLocks noChangeArrowheads="1"/>
            </p:cNvSpPr>
            <p:nvPr/>
          </p:nvSpPr>
          <p:spPr bwMode="auto">
            <a:xfrm>
              <a:off x="4782" y="3408"/>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5" name="Oval 28"/>
            <p:cNvSpPr>
              <a:spLocks noChangeArrowheads="1"/>
            </p:cNvSpPr>
            <p:nvPr/>
          </p:nvSpPr>
          <p:spPr bwMode="auto">
            <a:xfrm>
              <a:off x="4398" y="3408"/>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6" name="Oval 29"/>
            <p:cNvSpPr>
              <a:spLocks noChangeArrowheads="1"/>
            </p:cNvSpPr>
            <p:nvPr/>
          </p:nvSpPr>
          <p:spPr bwMode="auto">
            <a:xfrm>
              <a:off x="4014" y="3408"/>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7" name="Line 30"/>
            <p:cNvSpPr>
              <a:spLocks noChangeShapeType="1"/>
            </p:cNvSpPr>
            <p:nvPr/>
          </p:nvSpPr>
          <p:spPr bwMode="auto">
            <a:xfrm flipV="1">
              <a:off x="4590" y="348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8" name="Line 31"/>
            <p:cNvSpPr>
              <a:spLocks noChangeShapeType="1"/>
            </p:cNvSpPr>
            <p:nvPr/>
          </p:nvSpPr>
          <p:spPr bwMode="auto">
            <a:xfrm flipV="1">
              <a:off x="4206" y="348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9" name="Oval 32"/>
            <p:cNvSpPr>
              <a:spLocks noChangeArrowheads="1"/>
            </p:cNvSpPr>
            <p:nvPr/>
          </p:nvSpPr>
          <p:spPr bwMode="auto">
            <a:xfrm>
              <a:off x="5166" y="3120"/>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9960" name="Object 33"/>
            <p:cNvGraphicFramePr>
              <a:graphicFrameLocks noChangeAspect="1"/>
            </p:cNvGraphicFramePr>
            <p:nvPr/>
          </p:nvGraphicFramePr>
          <p:xfrm>
            <a:off x="4350" y="2976"/>
            <a:ext cx="432" cy="430"/>
          </p:xfrm>
          <a:graphic>
            <a:graphicData uri="http://schemas.openxmlformats.org/presentationml/2006/ole">
              <mc:AlternateContent xmlns:mc="http://schemas.openxmlformats.org/markup-compatibility/2006">
                <mc:Choice xmlns:v="urn:schemas-microsoft-com:vml" Requires="v">
                  <p:oleObj spid="_x0000_s40108" name="公式" r:id="rId14" imgW="266353" imgH="266353" progId="Equation.3">
                    <p:embed/>
                  </p:oleObj>
                </mc:Choice>
                <mc:Fallback>
                  <p:oleObj name="公式" r:id="rId14" imgW="266353" imgH="266353" progId="Equation.3">
                    <p:embed/>
                    <p:pic>
                      <p:nvPicPr>
                        <p:cNvPr id="0" name="Object 3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50" y="2976"/>
                          <a:ext cx="432" cy="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61" name="Object 34"/>
            <p:cNvGraphicFramePr>
              <a:graphicFrameLocks noChangeAspect="1"/>
            </p:cNvGraphicFramePr>
            <p:nvPr/>
          </p:nvGraphicFramePr>
          <p:xfrm>
            <a:off x="4999" y="2736"/>
            <a:ext cx="381" cy="399"/>
          </p:xfrm>
          <a:graphic>
            <a:graphicData uri="http://schemas.openxmlformats.org/presentationml/2006/ole">
              <mc:AlternateContent xmlns:mc="http://schemas.openxmlformats.org/markup-compatibility/2006">
                <mc:Choice xmlns:v="urn:schemas-microsoft-com:vml" Requires="v">
                  <p:oleObj spid="_x0000_s40109" name="公式" r:id="rId16" imgW="203024" imgH="203024" progId="Equation.3">
                    <p:embed/>
                  </p:oleObj>
                </mc:Choice>
                <mc:Fallback>
                  <p:oleObj name="公式" r:id="rId16" imgW="203024" imgH="203024" progId="Equation.3">
                    <p:embed/>
                    <p:pic>
                      <p:nvPicPr>
                        <p:cNvPr id="0" name="Object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99" y="2736"/>
                          <a:ext cx="381"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62" name="Line 39"/>
            <p:cNvSpPr>
              <a:spLocks noChangeShapeType="1"/>
            </p:cNvSpPr>
            <p:nvPr/>
          </p:nvSpPr>
          <p:spPr bwMode="auto">
            <a:xfrm flipV="1">
              <a:off x="4974" y="350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1464" name="Text Box 40"/>
          <p:cNvSpPr txBox="1">
            <a:spLocks noChangeArrowheads="1"/>
          </p:cNvSpPr>
          <p:nvPr/>
        </p:nvSpPr>
        <p:spPr bwMode="auto">
          <a:xfrm>
            <a:off x="228600" y="4038600"/>
            <a:ext cx="3190875" cy="519113"/>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FF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1" baseline="-25000">
                <a:solidFill>
                  <a:srgbClr val="CC0066"/>
                </a:solidFill>
              </a:rPr>
              <a:t>5</a:t>
            </a:r>
            <a:r>
              <a:rPr lang="en-US" altLang="zh-CN" sz="2800" b="1">
                <a:solidFill>
                  <a:srgbClr val="CC0066"/>
                </a:solidFill>
              </a:rPr>
              <a:t>B   1s</a:t>
            </a:r>
            <a:r>
              <a:rPr lang="en-US" altLang="zh-CN" sz="2800" b="1" baseline="30000">
                <a:solidFill>
                  <a:srgbClr val="CC0066"/>
                </a:solidFill>
              </a:rPr>
              <a:t>2</a:t>
            </a:r>
            <a:r>
              <a:rPr lang="en-US" altLang="zh-CN" sz="2800" b="1">
                <a:solidFill>
                  <a:srgbClr val="CC0066"/>
                </a:solidFill>
              </a:rPr>
              <a:t>2s</a:t>
            </a:r>
            <a:r>
              <a:rPr lang="en-US" altLang="zh-CN" sz="2800" b="1" baseline="30000">
                <a:solidFill>
                  <a:srgbClr val="CC0066"/>
                </a:solidFill>
              </a:rPr>
              <a:t>2</a:t>
            </a:r>
            <a:r>
              <a:rPr lang="en-US" altLang="zh-CN" sz="2800" b="1">
                <a:solidFill>
                  <a:srgbClr val="CC0066"/>
                </a:solidFill>
              </a:rPr>
              <a:t>2p</a:t>
            </a:r>
            <a:r>
              <a:rPr lang="en-US" altLang="zh-CN" sz="2800" b="1" baseline="30000">
                <a:solidFill>
                  <a:srgbClr val="CC0066"/>
                </a:solidFill>
              </a:rPr>
              <a:t>1</a:t>
            </a:r>
            <a:endParaRPr lang="en-US" altLang="zh-CN" sz="2800" b="1">
              <a:solidFill>
                <a:srgbClr val="CC0066"/>
              </a:solidFill>
            </a:endParaRPr>
          </a:p>
        </p:txBody>
      </p:sp>
      <p:sp>
        <p:nvSpPr>
          <p:cNvPr id="231501" name="Text Box 77"/>
          <p:cNvSpPr txBox="1">
            <a:spLocks noChangeArrowheads="1"/>
          </p:cNvSpPr>
          <p:nvPr/>
        </p:nvSpPr>
        <p:spPr bwMode="auto">
          <a:xfrm>
            <a:off x="5607050" y="5791200"/>
            <a:ext cx="3508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b="1">
                <a:solidFill>
                  <a:schemeClr val="accent2"/>
                </a:solidFill>
              </a:rPr>
              <a:t>         </a:t>
            </a:r>
            <a:r>
              <a:rPr lang="en-US" altLang="zh-CN" b="1">
                <a:solidFill>
                  <a:srgbClr val="CC0066"/>
                </a:solidFill>
              </a:rPr>
              <a:t>——————</a:t>
            </a:r>
          </a:p>
          <a:p>
            <a:r>
              <a:rPr lang="zh-CN" altLang="en-US" sz="2000" b="1">
                <a:solidFill>
                  <a:schemeClr val="accent2"/>
                </a:solidFill>
              </a:rPr>
              <a:t>三个能量等同的</a:t>
            </a:r>
            <a:r>
              <a:rPr lang="en-US" altLang="zh-CN" sz="2000" b="1">
                <a:solidFill>
                  <a:schemeClr val="accent2"/>
                </a:solidFill>
              </a:rPr>
              <a:t>sp</a:t>
            </a:r>
            <a:r>
              <a:rPr lang="en-US" altLang="zh-CN" sz="2000" b="1" baseline="30000">
                <a:solidFill>
                  <a:schemeClr val="accent2"/>
                </a:solidFill>
              </a:rPr>
              <a:t>2</a:t>
            </a:r>
            <a:r>
              <a:rPr lang="zh-CN" altLang="en-US" sz="2000" b="1">
                <a:solidFill>
                  <a:schemeClr val="accent2"/>
                </a:solidFill>
              </a:rPr>
              <a:t>杂化轨道</a:t>
            </a:r>
            <a:endParaRPr lang="zh-CN" altLang="en-US" b="1">
              <a:solidFill>
                <a:schemeClr val="accent2"/>
              </a:solidFill>
            </a:endParaRPr>
          </a:p>
        </p:txBody>
      </p:sp>
      <p:sp>
        <p:nvSpPr>
          <p:cNvPr id="39949" name="Text Box 79"/>
          <p:cNvSpPr txBox="1">
            <a:spLocks noChangeArrowheads="1"/>
          </p:cNvSpPr>
          <p:nvPr/>
        </p:nvSpPr>
        <p:spPr bwMode="auto">
          <a:xfrm>
            <a:off x="304800" y="228600"/>
            <a:ext cx="2179638" cy="641350"/>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sz="3600"/>
              <a:t>sp</a:t>
            </a:r>
            <a:r>
              <a:rPr lang="en-US" altLang="zh-CN" sz="3600" baseline="30000"/>
              <a:t>2</a:t>
            </a:r>
            <a:r>
              <a:rPr lang="zh-CN" altLang="en-US" sz="3600"/>
              <a:t>杂化</a:t>
            </a:r>
          </a:p>
        </p:txBody>
      </p:sp>
      <p:grpSp>
        <p:nvGrpSpPr>
          <p:cNvPr id="39950" name="Group 84"/>
          <p:cNvGrpSpPr>
            <a:grpSpLocks/>
          </p:cNvGrpSpPr>
          <p:nvPr/>
        </p:nvGrpSpPr>
        <p:grpSpPr bwMode="auto">
          <a:xfrm>
            <a:off x="304800" y="1066800"/>
            <a:ext cx="8305800" cy="2227263"/>
            <a:chOff x="192" y="672"/>
            <a:chExt cx="5232" cy="1403"/>
          </a:xfrm>
        </p:grpSpPr>
        <p:sp>
          <p:nvSpPr>
            <p:cNvPr id="39951" name="Text Box 81"/>
            <p:cNvSpPr txBox="1">
              <a:spLocks noChangeArrowheads="1"/>
            </p:cNvSpPr>
            <p:nvPr/>
          </p:nvSpPr>
          <p:spPr bwMode="auto">
            <a:xfrm>
              <a:off x="192" y="672"/>
              <a:ext cx="5232" cy="1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          </a:t>
              </a:r>
              <a:r>
                <a:rPr lang="zh-CN" altLang="en-US" sz="2800"/>
                <a:t>同一原子内由一个</a:t>
              </a:r>
              <a:r>
                <a:rPr lang="en-US" altLang="zh-CN" sz="2800"/>
                <a:t>ns</a:t>
              </a:r>
              <a:r>
                <a:rPr lang="zh-CN" altLang="en-US" sz="2800"/>
                <a:t>轨道和两个</a:t>
              </a:r>
              <a:r>
                <a:rPr lang="en-US" altLang="zh-CN" sz="2800"/>
                <a:t>np</a:t>
              </a:r>
              <a:r>
                <a:rPr lang="zh-CN" altLang="en-US" sz="2800"/>
                <a:t>轨道发生杂化，称为</a:t>
              </a:r>
              <a:r>
                <a:rPr lang="en-US" altLang="zh-CN" sz="2800"/>
                <a:t>sp</a:t>
              </a:r>
              <a:r>
                <a:rPr lang="en-US" altLang="zh-CN" sz="2800" baseline="30000"/>
                <a:t>2</a:t>
              </a:r>
              <a:r>
                <a:rPr lang="zh-CN" altLang="en-US" sz="2800"/>
                <a:t>杂化，杂化后的轨道称</a:t>
              </a:r>
              <a:r>
                <a:rPr lang="en-US" altLang="zh-CN" sz="2800"/>
                <a:t>sp</a:t>
              </a:r>
              <a:r>
                <a:rPr lang="en-US" altLang="zh-CN" sz="2800" baseline="30000"/>
                <a:t>2</a:t>
              </a:r>
              <a:r>
                <a:rPr lang="zh-CN" altLang="en-US" sz="2800"/>
                <a:t>杂化轨道。得到三个</a:t>
              </a:r>
              <a:r>
                <a:rPr lang="en-US" altLang="zh-CN" sz="2800"/>
                <a:t>sp</a:t>
              </a:r>
              <a:r>
                <a:rPr lang="en-US" altLang="zh-CN" sz="2800" baseline="30000"/>
                <a:t>2</a:t>
              </a:r>
              <a:r>
                <a:rPr lang="zh-CN" altLang="en-US" sz="2800"/>
                <a:t>杂化轨道，其中每个</a:t>
              </a:r>
              <a:r>
                <a:rPr lang="en-US" altLang="zh-CN" sz="2800"/>
                <a:t>sp</a:t>
              </a:r>
              <a:r>
                <a:rPr lang="en-US" altLang="zh-CN" sz="2800" baseline="30000"/>
                <a:t>2</a:t>
              </a:r>
              <a:r>
                <a:rPr lang="zh-CN" altLang="en-US" sz="2800"/>
                <a:t>杂化轨道都含有   </a:t>
              </a:r>
              <a:r>
                <a:rPr lang="en-US" altLang="zh-CN" sz="2800"/>
                <a:t>s</a:t>
              </a:r>
              <a:r>
                <a:rPr lang="zh-CN" altLang="en-US" sz="2800"/>
                <a:t>和   </a:t>
              </a:r>
              <a:r>
                <a:rPr lang="en-US" altLang="zh-CN" sz="2800"/>
                <a:t>p</a:t>
              </a:r>
              <a:r>
                <a:rPr lang="zh-CN" altLang="en-US" sz="2800"/>
                <a:t>轨道成分，</a:t>
              </a:r>
              <a:r>
                <a:rPr lang="zh-CN" altLang="en-US" sz="2800" b="1">
                  <a:solidFill>
                    <a:srgbClr val="FF3300"/>
                  </a:solidFill>
                </a:rPr>
                <a:t>杂化轨道间的夹角为</a:t>
              </a:r>
              <a:r>
                <a:rPr lang="en-US" altLang="zh-CN" sz="2800" b="1">
                  <a:solidFill>
                    <a:srgbClr val="FF3300"/>
                  </a:solidFill>
                </a:rPr>
                <a:t>120°</a:t>
              </a:r>
              <a:r>
                <a:rPr lang="zh-CN" altLang="en-US" sz="2800" b="1">
                  <a:solidFill>
                    <a:srgbClr val="FF3300"/>
                  </a:solidFill>
                </a:rPr>
                <a:t>，因此，</a:t>
              </a:r>
              <a:r>
                <a:rPr lang="en-US" altLang="zh-CN" sz="2800" b="1">
                  <a:solidFill>
                    <a:srgbClr val="FF3300"/>
                  </a:solidFill>
                </a:rPr>
                <a:t>sp</a:t>
              </a:r>
              <a:r>
                <a:rPr lang="en-US" altLang="zh-CN" sz="2800" b="1" baseline="30000">
                  <a:solidFill>
                    <a:srgbClr val="FF3300"/>
                  </a:solidFill>
                </a:rPr>
                <a:t>2</a:t>
              </a:r>
              <a:r>
                <a:rPr lang="zh-CN" altLang="en-US" sz="2800" b="1">
                  <a:solidFill>
                    <a:srgbClr val="FF3300"/>
                  </a:solidFill>
                </a:rPr>
                <a:t>杂化轨道的空间构型为平面三角形。</a:t>
              </a:r>
            </a:p>
          </p:txBody>
        </p:sp>
        <p:graphicFrame>
          <p:nvGraphicFramePr>
            <p:cNvPr id="39952" name="Object 82"/>
            <p:cNvGraphicFramePr>
              <a:graphicFrameLocks noChangeAspect="1"/>
            </p:cNvGraphicFramePr>
            <p:nvPr/>
          </p:nvGraphicFramePr>
          <p:xfrm>
            <a:off x="5088" y="1248"/>
            <a:ext cx="113" cy="288"/>
          </p:xfrm>
          <a:graphic>
            <a:graphicData uri="http://schemas.openxmlformats.org/presentationml/2006/ole">
              <mc:AlternateContent xmlns:mc="http://schemas.openxmlformats.org/markup-compatibility/2006">
                <mc:Choice xmlns:v="urn:schemas-microsoft-com:vml" Requires="v">
                  <p:oleObj spid="_x0000_s40110" name="公式" r:id="rId17" imgW="152334" imgH="469696" progId="Equation.3">
                    <p:embed/>
                  </p:oleObj>
                </mc:Choice>
                <mc:Fallback>
                  <p:oleObj name="公式" r:id="rId17" imgW="152334" imgH="469696" progId="Equation.3">
                    <p:embed/>
                    <p:pic>
                      <p:nvPicPr>
                        <p:cNvPr id="0" name="Object 8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88" y="1248"/>
                          <a:ext cx="11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3" name="Object 83"/>
            <p:cNvGraphicFramePr>
              <a:graphicFrameLocks noChangeAspect="1"/>
            </p:cNvGraphicFramePr>
            <p:nvPr/>
          </p:nvGraphicFramePr>
          <p:xfrm>
            <a:off x="528" y="1488"/>
            <a:ext cx="124" cy="292"/>
          </p:xfrm>
          <a:graphic>
            <a:graphicData uri="http://schemas.openxmlformats.org/presentationml/2006/ole">
              <mc:AlternateContent xmlns:mc="http://schemas.openxmlformats.org/markup-compatibility/2006">
                <mc:Choice xmlns:v="urn:schemas-microsoft-com:vml" Requires="v">
                  <p:oleObj spid="_x0000_s40111" name="公式" r:id="rId19" imgW="165028" imgH="469696" progId="Equation.3">
                    <p:embed/>
                  </p:oleObj>
                </mc:Choice>
                <mc:Fallback>
                  <p:oleObj name="公式" r:id="rId19" imgW="165028" imgH="469696" progId="Equation.3">
                    <p:embed/>
                    <p:pic>
                      <p:nvPicPr>
                        <p:cNvPr id="0" name="Object 8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8" y="1488"/>
                          <a:ext cx="124"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1426"/>
                                        </p:tgtEl>
                                        <p:attrNameLst>
                                          <p:attrName>style.visibility</p:attrName>
                                        </p:attrNameLst>
                                      </p:cBhvr>
                                      <p:to>
                                        <p:strVal val="visible"/>
                                      </p:to>
                                    </p:set>
                                    <p:anim calcmode="lin" valueType="num">
                                      <p:cBhvr additive="base">
                                        <p:cTn id="7" dur="500" fill="hold"/>
                                        <p:tgtEl>
                                          <p:spTgt spid="231426"/>
                                        </p:tgtEl>
                                        <p:attrNameLst>
                                          <p:attrName>ppt_x</p:attrName>
                                        </p:attrNameLst>
                                      </p:cBhvr>
                                      <p:tavLst>
                                        <p:tav tm="0">
                                          <p:val>
                                            <p:strVal val="0-#ppt_w/2"/>
                                          </p:val>
                                        </p:tav>
                                        <p:tav tm="100000">
                                          <p:val>
                                            <p:strVal val="#ppt_x"/>
                                          </p:val>
                                        </p:tav>
                                      </p:tavLst>
                                    </p:anim>
                                    <p:anim calcmode="lin" valueType="num">
                                      <p:cBhvr additive="base">
                                        <p:cTn id="8" dur="500" fill="hold"/>
                                        <p:tgtEl>
                                          <p:spTgt spid="2314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1464"/>
                                        </p:tgtEl>
                                        <p:attrNameLst>
                                          <p:attrName>style.visibility</p:attrName>
                                        </p:attrNameLst>
                                      </p:cBhvr>
                                      <p:to>
                                        <p:strVal val="visible"/>
                                      </p:to>
                                    </p:set>
                                    <p:anim calcmode="lin" valueType="num">
                                      <p:cBhvr additive="base">
                                        <p:cTn id="13" dur="500" fill="hold"/>
                                        <p:tgtEl>
                                          <p:spTgt spid="231464"/>
                                        </p:tgtEl>
                                        <p:attrNameLst>
                                          <p:attrName>ppt_x</p:attrName>
                                        </p:attrNameLst>
                                      </p:cBhvr>
                                      <p:tavLst>
                                        <p:tav tm="0">
                                          <p:val>
                                            <p:strVal val="0-#ppt_w/2"/>
                                          </p:val>
                                        </p:tav>
                                        <p:tav tm="100000">
                                          <p:val>
                                            <p:strVal val="#ppt_x"/>
                                          </p:val>
                                        </p:tav>
                                      </p:tavLst>
                                    </p:anim>
                                    <p:anim calcmode="lin" valueType="num">
                                      <p:cBhvr additive="base">
                                        <p:cTn id="14" dur="500" fill="hold"/>
                                        <p:tgtEl>
                                          <p:spTgt spid="23146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31461"/>
                                        </p:tgtEl>
                                        <p:attrNameLst>
                                          <p:attrName>style.visibility</p:attrName>
                                        </p:attrNameLst>
                                      </p:cBhvr>
                                      <p:to>
                                        <p:strVal val="visible"/>
                                      </p:to>
                                    </p:set>
                                    <p:anim calcmode="lin" valueType="num">
                                      <p:cBhvr additive="base">
                                        <p:cTn id="19" dur="500" fill="hold"/>
                                        <p:tgtEl>
                                          <p:spTgt spid="231461"/>
                                        </p:tgtEl>
                                        <p:attrNameLst>
                                          <p:attrName>ppt_x</p:attrName>
                                        </p:attrNameLst>
                                      </p:cBhvr>
                                      <p:tavLst>
                                        <p:tav tm="0">
                                          <p:val>
                                            <p:strVal val="0-#ppt_w/2"/>
                                          </p:val>
                                        </p:tav>
                                        <p:tav tm="100000">
                                          <p:val>
                                            <p:strVal val="#ppt_x"/>
                                          </p:val>
                                        </p:tav>
                                      </p:tavLst>
                                    </p:anim>
                                    <p:anim calcmode="lin" valueType="num">
                                      <p:cBhvr additive="base">
                                        <p:cTn id="20" dur="500" fill="hold"/>
                                        <p:tgtEl>
                                          <p:spTgt spid="23146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231427"/>
                                        </p:tgtEl>
                                        <p:attrNameLst>
                                          <p:attrName>style.visibility</p:attrName>
                                        </p:attrNameLst>
                                      </p:cBhvr>
                                      <p:to>
                                        <p:strVal val="visible"/>
                                      </p:to>
                                    </p:set>
                                    <p:animEffect transition="in" filter="slide(fromBottom)">
                                      <p:cBhvr>
                                        <p:cTn id="25" dur="500"/>
                                        <p:tgtEl>
                                          <p:spTgt spid="231427"/>
                                        </p:tgtEl>
                                      </p:cBhvr>
                                    </p:animEffect>
                                  </p:childTnLst>
                                </p:cTn>
                              </p:par>
                            </p:childTnLst>
                          </p:cTn>
                        </p:par>
                        <p:par>
                          <p:cTn id="26" fill="hold" nodeType="afterGroup">
                            <p:stCondLst>
                              <p:cond delay="500"/>
                            </p:stCondLst>
                            <p:childTnLst>
                              <p:par>
                                <p:cTn id="27" presetID="12" presetClass="entr" presetSubtype="4" fill="hold" grpId="0" nodeType="afterEffect">
                                  <p:stCondLst>
                                    <p:cond delay="0"/>
                                  </p:stCondLst>
                                  <p:childTnLst>
                                    <p:set>
                                      <p:cBhvr>
                                        <p:cTn id="28" dur="1" fill="hold">
                                          <p:stCondLst>
                                            <p:cond delay="0"/>
                                          </p:stCondLst>
                                        </p:cTn>
                                        <p:tgtEl>
                                          <p:spTgt spid="231428"/>
                                        </p:tgtEl>
                                        <p:attrNameLst>
                                          <p:attrName>style.visibility</p:attrName>
                                        </p:attrNameLst>
                                      </p:cBhvr>
                                      <p:to>
                                        <p:strVal val="visible"/>
                                      </p:to>
                                    </p:set>
                                    <p:animEffect transition="in" filter="slide(fromBottom)">
                                      <p:cBhvr>
                                        <p:cTn id="29" dur="500"/>
                                        <p:tgtEl>
                                          <p:spTgt spid="231428"/>
                                        </p:tgtEl>
                                      </p:cBhvr>
                                    </p:animEffect>
                                  </p:childTnLst>
                                </p:cTn>
                              </p:par>
                            </p:childTnLst>
                          </p:cTn>
                        </p:par>
                        <p:par>
                          <p:cTn id="30" fill="hold" nodeType="afterGroup">
                            <p:stCondLst>
                              <p:cond delay="1000"/>
                            </p:stCondLst>
                            <p:childTnLst>
                              <p:par>
                                <p:cTn id="31" presetID="12" presetClass="entr" presetSubtype="4" fill="hold" nodeType="afterEffect">
                                  <p:stCondLst>
                                    <p:cond delay="0"/>
                                  </p:stCondLst>
                                  <p:childTnLst>
                                    <p:set>
                                      <p:cBhvr>
                                        <p:cTn id="32" dur="1" fill="hold">
                                          <p:stCondLst>
                                            <p:cond delay="0"/>
                                          </p:stCondLst>
                                        </p:cTn>
                                        <p:tgtEl>
                                          <p:spTgt spid="231430"/>
                                        </p:tgtEl>
                                        <p:attrNameLst>
                                          <p:attrName>style.visibility</p:attrName>
                                        </p:attrNameLst>
                                      </p:cBhvr>
                                      <p:to>
                                        <p:strVal val="visible"/>
                                      </p:to>
                                    </p:set>
                                    <p:animEffect transition="in" filter="slide(fromBottom)">
                                      <p:cBhvr>
                                        <p:cTn id="33" dur="500"/>
                                        <p:tgtEl>
                                          <p:spTgt spid="23143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nodeType="clickEffect">
                                  <p:stCondLst>
                                    <p:cond delay="0"/>
                                  </p:stCondLst>
                                  <p:childTnLst>
                                    <p:set>
                                      <p:cBhvr>
                                        <p:cTn id="37" dur="1" fill="hold">
                                          <p:stCondLst>
                                            <p:cond delay="0"/>
                                          </p:stCondLst>
                                        </p:cTn>
                                        <p:tgtEl>
                                          <p:spTgt spid="231510"/>
                                        </p:tgtEl>
                                        <p:attrNameLst>
                                          <p:attrName>style.visibility</p:attrName>
                                        </p:attrNameLst>
                                      </p:cBhvr>
                                      <p:to>
                                        <p:strVal val="visible"/>
                                      </p:to>
                                    </p:set>
                                    <p:anim calcmode="lin" valueType="num">
                                      <p:cBhvr additive="base">
                                        <p:cTn id="38" dur="500" fill="hold"/>
                                        <p:tgtEl>
                                          <p:spTgt spid="231510"/>
                                        </p:tgtEl>
                                        <p:attrNameLst>
                                          <p:attrName>ppt_x</p:attrName>
                                        </p:attrNameLst>
                                      </p:cBhvr>
                                      <p:tavLst>
                                        <p:tav tm="0">
                                          <p:val>
                                            <p:strVal val="1+#ppt_w/2"/>
                                          </p:val>
                                        </p:tav>
                                        <p:tav tm="100000">
                                          <p:val>
                                            <p:strVal val="#ppt_x"/>
                                          </p:val>
                                        </p:tav>
                                      </p:tavLst>
                                    </p:anim>
                                    <p:anim calcmode="lin" valueType="num">
                                      <p:cBhvr additive="base">
                                        <p:cTn id="39" dur="500" fill="hold"/>
                                        <p:tgtEl>
                                          <p:spTgt spid="231510"/>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231429"/>
                                        </p:tgtEl>
                                        <p:attrNameLst>
                                          <p:attrName>style.visibility</p:attrName>
                                        </p:attrNameLst>
                                      </p:cBhvr>
                                      <p:to>
                                        <p:strVal val="visible"/>
                                      </p:to>
                                    </p:set>
                                    <p:animEffect transition="in" filter="slide(fromBottom)">
                                      <p:cBhvr>
                                        <p:cTn id="44" dur="500"/>
                                        <p:tgtEl>
                                          <p:spTgt spid="231429"/>
                                        </p:tgtEl>
                                      </p:cBhvr>
                                    </p:animEffect>
                                  </p:childTnLst>
                                </p:cTn>
                              </p:par>
                            </p:childTnLst>
                          </p:cTn>
                        </p:par>
                        <p:par>
                          <p:cTn id="45" fill="hold" nodeType="afterGroup">
                            <p:stCondLst>
                              <p:cond delay="500"/>
                            </p:stCondLst>
                            <p:childTnLst>
                              <p:par>
                                <p:cTn id="46" presetID="12" presetClass="entr" presetSubtype="4" fill="hold" nodeType="afterEffect">
                                  <p:stCondLst>
                                    <p:cond delay="0"/>
                                  </p:stCondLst>
                                  <p:childTnLst>
                                    <p:set>
                                      <p:cBhvr>
                                        <p:cTn id="47" dur="1" fill="hold">
                                          <p:stCondLst>
                                            <p:cond delay="0"/>
                                          </p:stCondLst>
                                        </p:cTn>
                                        <p:tgtEl>
                                          <p:spTgt spid="231449"/>
                                        </p:tgtEl>
                                        <p:attrNameLst>
                                          <p:attrName>style.visibility</p:attrName>
                                        </p:attrNameLst>
                                      </p:cBhvr>
                                      <p:to>
                                        <p:strVal val="visible"/>
                                      </p:to>
                                    </p:set>
                                    <p:animEffect transition="in" filter="slide(fromBottom)">
                                      <p:cBhvr>
                                        <p:cTn id="48" dur="500"/>
                                        <p:tgtEl>
                                          <p:spTgt spid="23144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nodeType="clickEffect">
                                  <p:stCondLst>
                                    <p:cond delay="0"/>
                                  </p:stCondLst>
                                  <p:childTnLst>
                                    <p:set>
                                      <p:cBhvr>
                                        <p:cTn id="52" dur="1" fill="hold">
                                          <p:stCondLst>
                                            <p:cond delay="0"/>
                                          </p:stCondLst>
                                        </p:cTn>
                                        <p:tgtEl>
                                          <p:spTgt spid="231509"/>
                                        </p:tgtEl>
                                        <p:attrNameLst>
                                          <p:attrName>style.visibility</p:attrName>
                                        </p:attrNameLst>
                                      </p:cBhvr>
                                      <p:to>
                                        <p:strVal val="visible"/>
                                      </p:to>
                                    </p:set>
                                    <p:anim calcmode="lin" valueType="num">
                                      <p:cBhvr additive="base">
                                        <p:cTn id="53" dur="500" fill="hold"/>
                                        <p:tgtEl>
                                          <p:spTgt spid="231509"/>
                                        </p:tgtEl>
                                        <p:attrNameLst>
                                          <p:attrName>ppt_x</p:attrName>
                                        </p:attrNameLst>
                                      </p:cBhvr>
                                      <p:tavLst>
                                        <p:tav tm="0">
                                          <p:val>
                                            <p:strVal val="1+#ppt_w/2"/>
                                          </p:val>
                                        </p:tav>
                                        <p:tav tm="100000">
                                          <p:val>
                                            <p:strVal val="#ppt_x"/>
                                          </p:val>
                                        </p:tav>
                                      </p:tavLst>
                                    </p:anim>
                                    <p:anim calcmode="lin" valueType="num">
                                      <p:cBhvr additive="base">
                                        <p:cTn id="54" dur="500" fill="hold"/>
                                        <p:tgtEl>
                                          <p:spTgt spid="231509"/>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231501"/>
                                        </p:tgtEl>
                                        <p:attrNameLst>
                                          <p:attrName>style.visibility</p:attrName>
                                        </p:attrNameLst>
                                      </p:cBhvr>
                                      <p:to>
                                        <p:strVal val="visible"/>
                                      </p:to>
                                    </p:set>
                                    <p:anim calcmode="lin" valueType="num">
                                      <p:cBhvr additive="base">
                                        <p:cTn id="59" dur="500" fill="hold"/>
                                        <p:tgtEl>
                                          <p:spTgt spid="231501"/>
                                        </p:tgtEl>
                                        <p:attrNameLst>
                                          <p:attrName>ppt_x</p:attrName>
                                        </p:attrNameLst>
                                      </p:cBhvr>
                                      <p:tavLst>
                                        <p:tav tm="0">
                                          <p:val>
                                            <p:strVal val="1+#ppt_w/2"/>
                                          </p:val>
                                        </p:tav>
                                        <p:tav tm="100000">
                                          <p:val>
                                            <p:strVal val="#ppt_x"/>
                                          </p:val>
                                        </p:tav>
                                      </p:tavLst>
                                    </p:anim>
                                    <p:anim calcmode="lin" valueType="num">
                                      <p:cBhvr additive="base">
                                        <p:cTn id="60" dur="500" fill="hold"/>
                                        <p:tgtEl>
                                          <p:spTgt spid="2315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6" grpId="0" autoUpdateAnimBg="0"/>
      <p:bldP spid="231427" grpId="0" animBg="1"/>
      <p:bldP spid="231428" grpId="0" animBg="1"/>
      <p:bldP spid="231429" grpId="0" animBg="1"/>
      <p:bldP spid="231464" grpId="0" autoUpdateAnimBg="0"/>
      <p:bldP spid="23150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148263" cy="492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504" name="jl-sp2.avi">
            <a:hlinkClick r:id="" action="ppaction://media"/>
          </p:cNvPr>
          <p:cNvPicPr>
            <a:picLocks noRot="1" noChangeAspect="1" noChangeArrowheads="1"/>
          </p:cNvPicPr>
          <p:nvPr>
            <a:videoFile r:link="rId1"/>
          </p:nvPr>
        </p:nvPicPr>
        <p:blipFill>
          <a:blip r:embed="rId5">
            <a:extLst>
              <a:ext uri="{28A0092B-C50C-407E-A947-70E740481C1C}">
                <a14:useLocalDpi xmlns:a14="http://schemas.microsoft.com/office/drawing/2010/main" val="0"/>
              </a:ext>
            </a:extLst>
          </a:blip>
          <a:srcRect/>
          <a:stretch>
            <a:fillRect/>
          </a:stretch>
        </p:blipFill>
        <p:spPr bwMode="auto">
          <a:xfrm>
            <a:off x="3200400" y="2362200"/>
            <a:ext cx="5707063" cy="428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2504"/>
                                        </p:tgtEl>
                                        <p:attrNameLst>
                                          <p:attrName>style.visibility</p:attrName>
                                        </p:attrNameLst>
                                      </p:cBhvr>
                                      <p:to>
                                        <p:strVal val="visible"/>
                                      </p:to>
                                    </p:set>
                                    <p:animEffect transition="in" filter="slide(fromBottom)">
                                      <p:cBhvr>
                                        <p:cTn id="7" dur="500"/>
                                        <p:tgtEl>
                                          <p:spTgt spid="62504"/>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62504"/>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62504"/>
                                        </p:tgtEl>
                                      </p:cBhvr>
                                    </p:cmd>
                                  </p:childTnLst>
                                </p:cTn>
                              </p:par>
                            </p:childTnLst>
                          </p:cTn>
                        </p:par>
                      </p:childTnLst>
                    </p:cTn>
                  </p:par>
                </p:childTnLst>
              </p:cTn>
              <p:nextCondLst>
                <p:cond evt="onClick" delay="0">
                  <p:tgtEl>
                    <p:spTgt spid="62504"/>
                  </p:tgtEl>
                </p:cond>
              </p:nextCondLst>
            </p:seq>
            <p:video>
              <p:cMediaNode>
                <p:cTn id="13" fill="hold" display="0">
                  <p:stCondLst>
                    <p:cond delay="indefinite"/>
                  </p:stCondLst>
                  <p:endCondLst>
                    <p:cond evt="onNext" delay="0">
                      <p:tgtEl>
                        <p:sldTgt/>
                      </p:tgtEl>
                    </p:cond>
                    <p:cond evt="onPrev" delay="0">
                      <p:tgtEl>
                        <p:sldTgt/>
                      </p:tgtEl>
                    </p:cond>
                  </p:endCondLst>
                </p:cTn>
                <p:tgtEl>
                  <p:spTgt spid="62504"/>
                </p:tgtEl>
              </p:cMediaNode>
            </p:video>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44"/>
          <p:cNvGrpSpPr>
            <a:grpSpLocks/>
          </p:cNvGrpSpPr>
          <p:nvPr/>
        </p:nvGrpSpPr>
        <p:grpSpPr bwMode="auto">
          <a:xfrm>
            <a:off x="609600" y="2514600"/>
            <a:ext cx="2430463" cy="3048000"/>
            <a:chOff x="480" y="1536"/>
            <a:chExt cx="1531" cy="1920"/>
          </a:xfrm>
        </p:grpSpPr>
        <p:sp>
          <p:nvSpPr>
            <p:cNvPr id="41989" name="Line 8"/>
            <p:cNvSpPr>
              <a:spLocks noChangeShapeType="1"/>
            </p:cNvSpPr>
            <p:nvPr/>
          </p:nvSpPr>
          <p:spPr bwMode="auto">
            <a:xfrm>
              <a:off x="1200" y="2016"/>
              <a:ext cx="0"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1990" name="Group 43"/>
            <p:cNvGrpSpPr>
              <a:grpSpLocks/>
            </p:cNvGrpSpPr>
            <p:nvPr/>
          </p:nvGrpSpPr>
          <p:grpSpPr bwMode="auto">
            <a:xfrm>
              <a:off x="480" y="1536"/>
              <a:ext cx="1531" cy="1920"/>
              <a:chOff x="480" y="1536"/>
              <a:chExt cx="1531" cy="1920"/>
            </a:xfrm>
          </p:grpSpPr>
          <p:graphicFrame>
            <p:nvGraphicFramePr>
              <p:cNvPr id="41991" name="Object 6"/>
              <p:cNvGraphicFramePr>
                <a:graphicFrameLocks noChangeAspect="1"/>
              </p:cNvGraphicFramePr>
              <p:nvPr/>
            </p:nvGraphicFramePr>
            <p:xfrm>
              <a:off x="1056" y="2400"/>
              <a:ext cx="354" cy="384"/>
            </p:xfrm>
            <a:graphic>
              <a:graphicData uri="http://schemas.openxmlformats.org/presentationml/2006/ole">
                <mc:AlternateContent xmlns:mc="http://schemas.openxmlformats.org/markup-compatibility/2006">
                  <mc:Choice xmlns:v="urn:schemas-microsoft-com:vml" Requires="v">
                    <p:oleObj spid="_x0000_s42045" name="公式" r:id="rId5" imgW="152268" imgH="164957" progId="Equation.3">
                      <p:embed/>
                    </p:oleObj>
                  </mc:Choice>
                  <mc:Fallback>
                    <p:oleObj name="公式" r:id="rId5" imgW="152268" imgH="164957"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6" y="2400"/>
                            <a:ext cx="35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2" name="Object 7"/>
              <p:cNvGraphicFramePr>
                <a:graphicFrameLocks noChangeAspect="1"/>
              </p:cNvGraphicFramePr>
              <p:nvPr/>
            </p:nvGraphicFramePr>
            <p:xfrm>
              <a:off x="1056" y="1536"/>
              <a:ext cx="332" cy="432"/>
            </p:xfrm>
            <a:graphic>
              <a:graphicData uri="http://schemas.openxmlformats.org/presentationml/2006/ole">
                <mc:AlternateContent xmlns:mc="http://schemas.openxmlformats.org/markup-compatibility/2006">
                  <mc:Choice xmlns:v="urn:schemas-microsoft-com:vml" Requires="v">
                    <p:oleObj spid="_x0000_s42046" name="公式" r:id="rId7" imgW="126780" imgH="164814" progId="Equation.3">
                      <p:embed/>
                    </p:oleObj>
                  </mc:Choice>
                  <mc:Fallback>
                    <p:oleObj name="公式" r:id="rId7" imgW="126780" imgH="164814"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6" y="1536"/>
                            <a:ext cx="33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3" name="Line 9"/>
              <p:cNvSpPr>
                <a:spLocks noChangeShapeType="1"/>
              </p:cNvSpPr>
              <p:nvPr/>
            </p:nvSpPr>
            <p:spPr bwMode="auto">
              <a:xfrm flipH="1">
                <a:off x="768" y="2736"/>
                <a:ext cx="2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994" name="Line 10"/>
              <p:cNvSpPr>
                <a:spLocks noChangeShapeType="1"/>
              </p:cNvSpPr>
              <p:nvPr/>
            </p:nvSpPr>
            <p:spPr bwMode="auto">
              <a:xfrm>
                <a:off x="1392" y="2736"/>
                <a:ext cx="288"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1995" name="Object 11"/>
              <p:cNvGraphicFramePr>
                <a:graphicFrameLocks noChangeAspect="1"/>
              </p:cNvGraphicFramePr>
              <p:nvPr/>
            </p:nvGraphicFramePr>
            <p:xfrm>
              <a:off x="1680" y="3024"/>
              <a:ext cx="331" cy="432"/>
            </p:xfrm>
            <a:graphic>
              <a:graphicData uri="http://schemas.openxmlformats.org/presentationml/2006/ole">
                <mc:AlternateContent xmlns:mc="http://schemas.openxmlformats.org/markup-compatibility/2006">
                  <mc:Choice xmlns:v="urn:schemas-microsoft-com:vml" Requires="v">
                    <p:oleObj spid="_x0000_s42047" name="公式" r:id="rId9" imgW="126780" imgH="164814" progId="Equation.3">
                      <p:embed/>
                    </p:oleObj>
                  </mc:Choice>
                  <mc:Fallback>
                    <p:oleObj name="公式" r:id="rId9" imgW="126780" imgH="164814"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0" y="3024"/>
                            <a:ext cx="331"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6" name="Object 12"/>
              <p:cNvGraphicFramePr>
                <a:graphicFrameLocks noChangeAspect="1"/>
              </p:cNvGraphicFramePr>
              <p:nvPr/>
            </p:nvGraphicFramePr>
            <p:xfrm>
              <a:off x="480" y="3024"/>
              <a:ext cx="331" cy="432"/>
            </p:xfrm>
            <a:graphic>
              <a:graphicData uri="http://schemas.openxmlformats.org/presentationml/2006/ole">
                <mc:AlternateContent xmlns:mc="http://schemas.openxmlformats.org/markup-compatibility/2006">
                  <mc:Choice xmlns:v="urn:schemas-microsoft-com:vml" Requires="v">
                    <p:oleObj spid="_x0000_s42048" name="公式" r:id="rId10" imgW="126780" imgH="164814" progId="Equation.3">
                      <p:embed/>
                    </p:oleObj>
                  </mc:Choice>
                  <mc:Fallback>
                    <p:oleObj name="公式" r:id="rId10" imgW="126780" imgH="164814"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 y="3024"/>
                            <a:ext cx="331"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pic>
        <p:nvPicPr>
          <p:cNvPr id="28695" name="lan-BF3.avi">
            <a:hlinkClick r:id="" action="ppaction://media"/>
          </p:cNvPr>
          <p:cNvPicPr>
            <a:picLocks noRot="1" noChangeAspect="1" noChangeArrowheads="1"/>
          </p:cNvPicPr>
          <p:nvPr>
            <a:videoFile r:link="rId2"/>
          </p:nvPr>
        </p:nvPicPr>
        <p:blipFill>
          <a:blip r:embed="rId11">
            <a:extLst>
              <a:ext uri="{28A0092B-C50C-407E-A947-70E740481C1C}">
                <a14:useLocalDpi xmlns:a14="http://schemas.microsoft.com/office/drawing/2010/main" val="0"/>
              </a:ext>
            </a:extLst>
          </a:blip>
          <a:srcRect/>
          <a:stretch>
            <a:fillRect/>
          </a:stretch>
        </p:blipFill>
        <p:spPr bwMode="auto">
          <a:xfrm>
            <a:off x="3429000" y="1935163"/>
            <a:ext cx="56388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Text Box 6"/>
          <p:cNvSpPr txBox="1">
            <a:spLocks noChangeArrowheads="1"/>
          </p:cNvSpPr>
          <p:nvPr/>
        </p:nvSpPr>
        <p:spPr bwMode="auto">
          <a:xfrm>
            <a:off x="381000" y="685800"/>
            <a:ext cx="3686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3200"/>
              <a:t>BF</a:t>
            </a:r>
            <a:r>
              <a:rPr lang="en-US" altLang="zh-CN" sz="3200" baseline="-25000"/>
              <a:t>3</a:t>
            </a:r>
            <a:r>
              <a:rPr lang="zh-CN" altLang="en-US" sz="3200"/>
              <a:t>的形成</a:t>
            </a:r>
          </a:p>
        </p:txBody>
      </p:sp>
    </p:spTree>
  </p:cSld>
  <p:clrMapOvr>
    <a:masterClrMapping/>
  </p:clrMapOvr>
  <p:transition>
    <p:random/>
    <p:sndAc>
      <p:stSnd>
        <p:snd r:embed="rId4"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8695"/>
                                        </p:tgtEl>
                                        <p:attrNameLst>
                                          <p:attrName>style.visibility</p:attrName>
                                        </p:attrNameLst>
                                      </p:cBhvr>
                                      <p:to>
                                        <p:strVal val="visible"/>
                                      </p:to>
                                    </p:set>
                                    <p:animEffect transition="in" filter="slide(fromBottom)">
                                      <p:cBhvr>
                                        <p:cTn id="7" dur="500"/>
                                        <p:tgtEl>
                                          <p:spTgt spid="28695"/>
                                        </p:tgtEl>
                                      </p:cBhvr>
                                    </p:animEffect>
                                  </p:childTnLst>
                                </p:cTn>
                              </p:par>
                            </p:childTnLst>
                          </p:cTn>
                        </p:par>
                        <p:par>
                          <p:cTn id="8" fill="hold" nodeType="afterGroup">
                            <p:stCondLst>
                              <p:cond delay="500"/>
                            </p:stCondLst>
                            <p:childTnLst>
                              <p:par>
                                <p:cTn id="9" presetID="1" presetClass="mediacall" presetSubtype="0" fill="hold" nodeType="afterEffect">
                                  <p:stCondLst>
                                    <p:cond delay="0"/>
                                  </p:stCondLst>
                                  <p:childTnLst>
                                    <p:cmd type="call" cmd="playFrom(0.0)">
                                      <p:cBhvr>
                                        <p:cTn id="10" dur="3367" fill="hold"/>
                                        <p:tgtEl>
                                          <p:spTgt spid="2869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11" fill="hold" display="0">
                  <p:stCondLst>
                    <p:cond delay="indefinite"/>
                  </p:stCondLst>
                  <p:endCondLst>
                    <p:cond evt="onNext" delay="0">
                      <p:tgtEl>
                        <p:sldTgt/>
                      </p:tgtEl>
                    </p:cond>
                    <p:cond evt="onPrev" delay="0">
                      <p:tgtEl>
                        <p:sldTgt/>
                      </p:tgtEl>
                    </p:cond>
                  </p:endCondLst>
                </p:cTn>
                <p:tgtEl>
                  <p:spTgt spid="28695"/>
                </p:tgtEl>
              </p:cMediaNode>
            </p:video>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381000" y="533400"/>
            <a:ext cx="8305800" cy="2236788"/>
          </a:xfrm>
          <a:prstGeom prst="rect">
            <a:avLst/>
          </a:prstGeom>
          <a:noFill/>
          <a:ln w="9525">
            <a:solidFill>
              <a:srgbClr val="FF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        </a:t>
            </a:r>
            <a:r>
              <a:rPr lang="zh-CN" altLang="en-US" sz="2800"/>
              <a:t>成键时三个杂化轨道比较大的一头分别与三个</a:t>
            </a:r>
            <a:r>
              <a:rPr lang="en-US" altLang="zh-CN" sz="2800"/>
              <a:t>F</a:t>
            </a:r>
            <a:r>
              <a:rPr lang="zh-CN" altLang="en-US" sz="2800"/>
              <a:t>原子的</a:t>
            </a:r>
            <a:r>
              <a:rPr lang="en-US" altLang="zh-CN" sz="2800"/>
              <a:t>p</a:t>
            </a:r>
            <a:r>
              <a:rPr lang="zh-CN" altLang="en-US" sz="2800"/>
              <a:t>轨道重叠，形成三个 </a:t>
            </a:r>
            <a:r>
              <a:rPr lang="en-US" altLang="zh-CN" sz="2800"/>
              <a:t>sp</a:t>
            </a:r>
            <a:r>
              <a:rPr lang="en-US" altLang="zh-CN" sz="2800" baseline="30000"/>
              <a:t>2</a:t>
            </a:r>
            <a:r>
              <a:rPr lang="en-US" altLang="zh-CN" sz="2800"/>
              <a:t>-p</a:t>
            </a:r>
            <a:r>
              <a:rPr lang="zh-CN" altLang="en-US" sz="2800"/>
              <a:t>重叠的</a:t>
            </a:r>
            <a:r>
              <a:rPr lang="zh-CN" altLang="en-US" sz="2800">
                <a:sym typeface="Symbol" pitchFamily="18" charset="2"/>
              </a:rPr>
              <a:t>键，由于三个</a:t>
            </a:r>
            <a:r>
              <a:rPr lang="en-US" altLang="zh-CN" sz="2800">
                <a:sym typeface="Symbol" pitchFamily="18" charset="2"/>
              </a:rPr>
              <a:t>sp</a:t>
            </a:r>
            <a:r>
              <a:rPr lang="en-US" altLang="zh-CN" sz="2800" baseline="30000">
                <a:sym typeface="Symbol" pitchFamily="18" charset="2"/>
              </a:rPr>
              <a:t>2</a:t>
            </a:r>
            <a:r>
              <a:rPr lang="zh-CN" altLang="en-US" sz="2800">
                <a:sym typeface="Symbol" pitchFamily="18" charset="2"/>
              </a:rPr>
              <a:t>杂化轨道处于同一平面上，且轨道夹角为 </a:t>
            </a:r>
            <a:r>
              <a:rPr lang="en-US" altLang="zh-CN" sz="2800">
                <a:sym typeface="Symbol" pitchFamily="18" charset="2"/>
              </a:rPr>
              <a:t>120°</a:t>
            </a:r>
            <a:r>
              <a:rPr lang="zh-CN" altLang="en-US" sz="2800">
                <a:sym typeface="Symbol" pitchFamily="18" charset="2"/>
              </a:rPr>
              <a:t>，因此形成的</a:t>
            </a:r>
            <a:r>
              <a:rPr lang="en-US" altLang="zh-CN" sz="2800"/>
              <a:t>BF</a:t>
            </a:r>
            <a:r>
              <a:rPr lang="en-US" altLang="zh-CN" sz="2800" baseline="-25000"/>
              <a:t>3</a:t>
            </a:r>
            <a:r>
              <a:rPr lang="zh-CN" altLang="en-US" sz="2800"/>
              <a:t>分子的空间结构为平面三角形的结构，这个推测与实验测定的结果完全一致。</a:t>
            </a:r>
          </a:p>
        </p:txBody>
      </p:sp>
      <p:sp>
        <p:nvSpPr>
          <p:cNvPr id="232452" name="Text Box 4"/>
          <p:cNvSpPr txBox="1">
            <a:spLocks noChangeArrowheads="1"/>
          </p:cNvSpPr>
          <p:nvPr/>
        </p:nvSpPr>
        <p:spPr bwMode="auto">
          <a:xfrm>
            <a:off x="395288" y="3213100"/>
            <a:ext cx="2162175" cy="641350"/>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lang="en-US" altLang="zh-CN" sz="3600"/>
              <a:t>sp</a:t>
            </a:r>
            <a:r>
              <a:rPr lang="en-US" altLang="zh-CN" sz="3600" baseline="30000"/>
              <a:t>3</a:t>
            </a:r>
            <a:r>
              <a:rPr lang="zh-CN" altLang="en-US" sz="3600"/>
              <a:t>杂化</a:t>
            </a:r>
          </a:p>
        </p:txBody>
      </p:sp>
      <p:grpSp>
        <p:nvGrpSpPr>
          <p:cNvPr id="232457" name="Group 9"/>
          <p:cNvGrpSpPr>
            <a:grpSpLocks/>
          </p:cNvGrpSpPr>
          <p:nvPr/>
        </p:nvGrpSpPr>
        <p:grpSpPr bwMode="auto">
          <a:xfrm>
            <a:off x="381000" y="4038600"/>
            <a:ext cx="8305800" cy="2227263"/>
            <a:chOff x="240" y="2544"/>
            <a:chExt cx="5232" cy="1403"/>
          </a:xfrm>
        </p:grpSpPr>
        <p:sp>
          <p:nvSpPr>
            <p:cNvPr id="43013" name="Text Box 6"/>
            <p:cNvSpPr txBox="1">
              <a:spLocks noChangeArrowheads="1"/>
            </p:cNvSpPr>
            <p:nvPr/>
          </p:nvSpPr>
          <p:spPr bwMode="auto">
            <a:xfrm>
              <a:off x="240" y="2544"/>
              <a:ext cx="5232" cy="1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          </a:t>
              </a:r>
              <a:r>
                <a:rPr lang="zh-CN" altLang="en-US" sz="2800"/>
                <a:t>同一原子内由一个</a:t>
              </a:r>
              <a:r>
                <a:rPr lang="en-US" altLang="zh-CN" sz="2800"/>
                <a:t>ns</a:t>
              </a:r>
              <a:r>
                <a:rPr lang="zh-CN" altLang="en-US" sz="2800"/>
                <a:t>轨道和三个</a:t>
              </a:r>
              <a:r>
                <a:rPr lang="en-US" altLang="zh-CN" sz="2800"/>
                <a:t>np</a:t>
              </a:r>
              <a:r>
                <a:rPr lang="zh-CN" altLang="en-US" sz="2800"/>
                <a:t>轨道发生杂化，称为</a:t>
              </a:r>
              <a:r>
                <a:rPr lang="en-US" altLang="zh-CN" sz="2800"/>
                <a:t>sp</a:t>
              </a:r>
              <a:r>
                <a:rPr lang="en-US" altLang="zh-CN" sz="2800" baseline="30000"/>
                <a:t>3</a:t>
              </a:r>
              <a:r>
                <a:rPr lang="zh-CN" altLang="en-US" sz="2800"/>
                <a:t>杂化，杂化后的轨道称</a:t>
              </a:r>
              <a:r>
                <a:rPr lang="en-US" altLang="zh-CN" sz="2800"/>
                <a:t>sp</a:t>
              </a:r>
              <a:r>
                <a:rPr lang="en-US" altLang="zh-CN" sz="2800" baseline="30000"/>
                <a:t>3</a:t>
              </a:r>
              <a:r>
                <a:rPr lang="zh-CN" altLang="en-US" sz="2800"/>
                <a:t>杂化轨道。得到四个</a:t>
              </a:r>
              <a:r>
                <a:rPr lang="en-US" altLang="zh-CN" sz="2800"/>
                <a:t>sp</a:t>
              </a:r>
              <a:r>
                <a:rPr lang="en-US" altLang="zh-CN" sz="2800" baseline="30000"/>
                <a:t>3</a:t>
              </a:r>
              <a:r>
                <a:rPr lang="zh-CN" altLang="en-US" sz="2800"/>
                <a:t>杂化轨道，其中每个</a:t>
              </a:r>
              <a:r>
                <a:rPr lang="en-US" altLang="zh-CN" sz="2800"/>
                <a:t>sp</a:t>
              </a:r>
              <a:r>
                <a:rPr lang="en-US" altLang="zh-CN" sz="2800" baseline="30000"/>
                <a:t>3</a:t>
              </a:r>
              <a:r>
                <a:rPr lang="zh-CN" altLang="en-US" sz="2800"/>
                <a:t>杂化轨道都含有   </a:t>
              </a:r>
              <a:r>
                <a:rPr lang="en-US" altLang="zh-CN" sz="2800"/>
                <a:t>s</a:t>
              </a:r>
              <a:r>
                <a:rPr lang="zh-CN" altLang="en-US" sz="2800"/>
                <a:t>和   </a:t>
              </a:r>
              <a:r>
                <a:rPr lang="en-US" altLang="zh-CN" sz="2800"/>
                <a:t>p</a:t>
              </a:r>
              <a:r>
                <a:rPr lang="zh-CN" altLang="en-US" sz="2800"/>
                <a:t>轨道成分，</a:t>
              </a:r>
              <a:r>
                <a:rPr lang="zh-CN" altLang="en-US" sz="2800" b="1">
                  <a:solidFill>
                    <a:srgbClr val="FF3300"/>
                  </a:solidFill>
                </a:rPr>
                <a:t>杂化轨道间的夹角为</a:t>
              </a:r>
              <a:r>
                <a:rPr lang="en-US" altLang="zh-CN" sz="2800" b="1">
                  <a:solidFill>
                    <a:srgbClr val="FF3300"/>
                  </a:solidFill>
                </a:rPr>
                <a:t>109°28´</a:t>
              </a:r>
              <a:r>
                <a:rPr lang="zh-CN" altLang="en-US" sz="2800" b="1">
                  <a:solidFill>
                    <a:srgbClr val="FF3300"/>
                  </a:solidFill>
                </a:rPr>
                <a:t>，因此，</a:t>
              </a:r>
              <a:r>
                <a:rPr lang="en-US" altLang="zh-CN" sz="2800" b="1">
                  <a:solidFill>
                    <a:srgbClr val="FF3300"/>
                  </a:solidFill>
                </a:rPr>
                <a:t>sp</a:t>
              </a:r>
              <a:r>
                <a:rPr lang="en-US" altLang="zh-CN" sz="2800" b="1" baseline="30000">
                  <a:solidFill>
                    <a:srgbClr val="FF3300"/>
                  </a:solidFill>
                </a:rPr>
                <a:t>3</a:t>
              </a:r>
              <a:r>
                <a:rPr lang="zh-CN" altLang="en-US" sz="2800" b="1">
                  <a:solidFill>
                    <a:srgbClr val="FF3300"/>
                  </a:solidFill>
                </a:rPr>
                <a:t>杂化轨道的空间构型为四面体型。</a:t>
              </a:r>
            </a:p>
          </p:txBody>
        </p:sp>
        <p:graphicFrame>
          <p:nvGraphicFramePr>
            <p:cNvPr id="43014" name="Object 7"/>
            <p:cNvGraphicFramePr>
              <a:graphicFrameLocks noChangeAspect="1"/>
            </p:cNvGraphicFramePr>
            <p:nvPr/>
          </p:nvGraphicFramePr>
          <p:xfrm>
            <a:off x="5132" y="3120"/>
            <a:ext cx="122" cy="288"/>
          </p:xfrm>
          <a:graphic>
            <a:graphicData uri="http://schemas.openxmlformats.org/presentationml/2006/ole">
              <mc:AlternateContent xmlns:mc="http://schemas.openxmlformats.org/markup-compatibility/2006">
                <mc:Choice xmlns:v="urn:schemas-microsoft-com:vml" Requires="v">
                  <p:oleObj spid="_x0000_s43040" name="公式" r:id="rId4" imgW="165028" imgH="469696" progId="Equation.3">
                    <p:embed/>
                  </p:oleObj>
                </mc:Choice>
                <mc:Fallback>
                  <p:oleObj name="公式" r:id="rId4" imgW="165028" imgH="469696"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2" y="3120"/>
                          <a:ext cx="12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5" name="Object 8"/>
            <p:cNvGraphicFramePr>
              <a:graphicFrameLocks noChangeAspect="1"/>
            </p:cNvGraphicFramePr>
            <p:nvPr/>
          </p:nvGraphicFramePr>
          <p:xfrm>
            <a:off x="576" y="3360"/>
            <a:ext cx="124" cy="292"/>
          </p:xfrm>
          <a:graphic>
            <a:graphicData uri="http://schemas.openxmlformats.org/presentationml/2006/ole">
              <mc:AlternateContent xmlns:mc="http://schemas.openxmlformats.org/markup-compatibility/2006">
                <mc:Choice xmlns:v="urn:schemas-microsoft-com:vml" Requires="v">
                  <p:oleObj spid="_x0000_s43041" name="公式" r:id="rId6" imgW="165028" imgH="469696" progId="Equation.3">
                    <p:embed/>
                  </p:oleObj>
                </mc:Choice>
                <mc:Fallback>
                  <p:oleObj name="公式" r:id="rId6" imgW="165028" imgH="469696"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 y="3360"/>
                          <a:ext cx="124"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2452"/>
                                        </p:tgtEl>
                                        <p:attrNameLst>
                                          <p:attrName>style.visibility</p:attrName>
                                        </p:attrNameLst>
                                      </p:cBhvr>
                                      <p:to>
                                        <p:strVal val="visible"/>
                                      </p:to>
                                    </p:set>
                                    <p:anim calcmode="lin" valueType="num">
                                      <p:cBhvr additive="base">
                                        <p:cTn id="7" dur="500" fill="hold"/>
                                        <p:tgtEl>
                                          <p:spTgt spid="232452"/>
                                        </p:tgtEl>
                                        <p:attrNameLst>
                                          <p:attrName>ppt_x</p:attrName>
                                        </p:attrNameLst>
                                      </p:cBhvr>
                                      <p:tavLst>
                                        <p:tav tm="0">
                                          <p:val>
                                            <p:strVal val="0-#ppt_w/2"/>
                                          </p:val>
                                        </p:tav>
                                        <p:tav tm="100000">
                                          <p:val>
                                            <p:strVal val="#ppt_x"/>
                                          </p:val>
                                        </p:tav>
                                      </p:tavLst>
                                    </p:anim>
                                    <p:anim calcmode="lin" valueType="num">
                                      <p:cBhvr additive="base">
                                        <p:cTn id="8" dur="500" fill="hold"/>
                                        <p:tgtEl>
                                          <p:spTgt spid="2324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32457"/>
                                        </p:tgtEl>
                                        <p:attrNameLst>
                                          <p:attrName>style.visibility</p:attrName>
                                        </p:attrNameLst>
                                      </p:cBhvr>
                                      <p:to>
                                        <p:strVal val="visible"/>
                                      </p:to>
                                    </p:set>
                                    <p:anim calcmode="lin" valueType="num">
                                      <p:cBhvr additive="base">
                                        <p:cTn id="13" dur="500" fill="hold"/>
                                        <p:tgtEl>
                                          <p:spTgt spid="232457"/>
                                        </p:tgtEl>
                                        <p:attrNameLst>
                                          <p:attrName>ppt_x</p:attrName>
                                        </p:attrNameLst>
                                      </p:cBhvr>
                                      <p:tavLst>
                                        <p:tav tm="0">
                                          <p:val>
                                            <p:strVal val="0-#ppt_w/2"/>
                                          </p:val>
                                        </p:tav>
                                        <p:tav tm="100000">
                                          <p:val>
                                            <p:strVal val="#ppt_x"/>
                                          </p:val>
                                        </p:tav>
                                      </p:tavLst>
                                    </p:anim>
                                    <p:anim calcmode="lin" valueType="num">
                                      <p:cBhvr additive="base">
                                        <p:cTn id="14" dur="500" fill="hold"/>
                                        <p:tgtEl>
                                          <p:spTgt spid="2324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2"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288" y="188913"/>
            <a:ext cx="7772400" cy="1143000"/>
          </a:xfrm>
        </p:spPr>
        <p:txBody>
          <a:bodyPr/>
          <a:lstStyle/>
          <a:p>
            <a:pPr eaLnBrk="1" hangingPunct="1"/>
            <a:r>
              <a:rPr lang="en-US" altLang="zh-CN" sz="4000" b="1" smtClean="0">
                <a:solidFill>
                  <a:srgbClr val="FF3300"/>
                </a:solidFill>
                <a:latin typeface="隶书" pitchFamily="49" charset="-122"/>
                <a:ea typeface="隶书" pitchFamily="49" charset="-122"/>
              </a:rPr>
              <a:t>10.1 </a:t>
            </a:r>
            <a:r>
              <a:rPr lang="zh-CN" altLang="en-US" sz="4000" b="1" dirty="0" smtClean="0">
                <a:solidFill>
                  <a:srgbClr val="FF3300"/>
                </a:solidFill>
                <a:latin typeface="隶书" pitchFamily="49" charset="-122"/>
                <a:ea typeface="隶书" pitchFamily="49" charset="-122"/>
              </a:rPr>
              <a:t>离子的电子构型与极化作用</a:t>
            </a:r>
          </a:p>
        </p:txBody>
      </p:sp>
      <p:sp>
        <p:nvSpPr>
          <p:cNvPr id="6147" name="Rectangle 3"/>
          <p:cNvSpPr>
            <a:spLocks noGrp="1" noChangeArrowheads="1"/>
          </p:cNvSpPr>
          <p:nvPr>
            <p:ph type="body" idx="1"/>
          </p:nvPr>
        </p:nvSpPr>
        <p:spPr>
          <a:xfrm>
            <a:off x="539750" y="1412875"/>
            <a:ext cx="7772400" cy="4114800"/>
          </a:xfrm>
        </p:spPr>
        <p:txBody>
          <a:bodyPr/>
          <a:lstStyle/>
          <a:p>
            <a:pPr eaLnBrk="1" hangingPunct="1">
              <a:lnSpc>
                <a:spcPct val="90000"/>
              </a:lnSpc>
              <a:buFontTx/>
              <a:buNone/>
            </a:pPr>
            <a:r>
              <a:rPr lang="zh-CN" altLang="en-US" sz="3600" b="1" smtClean="0">
                <a:solidFill>
                  <a:schemeClr val="hlink"/>
                </a:solidFill>
                <a:latin typeface="宋体" pitchFamily="2" charset="-122"/>
              </a:rPr>
              <a:t>一、离子的电子构型</a:t>
            </a:r>
          </a:p>
          <a:p>
            <a:pPr eaLnBrk="1" hangingPunct="1">
              <a:lnSpc>
                <a:spcPct val="90000"/>
              </a:lnSpc>
              <a:buFontTx/>
              <a:buNone/>
            </a:pPr>
            <a:endParaRPr lang="zh-CN" altLang="en-US" sz="3600" b="1" smtClean="0">
              <a:solidFill>
                <a:schemeClr val="hlink"/>
              </a:solidFill>
              <a:latin typeface="宋体" pitchFamily="2" charset="-122"/>
            </a:endParaRPr>
          </a:p>
          <a:p>
            <a:pPr eaLnBrk="1" hangingPunct="1">
              <a:lnSpc>
                <a:spcPct val="90000"/>
              </a:lnSpc>
              <a:buFontTx/>
              <a:buNone/>
            </a:pPr>
            <a:r>
              <a:rPr lang="en-US" altLang="zh-CN" b="1" smtClean="0">
                <a:solidFill>
                  <a:srgbClr val="FF0000"/>
                </a:solidFill>
              </a:rPr>
              <a:t>2</a:t>
            </a:r>
            <a:r>
              <a:rPr lang="zh-CN" altLang="en-US" b="1" smtClean="0">
                <a:solidFill>
                  <a:srgbClr val="FF0000"/>
                </a:solidFill>
              </a:rPr>
              <a:t>电子构型</a:t>
            </a:r>
            <a:r>
              <a:rPr lang="en-US" altLang="zh-CN" b="1" smtClean="0">
                <a:solidFill>
                  <a:srgbClr val="FF0000"/>
                </a:solidFill>
                <a:sym typeface="Wingdings" pitchFamily="2" charset="2"/>
              </a:rPr>
              <a:t>:</a:t>
            </a:r>
            <a:r>
              <a:rPr lang="en-US" altLang="zh-CN" b="1" smtClean="0">
                <a:sym typeface="Wingdings" pitchFamily="2" charset="2"/>
              </a:rPr>
              <a:t> (n-1)s</a:t>
            </a:r>
            <a:r>
              <a:rPr lang="en-US" altLang="zh-CN" b="1" baseline="30000" smtClean="0">
                <a:sym typeface="Wingdings" pitchFamily="2" charset="2"/>
              </a:rPr>
              <a:t>2</a:t>
            </a:r>
            <a:endParaRPr lang="en-US" altLang="zh-CN" b="1" baseline="30000" smtClean="0"/>
          </a:p>
          <a:p>
            <a:pPr eaLnBrk="1" hangingPunct="1">
              <a:lnSpc>
                <a:spcPct val="90000"/>
              </a:lnSpc>
              <a:buFontTx/>
              <a:buNone/>
            </a:pPr>
            <a:r>
              <a:rPr lang="en-US" altLang="zh-CN" b="1" smtClean="0">
                <a:solidFill>
                  <a:srgbClr val="FF0000"/>
                </a:solidFill>
              </a:rPr>
              <a:t>8</a:t>
            </a:r>
            <a:r>
              <a:rPr lang="zh-CN" altLang="en-US" b="1" smtClean="0">
                <a:solidFill>
                  <a:srgbClr val="FF0000"/>
                </a:solidFill>
              </a:rPr>
              <a:t>电子构型</a:t>
            </a:r>
            <a:r>
              <a:rPr lang="en-US" altLang="zh-CN" b="1" smtClean="0">
                <a:solidFill>
                  <a:srgbClr val="FF0000"/>
                </a:solidFill>
                <a:sym typeface="Wingdings" pitchFamily="2" charset="2"/>
              </a:rPr>
              <a:t>:</a:t>
            </a:r>
            <a:r>
              <a:rPr lang="en-US" altLang="zh-CN" b="1" smtClean="0">
                <a:sym typeface="Wingdings" pitchFamily="2" charset="2"/>
              </a:rPr>
              <a:t> (n-1)s</a:t>
            </a:r>
            <a:r>
              <a:rPr lang="en-US" altLang="zh-CN" b="1" baseline="30000" smtClean="0">
                <a:sym typeface="Wingdings" pitchFamily="2" charset="2"/>
              </a:rPr>
              <a:t>2</a:t>
            </a:r>
            <a:r>
              <a:rPr lang="en-US" altLang="zh-CN" b="1" smtClean="0">
                <a:sym typeface="Wingdings" pitchFamily="2" charset="2"/>
              </a:rPr>
              <a:t>(n-1)p</a:t>
            </a:r>
            <a:r>
              <a:rPr lang="en-US" altLang="zh-CN" b="1" baseline="30000" smtClean="0">
                <a:sym typeface="Wingdings" pitchFamily="2" charset="2"/>
              </a:rPr>
              <a:t>6</a:t>
            </a:r>
            <a:endParaRPr lang="en-US" altLang="zh-CN" b="1" baseline="30000" smtClean="0"/>
          </a:p>
          <a:p>
            <a:pPr eaLnBrk="1" hangingPunct="1">
              <a:lnSpc>
                <a:spcPct val="90000"/>
              </a:lnSpc>
              <a:buFontTx/>
              <a:buNone/>
            </a:pPr>
            <a:r>
              <a:rPr lang="en-US" altLang="zh-CN" b="1" smtClean="0">
                <a:solidFill>
                  <a:srgbClr val="FF0000"/>
                </a:solidFill>
              </a:rPr>
              <a:t>18</a:t>
            </a:r>
            <a:r>
              <a:rPr lang="zh-CN" altLang="en-US" b="1" smtClean="0">
                <a:solidFill>
                  <a:srgbClr val="FF0000"/>
                </a:solidFill>
              </a:rPr>
              <a:t>电子构型</a:t>
            </a:r>
            <a:r>
              <a:rPr lang="en-US" altLang="zh-CN" b="1" smtClean="0">
                <a:solidFill>
                  <a:srgbClr val="FF0000"/>
                </a:solidFill>
                <a:sym typeface="Wingdings" pitchFamily="2" charset="2"/>
              </a:rPr>
              <a:t>:</a:t>
            </a:r>
            <a:r>
              <a:rPr lang="en-US" altLang="zh-CN" b="1" smtClean="0">
                <a:sym typeface="Wingdings" pitchFamily="2" charset="2"/>
              </a:rPr>
              <a:t> (n-1)s</a:t>
            </a:r>
            <a:r>
              <a:rPr lang="en-US" altLang="zh-CN" b="1" baseline="30000" smtClean="0">
                <a:sym typeface="Wingdings" pitchFamily="2" charset="2"/>
              </a:rPr>
              <a:t>2</a:t>
            </a:r>
            <a:r>
              <a:rPr lang="en-US" altLang="zh-CN" b="1" smtClean="0">
                <a:sym typeface="Wingdings" pitchFamily="2" charset="2"/>
              </a:rPr>
              <a:t>(n-1)p</a:t>
            </a:r>
            <a:r>
              <a:rPr lang="en-US" altLang="zh-CN" b="1" baseline="30000" smtClean="0">
                <a:sym typeface="Wingdings" pitchFamily="2" charset="2"/>
              </a:rPr>
              <a:t>6</a:t>
            </a:r>
            <a:r>
              <a:rPr lang="en-US" altLang="zh-CN" b="1" smtClean="0">
                <a:sym typeface="Wingdings" pitchFamily="2" charset="2"/>
              </a:rPr>
              <a:t>(n-1)d</a:t>
            </a:r>
            <a:r>
              <a:rPr lang="en-US" altLang="zh-CN" b="1" baseline="30000" smtClean="0">
                <a:sym typeface="Wingdings" pitchFamily="2" charset="2"/>
              </a:rPr>
              <a:t>10</a:t>
            </a:r>
            <a:endParaRPr lang="en-US" altLang="zh-CN" b="1" smtClean="0"/>
          </a:p>
          <a:p>
            <a:pPr eaLnBrk="1" hangingPunct="1">
              <a:lnSpc>
                <a:spcPct val="90000"/>
              </a:lnSpc>
              <a:buFontTx/>
              <a:buNone/>
            </a:pPr>
            <a:r>
              <a:rPr lang="en-US" altLang="zh-CN" b="1" smtClean="0">
                <a:solidFill>
                  <a:srgbClr val="FF0000"/>
                </a:solidFill>
              </a:rPr>
              <a:t>18+2</a:t>
            </a:r>
            <a:r>
              <a:rPr lang="zh-CN" altLang="en-US" b="1" smtClean="0">
                <a:solidFill>
                  <a:srgbClr val="FF0000"/>
                </a:solidFill>
              </a:rPr>
              <a:t>电子构型</a:t>
            </a:r>
            <a:r>
              <a:rPr lang="en-US" altLang="zh-CN" b="1" smtClean="0">
                <a:solidFill>
                  <a:srgbClr val="FF0000"/>
                </a:solidFill>
                <a:sym typeface="Wingdings" pitchFamily="2" charset="2"/>
              </a:rPr>
              <a:t>:</a:t>
            </a:r>
            <a:r>
              <a:rPr lang="en-US" altLang="zh-CN" b="1" smtClean="0">
                <a:sym typeface="Wingdings" pitchFamily="2" charset="2"/>
              </a:rPr>
              <a:t> (n-1)s</a:t>
            </a:r>
            <a:r>
              <a:rPr lang="en-US" altLang="zh-CN" b="1" baseline="30000" smtClean="0">
                <a:sym typeface="Wingdings" pitchFamily="2" charset="2"/>
              </a:rPr>
              <a:t>2</a:t>
            </a:r>
            <a:r>
              <a:rPr lang="en-US" altLang="zh-CN" b="1" smtClean="0">
                <a:sym typeface="Wingdings" pitchFamily="2" charset="2"/>
              </a:rPr>
              <a:t>(n-1)p</a:t>
            </a:r>
            <a:r>
              <a:rPr lang="en-US" altLang="zh-CN" b="1" baseline="30000" smtClean="0">
                <a:sym typeface="Wingdings" pitchFamily="2" charset="2"/>
              </a:rPr>
              <a:t>6</a:t>
            </a:r>
            <a:r>
              <a:rPr lang="en-US" altLang="zh-CN" b="1" smtClean="0">
                <a:sym typeface="Wingdings" pitchFamily="2" charset="2"/>
              </a:rPr>
              <a:t>(n-1)d</a:t>
            </a:r>
            <a:r>
              <a:rPr lang="en-US" altLang="zh-CN" b="1" baseline="30000" smtClean="0">
                <a:sym typeface="Wingdings" pitchFamily="2" charset="2"/>
              </a:rPr>
              <a:t>10</a:t>
            </a:r>
            <a:r>
              <a:rPr lang="en-US" altLang="zh-CN" b="1" smtClean="0">
                <a:sym typeface="Wingdings" pitchFamily="2" charset="2"/>
              </a:rPr>
              <a:t>ns</a:t>
            </a:r>
            <a:r>
              <a:rPr lang="en-US" altLang="zh-CN" b="1" baseline="30000" smtClean="0">
                <a:sym typeface="Wingdings" pitchFamily="2" charset="2"/>
              </a:rPr>
              <a:t>2</a:t>
            </a:r>
            <a:endParaRPr lang="en-US" altLang="zh-CN" b="1" baseline="30000" smtClean="0"/>
          </a:p>
          <a:p>
            <a:pPr eaLnBrk="1" hangingPunct="1">
              <a:lnSpc>
                <a:spcPct val="90000"/>
              </a:lnSpc>
              <a:buFontTx/>
              <a:buNone/>
            </a:pPr>
            <a:r>
              <a:rPr lang="en-US" altLang="zh-CN" b="1" smtClean="0">
                <a:solidFill>
                  <a:srgbClr val="FF0000"/>
                </a:solidFill>
              </a:rPr>
              <a:t>9</a:t>
            </a:r>
            <a:r>
              <a:rPr lang="en-US" altLang="en-US" b="1" smtClean="0">
                <a:solidFill>
                  <a:srgbClr val="FF0000"/>
                </a:solidFill>
              </a:rPr>
              <a:t>～</a:t>
            </a:r>
            <a:r>
              <a:rPr lang="en-US" altLang="zh-CN" b="1" smtClean="0">
                <a:solidFill>
                  <a:srgbClr val="FF0000"/>
                </a:solidFill>
              </a:rPr>
              <a:t>17</a:t>
            </a:r>
            <a:r>
              <a:rPr lang="zh-CN" altLang="en-US" b="1" smtClean="0">
                <a:solidFill>
                  <a:srgbClr val="FF0000"/>
                </a:solidFill>
              </a:rPr>
              <a:t>电子构型</a:t>
            </a:r>
            <a:r>
              <a:rPr lang="en-US" altLang="zh-CN" b="1" smtClean="0">
                <a:solidFill>
                  <a:srgbClr val="FF0000"/>
                </a:solidFill>
              </a:rPr>
              <a:t>:</a:t>
            </a:r>
            <a:r>
              <a:rPr lang="en-US" altLang="zh-CN" b="1" smtClean="0"/>
              <a:t> </a:t>
            </a:r>
            <a:r>
              <a:rPr lang="en-US" altLang="zh-CN" b="1" smtClean="0">
                <a:sym typeface="Wingdings" pitchFamily="2" charset="2"/>
              </a:rPr>
              <a:t>(n-1)s</a:t>
            </a:r>
            <a:r>
              <a:rPr lang="en-US" altLang="zh-CN" b="1" baseline="30000" smtClean="0">
                <a:sym typeface="Wingdings" pitchFamily="2" charset="2"/>
              </a:rPr>
              <a:t>2</a:t>
            </a:r>
            <a:r>
              <a:rPr lang="en-US" altLang="zh-CN" b="1" smtClean="0">
                <a:sym typeface="Wingdings" pitchFamily="2" charset="2"/>
              </a:rPr>
              <a:t>(n-1)p</a:t>
            </a:r>
            <a:r>
              <a:rPr lang="en-US" altLang="zh-CN" b="1" baseline="30000" smtClean="0">
                <a:sym typeface="Wingdings" pitchFamily="2" charset="2"/>
              </a:rPr>
              <a:t>6</a:t>
            </a:r>
            <a:r>
              <a:rPr lang="en-US" altLang="zh-CN" b="1" smtClean="0">
                <a:sym typeface="Wingdings" pitchFamily="2" charset="2"/>
              </a:rPr>
              <a:t>(n-1)d</a:t>
            </a:r>
            <a:r>
              <a:rPr lang="en-US" altLang="zh-CN" b="1" baseline="30000" smtClean="0">
                <a:sym typeface="Wingdings" pitchFamily="2" charset="2"/>
              </a:rPr>
              <a:t>1</a:t>
            </a:r>
            <a:r>
              <a:rPr lang="zh-CN" altLang="en-US" b="1" baseline="30000" smtClean="0">
                <a:sym typeface="Wingdings" pitchFamily="2" charset="2"/>
              </a:rPr>
              <a:t>～</a:t>
            </a:r>
            <a:r>
              <a:rPr lang="en-US" altLang="zh-CN" b="1" baseline="30000" smtClean="0">
                <a:sym typeface="Wingdings" pitchFamily="2" charset="2"/>
              </a:rPr>
              <a:t>9</a:t>
            </a:r>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533400" y="304800"/>
            <a:ext cx="28860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200"/>
              <a:t>例如：</a:t>
            </a:r>
            <a:r>
              <a:rPr lang="en-US" altLang="zh-CN" sz="3200"/>
              <a:t>CH</a:t>
            </a:r>
            <a:r>
              <a:rPr lang="en-US" altLang="zh-CN" sz="3200" baseline="-25000"/>
              <a:t>4</a:t>
            </a:r>
            <a:endParaRPr lang="en-US" altLang="zh-CN" sz="3200"/>
          </a:p>
        </p:txBody>
      </p:sp>
      <p:graphicFrame>
        <p:nvGraphicFramePr>
          <p:cNvPr id="207876" name="Object 4"/>
          <p:cNvGraphicFramePr>
            <a:graphicFrameLocks noGrp="1" noChangeAspect="1"/>
          </p:cNvGraphicFramePr>
          <p:nvPr>
            <p:ph type="body" idx="1"/>
          </p:nvPr>
        </p:nvGraphicFramePr>
        <p:xfrm>
          <a:off x="2157413" y="2743200"/>
          <a:ext cx="946150" cy="538163"/>
        </p:xfrm>
        <a:graphic>
          <a:graphicData uri="http://schemas.openxmlformats.org/presentationml/2006/ole">
            <mc:AlternateContent xmlns:mc="http://schemas.openxmlformats.org/markup-compatibility/2006">
              <mc:Choice xmlns:v="urn:schemas-microsoft-com:vml" Requires="v">
                <p:oleObj spid="_x0000_s44161" name="公式" r:id="rId4" imgW="355292" imgH="203024" progId="Equation.3">
                  <p:embed/>
                </p:oleObj>
              </mc:Choice>
              <mc:Fallback>
                <p:oleObj name="公式" r:id="rId4" imgW="355292" imgH="203024"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7413" y="2743200"/>
                        <a:ext cx="946150"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7884" name="Line 12"/>
          <p:cNvSpPr>
            <a:spLocks noChangeShapeType="1"/>
          </p:cNvSpPr>
          <p:nvPr/>
        </p:nvSpPr>
        <p:spPr bwMode="auto">
          <a:xfrm flipV="1">
            <a:off x="1014413" y="2743200"/>
            <a:ext cx="1066800" cy="3048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85" name="Line 13"/>
          <p:cNvSpPr>
            <a:spLocks noChangeShapeType="1"/>
          </p:cNvSpPr>
          <p:nvPr/>
        </p:nvSpPr>
        <p:spPr bwMode="auto">
          <a:xfrm>
            <a:off x="2309813" y="2743200"/>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87" name="Line 15"/>
          <p:cNvSpPr>
            <a:spLocks noChangeShapeType="1"/>
          </p:cNvSpPr>
          <p:nvPr/>
        </p:nvSpPr>
        <p:spPr bwMode="auto">
          <a:xfrm>
            <a:off x="5434013" y="2743200"/>
            <a:ext cx="685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7888" name="Object 16"/>
          <p:cNvGraphicFramePr>
            <a:graphicFrameLocks noChangeAspect="1"/>
          </p:cNvGraphicFramePr>
          <p:nvPr/>
        </p:nvGraphicFramePr>
        <p:xfrm>
          <a:off x="5084763" y="2743200"/>
          <a:ext cx="1276350" cy="533400"/>
        </p:xfrm>
        <a:graphic>
          <a:graphicData uri="http://schemas.openxmlformats.org/presentationml/2006/ole">
            <mc:AlternateContent xmlns:mc="http://schemas.openxmlformats.org/markup-compatibility/2006">
              <mc:Choice xmlns:v="urn:schemas-microsoft-com:vml" Requires="v">
                <p:oleObj spid="_x0000_s44162" name="公式" r:id="rId6" imgW="520700" imgH="228600" progId="Equation.3">
                  <p:embed/>
                </p:oleObj>
              </mc:Choice>
              <mc:Fallback>
                <p:oleObj name="公式" r:id="rId6" imgW="520700" imgH="228600"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4763" y="2743200"/>
                        <a:ext cx="12763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7919" name="Group 47"/>
          <p:cNvGrpSpPr>
            <a:grpSpLocks/>
          </p:cNvGrpSpPr>
          <p:nvPr/>
        </p:nvGrpSpPr>
        <p:grpSpPr bwMode="auto">
          <a:xfrm>
            <a:off x="6348413" y="1600200"/>
            <a:ext cx="2438400" cy="1447800"/>
            <a:chOff x="3999" y="1008"/>
            <a:chExt cx="1536" cy="912"/>
          </a:xfrm>
        </p:grpSpPr>
        <p:sp>
          <p:nvSpPr>
            <p:cNvPr id="44068" name="Oval 5"/>
            <p:cNvSpPr>
              <a:spLocks noChangeArrowheads="1"/>
            </p:cNvSpPr>
            <p:nvPr/>
          </p:nvSpPr>
          <p:spPr bwMode="auto">
            <a:xfrm>
              <a:off x="4767" y="1536"/>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9" name="Oval 6"/>
            <p:cNvSpPr>
              <a:spLocks noChangeArrowheads="1"/>
            </p:cNvSpPr>
            <p:nvPr/>
          </p:nvSpPr>
          <p:spPr bwMode="auto">
            <a:xfrm>
              <a:off x="4383" y="1536"/>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0" name="Oval 7"/>
            <p:cNvSpPr>
              <a:spLocks noChangeArrowheads="1"/>
            </p:cNvSpPr>
            <p:nvPr/>
          </p:nvSpPr>
          <p:spPr bwMode="auto">
            <a:xfrm>
              <a:off x="5151" y="1536"/>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1" name="Oval 8"/>
            <p:cNvSpPr>
              <a:spLocks noChangeArrowheads="1"/>
            </p:cNvSpPr>
            <p:nvPr/>
          </p:nvSpPr>
          <p:spPr bwMode="auto">
            <a:xfrm>
              <a:off x="3999" y="1536"/>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2" name="Line 9"/>
            <p:cNvSpPr>
              <a:spLocks noChangeShapeType="1"/>
            </p:cNvSpPr>
            <p:nvPr/>
          </p:nvSpPr>
          <p:spPr bwMode="auto">
            <a:xfrm flipV="1">
              <a:off x="5343" y="1632"/>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3" name="Line 10"/>
            <p:cNvSpPr>
              <a:spLocks noChangeShapeType="1"/>
            </p:cNvSpPr>
            <p:nvPr/>
          </p:nvSpPr>
          <p:spPr bwMode="auto">
            <a:xfrm flipV="1">
              <a:off x="4575" y="1632"/>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4" name="Line 11"/>
            <p:cNvSpPr>
              <a:spLocks noChangeShapeType="1"/>
            </p:cNvSpPr>
            <p:nvPr/>
          </p:nvSpPr>
          <p:spPr bwMode="auto">
            <a:xfrm flipV="1">
              <a:off x="4191" y="1632"/>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75" name="Line 14"/>
            <p:cNvSpPr>
              <a:spLocks noChangeShapeType="1"/>
            </p:cNvSpPr>
            <p:nvPr/>
          </p:nvSpPr>
          <p:spPr bwMode="auto">
            <a:xfrm flipV="1">
              <a:off x="4959" y="1632"/>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4076" name="Object 17"/>
            <p:cNvGraphicFramePr>
              <a:graphicFrameLocks noChangeAspect="1"/>
            </p:cNvGraphicFramePr>
            <p:nvPr/>
          </p:nvGraphicFramePr>
          <p:xfrm>
            <a:off x="4494" y="1008"/>
            <a:ext cx="641" cy="528"/>
          </p:xfrm>
          <a:graphic>
            <a:graphicData uri="http://schemas.openxmlformats.org/presentationml/2006/ole">
              <mc:AlternateContent xmlns:mc="http://schemas.openxmlformats.org/markup-compatibility/2006">
                <mc:Choice xmlns:v="urn:schemas-microsoft-com:vml" Requires="v">
                  <p:oleObj spid="_x0000_s44163" name="Equation" r:id="rId8" imgW="228600" imgH="228600" progId="Equation.3">
                    <p:embed/>
                  </p:oleObj>
                </mc:Choice>
                <mc:Fallback>
                  <p:oleObj name="Equation" r:id="rId8" imgW="228600" imgH="228600"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94" y="1008"/>
                          <a:ext cx="641"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4041" name="Group 18"/>
          <p:cNvGrpSpPr>
            <a:grpSpLocks/>
          </p:cNvGrpSpPr>
          <p:nvPr/>
        </p:nvGrpSpPr>
        <p:grpSpPr bwMode="auto">
          <a:xfrm>
            <a:off x="0" y="1600200"/>
            <a:ext cx="2486025" cy="1600200"/>
            <a:chOff x="210" y="144"/>
            <a:chExt cx="1566" cy="1008"/>
          </a:xfrm>
        </p:grpSpPr>
        <p:sp>
          <p:nvSpPr>
            <p:cNvPr id="44058" name="Oval 19"/>
            <p:cNvSpPr>
              <a:spLocks noChangeArrowheads="1"/>
            </p:cNvSpPr>
            <p:nvPr/>
          </p:nvSpPr>
          <p:spPr bwMode="auto">
            <a:xfrm>
              <a:off x="384" y="768"/>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9" name="Oval 20"/>
            <p:cNvSpPr>
              <a:spLocks noChangeArrowheads="1"/>
            </p:cNvSpPr>
            <p:nvPr/>
          </p:nvSpPr>
          <p:spPr bwMode="auto">
            <a:xfrm>
              <a:off x="1392" y="432"/>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0" name="Oval 21"/>
            <p:cNvSpPr>
              <a:spLocks noChangeArrowheads="1"/>
            </p:cNvSpPr>
            <p:nvPr/>
          </p:nvSpPr>
          <p:spPr bwMode="auto">
            <a:xfrm>
              <a:off x="1008" y="432"/>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1" name="Oval 22"/>
            <p:cNvSpPr>
              <a:spLocks noChangeArrowheads="1"/>
            </p:cNvSpPr>
            <p:nvPr/>
          </p:nvSpPr>
          <p:spPr bwMode="auto">
            <a:xfrm>
              <a:off x="624" y="432"/>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2" name="Line 23"/>
            <p:cNvSpPr>
              <a:spLocks noChangeShapeType="1"/>
            </p:cNvSpPr>
            <p:nvPr/>
          </p:nvSpPr>
          <p:spPr bwMode="auto">
            <a:xfrm flipV="1">
              <a:off x="528" y="86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3" name="Line 24"/>
            <p:cNvSpPr>
              <a:spLocks noChangeShapeType="1"/>
            </p:cNvSpPr>
            <p:nvPr/>
          </p:nvSpPr>
          <p:spPr bwMode="auto">
            <a:xfrm>
              <a:off x="624" y="86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4" name="Line 25"/>
            <p:cNvSpPr>
              <a:spLocks noChangeShapeType="1"/>
            </p:cNvSpPr>
            <p:nvPr/>
          </p:nvSpPr>
          <p:spPr bwMode="auto">
            <a:xfrm flipV="1">
              <a:off x="816" y="48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65" name="Line 26"/>
            <p:cNvSpPr>
              <a:spLocks noChangeShapeType="1"/>
            </p:cNvSpPr>
            <p:nvPr/>
          </p:nvSpPr>
          <p:spPr bwMode="auto">
            <a:xfrm flipV="1">
              <a:off x="1200" y="48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4066" name="Object 27"/>
            <p:cNvGraphicFramePr>
              <a:graphicFrameLocks noChangeAspect="1"/>
            </p:cNvGraphicFramePr>
            <p:nvPr/>
          </p:nvGraphicFramePr>
          <p:xfrm>
            <a:off x="1135" y="144"/>
            <a:ext cx="465" cy="399"/>
          </p:xfrm>
          <a:graphic>
            <a:graphicData uri="http://schemas.openxmlformats.org/presentationml/2006/ole">
              <mc:AlternateContent xmlns:mc="http://schemas.openxmlformats.org/markup-compatibility/2006">
                <mc:Choice xmlns:v="urn:schemas-microsoft-com:vml" Requires="v">
                  <p:oleObj spid="_x0000_s44164" name="公式" r:id="rId10" imgW="203024" imgH="203024" progId="Equation.3">
                    <p:embed/>
                  </p:oleObj>
                </mc:Choice>
                <mc:Fallback>
                  <p:oleObj name="公式" r:id="rId10" imgW="203024" imgH="203024" progId="Equation.3">
                    <p:embed/>
                    <p:pic>
                      <p:nvPicPr>
                        <p:cNvPr id="0" name="Object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5" y="144"/>
                          <a:ext cx="465"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67" name="Object 28"/>
            <p:cNvGraphicFramePr>
              <a:graphicFrameLocks noChangeAspect="1"/>
            </p:cNvGraphicFramePr>
            <p:nvPr/>
          </p:nvGraphicFramePr>
          <p:xfrm>
            <a:off x="210" y="336"/>
            <a:ext cx="444" cy="432"/>
          </p:xfrm>
          <a:graphic>
            <a:graphicData uri="http://schemas.openxmlformats.org/presentationml/2006/ole">
              <mc:AlternateContent xmlns:mc="http://schemas.openxmlformats.org/markup-compatibility/2006">
                <mc:Choice xmlns:v="urn:schemas-microsoft-com:vml" Requires="v">
                  <p:oleObj spid="_x0000_s44165" name="公式" r:id="rId12" imgW="177492" imgH="177492" progId="Equation.3">
                    <p:embed/>
                  </p:oleObj>
                </mc:Choice>
                <mc:Fallback>
                  <p:oleObj name="公式" r:id="rId12" imgW="177492" imgH="177492" progId="Equation.3">
                    <p:embed/>
                    <p:pic>
                      <p:nvPicPr>
                        <p:cNvPr id="0" name="Object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0" y="336"/>
                          <a:ext cx="44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07901" name="Group 29"/>
          <p:cNvGrpSpPr>
            <a:grpSpLocks/>
          </p:cNvGrpSpPr>
          <p:nvPr/>
        </p:nvGrpSpPr>
        <p:grpSpPr bwMode="auto">
          <a:xfrm>
            <a:off x="2795588" y="1600200"/>
            <a:ext cx="2486025" cy="1600200"/>
            <a:chOff x="1986" y="144"/>
            <a:chExt cx="1566" cy="1008"/>
          </a:xfrm>
        </p:grpSpPr>
        <p:sp>
          <p:nvSpPr>
            <p:cNvPr id="44048" name="Oval 30"/>
            <p:cNvSpPr>
              <a:spLocks noChangeArrowheads="1"/>
            </p:cNvSpPr>
            <p:nvPr/>
          </p:nvSpPr>
          <p:spPr bwMode="auto">
            <a:xfrm>
              <a:off x="2400" y="432"/>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9" name="Oval 31"/>
            <p:cNvSpPr>
              <a:spLocks noChangeArrowheads="1"/>
            </p:cNvSpPr>
            <p:nvPr/>
          </p:nvSpPr>
          <p:spPr bwMode="auto">
            <a:xfrm>
              <a:off x="2208" y="768"/>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0" name="Oval 32"/>
            <p:cNvSpPr>
              <a:spLocks noChangeArrowheads="1"/>
            </p:cNvSpPr>
            <p:nvPr/>
          </p:nvSpPr>
          <p:spPr bwMode="auto">
            <a:xfrm>
              <a:off x="2784" y="432"/>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1" name="Oval 33"/>
            <p:cNvSpPr>
              <a:spLocks noChangeArrowheads="1"/>
            </p:cNvSpPr>
            <p:nvPr/>
          </p:nvSpPr>
          <p:spPr bwMode="auto">
            <a:xfrm>
              <a:off x="3168" y="432"/>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2" name="Line 34"/>
            <p:cNvSpPr>
              <a:spLocks noChangeShapeType="1"/>
            </p:cNvSpPr>
            <p:nvPr/>
          </p:nvSpPr>
          <p:spPr bwMode="auto">
            <a:xfrm flipV="1">
              <a:off x="3360" y="52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3" name="Line 35"/>
            <p:cNvSpPr>
              <a:spLocks noChangeShapeType="1"/>
            </p:cNvSpPr>
            <p:nvPr/>
          </p:nvSpPr>
          <p:spPr bwMode="auto">
            <a:xfrm flipV="1">
              <a:off x="2976" y="52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4" name="Line 36"/>
            <p:cNvSpPr>
              <a:spLocks noChangeShapeType="1"/>
            </p:cNvSpPr>
            <p:nvPr/>
          </p:nvSpPr>
          <p:spPr bwMode="auto">
            <a:xfrm flipV="1">
              <a:off x="2592" y="52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5" name="Line 37"/>
            <p:cNvSpPr>
              <a:spLocks noChangeShapeType="1"/>
            </p:cNvSpPr>
            <p:nvPr/>
          </p:nvSpPr>
          <p:spPr bwMode="auto">
            <a:xfrm flipV="1">
              <a:off x="2400" y="86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4056" name="Object 38"/>
            <p:cNvGraphicFramePr>
              <a:graphicFrameLocks noChangeAspect="1"/>
            </p:cNvGraphicFramePr>
            <p:nvPr/>
          </p:nvGraphicFramePr>
          <p:xfrm>
            <a:off x="1986" y="384"/>
            <a:ext cx="444" cy="432"/>
          </p:xfrm>
          <a:graphic>
            <a:graphicData uri="http://schemas.openxmlformats.org/presentationml/2006/ole">
              <mc:AlternateContent xmlns:mc="http://schemas.openxmlformats.org/markup-compatibility/2006">
                <mc:Choice xmlns:v="urn:schemas-microsoft-com:vml" Requires="v">
                  <p:oleObj spid="_x0000_s44166" name="公式" r:id="rId14" imgW="177492" imgH="177492" progId="Equation.3">
                    <p:embed/>
                  </p:oleObj>
                </mc:Choice>
                <mc:Fallback>
                  <p:oleObj name="公式" r:id="rId14" imgW="177492" imgH="177492" progId="Equation.3">
                    <p:embed/>
                    <p:pic>
                      <p:nvPicPr>
                        <p:cNvPr id="0" name="Object 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86" y="384"/>
                          <a:ext cx="44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57" name="Object 39"/>
            <p:cNvGraphicFramePr>
              <a:graphicFrameLocks noChangeAspect="1"/>
            </p:cNvGraphicFramePr>
            <p:nvPr/>
          </p:nvGraphicFramePr>
          <p:xfrm>
            <a:off x="2911" y="144"/>
            <a:ext cx="466" cy="399"/>
          </p:xfrm>
          <a:graphic>
            <a:graphicData uri="http://schemas.openxmlformats.org/presentationml/2006/ole">
              <mc:AlternateContent xmlns:mc="http://schemas.openxmlformats.org/markup-compatibility/2006">
                <mc:Choice xmlns:v="urn:schemas-microsoft-com:vml" Requires="v">
                  <p:oleObj spid="_x0000_s44167" name="公式" r:id="rId15" imgW="203024" imgH="203024" progId="Equation.3">
                    <p:embed/>
                  </p:oleObj>
                </mc:Choice>
                <mc:Fallback>
                  <p:oleObj name="公式" r:id="rId15" imgW="203024" imgH="203024" progId="Equation.3">
                    <p:embed/>
                    <p:pic>
                      <p:nvPicPr>
                        <p:cNvPr id="0" name="Object 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11" y="144"/>
                          <a:ext cx="466"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07913" name="Text Box 41"/>
          <p:cNvSpPr txBox="1">
            <a:spLocks noChangeArrowheads="1"/>
          </p:cNvSpPr>
          <p:nvPr/>
        </p:nvSpPr>
        <p:spPr bwMode="auto">
          <a:xfrm>
            <a:off x="5635625" y="2895600"/>
            <a:ext cx="35083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b="1">
                <a:solidFill>
                  <a:schemeClr val="accent2"/>
                </a:solidFill>
              </a:rPr>
              <a:t>         </a:t>
            </a:r>
            <a:r>
              <a:rPr lang="en-US" altLang="zh-CN" b="1">
                <a:solidFill>
                  <a:srgbClr val="CC0066"/>
                </a:solidFill>
              </a:rPr>
              <a:t>————————</a:t>
            </a:r>
          </a:p>
          <a:p>
            <a:r>
              <a:rPr lang="en-US" altLang="zh-CN" sz="2000" b="1">
                <a:solidFill>
                  <a:schemeClr val="accent2"/>
                </a:solidFill>
              </a:rPr>
              <a:t>   </a:t>
            </a:r>
            <a:r>
              <a:rPr lang="zh-CN" altLang="en-US" sz="2000" b="1">
                <a:solidFill>
                  <a:schemeClr val="accent2"/>
                </a:solidFill>
              </a:rPr>
              <a:t>四个能量等同的</a:t>
            </a:r>
            <a:r>
              <a:rPr lang="en-US" altLang="zh-CN" sz="2000" b="1">
                <a:solidFill>
                  <a:schemeClr val="accent2"/>
                </a:solidFill>
              </a:rPr>
              <a:t>sp</a:t>
            </a:r>
            <a:r>
              <a:rPr lang="en-US" altLang="zh-CN" sz="2000" b="1" baseline="30000">
                <a:solidFill>
                  <a:schemeClr val="accent2"/>
                </a:solidFill>
              </a:rPr>
              <a:t>3</a:t>
            </a:r>
            <a:r>
              <a:rPr lang="zh-CN" altLang="en-US" sz="2000" b="1">
                <a:solidFill>
                  <a:schemeClr val="accent2"/>
                </a:solidFill>
              </a:rPr>
              <a:t>杂化轨道</a:t>
            </a:r>
            <a:endParaRPr lang="zh-CN" altLang="en-US" b="1">
              <a:solidFill>
                <a:schemeClr val="accent2"/>
              </a:solidFill>
            </a:endParaRPr>
          </a:p>
        </p:txBody>
      </p:sp>
      <p:sp>
        <p:nvSpPr>
          <p:cNvPr id="44044" name="Text Box 43"/>
          <p:cNvSpPr txBox="1">
            <a:spLocks noChangeArrowheads="1"/>
          </p:cNvSpPr>
          <p:nvPr/>
        </p:nvSpPr>
        <p:spPr bwMode="auto">
          <a:xfrm>
            <a:off x="304800" y="1066800"/>
            <a:ext cx="2198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1" baseline="-25000">
                <a:solidFill>
                  <a:srgbClr val="CC0066"/>
                </a:solidFill>
              </a:rPr>
              <a:t>6</a:t>
            </a:r>
            <a:r>
              <a:rPr lang="en-US" altLang="zh-CN" sz="2800" b="1">
                <a:solidFill>
                  <a:srgbClr val="CC0066"/>
                </a:solidFill>
              </a:rPr>
              <a:t>C   1s</a:t>
            </a:r>
            <a:r>
              <a:rPr lang="en-US" altLang="zh-CN" sz="2800" b="1" baseline="30000">
                <a:solidFill>
                  <a:srgbClr val="CC0066"/>
                </a:solidFill>
              </a:rPr>
              <a:t>2</a:t>
            </a:r>
            <a:r>
              <a:rPr lang="en-US" altLang="zh-CN" sz="2800" b="1">
                <a:solidFill>
                  <a:srgbClr val="CC0066"/>
                </a:solidFill>
              </a:rPr>
              <a:t>2s</a:t>
            </a:r>
            <a:r>
              <a:rPr lang="en-US" altLang="zh-CN" sz="2800" b="1" baseline="30000">
                <a:solidFill>
                  <a:srgbClr val="CC0066"/>
                </a:solidFill>
              </a:rPr>
              <a:t>2</a:t>
            </a:r>
            <a:r>
              <a:rPr lang="en-US" altLang="zh-CN" sz="2800" b="1">
                <a:solidFill>
                  <a:srgbClr val="CC0066"/>
                </a:solidFill>
              </a:rPr>
              <a:t>2p</a:t>
            </a:r>
            <a:r>
              <a:rPr lang="en-US" altLang="zh-CN" sz="2800" b="1" baseline="30000">
                <a:solidFill>
                  <a:srgbClr val="CC0066"/>
                </a:solidFill>
              </a:rPr>
              <a:t>2</a:t>
            </a:r>
            <a:endParaRPr lang="en-US" altLang="zh-CN" sz="2800" b="1">
              <a:solidFill>
                <a:srgbClr val="CC0066"/>
              </a:solidFill>
            </a:endParaRPr>
          </a:p>
        </p:txBody>
      </p:sp>
      <p:grpSp>
        <p:nvGrpSpPr>
          <p:cNvPr id="207920" name="Group 48"/>
          <p:cNvGrpSpPr>
            <a:grpSpLocks/>
          </p:cNvGrpSpPr>
          <p:nvPr/>
        </p:nvGrpSpPr>
        <p:grpSpPr bwMode="auto">
          <a:xfrm>
            <a:off x="685800" y="3930650"/>
            <a:ext cx="7467600" cy="2522538"/>
            <a:chOff x="432" y="2476"/>
            <a:chExt cx="4704" cy="1589"/>
          </a:xfrm>
        </p:grpSpPr>
        <p:sp>
          <p:nvSpPr>
            <p:cNvPr id="44046" name="Text Box 44"/>
            <p:cNvSpPr txBox="1">
              <a:spLocks noChangeArrowheads="1"/>
            </p:cNvSpPr>
            <p:nvPr/>
          </p:nvSpPr>
          <p:spPr bwMode="auto">
            <a:xfrm>
              <a:off x="432" y="2476"/>
              <a:ext cx="470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a:latin typeface="宋体" pitchFamily="2" charset="-122"/>
                </a:rPr>
                <a:t>四个</a:t>
              </a:r>
              <a:r>
                <a:rPr lang="en-US" altLang="zh-CN" sz="3200">
                  <a:latin typeface="宋体" pitchFamily="2" charset="-122"/>
                </a:rPr>
                <a:t>sp</a:t>
              </a:r>
              <a:r>
                <a:rPr lang="en-US" altLang="zh-CN" sz="3200" baseline="30000">
                  <a:latin typeface="宋体" pitchFamily="2" charset="-122"/>
                </a:rPr>
                <a:t>3</a:t>
              </a:r>
              <a:r>
                <a:rPr lang="zh-CN" altLang="en-US" sz="3200">
                  <a:latin typeface="宋体" pitchFamily="2" charset="-122"/>
                </a:rPr>
                <a:t>杂化轨道</a:t>
              </a:r>
              <a:endParaRPr lang="zh-CN" altLang="en-US" sz="4000"/>
            </a:p>
          </p:txBody>
        </p:sp>
        <p:pic>
          <p:nvPicPr>
            <p:cNvPr id="44047" name="Picture 4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8" y="2880"/>
              <a:ext cx="4464" cy="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7884"/>
                                        </p:tgtEl>
                                        <p:attrNameLst>
                                          <p:attrName>style.visibility</p:attrName>
                                        </p:attrNameLst>
                                      </p:cBhvr>
                                      <p:to>
                                        <p:strVal val="visible"/>
                                      </p:to>
                                    </p:set>
                                    <p:animEffect transition="in" filter="slide(fromBottom)">
                                      <p:cBhvr>
                                        <p:cTn id="7" dur="500"/>
                                        <p:tgtEl>
                                          <p:spTgt spid="2078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07885"/>
                                        </p:tgtEl>
                                        <p:attrNameLst>
                                          <p:attrName>style.visibility</p:attrName>
                                        </p:attrNameLst>
                                      </p:cBhvr>
                                      <p:to>
                                        <p:strVal val="visible"/>
                                      </p:to>
                                    </p:set>
                                    <p:animEffect transition="in" filter="slide(fromBottom)">
                                      <p:cBhvr>
                                        <p:cTn id="12" dur="500"/>
                                        <p:tgtEl>
                                          <p:spTgt spid="207885"/>
                                        </p:tgtEl>
                                      </p:cBhvr>
                                    </p:animEffect>
                                  </p:childTnLst>
                                </p:cTn>
                              </p:par>
                            </p:childTnLst>
                          </p:cTn>
                        </p:par>
                        <p:par>
                          <p:cTn id="13" fill="hold" nodeType="afterGroup">
                            <p:stCondLst>
                              <p:cond delay="500"/>
                            </p:stCondLst>
                            <p:childTnLst>
                              <p:par>
                                <p:cTn id="14" presetID="12" presetClass="entr" presetSubtype="4" fill="hold" nodeType="afterEffect">
                                  <p:stCondLst>
                                    <p:cond delay="0"/>
                                  </p:stCondLst>
                                  <p:childTnLst>
                                    <p:set>
                                      <p:cBhvr>
                                        <p:cTn id="15" dur="1" fill="hold">
                                          <p:stCondLst>
                                            <p:cond delay="0"/>
                                          </p:stCondLst>
                                        </p:cTn>
                                        <p:tgtEl>
                                          <p:spTgt spid="207876"/>
                                        </p:tgtEl>
                                        <p:attrNameLst>
                                          <p:attrName>style.visibility</p:attrName>
                                        </p:attrNameLst>
                                      </p:cBhvr>
                                      <p:to>
                                        <p:strVal val="visible"/>
                                      </p:to>
                                    </p:set>
                                    <p:animEffect transition="in" filter="slide(fromBottom)">
                                      <p:cBhvr>
                                        <p:cTn id="16" dur="500"/>
                                        <p:tgtEl>
                                          <p:spTgt spid="20787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207901"/>
                                        </p:tgtEl>
                                        <p:attrNameLst>
                                          <p:attrName>style.visibility</p:attrName>
                                        </p:attrNameLst>
                                      </p:cBhvr>
                                      <p:to>
                                        <p:strVal val="visible"/>
                                      </p:to>
                                    </p:set>
                                    <p:animEffect transition="in" filter="slide(fromBottom)">
                                      <p:cBhvr>
                                        <p:cTn id="21" dur="500"/>
                                        <p:tgtEl>
                                          <p:spTgt spid="20790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207887"/>
                                        </p:tgtEl>
                                        <p:attrNameLst>
                                          <p:attrName>style.visibility</p:attrName>
                                        </p:attrNameLst>
                                      </p:cBhvr>
                                      <p:to>
                                        <p:strVal val="visible"/>
                                      </p:to>
                                    </p:set>
                                    <p:animEffect transition="in" filter="slide(fromBottom)">
                                      <p:cBhvr>
                                        <p:cTn id="26" dur="500"/>
                                        <p:tgtEl>
                                          <p:spTgt spid="207887"/>
                                        </p:tgtEl>
                                      </p:cBhvr>
                                    </p:animEffect>
                                  </p:childTnLst>
                                </p:cTn>
                              </p:par>
                            </p:childTnLst>
                          </p:cTn>
                        </p:par>
                        <p:par>
                          <p:cTn id="27" fill="hold" nodeType="afterGroup">
                            <p:stCondLst>
                              <p:cond delay="500"/>
                            </p:stCondLst>
                            <p:childTnLst>
                              <p:par>
                                <p:cTn id="28" presetID="12" presetClass="entr" presetSubtype="4" fill="hold" nodeType="afterEffect">
                                  <p:stCondLst>
                                    <p:cond delay="0"/>
                                  </p:stCondLst>
                                  <p:childTnLst>
                                    <p:set>
                                      <p:cBhvr>
                                        <p:cTn id="29" dur="1" fill="hold">
                                          <p:stCondLst>
                                            <p:cond delay="0"/>
                                          </p:stCondLst>
                                        </p:cTn>
                                        <p:tgtEl>
                                          <p:spTgt spid="207888"/>
                                        </p:tgtEl>
                                        <p:attrNameLst>
                                          <p:attrName>style.visibility</p:attrName>
                                        </p:attrNameLst>
                                      </p:cBhvr>
                                      <p:to>
                                        <p:strVal val="visible"/>
                                      </p:to>
                                    </p:set>
                                    <p:animEffect transition="in" filter="slide(fromBottom)">
                                      <p:cBhvr>
                                        <p:cTn id="30" dur="500"/>
                                        <p:tgtEl>
                                          <p:spTgt spid="20788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nodeType="clickEffect">
                                  <p:stCondLst>
                                    <p:cond delay="0"/>
                                  </p:stCondLst>
                                  <p:childTnLst>
                                    <p:set>
                                      <p:cBhvr>
                                        <p:cTn id="34" dur="1" fill="hold">
                                          <p:stCondLst>
                                            <p:cond delay="0"/>
                                          </p:stCondLst>
                                        </p:cTn>
                                        <p:tgtEl>
                                          <p:spTgt spid="207919"/>
                                        </p:tgtEl>
                                        <p:attrNameLst>
                                          <p:attrName>style.visibility</p:attrName>
                                        </p:attrNameLst>
                                      </p:cBhvr>
                                      <p:to>
                                        <p:strVal val="visible"/>
                                      </p:to>
                                    </p:set>
                                    <p:anim calcmode="lin" valueType="num">
                                      <p:cBhvr additive="base">
                                        <p:cTn id="35" dur="500" fill="hold"/>
                                        <p:tgtEl>
                                          <p:spTgt spid="207919"/>
                                        </p:tgtEl>
                                        <p:attrNameLst>
                                          <p:attrName>ppt_x</p:attrName>
                                        </p:attrNameLst>
                                      </p:cBhvr>
                                      <p:tavLst>
                                        <p:tav tm="0">
                                          <p:val>
                                            <p:strVal val="1+#ppt_w/2"/>
                                          </p:val>
                                        </p:tav>
                                        <p:tav tm="100000">
                                          <p:val>
                                            <p:strVal val="#ppt_x"/>
                                          </p:val>
                                        </p:tav>
                                      </p:tavLst>
                                    </p:anim>
                                    <p:anim calcmode="lin" valueType="num">
                                      <p:cBhvr additive="base">
                                        <p:cTn id="36" dur="500" fill="hold"/>
                                        <p:tgtEl>
                                          <p:spTgt spid="207919"/>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207913"/>
                                        </p:tgtEl>
                                        <p:attrNameLst>
                                          <p:attrName>style.visibility</p:attrName>
                                        </p:attrNameLst>
                                      </p:cBhvr>
                                      <p:to>
                                        <p:strVal val="visible"/>
                                      </p:to>
                                    </p:set>
                                    <p:anim calcmode="lin" valueType="num">
                                      <p:cBhvr additive="base">
                                        <p:cTn id="41" dur="500" fill="hold"/>
                                        <p:tgtEl>
                                          <p:spTgt spid="207913"/>
                                        </p:tgtEl>
                                        <p:attrNameLst>
                                          <p:attrName>ppt_x</p:attrName>
                                        </p:attrNameLst>
                                      </p:cBhvr>
                                      <p:tavLst>
                                        <p:tav tm="0">
                                          <p:val>
                                            <p:strVal val="1+#ppt_w/2"/>
                                          </p:val>
                                        </p:tav>
                                        <p:tav tm="100000">
                                          <p:val>
                                            <p:strVal val="#ppt_x"/>
                                          </p:val>
                                        </p:tav>
                                      </p:tavLst>
                                    </p:anim>
                                    <p:anim calcmode="lin" valueType="num">
                                      <p:cBhvr additive="base">
                                        <p:cTn id="42" dur="500" fill="hold"/>
                                        <p:tgtEl>
                                          <p:spTgt spid="207913"/>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207920"/>
                                        </p:tgtEl>
                                        <p:attrNameLst>
                                          <p:attrName>style.visibility</p:attrName>
                                        </p:attrNameLst>
                                      </p:cBhvr>
                                      <p:to>
                                        <p:strVal val="visible"/>
                                      </p:to>
                                    </p:set>
                                    <p:animEffect transition="in" filter="box(in)">
                                      <p:cBhvr>
                                        <p:cTn id="47" dur="500"/>
                                        <p:tgtEl>
                                          <p:spTgt spid="207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84" grpId="0" animBg="1"/>
      <p:bldP spid="207885" grpId="0" animBg="1"/>
      <p:bldP spid="207887" grpId="0" animBg="1"/>
      <p:bldP spid="20791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4" name="sp++.avi">
            <a:hlinkClick r:id="" action="ppaction://media"/>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1600200" y="1219200"/>
            <a:ext cx="655320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sndAc>
      <p:stSnd>
        <p:snd r:embed="rId3" name="CAMERA.WAV"/>
      </p:stSnd>
    </p:sndAc>
  </p:transition>
  <p:timing>
    <p:tnLst>
      <p:par>
        <p:cTn id="1" dur="indefinite" restart="never" nodeType="tmRoot">
          <p:childTnLst>
            <p:video>
              <p:cMediaNode>
                <p:cTn id="2" fill="hold" display="0">
                  <p:stCondLst>
                    <p:cond delay="indefinite"/>
                  </p:stCondLst>
                  <p:endCondLst>
                    <p:cond evt="onNext" delay="0">
                      <p:tgtEl>
                        <p:sldTgt/>
                      </p:tgtEl>
                    </p:cond>
                    <p:cond evt="onPrev" delay="0">
                      <p:tgtEl>
                        <p:sldTgt/>
                      </p:tgtEl>
                    </p:cond>
                  </p:endCondLst>
                </p:cTn>
                <p:tgtEl>
                  <p:spTgt spid="61444"/>
                </p:tgtEl>
              </p:cMediaNode>
            </p:video>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94" name="CH4+.avi">
            <a:hlinkClick r:id="" action="ppaction://media"/>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1524000" y="914400"/>
            <a:ext cx="6248400"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Text Box 53"/>
          <p:cNvSpPr txBox="1">
            <a:spLocks noChangeArrowheads="1"/>
          </p:cNvSpPr>
          <p:nvPr/>
        </p:nvSpPr>
        <p:spPr bwMode="auto">
          <a:xfrm>
            <a:off x="228600" y="228600"/>
            <a:ext cx="3048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3200" b="1"/>
              <a:t>CH</a:t>
            </a:r>
            <a:r>
              <a:rPr lang="en-US" altLang="zh-CN" sz="3200" b="1" baseline="-25000"/>
              <a:t>4</a:t>
            </a:r>
            <a:r>
              <a:rPr lang="zh-CN" altLang="en-US" sz="3200" b="1"/>
              <a:t>的形成</a:t>
            </a:r>
          </a:p>
        </p:txBody>
      </p:sp>
      <p:sp>
        <p:nvSpPr>
          <p:cNvPr id="27702" name="Text Box 54"/>
          <p:cNvSpPr txBox="1">
            <a:spLocks noChangeArrowheads="1"/>
          </p:cNvSpPr>
          <p:nvPr/>
        </p:nvSpPr>
        <p:spPr bwMode="auto">
          <a:xfrm>
            <a:off x="457200" y="5867400"/>
            <a:ext cx="84820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3200"/>
              <a:t>CH</a:t>
            </a:r>
            <a:r>
              <a:rPr lang="en-US" altLang="zh-CN" sz="3200" baseline="-25000"/>
              <a:t>4</a:t>
            </a:r>
            <a:r>
              <a:rPr lang="zh-CN" altLang="en-US" sz="3200"/>
              <a:t>、</a:t>
            </a:r>
            <a:r>
              <a:rPr lang="en-US" altLang="zh-CN" sz="3200"/>
              <a:t>CCl</a:t>
            </a:r>
            <a:r>
              <a:rPr lang="en-US" altLang="zh-CN" sz="3200" baseline="-25000"/>
              <a:t>4</a:t>
            </a:r>
            <a:r>
              <a:rPr lang="zh-CN" altLang="en-US" sz="3200"/>
              <a:t>、</a:t>
            </a:r>
            <a:r>
              <a:rPr lang="en-US" altLang="zh-CN" sz="3200"/>
              <a:t>CF</a:t>
            </a:r>
            <a:r>
              <a:rPr lang="en-US" altLang="zh-CN" sz="3200" baseline="-25000"/>
              <a:t>4</a:t>
            </a:r>
            <a:r>
              <a:rPr lang="zh-CN" altLang="en-US" sz="3200"/>
              <a:t>、</a:t>
            </a:r>
            <a:r>
              <a:rPr lang="en-US" altLang="zh-CN" sz="3200"/>
              <a:t>SiH</a:t>
            </a:r>
            <a:r>
              <a:rPr lang="en-US" altLang="zh-CN" sz="3200" baseline="-25000"/>
              <a:t>4</a:t>
            </a:r>
            <a:r>
              <a:rPr lang="zh-CN" altLang="en-US" sz="3200"/>
              <a:t>、</a:t>
            </a:r>
            <a:r>
              <a:rPr lang="en-US" altLang="zh-CN" sz="3200"/>
              <a:t>SiCl</a:t>
            </a:r>
            <a:r>
              <a:rPr lang="en-US" altLang="zh-CN" sz="3200" baseline="-25000"/>
              <a:t>4</a:t>
            </a:r>
            <a:r>
              <a:rPr lang="zh-CN" altLang="en-US" sz="3200"/>
              <a:t>等均为</a:t>
            </a:r>
            <a:r>
              <a:rPr lang="en-US" altLang="zh-CN" sz="3200"/>
              <a:t>sp</a:t>
            </a:r>
            <a:r>
              <a:rPr lang="en-US" altLang="zh-CN" sz="3200" baseline="30000"/>
              <a:t>3</a:t>
            </a:r>
            <a:r>
              <a:rPr lang="zh-CN" altLang="en-US" sz="3200"/>
              <a:t>杂化。</a:t>
            </a:r>
          </a:p>
        </p:txBody>
      </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702"/>
                                        </p:tgtEl>
                                        <p:attrNameLst>
                                          <p:attrName>style.visibility</p:attrName>
                                        </p:attrNameLst>
                                      </p:cBhvr>
                                      <p:to>
                                        <p:strVal val="visible"/>
                                      </p:to>
                                    </p:set>
                                    <p:anim calcmode="lin" valueType="num">
                                      <p:cBhvr additive="base">
                                        <p:cTn id="7" dur="500" fill="hold"/>
                                        <p:tgtEl>
                                          <p:spTgt spid="27702"/>
                                        </p:tgtEl>
                                        <p:attrNameLst>
                                          <p:attrName>ppt_x</p:attrName>
                                        </p:attrNameLst>
                                      </p:cBhvr>
                                      <p:tavLst>
                                        <p:tav tm="0">
                                          <p:val>
                                            <p:strVal val="0-#ppt_w/2"/>
                                          </p:val>
                                        </p:tav>
                                        <p:tav tm="100000">
                                          <p:val>
                                            <p:strVal val="#ppt_x"/>
                                          </p:val>
                                        </p:tav>
                                      </p:tavLst>
                                    </p:anim>
                                    <p:anim calcmode="lin" valueType="num">
                                      <p:cBhvr additive="base">
                                        <p:cTn id="8" dur="500" fill="hold"/>
                                        <p:tgtEl>
                                          <p:spTgt spid="277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p:cTn id="9" fill="hold" display="0">
                  <p:stCondLst>
                    <p:cond delay="indefinite"/>
                  </p:stCondLst>
                  <p:endCondLst>
                    <p:cond evt="onNext" delay="0">
                      <p:tgtEl>
                        <p:sldTgt/>
                      </p:tgtEl>
                    </p:cond>
                    <p:cond evt="onPrev" delay="0">
                      <p:tgtEl>
                        <p:sldTgt/>
                      </p:tgtEl>
                    </p:cond>
                  </p:endCondLst>
                </p:cTn>
                <p:tgtEl>
                  <p:spTgt spid="27694"/>
                </p:tgtEl>
              </p:cMediaNode>
            </p:video>
          </p:childTnLst>
        </p:cTn>
      </p:par>
    </p:tnLst>
    <p:bldLst>
      <p:bldP spid="27702"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468313" y="765175"/>
            <a:ext cx="8305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        </a:t>
            </a:r>
            <a:r>
              <a:rPr lang="zh-CN" altLang="en-US" sz="2800"/>
              <a:t>参与轨道杂化的原子轨道均为具有未成对电子的原子轨道，这种杂化称为等性杂化。等性杂化轨道所包含的</a:t>
            </a:r>
            <a:r>
              <a:rPr lang="en-US" altLang="zh-CN" sz="2800"/>
              <a:t>s</a:t>
            </a:r>
            <a:r>
              <a:rPr lang="zh-CN" altLang="en-US" sz="2800"/>
              <a:t>、</a:t>
            </a:r>
            <a:r>
              <a:rPr lang="en-US" altLang="zh-CN" sz="2800"/>
              <a:t>p</a:t>
            </a:r>
            <a:r>
              <a:rPr lang="zh-CN" altLang="en-US" sz="2800"/>
              <a:t>轨道成分是完全相同的，能量也相同，所不同的只是各自的空间取向不同。</a:t>
            </a:r>
          </a:p>
        </p:txBody>
      </p:sp>
      <p:sp>
        <p:nvSpPr>
          <p:cNvPr id="47107" name="Text Box 3"/>
          <p:cNvSpPr txBox="1">
            <a:spLocks noChangeArrowheads="1"/>
          </p:cNvSpPr>
          <p:nvPr/>
        </p:nvSpPr>
        <p:spPr bwMode="auto">
          <a:xfrm>
            <a:off x="228600" y="228600"/>
            <a:ext cx="2039938" cy="519113"/>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lang="zh-CN" altLang="en-US" sz="2800" b="1">
                <a:ea typeface="幼圆" pitchFamily="49" charset="-122"/>
              </a:rPr>
              <a:t>等性杂化</a:t>
            </a:r>
          </a:p>
        </p:txBody>
      </p:sp>
      <p:grpSp>
        <p:nvGrpSpPr>
          <p:cNvPr id="233481" name="Group 9"/>
          <p:cNvGrpSpPr>
            <a:grpSpLocks/>
          </p:cNvGrpSpPr>
          <p:nvPr/>
        </p:nvGrpSpPr>
        <p:grpSpPr bwMode="auto">
          <a:xfrm>
            <a:off x="838200" y="2667000"/>
            <a:ext cx="6737350" cy="1585913"/>
            <a:chOff x="528" y="1680"/>
            <a:chExt cx="4244" cy="999"/>
          </a:xfrm>
        </p:grpSpPr>
        <p:sp>
          <p:nvSpPr>
            <p:cNvPr id="47112" name="Text Box 4"/>
            <p:cNvSpPr txBox="1">
              <a:spLocks noChangeArrowheads="1"/>
            </p:cNvSpPr>
            <p:nvPr/>
          </p:nvSpPr>
          <p:spPr bwMode="auto">
            <a:xfrm>
              <a:off x="528" y="2352"/>
              <a:ext cx="423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i="1">
                  <a:solidFill>
                    <a:schemeClr val="accent2"/>
                  </a:solidFill>
                </a:rPr>
                <a:t>在</a:t>
              </a:r>
              <a:r>
                <a:rPr lang="en-US" altLang="zh-CN" sz="2800" b="1" i="1">
                  <a:solidFill>
                    <a:schemeClr val="accent2"/>
                  </a:solidFill>
                </a:rPr>
                <a:t>CH</a:t>
              </a:r>
              <a:r>
                <a:rPr lang="en-US" altLang="zh-CN" sz="2800" b="1" i="1" baseline="-25000">
                  <a:solidFill>
                    <a:schemeClr val="accent2"/>
                  </a:solidFill>
                </a:rPr>
                <a:t>4</a:t>
              </a:r>
              <a:r>
                <a:rPr lang="zh-CN" altLang="en-US" sz="2800" b="1" i="1">
                  <a:solidFill>
                    <a:schemeClr val="accent2"/>
                  </a:solidFill>
                </a:rPr>
                <a:t>分子中，中心原子为 </a:t>
              </a:r>
              <a:r>
                <a:rPr lang="en-US" altLang="zh-CN" sz="2800" b="1" i="1">
                  <a:solidFill>
                    <a:schemeClr val="accent2"/>
                  </a:solidFill>
                </a:rPr>
                <a:t>sp</a:t>
              </a:r>
              <a:r>
                <a:rPr lang="en-US" altLang="zh-CN" sz="2800" b="1" i="1" baseline="30000">
                  <a:solidFill>
                    <a:schemeClr val="accent2"/>
                  </a:solidFill>
                </a:rPr>
                <a:t>3</a:t>
              </a:r>
              <a:r>
                <a:rPr lang="zh-CN" altLang="en-US" sz="2800" b="1" i="1">
                  <a:solidFill>
                    <a:schemeClr val="accent2"/>
                  </a:solidFill>
                </a:rPr>
                <a:t>等性杂化。</a:t>
              </a:r>
            </a:p>
          </p:txBody>
        </p:sp>
        <p:sp>
          <p:nvSpPr>
            <p:cNvPr id="47113" name="Text Box 5"/>
            <p:cNvSpPr txBox="1">
              <a:spLocks noChangeArrowheads="1"/>
            </p:cNvSpPr>
            <p:nvPr/>
          </p:nvSpPr>
          <p:spPr bwMode="auto">
            <a:xfrm>
              <a:off x="528" y="1680"/>
              <a:ext cx="4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i="1">
                  <a:solidFill>
                    <a:schemeClr val="accent2"/>
                  </a:solidFill>
                </a:rPr>
                <a:t>在</a:t>
              </a:r>
              <a:r>
                <a:rPr lang="en-US" altLang="zh-CN" sz="2800" b="1" i="1">
                  <a:solidFill>
                    <a:schemeClr val="accent2"/>
                  </a:solidFill>
                </a:rPr>
                <a:t>BeH</a:t>
              </a:r>
              <a:r>
                <a:rPr lang="en-US" altLang="zh-CN" sz="2800" b="1" i="1" baseline="-25000">
                  <a:solidFill>
                    <a:schemeClr val="accent2"/>
                  </a:solidFill>
                </a:rPr>
                <a:t>2</a:t>
              </a:r>
              <a:r>
                <a:rPr lang="zh-CN" altLang="en-US" sz="2800" b="1" i="1">
                  <a:solidFill>
                    <a:schemeClr val="accent2"/>
                  </a:solidFill>
                </a:rPr>
                <a:t>分子中，中心原子为 </a:t>
              </a:r>
              <a:r>
                <a:rPr lang="en-US" altLang="zh-CN" sz="2800" b="1" i="1">
                  <a:solidFill>
                    <a:schemeClr val="accent2"/>
                  </a:solidFill>
                </a:rPr>
                <a:t>sp</a:t>
              </a:r>
              <a:r>
                <a:rPr lang="zh-CN" altLang="en-US" sz="2800" b="1" i="1">
                  <a:solidFill>
                    <a:schemeClr val="accent2"/>
                  </a:solidFill>
                </a:rPr>
                <a:t>等性杂化。</a:t>
              </a:r>
            </a:p>
          </p:txBody>
        </p:sp>
        <p:sp>
          <p:nvSpPr>
            <p:cNvPr id="47114" name="Text Box 6"/>
            <p:cNvSpPr txBox="1">
              <a:spLocks noChangeArrowheads="1"/>
            </p:cNvSpPr>
            <p:nvPr/>
          </p:nvSpPr>
          <p:spPr bwMode="auto">
            <a:xfrm>
              <a:off x="528" y="2016"/>
              <a:ext cx="42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i="1">
                  <a:solidFill>
                    <a:srgbClr val="CC0066"/>
                  </a:solidFill>
                </a:rPr>
                <a:t>在</a:t>
              </a:r>
              <a:r>
                <a:rPr lang="en-US" altLang="zh-CN" sz="2800" b="1" i="1">
                  <a:solidFill>
                    <a:srgbClr val="CC0066"/>
                  </a:solidFill>
                </a:rPr>
                <a:t>BF</a:t>
              </a:r>
              <a:r>
                <a:rPr lang="en-US" altLang="zh-CN" sz="2800" b="1" i="1" baseline="-25000">
                  <a:solidFill>
                    <a:srgbClr val="CC0066"/>
                  </a:solidFill>
                </a:rPr>
                <a:t>3</a:t>
              </a:r>
              <a:r>
                <a:rPr lang="zh-CN" altLang="en-US" sz="2800" b="1" i="1">
                  <a:solidFill>
                    <a:srgbClr val="CC0066"/>
                  </a:solidFill>
                </a:rPr>
                <a:t>分子中，中心原子为 </a:t>
              </a:r>
              <a:r>
                <a:rPr lang="en-US" altLang="zh-CN" sz="2800" b="1" i="1">
                  <a:solidFill>
                    <a:srgbClr val="CC0066"/>
                  </a:solidFill>
                </a:rPr>
                <a:t>sp</a:t>
              </a:r>
              <a:r>
                <a:rPr lang="en-US" altLang="zh-CN" sz="2800" b="1" i="1" baseline="30000">
                  <a:solidFill>
                    <a:srgbClr val="CC0066"/>
                  </a:solidFill>
                </a:rPr>
                <a:t>2</a:t>
              </a:r>
              <a:r>
                <a:rPr lang="zh-CN" altLang="en-US" sz="2800" b="1" i="1">
                  <a:solidFill>
                    <a:srgbClr val="CC0066"/>
                  </a:solidFill>
                </a:rPr>
                <a:t>等性杂化。</a:t>
              </a:r>
            </a:p>
          </p:txBody>
        </p:sp>
      </p:grpSp>
      <p:grpSp>
        <p:nvGrpSpPr>
          <p:cNvPr id="233482" name="Group 10"/>
          <p:cNvGrpSpPr>
            <a:grpSpLocks/>
          </p:cNvGrpSpPr>
          <p:nvPr/>
        </p:nvGrpSpPr>
        <p:grpSpPr bwMode="auto">
          <a:xfrm>
            <a:off x="304800" y="4419600"/>
            <a:ext cx="8458200" cy="2135188"/>
            <a:chOff x="192" y="2784"/>
            <a:chExt cx="5328" cy="1345"/>
          </a:xfrm>
        </p:grpSpPr>
        <p:sp>
          <p:nvSpPr>
            <p:cNvPr id="47110" name="Text Box 7"/>
            <p:cNvSpPr txBox="1">
              <a:spLocks noChangeArrowheads="1"/>
            </p:cNvSpPr>
            <p:nvPr/>
          </p:nvSpPr>
          <p:spPr bwMode="auto">
            <a:xfrm>
              <a:off x="192" y="2784"/>
              <a:ext cx="1418" cy="327"/>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lang="zh-CN" altLang="en-US" sz="2800" b="1">
                  <a:ea typeface="幼圆" pitchFamily="49" charset="-122"/>
                </a:rPr>
                <a:t>不等性杂化</a:t>
              </a:r>
            </a:p>
          </p:txBody>
        </p:sp>
        <p:sp>
          <p:nvSpPr>
            <p:cNvPr id="47111" name="Text Box 8"/>
            <p:cNvSpPr txBox="1">
              <a:spLocks noChangeArrowheads="1"/>
            </p:cNvSpPr>
            <p:nvPr/>
          </p:nvSpPr>
          <p:spPr bwMode="auto">
            <a:xfrm>
              <a:off x="240" y="3264"/>
              <a:ext cx="5280"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        </a:t>
              </a:r>
              <a:r>
                <a:rPr lang="zh-CN" altLang="en-US" sz="2800"/>
                <a:t>参与轨道杂化的原子轨道中不仅包含未成对电子的原子轨道，也包含成对电子的原子轨道，这种杂化称为不等性杂化。</a:t>
              </a: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33481"/>
                                        </p:tgtEl>
                                        <p:attrNameLst>
                                          <p:attrName>style.visibility</p:attrName>
                                        </p:attrNameLst>
                                      </p:cBhvr>
                                      <p:to>
                                        <p:strVal val="visible"/>
                                      </p:to>
                                    </p:set>
                                    <p:animEffect transition="in" filter="box(in)">
                                      <p:cBhvr>
                                        <p:cTn id="7" dur="500"/>
                                        <p:tgtEl>
                                          <p:spTgt spid="2334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33482"/>
                                        </p:tgtEl>
                                        <p:attrNameLst>
                                          <p:attrName>style.visibility</p:attrName>
                                        </p:attrNameLst>
                                      </p:cBhvr>
                                      <p:to>
                                        <p:strVal val="visible"/>
                                      </p:to>
                                    </p:set>
                                    <p:animEffect transition="in" filter="box(in)">
                                      <p:cBhvr>
                                        <p:cTn id="12" dur="500"/>
                                        <p:tgtEl>
                                          <p:spTgt spid="233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0" name="Object 5"/>
          <p:cNvGraphicFramePr>
            <a:graphicFrameLocks noChangeAspect="1"/>
          </p:cNvGraphicFramePr>
          <p:nvPr/>
        </p:nvGraphicFramePr>
        <p:xfrm>
          <a:off x="827088" y="1019175"/>
          <a:ext cx="857250" cy="609600"/>
        </p:xfrm>
        <a:graphic>
          <a:graphicData uri="http://schemas.openxmlformats.org/presentationml/2006/ole">
            <mc:AlternateContent xmlns:mc="http://schemas.openxmlformats.org/markup-compatibility/2006">
              <mc:Choice xmlns:v="urn:schemas-microsoft-com:vml" Requires="v">
                <p:oleObj spid="_x0000_s48255" name="公式" r:id="rId4" imgW="330200" imgH="228600" progId="Equation.3">
                  <p:embed/>
                </p:oleObj>
              </mc:Choice>
              <mc:Fallback>
                <p:oleObj name="公式" r:id="rId4" imgW="330200"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1019175"/>
                        <a:ext cx="8572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31" name="Object 6"/>
          <p:cNvGraphicFramePr>
            <a:graphicFrameLocks noChangeAspect="1"/>
          </p:cNvGraphicFramePr>
          <p:nvPr/>
        </p:nvGraphicFramePr>
        <p:xfrm>
          <a:off x="5181600" y="981075"/>
          <a:ext cx="3062288" cy="573088"/>
        </p:xfrm>
        <a:graphic>
          <a:graphicData uri="http://schemas.openxmlformats.org/presentationml/2006/ole">
            <mc:AlternateContent xmlns:mc="http://schemas.openxmlformats.org/markup-compatibility/2006">
              <mc:Choice xmlns:v="urn:schemas-microsoft-com:vml" Requires="v">
                <p:oleObj spid="_x0000_s48256" name="公式" r:id="rId6" imgW="1104900" imgH="203200" progId="Equation.3">
                  <p:embed/>
                </p:oleObj>
              </mc:Choice>
              <mc:Fallback>
                <p:oleObj name="公式" r:id="rId6" imgW="1104900" imgH="203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600" y="981075"/>
                        <a:ext cx="3062288" cy="5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36" name="Line 20"/>
          <p:cNvSpPr>
            <a:spLocks noChangeShapeType="1"/>
          </p:cNvSpPr>
          <p:nvPr/>
        </p:nvSpPr>
        <p:spPr bwMode="auto">
          <a:xfrm>
            <a:off x="3276600" y="3065463"/>
            <a:ext cx="1524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4844" name="Object 28"/>
          <p:cNvGraphicFramePr>
            <a:graphicFrameLocks noChangeAspect="1"/>
          </p:cNvGraphicFramePr>
          <p:nvPr/>
        </p:nvGraphicFramePr>
        <p:xfrm>
          <a:off x="3200400" y="2590800"/>
          <a:ext cx="1766888" cy="900113"/>
        </p:xfrm>
        <a:graphic>
          <a:graphicData uri="http://schemas.openxmlformats.org/presentationml/2006/ole">
            <mc:AlternateContent xmlns:mc="http://schemas.openxmlformats.org/markup-compatibility/2006">
              <mc:Choice xmlns:v="urn:schemas-microsoft-com:vml" Requires="v">
                <p:oleObj spid="_x0000_s48257" name="公式" r:id="rId8" imgW="990170" imgH="533169" progId="Equation.3">
                  <p:embed/>
                </p:oleObj>
              </mc:Choice>
              <mc:Fallback>
                <p:oleObj name="公式" r:id="rId8" imgW="990170" imgH="533169"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400" y="2590800"/>
                        <a:ext cx="1766888"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4" name="Text Box 2"/>
          <p:cNvSpPr txBox="1">
            <a:spLocks noChangeArrowheads="1"/>
          </p:cNvSpPr>
          <p:nvPr/>
        </p:nvSpPr>
        <p:spPr bwMode="auto">
          <a:xfrm>
            <a:off x="304800" y="304800"/>
            <a:ext cx="2754313" cy="519113"/>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lang="zh-CN" altLang="en-US" sz="2800"/>
              <a:t>不等性</a:t>
            </a:r>
            <a:r>
              <a:rPr lang="en-US" altLang="zh-CN" sz="2800"/>
              <a:t>sp</a:t>
            </a:r>
            <a:r>
              <a:rPr lang="en-US" altLang="zh-CN" sz="2800" baseline="30000"/>
              <a:t>3</a:t>
            </a:r>
            <a:r>
              <a:rPr lang="zh-CN" altLang="en-US" sz="2800"/>
              <a:t>杂化</a:t>
            </a:r>
          </a:p>
        </p:txBody>
      </p:sp>
      <p:sp>
        <p:nvSpPr>
          <p:cNvPr id="202758" name="Text Box 6"/>
          <p:cNvSpPr txBox="1">
            <a:spLocks noChangeArrowheads="1"/>
          </p:cNvSpPr>
          <p:nvPr/>
        </p:nvSpPr>
        <p:spPr bwMode="auto">
          <a:xfrm>
            <a:off x="593725" y="1924050"/>
            <a:ext cx="24685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3200" b="1" baseline="-25000">
                <a:solidFill>
                  <a:srgbClr val="CC0066"/>
                </a:solidFill>
              </a:rPr>
              <a:t>7</a:t>
            </a:r>
            <a:r>
              <a:rPr lang="en-US" altLang="zh-CN" sz="3200" b="1">
                <a:solidFill>
                  <a:srgbClr val="CC0066"/>
                </a:solidFill>
              </a:rPr>
              <a:t>N   1s</a:t>
            </a:r>
            <a:r>
              <a:rPr lang="en-US" altLang="zh-CN" sz="3200" b="1" baseline="30000">
                <a:solidFill>
                  <a:srgbClr val="CC0066"/>
                </a:solidFill>
              </a:rPr>
              <a:t>2</a:t>
            </a:r>
            <a:r>
              <a:rPr lang="en-US" altLang="zh-CN" sz="3200" b="1">
                <a:solidFill>
                  <a:srgbClr val="CC0066"/>
                </a:solidFill>
              </a:rPr>
              <a:t>2s</a:t>
            </a:r>
            <a:r>
              <a:rPr lang="en-US" altLang="zh-CN" sz="3200" b="1" baseline="30000">
                <a:solidFill>
                  <a:srgbClr val="CC0066"/>
                </a:solidFill>
              </a:rPr>
              <a:t>2</a:t>
            </a:r>
            <a:r>
              <a:rPr lang="en-US" altLang="zh-CN" sz="3200" b="1">
                <a:solidFill>
                  <a:srgbClr val="CC0066"/>
                </a:solidFill>
              </a:rPr>
              <a:t>2p</a:t>
            </a:r>
            <a:r>
              <a:rPr lang="en-US" altLang="zh-CN" sz="3200" b="1" baseline="30000">
                <a:solidFill>
                  <a:srgbClr val="CC0066"/>
                </a:solidFill>
              </a:rPr>
              <a:t>3</a:t>
            </a:r>
            <a:endParaRPr lang="en-US" altLang="zh-CN" sz="3200" b="1">
              <a:solidFill>
                <a:srgbClr val="CC0066"/>
              </a:solidFill>
            </a:endParaRPr>
          </a:p>
        </p:txBody>
      </p:sp>
      <p:grpSp>
        <p:nvGrpSpPr>
          <p:cNvPr id="202763" name="Group 11"/>
          <p:cNvGrpSpPr>
            <a:grpSpLocks/>
          </p:cNvGrpSpPr>
          <p:nvPr/>
        </p:nvGrpSpPr>
        <p:grpSpPr bwMode="auto">
          <a:xfrm>
            <a:off x="527050" y="2717800"/>
            <a:ext cx="2286000" cy="1514475"/>
            <a:chOff x="332" y="1712"/>
            <a:chExt cx="1440" cy="954"/>
          </a:xfrm>
        </p:grpSpPr>
        <p:grpSp>
          <p:nvGrpSpPr>
            <p:cNvPr id="48159" name="Group 52"/>
            <p:cNvGrpSpPr>
              <a:grpSpLocks/>
            </p:cNvGrpSpPr>
            <p:nvPr/>
          </p:nvGrpSpPr>
          <p:grpSpPr bwMode="auto">
            <a:xfrm>
              <a:off x="332" y="1712"/>
              <a:ext cx="1440" cy="672"/>
              <a:chOff x="720" y="1680"/>
              <a:chExt cx="1440" cy="672"/>
            </a:xfrm>
          </p:grpSpPr>
          <p:sp>
            <p:nvSpPr>
              <p:cNvPr id="48162" name="Oval 14"/>
              <p:cNvSpPr>
                <a:spLocks noChangeArrowheads="1"/>
              </p:cNvSpPr>
              <p:nvPr/>
            </p:nvSpPr>
            <p:spPr bwMode="auto">
              <a:xfrm>
                <a:off x="1008" y="1680"/>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3" name="Oval 15"/>
              <p:cNvSpPr>
                <a:spLocks noChangeArrowheads="1"/>
              </p:cNvSpPr>
              <p:nvPr/>
            </p:nvSpPr>
            <p:spPr bwMode="auto">
              <a:xfrm>
                <a:off x="1392" y="1680"/>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4" name="Oval 16"/>
              <p:cNvSpPr>
                <a:spLocks noChangeArrowheads="1"/>
              </p:cNvSpPr>
              <p:nvPr/>
            </p:nvSpPr>
            <p:spPr bwMode="auto">
              <a:xfrm>
                <a:off x="1776" y="1680"/>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5" name="Line 19"/>
              <p:cNvSpPr>
                <a:spLocks noChangeShapeType="1"/>
              </p:cNvSpPr>
              <p:nvPr/>
            </p:nvSpPr>
            <p:spPr bwMode="auto">
              <a:xfrm flipV="1">
                <a:off x="1202" y="1752"/>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6" name="Line 26"/>
              <p:cNvSpPr>
                <a:spLocks noChangeShapeType="1"/>
              </p:cNvSpPr>
              <p:nvPr/>
            </p:nvSpPr>
            <p:spPr bwMode="auto">
              <a:xfrm flipV="1">
                <a:off x="1968" y="1776"/>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7" name="Line 27"/>
              <p:cNvSpPr>
                <a:spLocks noChangeShapeType="1"/>
              </p:cNvSpPr>
              <p:nvPr/>
            </p:nvSpPr>
            <p:spPr bwMode="auto">
              <a:xfrm flipV="1">
                <a:off x="1584" y="1776"/>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8" name="Oval 39"/>
              <p:cNvSpPr>
                <a:spLocks noChangeArrowheads="1"/>
              </p:cNvSpPr>
              <p:nvPr/>
            </p:nvSpPr>
            <p:spPr bwMode="auto">
              <a:xfrm>
                <a:off x="720" y="1968"/>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9" name="Line 40"/>
              <p:cNvSpPr>
                <a:spLocks noChangeShapeType="1"/>
              </p:cNvSpPr>
              <p:nvPr/>
            </p:nvSpPr>
            <p:spPr bwMode="auto">
              <a:xfrm flipV="1">
                <a:off x="884" y="206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70" name="Line 41"/>
              <p:cNvSpPr>
                <a:spLocks noChangeShapeType="1"/>
              </p:cNvSpPr>
              <p:nvPr/>
            </p:nvSpPr>
            <p:spPr bwMode="auto">
              <a:xfrm>
                <a:off x="930" y="206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160" name="Text Box 8"/>
            <p:cNvSpPr txBox="1">
              <a:spLocks noChangeArrowheads="1"/>
            </p:cNvSpPr>
            <p:nvPr/>
          </p:nvSpPr>
          <p:spPr bwMode="auto">
            <a:xfrm>
              <a:off x="374" y="2378"/>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2s</a:t>
              </a:r>
            </a:p>
          </p:txBody>
        </p:sp>
        <p:sp>
          <p:nvSpPr>
            <p:cNvPr id="48161" name="Text Box 9"/>
            <p:cNvSpPr txBox="1">
              <a:spLocks noChangeArrowheads="1"/>
            </p:cNvSpPr>
            <p:nvPr/>
          </p:nvSpPr>
          <p:spPr bwMode="auto">
            <a:xfrm>
              <a:off x="1008" y="211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2p</a:t>
              </a:r>
            </a:p>
          </p:txBody>
        </p:sp>
      </p:grpSp>
      <p:grpSp>
        <p:nvGrpSpPr>
          <p:cNvPr id="202769" name="Group 17"/>
          <p:cNvGrpSpPr>
            <a:grpSpLocks/>
          </p:cNvGrpSpPr>
          <p:nvPr/>
        </p:nvGrpSpPr>
        <p:grpSpPr bwMode="auto">
          <a:xfrm>
            <a:off x="5076825" y="2743200"/>
            <a:ext cx="2466975" cy="1143000"/>
            <a:chOff x="3198" y="1728"/>
            <a:chExt cx="1554" cy="720"/>
          </a:xfrm>
        </p:grpSpPr>
        <p:sp>
          <p:nvSpPr>
            <p:cNvPr id="48149" name="Oval 29"/>
            <p:cNvSpPr>
              <a:spLocks noChangeArrowheads="1"/>
            </p:cNvSpPr>
            <p:nvPr/>
          </p:nvSpPr>
          <p:spPr bwMode="auto">
            <a:xfrm>
              <a:off x="4368" y="1728"/>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0" name="Oval 30"/>
            <p:cNvSpPr>
              <a:spLocks noChangeArrowheads="1"/>
            </p:cNvSpPr>
            <p:nvPr/>
          </p:nvSpPr>
          <p:spPr bwMode="auto">
            <a:xfrm>
              <a:off x="3984" y="1728"/>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1" name="Oval 31"/>
            <p:cNvSpPr>
              <a:spLocks noChangeArrowheads="1"/>
            </p:cNvSpPr>
            <p:nvPr/>
          </p:nvSpPr>
          <p:spPr bwMode="auto">
            <a:xfrm>
              <a:off x="3600" y="1728"/>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2" name="Oval 32"/>
            <p:cNvSpPr>
              <a:spLocks noChangeArrowheads="1"/>
            </p:cNvSpPr>
            <p:nvPr/>
          </p:nvSpPr>
          <p:spPr bwMode="auto">
            <a:xfrm>
              <a:off x="3198" y="1842"/>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3" name="Line 33"/>
            <p:cNvSpPr>
              <a:spLocks noChangeShapeType="1"/>
            </p:cNvSpPr>
            <p:nvPr/>
          </p:nvSpPr>
          <p:spPr bwMode="auto">
            <a:xfrm flipV="1">
              <a:off x="3379" y="1888"/>
              <a:ext cx="1"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4" name="Line 34"/>
            <p:cNvSpPr>
              <a:spLocks noChangeShapeType="1"/>
            </p:cNvSpPr>
            <p:nvPr/>
          </p:nvSpPr>
          <p:spPr bwMode="auto">
            <a:xfrm>
              <a:off x="3424" y="1888"/>
              <a:ext cx="1"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5" name="Line 37"/>
            <p:cNvSpPr>
              <a:spLocks noChangeShapeType="1"/>
            </p:cNvSpPr>
            <p:nvPr/>
          </p:nvSpPr>
          <p:spPr bwMode="auto">
            <a:xfrm flipV="1">
              <a:off x="4176" y="1776"/>
              <a:ext cx="1"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6" name="Line 38"/>
            <p:cNvSpPr>
              <a:spLocks noChangeShapeType="1"/>
            </p:cNvSpPr>
            <p:nvPr/>
          </p:nvSpPr>
          <p:spPr bwMode="auto">
            <a:xfrm flipV="1">
              <a:off x="4560" y="1776"/>
              <a:ext cx="1"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7" name="Line 42"/>
            <p:cNvSpPr>
              <a:spLocks noChangeShapeType="1"/>
            </p:cNvSpPr>
            <p:nvPr/>
          </p:nvSpPr>
          <p:spPr bwMode="auto">
            <a:xfrm flipV="1">
              <a:off x="3792" y="1776"/>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8" name="Text Box 10"/>
            <p:cNvSpPr txBox="1">
              <a:spLocks noChangeArrowheads="1"/>
            </p:cNvSpPr>
            <p:nvPr/>
          </p:nvSpPr>
          <p:spPr bwMode="auto">
            <a:xfrm>
              <a:off x="3840" y="2160"/>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sp</a:t>
              </a:r>
              <a:r>
                <a:rPr lang="en-US" altLang="zh-CN" baseline="30000"/>
                <a:t>3</a:t>
              </a:r>
              <a:endParaRPr lang="en-US" altLang="zh-CN"/>
            </a:p>
          </p:txBody>
        </p:sp>
      </p:grpSp>
      <p:sp>
        <p:nvSpPr>
          <p:cNvPr id="202765" name="Text Box 13"/>
          <p:cNvSpPr txBox="1">
            <a:spLocks noChangeArrowheads="1"/>
          </p:cNvSpPr>
          <p:nvPr/>
        </p:nvSpPr>
        <p:spPr bwMode="auto">
          <a:xfrm>
            <a:off x="457200" y="4267200"/>
            <a:ext cx="8305800" cy="2292350"/>
          </a:xfrm>
          <a:prstGeom prst="rect">
            <a:avLst/>
          </a:prstGeom>
          <a:noFill/>
          <a:ln w="9525">
            <a:solidFill>
              <a:srgbClr val="66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        </a:t>
            </a:r>
            <a:r>
              <a:rPr lang="zh-CN" altLang="en-US" b="1"/>
              <a:t>四个</a:t>
            </a:r>
            <a:r>
              <a:rPr lang="en-US" altLang="zh-CN" b="1"/>
              <a:t>sp</a:t>
            </a:r>
            <a:r>
              <a:rPr lang="en-US" altLang="zh-CN" b="1" baseline="30000"/>
              <a:t>3</a:t>
            </a:r>
            <a:r>
              <a:rPr lang="zh-CN" altLang="en-US" b="1"/>
              <a:t>杂化轨道中有一个被一对电子占据不参加成键且靠近</a:t>
            </a:r>
            <a:r>
              <a:rPr lang="en-US" altLang="zh-CN" b="1"/>
              <a:t>N</a:t>
            </a:r>
            <a:r>
              <a:rPr lang="zh-CN" altLang="en-US" b="1"/>
              <a:t>，其电子云在</a:t>
            </a:r>
            <a:r>
              <a:rPr lang="en-US" altLang="zh-CN" b="1"/>
              <a:t>N</a:t>
            </a:r>
            <a:r>
              <a:rPr lang="zh-CN" altLang="en-US" b="1"/>
              <a:t>原子外占据较大的空间，对三个</a:t>
            </a:r>
            <a:r>
              <a:rPr lang="en-US" altLang="zh-CN" b="1"/>
              <a:t>N-H</a:t>
            </a:r>
            <a:r>
              <a:rPr lang="zh-CN" altLang="en-US" b="1"/>
              <a:t>键的电子云有较大的静电排斥力，  使键角从</a:t>
            </a:r>
            <a:r>
              <a:rPr lang="en-US" altLang="zh-CN" b="1"/>
              <a:t>109°28´ </a:t>
            </a:r>
            <a:r>
              <a:rPr lang="zh-CN" altLang="en-US" b="1"/>
              <a:t>压缩至</a:t>
            </a:r>
            <a:r>
              <a:rPr lang="en-US" altLang="zh-CN" b="1"/>
              <a:t>107°18´</a:t>
            </a:r>
            <a:r>
              <a:rPr lang="zh-CN" altLang="en-US" b="1"/>
              <a:t>使</a:t>
            </a:r>
            <a:r>
              <a:rPr lang="en-US" altLang="zh-CN" b="1"/>
              <a:t>NH</a:t>
            </a:r>
            <a:r>
              <a:rPr lang="en-US" altLang="zh-CN" b="1" baseline="-25000"/>
              <a:t>3</a:t>
            </a:r>
            <a:r>
              <a:rPr lang="zh-CN" altLang="en-US" b="1"/>
              <a:t>呈三角锥形。由于孤对电子所在轨道含有较多的</a:t>
            </a:r>
            <a:r>
              <a:rPr lang="en-US" altLang="zh-CN" b="1"/>
              <a:t>s</a:t>
            </a:r>
            <a:r>
              <a:rPr lang="zh-CN" altLang="en-US" b="1"/>
              <a:t>轨道成分，而其余三个杂化轨道含有较多</a:t>
            </a:r>
            <a:r>
              <a:rPr lang="en-US" altLang="zh-CN" b="1"/>
              <a:t>p</a:t>
            </a:r>
            <a:r>
              <a:rPr lang="zh-CN" altLang="en-US" b="1"/>
              <a:t>轨道成分，使四个</a:t>
            </a:r>
            <a:r>
              <a:rPr lang="en-US" altLang="zh-CN" b="1"/>
              <a:t>sp</a:t>
            </a:r>
            <a:r>
              <a:rPr lang="en-US" altLang="zh-CN" b="1" baseline="30000"/>
              <a:t>3</a:t>
            </a:r>
            <a:r>
              <a:rPr lang="zh-CN" altLang="en-US" b="1"/>
              <a:t>杂化轨道不完全等同，即不等性杂化。</a:t>
            </a:r>
          </a:p>
        </p:txBody>
      </p:sp>
      <p:grpSp>
        <p:nvGrpSpPr>
          <p:cNvPr id="48139" name="Group 16"/>
          <p:cNvGrpSpPr>
            <a:grpSpLocks/>
          </p:cNvGrpSpPr>
          <p:nvPr/>
        </p:nvGrpSpPr>
        <p:grpSpPr bwMode="auto">
          <a:xfrm>
            <a:off x="2843213" y="333375"/>
            <a:ext cx="2128837" cy="1323975"/>
            <a:chOff x="1584" y="192"/>
            <a:chExt cx="1341" cy="834"/>
          </a:xfrm>
        </p:grpSpPr>
        <p:grpSp>
          <p:nvGrpSpPr>
            <p:cNvPr id="48140" name="Group 48"/>
            <p:cNvGrpSpPr>
              <a:grpSpLocks/>
            </p:cNvGrpSpPr>
            <p:nvPr/>
          </p:nvGrpSpPr>
          <p:grpSpPr bwMode="auto">
            <a:xfrm>
              <a:off x="1584" y="362"/>
              <a:ext cx="1341" cy="664"/>
              <a:chOff x="1584" y="816"/>
              <a:chExt cx="1416" cy="888"/>
            </a:xfrm>
          </p:grpSpPr>
          <p:graphicFrame>
            <p:nvGraphicFramePr>
              <p:cNvPr id="48142" name="Object 7"/>
              <p:cNvGraphicFramePr>
                <a:graphicFrameLocks noChangeAspect="1"/>
              </p:cNvGraphicFramePr>
              <p:nvPr/>
            </p:nvGraphicFramePr>
            <p:xfrm>
              <a:off x="2112" y="816"/>
              <a:ext cx="312" cy="336"/>
            </p:xfrm>
            <a:graphic>
              <a:graphicData uri="http://schemas.openxmlformats.org/presentationml/2006/ole">
                <mc:AlternateContent xmlns:mc="http://schemas.openxmlformats.org/markup-compatibility/2006">
                  <mc:Choice xmlns:v="urn:schemas-microsoft-com:vml" Requires="v">
                    <p:oleObj spid="_x0000_s48258" name="公式" r:id="rId10" imgW="164814" imgH="177492" progId="Equation.3">
                      <p:embed/>
                    </p:oleObj>
                  </mc:Choice>
                  <mc:Fallback>
                    <p:oleObj name="公式" r:id="rId10" imgW="164814" imgH="177492"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2" y="816"/>
                            <a:ext cx="31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43" name="Object 8"/>
              <p:cNvGraphicFramePr>
                <a:graphicFrameLocks noChangeAspect="1"/>
              </p:cNvGraphicFramePr>
              <p:nvPr/>
            </p:nvGraphicFramePr>
            <p:xfrm>
              <a:off x="1584" y="1344"/>
              <a:ext cx="312" cy="312"/>
            </p:xfrm>
            <a:graphic>
              <a:graphicData uri="http://schemas.openxmlformats.org/presentationml/2006/ole">
                <mc:AlternateContent xmlns:mc="http://schemas.openxmlformats.org/markup-compatibility/2006">
                  <mc:Choice xmlns:v="urn:schemas-microsoft-com:vml" Requires="v">
                    <p:oleObj spid="_x0000_s48259" name="公式" r:id="rId12" imgW="164885" imgH="164885" progId="Equation.3">
                      <p:embed/>
                    </p:oleObj>
                  </mc:Choice>
                  <mc:Fallback>
                    <p:oleObj name="公式" r:id="rId12" imgW="164885" imgH="164885"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4" y="1344"/>
                            <a:ext cx="31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44" name="Object 9"/>
              <p:cNvGraphicFramePr>
                <a:graphicFrameLocks noChangeAspect="1"/>
              </p:cNvGraphicFramePr>
              <p:nvPr/>
            </p:nvGraphicFramePr>
            <p:xfrm>
              <a:off x="2160" y="1392"/>
              <a:ext cx="312" cy="312"/>
            </p:xfrm>
            <a:graphic>
              <a:graphicData uri="http://schemas.openxmlformats.org/presentationml/2006/ole">
                <mc:AlternateContent xmlns:mc="http://schemas.openxmlformats.org/markup-compatibility/2006">
                  <mc:Choice xmlns:v="urn:schemas-microsoft-com:vml" Requires="v">
                    <p:oleObj spid="_x0000_s48260" name="公式" r:id="rId14" imgW="164885" imgH="164885" progId="Equation.3">
                      <p:embed/>
                    </p:oleObj>
                  </mc:Choice>
                  <mc:Fallback>
                    <p:oleObj name="公式" r:id="rId14" imgW="164885" imgH="164885"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60" y="1392"/>
                            <a:ext cx="31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145" name="Object 10"/>
              <p:cNvGraphicFramePr>
                <a:graphicFrameLocks noChangeAspect="1"/>
              </p:cNvGraphicFramePr>
              <p:nvPr/>
            </p:nvGraphicFramePr>
            <p:xfrm>
              <a:off x="2688" y="1344"/>
              <a:ext cx="312" cy="312"/>
            </p:xfrm>
            <a:graphic>
              <a:graphicData uri="http://schemas.openxmlformats.org/presentationml/2006/ole">
                <mc:AlternateContent xmlns:mc="http://schemas.openxmlformats.org/markup-compatibility/2006">
                  <mc:Choice xmlns:v="urn:schemas-microsoft-com:vml" Requires="v">
                    <p:oleObj spid="_x0000_s48261" name="公式" r:id="rId15" imgW="164885" imgH="164885" progId="Equation.3">
                      <p:embed/>
                    </p:oleObj>
                  </mc:Choice>
                  <mc:Fallback>
                    <p:oleObj name="公式" r:id="rId15" imgW="164885" imgH="164885"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88" y="1344"/>
                            <a:ext cx="31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46" name="Line 11"/>
              <p:cNvSpPr>
                <a:spLocks noChangeShapeType="1"/>
              </p:cNvSpPr>
              <p:nvPr/>
            </p:nvSpPr>
            <p:spPr bwMode="auto">
              <a:xfrm flipH="1">
                <a:off x="1824" y="1104"/>
                <a:ext cx="2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7" name="Line 12"/>
              <p:cNvSpPr>
                <a:spLocks noChangeShapeType="1"/>
              </p:cNvSpPr>
              <p:nvPr/>
            </p:nvSpPr>
            <p:spPr bwMode="auto">
              <a:xfrm>
                <a:off x="2256" y="1152"/>
                <a:ext cx="4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48" name="Line 13"/>
              <p:cNvSpPr>
                <a:spLocks noChangeShapeType="1"/>
              </p:cNvSpPr>
              <p:nvPr/>
            </p:nvSpPr>
            <p:spPr bwMode="auto">
              <a:xfrm>
                <a:off x="2448" y="1104"/>
                <a:ext cx="2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8141" name="Text Box 15"/>
            <p:cNvSpPr txBox="1">
              <a:spLocks noChangeArrowheads="1"/>
            </p:cNvSpPr>
            <p:nvPr/>
          </p:nvSpPr>
          <p:spPr bwMode="auto">
            <a:xfrm>
              <a:off x="2064" y="19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a:t>
              </a:r>
            </a:p>
          </p:txBody>
        </p:sp>
      </p:gr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2758"/>
                                        </p:tgtEl>
                                        <p:attrNameLst>
                                          <p:attrName>style.visibility</p:attrName>
                                        </p:attrNameLst>
                                      </p:cBhvr>
                                      <p:to>
                                        <p:strVal val="visible"/>
                                      </p:to>
                                    </p:set>
                                    <p:anim calcmode="lin" valueType="num">
                                      <p:cBhvr additive="base">
                                        <p:cTn id="7" dur="500" fill="hold"/>
                                        <p:tgtEl>
                                          <p:spTgt spid="202758"/>
                                        </p:tgtEl>
                                        <p:attrNameLst>
                                          <p:attrName>ppt_x</p:attrName>
                                        </p:attrNameLst>
                                      </p:cBhvr>
                                      <p:tavLst>
                                        <p:tav tm="0">
                                          <p:val>
                                            <p:strVal val="0-#ppt_w/2"/>
                                          </p:val>
                                        </p:tav>
                                        <p:tav tm="100000">
                                          <p:val>
                                            <p:strVal val="#ppt_x"/>
                                          </p:val>
                                        </p:tav>
                                      </p:tavLst>
                                    </p:anim>
                                    <p:anim calcmode="lin" valueType="num">
                                      <p:cBhvr additive="base">
                                        <p:cTn id="8" dur="500" fill="hold"/>
                                        <p:tgtEl>
                                          <p:spTgt spid="2027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2763"/>
                                        </p:tgtEl>
                                        <p:attrNameLst>
                                          <p:attrName>style.visibility</p:attrName>
                                        </p:attrNameLst>
                                      </p:cBhvr>
                                      <p:to>
                                        <p:strVal val="visible"/>
                                      </p:to>
                                    </p:set>
                                    <p:anim calcmode="lin" valueType="num">
                                      <p:cBhvr additive="base">
                                        <p:cTn id="13" dur="500" fill="hold"/>
                                        <p:tgtEl>
                                          <p:spTgt spid="202763"/>
                                        </p:tgtEl>
                                        <p:attrNameLst>
                                          <p:attrName>ppt_x</p:attrName>
                                        </p:attrNameLst>
                                      </p:cBhvr>
                                      <p:tavLst>
                                        <p:tav tm="0">
                                          <p:val>
                                            <p:strVal val="0-#ppt_w/2"/>
                                          </p:val>
                                        </p:tav>
                                        <p:tav tm="100000">
                                          <p:val>
                                            <p:strVal val="#ppt_x"/>
                                          </p:val>
                                        </p:tav>
                                      </p:tavLst>
                                    </p:anim>
                                    <p:anim calcmode="lin" valueType="num">
                                      <p:cBhvr additive="base">
                                        <p:cTn id="14" dur="500" fill="hold"/>
                                        <p:tgtEl>
                                          <p:spTgt spid="2027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4836"/>
                                        </p:tgtEl>
                                        <p:attrNameLst>
                                          <p:attrName>style.visibility</p:attrName>
                                        </p:attrNameLst>
                                      </p:cBhvr>
                                      <p:to>
                                        <p:strVal val="visible"/>
                                      </p:to>
                                    </p:set>
                                    <p:animEffect transition="in" filter="slide(fromBottom)">
                                      <p:cBhvr>
                                        <p:cTn id="19" dur="500"/>
                                        <p:tgtEl>
                                          <p:spTgt spid="34836"/>
                                        </p:tgtEl>
                                      </p:cBhvr>
                                    </p:animEffect>
                                  </p:childTnLst>
                                </p:cTn>
                              </p:par>
                            </p:childTnLst>
                          </p:cTn>
                        </p:par>
                        <p:par>
                          <p:cTn id="20" fill="hold" nodeType="afterGroup">
                            <p:stCondLst>
                              <p:cond delay="500"/>
                            </p:stCondLst>
                            <p:childTnLst>
                              <p:par>
                                <p:cTn id="21" presetID="12" presetClass="entr" presetSubtype="4" fill="hold" nodeType="afterEffect">
                                  <p:stCondLst>
                                    <p:cond delay="0"/>
                                  </p:stCondLst>
                                  <p:childTnLst>
                                    <p:set>
                                      <p:cBhvr>
                                        <p:cTn id="22" dur="1" fill="hold">
                                          <p:stCondLst>
                                            <p:cond delay="0"/>
                                          </p:stCondLst>
                                        </p:cTn>
                                        <p:tgtEl>
                                          <p:spTgt spid="34844"/>
                                        </p:tgtEl>
                                        <p:attrNameLst>
                                          <p:attrName>style.visibility</p:attrName>
                                        </p:attrNameLst>
                                      </p:cBhvr>
                                      <p:to>
                                        <p:strVal val="visible"/>
                                      </p:to>
                                    </p:set>
                                    <p:animEffect transition="in" filter="slide(fromBottom)">
                                      <p:cBhvr>
                                        <p:cTn id="23" dur="500"/>
                                        <p:tgtEl>
                                          <p:spTgt spid="3484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202769"/>
                                        </p:tgtEl>
                                        <p:attrNameLst>
                                          <p:attrName>style.visibility</p:attrName>
                                        </p:attrNameLst>
                                      </p:cBhvr>
                                      <p:to>
                                        <p:strVal val="visible"/>
                                      </p:to>
                                    </p:set>
                                    <p:animEffect transition="in" filter="box(in)">
                                      <p:cBhvr>
                                        <p:cTn id="28" dur="500"/>
                                        <p:tgtEl>
                                          <p:spTgt spid="20276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02765"/>
                                        </p:tgtEl>
                                        <p:attrNameLst>
                                          <p:attrName>style.visibility</p:attrName>
                                        </p:attrNameLst>
                                      </p:cBhvr>
                                      <p:to>
                                        <p:strVal val="visible"/>
                                      </p:to>
                                    </p:set>
                                    <p:anim calcmode="lin" valueType="num">
                                      <p:cBhvr additive="base">
                                        <p:cTn id="33" dur="500" fill="hold"/>
                                        <p:tgtEl>
                                          <p:spTgt spid="202765"/>
                                        </p:tgtEl>
                                        <p:attrNameLst>
                                          <p:attrName>ppt_x</p:attrName>
                                        </p:attrNameLst>
                                      </p:cBhvr>
                                      <p:tavLst>
                                        <p:tav tm="0">
                                          <p:val>
                                            <p:strVal val="0-#ppt_w/2"/>
                                          </p:val>
                                        </p:tav>
                                        <p:tav tm="100000">
                                          <p:val>
                                            <p:strVal val="#ppt_x"/>
                                          </p:val>
                                        </p:tav>
                                      </p:tavLst>
                                    </p:anim>
                                    <p:anim calcmode="lin" valueType="num">
                                      <p:cBhvr additive="base">
                                        <p:cTn id="34" dur="500" fill="hold"/>
                                        <p:tgtEl>
                                          <p:spTgt spid="2027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6" grpId="0" animBg="1"/>
      <p:bldP spid="202758" grpId="0" autoUpdateAnimBg="0"/>
      <p:bldP spid="202765"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498" name="lan1-NH3.avi">
            <a:hlinkClick r:id="" action="ppaction://media"/>
          </p:cNvPr>
          <p:cNvPicPr>
            <a:picLocks noRot="1" noChangeAspect="1" noChangeArrowheads="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1295400" y="1371600"/>
            <a:ext cx="6553200" cy="468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Text Box 3"/>
          <p:cNvSpPr txBox="1">
            <a:spLocks noChangeArrowheads="1"/>
          </p:cNvSpPr>
          <p:nvPr/>
        </p:nvSpPr>
        <p:spPr bwMode="auto">
          <a:xfrm>
            <a:off x="533400" y="533400"/>
            <a:ext cx="2525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NH</a:t>
            </a:r>
            <a:r>
              <a:rPr lang="en-US" altLang="zh-CN" sz="2800" baseline="-25000"/>
              <a:t>3</a:t>
            </a:r>
            <a:r>
              <a:rPr lang="zh-CN" altLang="en-US" sz="2800"/>
              <a:t>的形成</a:t>
            </a:r>
          </a:p>
        </p:txBody>
      </p:sp>
    </p:spTree>
  </p:cSld>
  <p:clrMapOvr>
    <a:masterClrMapping/>
  </p:clrMapOvr>
  <p:transition>
    <p:random/>
    <p:sndAc>
      <p:stSnd>
        <p:snd r:embed="rId3" name="CAMERA.WAV"/>
      </p:stSnd>
    </p:sndAc>
  </p:transition>
  <p:timing>
    <p:tnLst>
      <p:par>
        <p:cTn id="1" dur="indefinite" restart="never" nodeType="tmRoot">
          <p:childTnLst>
            <p:video>
              <p:cMediaNode>
                <p:cTn id="2" fill="hold" display="0">
                  <p:stCondLst>
                    <p:cond delay="indefinite"/>
                  </p:stCondLst>
                  <p:endCondLst>
                    <p:cond evt="onNext" delay="0">
                      <p:tgtEl>
                        <p:sldTgt/>
                      </p:tgtEl>
                    </p:cond>
                    <p:cond evt="onPrev" delay="0">
                      <p:tgtEl>
                        <p:sldTgt/>
                      </p:tgtEl>
                    </p:cond>
                  </p:endCondLst>
                </p:cTn>
                <p:tgtEl>
                  <p:spTgt spid="234498"/>
                </p:tgtEl>
              </p:cMediaNode>
            </p:video>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6"/>
          <p:cNvGraphicFramePr>
            <a:graphicFrameLocks noChangeAspect="1"/>
          </p:cNvGraphicFramePr>
          <p:nvPr/>
        </p:nvGraphicFramePr>
        <p:xfrm>
          <a:off x="4495800" y="685800"/>
          <a:ext cx="2836863" cy="509588"/>
        </p:xfrm>
        <a:graphic>
          <a:graphicData uri="http://schemas.openxmlformats.org/presentationml/2006/ole">
            <mc:AlternateContent xmlns:mc="http://schemas.openxmlformats.org/markup-compatibility/2006">
              <mc:Choice xmlns:v="urn:schemas-microsoft-com:vml" Requires="v">
                <p:oleObj spid="_x0000_s50316" name="公式" r:id="rId5" imgW="1270000" imgH="228600" progId="Equation.3">
                  <p:embed/>
                </p:oleObj>
              </mc:Choice>
              <mc:Fallback>
                <p:oleObj name="公式" r:id="rId5" imgW="12700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685800"/>
                        <a:ext cx="2836863"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3834" name="lan1-H2O.avi">
            <a:hlinkClick r:id="" action="ppaction://media"/>
          </p:cNvPr>
          <p:cNvPicPr>
            <a:picLocks noRot="1" noChangeAspect="1" noChangeArrowheads="1"/>
          </p:cNvPicPr>
          <p:nvPr>
            <a:videoFile r:link="rId2"/>
          </p:nvPr>
        </p:nvPicPr>
        <p:blipFill>
          <a:blip r:embed="rId7">
            <a:extLst>
              <a:ext uri="{28A0092B-C50C-407E-A947-70E740481C1C}">
                <a14:useLocalDpi xmlns:a14="http://schemas.microsoft.com/office/drawing/2010/main" val="0"/>
              </a:ext>
            </a:extLst>
          </a:blip>
          <a:srcRect/>
          <a:stretch>
            <a:fillRect/>
          </a:stretch>
        </p:blipFill>
        <p:spPr bwMode="auto">
          <a:xfrm>
            <a:off x="2895600" y="3181350"/>
            <a:ext cx="4556125" cy="349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180" name="Group 56"/>
          <p:cNvGrpSpPr>
            <a:grpSpLocks/>
          </p:cNvGrpSpPr>
          <p:nvPr/>
        </p:nvGrpSpPr>
        <p:grpSpPr bwMode="auto">
          <a:xfrm>
            <a:off x="2286000" y="228600"/>
            <a:ext cx="1714500" cy="1257300"/>
            <a:chOff x="1632" y="240"/>
            <a:chExt cx="1080" cy="792"/>
          </a:xfrm>
        </p:grpSpPr>
        <p:grpSp>
          <p:nvGrpSpPr>
            <p:cNvPr id="50212" name="Group 46"/>
            <p:cNvGrpSpPr>
              <a:grpSpLocks/>
            </p:cNvGrpSpPr>
            <p:nvPr/>
          </p:nvGrpSpPr>
          <p:grpSpPr bwMode="auto">
            <a:xfrm>
              <a:off x="1632" y="240"/>
              <a:ext cx="1080" cy="792"/>
              <a:chOff x="1584" y="624"/>
              <a:chExt cx="1080" cy="792"/>
            </a:xfrm>
          </p:grpSpPr>
          <p:graphicFrame>
            <p:nvGraphicFramePr>
              <p:cNvPr id="50215" name="Object 7"/>
              <p:cNvGraphicFramePr>
                <a:graphicFrameLocks noChangeAspect="1"/>
              </p:cNvGraphicFramePr>
              <p:nvPr/>
            </p:nvGraphicFramePr>
            <p:xfrm>
              <a:off x="1584" y="1104"/>
              <a:ext cx="312" cy="312"/>
            </p:xfrm>
            <a:graphic>
              <a:graphicData uri="http://schemas.openxmlformats.org/presentationml/2006/ole">
                <mc:AlternateContent xmlns:mc="http://schemas.openxmlformats.org/markup-compatibility/2006">
                  <mc:Choice xmlns:v="urn:schemas-microsoft-com:vml" Requires="v">
                    <p:oleObj spid="_x0000_s50317" name="公式" r:id="rId8" imgW="164885" imgH="164885" progId="Equation.3">
                      <p:embed/>
                    </p:oleObj>
                  </mc:Choice>
                  <mc:Fallback>
                    <p:oleObj name="公式" r:id="rId8" imgW="164885" imgH="164885"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4" y="1104"/>
                            <a:ext cx="31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216" name="Object 8"/>
              <p:cNvGraphicFramePr>
                <a:graphicFrameLocks noChangeAspect="1"/>
              </p:cNvGraphicFramePr>
              <p:nvPr/>
            </p:nvGraphicFramePr>
            <p:xfrm>
              <a:off x="1920" y="624"/>
              <a:ext cx="328" cy="384"/>
            </p:xfrm>
            <a:graphic>
              <a:graphicData uri="http://schemas.openxmlformats.org/presentationml/2006/ole">
                <mc:AlternateContent xmlns:mc="http://schemas.openxmlformats.org/markup-compatibility/2006">
                  <mc:Choice xmlns:v="urn:schemas-microsoft-com:vml" Requires="v">
                    <p:oleObj spid="_x0000_s50318" name="公式" r:id="rId10" imgW="152202" imgH="177569" progId="Equation.3">
                      <p:embed/>
                    </p:oleObj>
                  </mc:Choice>
                  <mc:Fallback>
                    <p:oleObj name="公式" r:id="rId10" imgW="152202" imgH="177569"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20" y="624"/>
                            <a:ext cx="32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217" name="Object 9"/>
              <p:cNvGraphicFramePr>
                <a:graphicFrameLocks noChangeAspect="1"/>
              </p:cNvGraphicFramePr>
              <p:nvPr/>
            </p:nvGraphicFramePr>
            <p:xfrm>
              <a:off x="2352" y="1104"/>
              <a:ext cx="312" cy="312"/>
            </p:xfrm>
            <a:graphic>
              <a:graphicData uri="http://schemas.openxmlformats.org/presentationml/2006/ole">
                <mc:AlternateContent xmlns:mc="http://schemas.openxmlformats.org/markup-compatibility/2006">
                  <mc:Choice xmlns:v="urn:schemas-microsoft-com:vml" Requires="v">
                    <p:oleObj spid="_x0000_s50319" name="公式" r:id="rId12" imgW="164885" imgH="164885" progId="Equation.3">
                      <p:embed/>
                    </p:oleObj>
                  </mc:Choice>
                  <mc:Fallback>
                    <p:oleObj name="公式" r:id="rId12" imgW="164885" imgH="164885"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52" y="1104"/>
                            <a:ext cx="31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218" name="Line 10"/>
              <p:cNvSpPr>
                <a:spLocks noChangeShapeType="1"/>
              </p:cNvSpPr>
              <p:nvPr/>
            </p:nvSpPr>
            <p:spPr bwMode="auto">
              <a:xfrm flipH="1">
                <a:off x="1776" y="960"/>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19" name="Line 11"/>
              <p:cNvSpPr>
                <a:spLocks noChangeShapeType="1"/>
              </p:cNvSpPr>
              <p:nvPr/>
            </p:nvSpPr>
            <p:spPr bwMode="auto">
              <a:xfrm>
                <a:off x="2208" y="912"/>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213" name="Text Box 54"/>
            <p:cNvSpPr txBox="1">
              <a:spLocks noChangeArrowheads="1"/>
            </p:cNvSpPr>
            <p:nvPr/>
          </p:nvSpPr>
          <p:spPr bwMode="auto">
            <a:xfrm>
              <a:off x="1769" y="307"/>
              <a:ext cx="34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a:t>
              </a:r>
            </a:p>
          </p:txBody>
        </p:sp>
        <p:sp>
          <p:nvSpPr>
            <p:cNvPr id="50214" name="Text Box 55"/>
            <p:cNvSpPr txBox="1">
              <a:spLocks noChangeArrowheads="1"/>
            </p:cNvSpPr>
            <p:nvPr/>
          </p:nvSpPr>
          <p:spPr bwMode="auto">
            <a:xfrm>
              <a:off x="2160" y="336"/>
              <a:ext cx="34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a:t>
              </a:r>
            </a:p>
          </p:txBody>
        </p:sp>
      </p:grpSp>
      <p:grpSp>
        <p:nvGrpSpPr>
          <p:cNvPr id="33853" name="Group 61"/>
          <p:cNvGrpSpPr>
            <a:grpSpLocks/>
          </p:cNvGrpSpPr>
          <p:nvPr/>
        </p:nvGrpSpPr>
        <p:grpSpPr bwMode="auto">
          <a:xfrm>
            <a:off x="304800" y="1447800"/>
            <a:ext cx="7540625" cy="2081213"/>
            <a:chOff x="192" y="912"/>
            <a:chExt cx="4750" cy="1311"/>
          </a:xfrm>
        </p:grpSpPr>
        <p:grpSp>
          <p:nvGrpSpPr>
            <p:cNvPr id="50183" name="Group 48"/>
            <p:cNvGrpSpPr>
              <a:grpSpLocks/>
            </p:cNvGrpSpPr>
            <p:nvPr/>
          </p:nvGrpSpPr>
          <p:grpSpPr bwMode="auto">
            <a:xfrm>
              <a:off x="2256" y="1152"/>
              <a:ext cx="988" cy="384"/>
              <a:chOff x="2256" y="1344"/>
              <a:chExt cx="988" cy="384"/>
            </a:xfrm>
          </p:grpSpPr>
          <p:sp>
            <p:nvSpPr>
              <p:cNvPr id="50210" name="Line 23"/>
              <p:cNvSpPr>
                <a:spLocks noChangeShapeType="1"/>
              </p:cNvSpPr>
              <p:nvPr/>
            </p:nvSpPr>
            <p:spPr bwMode="auto">
              <a:xfrm>
                <a:off x="2256" y="1728"/>
                <a:ext cx="96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0211" name="Object 33"/>
              <p:cNvGraphicFramePr>
                <a:graphicFrameLocks noChangeAspect="1"/>
              </p:cNvGraphicFramePr>
              <p:nvPr/>
            </p:nvGraphicFramePr>
            <p:xfrm>
              <a:off x="2400" y="1344"/>
              <a:ext cx="844" cy="336"/>
            </p:xfrm>
            <a:graphic>
              <a:graphicData uri="http://schemas.openxmlformats.org/presentationml/2006/ole">
                <mc:AlternateContent xmlns:mc="http://schemas.openxmlformats.org/markup-compatibility/2006">
                  <mc:Choice xmlns:v="urn:schemas-microsoft-com:vml" Requires="v">
                    <p:oleObj spid="_x0000_s50320" name="公式" r:id="rId13" imgW="545863" imgH="228501" progId="Equation.3">
                      <p:embed/>
                    </p:oleObj>
                  </mc:Choice>
                  <mc:Fallback>
                    <p:oleObj name="公式" r:id="rId13" imgW="545863" imgH="228501" progId="Equation.3">
                      <p:embed/>
                      <p:pic>
                        <p:nvPicPr>
                          <p:cNvPr id="0"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0" y="1344"/>
                            <a:ext cx="84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0184" name="Group 58"/>
            <p:cNvGrpSpPr>
              <a:grpSpLocks/>
            </p:cNvGrpSpPr>
            <p:nvPr/>
          </p:nvGrpSpPr>
          <p:grpSpPr bwMode="auto">
            <a:xfrm>
              <a:off x="672" y="1332"/>
              <a:ext cx="1488" cy="891"/>
              <a:chOff x="672" y="1524"/>
              <a:chExt cx="1488" cy="891"/>
            </a:xfrm>
          </p:grpSpPr>
          <p:sp>
            <p:nvSpPr>
              <p:cNvPr id="50198" name="Oval 14"/>
              <p:cNvSpPr>
                <a:spLocks noChangeArrowheads="1"/>
              </p:cNvSpPr>
              <p:nvPr/>
            </p:nvSpPr>
            <p:spPr bwMode="auto">
              <a:xfrm>
                <a:off x="1008" y="1524"/>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9" name="Oval 15"/>
              <p:cNvSpPr>
                <a:spLocks noChangeArrowheads="1"/>
              </p:cNvSpPr>
              <p:nvPr/>
            </p:nvSpPr>
            <p:spPr bwMode="auto">
              <a:xfrm>
                <a:off x="672" y="1776"/>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0" name="Oval 16"/>
              <p:cNvSpPr>
                <a:spLocks noChangeArrowheads="1"/>
              </p:cNvSpPr>
              <p:nvPr/>
            </p:nvSpPr>
            <p:spPr bwMode="auto">
              <a:xfrm>
                <a:off x="1392" y="1524"/>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1" name="Oval 17"/>
              <p:cNvSpPr>
                <a:spLocks noChangeArrowheads="1"/>
              </p:cNvSpPr>
              <p:nvPr/>
            </p:nvSpPr>
            <p:spPr bwMode="auto">
              <a:xfrm>
                <a:off x="1776" y="1524"/>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2" name="Line 21"/>
              <p:cNvSpPr>
                <a:spLocks noChangeShapeType="1"/>
              </p:cNvSpPr>
              <p:nvPr/>
            </p:nvSpPr>
            <p:spPr bwMode="auto">
              <a:xfrm flipV="1">
                <a:off x="1152" y="162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3" name="Line 22"/>
              <p:cNvSpPr>
                <a:spLocks noChangeShapeType="1"/>
              </p:cNvSpPr>
              <p:nvPr/>
            </p:nvSpPr>
            <p:spPr bwMode="auto">
              <a:xfrm flipV="1">
                <a:off x="816" y="182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4" name="Line 24"/>
              <p:cNvSpPr>
                <a:spLocks noChangeShapeType="1"/>
              </p:cNvSpPr>
              <p:nvPr/>
            </p:nvSpPr>
            <p:spPr bwMode="auto">
              <a:xfrm>
                <a:off x="912" y="182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5" name="Line 25"/>
              <p:cNvSpPr>
                <a:spLocks noChangeShapeType="1"/>
              </p:cNvSpPr>
              <p:nvPr/>
            </p:nvSpPr>
            <p:spPr bwMode="auto">
              <a:xfrm>
                <a:off x="1248" y="162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6" name="Line 31"/>
              <p:cNvSpPr>
                <a:spLocks noChangeShapeType="1"/>
              </p:cNvSpPr>
              <p:nvPr/>
            </p:nvSpPr>
            <p:spPr bwMode="auto">
              <a:xfrm flipV="1">
                <a:off x="1968" y="162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7" name="Line 32"/>
              <p:cNvSpPr>
                <a:spLocks noChangeShapeType="1"/>
              </p:cNvSpPr>
              <p:nvPr/>
            </p:nvSpPr>
            <p:spPr bwMode="auto">
              <a:xfrm flipV="1">
                <a:off x="1584" y="162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0208" name="Object 35"/>
              <p:cNvGraphicFramePr>
                <a:graphicFrameLocks noChangeAspect="1"/>
              </p:cNvGraphicFramePr>
              <p:nvPr/>
            </p:nvGraphicFramePr>
            <p:xfrm>
              <a:off x="1296" y="1872"/>
              <a:ext cx="384" cy="290"/>
            </p:xfrm>
            <a:graphic>
              <a:graphicData uri="http://schemas.openxmlformats.org/presentationml/2006/ole">
                <mc:AlternateContent xmlns:mc="http://schemas.openxmlformats.org/markup-compatibility/2006">
                  <mc:Choice xmlns:v="urn:schemas-microsoft-com:vml" Requires="v">
                    <p:oleObj spid="_x0000_s50321" name="公式" r:id="rId15" imgW="228501" imgH="203112" progId="Equation.3">
                      <p:embed/>
                    </p:oleObj>
                  </mc:Choice>
                  <mc:Fallback>
                    <p:oleObj name="公式" r:id="rId15" imgW="228501" imgH="203112" progId="Equation.3">
                      <p:embed/>
                      <p:pic>
                        <p:nvPicPr>
                          <p:cNvPr id="0"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96" y="1872"/>
                            <a:ext cx="38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209" name="Object 36"/>
              <p:cNvGraphicFramePr>
                <a:graphicFrameLocks noChangeAspect="1"/>
              </p:cNvGraphicFramePr>
              <p:nvPr/>
            </p:nvGraphicFramePr>
            <p:xfrm>
              <a:off x="720" y="2112"/>
              <a:ext cx="336" cy="303"/>
            </p:xfrm>
            <a:graphic>
              <a:graphicData uri="http://schemas.openxmlformats.org/presentationml/2006/ole">
                <mc:AlternateContent xmlns:mc="http://schemas.openxmlformats.org/markup-compatibility/2006">
                  <mc:Choice xmlns:v="urn:schemas-microsoft-com:vml" Requires="v">
                    <p:oleObj spid="_x0000_s50322" name="公式" r:id="rId17" imgW="190335" imgH="177646" progId="Equation.3">
                      <p:embed/>
                    </p:oleObj>
                  </mc:Choice>
                  <mc:Fallback>
                    <p:oleObj name="公式" r:id="rId17" imgW="190335" imgH="177646" progId="Equation.3">
                      <p:embed/>
                      <p:pic>
                        <p:nvPicPr>
                          <p:cNvPr id="0"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0" y="2112"/>
                            <a:ext cx="336"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0185" name="Group 60"/>
            <p:cNvGrpSpPr>
              <a:grpSpLocks/>
            </p:cNvGrpSpPr>
            <p:nvPr/>
          </p:nvGrpSpPr>
          <p:grpSpPr bwMode="auto">
            <a:xfrm>
              <a:off x="3379" y="981"/>
              <a:ext cx="1563" cy="883"/>
              <a:chOff x="3379" y="981"/>
              <a:chExt cx="1563" cy="883"/>
            </a:xfrm>
          </p:grpSpPr>
          <p:sp>
            <p:nvSpPr>
              <p:cNvPr id="50187" name="Oval 12"/>
              <p:cNvSpPr>
                <a:spLocks noChangeArrowheads="1"/>
              </p:cNvSpPr>
              <p:nvPr/>
            </p:nvSpPr>
            <p:spPr bwMode="auto">
              <a:xfrm>
                <a:off x="4150" y="1344"/>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8" name="Oval 13"/>
              <p:cNvSpPr>
                <a:spLocks noChangeArrowheads="1"/>
              </p:cNvSpPr>
              <p:nvPr/>
            </p:nvSpPr>
            <p:spPr bwMode="auto">
              <a:xfrm>
                <a:off x="3787" y="1480"/>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9" name="Oval 18"/>
              <p:cNvSpPr>
                <a:spLocks noChangeArrowheads="1"/>
              </p:cNvSpPr>
              <p:nvPr/>
            </p:nvSpPr>
            <p:spPr bwMode="auto">
              <a:xfrm>
                <a:off x="3379" y="1480"/>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0" name="Line 19"/>
              <p:cNvSpPr>
                <a:spLocks noChangeShapeType="1"/>
              </p:cNvSpPr>
              <p:nvPr/>
            </p:nvSpPr>
            <p:spPr bwMode="auto">
              <a:xfrm flipV="1">
                <a:off x="3969" y="1525"/>
                <a:ext cx="1"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1" name="Line 20"/>
              <p:cNvSpPr>
                <a:spLocks noChangeShapeType="1"/>
              </p:cNvSpPr>
              <p:nvPr/>
            </p:nvSpPr>
            <p:spPr bwMode="auto">
              <a:xfrm flipV="1">
                <a:off x="3560" y="1525"/>
                <a:ext cx="1"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2" name="Line 26"/>
              <p:cNvSpPr>
                <a:spLocks noChangeShapeType="1"/>
              </p:cNvSpPr>
              <p:nvPr/>
            </p:nvSpPr>
            <p:spPr bwMode="auto">
              <a:xfrm>
                <a:off x="4014" y="1525"/>
                <a:ext cx="1"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3" name="Line 27"/>
              <p:cNvSpPr>
                <a:spLocks noChangeShapeType="1"/>
              </p:cNvSpPr>
              <p:nvPr/>
            </p:nvSpPr>
            <p:spPr bwMode="auto">
              <a:xfrm>
                <a:off x="3606" y="1525"/>
                <a:ext cx="1"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4" name="Oval 28"/>
              <p:cNvSpPr>
                <a:spLocks noChangeArrowheads="1"/>
              </p:cNvSpPr>
              <p:nvPr/>
            </p:nvSpPr>
            <p:spPr bwMode="auto">
              <a:xfrm>
                <a:off x="4558" y="1344"/>
                <a:ext cx="38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0195" name="Object 34"/>
              <p:cNvGraphicFramePr>
                <a:graphicFrameLocks noChangeAspect="1"/>
              </p:cNvGraphicFramePr>
              <p:nvPr/>
            </p:nvGraphicFramePr>
            <p:xfrm>
              <a:off x="3833" y="981"/>
              <a:ext cx="624" cy="432"/>
            </p:xfrm>
            <a:graphic>
              <a:graphicData uri="http://schemas.openxmlformats.org/presentationml/2006/ole">
                <mc:AlternateContent xmlns:mc="http://schemas.openxmlformats.org/markup-compatibility/2006">
                  <mc:Choice xmlns:v="urn:schemas-microsoft-com:vml" Requires="v">
                    <p:oleObj spid="_x0000_s50323" name="公式" r:id="rId19" imgW="241300" imgH="228600" progId="Equation.3">
                      <p:embed/>
                    </p:oleObj>
                  </mc:Choice>
                  <mc:Fallback>
                    <p:oleObj name="公式" r:id="rId19" imgW="241300" imgH="228600" progId="Equation.3">
                      <p:embed/>
                      <p:pic>
                        <p:nvPicPr>
                          <p:cNvPr id="0" name="Object 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33" y="981"/>
                            <a:ext cx="62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96" name="Line 43"/>
              <p:cNvSpPr>
                <a:spLocks noChangeShapeType="1"/>
              </p:cNvSpPr>
              <p:nvPr/>
            </p:nvSpPr>
            <p:spPr bwMode="auto">
              <a:xfrm flipV="1">
                <a:off x="4752" y="144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7" name="Line 44"/>
              <p:cNvSpPr>
                <a:spLocks noChangeShapeType="1"/>
              </p:cNvSpPr>
              <p:nvPr/>
            </p:nvSpPr>
            <p:spPr bwMode="auto">
              <a:xfrm flipV="1">
                <a:off x="4377" y="143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186" name="Text Box 57"/>
            <p:cNvSpPr txBox="1">
              <a:spLocks noChangeArrowheads="1"/>
            </p:cNvSpPr>
            <p:nvPr/>
          </p:nvSpPr>
          <p:spPr bwMode="auto">
            <a:xfrm>
              <a:off x="192" y="912"/>
              <a:ext cx="16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1" baseline="-25000">
                  <a:solidFill>
                    <a:srgbClr val="CC0066"/>
                  </a:solidFill>
                </a:rPr>
                <a:t>8</a:t>
              </a:r>
              <a:r>
                <a:rPr lang="en-US" altLang="zh-CN" sz="2800" b="1">
                  <a:solidFill>
                    <a:srgbClr val="CC0066"/>
                  </a:solidFill>
                </a:rPr>
                <a:t>O   1s</a:t>
              </a:r>
              <a:r>
                <a:rPr lang="en-US" altLang="zh-CN" sz="2800" b="1" baseline="30000">
                  <a:solidFill>
                    <a:srgbClr val="CC0066"/>
                  </a:solidFill>
                </a:rPr>
                <a:t>2</a:t>
              </a:r>
              <a:r>
                <a:rPr lang="en-US" altLang="zh-CN" sz="2800" b="1">
                  <a:solidFill>
                    <a:srgbClr val="CC0066"/>
                  </a:solidFill>
                </a:rPr>
                <a:t>2s</a:t>
              </a:r>
              <a:r>
                <a:rPr lang="en-US" altLang="zh-CN" sz="2800" b="1" baseline="30000">
                  <a:solidFill>
                    <a:srgbClr val="CC0066"/>
                  </a:solidFill>
                </a:rPr>
                <a:t>2</a:t>
              </a:r>
              <a:r>
                <a:rPr lang="en-US" altLang="zh-CN" sz="2800" b="1">
                  <a:solidFill>
                    <a:srgbClr val="CC0066"/>
                  </a:solidFill>
                </a:rPr>
                <a:t>2p</a:t>
              </a:r>
              <a:r>
                <a:rPr lang="en-US" altLang="zh-CN" sz="2800" b="1" baseline="30000">
                  <a:solidFill>
                    <a:srgbClr val="CC0066"/>
                  </a:solidFill>
                </a:rPr>
                <a:t>4</a:t>
              </a:r>
              <a:endParaRPr lang="en-US" altLang="zh-CN" sz="2800" b="1">
                <a:solidFill>
                  <a:srgbClr val="CC0066"/>
                </a:solidFill>
              </a:endParaRPr>
            </a:p>
          </p:txBody>
        </p:sp>
      </p:grpSp>
      <p:sp>
        <p:nvSpPr>
          <p:cNvPr id="50182" name="Text Box 59"/>
          <p:cNvSpPr txBox="1">
            <a:spLocks noChangeArrowheads="1"/>
          </p:cNvSpPr>
          <p:nvPr/>
        </p:nvSpPr>
        <p:spPr bwMode="auto">
          <a:xfrm>
            <a:off x="685800" y="609600"/>
            <a:ext cx="1293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3200"/>
              <a:t>H</a:t>
            </a:r>
            <a:r>
              <a:rPr lang="en-US" altLang="zh-CN" sz="3200" baseline="-25000"/>
              <a:t>2</a:t>
            </a:r>
            <a:r>
              <a:rPr lang="en-US" altLang="zh-CN" sz="3200"/>
              <a:t>O</a:t>
            </a:r>
          </a:p>
        </p:txBody>
      </p:sp>
    </p:spTree>
  </p:cSld>
  <p:clrMapOvr>
    <a:masterClrMapping/>
  </p:clrMapOvr>
  <p:transition>
    <p:random/>
    <p:sndAc>
      <p:stSnd>
        <p:snd r:embed="rId4"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3853"/>
                                        </p:tgtEl>
                                        <p:attrNameLst>
                                          <p:attrName>style.visibility</p:attrName>
                                        </p:attrNameLst>
                                      </p:cBhvr>
                                      <p:to>
                                        <p:strVal val="visible"/>
                                      </p:to>
                                    </p:set>
                                    <p:animEffect transition="in" filter="box(in)">
                                      <p:cBhvr>
                                        <p:cTn id="7" dur="500"/>
                                        <p:tgtEl>
                                          <p:spTgt spid="338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33834"/>
                                        </p:tgtEl>
                                        <p:attrNameLst>
                                          <p:attrName>style.visibility</p:attrName>
                                        </p:attrNameLst>
                                      </p:cBhvr>
                                      <p:to>
                                        <p:strVal val="visible"/>
                                      </p:to>
                                    </p:set>
                                    <p:animEffect transition="in" filter="slide(fromBottom)">
                                      <p:cBhvr>
                                        <p:cTn id="12" dur="500"/>
                                        <p:tgtEl>
                                          <p:spTgt spid="33834"/>
                                        </p:tgtEl>
                                      </p:cBhvr>
                                    </p:animEffect>
                                  </p:childTnLst>
                                </p:cTn>
                              </p:par>
                            </p:childTnLst>
                          </p:cTn>
                        </p:par>
                        <p:par>
                          <p:cTn id="13" fill="hold" nodeType="afterGroup">
                            <p:stCondLst>
                              <p:cond delay="500"/>
                            </p:stCondLst>
                            <p:childTnLst>
                              <p:par>
                                <p:cTn id="14" presetID="1" presetClass="mediacall" presetSubtype="0" fill="hold" nodeType="afterEffect">
                                  <p:stCondLst>
                                    <p:cond delay="0"/>
                                  </p:stCondLst>
                                  <p:childTnLst>
                                    <p:cmd type="call" cmd="playFrom(0.0)">
                                      <p:cBhvr>
                                        <p:cTn id="15" dur="5067" fill="hold"/>
                                        <p:tgtEl>
                                          <p:spTgt spid="3383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16" fill="hold" display="0">
                  <p:stCondLst>
                    <p:cond delay="indefinite"/>
                  </p:stCondLst>
                  <p:endCondLst>
                    <p:cond evt="onNext" delay="0">
                      <p:tgtEl>
                        <p:sldTgt/>
                      </p:tgtEl>
                    </p:cond>
                    <p:cond evt="onPrev" delay="0">
                      <p:tgtEl>
                        <p:sldTgt/>
                      </p:tgtEl>
                    </p:cond>
                  </p:endCondLst>
                </p:cTn>
                <p:tgtEl>
                  <p:spTgt spid="33834"/>
                </p:tgtEl>
              </p:cMediaNode>
            </p:video>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2057400" y="228600"/>
            <a:ext cx="51784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200">
                <a:solidFill>
                  <a:srgbClr val="FF3300"/>
                </a:solidFill>
                <a:latin typeface="隶书" pitchFamily="49" charset="-122"/>
                <a:ea typeface="隶书" pitchFamily="49" charset="-122"/>
              </a:rPr>
              <a:t>几 种 </a:t>
            </a:r>
            <a:r>
              <a:rPr lang="en-US" altLang="zh-CN" sz="3200">
                <a:solidFill>
                  <a:srgbClr val="FF3300"/>
                </a:solidFill>
                <a:latin typeface="隶书" pitchFamily="49" charset="-122"/>
                <a:ea typeface="隶书" pitchFamily="49" charset="-122"/>
              </a:rPr>
              <a:t>s-p </a:t>
            </a:r>
            <a:r>
              <a:rPr lang="zh-CN" altLang="en-US" sz="3200">
                <a:solidFill>
                  <a:srgbClr val="FF3300"/>
                </a:solidFill>
                <a:latin typeface="隶书" pitchFamily="49" charset="-122"/>
                <a:ea typeface="隶书" pitchFamily="49" charset="-122"/>
              </a:rPr>
              <a:t>杂 化 轨 道</a:t>
            </a:r>
          </a:p>
        </p:txBody>
      </p:sp>
      <p:grpSp>
        <p:nvGrpSpPr>
          <p:cNvPr id="51203" name="Group 21"/>
          <p:cNvGrpSpPr>
            <a:grpSpLocks/>
          </p:cNvGrpSpPr>
          <p:nvPr/>
        </p:nvGrpSpPr>
        <p:grpSpPr bwMode="auto">
          <a:xfrm>
            <a:off x="298450" y="1052513"/>
            <a:ext cx="8845550" cy="4648200"/>
            <a:chOff x="188" y="515"/>
            <a:chExt cx="5572" cy="2928"/>
          </a:xfrm>
        </p:grpSpPr>
        <p:sp>
          <p:nvSpPr>
            <p:cNvPr id="51204" name="Line 3"/>
            <p:cNvSpPr>
              <a:spLocks noChangeShapeType="1"/>
            </p:cNvSpPr>
            <p:nvPr/>
          </p:nvSpPr>
          <p:spPr bwMode="auto">
            <a:xfrm>
              <a:off x="188" y="515"/>
              <a:ext cx="54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5" name="Text Box 4"/>
            <p:cNvSpPr txBox="1">
              <a:spLocks noChangeArrowheads="1"/>
            </p:cNvSpPr>
            <p:nvPr/>
          </p:nvSpPr>
          <p:spPr bwMode="auto">
            <a:xfrm>
              <a:off x="428" y="515"/>
              <a:ext cx="45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杂化类型                  </a:t>
              </a:r>
              <a:r>
                <a:rPr lang="en-US" altLang="zh-CN"/>
                <a:t>sp                sp</a:t>
              </a:r>
              <a:r>
                <a:rPr lang="en-US" altLang="zh-CN" baseline="30000"/>
                <a:t>2</a:t>
              </a:r>
              <a:r>
                <a:rPr lang="en-US" altLang="zh-CN"/>
                <a:t>                             sp</a:t>
              </a:r>
              <a:r>
                <a:rPr lang="en-US" altLang="zh-CN" baseline="30000"/>
                <a:t>3</a:t>
              </a:r>
              <a:endParaRPr lang="en-US" altLang="zh-CN"/>
            </a:p>
          </p:txBody>
        </p:sp>
        <p:sp>
          <p:nvSpPr>
            <p:cNvPr id="51206" name="Line 5"/>
            <p:cNvSpPr>
              <a:spLocks noChangeShapeType="1"/>
            </p:cNvSpPr>
            <p:nvPr/>
          </p:nvSpPr>
          <p:spPr bwMode="auto">
            <a:xfrm>
              <a:off x="188" y="803"/>
              <a:ext cx="54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7" name="Text Box 6"/>
            <p:cNvSpPr txBox="1">
              <a:spLocks noChangeArrowheads="1"/>
            </p:cNvSpPr>
            <p:nvPr/>
          </p:nvSpPr>
          <p:spPr bwMode="auto">
            <a:xfrm>
              <a:off x="332" y="815"/>
              <a:ext cx="47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1800"/>
                <a:t>杂化轨道几何构型  </a:t>
              </a:r>
              <a:r>
                <a:rPr lang="zh-CN" altLang="en-US"/>
                <a:t>       直线形       三角形                      四面体</a:t>
              </a:r>
              <a:endParaRPr lang="zh-CN" altLang="en-US" sz="1800"/>
            </a:p>
          </p:txBody>
        </p:sp>
        <p:sp>
          <p:nvSpPr>
            <p:cNvPr id="51208" name="Line 7"/>
            <p:cNvSpPr>
              <a:spLocks noChangeShapeType="1"/>
            </p:cNvSpPr>
            <p:nvPr/>
          </p:nvSpPr>
          <p:spPr bwMode="auto">
            <a:xfrm>
              <a:off x="188" y="1139"/>
              <a:ext cx="54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9" name="Text Box 8"/>
            <p:cNvSpPr txBox="1">
              <a:spLocks noChangeArrowheads="1"/>
            </p:cNvSpPr>
            <p:nvPr/>
          </p:nvSpPr>
          <p:spPr bwMode="auto">
            <a:xfrm>
              <a:off x="188" y="1197"/>
              <a:ext cx="53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1800"/>
                <a:t>杂化轨道中孤对电子对数          </a:t>
              </a:r>
              <a:r>
                <a:rPr lang="en-US" altLang="zh-CN" sz="1800"/>
                <a:t>0                          0                     0                    1               2</a:t>
              </a:r>
            </a:p>
          </p:txBody>
        </p:sp>
        <p:sp>
          <p:nvSpPr>
            <p:cNvPr id="51210" name="Line 9"/>
            <p:cNvSpPr>
              <a:spLocks noChangeShapeType="1"/>
            </p:cNvSpPr>
            <p:nvPr/>
          </p:nvSpPr>
          <p:spPr bwMode="auto">
            <a:xfrm>
              <a:off x="188" y="1475"/>
              <a:ext cx="54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1" name="Text Box 10"/>
            <p:cNvSpPr txBox="1">
              <a:spLocks noChangeArrowheads="1"/>
            </p:cNvSpPr>
            <p:nvPr/>
          </p:nvSpPr>
          <p:spPr bwMode="auto">
            <a:xfrm>
              <a:off x="370" y="1501"/>
              <a:ext cx="5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分子几何构型  </a:t>
              </a:r>
              <a:r>
                <a:rPr lang="zh-CN" altLang="en-US" sz="2000"/>
                <a:t>        直线形          正三角形    正四面体      三角锥      </a:t>
              </a:r>
              <a:r>
                <a:rPr lang="en-US" altLang="zh-CN" sz="2000"/>
                <a:t>V</a:t>
              </a:r>
              <a:r>
                <a:rPr lang="zh-CN" altLang="en-US" sz="2000"/>
                <a:t>形</a:t>
              </a:r>
            </a:p>
          </p:txBody>
        </p:sp>
        <p:sp>
          <p:nvSpPr>
            <p:cNvPr id="51212" name="Line 11"/>
            <p:cNvSpPr>
              <a:spLocks noChangeShapeType="1"/>
            </p:cNvSpPr>
            <p:nvPr/>
          </p:nvSpPr>
          <p:spPr bwMode="auto">
            <a:xfrm>
              <a:off x="188" y="1811"/>
              <a:ext cx="54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3" name="Text Box 12"/>
            <p:cNvSpPr txBox="1">
              <a:spLocks noChangeArrowheads="1"/>
            </p:cNvSpPr>
            <p:nvPr/>
          </p:nvSpPr>
          <p:spPr bwMode="auto">
            <a:xfrm>
              <a:off x="620" y="1824"/>
              <a:ext cx="51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键角                     </a:t>
              </a:r>
              <a:r>
                <a:rPr lang="en-US" altLang="zh-CN"/>
                <a:t>180°          120°     </a:t>
              </a:r>
              <a:r>
                <a:rPr lang="en-US" altLang="zh-CN" sz="2000"/>
                <a:t>109</a:t>
              </a:r>
              <a:r>
                <a:rPr lang="en-US" altLang="zh-CN" sz="2000">
                  <a:sym typeface="Symbol" pitchFamily="18" charset="2"/>
                </a:rPr>
                <a:t></a:t>
              </a:r>
              <a:r>
                <a:rPr lang="en-US" altLang="zh-CN" sz="2000"/>
                <a:t>28</a:t>
              </a:r>
              <a:r>
                <a:rPr lang="en-US" altLang="zh-CN" sz="2000">
                  <a:sym typeface="Symbol" pitchFamily="18" charset="2"/>
                </a:rPr>
                <a:t>      </a:t>
              </a:r>
              <a:r>
                <a:rPr lang="en-US" altLang="zh-CN" sz="2000"/>
                <a:t>107</a:t>
              </a:r>
              <a:r>
                <a:rPr lang="en-US" altLang="zh-CN" sz="2000">
                  <a:sym typeface="Symbol" pitchFamily="18" charset="2"/>
                </a:rPr>
                <a:t></a:t>
              </a:r>
              <a:r>
                <a:rPr lang="en-US" altLang="zh-CN" sz="2000"/>
                <a:t>18</a:t>
              </a:r>
              <a:r>
                <a:rPr lang="en-US" altLang="zh-CN" sz="2000">
                  <a:sym typeface="Symbol" pitchFamily="18" charset="2"/>
                </a:rPr>
                <a:t>     </a:t>
              </a:r>
              <a:r>
                <a:rPr lang="en-US" altLang="zh-CN" sz="2000"/>
                <a:t>104</a:t>
              </a:r>
              <a:r>
                <a:rPr lang="en-US" altLang="zh-CN" sz="2000">
                  <a:sym typeface="Symbol" pitchFamily="18" charset="2"/>
                </a:rPr>
                <a:t></a:t>
              </a:r>
              <a:r>
                <a:rPr lang="en-US" altLang="zh-CN" sz="2000"/>
                <a:t>45</a:t>
              </a:r>
              <a:r>
                <a:rPr lang="en-US" altLang="zh-CN" sz="2000">
                  <a:sym typeface="Symbol" pitchFamily="18" charset="2"/>
                </a:rPr>
                <a:t></a:t>
              </a:r>
              <a:endParaRPr lang="en-US" altLang="zh-CN">
                <a:sym typeface="Symbol" pitchFamily="18" charset="2"/>
              </a:endParaRPr>
            </a:p>
          </p:txBody>
        </p:sp>
        <p:sp>
          <p:nvSpPr>
            <p:cNvPr id="51214" name="Line 13"/>
            <p:cNvSpPr>
              <a:spLocks noChangeShapeType="1"/>
            </p:cNvSpPr>
            <p:nvPr/>
          </p:nvSpPr>
          <p:spPr bwMode="auto">
            <a:xfrm>
              <a:off x="188" y="2147"/>
              <a:ext cx="54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5" name="Text Box 14"/>
            <p:cNvSpPr txBox="1">
              <a:spLocks noChangeArrowheads="1"/>
            </p:cNvSpPr>
            <p:nvPr/>
          </p:nvSpPr>
          <p:spPr bwMode="auto">
            <a:xfrm>
              <a:off x="524" y="2195"/>
              <a:ext cx="5121"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                              CO</a:t>
              </a:r>
              <a:r>
                <a:rPr lang="en-US" altLang="zh-CN" baseline="-25000"/>
                <a:t>2</a:t>
              </a:r>
              <a:r>
                <a:rPr lang="en-US" altLang="zh-CN"/>
                <a:t>              BF</a:t>
              </a:r>
              <a:r>
                <a:rPr lang="en-US" altLang="zh-CN" baseline="-25000"/>
                <a:t>3</a:t>
              </a:r>
              <a:r>
                <a:rPr lang="en-US" altLang="zh-CN"/>
                <a:t>          CH</a:t>
              </a:r>
              <a:r>
                <a:rPr lang="en-US" altLang="zh-CN" baseline="-25000"/>
                <a:t>4</a:t>
              </a:r>
              <a:r>
                <a:rPr lang="en-US" altLang="zh-CN"/>
                <a:t>         NH</a:t>
              </a:r>
              <a:r>
                <a:rPr lang="en-US" altLang="zh-CN" baseline="-25000"/>
                <a:t>3</a:t>
              </a:r>
              <a:r>
                <a:rPr lang="en-US" altLang="zh-CN"/>
                <a:t>       H</a:t>
              </a:r>
              <a:r>
                <a:rPr lang="en-US" altLang="zh-CN" baseline="-25000"/>
                <a:t>2</a:t>
              </a:r>
              <a:r>
                <a:rPr lang="en-US" altLang="zh-CN"/>
                <a:t>O</a:t>
              </a:r>
            </a:p>
            <a:p>
              <a:r>
                <a:rPr lang="en-US" altLang="zh-CN"/>
                <a:t>                              BeCl</a:t>
              </a:r>
              <a:r>
                <a:rPr lang="en-US" altLang="zh-CN" baseline="-25000"/>
                <a:t>2</a:t>
              </a:r>
              <a:r>
                <a:rPr lang="en-US" altLang="zh-CN"/>
                <a:t>           BCl</a:t>
              </a:r>
              <a:r>
                <a:rPr lang="en-US" altLang="zh-CN" baseline="-25000"/>
                <a:t>3</a:t>
              </a:r>
              <a:r>
                <a:rPr lang="en-US" altLang="zh-CN"/>
                <a:t>         CCl</a:t>
              </a:r>
              <a:r>
                <a:rPr lang="en-US" altLang="zh-CN" baseline="-25000"/>
                <a:t>4</a:t>
              </a:r>
              <a:r>
                <a:rPr lang="en-US" altLang="zh-CN"/>
                <a:t>        PH</a:t>
              </a:r>
              <a:r>
                <a:rPr lang="en-US" altLang="zh-CN" baseline="-25000"/>
                <a:t>3</a:t>
              </a:r>
              <a:r>
                <a:rPr lang="en-US" altLang="zh-CN"/>
                <a:t>        H</a:t>
              </a:r>
              <a:r>
                <a:rPr lang="en-US" altLang="zh-CN" baseline="-25000"/>
                <a:t>2</a:t>
              </a:r>
              <a:r>
                <a:rPr lang="en-US" altLang="zh-CN"/>
                <a:t>S</a:t>
              </a:r>
            </a:p>
            <a:p>
              <a:r>
                <a:rPr lang="en-US" altLang="zh-CN"/>
                <a:t>      </a:t>
              </a:r>
              <a:r>
                <a:rPr lang="zh-CN" altLang="en-US"/>
                <a:t>实例                </a:t>
              </a:r>
              <a:r>
                <a:rPr lang="en-US" altLang="zh-CN"/>
                <a:t>HgCl</a:t>
              </a:r>
              <a:r>
                <a:rPr lang="en-US" altLang="zh-CN" baseline="-25000"/>
                <a:t>2</a:t>
              </a:r>
              <a:r>
                <a:rPr lang="en-US" altLang="zh-CN"/>
                <a:t>          CO</a:t>
              </a:r>
              <a:r>
                <a:rPr lang="en-US" altLang="zh-CN" baseline="-25000"/>
                <a:t>3</a:t>
              </a:r>
              <a:r>
                <a:rPr lang="en-US" altLang="zh-CN" baseline="30000"/>
                <a:t>2-</a:t>
              </a:r>
              <a:r>
                <a:rPr lang="en-US" altLang="zh-CN"/>
                <a:t>       CHCl</a:t>
              </a:r>
              <a:r>
                <a:rPr lang="en-US" altLang="zh-CN" baseline="-25000"/>
                <a:t>3</a:t>
              </a:r>
              <a:r>
                <a:rPr lang="en-US" altLang="zh-CN"/>
                <a:t>(</a:t>
              </a:r>
              <a:r>
                <a:rPr lang="zh-CN" altLang="en-US"/>
                <a:t>变</a:t>
              </a:r>
              <a:r>
                <a:rPr lang="en-US" altLang="zh-CN"/>
                <a:t>)</a:t>
              </a:r>
            </a:p>
            <a:p>
              <a:r>
                <a:rPr lang="en-US" altLang="zh-CN"/>
                <a:t>                              C</a:t>
              </a:r>
              <a:r>
                <a:rPr lang="en-US" altLang="zh-CN" baseline="-25000"/>
                <a:t>2</a:t>
              </a:r>
              <a:r>
                <a:rPr lang="en-US" altLang="zh-CN"/>
                <a:t>H</a:t>
              </a:r>
              <a:r>
                <a:rPr lang="en-US" altLang="zh-CN" baseline="-25000"/>
                <a:t>2                  </a:t>
              </a:r>
              <a:r>
                <a:rPr lang="en-US" altLang="zh-CN"/>
                <a:t>NO</a:t>
              </a:r>
              <a:r>
                <a:rPr lang="en-US" altLang="zh-CN" baseline="-25000"/>
                <a:t>3</a:t>
              </a:r>
              <a:r>
                <a:rPr lang="en-US" altLang="zh-CN" baseline="30000">
                  <a:latin typeface="宋体" pitchFamily="2" charset="-122"/>
                </a:rPr>
                <a:t>-</a:t>
              </a:r>
              <a:r>
                <a:rPr lang="en-US" altLang="zh-CN"/>
                <a:t>         SO</a:t>
              </a:r>
              <a:r>
                <a:rPr lang="en-US" altLang="zh-CN" baseline="-25000"/>
                <a:t>4</a:t>
              </a:r>
              <a:r>
                <a:rPr lang="en-US" altLang="zh-CN" baseline="30000"/>
                <a:t>2</a:t>
              </a:r>
              <a:r>
                <a:rPr lang="en-US" altLang="zh-CN" baseline="30000">
                  <a:latin typeface="宋体" pitchFamily="2" charset="-122"/>
                </a:rPr>
                <a:t>-</a:t>
              </a:r>
              <a:endParaRPr lang="en-US" altLang="zh-CN"/>
            </a:p>
            <a:p>
              <a:r>
                <a:rPr lang="en-US" altLang="zh-CN"/>
                <a:t>                            Ag(NH</a:t>
              </a:r>
              <a:r>
                <a:rPr lang="en-US" altLang="zh-CN" baseline="-25000"/>
                <a:t>3</a:t>
              </a:r>
              <a:r>
                <a:rPr lang="en-US" altLang="zh-CN"/>
                <a:t>)</a:t>
              </a:r>
              <a:r>
                <a:rPr lang="en-US" altLang="zh-CN" baseline="-25000"/>
                <a:t>2</a:t>
              </a:r>
              <a:r>
                <a:rPr lang="en-US" altLang="zh-CN" baseline="30000"/>
                <a:t>+</a:t>
              </a:r>
              <a:r>
                <a:rPr lang="en-US" altLang="zh-CN"/>
                <a:t>     CH</a:t>
              </a:r>
              <a:r>
                <a:rPr lang="en-US" altLang="zh-CN" baseline="-25000"/>
                <a:t>2</a:t>
              </a:r>
              <a:r>
                <a:rPr lang="en-US" altLang="zh-CN"/>
                <a:t>O       SiH</a:t>
              </a:r>
              <a:r>
                <a:rPr lang="en-US" altLang="zh-CN" baseline="-25000"/>
                <a:t>4</a:t>
              </a:r>
            </a:p>
          </p:txBody>
        </p:sp>
        <p:sp>
          <p:nvSpPr>
            <p:cNvPr id="51216" name="Line 15"/>
            <p:cNvSpPr>
              <a:spLocks noChangeShapeType="1"/>
            </p:cNvSpPr>
            <p:nvPr/>
          </p:nvSpPr>
          <p:spPr bwMode="auto">
            <a:xfrm>
              <a:off x="188" y="3443"/>
              <a:ext cx="54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7" name="Line 16"/>
            <p:cNvSpPr>
              <a:spLocks noChangeShapeType="1"/>
            </p:cNvSpPr>
            <p:nvPr/>
          </p:nvSpPr>
          <p:spPr bwMode="auto">
            <a:xfrm>
              <a:off x="1868" y="515"/>
              <a:ext cx="0" cy="29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8" name="Line 17"/>
            <p:cNvSpPr>
              <a:spLocks noChangeShapeType="1"/>
            </p:cNvSpPr>
            <p:nvPr/>
          </p:nvSpPr>
          <p:spPr bwMode="auto">
            <a:xfrm>
              <a:off x="2780" y="515"/>
              <a:ext cx="0" cy="29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9" name="Line 18"/>
            <p:cNvSpPr>
              <a:spLocks noChangeShapeType="1"/>
            </p:cNvSpPr>
            <p:nvPr/>
          </p:nvSpPr>
          <p:spPr bwMode="auto">
            <a:xfrm>
              <a:off x="3644" y="515"/>
              <a:ext cx="0" cy="29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0" name="Line 19"/>
            <p:cNvSpPr>
              <a:spLocks noChangeShapeType="1"/>
            </p:cNvSpPr>
            <p:nvPr/>
          </p:nvSpPr>
          <p:spPr bwMode="auto">
            <a:xfrm>
              <a:off x="4364" y="1139"/>
              <a:ext cx="0" cy="23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1" name="Line 20"/>
            <p:cNvSpPr>
              <a:spLocks noChangeShapeType="1"/>
            </p:cNvSpPr>
            <p:nvPr/>
          </p:nvSpPr>
          <p:spPr bwMode="auto">
            <a:xfrm>
              <a:off x="5132" y="1139"/>
              <a:ext cx="0" cy="23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random/>
    <p:sndAc>
      <p:stSnd>
        <p:snd r:embed="rId2" name="CAMERA.WAV"/>
      </p:stSnd>
    </p:sndAc>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sp3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921000"/>
            <a:ext cx="59690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Text Box 3"/>
          <p:cNvSpPr txBox="1">
            <a:spLocks noChangeArrowheads="1"/>
          </p:cNvSpPr>
          <p:nvPr/>
        </p:nvSpPr>
        <p:spPr bwMode="auto">
          <a:xfrm>
            <a:off x="228600" y="228600"/>
            <a:ext cx="2039938" cy="579438"/>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3200" i="1"/>
              <a:t>sp</a:t>
            </a:r>
            <a:r>
              <a:rPr lang="en-US" altLang="zh-CN" sz="3200" baseline="30000"/>
              <a:t>3</a:t>
            </a:r>
            <a:r>
              <a:rPr lang="en-US" altLang="zh-CN" sz="3200" i="1"/>
              <a:t>d</a:t>
            </a:r>
            <a:r>
              <a:rPr lang="zh-CN" altLang="zh-CN" sz="3200"/>
              <a:t>杂化</a:t>
            </a:r>
            <a:endParaRPr lang="zh-CN" altLang="en-US" sz="3200"/>
          </a:p>
        </p:txBody>
      </p:sp>
      <p:sp>
        <p:nvSpPr>
          <p:cNvPr id="52228" name="Text Box 4"/>
          <p:cNvSpPr txBox="1">
            <a:spLocks noChangeArrowheads="1"/>
          </p:cNvSpPr>
          <p:nvPr/>
        </p:nvSpPr>
        <p:spPr bwMode="auto">
          <a:xfrm>
            <a:off x="1447800" y="762000"/>
            <a:ext cx="6580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i="1"/>
              <a:t>sp</a:t>
            </a:r>
            <a:r>
              <a:rPr lang="en-US" altLang="zh-CN" sz="2800" baseline="30000"/>
              <a:t>3</a:t>
            </a:r>
            <a:r>
              <a:rPr lang="en-US" altLang="zh-CN" sz="2800" i="1"/>
              <a:t>d</a:t>
            </a:r>
            <a:r>
              <a:rPr lang="zh-CN" altLang="en-US" sz="2800"/>
              <a:t>杂化分子：三角双锥形，如：</a:t>
            </a:r>
            <a:r>
              <a:rPr lang="en-US" altLang="zh-CN" sz="2800"/>
              <a:t>PCl</a:t>
            </a:r>
            <a:r>
              <a:rPr lang="en-US" altLang="zh-CN" sz="2800" baseline="-25000"/>
              <a:t>5</a:t>
            </a:r>
          </a:p>
        </p:txBody>
      </p:sp>
      <p:grpSp>
        <p:nvGrpSpPr>
          <p:cNvPr id="64591" name="Group 79"/>
          <p:cNvGrpSpPr>
            <a:grpSpLocks/>
          </p:cNvGrpSpPr>
          <p:nvPr/>
        </p:nvGrpSpPr>
        <p:grpSpPr bwMode="auto">
          <a:xfrm>
            <a:off x="7453313" y="3859213"/>
            <a:ext cx="1439862" cy="2449512"/>
            <a:chOff x="4695" y="2431"/>
            <a:chExt cx="907" cy="1543"/>
          </a:xfrm>
        </p:grpSpPr>
        <p:grpSp>
          <p:nvGrpSpPr>
            <p:cNvPr id="52282" name="Group 23"/>
            <p:cNvGrpSpPr>
              <a:grpSpLocks/>
            </p:cNvGrpSpPr>
            <p:nvPr/>
          </p:nvGrpSpPr>
          <p:grpSpPr bwMode="auto">
            <a:xfrm>
              <a:off x="4695" y="2431"/>
              <a:ext cx="907" cy="1543"/>
              <a:chOff x="158" y="1706"/>
              <a:chExt cx="907" cy="1543"/>
            </a:xfrm>
          </p:grpSpPr>
          <p:sp>
            <p:nvSpPr>
              <p:cNvPr id="52284" name="Line 14"/>
              <p:cNvSpPr>
                <a:spLocks noChangeShapeType="1"/>
              </p:cNvSpPr>
              <p:nvPr/>
            </p:nvSpPr>
            <p:spPr bwMode="auto">
              <a:xfrm>
                <a:off x="158" y="2387"/>
                <a:ext cx="408" cy="272"/>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85" name="Line 15"/>
              <p:cNvSpPr>
                <a:spLocks noChangeShapeType="1"/>
              </p:cNvSpPr>
              <p:nvPr/>
            </p:nvSpPr>
            <p:spPr bwMode="auto">
              <a:xfrm>
                <a:off x="158" y="2387"/>
                <a:ext cx="862" cy="45"/>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86" name="Line 16"/>
              <p:cNvSpPr>
                <a:spLocks noChangeShapeType="1"/>
              </p:cNvSpPr>
              <p:nvPr/>
            </p:nvSpPr>
            <p:spPr bwMode="auto">
              <a:xfrm flipV="1">
                <a:off x="566" y="2432"/>
                <a:ext cx="499" cy="227"/>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87" name="Line 17"/>
              <p:cNvSpPr>
                <a:spLocks noChangeShapeType="1"/>
              </p:cNvSpPr>
              <p:nvPr/>
            </p:nvSpPr>
            <p:spPr bwMode="auto">
              <a:xfrm flipH="1">
                <a:off x="158" y="1706"/>
                <a:ext cx="544" cy="681"/>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88" name="Line 18"/>
              <p:cNvSpPr>
                <a:spLocks noChangeShapeType="1"/>
              </p:cNvSpPr>
              <p:nvPr/>
            </p:nvSpPr>
            <p:spPr bwMode="auto">
              <a:xfrm>
                <a:off x="702" y="1706"/>
                <a:ext cx="363" cy="726"/>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89" name="Line 19"/>
              <p:cNvSpPr>
                <a:spLocks noChangeShapeType="1"/>
              </p:cNvSpPr>
              <p:nvPr/>
            </p:nvSpPr>
            <p:spPr bwMode="auto">
              <a:xfrm flipH="1">
                <a:off x="566" y="1706"/>
                <a:ext cx="136" cy="953"/>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90" name="Line 20"/>
              <p:cNvSpPr>
                <a:spLocks noChangeShapeType="1"/>
              </p:cNvSpPr>
              <p:nvPr/>
            </p:nvSpPr>
            <p:spPr bwMode="auto">
              <a:xfrm>
                <a:off x="158" y="2387"/>
                <a:ext cx="499" cy="862"/>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91" name="Line 21"/>
              <p:cNvSpPr>
                <a:spLocks noChangeShapeType="1"/>
              </p:cNvSpPr>
              <p:nvPr/>
            </p:nvSpPr>
            <p:spPr bwMode="auto">
              <a:xfrm flipH="1">
                <a:off x="657" y="2432"/>
                <a:ext cx="408" cy="817"/>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92" name="Line 22"/>
              <p:cNvSpPr>
                <a:spLocks noChangeShapeType="1"/>
              </p:cNvSpPr>
              <p:nvPr/>
            </p:nvSpPr>
            <p:spPr bwMode="auto">
              <a:xfrm>
                <a:off x="566" y="2659"/>
                <a:ext cx="91" cy="59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2283" name="Rectangle 78"/>
            <p:cNvSpPr>
              <a:spLocks noChangeArrowheads="1"/>
            </p:cNvSpPr>
            <p:nvPr/>
          </p:nvSpPr>
          <p:spPr bwMode="auto">
            <a:xfrm>
              <a:off x="5057" y="301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p</a:t>
              </a:r>
            </a:p>
          </p:txBody>
        </p:sp>
      </p:grpSp>
      <p:grpSp>
        <p:nvGrpSpPr>
          <p:cNvPr id="64601" name="Group 89"/>
          <p:cNvGrpSpPr>
            <a:grpSpLocks/>
          </p:cNvGrpSpPr>
          <p:nvPr/>
        </p:nvGrpSpPr>
        <p:grpSpPr bwMode="auto">
          <a:xfrm>
            <a:off x="228600" y="1343025"/>
            <a:ext cx="3768725" cy="1725613"/>
            <a:chOff x="144" y="846"/>
            <a:chExt cx="2374" cy="1087"/>
          </a:xfrm>
        </p:grpSpPr>
        <p:grpSp>
          <p:nvGrpSpPr>
            <p:cNvPr id="52257" name="Group 84"/>
            <p:cNvGrpSpPr>
              <a:grpSpLocks/>
            </p:cNvGrpSpPr>
            <p:nvPr/>
          </p:nvGrpSpPr>
          <p:grpSpPr bwMode="auto">
            <a:xfrm>
              <a:off x="249" y="1252"/>
              <a:ext cx="2269" cy="681"/>
              <a:chOff x="249" y="1252"/>
              <a:chExt cx="2269" cy="681"/>
            </a:xfrm>
          </p:grpSpPr>
          <p:sp>
            <p:nvSpPr>
              <p:cNvPr id="52259" name="Rectangle 25"/>
              <p:cNvSpPr>
                <a:spLocks noChangeArrowheads="1"/>
              </p:cNvSpPr>
              <p:nvPr/>
            </p:nvSpPr>
            <p:spPr bwMode="auto">
              <a:xfrm>
                <a:off x="295" y="1434"/>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2260" name="Group 81"/>
              <p:cNvGrpSpPr>
                <a:grpSpLocks/>
              </p:cNvGrpSpPr>
              <p:nvPr/>
            </p:nvGrpSpPr>
            <p:grpSpPr bwMode="auto">
              <a:xfrm>
                <a:off x="249" y="1252"/>
                <a:ext cx="2269" cy="681"/>
                <a:chOff x="249" y="1252"/>
                <a:chExt cx="2269" cy="681"/>
              </a:xfrm>
            </p:grpSpPr>
            <p:grpSp>
              <p:nvGrpSpPr>
                <p:cNvPr id="52261" name="Group 29"/>
                <p:cNvGrpSpPr>
                  <a:grpSpLocks/>
                </p:cNvGrpSpPr>
                <p:nvPr/>
              </p:nvGrpSpPr>
              <p:grpSpPr bwMode="auto">
                <a:xfrm>
                  <a:off x="612" y="1343"/>
                  <a:ext cx="681" cy="227"/>
                  <a:chOff x="793" y="1298"/>
                  <a:chExt cx="681" cy="227"/>
                </a:xfrm>
              </p:grpSpPr>
              <p:sp>
                <p:nvSpPr>
                  <p:cNvPr id="52279" name="Rectangle 26"/>
                  <p:cNvSpPr>
                    <a:spLocks noChangeArrowheads="1"/>
                  </p:cNvSpPr>
                  <p:nvPr/>
                </p:nvSpPr>
                <p:spPr bwMode="auto">
                  <a:xfrm>
                    <a:off x="793"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0" name="Rectangle 27"/>
                  <p:cNvSpPr>
                    <a:spLocks noChangeArrowheads="1"/>
                  </p:cNvSpPr>
                  <p:nvPr/>
                </p:nvSpPr>
                <p:spPr bwMode="auto">
                  <a:xfrm>
                    <a:off x="1020"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81" name="Rectangle 28"/>
                  <p:cNvSpPr>
                    <a:spLocks noChangeArrowheads="1"/>
                  </p:cNvSpPr>
                  <p:nvPr/>
                </p:nvSpPr>
                <p:spPr bwMode="auto">
                  <a:xfrm>
                    <a:off x="1247"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262" name="Group 38"/>
                <p:cNvGrpSpPr>
                  <a:grpSpLocks/>
                </p:cNvGrpSpPr>
                <p:nvPr/>
              </p:nvGrpSpPr>
              <p:grpSpPr bwMode="auto">
                <a:xfrm>
                  <a:off x="1384" y="1252"/>
                  <a:ext cx="1134" cy="227"/>
                  <a:chOff x="1565" y="1207"/>
                  <a:chExt cx="1134" cy="227"/>
                </a:xfrm>
              </p:grpSpPr>
              <p:grpSp>
                <p:nvGrpSpPr>
                  <p:cNvPr id="52271" name="Group 30"/>
                  <p:cNvGrpSpPr>
                    <a:grpSpLocks/>
                  </p:cNvGrpSpPr>
                  <p:nvPr/>
                </p:nvGrpSpPr>
                <p:grpSpPr bwMode="auto">
                  <a:xfrm>
                    <a:off x="1565" y="1207"/>
                    <a:ext cx="681" cy="227"/>
                    <a:chOff x="793" y="1298"/>
                    <a:chExt cx="681" cy="227"/>
                  </a:xfrm>
                </p:grpSpPr>
                <p:sp>
                  <p:nvSpPr>
                    <p:cNvPr id="52276" name="Rectangle 31"/>
                    <p:cNvSpPr>
                      <a:spLocks noChangeArrowheads="1"/>
                    </p:cNvSpPr>
                    <p:nvPr/>
                  </p:nvSpPr>
                  <p:spPr bwMode="auto">
                    <a:xfrm>
                      <a:off x="793"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7" name="Rectangle 32"/>
                    <p:cNvSpPr>
                      <a:spLocks noChangeArrowheads="1"/>
                    </p:cNvSpPr>
                    <p:nvPr/>
                  </p:nvSpPr>
                  <p:spPr bwMode="auto">
                    <a:xfrm>
                      <a:off x="1020"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8" name="Rectangle 33"/>
                    <p:cNvSpPr>
                      <a:spLocks noChangeArrowheads="1"/>
                    </p:cNvSpPr>
                    <p:nvPr/>
                  </p:nvSpPr>
                  <p:spPr bwMode="auto">
                    <a:xfrm>
                      <a:off x="1247"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272" name="Group 34"/>
                  <p:cNvGrpSpPr>
                    <a:grpSpLocks/>
                  </p:cNvGrpSpPr>
                  <p:nvPr/>
                </p:nvGrpSpPr>
                <p:grpSpPr bwMode="auto">
                  <a:xfrm>
                    <a:off x="2018" y="1207"/>
                    <a:ext cx="681" cy="227"/>
                    <a:chOff x="793" y="1298"/>
                    <a:chExt cx="681" cy="227"/>
                  </a:xfrm>
                </p:grpSpPr>
                <p:sp>
                  <p:nvSpPr>
                    <p:cNvPr id="52273" name="Rectangle 35"/>
                    <p:cNvSpPr>
                      <a:spLocks noChangeArrowheads="1"/>
                    </p:cNvSpPr>
                    <p:nvPr/>
                  </p:nvSpPr>
                  <p:spPr bwMode="auto">
                    <a:xfrm>
                      <a:off x="793"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4" name="Rectangle 36"/>
                    <p:cNvSpPr>
                      <a:spLocks noChangeArrowheads="1"/>
                    </p:cNvSpPr>
                    <p:nvPr/>
                  </p:nvSpPr>
                  <p:spPr bwMode="auto">
                    <a:xfrm>
                      <a:off x="1020"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75" name="Rectangle 37"/>
                    <p:cNvSpPr>
                      <a:spLocks noChangeArrowheads="1"/>
                    </p:cNvSpPr>
                    <p:nvPr/>
                  </p:nvSpPr>
                  <p:spPr bwMode="auto">
                    <a:xfrm>
                      <a:off x="1247"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2263" name="Rectangle 61"/>
                <p:cNvSpPr>
                  <a:spLocks noChangeArrowheads="1"/>
                </p:cNvSpPr>
                <p:nvPr/>
              </p:nvSpPr>
              <p:spPr bwMode="auto">
                <a:xfrm>
                  <a:off x="1791" y="1425"/>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i="1"/>
                    <a:t>3d</a:t>
                  </a:r>
                </a:p>
              </p:txBody>
            </p:sp>
            <p:sp>
              <p:nvSpPr>
                <p:cNvPr id="52264" name="Rectangle 62"/>
                <p:cNvSpPr>
                  <a:spLocks noChangeArrowheads="1"/>
                </p:cNvSpPr>
                <p:nvPr/>
              </p:nvSpPr>
              <p:spPr bwMode="auto">
                <a:xfrm>
                  <a:off x="793" y="1525"/>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i="1"/>
                    <a:t>3p</a:t>
                  </a:r>
                </a:p>
              </p:txBody>
            </p:sp>
            <p:sp>
              <p:nvSpPr>
                <p:cNvPr id="52265" name="Rectangle 63"/>
                <p:cNvSpPr>
                  <a:spLocks noChangeArrowheads="1"/>
                </p:cNvSpPr>
                <p:nvPr/>
              </p:nvSpPr>
              <p:spPr bwMode="auto">
                <a:xfrm>
                  <a:off x="249" y="1606"/>
                  <a:ext cx="3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i="1"/>
                    <a:t>3s</a:t>
                  </a:r>
                </a:p>
              </p:txBody>
            </p:sp>
            <p:sp>
              <p:nvSpPr>
                <p:cNvPr id="52266" name="Line 64"/>
                <p:cNvSpPr>
                  <a:spLocks noChangeShapeType="1"/>
                </p:cNvSpPr>
                <p:nvPr/>
              </p:nvSpPr>
              <p:spPr bwMode="auto">
                <a:xfrm flipV="1">
                  <a:off x="385" y="1434"/>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67" name="Line 65"/>
                <p:cNvSpPr>
                  <a:spLocks noChangeShapeType="1"/>
                </p:cNvSpPr>
                <p:nvPr/>
              </p:nvSpPr>
              <p:spPr bwMode="auto">
                <a:xfrm>
                  <a:off x="431" y="1434"/>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68" name="Line 68"/>
                <p:cNvSpPr>
                  <a:spLocks noChangeShapeType="1"/>
                </p:cNvSpPr>
                <p:nvPr/>
              </p:nvSpPr>
              <p:spPr bwMode="auto">
                <a:xfrm flipV="1">
                  <a:off x="703" y="1344"/>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69" name="Line 70"/>
                <p:cNvSpPr>
                  <a:spLocks noChangeShapeType="1"/>
                </p:cNvSpPr>
                <p:nvPr/>
              </p:nvSpPr>
              <p:spPr bwMode="auto">
                <a:xfrm flipV="1">
                  <a:off x="930" y="1344"/>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70" name="Line 80"/>
                <p:cNvSpPr>
                  <a:spLocks noChangeShapeType="1"/>
                </p:cNvSpPr>
                <p:nvPr/>
              </p:nvSpPr>
              <p:spPr bwMode="auto">
                <a:xfrm flipV="1">
                  <a:off x="1156" y="1344"/>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52258" name="Text Box 82"/>
            <p:cNvSpPr txBox="1">
              <a:spLocks noChangeArrowheads="1"/>
            </p:cNvSpPr>
            <p:nvPr/>
          </p:nvSpPr>
          <p:spPr bwMode="auto">
            <a:xfrm>
              <a:off x="144" y="846"/>
              <a:ext cx="23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1" baseline="-25000">
                  <a:solidFill>
                    <a:srgbClr val="CC0066"/>
                  </a:solidFill>
                </a:rPr>
                <a:t>15</a:t>
              </a:r>
              <a:r>
                <a:rPr lang="en-US" altLang="zh-CN" sz="2800" b="1">
                  <a:solidFill>
                    <a:srgbClr val="CC0066"/>
                  </a:solidFill>
                </a:rPr>
                <a:t>p  1s</a:t>
              </a:r>
              <a:r>
                <a:rPr lang="en-US" altLang="zh-CN" sz="2800" b="1" baseline="30000">
                  <a:solidFill>
                    <a:srgbClr val="CC0066"/>
                  </a:solidFill>
                </a:rPr>
                <a:t>2</a:t>
              </a:r>
              <a:r>
                <a:rPr lang="en-US" altLang="zh-CN" sz="2800" b="1">
                  <a:solidFill>
                    <a:srgbClr val="CC0066"/>
                  </a:solidFill>
                </a:rPr>
                <a:t>2s</a:t>
              </a:r>
              <a:r>
                <a:rPr lang="en-US" altLang="zh-CN" sz="2800" b="1" baseline="30000">
                  <a:solidFill>
                    <a:srgbClr val="CC0066"/>
                  </a:solidFill>
                </a:rPr>
                <a:t>2</a:t>
              </a:r>
              <a:r>
                <a:rPr lang="en-US" altLang="zh-CN" sz="2800" b="1">
                  <a:solidFill>
                    <a:srgbClr val="CC0066"/>
                  </a:solidFill>
                </a:rPr>
                <a:t>2p</a:t>
              </a:r>
              <a:r>
                <a:rPr lang="en-US" altLang="zh-CN" sz="2800" b="1" baseline="30000">
                  <a:solidFill>
                    <a:srgbClr val="CC0066"/>
                  </a:solidFill>
                </a:rPr>
                <a:t>6</a:t>
              </a:r>
              <a:r>
                <a:rPr lang="en-US" altLang="zh-CN" sz="2800" b="1">
                  <a:solidFill>
                    <a:srgbClr val="CC0066"/>
                  </a:solidFill>
                </a:rPr>
                <a:t>3s</a:t>
              </a:r>
              <a:r>
                <a:rPr lang="en-US" altLang="zh-CN" sz="2800" b="1" baseline="30000">
                  <a:solidFill>
                    <a:srgbClr val="CC0066"/>
                  </a:solidFill>
                </a:rPr>
                <a:t>2</a:t>
              </a:r>
              <a:r>
                <a:rPr lang="en-US" altLang="zh-CN" sz="2800" b="1">
                  <a:solidFill>
                    <a:srgbClr val="CC0066"/>
                  </a:solidFill>
                </a:rPr>
                <a:t>3p</a:t>
              </a:r>
              <a:r>
                <a:rPr lang="en-US" altLang="zh-CN" sz="2800" b="1" baseline="30000">
                  <a:solidFill>
                    <a:srgbClr val="CC0066"/>
                  </a:solidFill>
                </a:rPr>
                <a:t>3</a:t>
              </a:r>
              <a:endParaRPr lang="en-US" altLang="zh-CN" sz="2800" b="1">
                <a:solidFill>
                  <a:srgbClr val="CC0066"/>
                </a:solidFill>
              </a:endParaRPr>
            </a:p>
          </p:txBody>
        </p:sp>
      </p:grpSp>
      <p:grpSp>
        <p:nvGrpSpPr>
          <p:cNvPr id="64600" name="Group 88"/>
          <p:cNvGrpSpPr>
            <a:grpSpLocks/>
          </p:cNvGrpSpPr>
          <p:nvPr/>
        </p:nvGrpSpPr>
        <p:grpSpPr bwMode="auto">
          <a:xfrm>
            <a:off x="4022725" y="1749425"/>
            <a:ext cx="4845050" cy="1174750"/>
            <a:chOff x="2534" y="1102"/>
            <a:chExt cx="3052" cy="740"/>
          </a:xfrm>
        </p:grpSpPr>
        <p:grpSp>
          <p:nvGrpSpPr>
            <p:cNvPr id="52232" name="Group 58"/>
            <p:cNvGrpSpPr>
              <a:grpSpLocks/>
            </p:cNvGrpSpPr>
            <p:nvPr/>
          </p:nvGrpSpPr>
          <p:grpSpPr bwMode="auto">
            <a:xfrm>
              <a:off x="4740" y="1207"/>
              <a:ext cx="846" cy="227"/>
              <a:chOff x="4694" y="1298"/>
              <a:chExt cx="907" cy="227"/>
            </a:xfrm>
          </p:grpSpPr>
          <p:sp>
            <p:nvSpPr>
              <p:cNvPr id="52253" name="Rectangle 51"/>
              <p:cNvSpPr>
                <a:spLocks noChangeArrowheads="1"/>
              </p:cNvSpPr>
              <p:nvPr/>
            </p:nvSpPr>
            <p:spPr bwMode="auto">
              <a:xfrm>
                <a:off x="4694"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4" name="Rectangle 52"/>
              <p:cNvSpPr>
                <a:spLocks noChangeArrowheads="1"/>
              </p:cNvSpPr>
              <p:nvPr/>
            </p:nvSpPr>
            <p:spPr bwMode="auto">
              <a:xfrm>
                <a:off x="4921"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5" name="Rectangle 55"/>
              <p:cNvSpPr>
                <a:spLocks noChangeArrowheads="1"/>
              </p:cNvSpPr>
              <p:nvPr/>
            </p:nvSpPr>
            <p:spPr bwMode="auto">
              <a:xfrm>
                <a:off x="5147"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6" name="Rectangle 56"/>
              <p:cNvSpPr>
                <a:spLocks noChangeArrowheads="1"/>
              </p:cNvSpPr>
              <p:nvPr/>
            </p:nvSpPr>
            <p:spPr bwMode="auto">
              <a:xfrm>
                <a:off x="5374"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2233" name="Rectangle 60"/>
            <p:cNvSpPr>
              <a:spLocks noChangeArrowheads="1"/>
            </p:cNvSpPr>
            <p:nvPr/>
          </p:nvSpPr>
          <p:spPr bwMode="auto">
            <a:xfrm>
              <a:off x="5019" y="1424"/>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i="1"/>
                <a:t>3d</a:t>
              </a:r>
            </a:p>
          </p:txBody>
        </p:sp>
        <p:grpSp>
          <p:nvGrpSpPr>
            <p:cNvPr id="52234" name="Group 77"/>
            <p:cNvGrpSpPr>
              <a:grpSpLocks/>
            </p:cNvGrpSpPr>
            <p:nvPr/>
          </p:nvGrpSpPr>
          <p:grpSpPr bwMode="auto">
            <a:xfrm>
              <a:off x="3515" y="1298"/>
              <a:ext cx="1134" cy="544"/>
              <a:chOff x="3515" y="1253"/>
              <a:chExt cx="1134" cy="544"/>
            </a:xfrm>
          </p:grpSpPr>
          <p:grpSp>
            <p:nvGrpSpPr>
              <p:cNvPr id="52238" name="Group 40"/>
              <p:cNvGrpSpPr>
                <a:grpSpLocks/>
              </p:cNvGrpSpPr>
              <p:nvPr/>
            </p:nvGrpSpPr>
            <p:grpSpPr bwMode="auto">
              <a:xfrm>
                <a:off x="3515" y="1253"/>
                <a:ext cx="1134" cy="227"/>
                <a:chOff x="1565" y="1207"/>
                <a:chExt cx="1134" cy="227"/>
              </a:xfrm>
            </p:grpSpPr>
            <p:grpSp>
              <p:nvGrpSpPr>
                <p:cNvPr id="52245" name="Group 41"/>
                <p:cNvGrpSpPr>
                  <a:grpSpLocks/>
                </p:cNvGrpSpPr>
                <p:nvPr/>
              </p:nvGrpSpPr>
              <p:grpSpPr bwMode="auto">
                <a:xfrm>
                  <a:off x="1565" y="1207"/>
                  <a:ext cx="681" cy="227"/>
                  <a:chOff x="793" y="1298"/>
                  <a:chExt cx="681" cy="227"/>
                </a:xfrm>
              </p:grpSpPr>
              <p:sp>
                <p:nvSpPr>
                  <p:cNvPr id="52250" name="Rectangle 42"/>
                  <p:cNvSpPr>
                    <a:spLocks noChangeArrowheads="1"/>
                  </p:cNvSpPr>
                  <p:nvPr/>
                </p:nvSpPr>
                <p:spPr bwMode="auto">
                  <a:xfrm>
                    <a:off x="793"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1" name="Rectangle 43"/>
                  <p:cNvSpPr>
                    <a:spLocks noChangeArrowheads="1"/>
                  </p:cNvSpPr>
                  <p:nvPr/>
                </p:nvSpPr>
                <p:spPr bwMode="auto">
                  <a:xfrm>
                    <a:off x="1020"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2" name="Rectangle 44"/>
                  <p:cNvSpPr>
                    <a:spLocks noChangeArrowheads="1"/>
                  </p:cNvSpPr>
                  <p:nvPr/>
                </p:nvSpPr>
                <p:spPr bwMode="auto">
                  <a:xfrm>
                    <a:off x="1247"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2246" name="Group 45"/>
                <p:cNvGrpSpPr>
                  <a:grpSpLocks/>
                </p:cNvGrpSpPr>
                <p:nvPr/>
              </p:nvGrpSpPr>
              <p:grpSpPr bwMode="auto">
                <a:xfrm>
                  <a:off x="2018" y="1207"/>
                  <a:ext cx="681" cy="227"/>
                  <a:chOff x="793" y="1298"/>
                  <a:chExt cx="681" cy="227"/>
                </a:xfrm>
              </p:grpSpPr>
              <p:sp>
                <p:nvSpPr>
                  <p:cNvPr id="52247" name="Rectangle 46"/>
                  <p:cNvSpPr>
                    <a:spLocks noChangeArrowheads="1"/>
                  </p:cNvSpPr>
                  <p:nvPr/>
                </p:nvSpPr>
                <p:spPr bwMode="auto">
                  <a:xfrm>
                    <a:off x="793"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8" name="Rectangle 47"/>
                  <p:cNvSpPr>
                    <a:spLocks noChangeArrowheads="1"/>
                  </p:cNvSpPr>
                  <p:nvPr/>
                </p:nvSpPr>
                <p:spPr bwMode="auto">
                  <a:xfrm>
                    <a:off x="1020"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9" name="Rectangle 48"/>
                  <p:cNvSpPr>
                    <a:spLocks noChangeArrowheads="1"/>
                  </p:cNvSpPr>
                  <p:nvPr/>
                </p:nvSpPr>
                <p:spPr bwMode="auto">
                  <a:xfrm>
                    <a:off x="1247"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2239" name="Rectangle 59"/>
              <p:cNvSpPr>
                <a:spLocks noChangeArrowheads="1"/>
              </p:cNvSpPr>
              <p:nvPr/>
            </p:nvSpPr>
            <p:spPr bwMode="auto">
              <a:xfrm>
                <a:off x="3787" y="1470"/>
                <a:ext cx="5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i="1"/>
                  <a:t>sp</a:t>
                </a:r>
                <a:r>
                  <a:rPr lang="en-US" altLang="zh-CN" sz="2800" baseline="30000"/>
                  <a:t>3</a:t>
                </a:r>
                <a:r>
                  <a:rPr lang="en-US" altLang="zh-CN" sz="2800" i="1"/>
                  <a:t>d</a:t>
                </a:r>
              </a:p>
            </p:txBody>
          </p:sp>
          <p:sp>
            <p:nvSpPr>
              <p:cNvPr id="52240" name="Line 71"/>
              <p:cNvSpPr>
                <a:spLocks noChangeShapeType="1"/>
              </p:cNvSpPr>
              <p:nvPr/>
            </p:nvSpPr>
            <p:spPr bwMode="auto">
              <a:xfrm flipV="1">
                <a:off x="3651" y="1298"/>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1" name="Line 72"/>
              <p:cNvSpPr>
                <a:spLocks noChangeShapeType="1"/>
              </p:cNvSpPr>
              <p:nvPr/>
            </p:nvSpPr>
            <p:spPr bwMode="auto">
              <a:xfrm flipV="1">
                <a:off x="3833" y="1298"/>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2" name="Line 73"/>
              <p:cNvSpPr>
                <a:spLocks noChangeShapeType="1"/>
              </p:cNvSpPr>
              <p:nvPr/>
            </p:nvSpPr>
            <p:spPr bwMode="auto">
              <a:xfrm flipV="1">
                <a:off x="4059" y="1298"/>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3" name="Line 74"/>
              <p:cNvSpPr>
                <a:spLocks noChangeShapeType="1"/>
              </p:cNvSpPr>
              <p:nvPr/>
            </p:nvSpPr>
            <p:spPr bwMode="auto">
              <a:xfrm flipV="1">
                <a:off x="4286" y="1298"/>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44" name="Line 75"/>
              <p:cNvSpPr>
                <a:spLocks noChangeShapeType="1"/>
              </p:cNvSpPr>
              <p:nvPr/>
            </p:nvSpPr>
            <p:spPr bwMode="auto">
              <a:xfrm flipV="1">
                <a:off x="4513" y="1298"/>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235" name="Group 86"/>
            <p:cNvGrpSpPr>
              <a:grpSpLocks/>
            </p:cNvGrpSpPr>
            <p:nvPr/>
          </p:nvGrpSpPr>
          <p:grpSpPr bwMode="auto">
            <a:xfrm>
              <a:off x="2534" y="1102"/>
              <a:ext cx="936" cy="250"/>
              <a:chOff x="2534" y="1102"/>
              <a:chExt cx="936" cy="250"/>
            </a:xfrm>
          </p:grpSpPr>
          <p:sp>
            <p:nvSpPr>
              <p:cNvPr id="52236" name="Line 39"/>
              <p:cNvSpPr>
                <a:spLocks noChangeShapeType="1"/>
              </p:cNvSpPr>
              <p:nvPr/>
            </p:nvSpPr>
            <p:spPr bwMode="auto">
              <a:xfrm>
                <a:off x="2562" y="1344"/>
                <a:ext cx="90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237" name="Text Box 85"/>
              <p:cNvSpPr txBox="1">
                <a:spLocks noChangeArrowheads="1"/>
              </p:cNvSpPr>
              <p:nvPr/>
            </p:nvSpPr>
            <p:spPr bwMode="auto">
              <a:xfrm>
                <a:off x="2534" y="1102"/>
                <a:ext cx="9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000"/>
                  <a:t>激发、杂化</a:t>
                </a:r>
              </a:p>
            </p:txBody>
          </p:sp>
        </p:gr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601"/>
                                        </p:tgtEl>
                                        <p:attrNameLst>
                                          <p:attrName>style.visibility</p:attrName>
                                        </p:attrNameLst>
                                      </p:cBhvr>
                                      <p:to>
                                        <p:strVal val="visible"/>
                                      </p:to>
                                    </p:set>
                                    <p:animEffect transition="in" filter="blinds(horizontal)">
                                      <p:cBhvr>
                                        <p:cTn id="7" dur="500"/>
                                        <p:tgtEl>
                                          <p:spTgt spid="646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4600"/>
                                        </p:tgtEl>
                                        <p:attrNameLst>
                                          <p:attrName>style.visibility</p:attrName>
                                        </p:attrNameLst>
                                      </p:cBhvr>
                                      <p:to>
                                        <p:strVal val="visible"/>
                                      </p:to>
                                    </p:set>
                                    <p:animEffect transition="in" filter="blinds(horizontal)">
                                      <p:cBhvr>
                                        <p:cTn id="12" dur="500"/>
                                        <p:tgtEl>
                                          <p:spTgt spid="646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4514"/>
                                        </p:tgtEl>
                                        <p:attrNameLst>
                                          <p:attrName>style.visibility</p:attrName>
                                        </p:attrNameLst>
                                      </p:cBhvr>
                                      <p:to>
                                        <p:strVal val="visible"/>
                                      </p:to>
                                    </p:set>
                                    <p:animEffect transition="in" filter="dissolve">
                                      <p:cBhvr>
                                        <p:cTn id="17" dur="500"/>
                                        <p:tgtEl>
                                          <p:spTgt spid="645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4591"/>
                                        </p:tgtEl>
                                        <p:attrNameLst>
                                          <p:attrName>style.visibility</p:attrName>
                                        </p:attrNameLst>
                                      </p:cBhvr>
                                      <p:to>
                                        <p:strVal val="visible"/>
                                      </p:to>
                                    </p:set>
                                    <p:animEffect transition="in" filter="dissolve">
                                      <p:cBhvr>
                                        <p:cTn id="22" dur="500"/>
                                        <p:tgtEl>
                                          <p:spTgt spid="64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3"/>
          <p:cNvSpPr txBox="1">
            <a:spLocks noChangeArrowheads="1"/>
          </p:cNvSpPr>
          <p:nvPr/>
        </p:nvSpPr>
        <p:spPr bwMode="auto">
          <a:xfrm>
            <a:off x="304800" y="228600"/>
            <a:ext cx="2106613" cy="579438"/>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3200" i="1"/>
              <a:t>sp</a:t>
            </a:r>
            <a:r>
              <a:rPr lang="en-US" altLang="zh-CN" sz="3200" baseline="30000"/>
              <a:t>3</a:t>
            </a:r>
            <a:r>
              <a:rPr lang="en-US" altLang="zh-CN" sz="3200" i="1"/>
              <a:t>d</a:t>
            </a:r>
            <a:r>
              <a:rPr lang="en-US" altLang="zh-CN" sz="3200" baseline="30000"/>
              <a:t>2</a:t>
            </a:r>
            <a:r>
              <a:rPr lang="zh-CN" altLang="en-US" sz="3200"/>
              <a:t>杂化</a:t>
            </a:r>
          </a:p>
        </p:txBody>
      </p:sp>
      <p:sp>
        <p:nvSpPr>
          <p:cNvPr id="53251" name="Text Box 4"/>
          <p:cNvSpPr txBox="1">
            <a:spLocks noChangeArrowheads="1"/>
          </p:cNvSpPr>
          <p:nvPr/>
        </p:nvSpPr>
        <p:spPr bwMode="auto">
          <a:xfrm>
            <a:off x="2667000" y="381000"/>
            <a:ext cx="6192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i="1"/>
              <a:t>sp</a:t>
            </a:r>
            <a:r>
              <a:rPr lang="en-US" altLang="zh-CN" sz="2800" baseline="30000"/>
              <a:t>3</a:t>
            </a:r>
            <a:r>
              <a:rPr lang="en-US" altLang="zh-CN" sz="2800" i="1"/>
              <a:t>d</a:t>
            </a:r>
            <a:r>
              <a:rPr lang="en-US" altLang="zh-CN" sz="2800" baseline="30000"/>
              <a:t>2</a:t>
            </a:r>
            <a:r>
              <a:rPr lang="zh-CN" altLang="en-US" sz="2800"/>
              <a:t>杂化分子：正八面体，如：</a:t>
            </a:r>
            <a:r>
              <a:rPr lang="en-US" altLang="zh-CN" sz="2800"/>
              <a:t>SF</a:t>
            </a:r>
            <a:r>
              <a:rPr lang="en-US" altLang="zh-CN" sz="2800" baseline="-25000"/>
              <a:t>6</a:t>
            </a:r>
          </a:p>
        </p:txBody>
      </p:sp>
      <p:grpSp>
        <p:nvGrpSpPr>
          <p:cNvPr id="65609" name="Group 73"/>
          <p:cNvGrpSpPr>
            <a:grpSpLocks/>
          </p:cNvGrpSpPr>
          <p:nvPr/>
        </p:nvGrpSpPr>
        <p:grpSpPr bwMode="auto">
          <a:xfrm>
            <a:off x="7162800" y="3581400"/>
            <a:ext cx="1657350" cy="2519363"/>
            <a:chOff x="4649" y="2614"/>
            <a:chExt cx="1044" cy="1587"/>
          </a:xfrm>
        </p:grpSpPr>
        <p:grpSp>
          <p:nvGrpSpPr>
            <p:cNvPr id="53310" name="Group 71"/>
            <p:cNvGrpSpPr>
              <a:grpSpLocks/>
            </p:cNvGrpSpPr>
            <p:nvPr/>
          </p:nvGrpSpPr>
          <p:grpSpPr bwMode="auto">
            <a:xfrm>
              <a:off x="4649" y="2614"/>
              <a:ext cx="1044" cy="1587"/>
              <a:chOff x="4649" y="2614"/>
              <a:chExt cx="1044" cy="1587"/>
            </a:xfrm>
          </p:grpSpPr>
          <p:grpSp>
            <p:nvGrpSpPr>
              <p:cNvPr id="53312" name="Group 17"/>
              <p:cNvGrpSpPr>
                <a:grpSpLocks/>
              </p:cNvGrpSpPr>
              <p:nvPr/>
            </p:nvGrpSpPr>
            <p:grpSpPr bwMode="auto">
              <a:xfrm>
                <a:off x="4649" y="3158"/>
                <a:ext cx="1044" cy="454"/>
                <a:chOff x="4649" y="3249"/>
                <a:chExt cx="1044" cy="454"/>
              </a:xfrm>
            </p:grpSpPr>
            <p:sp>
              <p:nvSpPr>
                <p:cNvPr id="53321" name="Line 5"/>
                <p:cNvSpPr>
                  <a:spLocks noChangeShapeType="1"/>
                </p:cNvSpPr>
                <p:nvPr/>
              </p:nvSpPr>
              <p:spPr bwMode="auto">
                <a:xfrm>
                  <a:off x="4649" y="3249"/>
                  <a:ext cx="137" cy="454"/>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22" name="Line 6"/>
                <p:cNvSpPr>
                  <a:spLocks noChangeShapeType="1"/>
                </p:cNvSpPr>
                <p:nvPr/>
              </p:nvSpPr>
              <p:spPr bwMode="auto">
                <a:xfrm>
                  <a:off x="4786" y="3703"/>
                  <a:ext cx="907"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23" name="Line 7"/>
                <p:cNvSpPr>
                  <a:spLocks noChangeShapeType="1"/>
                </p:cNvSpPr>
                <p:nvPr/>
              </p:nvSpPr>
              <p:spPr bwMode="auto">
                <a:xfrm>
                  <a:off x="4649" y="3249"/>
                  <a:ext cx="908"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24" name="Line 8"/>
                <p:cNvSpPr>
                  <a:spLocks noChangeShapeType="1"/>
                </p:cNvSpPr>
                <p:nvPr/>
              </p:nvSpPr>
              <p:spPr bwMode="auto">
                <a:xfrm>
                  <a:off x="5556" y="3249"/>
                  <a:ext cx="137" cy="454"/>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313" name="Line 9"/>
              <p:cNvSpPr>
                <a:spLocks noChangeShapeType="1"/>
              </p:cNvSpPr>
              <p:nvPr/>
            </p:nvSpPr>
            <p:spPr bwMode="auto">
              <a:xfrm flipH="1">
                <a:off x="4649" y="2614"/>
                <a:ext cx="590" cy="544"/>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14" name="Line 10"/>
              <p:cNvSpPr>
                <a:spLocks noChangeShapeType="1"/>
              </p:cNvSpPr>
              <p:nvPr/>
            </p:nvSpPr>
            <p:spPr bwMode="auto">
              <a:xfrm>
                <a:off x="5239" y="2614"/>
                <a:ext cx="318" cy="544"/>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15" name="Line 11"/>
              <p:cNvSpPr>
                <a:spLocks noChangeShapeType="1"/>
              </p:cNvSpPr>
              <p:nvPr/>
            </p:nvSpPr>
            <p:spPr bwMode="auto">
              <a:xfrm flipH="1">
                <a:off x="4786" y="2614"/>
                <a:ext cx="453" cy="998"/>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16" name="Line 12"/>
              <p:cNvSpPr>
                <a:spLocks noChangeShapeType="1"/>
              </p:cNvSpPr>
              <p:nvPr/>
            </p:nvSpPr>
            <p:spPr bwMode="auto">
              <a:xfrm>
                <a:off x="5239" y="2614"/>
                <a:ext cx="454" cy="998"/>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17" name="Line 13"/>
              <p:cNvSpPr>
                <a:spLocks noChangeShapeType="1"/>
              </p:cNvSpPr>
              <p:nvPr/>
            </p:nvSpPr>
            <p:spPr bwMode="auto">
              <a:xfrm>
                <a:off x="4649" y="3158"/>
                <a:ext cx="590" cy="1043"/>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18" name="Line 14"/>
              <p:cNvSpPr>
                <a:spLocks noChangeShapeType="1"/>
              </p:cNvSpPr>
              <p:nvPr/>
            </p:nvSpPr>
            <p:spPr bwMode="auto">
              <a:xfrm flipV="1">
                <a:off x="5239" y="3158"/>
                <a:ext cx="318" cy="1043"/>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19" name="Line 15"/>
              <p:cNvSpPr>
                <a:spLocks noChangeShapeType="1"/>
              </p:cNvSpPr>
              <p:nvPr/>
            </p:nvSpPr>
            <p:spPr bwMode="auto">
              <a:xfrm flipH="1" flipV="1">
                <a:off x="4786" y="3612"/>
                <a:ext cx="453" cy="589"/>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20" name="Line 16"/>
              <p:cNvSpPr>
                <a:spLocks noChangeShapeType="1"/>
              </p:cNvSpPr>
              <p:nvPr/>
            </p:nvSpPr>
            <p:spPr bwMode="auto">
              <a:xfrm flipV="1">
                <a:off x="5239" y="3612"/>
                <a:ext cx="454" cy="589"/>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311" name="Rectangle 72"/>
            <p:cNvSpPr>
              <a:spLocks noChangeArrowheads="1"/>
            </p:cNvSpPr>
            <p:nvPr/>
          </p:nvSpPr>
          <p:spPr bwMode="auto">
            <a:xfrm>
              <a:off x="5043" y="3124"/>
              <a:ext cx="24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4000"/>
                <a:t>s</a:t>
              </a:r>
            </a:p>
          </p:txBody>
        </p:sp>
      </p:grpSp>
      <p:grpSp>
        <p:nvGrpSpPr>
          <p:cNvPr id="65612" name="Group 76"/>
          <p:cNvGrpSpPr>
            <a:grpSpLocks/>
          </p:cNvGrpSpPr>
          <p:nvPr/>
        </p:nvGrpSpPr>
        <p:grpSpPr bwMode="auto">
          <a:xfrm>
            <a:off x="457200" y="2667000"/>
            <a:ext cx="6477000" cy="3871913"/>
            <a:chOff x="288" y="1680"/>
            <a:chExt cx="4080" cy="2439"/>
          </a:xfrm>
        </p:grpSpPr>
        <p:pic>
          <p:nvPicPr>
            <p:cNvPr id="53308" name="Picture 2" descr="sp3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1680"/>
              <a:ext cx="4080" cy="2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09" name="Text Box 74"/>
            <p:cNvSpPr txBox="1">
              <a:spLocks noChangeArrowheads="1"/>
            </p:cNvSpPr>
            <p:nvPr/>
          </p:nvSpPr>
          <p:spPr bwMode="auto">
            <a:xfrm>
              <a:off x="288" y="3888"/>
              <a:ext cx="4080" cy="19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400">
                  <a:solidFill>
                    <a:schemeClr val="bg1"/>
                  </a:solidFill>
                </a:rPr>
                <a:t>1</a:t>
              </a:r>
            </a:p>
          </p:txBody>
        </p:sp>
      </p:grpSp>
      <p:grpSp>
        <p:nvGrpSpPr>
          <p:cNvPr id="65617" name="Group 81"/>
          <p:cNvGrpSpPr>
            <a:grpSpLocks/>
          </p:cNvGrpSpPr>
          <p:nvPr/>
        </p:nvGrpSpPr>
        <p:grpSpPr bwMode="auto">
          <a:xfrm>
            <a:off x="228600" y="914400"/>
            <a:ext cx="3767138" cy="1651000"/>
            <a:chOff x="144" y="576"/>
            <a:chExt cx="2373" cy="1040"/>
          </a:xfrm>
        </p:grpSpPr>
        <p:grpSp>
          <p:nvGrpSpPr>
            <p:cNvPr id="53282" name="Group 70"/>
            <p:cNvGrpSpPr>
              <a:grpSpLocks/>
            </p:cNvGrpSpPr>
            <p:nvPr/>
          </p:nvGrpSpPr>
          <p:grpSpPr bwMode="auto">
            <a:xfrm>
              <a:off x="204" y="935"/>
              <a:ext cx="2269" cy="681"/>
              <a:chOff x="204" y="935"/>
              <a:chExt cx="2269" cy="681"/>
            </a:xfrm>
          </p:grpSpPr>
          <p:grpSp>
            <p:nvGrpSpPr>
              <p:cNvPr id="53284" name="Group 26"/>
              <p:cNvGrpSpPr>
                <a:grpSpLocks/>
              </p:cNvGrpSpPr>
              <p:nvPr/>
            </p:nvGrpSpPr>
            <p:grpSpPr bwMode="auto">
              <a:xfrm>
                <a:off x="204" y="935"/>
                <a:ext cx="2269" cy="681"/>
                <a:chOff x="249" y="1252"/>
                <a:chExt cx="2269" cy="681"/>
              </a:xfrm>
            </p:grpSpPr>
            <p:sp>
              <p:nvSpPr>
                <p:cNvPr id="53286" name="Rectangle 27"/>
                <p:cNvSpPr>
                  <a:spLocks noChangeArrowheads="1"/>
                </p:cNvSpPr>
                <p:nvPr/>
              </p:nvSpPr>
              <p:spPr bwMode="auto">
                <a:xfrm>
                  <a:off x="295" y="1434"/>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3287" name="Group 28"/>
                <p:cNvGrpSpPr>
                  <a:grpSpLocks/>
                </p:cNvGrpSpPr>
                <p:nvPr/>
              </p:nvGrpSpPr>
              <p:grpSpPr bwMode="auto">
                <a:xfrm>
                  <a:off x="612" y="1343"/>
                  <a:ext cx="681" cy="227"/>
                  <a:chOff x="793" y="1298"/>
                  <a:chExt cx="681" cy="227"/>
                </a:xfrm>
              </p:grpSpPr>
              <p:sp>
                <p:nvSpPr>
                  <p:cNvPr id="53305" name="Rectangle 29"/>
                  <p:cNvSpPr>
                    <a:spLocks noChangeArrowheads="1"/>
                  </p:cNvSpPr>
                  <p:nvPr/>
                </p:nvSpPr>
                <p:spPr bwMode="auto">
                  <a:xfrm>
                    <a:off x="793"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6" name="Rectangle 30"/>
                  <p:cNvSpPr>
                    <a:spLocks noChangeArrowheads="1"/>
                  </p:cNvSpPr>
                  <p:nvPr/>
                </p:nvSpPr>
                <p:spPr bwMode="auto">
                  <a:xfrm>
                    <a:off x="1020"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7" name="Rectangle 31"/>
                  <p:cNvSpPr>
                    <a:spLocks noChangeArrowheads="1"/>
                  </p:cNvSpPr>
                  <p:nvPr/>
                </p:nvSpPr>
                <p:spPr bwMode="auto">
                  <a:xfrm>
                    <a:off x="1247"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288" name="Group 32"/>
                <p:cNvGrpSpPr>
                  <a:grpSpLocks/>
                </p:cNvGrpSpPr>
                <p:nvPr/>
              </p:nvGrpSpPr>
              <p:grpSpPr bwMode="auto">
                <a:xfrm>
                  <a:off x="1384" y="1252"/>
                  <a:ext cx="1134" cy="227"/>
                  <a:chOff x="1565" y="1207"/>
                  <a:chExt cx="1134" cy="227"/>
                </a:xfrm>
              </p:grpSpPr>
              <p:grpSp>
                <p:nvGrpSpPr>
                  <p:cNvPr id="53297" name="Group 33"/>
                  <p:cNvGrpSpPr>
                    <a:grpSpLocks/>
                  </p:cNvGrpSpPr>
                  <p:nvPr/>
                </p:nvGrpSpPr>
                <p:grpSpPr bwMode="auto">
                  <a:xfrm>
                    <a:off x="1565" y="1207"/>
                    <a:ext cx="681" cy="227"/>
                    <a:chOff x="793" y="1298"/>
                    <a:chExt cx="681" cy="227"/>
                  </a:xfrm>
                </p:grpSpPr>
                <p:sp>
                  <p:nvSpPr>
                    <p:cNvPr id="53302" name="Rectangle 34"/>
                    <p:cNvSpPr>
                      <a:spLocks noChangeArrowheads="1"/>
                    </p:cNvSpPr>
                    <p:nvPr/>
                  </p:nvSpPr>
                  <p:spPr bwMode="auto">
                    <a:xfrm>
                      <a:off x="793"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3" name="Rectangle 35"/>
                    <p:cNvSpPr>
                      <a:spLocks noChangeArrowheads="1"/>
                    </p:cNvSpPr>
                    <p:nvPr/>
                  </p:nvSpPr>
                  <p:spPr bwMode="auto">
                    <a:xfrm>
                      <a:off x="1020"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4" name="Rectangle 36"/>
                    <p:cNvSpPr>
                      <a:spLocks noChangeArrowheads="1"/>
                    </p:cNvSpPr>
                    <p:nvPr/>
                  </p:nvSpPr>
                  <p:spPr bwMode="auto">
                    <a:xfrm>
                      <a:off x="1247"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298" name="Group 37"/>
                  <p:cNvGrpSpPr>
                    <a:grpSpLocks/>
                  </p:cNvGrpSpPr>
                  <p:nvPr/>
                </p:nvGrpSpPr>
                <p:grpSpPr bwMode="auto">
                  <a:xfrm>
                    <a:off x="2018" y="1207"/>
                    <a:ext cx="681" cy="227"/>
                    <a:chOff x="793" y="1298"/>
                    <a:chExt cx="681" cy="227"/>
                  </a:xfrm>
                </p:grpSpPr>
                <p:sp>
                  <p:nvSpPr>
                    <p:cNvPr id="53299" name="Rectangle 38"/>
                    <p:cNvSpPr>
                      <a:spLocks noChangeArrowheads="1"/>
                    </p:cNvSpPr>
                    <p:nvPr/>
                  </p:nvSpPr>
                  <p:spPr bwMode="auto">
                    <a:xfrm>
                      <a:off x="793"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0" name="Rectangle 39"/>
                    <p:cNvSpPr>
                      <a:spLocks noChangeArrowheads="1"/>
                    </p:cNvSpPr>
                    <p:nvPr/>
                  </p:nvSpPr>
                  <p:spPr bwMode="auto">
                    <a:xfrm>
                      <a:off x="1020"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301" name="Rectangle 40"/>
                    <p:cNvSpPr>
                      <a:spLocks noChangeArrowheads="1"/>
                    </p:cNvSpPr>
                    <p:nvPr/>
                  </p:nvSpPr>
                  <p:spPr bwMode="auto">
                    <a:xfrm>
                      <a:off x="1247"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3289" name="Rectangle 41"/>
                <p:cNvSpPr>
                  <a:spLocks noChangeArrowheads="1"/>
                </p:cNvSpPr>
                <p:nvPr/>
              </p:nvSpPr>
              <p:spPr bwMode="auto">
                <a:xfrm>
                  <a:off x="1791" y="1425"/>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i="1"/>
                    <a:t>3d</a:t>
                  </a:r>
                </a:p>
              </p:txBody>
            </p:sp>
            <p:sp>
              <p:nvSpPr>
                <p:cNvPr id="53290" name="Rectangle 42"/>
                <p:cNvSpPr>
                  <a:spLocks noChangeArrowheads="1"/>
                </p:cNvSpPr>
                <p:nvPr/>
              </p:nvSpPr>
              <p:spPr bwMode="auto">
                <a:xfrm>
                  <a:off x="793" y="1525"/>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i="1"/>
                    <a:t>3p</a:t>
                  </a:r>
                </a:p>
              </p:txBody>
            </p:sp>
            <p:sp>
              <p:nvSpPr>
                <p:cNvPr id="53291" name="Rectangle 43"/>
                <p:cNvSpPr>
                  <a:spLocks noChangeArrowheads="1"/>
                </p:cNvSpPr>
                <p:nvPr/>
              </p:nvSpPr>
              <p:spPr bwMode="auto">
                <a:xfrm>
                  <a:off x="249" y="1606"/>
                  <a:ext cx="3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i="1"/>
                    <a:t>3s</a:t>
                  </a:r>
                </a:p>
              </p:txBody>
            </p:sp>
            <p:sp>
              <p:nvSpPr>
                <p:cNvPr id="53292" name="Line 44"/>
                <p:cNvSpPr>
                  <a:spLocks noChangeShapeType="1"/>
                </p:cNvSpPr>
                <p:nvPr/>
              </p:nvSpPr>
              <p:spPr bwMode="auto">
                <a:xfrm flipV="1">
                  <a:off x="385" y="1434"/>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93" name="Line 45"/>
                <p:cNvSpPr>
                  <a:spLocks noChangeShapeType="1"/>
                </p:cNvSpPr>
                <p:nvPr/>
              </p:nvSpPr>
              <p:spPr bwMode="auto">
                <a:xfrm>
                  <a:off x="431" y="1434"/>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94" name="Line 46"/>
                <p:cNvSpPr>
                  <a:spLocks noChangeShapeType="1"/>
                </p:cNvSpPr>
                <p:nvPr/>
              </p:nvSpPr>
              <p:spPr bwMode="auto">
                <a:xfrm>
                  <a:off x="748" y="1344"/>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95" name="Line 47"/>
                <p:cNvSpPr>
                  <a:spLocks noChangeShapeType="1"/>
                </p:cNvSpPr>
                <p:nvPr/>
              </p:nvSpPr>
              <p:spPr bwMode="auto">
                <a:xfrm flipV="1">
                  <a:off x="703" y="1344"/>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96" name="Line 48"/>
                <p:cNvSpPr>
                  <a:spLocks noChangeShapeType="1"/>
                </p:cNvSpPr>
                <p:nvPr/>
              </p:nvSpPr>
              <p:spPr bwMode="auto">
                <a:xfrm flipV="1">
                  <a:off x="930" y="1344"/>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285" name="Line 66"/>
              <p:cNvSpPr>
                <a:spLocks noChangeShapeType="1"/>
              </p:cNvSpPr>
              <p:nvPr/>
            </p:nvSpPr>
            <p:spPr bwMode="auto">
              <a:xfrm flipV="1">
                <a:off x="1156" y="1026"/>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283" name="Text Box 75"/>
            <p:cNvSpPr txBox="1">
              <a:spLocks noChangeArrowheads="1"/>
            </p:cNvSpPr>
            <p:nvPr/>
          </p:nvSpPr>
          <p:spPr bwMode="auto">
            <a:xfrm>
              <a:off x="144" y="576"/>
              <a:ext cx="23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1" baseline="-25000">
                  <a:solidFill>
                    <a:srgbClr val="CC0066"/>
                  </a:solidFill>
                </a:rPr>
                <a:t>16</a:t>
              </a:r>
              <a:r>
                <a:rPr lang="en-US" altLang="zh-CN" sz="2800" b="1">
                  <a:solidFill>
                    <a:srgbClr val="CC0066"/>
                  </a:solidFill>
                </a:rPr>
                <a:t>S  1s</a:t>
              </a:r>
              <a:r>
                <a:rPr lang="en-US" altLang="zh-CN" sz="2800" b="1" baseline="30000">
                  <a:solidFill>
                    <a:srgbClr val="CC0066"/>
                  </a:solidFill>
                </a:rPr>
                <a:t>2</a:t>
              </a:r>
              <a:r>
                <a:rPr lang="en-US" altLang="zh-CN" sz="2800" b="1">
                  <a:solidFill>
                    <a:srgbClr val="CC0066"/>
                  </a:solidFill>
                </a:rPr>
                <a:t>2s</a:t>
              </a:r>
              <a:r>
                <a:rPr lang="en-US" altLang="zh-CN" sz="2800" b="1" baseline="30000">
                  <a:solidFill>
                    <a:srgbClr val="CC0066"/>
                  </a:solidFill>
                </a:rPr>
                <a:t>2</a:t>
              </a:r>
              <a:r>
                <a:rPr lang="en-US" altLang="zh-CN" sz="2800" b="1">
                  <a:solidFill>
                    <a:srgbClr val="CC0066"/>
                  </a:solidFill>
                </a:rPr>
                <a:t>2p</a:t>
              </a:r>
              <a:r>
                <a:rPr lang="en-US" altLang="zh-CN" sz="2800" b="1" baseline="30000">
                  <a:solidFill>
                    <a:srgbClr val="CC0066"/>
                  </a:solidFill>
                </a:rPr>
                <a:t>6</a:t>
              </a:r>
              <a:r>
                <a:rPr lang="en-US" altLang="zh-CN" sz="2800" b="1">
                  <a:solidFill>
                    <a:srgbClr val="CC0066"/>
                  </a:solidFill>
                </a:rPr>
                <a:t>3s</a:t>
              </a:r>
              <a:r>
                <a:rPr lang="en-US" altLang="zh-CN" sz="2800" b="1" baseline="30000">
                  <a:solidFill>
                    <a:srgbClr val="CC0066"/>
                  </a:solidFill>
                </a:rPr>
                <a:t>2</a:t>
              </a:r>
              <a:r>
                <a:rPr lang="en-US" altLang="zh-CN" sz="2800" b="1">
                  <a:solidFill>
                    <a:srgbClr val="CC0066"/>
                  </a:solidFill>
                </a:rPr>
                <a:t>3p</a:t>
              </a:r>
              <a:r>
                <a:rPr lang="en-US" altLang="zh-CN" sz="2800" b="1" baseline="30000">
                  <a:solidFill>
                    <a:srgbClr val="CC0066"/>
                  </a:solidFill>
                </a:rPr>
                <a:t>4</a:t>
              </a:r>
              <a:endParaRPr lang="en-US" altLang="zh-CN" sz="2800" b="1">
                <a:solidFill>
                  <a:srgbClr val="CC0066"/>
                </a:solidFill>
              </a:endParaRPr>
            </a:p>
          </p:txBody>
        </p:sp>
      </p:grpSp>
      <p:grpSp>
        <p:nvGrpSpPr>
          <p:cNvPr id="65616" name="Group 80"/>
          <p:cNvGrpSpPr>
            <a:grpSpLocks/>
          </p:cNvGrpSpPr>
          <p:nvPr/>
        </p:nvGrpSpPr>
        <p:grpSpPr bwMode="auto">
          <a:xfrm>
            <a:off x="3946525" y="1216025"/>
            <a:ext cx="4946650" cy="1276350"/>
            <a:chOff x="2486" y="766"/>
            <a:chExt cx="3116" cy="804"/>
          </a:xfrm>
        </p:grpSpPr>
        <p:sp>
          <p:nvSpPr>
            <p:cNvPr id="53256" name="Rectangle 21"/>
            <p:cNvSpPr>
              <a:spLocks noChangeArrowheads="1"/>
            </p:cNvSpPr>
            <p:nvPr/>
          </p:nvSpPr>
          <p:spPr bwMode="auto">
            <a:xfrm>
              <a:off x="4604" y="1026"/>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7" name="Rectangle 22"/>
            <p:cNvSpPr>
              <a:spLocks noChangeArrowheads="1"/>
            </p:cNvSpPr>
            <p:nvPr/>
          </p:nvSpPr>
          <p:spPr bwMode="auto">
            <a:xfrm>
              <a:off x="4922" y="890"/>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8" name="Rectangle 23"/>
            <p:cNvSpPr>
              <a:spLocks noChangeArrowheads="1"/>
            </p:cNvSpPr>
            <p:nvPr/>
          </p:nvSpPr>
          <p:spPr bwMode="auto">
            <a:xfrm>
              <a:off x="5148" y="890"/>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59" name="Rectangle 24"/>
            <p:cNvSpPr>
              <a:spLocks noChangeArrowheads="1"/>
            </p:cNvSpPr>
            <p:nvPr/>
          </p:nvSpPr>
          <p:spPr bwMode="auto">
            <a:xfrm>
              <a:off x="5375" y="890"/>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60" name="Rectangle 25"/>
            <p:cNvSpPr>
              <a:spLocks noChangeArrowheads="1"/>
            </p:cNvSpPr>
            <p:nvPr/>
          </p:nvSpPr>
          <p:spPr bwMode="auto">
            <a:xfrm>
              <a:off x="5012" y="1153"/>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i="1"/>
                <a:t>3d</a:t>
              </a:r>
            </a:p>
          </p:txBody>
        </p:sp>
        <p:grpSp>
          <p:nvGrpSpPr>
            <p:cNvPr id="53261" name="Group 69"/>
            <p:cNvGrpSpPr>
              <a:grpSpLocks/>
            </p:cNvGrpSpPr>
            <p:nvPr/>
          </p:nvGrpSpPr>
          <p:grpSpPr bwMode="auto">
            <a:xfrm>
              <a:off x="3470" y="1026"/>
              <a:ext cx="1224" cy="544"/>
              <a:chOff x="3470" y="936"/>
              <a:chExt cx="1224" cy="544"/>
            </a:xfrm>
          </p:grpSpPr>
          <p:grpSp>
            <p:nvGrpSpPr>
              <p:cNvPr id="53265" name="Group 68"/>
              <p:cNvGrpSpPr>
                <a:grpSpLocks/>
              </p:cNvGrpSpPr>
              <p:nvPr/>
            </p:nvGrpSpPr>
            <p:grpSpPr bwMode="auto">
              <a:xfrm>
                <a:off x="3470" y="936"/>
                <a:ext cx="1134" cy="544"/>
                <a:chOff x="3470" y="936"/>
                <a:chExt cx="1134" cy="544"/>
              </a:xfrm>
            </p:grpSpPr>
            <p:grpSp>
              <p:nvGrpSpPr>
                <p:cNvPr id="53267" name="Group 50"/>
                <p:cNvGrpSpPr>
                  <a:grpSpLocks/>
                </p:cNvGrpSpPr>
                <p:nvPr/>
              </p:nvGrpSpPr>
              <p:grpSpPr bwMode="auto">
                <a:xfrm>
                  <a:off x="3470" y="936"/>
                  <a:ext cx="1134" cy="227"/>
                  <a:chOff x="1565" y="1207"/>
                  <a:chExt cx="1134" cy="227"/>
                </a:xfrm>
              </p:grpSpPr>
              <p:grpSp>
                <p:nvGrpSpPr>
                  <p:cNvPr id="53274" name="Group 51"/>
                  <p:cNvGrpSpPr>
                    <a:grpSpLocks/>
                  </p:cNvGrpSpPr>
                  <p:nvPr/>
                </p:nvGrpSpPr>
                <p:grpSpPr bwMode="auto">
                  <a:xfrm>
                    <a:off x="1565" y="1207"/>
                    <a:ext cx="681" cy="227"/>
                    <a:chOff x="793" y="1298"/>
                    <a:chExt cx="681" cy="227"/>
                  </a:xfrm>
                </p:grpSpPr>
                <p:sp>
                  <p:nvSpPr>
                    <p:cNvPr id="53279" name="Rectangle 52"/>
                    <p:cNvSpPr>
                      <a:spLocks noChangeArrowheads="1"/>
                    </p:cNvSpPr>
                    <p:nvPr/>
                  </p:nvSpPr>
                  <p:spPr bwMode="auto">
                    <a:xfrm>
                      <a:off x="793"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0" name="Rectangle 53"/>
                    <p:cNvSpPr>
                      <a:spLocks noChangeArrowheads="1"/>
                    </p:cNvSpPr>
                    <p:nvPr/>
                  </p:nvSpPr>
                  <p:spPr bwMode="auto">
                    <a:xfrm>
                      <a:off x="1020"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1" name="Rectangle 54"/>
                    <p:cNvSpPr>
                      <a:spLocks noChangeArrowheads="1"/>
                    </p:cNvSpPr>
                    <p:nvPr/>
                  </p:nvSpPr>
                  <p:spPr bwMode="auto">
                    <a:xfrm>
                      <a:off x="1247"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275" name="Group 55"/>
                  <p:cNvGrpSpPr>
                    <a:grpSpLocks/>
                  </p:cNvGrpSpPr>
                  <p:nvPr/>
                </p:nvGrpSpPr>
                <p:grpSpPr bwMode="auto">
                  <a:xfrm>
                    <a:off x="2018" y="1207"/>
                    <a:ext cx="681" cy="227"/>
                    <a:chOff x="793" y="1298"/>
                    <a:chExt cx="681" cy="227"/>
                  </a:xfrm>
                </p:grpSpPr>
                <p:sp>
                  <p:nvSpPr>
                    <p:cNvPr id="53276" name="Rectangle 56"/>
                    <p:cNvSpPr>
                      <a:spLocks noChangeArrowheads="1"/>
                    </p:cNvSpPr>
                    <p:nvPr/>
                  </p:nvSpPr>
                  <p:spPr bwMode="auto">
                    <a:xfrm>
                      <a:off x="793"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7" name="Rectangle 57"/>
                    <p:cNvSpPr>
                      <a:spLocks noChangeArrowheads="1"/>
                    </p:cNvSpPr>
                    <p:nvPr/>
                  </p:nvSpPr>
                  <p:spPr bwMode="auto">
                    <a:xfrm>
                      <a:off x="1020"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8" name="Rectangle 58"/>
                    <p:cNvSpPr>
                      <a:spLocks noChangeArrowheads="1"/>
                    </p:cNvSpPr>
                    <p:nvPr/>
                  </p:nvSpPr>
                  <p:spPr bwMode="auto">
                    <a:xfrm>
                      <a:off x="1247" y="1298"/>
                      <a:ext cx="227"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3268" name="Rectangle 59"/>
                <p:cNvSpPr>
                  <a:spLocks noChangeArrowheads="1"/>
                </p:cNvSpPr>
                <p:nvPr/>
              </p:nvSpPr>
              <p:spPr bwMode="auto">
                <a:xfrm>
                  <a:off x="3742" y="1153"/>
                  <a:ext cx="5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i="1"/>
                    <a:t>sp</a:t>
                  </a:r>
                  <a:r>
                    <a:rPr lang="en-US" altLang="zh-CN" sz="2800" baseline="30000"/>
                    <a:t>3</a:t>
                  </a:r>
                  <a:r>
                    <a:rPr lang="en-US" altLang="zh-CN" sz="2800" i="1"/>
                    <a:t>d</a:t>
                  </a:r>
                  <a:r>
                    <a:rPr lang="en-US" altLang="zh-CN" sz="2800" baseline="30000"/>
                    <a:t>2</a:t>
                  </a:r>
                </a:p>
              </p:txBody>
            </p:sp>
            <p:sp>
              <p:nvSpPr>
                <p:cNvPr id="53269" name="Line 60"/>
                <p:cNvSpPr>
                  <a:spLocks noChangeShapeType="1"/>
                </p:cNvSpPr>
                <p:nvPr/>
              </p:nvSpPr>
              <p:spPr bwMode="auto">
                <a:xfrm flipV="1">
                  <a:off x="3606" y="981"/>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0" name="Line 61"/>
                <p:cNvSpPr>
                  <a:spLocks noChangeShapeType="1"/>
                </p:cNvSpPr>
                <p:nvPr/>
              </p:nvSpPr>
              <p:spPr bwMode="auto">
                <a:xfrm flipV="1">
                  <a:off x="3788" y="981"/>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1" name="Line 62"/>
                <p:cNvSpPr>
                  <a:spLocks noChangeShapeType="1"/>
                </p:cNvSpPr>
                <p:nvPr/>
              </p:nvSpPr>
              <p:spPr bwMode="auto">
                <a:xfrm flipV="1">
                  <a:off x="4014" y="981"/>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2" name="Line 63"/>
                <p:cNvSpPr>
                  <a:spLocks noChangeShapeType="1"/>
                </p:cNvSpPr>
                <p:nvPr/>
              </p:nvSpPr>
              <p:spPr bwMode="auto">
                <a:xfrm flipV="1">
                  <a:off x="4241" y="981"/>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3" name="Line 64"/>
                <p:cNvSpPr>
                  <a:spLocks noChangeShapeType="1"/>
                </p:cNvSpPr>
                <p:nvPr/>
              </p:nvSpPr>
              <p:spPr bwMode="auto">
                <a:xfrm flipV="1">
                  <a:off x="4468" y="981"/>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266" name="Line 65"/>
              <p:cNvSpPr>
                <a:spLocks noChangeShapeType="1"/>
              </p:cNvSpPr>
              <p:nvPr/>
            </p:nvSpPr>
            <p:spPr bwMode="auto">
              <a:xfrm flipV="1">
                <a:off x="4694" y="981"/>
                <a:ext cx="0" cy="18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262" name="Group 79"/>
            <p:cNvGrpSpPr>
              <a:grpSpLocks/>
            </p:cNvGrpSpPr>
            <p:nvPr/>
          </p:nvGrpSpPr>
          <p:grpSpPr bwMode="auto">
            <a:xfrm>
              <a:off x="2486" y="766"/>
              <a:ext cx="939" cy="261"/>
              <a:chOff x="2486" y="766"/>
              <a:chExt cx="939" cy="261"/>
            </a:xfrm>
          </p:grpSpPr>
          <p:sp>
            <p:nvSpPr>
              <p:cNvPr id="53263" name="Line 19"/>
              <p:cNvSpPr>
                <a:spLocks noChangeShapeType="1"/>
              </p:cNvSpPr>
              <p:nvPr/>
            </p:nvSpPr>
            <p:spPr bwMode="auto">
              <a:xfrm>
                <a:off x="2517" y="1027"/>
                <a:ext cx="90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64" name="Text Box 78"/>
              <p:cNvSpPr txBox="1">
                <a:spLocks noChangeArrowheads="1"/>
              </p:cNvSpPr>
              <p:nvPr/>
            </p:nvSpPr>
            <p:spPr bwMode="auto">
              <a:xfrm>
                <a:off x="2486" y="766"/>
                <a:ext cx="9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000"/>
                  <a:t>激发、杂化</a:t>
                </a:r>
              </a:p>
            </p:txBody>
          </p:sp>
        </p:gr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617"/>
                                        </p:tgtEl>
                                        <p:attrNameLst>
                                          <p:attrName>style.visibility</p:attrName>
                                        </p:attrNameLst>
                                      </p:cBhvr>
                                      <p:to>
                                        <p:strVal val="visible"/>
                                      </p:to>
                                    </p:set>
                                    <p:animEffect transition="in" filter="blinds(horizontal)">
                                      <p:cBhvr>
                                        <p:cTn id="7" dur="500"/>
                                        <p:tgtEl>
                                          <p:spTgt spid="656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5616"/>
                                        </p:tgtEl>
                                        <p:attrNameLst>
                                          <p:attrName>style.visibility</p:attrName>
                                        </p:attrNameLst>
                                      </p:cBhvr>
                                      <p:to>
                                        <p:strVal val="visible"/>
                                      </p:to>
                                    </p:set>
                                    <p:animEffect transition="in" filter="blinds(horizontal)">
                                      <p:cBhvr>
                                        <p:cTn id="12" dur="500"/>
                                        <p:tgtEl>
                                          <p:spTgt spid="656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65612"/>
                                        </p:tgtEl>
                                        <p:attrNameLst>
                                          <p:attrName>style.visibility</p:attrName>
                                        </p:attrNameLst>
                                      </p:cBhvr>
                                      <p:to>
                                        <p:strVal val="visible"/>
                                      </p:to>
                                    </p:set>
                                    <p:anim calcmode="lin" valueType="num">
                                      <p:cBhvr additive="base">
                                        <p:cTn id="17" dur="500" fill="hold"/>
                                        <p:tgtEl>
                                          <p:spTgt spid="65612"/>
                                        </p:tgtEl>
                                        <p:attrNameLst>
                                          <p:attrName>ppt_x</p:attrName>
                                        </p:attrNameLst>
                                      </p:cBhvr>
                                      <p:tavLst>
                                        <p:tav tm="0">
                                          <p:val>
                                            <p:strVal val="0-#ppt_w/2"/>
                                          </p:val>
                                        </p:tav>
                                        <p:tav tm="100000">
                                          <p:val>
                                            <p:strVal val="#ppt_x"/>
                                          </p:val>
                                        </p:tav>
                                      </p:tavLst>
                                    </p:anim>
                                    <p:anim calcmode="lin" valueType="num">
                                      <p:cBhvr additive="base">
                                        <p:cTn id="18" dur="500" fill="hold"/>
                                        <p:tgtEl>
                                          <p:spTgt spid="6561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nodeType="clickEffect">
                                  <p:stCondLst>
                                    <p:cond delay="0"/>
                                  </p:stCondLst>
                                  <p:childTnLst>
                                    <p:set>
                                      <p:cBhvr>
                                        <p:cTn id="22" dur="1" fill="hold">
                                          <p:stCondLst>
                                            <p:cond delay="0"/>
                                          </p:stCondLst>
                                        </p:cTn>
                                        <p:tgtEl>
                                          <p:spTgt spid="65609"/>
                                        </p:tgtEl>
                                        <p:attrNameLst>
                                          <p:attrName>style.visibility</p:attrName>
                                        </p:attrNameLst>
                                      </p:cBhvr>
                                      <p:to>
                                        <p:strVal val="visible"/>
                                      </p:to>
                                    </p:set>
                                    <p:animEffect transition="in" filter="slide(fromBottom)">
                                      <p:cBhvr>
                                        <p:cTn id="23" dur="500"/>
                                        <p:tgtEl>
                                          <p:spTgt spid="65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41325" y="858838"/>
            <a:ext cx="8397875"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        </a:t>
            </a:r>
            <a:r>
              <a:rPr lang="zh-CN" altLang="en-US" sz="2800" b="1"/>
              <a:t>离子可以看成一个带电的球体，在外加电场的作用下，核外电子的运动状态会发生变化，离子中的电子云被电场的正极吸引，原子核受负极吸引，从而使离子中的正、负电荷中心不重合，这种现象称为</a:t>
            </a:r>
            <a:r>
              <a:rPr lang="zh-CN" altLang="en-US" sz="2800" b="1">
                <a:solidFill>
                  <a:srgbClr val="FF3300"/>
                </a:solidFill>
              </a:rPr>
              <a:t>离子的极化</a:t>
            </a:r>
            <a:r>
              <a:rPr lang="zh-CN" altLang="en-US" sz="2800" b="1"/>
              <a:t>。</a:t>
            </a:r>
          </a:p>
        </p:txBody>
      </p:sp>
      <p:sp>
        <p:nvSpPr>
          <p:cNvPr id="281603" name="Rectangle 3"/>
          <p:cNvSpPr>
            <a:spLocks noChangeArrowheads="1"/>
          </p:cNvSpPr>
          <p:nvPr/>
        </p:nvSpPr>
        <p:spPr bwMode="auto">
          <a:xfrm>
            <a:off x="381000" y="3276600"/>
            <a:ext cx="85344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indent="633413" eaLnBrk="1" hangingPunct="1"/>
            <a:r>
              <a:rPr lang="zh-CN" altLang="en-US" sz="2800" b="1">
                <a:solidFill>
                  <a:schemeClr val="tx2"/>
                </a:solidFill>
              </a:rPr>
              <a:t>离子是原子失去电子或得到电子后的带电体</a:t>
            </a:r>
            <a:r>
              <a:rPr lang="en-US" altLang="zh-CN" sz="2800" b="1">
                <a:solidFill>
                  <a:schemeClr val="tx2"/>
                </a:solidFill>
              </a:rPr>
              <a:t>,</a:t>
            </a:r>
            <a:r>
              <a:rPr lang="zh-CN" altLang="en-US" sz="2800" b="1">
                <a:solidFill>
                  <a:schemeClr val="tx2"/>
                </a:solidFill>
              </a:rPr>
              <a:t>它可以产生电场。由于这种电场的作用</a:t>
            </a:r>
            <a:r>
              <a:rPr lang="en-US" altLang="zh-CN" sz="2800" b="1">
                <a:solidFill>
                  <a:schemeClr val="tx2"/>
                </a:solidFill>
              </a:rPr>
              <a:t>,</a:t>
            </a:r>
            <a:r>
              <a:rPr lang="zh-CN" altLang="en-US" sz="2800" b="1">
                <a:solidFill>
                  <a:schemeClr val="tx2"/>
                </a:solidFill>
              </a:rPr>
              <a:t>会使得其周围带异性电荷的离子的电子云发生变形而被</a:t>
            </a:r>
            <a:r>
              <a:rPr lang="zh-CN" altLang="en-US" sz="2800" b="1"/>
              <a:t>极化</a:t>
            </a:r>
            <a:r>
              <a:rPr lang="zh-CN" altLang="en-US" sz="2800" b="1">
                <a:solidFill>
                  <a:schemeClr val="tx2"/>
                </a:solidFill>
              </a:rPr>
              <a:t>。</a:t>
            </a:r>
          </a:p>
        </p:txBody>
      </p:sp>
      <p:grpSp>
        <p:nvGrpSpPr>
          <p:cNvPr id="281604" name="Group 4"/>
          <p:cNvGrpSpPr>
            <a:grpSpLocks/>
          </p:cNvGrpSpPr>
          <p:nvPr/>
        </p:nvGrpSpPr>
        <p:grpSpPr bwMode="auto">
          <a:xfrm>
            <a:off x="457200" y="5029200"/>
            <a:ext cx="6994525" cy="1204913"/>
            <a:chOff x="288" y="3168"/>
            <a:chExt cx="4406" cy="759"/>
          </a:xfrm>
        </p:grpSpPr>
        <p:sp>
          <p:nvSpPr>
            <p:cNvPr id="7175" name="Rectangle 5"/>
            <p:cNvSpPr>
              <a:spLocks noChangeArrowheads="1"/>
            </p:cNvSpPr>
            <p:nvPr/>
          </p:nvSpPr>
          <p:spPr bwMode="auto">
            <a:xfrm>
              <a:off x="288" y="3168"/>
              <a:ext cx="37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t>不同离子的极化强度不同</a:t>
              </a:r>
              <a:r>
                <a:rPr lang="en-US" altLang="zh-CN" sz="2800" b="1"/>
                <a:t>,</a:t>
              </a:r>
              <a:r>
                <a:rPr lang="zh-CN" altLang="en-US" sz="2800" b="1"/>
                <a:t>取决于</a:t>
              </a:r>
              <a:r>
                <a:rPr lang="en-US" altLang="zh-CN" sz="2800" b="1"/>
                <a:t>:</a:t>
              </a:r>
            </a:p>
          </p:txBody>
        </p:sp>
        <p:sp>
          <p:nvSpPr>
            <p:cNvPr id="7176" name="Rectangle 6"/>
            <p:cNvSpPr>
              <a:spLocks noChangeArrowheads="1"/>
            </p:cNvSpPr>
            <p:nvPr/>
          </p:nvSpPr>
          <p:spPr bwMode="auto">
            <a:xfrm>
              <a:off x="672" y="3600"/>
              <a:ext cx="40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1</a:t>
              </a:r>
              <a:r>
                <a:rPr lang="zh-CN" altLang="en-US" sz="2800" b="1">
                  <a:solidFill>
                    <a:srgbClr val="FF0066"/>
                  </a:solidFill>
                </a:rPr>
                <a:t>）离子的极化力</a:t>
              </a:r>
              <a:r>
                <a:rPr lang="en-US" altLang="zh-CN" sz="2800" b="1">
                  <a:solidFill>
                    <a:srgbClr val="FF0066"/>
                  </a:solidFill>
                </a:rPr>
                <a:t>,   2</a:t>
              </a:r>
              <a:r>
                <a:rPr lang="zh-CN" altLang="en-US" sz="2800" b="1">
                  <a:solidFill>
                    <a:srgbClr val="FF0066"/>
                  </a:solidFill>
                </a:rPr>
                <a:t>）离子的变形性</a:t>
              </a:r>
              <a:endParaRPr lang="zh-CN" altLang="en-US" sz="2800" b="1">
                <a:solidFill>
                  <a:schemeClr val="tx2"/>
                </a:solidFill>
              </a:endParaRPr>
            </a:p>
          </p:txBody>
        </p:sp>
      </p:grpSp>
      <p:sp>
        <p:nvSpPr>
          <p:cNvPr id="7173" name="Text Box 7"/>
          <p:cNvSpPr txBox="1">
            <a:spLocks noChangeArrowheads="1"/>
          </p:cNvSpPr>
          <p:nvPr/>
        </p:nvSpPr>
        <p:spPr bwMode="auto">
          <a:xfrm>
            <a:off x="323850" y="188913"/>
            <a:ext cx="67833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600" b="1">
                <a:solidFill>
                  <a:srgbClr val="CC0000"/>
                </a:solidFill>
              </a:rPr>
              <a:t>二、</a:t>
            </a:r>
            <a:r>
              <a:rPr lang="zh-CN" altLang="en-US" sz="3600" b="1">
                <a:solidFill>
                  <a:srgbClr val="CC0000"/>
                </a:solidFill>
                <a:ea typeface="隶书" pitchFamily="49" charset="-122"/>
              </a:rPr>
              <a:t>离子的极化</a:t>
            </a:r>
          </a:p>
        </p:txBody>
      </p:sp>
      <p:sp>
        <p:nvSpPr>
          <p:cNvPr id="7174" name="Text Box 10"/>
          <p:cNvSpPr txBox="1">
            <a:spLocks noChangeArrowheads="1"/>
          </p:cNvSpPr>
          <p:nvPr/>
        </p:nvSpPr>
        <p:spPr bwMode="auto">
          <a:xfrm>
            <a:off x="7667625" y="260350"/>
            <a:ext cx="1079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b="1"/>
              <a:t>P274</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81603"/>
                                        </p:tgtEl>
                                        <p:attrNameLst>
                                          <p:attrName>style.visibility</p:attrName>
                                        </p:attrNameLst>
                                      </p:cBhvr>
                                      <p:to>
                                        <p:strVal val="visible"/>
                                      </p:to>
                                    </p:set>
                                    <p:animEffect transition="in" filter="slide(fromBottom)">
                                      <p:cBhvr>
                                        <p:cTn id="7" dur="500"/>
                                        <p:tgtEl>
                                          <p:spTgt spid="2816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81604"/>
                                        </p:tgtEl>
                                        <p:attrNameLst>
                                          <p:attrName>style.visibility</p:attrName>
                                        </p:attrNameLst>
                                      </p:cBhvr>
                                      <p:to>
                                        <p:strVal val="visible"/>
                                      </p:to>
                                    </p:set>
                                    <p:animEffect transition="in" filter="box(in)">
                                      <p:cBhvr>
                                        <p:cTn id="12" dur="500"/>
                                        <p:tgtEl>
                                          <p:spTgt spid="281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1026"/>
          <p:cNvSpPr txBox="1">
            <a:spLocks noChangeArrowheads="1"/>
          </p:cNvSpPr>
          <p:nvPr/>
        </p:nvSpPr>
        <p:spPr bwMode="auto">
          <a:xfrm>
            <a:off x="395288" y="271463"/>
            <a:ext cx="2736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200"/>
              <a:t>例题：解释</a:t>
            </a:r>
          </a:p>
        </p:txBody>
      </p:sp>
      <p:graphicFrame>
        <p:nvGraphicFramePr>
          <p:cNvPr id="54275" name="Object 1027"/>
          <p:cNvGraphicFramePr>
            <a:graphicFrameLocks noChangeAspect="1"/>
          </p:cNvGraphicFramePr>
          <p:nvPr/>
        </p:nvGraphicFramePr>
        <p:xfrm>
          <a:off x="3048000" y="336550"/>
          <a:ext cx="914400" cy="501650"/>
        </p:xfrm>
        <a:graphic>
          <a:graphicData uri="http://schemas.openxmlformats.org/presentationml/2006/ole">
            <mc:AlternateContent xmlns:mc="http://schemas.openxmlformats.org/markup-compatibility/2006">
              <mc:Choice xmlns:v="urn:schemas-microsoft-com:vml" Requires="v">
                <p:oleObj spid="_x0000_s54635" name="公式" r:id="rId4" imgW="380835" imgH="215806" progId="Equation.3">
                  <p:embed/>
                </p:oleObj>
              </mc:Choice>
              <mc:Fallback>
                <p:oleObj name="公式" r:id="rId4" imgW="380835" imgH="215806" progId="Equation.3">
                  <p:embed/>
                  <p:pic>
                    <p:nvPicPr>
                      <p:cNvPr id="0" name="Object 10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336550"/>
                        <a:ext cx="914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6" name="Object 1028"/>
          <p:cNvGraphicFramePr>
            <a:graphicFrameLocks noChangeAspect="1"/>
          </p:cNvGraphicFramePr>
          <p:nvPr/>
        </p:nvGraphicFramePr>
        <p:xfrm>
          <a:off x="4191000" y="336550"/>
          <a:ext cx="990600" cy="533400"/>
        </p:xfrm>
        <a:graphic>
          <a:graphicData uri="http://schemas.openxmlformats.org/presentationml/2006/ole">
            <mc:AlternateContent xmlns:mc="http://schemas.openxmlformats.org/markup-compatibility/2006">
              <mc:Choice xmlns:v="urn:schemas-microsoft-com:vml" Requires="v">
                <p:oleObj spid="_x0000_s54636" name="公式" r:id="rId6" imgW="380835" imgH="215806" progId="Equation.3">
                  <p:embed/>
                </p:oleObj>
              </mc:Choice>
              <mc:Fallback>
                <p:oleObj name="公式" r:id="rId6" imgW="380835" imgH="215806" progId="Equation.3">
                  <p:embed/>
                  <p:pic>
                    <p:nvPicPr>
                      <p:cNvPr id="0" name="Object 10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336550"/>
                        <a:ext cx="99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7" name="Object 1029"/>
          <p:cNvGraphicFramePr>
            <a:graphicFrameLocks noChangeAspect="1"/>
          </p:cNvGraphicFramePr>
          <p:nvPr/>
        </p:nvGraphicFramePr>
        <p:xfrm>
          <a:off x="5486400" y="336550"/>
          <a:ext cx="852488" cy="565150"/>
        </p:xfrm>
        <a:graphic>
          <a:graphicData uri="http://schemas.openxmlformats.org/presentationml/2006/ole">
            <mc:AlternateContent xmlns:mc="http://schemas.openxmlformats.org/markup-compatibility/2006">
              <mc:Choice xmlns:v="urn:schemas-microsoft-com:vml" Requires="v">
                <p:oleObj spid="_x0000_s54637" name="公式" r:id="rId8" imgW="317087" imgH="215619" progId="Equation.3">
                  <p:embed/>
                </p:oleObj>
              </mc:Choice>
              <mc:Fallback>
                <p:oleObj name="公式" r:id="rId8" imgW="317087" imgH="215619" progId="Equation.3">
                  <p:embed/>
                  <p:pic>
                    <p:nvPicPr>
                      <p:cNvPr id="0" name="Object 10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6400" y="336550"/>
                        <a:ext cx="85248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8" name="Text Box 1030"/>
          <p:cNvSpPr txBox="1">
            <a:spLocks noChangeArrowheads="1"/>
          </p:cNvSpPr>
          <p:nvPr/>
        </p:nvSpPr>
        <p:spPr bwMode="auto">
          <a:xfrm>
            <a:off x="6324600" y="260350"/>
            <a:ext cx="2819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200"/>
              <a:t>的分子构型</a:t>
            </a:r>
          </a:p>
        </p:txBody>
      </p:sp>
      <p:sp>
        <p:nvSpPr>
          <p:cNvPr id="54279" name="Text Box 1031"/>
          <p:cNvSpPr txBox="1">
            <a:spLocks noChangeArrowheads="1"/>
          </p:cNvSpPr>
          <p:nvPr/>
        </p:nvSpPr>
        <p:spPr bwMode="auto">
          <a:xfrm>
            <a:off x="1066800" y="1063625"/>
            <a:ext cx="1109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200"/>
              <a:t>已知</a:t>
            </a:r>
            <a:r>
              <a:rPr lang="en-US" altLang="zh-CN" sz="3200"/>
              <a:t>:</a:t>
            </a:r>
          </a:p>
        </p:txBody>
      </p:sp>
      <p:graphicFrame>
        <p:nvGraphicFramePr>
          <p:cNvPr id="54280" name="Object 1032"/>
          <p:cNvGraphicFramePr>
            <a:graphicFrameLocks noChangeAspect="1"/>
          </p:cNvGraphicFramePr>
          <p:nvPr/>
        </p:nvGraphicFramePr>
        <p:xfrm>
          <a:off x="2362200" y="1139825"/>
          <a:ext cx="914400" cy="501650"/>
        </p:xfrm>
        <a:graphic>
          <a:graphicData uri="http://schemas.openxmlformats.org/presentationml/2006/ole">
            <mc:AlternateContent xmlns:mc="http://schemas.openxmlformats.org/markup-compatibility/2006">
              <mc:Choice xmlns:v="urn:schemas-microsoft-com:vml" Requires="v">
                <p:oleObj spid="_x0000_s54638" name="公式" r:id="rId10" imgW="380835" imgH="215806" progId="Equation.3">
                  <p:embed/>
                </p:oleObj>
              </mc:Choice>
              <mc:Fallback>
                <p:oleObj name="公式" r:id="rId10" imgW="380835" imgH="215806" progId="Equation.3">
                  <p:embed/>
                  <p:pic>
                    <p:nvPicPr>
                      <p:cNvPr id="0" name="Object 10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1139825"/>
                        <a:ext cx="914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1" name="Object 1033"/>
          <p:cNvGraphicFramePr>
            <a:graphicFrameLocks noChangeAspect="1"/>
          </p:cNvGraphicFramePr>
          <p:nvPr/>
        </p:nvGraphicFramePr>
        <p:xfrm>
          <a:off x="3962400" y="1139825"/>
          <a:ext cx="776288" cy="512763"/>
        </p:xfrm>
        <a:graphic>
          <a:graphicData uri="http://schemas.openxmlformats.org/presentationml/2006/ole">
            <mc:AlternateContent xmlns:mc="http://schemas.openxmlformats.org/markup-compatibility/2006">
              <mc:Choice xmlns:v="urn:schemas-microsoft-com:vml" Requires="v">
                <p:oleObj spid="_x0000_s54639" name="公式" r:id="rId11" imgW="317087" imgH="215619" progId="Equation.3">
                  <p:embed/>
                </p:oleObj>
              </mc:Choice>
              <mc:Fallback>
                <p:oleObj name="公式" r:id="rId11" imgW="317087" imgH="215619" progId="Equation.3">
                  <p:embed/>
                  <p:pic>
                    <p:nvPicPr>
                      <p:cNvPr id="0" name="Object 10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400" y="1139825"/>
                        <a:ext cx="776288"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2" name="Text Box 1035"/>
          <p:cNvSpPr txBox="1">
            <a:spLocks noChangeArrowheads="1"/>
          </p:cNvSpPr>
          <p:nvPr/>
        </p:nvSpPr>
        <p:spPr bwMode="auto">
          <a:xfrm>
            <a:off x="5105400" y="1063625"/>
            <a:ext cx="2216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200"/>
              <a:t>均为直线型</a:t>
            </a:r>
          </a:p>
        </p:txBody>
      </p:sp>
      <p:grpSp>
        <p:nvGrpSpPr>
          <p:cNvPr id="54283" name="Group 1091"/>
          <p:cNvGrpSpPr>
            <a:grpSpLocks/>
          </p:cNvGrpSpPr>
          <p:nvPr/>
        </p:nvGrpSpPr>
        <p:grpSpPr bwMode="auto">
          <a:xfrm>
            <a:off x="2339975" y="1917700"/>
            <a:ext cx="2913063" cy="612775"/>
            <a:chOff x="960" y="2069"/>
            <a:chExt cx="1835" cy="386"/>
          </a:xfrm>
        </p:grpSpPr>
        <p:graphicFrame>
          <p:nvGraphicFramePr>
            <p:cNvPr id="54393" name="Object 1034"/>
            <p:cNvGraphicFramePr>
              <a:graphicFrameLocks noChangeAspect="1"/>
            </p:cNvGraphicFramePr>
            <p:nvPr/>
          </p:nvGraphicFramePr>
          <p:xfrm>
            <a:off x="960" y="2112"/>
            <a:ext cx="624" cy="343"/>
          </p:xfrm>
          <a:graphic>
            <a:graphicData uri="http://schemas.openxmlformats.org/presentationml/2006/ole">
              <mc:AlternateContent xmlns:mc="http://schemas.openxmlformats.org/markup-compatibility/2006">
                <mc:Choice xmlns:v="urn:schemas-microsoft-com:vml" Requires="v">
                  <p:oleObj spid="_x0000_s54640" name="公式" r:id="rId12" imgW="380835" imgH="215806" progId="Equation.3">
                    <p:embed/>
                  </p:oleObj>
                </mc:Choice>
                <mc:Fallback>
                  <p:oleObj name="公式" r:id="rId12" imgW="380835" imgH="215806" progId="Equation.3">
                    <p:embed/>
                    <p:pic>
                      <p:nvPicPr>
                        <p:cNvPr id="0" name="Object 10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 y="2112"/>
                          <a:ext cx="624"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394" name="Text Box 1036"/>
            <p:cNvSpPr txBox="1">
              <a:spLocks noChangeArrowheads="1"/>
            </p:cNvSpPr>
            <p:nvPr/>
          </p:nvSpPr>
          <p:spPr bwMode="auto">
            <a:xfrm>
              <a:off x="1655" y="2069"/>
              <a:ext cx="11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200"/>
                <a:t>的构型为</a:t>
              </a:r>
            </a:p>
          </p:txBody>
        </p:sp>
      </p:grpSp>
      <p:grpSp>
        <p:nvGrpSpPr>
          <p:cNvPr id="54284" name="Group 1090"/>
          <p:cNvGrpSpPr>
            <a:grpSpLocks/>
          </p:cNvGrpSpPr>
          <p:nvPr/>
        </p:nvGrpSpPr>
        <p:grpSpPr bwMode="auto">
          <a:xfrm>
            <a:off x="5588000" y="1628775"/>
            <a:ext cx="2584450" cy="1493838"/>
            <a:chOff x="3504" y="1872"/>
            <a:chExt cx="1628" cy="941"/>
          </a:xfrm>
        </p:grpSpPr>
        <p:sp>
          <p:nvSpPr>
            <p:cNvPr id="54380" name="Text Box 1037"/>
            <p:cNvSpPr txBox="1">
              <a:spLocks noChangeArrowheads="1"/>
            </p:cNvSpPr>
            <p:nvPr/>
          </p:nvSpPr>
          <p:spPr bwMode="auto">
            <a:xfrm>
              <a:off x="3926" y="2172"/>
              <a:ext cx="7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C = C</a:t>
              </a:r>
            </a:p>
          </p:txBody>
        </p:sp>
        <p:sp>
          <p:nvSpPr>
            <p:cNvPr id="54381" name="Line 1038"/>
            <p:cNvSpPr>
              <a:spLocks noChangeShapeType="1"/>
            </p:cNvSpPr>
            <p:nvPr/>
          </p:nvSpPr>
          <p:spPr bwMode="auto">
            <a:xfrm rot="-1788556">
              <a:off x="3792" y="2496"/>
              <a:ext cx="24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82" name="Line 1039"/>
            <p:cNvSpPr>
              <a:spLocks noChangeShapeType="1"/>
            </p:cNvSpPr>
            <p:nvPr/>
          </p:nvSpPr>
          <p:spPr bwMode="auto">
            <a:xfrm rot="2530705">
              <a:off x="3744" y="2208"/>
              <a:ext cx="24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83" name="Line 1040"/>
            <p:cNvSpPr>
              <a:spLocks noChangeShapeType="1"/>
            </p:cNvSpPr>
            <p:nvPr/>
          </p:nvSpPr>
          <p:spPr bwMode="auto">
            <a:xfrm rot="2557690">
              <a:off x="4560" y="2544"/>
              <a:ext cx="24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84" name="Line 1041"/>
            <p:cNvSpPr>
              <a:spLocks noChangeShapeType="1"/>
            </p:cNvSpPr>
            <p:nvPr/>
          </p:nvSpPr>
          <p:spPr bwMode="auto">
            <a:xfrm rot="-2240841">
              <a:off x="4560" y="2160"/>
              <a:ext cx="24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85" name="Text Box 1042"/>
            <p:cNvSpPr txBox="1">
              <a:spLocks noChangeArrowheads="1"/>
            </p:cNvSpPr>
            <p:nvPr/>
          </p:nvSpPr>
          <p:spPr bwMode="auto">
            <a:xfrm>
              <a:off x="3552" y="2400"/>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H</a:t>
              </a:r>
            </a:p>
          </p:txBody>
        </p:sp>
        <p:sp>
          <p:nvSpPr>
            <p:cNvPr id="54386" name="Text Box 1043"/>
            <p:cNvSpPr txBox="1">
              <a:spLocks noChangeArrowheads="1"/>
            </p:cNvSpPr>
            <p:nvPr/>
          </p:nvSpPr>
          <p:spPr bwMode="auto">
            <a:xfrm>
              <a:off x="3504" y="1872"/>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H</a:t>
              </a:r>
            </a:p>
          </p:txBody>
        </p:sp>
        <p:sp>
          <p:nvSpPr>
            <p:cNvPr id="54387" name="Text Box 1044"/>
            <p:cNvSpPr txBox="1">
              <a:spLocks noChangeArrowheads="1"/>
            </p:cNvSpPr>
            <p:nvPr/>
          </p:nvSpPr>
          <p:spPr bwMode="auto">
            <a:xfrm>
              <a:off x="4704" y="1920"/>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H</a:t>
              </a:r>
            </a:p>
          </p:txBody>
        </p:sp>
        <p:sp>
          <p:nvSpPr>
            <p:cNvPr id="54388" name="Text Box 1045"/>
            <p:cNvSpPr txBox="1">
              <a:spLocks noChangeArrowheads="1"/>
            </p:cNvSpPr>
            <p:nvPr/>
          </p:nvSpPr>
          <p:spPr bwMode="auto">
            <a:xfrm>
              <a:off x="4704" y="2448"/>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H</a:t>
              </a:r>
            </a:p>
          </p:txBody>
        </p:sp>
        <p:sp>
          <p:nvSpPr>
            <p:cNvPr id="54389" name="Freeform 1046"/>
            <p:cNvSpPr>
              <a:spLocks/>
            </p:cNvSpPr>
            <p:nvPr/>
          </p:nvSpPr>
          <p:spPr bwMode="auto">
            <a:xfrm>
              <a:off x="4608" y="2208"/>
              <a:ext cx="104" cy="240"/>
            </a:xfrm>
            <a:custGeom>
              <a:avLst/>
              <a:gdLst>
                <a:gd name="T0" fmla="*/ 0 w 104"/>
                <a:gd name="T1" fmla="*/ 0 h 240"/>
                <a:gd name="T2" fmla="*/ 96 w 104"/>
                <a:gd name="T3" fmla="*/ 96 h 240"/>
                <a:gd name="T4" fmla="*/ 48 w 104"/>
                <a:gd name="T5" fmla="*/ 192 h 240"/>
                <a:gd name="T6" fmla="*/ 0 w 104"/>
                <a:gd name="T7" fmla="*/ 24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4" h="240">
                  <a:moveTo>
                    <a:pt x="0" y="0"/>
                  </a:moveTo>
                  <a:cubicBezTo>
                    <a:pt x="44" y="32"/>
                    <a:pt x="88" y="64"/>
                    <a:pt x="96" y="96"/>
                  </a:cubicBezTo>
                  <a:cubicBezTo>
                    <a:pt x="104" y="128"/>
                    <a:pt x="64" y="168"/>
                    <a:pt x="48" y="192"/>
                  </a:cubicBezTo>
                  <a:cubicBezTo>
                    <a:pt x="32" y="216"/>
                    <a:pt x="16" y="228"/>
                    <a:pt x="0" y="24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90" name="Freeform 1047"/>
            <p:cNvSpPr>
              <a:spLocks/>
            </p:cNvSpPr>
            <p:nvPr/>
          </p:nvSpPr>
          <p:spPr bwMode="auto">
            <a:xfrm>
              <a:off x="3936" y="2112"/>
              <a:ext cx="304" cy="208"/>
            </a:xfrm>
            <a:custGeom>
              <a:avLst/>
              <a:gdLst>
                <a:gd name="T0" fmla="*/ 0 w 304"/>
                <a:gd name="T1" fmla="*/ 64 h 208"/>
                <a:gd name="T2" fmla="*/ 48 w 304"/>
                <a:gd name="T3" fmla="*/ 16 h 208"/>
                <a:gd name="T4" fmla="*/ 192 w 304"/>
                <a:gd name="T5" fmla="*/ 16 h 208"/>
                <a:gd name="T6" fmla="*/ 288 w 304"/>
                <a:gd name="T7" fmla="*/ 112 h 208"/>
                <a:gd name="T8" fmla="*/ 288 w 304"/>
                <a:gd name="T9" fmla="*/ 208 h 2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08">
                  <a:moveTo>
                    <a:pt x="0" y="64"/>
                  </a:moveTo>
                  <a:cubicBezTo>
                    <a:pt x="8" y="44"/>
                    <a:pt x="16" y="24"/>
                    <a:pt x="48" y="16"/>
                  </a:cubicBezTo>
                  <a:cubicBezTo>
                    <a:pt x="80" y="8"/>
                    <a:pt x="152" y="0"/>
                    <a:pt x="192" y="16"/>
                  </a:cubicBezTo>
                  <a:cubicBezTo>
                    <a:pt x="232" y="32"/>
                    <a:pt x="272" y="80"/>
                    <a:pt x="288" y="112"/>
                  </a:cubicBezTo>
                  <a:cubicBezTo>
                    <a:pt x="304" y="144"/>
                    <a:pt x="288" y="192"/>
                    <a:pt x="288" y="20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4391" name="Object 1048"/>
            <p:cNvGraphicFramePr>
              <a:graphicFrameLocks noChangeAspect="1"/>
            </p:cNvGraphicFramePr>
            <p:nvPr/>
          </p:nvGraphicFramePr>
          <p:xfrm>
            <a:off x="4128" y="1872"/>
            <a:ext cx="428" cy="269"/>
          </p:xfrm>
          <a:graphic>
            <a:graphicData uri="http://schemas.openxmlformats.org/presentationml/2006/ole">
              <mc:AlternateContent xmlns:mc="http://schemas.openxmlformats.org/markup-compatibility/2006">
                <mc:Choice xmlns:v="urn:schemas-microsoft-com:vml" Requires="v">
                  <p:oleObj spid="_x0000_s54641" name="公式" r:id="rId13" imgW="304668" imgH="190417" progId="Equation.3">
                    <p:embed/>
                  </p:oleObj>
                </mc:Choice>
                <mc:Fallback>
                  <p:oleObj name="公式" r:id="rId13" imgW="304668" imgH="190417" progId="Equation.3">
                    <p:embed/>
                    <p:pic>
                      <p:nvPicPr>
                        <p:cNvPr id="0" name="Object 10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28" y="1872"/>
                          <a:ext cx="428"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392" name="Object 1049"/>
            <p:cNvGraphicFramePr>
              <a:graphicFrameLocks noChangeAspect="1"/>
            </p:cNvGraphicFramePr>
            <p:nvPr/>
          </p:nvGraphicFramePr>
          <p:xfrm>
            <a:off x="4704" y="2208"/>
            <a:ext cx="428" cy="285"/>
          </p:xfrm>
          <a:graphic>
            <a:graphicData uri="http://schemas.openxmlformats.org/presentationml/2006/ole">
              <mc:AlternateContent xmlns:mc="http://schemas.openxmlformats.org/markup-compatibility/2006">
                <mc:Choice xmlns:v="urn:schemas-microsoft-com:vml" Requires="v">
                  <p:oleObj spid="_x0000_s54642" name="公式" r:id="rId15" imgW="304536" imgH="203024" progId="Equation.3">
                    <p:embed/>
                  </p:oleObj>
                </mc:Choice>
                <mc:Fallback>
                  <p:oleObj name="公式" r:id="rId15" imgW="304536" imgH="203024" progId="Equation.3">
                    <p:embed/>
                    <p:pic>
                      <p:nvPicPr>
                        <p:cNvPr id="0" name="Object 104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04" y="2208"/>
                          <a:ext cx="428"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5186" name="Group 1154"/>
          <p:cNvGrpSpPr>
            <a:grpSpLocks/>
          </p:cNvGrpSpPr>
          <p:nvPr/>
        </p:nvGrpSpPr>
        <p:grpSpPr bwMode="auto">
          <a:xfrm>
            <a:off x="179388" y="4948238"/>
            <a:ext cx="8785225" cy="1865312"/>
            <a:chOff x="113" y="3117"/>
            <a:chExt cx="5534" cy="1175"/>
          </a:xfrm>
        </p:grpSpPr>
        <p:grpSp>
          <p:nvGrpSpPr>
            <p:cNvPr id="54339" name="Group 1093"/>
            <p:cNvGrpSpPr>
              <a:grpSpLocks/>
            </p:cNvGrpSpPr>
            <p:nvPr/>
          </p:nvGrpSpPr>
          <p:grpSpPr bwMode="auto">
            <a:xfrm>
              <a:off x="1950" y="3117"/>
              <a:ext cx="1520" cy="1008"/>
              <a:chOff x="1814" y="2659"/>
              <a:chExt cx="1520" cy="1008"/>
            </a:xfrm>
          </p:grpSpPr>
          <p:sp>
            <p:nvSpPr>
              <p:cNvPr id="54370" name="Oval 1051"/>
              <p:cNvSpPr>
                <a:spLocks noChangeArrowheads="1"/>
              </p:cNvSpPr>
              <p:nvPr/>
            </p:nvSpPr>
            <p:spPr bwMode="auto">
              <a:xfrm>
                <a:off x="1942" y="3283"/>
                <a:ext cx="384" cy="38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1" name="Oval 1052"/>
              <p:cNvSpPr>
                <a:spLocks noChangeArrowheads="1"/>
              </p:cNvSpPr>
              <p:nvPr/>
            </p:nvSpPr>
            <p:spPr bwMode="auto">
              <a:xfrm>
                <a:off x="2950" y="2947"/>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2" name="Oval 1053"/>
              <p:cNvSpPr>
                <a:spLocks noChangeArrowheads="1"/>
              </p:cNvSpPr>
              <p:nvPr/>
            </p:nvSpPr>
            <p:spPr bwMode="auto">
              <a:xfrm>
                <a:off x="2566" y="2947"/>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3" name="Oval 1054"/>
              <p:cNvSpPr>
                <a:spLocks noChangeArrowheads="1"/>
              </p:cNvSpPr>
              <p:nvPr/>
            </p:nvSpPr>
            <p:spPr bwMode="auto">
              <a:xfrm>
                <a:off x="2182" y="2947"/>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4" name="Line 1055"/>
              <p:cNvSpPr>
                <a:spLocks noChangeShapeType="1"/>
              </p:cNvSpPr>
              <p:nvPr/>
            </p:nvSpPr>
            <p:spPr bwMode="auto">
              <a:xfrm flipV="1">
                <a:off x="2131" y="3379"/>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5" name="Line 1057"/>
              <p:cNvSpPr>
                <a:spLocks noChangeShapeType="1"/>
              </p:cNvSpPr>
              <p:nvPr/>
            </p:nvSpPr>
            <p:spPr bwMode="auto">
              <a:xfrm flipV="1">
                <a:off x="2374" y="2995"/>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4376" name="Object 1058"/>
              <p:cNvGraphicFramePr>
                <a:graphicFrameLocks noChangeAspect="1"/>
              </p:cNvGraphicFramePr>
              <p:nvPr/>
            </p:nvGraphicFramePr>
            <p:xfrm>
              <a:off x="1814" y="2894"/>
              <a:ext cx="400" cy="389"/>
            </p:xfrm>
            <a:graphic>
              <a:graphicData uri="http://schemas.openxmlformats.org/presentationml/2006/ole">
                <mc:AlternateContent xmlns:mc="http://schemas.openxmlformats.org/markup-compatibility/2006">
                  <mc:Choice xmlns:v="urn:schemas-microsoft-com:vml" Requires="v">
                    <p:oleObj spid="_x0000_s54643" name="公式" r:id="rId17" imgW="177492" imgH="177492" progId="Equation.3">
                      <p:embed/>
                    </p:oleObj>
                  </mc:Choice>
                  <mc:Fallback>
                    <p:oleObj name="公式" r:id="rId17" imgW="177492" imgH="177492" progId="Equation.3">
                      <p:embed/>
                      <p:pic>
                        <p:nvPicPr>
                          <p:cNvPr id="0" name="Object 105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14" y="2894"/>
                            <a:ext cx="400"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377" name="Object 1059"/>
              <p:cNvGraphicFramePr>
                <a:graphicFrameLocks noChangeAspect="1"/>
              </p:cNvGraphicFramePr>
              <p:nvPr/>
            </p:nvGraphicFramePr>
            <p:xfrm>
              <a:off x="2693" y="2659"/>
              <a:ext cx="466" cy="399"/>
            </p:xfrm>
            <a:graphic>
              <a:graphicData uri="http://schemas.openxmlformats.org/presentationml/2006/ole">
                <mc:AlternateContent xmlns:mc="http://schemas.openxmlformats.org/markup-compatibility/2006">
                  <mc:Choice xmlns:v="urn:schemas-microsoft-com:vml" Requires="v">
                    <p:oleObj spid="_x0000_s54644" name="公式" r:id="rId19" imgW="203024" imgH="203024" progId="Equation.3">
                      <p:embed/>
                    </p:oleObj>
                  </mc:Choice>
                  <mc:Fallback>
                    <p:oleObj name="公式" r:id="rId19" imgW="203024" imgH="203024" progId="Equation.3">
                      <p:embed/>
                      <p:pic>
                        <p:nvPicPr>
                          <p:cNvPr id="0" name="Object 105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93" y="2659"/>
                            <a:ext cx="466"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378" name="Line 1060"/>
              <p:cNvSpPr>
                <a:spLocks noChangeShapeType="1"/>
              </p:cNvSpPr>
              <p:nvPr/>
            </p:nvSpPr>
            <p:spPr bwMode="auto">
              <a:xfrm flipV="1">
                <a:off x="2766" y="3009"/>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79" name="Line 1061"/>
              <p:cNvSpPr>
                <a:spLocks noChangeShapeType="1"/>
              </p:cNvSpPr>
              <p:nvPr/>
            </p:nvSpPr>
            <p:spPr bwMode="auto">
              <a:xfrm flipV="1">
                <a:off x="3129" y="3022"/>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340" name="Group 1092"/>
            <p:cNvGrpSpPr>
              <a:grpSpLocks/>
            </p:cNvGrpSpPr>
            <p:nvPr/>
          </p:nvGrpSpPr>
          <p:grpSpPr bwMode="auto">
            <a:xfrm>
              <a:off x="113" y="3253"/>
              <a:ext cx="1520" cy="1008"/>
              <a:chOff x="-23" y="2795"/>
              <a:chExt cx="1520" cy="1008"/>
            </a:xfrm>
          </p:grpSpPr>
          <p:sp>
            <p:nvSpPr>
              <p:cNvPr id="54360" name="Oval 1062"/>
              <p:cNvSpPr>
                <a:spLocks noChangeArrowheads="1"/>
              </p:cNvSpPr>
              <p:nvPr/>
            </p:nvSpPr>
            <p:spPr bwMode="auto">
              <a:xfrm>
                <a:off x="105" y="3419"/>
                <a:ext cx="384" cy="38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61" name="Oval 1063"/>
              <p:cNvSpPr>
                <a:spLocks noChangeArrowheads="1"/>
              </p:cNvSpPr>
              <p:nvPr/>
            </p:nvSpPr>
            <p:spPr bwMode="auto">
              <a:xfrm>
                <a:off x="1113" y="3083"/>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62" name="Oval 1064"/>
              <p:cNvSpPr>
                <a:spLocks noChangeArrowheads="1"/>
              </p:cNvSpPr>
              <p:nvPr/>
            </p:nvSpPr>
            <p:spPr bwMode="auto">
              <a:xfrm>
                <a:off x="729" y="3083"/>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63" name="Oval 1065"/>
              <p:cNvSpPr>
                <a:spLocks noChangeArrowheads="1"/>
              </p:cNvSpPr>
              <p:nvPr/>
            </p:nvSpPr>
            <p:spPr bwMode="auto">
              <a:xfrm>
                <a:off x="345" y="3083"/>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64" name="Line 1066"/>
              <p:cNvSpPr>
                <a:spLocks noChangeShapeType="1"/>
              </p:cNvSpPr>
              <p:nvPr/>
            </p:nvSpPr>
            <p:spPr bwMode="auto">
              <a:xfrm flipV="1">
                <a:off x="294" y="3515"/>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65" name="Line 1067"/>
              <p:cNvSpPr>
                <a:spLocks noChangeShapeType="1"/>
              </p:cNvSpPr>
              <p:nvPr/>
            </p:nvSpPr>
            <p:spPr bwMode="auto">
              <a:xfrm flipV="1">
                <a:off x="537" y="3131"/>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4366" name="Object 1068"/>
              <p:cNvGraphicFramePr>
                <a:graphicFrameLocks noChangeAspect="1"/>
              </p:cNvGraphicFramePr>
              <p:nvPr/>
            </p:nvGraphicFramePr>
            <p:xfrm>
              <a:off x="-23" y="3030"/>
              <a:ext cx="400" cy="389"/>
            </p:xfrm>
            <a:graphic>
              <a:graphicData uri="http://schemas.openxmlformats.org/presentationml/2006/ole">
                <mc:AlternateContent xmlns:mc="http://schemas.openxmlformats.org/markup-compatibility/2006">
                  <mc:Choice xmlns:v="urn:schemas-microsoft-com:vml" Requires="v">
                    <p:oleObj spid="_x0000_s54645" name="公式" r:id="rId21" imgW="177492" imgH="177492" progId="Equation.3">
                      <p:embed/>
                    </p:oleObj>
                  </mc:Choice>
                  <mc:Fallback>
                    <p:oleObj name="公式" r:id="rId21" imgW="177492" imgH="177492" progId="Equation.3">
                      <p:embed/>
                      <p:pic>
                        <p:nvPicPr>
                          <p:cNvPr id="0" name="Object 106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 y="3030"/>
                            <a:ext cx="400"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367" name="Object 1069"/>
              <p:cNvGraphicFramePr>
                <a:graphicFrameLocks noChangeAspect="1"/>
              </p:cNvGraphicFramePr>
              <p:nvPr/>
            </p:nvGraphicFramePr>
            <p:xfrm>
              <a:off x="856" y="2795"/>
              <a:ext cx="466" cy="399"/>
            </p:xfrm>
            <a:graphic>
              <a:graphicData uri="http://schemas.openxmlformats.org/presentationml/2006/ole">
                <mc:AlternateContent xmlns:mc="http://schemas.openxmlformats.org/markup-compatibility/2006">
                  <mc:Choice xmlns:v="urn:schemas-microsoft-com:vml" Requires="v">
                    <p:oleObj spid="_x0000_s54646" name="公式" r:id="rId22" imgW="203024" imgH="203024" progId="Equation.3">
                      <p:embed/>
                    </p:oleObj>
                  </mc:Choice>
                  <mc:Fallback>
                    <p:oleObj name="公式" r:id="rId22" imgW="203024" imgH="203024" progId="Equation.3">
                      <p:embed/>
                      <p:pic>
                        <p:nvPicPr>
                          <p:cNvPr id="0" name="Object 106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56" y="2795"/>
                            <a:ext cx="466"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368" name="Line 1070"/>
              <p:cNvSpPr>
                <a:spLocks noChangeShapeType="1"/>
              </p:cNvSpPr>
              <p:nvPr/>
            </p:nvSpPr>
            <p:spPr bwMode="auto">
              <a:xfrm flipV="1">
                <a:off x="929" y="3145"/>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69" name="Line 1072"/>
              <p:cNvSpPr>
                <a:spLocks noChangeShapeType="1"/>
              </p:cNvSpPr>
              <p:nvPr/>
            </p:nvSpPr>
            <p:spPr bwMode="auto">
              <a:xfrm>
                <a:off x="340" y="3521"/>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341" name="Line 1075"/>
            <p:cNvSpPr>
              <a:spLocks noChangeShapeType="1"/>
            </p:cNvSpPr>
            <p:nvPr/>
          </p:nvSpPr>
          <p:spPr bwMode="auto">
            <a:xfrm>
              <a:off x="3560" y="3616"/>
              <a:ext cx="31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42" name="Group 1152"/>
            <p:cNvGrpSpPr>
              <a:grpSpLocks/>
            </p:cNvGrpSpPr>
            <p:nvPr/>
          </p:nvGrpSpPr>
          <p:grpSpPr bwMode="auto">
            <a:xfrm>
              <a:off x="3902" y="3349"/>
              <a:ext cx="1745" cy="943"/>
              <a:chOff x="3902" y="3349"/>
              <a:chExt cx="1745" cy="943"/>
            </a:xfrm>
          </p:grpSpPr>
          <p:grpSp>
            <p:nvGrpSpPr>
              <p:cNvPr id="54345" name="Group 1094"/>
              <p:cNvGrpSpPr>
                <a:grpSpLocks/>
              </p:cNvGrpSpPr>
              <p:nvPr/>
            </p:nvGrpSpPr>
            <p:grpSpPr bwMode="auto">
              <a:xfrm>
                <a:off x="3902" y="3349"/>
                <a:ext cx="1745" cy="943"/>
                <a:chOff x="3766" y="2891"/>
                <a:chExt cx="1745" cy="943"/>
              </a:xfrm>
            </p:grpSpPr>
            <p:grpSp>
              <p:nvGrpSpPr>
                <p:cNvPr id="54347" name="Group 1086"/>
                <p:cNvGrpSpPr>
                  <a:grpSpLocks/>
                </p:cNvGrpSpPr>
                <p:nvPr/>
              </p:nvGrpSpPr>
              <p:grpSpPr bwMode="auto">
                <a:xfrm>
                  <a:off x="3766" y="2891"/>
                  <a:ext cx="1246" cy="405"/>
                  <a:chOff x="3696" y="3294"/>
                  <a:chExt cx="1246" cy="405"/>
                </a:xfrm>
              </p:grpSpPr>
              <p:sp>
                <p:nvSpPr>
                  <p:cNvPr id="54353" name="Oval 1076"/>
                  <p:cNvSpPr>
                    <a:spLocks noChangeArrowheads="1"/>
                  </p:cNvSpPr>
                  <p:nvPr/>
                </p:nvSpPr>
                <p:spPr bwMode="auto">
                  <a:xfrm>
                    <a:off x="3696" y="3312"/>
                    <a:ext cx="384" cy="384"/>
                  </a:xfrm>
                  <a:prstGeom prst="ellipse">
                    <a:avLst/>
                  </a:prstGeom>
                  <a:solidFill>
                    <a:srgbClr val="FF33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4354" name="Group 1084"/>
                  <p:cNvGrpSpPr>
                    <a:grpSpLocks/>
                  </p:cNvGrpSpPr>
                  <p:nvPr/>
                </p:nvGrpSpPr>
                <p:grpSpPr bwMode="auto">
                  <a:xfrm>
                    <a:off x="3885" y="3294"/>
                    <a:ext cx="1057" cy="405"/>
                    <a:chOff x="3885" y="3318"/>
                    <a:chExt cx="1057" cy="405"/>
                  </a:xfrm>
                </p:grpSpPr>
                <p:sp>
                  <p:nvSpPr>
                    <p:cNvPr id="54355" name="Oval 1078"/>
                    <p:cNvSpPr>
                      <a:spLocks noChangeArrowheads="1"/>
                    </p:cNvSpPr>
                    <p:nvPr/>
                  </p:nvSpPr>
                  <p:spPr bwMode="auto">
                    <a:xfrm>
                      <a:off x="4558" y="3339"/>
                      <a:ext cx="384" cy="384"/>
                    </a:xfrm>
                    <a:prstGeom prst="ellipse">
                      <a:avLst/>
                    </a:prstGeom>
                    <a:solidFill>
                      <a:srgbClr val="FF33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56" name="Oval 1079"/>
                    <p:cNvSpPr>
                      <a:spLocks noChangeArrowheads="1"/>
                    </p:cNvSpPr>
                    <p:nvPr/>
                  </p:nvSpPr>
                  <p:spPr bwMode="auto">
                    <a:xfrm>
                      <a:off x="4129" y="3318"/>
                      <a:ext cx="384" cy="384"/>
                    </a:xfrm>
                    <a:prstGeom prst="ellipse">
                      <a:avLst/>
                    </a:prstGeom>
                    <a:solidFill>
                      <a:srgbClr val="FF33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57" name="Line 1080"/>
                    <p:cNvSpPr>
                      <a:spLocks noChangeShapeType="1"/>
                    </p:cNvSpPr>
                    <p:nvPr/>
                  </p:nvSpPr>
                  <p:spPr bwMode="auto">
                    <a:xfrm flipV="1">
                      <a:off x="3885" y="340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58" name="Line 1081"/>
                    <p:cNvSpPr>
                      <a:spLocks noChangeShapeType="1"/>
                    </p:cNvSpPr>
                    <p:nvPr/>
                  </p:nvSpPr>
                  <p:spPr bwMode="auto">
                    <a:xfrm flipV="1">
                      <a:off x="4321" y="3366"/>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59" name="Line 1082"/>
                    <p:cNvSpPr>
                      <a:spLocks noChangeShapeType="1"/>
                    </p:cNvSpPr>
                    <p:nvPr/>
                  </p:nvSpPr>
                  <p:spPr bwMode="auto">
                    <a:xfrm flipV="1">
                      <a:off x="4758" y="3401"/>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54348" name="Group 1085"/>
                <p:cNvGrpSpPr>
                  <a:grpSpLocks/>
                </p:cNvGrpSpPr>
                <p:nvPr/>
              </p:nvGrpSpPr>
              <p:grpSpPr bwMode="auto">
                <a:xfrm>
                  <a:off x="5057" y="2936"/>
                  <a:ext cx="384" cy="384"/>
                  <a:chOff x="4809" y="2976"/>
                  <a:chExt cx="384" cy="384"/>
                </a:xfrm>
              </p:grpSpPr>
              <p:sp>
                <p:nvSpPr>
                  <p:cNvPr id="54351" name="Oval 1077"/>
                  <p:cNvSpPr>
                    <a:spLocks noChangeArrowheads="1"/>
                  </p:cNvSpPr>
                  <p:nvPr/>
                </p:nvSpPr>
                <p:spPr bwMode="auto">
                  <a:xfrm>
                    <a:off x="4809" y="2976"/>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52" name="Line 1083"/>
                  <p:cNvSpPr>
                    <a:spLocks noChangeShapeType="1"/>
                  </p:cNvSpPr>
                  <p:nvPr/>
                </p:nvSpPr>
                <p:spPr bwMode="auto">
                  <a:xfrm flipV="1">
                    <a:off x="4988" y="3051"/>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54349" name="Object 1087"/>
                <p:cNvGraphicFramePr>
                  <a:graphicFrameLocks noChangeAspect="1"/>
                </p:cNvGraphicFramePr>
                <p:nvPr/>
              </p:nvGraphicFramePr>
              <p:xfrm>
                <a:off x="4967" y="3367"/>
                <a:ext cx="544" cy="396"/>
              </p:xfrm>
              <a:graphic>
                <a:graphicData uri="http://schemas.openxmlformats.org/presentationml/2006/ole">
                  <mc:AlternateContent xmlns:mc="http://schemas.openxmlformats.org/markup-compatibility/2006">
                    <mc:Choice xmlns:v="urn:schemas-microsoft-com:vml" Requires="v">
                      <p:oleObj spid="_x0000_s54647" name="Equation" r:id="rId23" imgW="253780" imgH="215713" progId="Equation.3">
                        <p:embed/>
                      </p:oleObj>
                    </mc:Choice>
                    <mc:Fallback>
                      <p:oleObj name="Equation" r:id="rId23" imgW="253780" imgH="215713" progId="Equation.3">
                        <p:embed/>
                        <p:pic>
                          <p:nvPicPr>
                            <p:cNvPr id="0" name="Object 108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67" y="3367"/>
                              <a:ext cx="544"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350" name="Object 1088"/>
                <p:cNvGraphicFramePr>
                  <a:graphicFrameLocks noChangeAspect="1"/>
                </p:cNvGraphicFramePr>
                <p:nvPr/>
              </p:nvGraphicFramePr>
              <p:xfrm>
                <a:off x="4192" y="3385"/>
                <a:ext cx="524" cy="449"/>
              </p:xfrm>
              <a:graphic>
                <a:graphicData uri="http://schemas.openxmlformats.org/presentationml/2006/ole">
                  <mc:AlternateContent xmlns:mc="http://schemas.openxmlformats.org/markup-compatibility/2006">
                    <mc:Choice xmlns:v="urn:schemas-microsoft-com:vml" Requires="v">
                      <p:oleObj spid="_x0000_s54648" name="公式" r:id="rId25" imgW="228600" imgH="228600" progId="Equation.3">
                        <p:embed/>
                      </p:oleObj>
                    </mc:Choice>
                    <mc:Fallback>
                      <p:oleObj name="公式" r:id="rId25" imgW="228600" imgH="228600" progId="Equation.3">
                        <p:embed/>
                        <p:pic>
                          <p:nvPicPr>
                            <p:cNvPr id="0" name="Object 108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92" y="3385"/>
                              <a:ext cx="524"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4346" name="AutoShape 1089"/>
              <p:cNvSpPr>
                <a:spLocks/>
              </p:cNvSpPr>
              <p:nvPr/>
            </p:nvSpPr>
            <p:spPr bwMode="auto">
              <a:xfrm rot="5400000">
                <a:off x="4399" y="3361"/>
                <a:ext cx="183" cy="1043"/>
              </a:xfrm>
              <a:prstGeom prst="rightBrace">
                <a:avLst>
                  <a:gd name="adj1" fmla="val 47495"/>
                  <a:gd name="adj2" fmla="val 49662"/>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343" name="Line 1117"/>
            <p:cNvSpPr>
              <a:spLocks noChangeShapeType="1"/>
            </p:cNvSpPr>
            <p:nvPr/>
          </p:nvSpPr>
          <p:spPr bwMode="auto">
            <a:xfrm flipV="1">
              <a:off x="657" y="3929"/>
              <a:ext cx="590" cy="227"/>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4" name="Line 1118"/>
            <p:cNvSpPr>
              <a:spLocks noChangeShapeType="1"/>
            </p:cNvSpPr>
            <p:nvPr/>
          </p:nvSpPr>
          <p:spPr bwMode="auto">
            <a:xfrm>
              <a:off x="1700" y="3707"/>
              <a:ext cx="31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5185" name="Group 1153"/>
          <p:cNvGrpSpPr>
            <a:grpSpLocks/>
          </p:cNvGrpSpPr>
          <p:nvPr/>
        </p:nvGrpSpPr>
        <p:grpSpPr bwMode="auto">
          <a:xfrm>
            <a:off x="179388" y="2708275"/>
            <a:ext cx="8856662" cy="2176463"/>
            <a:chOff x="113" y="1706"/>
            <a:chExt cx="5579" cy="1371"/>
          </a:xfrm>
        </p:grpSpPr>
        <p:sp>
          <p:nvSpPr>
            <p:cNvPr id="54287" name="Line 1073"/>
            <p:cNvSpPr>
              <a:spLocks noChangeShapeType="1"/>
            </p:cNvSpPr>
            <p:nvPr/>
          </p:nvSpPr>
          <p:spPr bwMode="auto">
            <a:xfrm flipV="1">
              <a:off x="657" y="2382"/>
              <a:ext cx="590" cy="227"/>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8" name="Line 1074"/>
            <p:cNvSpPr>
              <a:spLocks noChangeShapeType="1"/>
            </p:cNvSpPr>
            <p:nvPr/>
          </p:nvSpPr>
          <p:spPr bwMode="auto">
            <a:xfrm>
              <a:off x="1700" y="2160"/>
              <a:ext cx="31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289" name="Group 1095"/>
            <p:cNvGrpSpPr>
              <a:grpSpLocks/>
            </p:cNvGrpSpPr>
            <p:nvPr/>
          </p:nvGrpSpPr>
          <p:grpSpPr bwMode="auto">
            <a:xfrm>
              <a:off x="113" y="1706"/>
              <a:ext cx="1520" cy="1008"/>
              <a:chOff x="-23" y="2795"/>
              <a:chExt cx="1520" cy="1008"/>
            </a:xfrm>
          </p:grpSpPr>
          <p:sp>
            <p:nvSpPr>
              <p:cNvPr id="54329" name="Oval 1096"/>
              <p:cNvSpPr>
                <a:spLocks noChangeArrowheads="1"/>
              </p:cNvSpPr>
              <p:nvPr/>
            </p:nvSpPr>
            <p:spPr bwMode="auto">
              <a:xfrm>
                <a:off x="105" y="3419"/>
                <a:ext cx="384" cy="38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0" name="Oval 1097"/>
              <p:cNvSpPr>
                <a:spLocks noChangeArrowheads="1"/>
              </p:cNvSpPr>
              <p:nvPr/>
            </p:nvSpPr>
            <p:spPr bwMode="auto">
              <a:xfrm>
                <a:off x="1113" y="3083"/>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1" name="Oval 1098"/>
              <p:cNvSpPr>
                <a:spLocks noChangeArrowheads="1"/>
              </p:cNvSpPr>
              <p:nvPr/>
            </p:nvSpPr>
            <p:spPr bwMode="auto">
              <a:xfrm>
                <a:off x="729" y="3083"/>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2" name="Oval 1099"/>
              <p:cNvSpPr>
                <a:spLocks noChangeArrowheads="1"/>
              </p:cNvSpPr>
              <p:nvPr/>
            </p:nvSpPr>
            <p:spPr bwMode="auto">
              <a:xfrm>
                <a:off x="345" y="3083"/>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3" name="Line 1100"/>
              <p:cNvSpPr>
                <a:spLocks noChangeShapeType="1"/>
              </p:cNvSpPr>
              <p:nvPr/>
            </p:nvSpPr>
            <p:spPr bwMode="auto">
              <a:xfrm flipV="1">
                <a:off x="294" y="3515"/>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4" name="Line 1101"/>
              <p:cNvSpPr>
                <a:spLocks noChangeShapeType="1"/>
              </p:cNvSpPr>
              <p:nvPr/>
            </p:nvSpPr>
            <p:spPr bwMode="auto">
              <a:xfrm flipV="1">
                <a:off x="537" y="3131"/>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4335" name="Object 1102"/>
              <p:cNvGraphicFramePr>
                <a:graphicFrameLocks noChangeAspect="1"/>
              </p:cNvGraphicFramePr>
              <p:nvPr/>
            </p:nvGraphicFramePr>
            <p:xfrm>
              <a:off x="-23" y="3030"/>
              <a:ext cx="400" cy="389"/>
            </p:xfrm>
            <a:graphic>
              <a:graphicData uri="http://schemas.openxmlformats.org/presentationml/2006/ole">
                <mc:AlternateContent xmlns:mc="http://schemas.openxmlformats.org/markup-compatibility/2006">
                  <mc:Choice xmlns:v="urn:schemas-microsoft-com:vml" Requires="v">
                    <p:oleObj spid="_x0000_s54649" name="公式" r:id="rId27" imgW="177492" imgH="177492" progId="Equation.3">
                      <p:embed/>
                    </p:oleObj>
                  </mc:Choice>
                  <mc:Fallback>
                    <p:oleObj name="公式" r:id="rId27" imgW="177492" imgH="177492" progId="Equation.3">
                      <p:embed/>
                      <p:pic>
                        <p:nvPicPr>
                          <p:cNvPr id="0" name="Object 110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 y="3030"/>
                            <a:ext cx="400"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336" name="Object 1103"/>
              <p:cNvGraphicFramePr>
                <a:graphicFrameLocks noChangeAspect="1"/>
              </p:cNvGraphicFramePr>
              <p:nvPr/>
            </p:nvGraphicFramePr>
            <p:xfrm>
              <a:off x="856" y="2795"/>
              <a:ext cx="466" cy="399"/>
            </p:xfrm>
            <a:graphic>
              <a:graphicData uri="http://schemas.openxmlformats.org/presentationml/2006/ole">
                <mc:AlternateContent xmlns:mc="http://schemas.openxmlformats.org/markup-compatibility/2006">
                  <mc:Choice xmlns:v="urn:schemas-microsoft-com:vml" Requires="v">
                    <p:oleObj spid="_x0000_s54650" name="公式" r:id="rId28" imgW="203024" imgH="203024" progId="Equation.3">
                      <p:embed/>
                    </p:oleObj>
                  </mc:Choice>
                  <mc:Fallback>
                    <p:oleObj name="公式" r:id="rId28" imgW="203024" imgH="203024" progId="Equation.3">
                      <p:embed/>
                      <p:pic>
                        <p:nvPicPr>
                          <p:cNvPr id="0" name="Object 110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56" y="2795"/>
                            <a:ext cx="466"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337" name="Line 1104"/>
              <p:cNvSpPr>
                <a:spLocks noChangeShapeType="1"/>
              </p:cNvSpPr>
              <p:nvPr/>
            </p:nvSpPr>
            <p:spPr bwMode="auto">
              <a:xfrm flipV="1">
                <a:off x="929" y="3145"/>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38" name="Line 1105"/>
              <p:cNvSpPr>
                <a:spLocks noChangeShapeType="1"/>
              </p:cNvSpPr>
              <p:nvPr/>
            </p:nvSpPr>
            <p:spPr bwMode="auto">
              <a:xfrm>
                <a:off x="340" y="3521"/>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290" name="Group 1106"/>
            <p:cNvGrpSpPr>
              <a:grpSpLocks/>
            </p:cNvGrpSpPr>
            <p:nvPr/>
          </p:nvGrpSpPr>
          <p:grpSpPr bwMode="auto">
            <a:xfrm>
              <a:off x="1973" y="1742"/>
              <a:ext cx="1520" cy="1008"/>
              <a:chOff x="1814" y="2659"/>
              <a:chExt cx="1520" cy="1008"/>
            </a:xfrm>
          </p:grpSpPr>
          <p:sp>
            <p:nvSpPr>
              <p:cNvPr id="54319" name="Oval 1107"/>
              <p:cNvSpPr>
                <a:spLocks noChangeArrowheads="1"/>
              </p:cNvSpPr>
              <p:nvPr/>
            </p:nvSpPr>
            <p:spPr bwMode="auto">
              <a:xfrm>
                <a:off x="1942" y="3283"/>
                <a:ext cx="384" cy="38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0" name="Oval 1108"/>
              <p:cNvSpPr>
                <a:spLocks noChangeArrowheads="1"/>
              </p:cNvSpPr>
              <p:nvPr/>
            </p:nvSpPr>
            <p:spPr bwMode="auto">
              <a:xfrm>
                <a:off x="2950" y="2947"/>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1" name="Oval 1109"/>
              <p:cNvSpPr>
                <a:spLocks noChangeArrowheads="1"/>
              </p:cNvSpPr>
              <p:nvPr/>
            </p:nvSpPr>
            <p:spPr bwMode="auto">
              <a:xfrm>
                <a:off x="2566" y="2947"/>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2" name="Oval 1110"/>
              <p:cNvSpPr>
                <a:spLocks noChangeArrowheads="1"/>
              </p:cNvSpPr>
              <p:nvPr/>
            </p:nvSpPr>
            <p:spPr bwMode="auto">
              <a:xfrm>
                <a:off x="2182" y="2947"/>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3" name="Line 1111"/>
              <p:cNvSpPr>
                <a:spLocks noChangeShapeType="1"/>
              </p:cNvSpPr>
              <p:nvPr/>
            </p:nvSpPr>
            <p:spPr bwMode="auto">
              <a:xfrm flipV="1">
                <a:off x="2131" y="3379"/>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4" name="Line 1112"/>
              <p:cNvSpPr>
                <a:spLocks noChangeShapeType="1"/>
              </p:cNvSpPr>
              <p:nvPr/>
            </p:nvSpPr>
            <p:spPr bwMode="auto">
              <a:xfrm flipV="1">
                <a:off x="2374" y="2995"/>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4325" name="Object 1113"/>
              <p:cNvGraphicFramePr>
                <a:graphicFrameLocks noChangeAspect="1"/>
              </p:cNvGraphicFramePr>
              <p:nvPr/>
            </p:nvGraphicFramePr>
            <p:xfrm>
              <a:off x="1814" y="2894"/>
              <a:ext cx="400" cy="389"/>
            </p:xfrm>
            <a:graphic>
              <a:graphicData uri="http://schemas.openxmlformats.org/presentationml/2006/ole">
                <mc:AlternateContent xmlns:mc="http://schemas.openxmlformats.org/markup-compatibility/2006">
                  <mc:Choice xmlns:v="urn:schemas-microsoft-com:vml" Requires="v">
                    <p:oleObj spid="_x0000_s54651" name="公式" r:id="rId29" imgW="177492" imgH="177492" progId="Equation.3">
                      <p:embed/>
                    </p:oleObj>
                  </mc:Choice>
                  <mc:Fallback>
                    <p:oleObj name="公式" r:id="rId29" imgW="177492" imgH="177492" progId="Equation.3">
                      <p:embed/>
                      <p:pic>
                        <p:nvPicPr>
                          <p:cNvPr id="0" name="Object 11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14" y="2894"/>
                            <a:ext cx="400" cy="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326" name="Object 1114"/>
              <p:cNvGraphicFramePr>
                <a:graphicFrameLocks noChangeAspect="1"/>
              </p:cNvGraphicFramePr>
              <p:nvPr/>
            </p:nvGraphicFramePr>
            <p:xfrm>
              <a:off x="2693" y="2659"/>
              <a:ext cx="466" cy="399"/>
            </p:xfrm>
            <a:graphic>
              <a:graphicData uri="http://schemas.openxmlformats.org/presentationml/2006/ole">
                <mc:AlternateContent xmlns:mc="http://schemas.openxmlformats.org/markup-compatibility/2006">
                  <mc:Choice xmlns:v="urn:schemas-microsoft-com:vml" Requires="v">
                    <p:oleObj spid="_x0000_s54652" name="公式" r:id="rId30" imgW="203024" imgH="203024" progId="Equation.3">
                      <p:embed/>
                    </p:oleObj>
                  </mc:Choice>
                  <mc:Fallback>
                    <p:oleObj name="公式" r:id="rId30" imgW="203024" imgH="203024" progId="Equation.3">
                      <p:embed/>
                      <p:pic>
                        <p:nvPicPr>
                          <p:cNvPr id="0" name="Object 11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93" y="2659"/>
                            <a:ext cx="466"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327" name="Line 1115"/>
              <p:cNvSpPr>
                <a:spLocks noChangeShapeType="1"/>
              </p:cNvSpPr>
              <p:nvPr/>
            </p:nvSpPr>
            <p:spPr bwMode="auto">
              <a:xfrm flipV="1">
                <a:off x="2766" y="3009"/>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28" name="Line 1116"/>
              <p:cNvSpPr>
                <a:spLocks noChangeShapeType="1"/>
              </p:cNvSpPr>
              <p:nvPr/>
            </p:nvSpPr>
            <p:spPr bwMode="auto">
              <a:xfrm flipV="1">
                <a:off x="3129" y="3022"/>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4291" name="Line 1119"/>
            <p:cNvSpPr>
              <a:spLocks noChangeShapeType="1"/>
            </p:cNvSpPr>
            <p:nvPr/>
          </p:nvSpPr>
          <p:spPr bwMode="auto">
            <a:xfrm>
              <a:off x="3560" y="2205"/>
              <a:ext cx="31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292" name="Group 1137"/>
            <p:cNvGrpSpPr>
              <a:grpSpLocks/>
            </p:cNvGrpSpPr>
            <p:nvPr/>
          </p:nvGrpSpPr>
          <p:grpSpPr bwMode="auto">
            <a:xfrm>
              <a:off x="4900" y="2094"/>
              <a:ext cx="792" cy="780"/>
              <a:chOff x="4900" y="2094"/>
              <a:chExt cx="792" cy="780"/>
            </a:xfrm>
          </p:grpSpPr>
          <p:sp>
            <p:nvSpPr>
              <p:cNvPr id="54313" name="Oval 1124"/>
              <p:cNvSpPr>
                <a:spLocks noChangeArrowheads="1"/>
              </p:cNvSpPr>
              <p:nvPr/>
            </p:nvSpPr>
            <p:spPr bwMode="auto">
              <a:xfrm>
                <a:off x="4900" y="2100"/>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4" name="Line 1128"/>
              <p:cNvSpPr>
                <a:spLocks noChangeShapeType="1"/>
              </p:cNvSpPr>
              <p:nvPr/>
            </p:nvSpPr>
            <p:spPr bwMode="auto">
              <a:xfrm flipV="1">
                <a:off x="5079" y="2162"/>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4315" name="Group 1129"/>
              <p:cNvGrpSpPr>
                <a:grpSpLocks/>
              </p:cNvGrpSpPr>
              <p:nvPr/>
            </p:nvGrpSpPr>
            <p:grpSpPr bwMode="auto">
              <a:xfrm>
                <a:off x="5308" y="2094"/>
                <a:ext cx="384" cy="384"/>
                <a:chOff x="4809" y="2976"/>
                <a:chExt cx="384" cy="384"/>
              </a:xfrm>
            </p:grpSpPr>
            <p:sp>
              <p:nvSpPr>
                <p:cNvPr id="54317" name="Oval 1130"/>
                <p:cNvSpPr>
                  <a:spLocks noChangeArrowheads="1"/>
                </p:cNvSpPr>
                <p:nvPr/>
              </p:nvSpPr>
              <p:spPr bwMode="auto">
                <a:xfrm>
                  <a:off x="4809" y="2976"/>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8" name="Line 1131"/>
                <p:cNvSpPr>
                  <a:spLocks noChangeShapeType="1"/>
                </p:cNvSpPr>
                <p:nvPr/>
              </p:nvSpPr>
              <p:spPr bwMode="auto">
                <a:xfrm flipV="1">
                  <a:off x="4988" y="3051"/>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54316" name="Object 1132"/>
              <p:cNvGraphicFramePr>
                <a:graphicFrameLocks noChangeAspect="1"/>
              </p:cNvGraphicFramePr>
              <p:nvPr/>
            </p:nvGraphicFramePr>
            <p:xfrm>
              <a:off x="5066" y="2502"/>
              <a:ext cx="435" cy="372"/>
            </p:xfrm>
            <a:graphic>
              <a:graphicData uri="http://schemas.openxmlformats.org/presentationml/2006/ole">
                <mc:AlternateContent xmlns:mc="http://schemas.openxmlformats.org/markup-compatibility/2006">
                  <mc:Choice xmlns:v="urn:schemas-microsoft-com:vml" Requires="v">
                    <p:oleObj spid="_x0000_s54653" name="Equation" r:id="rId31" imgW="203024" imgH="203024" progId="Equation.3">
                      <p:embed/>
                    </p:oleObj>
                  </mc:Choice>
                  <mc:Fallback>
                    <p:oleObj name="Equation" r:id="rId31" imgW="203024" imgH="203024" progId="Equation.3">
                      <p:embed/>
                      <p:pic>
                        <p:nvPicPr>
                          <p:cNvPr id="0" name="Object 113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066" y="2502"/>
                            <a:ext cx="435"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4293" name="Group 1136"/>
            <p:cNvGrpSpPr>
              <a:grpSpLocks/>
            </p:cNvGrpSpPr>
            <p:nvPr/>
          </p:nvGrpSpPr>
          <p:grpSpPr bwMode="auto">
            <a:xfrm>
              <a:off x="3947" y="2097"/>
              <a:ext cx="817" cy="841"/>
              <a:chOff x="3947" y="2097"/>
              <a:chExt cx="817" cy="841"/>
            </a:xfrm>
          </p:grpSpPr>
          <p:grpSp>
            <p:nvGrpSpPr>
              <p:cNvPr id="54306" name="Group 1135"/>
              <p:cNvGrpSpPr>
                <a:grpSpLocks/>
              </p:cNvGrpSpPr>
              <p:nvPr/>
            </p:nvGrpSpPr>
            <p:grpSpPr bwMode="auto">
              <a:xfrm>
                <a:off x="3947" y="2097"/>
                <a:ext cx="817" cy="402"/>
                <a:chOff x="3947" y="2097"/>
                <a:chExt cx="817" cy="402"/>
              </a:xfrm>
            </p:grpSpPr>
            <p:sp>
              <p:nvSpPr>
                <p:cNvPr id="54309" name="Oval 1122"/>
                <p:cNvSpPr>
                  <a:spLocks noChangeArrowheads="1"/>
                </p:cNvSpPr>
                <p:nvPr/>
              </p:nvSpPr>
              <p:spPr bwMode="auto">
                <a:xfrm>
                  <a:off x="3947" y="2097"/>
                  <a:ext cx="384" cy="384"/>
                </a:xfrm>
                <a:prstGeom prst="ellipse">
                  <a:avLst/>
                </a:prstGeom>
                <a:solidFill>
                  <a:srgbClr val="FF33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0" name="Oval 1125"/>
                <p:cNvSpPr>
                  <a:spLocks noChangeArrowheads="1"/>
                </p:cNvSpPr>
                <p:nvPr/>
              </p:nvSpPr>
              <p:spPr bwMode="auto">
                <a:xfrm>
                  <a:off x="4380" y="2115"/>
                  <a:ext cx="384" cy="384"/>
                </a:xfrm>
                <a:prstGeom prst="ellipse">
                  <a:avLst/>
                </a:prstGeom>
                <a:solidFill>
                  <a:srgbClr val="FF33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1" name="Line 1126"/>
                <p:cNvSpPr>
                  <a:spLocks noChangeShapeType="1"/>
                </p:cNvSpPr>
                <p:nvPr/>
              </p:nvSpPr>
              <p:spPr bwMode="auto">
                <a:xfrm flipV="1">
                  <a:off x="4136" y="2169"/>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312" name="Line 1127"/>
                <p:cNvSpPr>
                  <a:spLocks noChangeShapeType="1"/>
                </p:cNvSpPr>
                <p:nvPr/>
              </p:nvSpPr>
              <p:spPr bwMode="auto">
                <a:xfrm flipV="1">
                  <a:off x="4572" y="2163"/>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54307" name="Object 1133"/>
              <p:cNvGraphicFramePr>
                <a:graphicFrameLocks noChangeAspect="1"/>
              </p:cNvGraphicFramePr>
              <p:nvPr/>
            </p:nvGraphicFramePr>
            <p:xfrm>
              <a:off x="4195" y="2614"/>
              <a:ext cx="407" cy="324"/>
            </p:xfrm>
            <a:graphic>
              <a:graphicData uri="http://schemas.openxmlformats.org/presentationml/2006/ole">
                <mc:AlternateContent xmlns:mc="http://schemas.openxmlformats.org/markup-compatibility/2006">
                  <mc:Choice xmlns:v="urn:schemas-microsoft-com:vml" Requires="v">
                    <p:oleObj spid="_x0000_s54654" name="Equation" r:id="rId33" imgW="177492" imgH="164814" progId="Equation.3">
                      <p:embed/>
                    </p:oleObj>
                  </mc:Choice>
                  <mc:Fallback>
                    <p:oleObj name="Equation" r:id="rId33" imgW="177492" imgH="164814" progId="Equation.3">
                      <p:embed/>
                      <p:pic>
                        <p:nvPicPr>
                          <p:cNvPr id="0" name="Object 113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195" y="2614"/>
                            <a:ext cx="407"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308" name="AutoShape 1134"/>
              <p:cNvSpPr>
                <a:spLocks/>
              </p:cNvSpPr>
              <p:nvPr/>
            </p:nvSpPr>
            <p:spPr bwMode="auto">
              <a:xfrm rot="-5400000">
                <a:off x="4309" y="2319"/>
                <a:ext cx="91" cy="499"/>
              </a:xfrm>
              <a:prstGeom prst="leftBrace">
                <a:avLst>
                  <a:gd name="adj1" fmla="val 45696"/>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4294" name="Group 1142"/>
            <p:cNvGrpSpPr>
              <a:grpSpLocks/>
            </p:cNvGrpSpPr>
            <p:nvPr/>
          </p:nvGrpSpPr>
          <p:grpSpPr bwMode="auto">
            <a:xfrm>
              <a:off x="839" y="2750"/>
              <a:ext cx="1361" cy="327"/>
              <a:chOff x="793" y="2786"/>
              <a:chExt cx="1361" cy="327"/>
            </a:xfrm>
          </p:grpSpPr>
          <p:sp>
            <p:nvSpPr>
              <p:cNvPr id="54302" name="Text Box 1138"/>
              <p:cNvSpPr txBox="1">
                <a:spLocks noChangeArrowheads="1"/>
              </p:cNvSpPr>
              <p:nvPr/>
            </p:nvSpPr>
            <p:spPr bwMode="auto">
              <a:xfrm>
                <a:off x="793" y="2786"/>
                <a:ext cx="136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H-C     C-H</a:t>
                </a:r>
              </a:p>
            </p:txBody>
          </p:sp>
          <p:sp>
            <p:nvSpPr>
              <p:cNvPr id="54303" name="Line 1139"/>
              <p:cNvSpPr>
                <a:spLocks noChangeShapeType="1"/>
              </p:cNvSpPr>
              <p:nvPr/>
            </p:nvSpPr>
            <p:spPr bwMode="auto">
              <a:xfrm>
                <a:off x="1292" y="2931"/>
                <a:ext cx="1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4" name="Line 1140"/>
              <p:cNvSpPr>
                <a:spLocks noChangeShapeType="1"/>
              </p:cNvSpPr>
              <p:nvPr/>
            </p:nvSpPr>
            <p:spPr bwMode="auto">
              <a:xfrm>
                <a:off x="1292" y="3022"/>
                <a:ext cx="1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5" name="Line 1141"/>
              <p:cNvSpPr>
                <a:spLocks noChangeShapeType="1"/>
              </p:cNvSpPr>
              <p:nvPr/>
            </p:nvSpPr>
            <p:spPr bwMode="auto">
              <a:xfrm>
                <a:off x="1292" y="2976"/>
                <a:ext cx="18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295" name="Group 1151"/>
            <p:cNvGrpSpPr>
              <a:grpSpLocks/>
            </p:cNvGrpSpPr>
            <p:nvPr/>
          </p:nvGrpSpPr>
          <p:grpSpPr bwMode="auto">
            <a:xfrm>
              <a:off x="2744" y="2750"/>
              <a:ext cx="1361" cy="327"/>
              <a:chOff x="2608" y="2740"/>
              <a:chExt cx="1361" cy="327"/>
            </a:xfrm>
          </p:grpSpPr>
          <p:sp>
            <p:nvSpPr>
              <p:cNvPr id="54296" name="Text Box 1144"/>
              <p:cNvSpPr txBox="1">
                <a:spLocks noChangeArrowheads="1"/>
              </p:cNvSpPr>
              <p:nvPr/>
            </p:nvSpPr>
            <p:spPr bwMode="auto">
              <a:xfrm>
                <a:off x="2608" y="2740"/>
                <a:ext cx="136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O    C     O</a:t>
                </a:r>
              </a:p>
            </p:txBody>
          </p:sp>
          <p:sp>
            <p:nvSpPr>
              <p:cNvPr id="54297" name="Line 1146"/>
              <p:cNvSpPr>
                <a:spLocks noChangeShapeType="1"/>
              </p:cNvSpPr>
              <p:nvPr/>
            </p:nvSpPr>
            <p:spPr bwMode="auto">
              <a:xfrm>
                <a:off x="3243" y="2931"/>
                <a:ext cx="1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8" name="Line 1147"/>
              <p:cNvSpPr>
                <a:spLocks noChangeShapeType="1"/>
              </p:cNvSpPr>
              <p:nvPr/>
            </p:nvSpPr>
            <p:spPr bwMode="auto">
              <a:xfrm>
                <a:off x="3243" y="2877"/>
                <a:ext cx="18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299" name="Group 1150"/>
              <p:cNvGrpSpPr>
                <a:grpSpLocks/>
              </p:cNvGrpSpPr>
              <p:nvPr/>
            </p:nvGrpSpPr>
            <p:grpSpPr bwMode="auto">
              <a:xfrm>
                <a:off x="2835" y="2886"/>
                <a:ext cx="182" cy="54"/>
                <a:chOff x="3379" y="3013"/>
                <a:chExt cx="182" cy="54"/>
              </a:xfrm>
            </p:grpSpPr>
            <p:sp>
              <p:nvSpPr>
                <p:cNvPr id="54300" name="Line 1148"/>
                <p:cNvSpPr>
                  <a:spLocks noChangeShapeType="1"/>
                </p:cNvSpPr>
                <p:nvPr/>
              </p:nvSpPr>
              <p:spPr bwMode="auto">
                <a:xfrm>
                  <a:off x="3379" y="3067"/>
                  <a:ext cx="1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1" name="Line 1149"/>
                <p:cNvSpPr>
                  <a:spLocks noChangeShapeType="1"/>
                </p:cNvSpPr>
                <p:nvPr/>
              </p:nvSpPr>
              <p:spPr bwMode="auto">
                <a:xfrm>
                  <a:off x="3379" y="3013"/>
                  <a:ext cx="18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5185"/>
                                        </p:tgtEl>
                                        <p:attrNameLst>
                                          <p:attrName>style.visibility</p:attrName>
                                        </p:attrNameLst>
                                      </p:cBhvr>
                                      <p:to>
                                        <p:strVal val="visible"/>
                                      </p:to>
                                    </p:set>
                                    <p:animEffect transition="in" filter="box(in)">
                                      <p:cBhvr>
                                        <p:cTn id="7" dur="500"/>
                                        <p:tgtEl>
                                          <p:spTgt spid="451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5186"/>
                                        </p:tgtEl>
                                        <p:attrNameLst>
                                          <p:attrName>style.visibility</p:attrName>
                                        </p:attrNameLst>
                                      </p:cBhvr>
                                      <p:to>
                                        <p:strVal val="visible"/>
                                      </p:to>
                                    </p:set>
                                    <p:animEffect transition="in" filter="box(in)">
                                      <p:cBhvr>
                                        <p:cTn id="12" dur="500"/>
                                        <p:tgtEl>
                                          <p:spTgt spid="45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4"/>
          <p:cNvSpPr txBox="1">
            <a:spLocks noChangeArrowheads="1"/>
          </p:cNvSpPr>
          <p:nvPr/>
        </p:nvSpPr>
        <p:spPr bwMode="auto">
          <a:xfrm>
            <a:off x="323850" y="115888"/>
            <a:ext cx="882015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solidFill>
                  <a:srgbClr val="0000FF"/>
                </a:solidFill>
              </a:rPr>
              <a:t>        </a:t>
            </a:r>
            <a:r>
              <a:rPr lang="zh-CN" altLang="en-US" sz="2800"/>
              <a:t>杂化轨道理论是价键理论的重要补充，满意的解释了一些分子的结构和几何构型。</a:t>
            </a:r>
          </a:p>
          <a:p>
            <a:pPr eaLnBrk="1" hangingPunct="1"/>
            <a:r>
              <a:rPr lang="zh-CN" altLang="en-US" sz="2800" b="1">
                <a:solidFill>
                  <a:srgbClr val="FF0066"/>
                </a:solidFill>
              </a:rPr>
              <a:t>         为什么要杂化？</a:t>
            </a:r>
          </a:p>
        </p:txBody>
      </p:sp>
      <p:grpSp>
        <p:nvGrpSpPr>
          <p:cNvPr id="161863" name="Group 71"/>
          <p:cNvGrpSpPr>
            <a:grpSpLocks/>
          </p:cNvGrpSpPr>
          <p:nvPr/>
        </p:nvGrpSpPr>
        <p:grpSpPr bwMode="auto">
          <a:xfrm>
            <a:off x="2052638" y="1844675"/>
            <a:ext cx="5616575" cy="1670050"/>
            <a:chOff x="1293" y="1162"/>
            <a:chExt cx="3538" cy="1052"/>
          </a:xfrm>
        </p:grpSpPr>
        <p:grpSp>
          <p:nvGrpSpPr>
            <p:cNvPr id="55333" name="Group 33"/>
            <p:cNvGrpSpPr>
              <a:grpSpLocks/>
            </p:cNvGrpSpPr>
            <p:nvPr/>
          </p:nvGrpSpPr>
          <p:grpSpPr bwMode="auto">
            <a:xfrm>
              <a:off x="1520" y="1298"/>
              <a:ext cx="635" cy="337"/>
              <a:chOff x="1837" y="2014"/>
              <a:chExt cx="635" cy="337"/>
            </a:xfrm>
          </p:grpSpPr>
          <p:sp>
            <p:nvSpPr>
              <p:cNvPr id="55351" name="Oval 5"/>
              <p:cNvSpPr>
                <a:spLocks noChangeArrowheads="1"/>
              </p:cNvSpPr>
              <p:nvPr/>
            </p:nvSpPr>
            <p:spPr bwMode="auto">
              <a:xfrm>
                <a:off x="1837" y="2024"/>
                <a:ext cx="317" cy="317"/>
              </a:xfrm>
              <a:prstGeom prst="ellipse">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2" name="Oval 6"/>
              <p:cNvSpPr>
                <a:spLocks noChangeArrowheads="1"/>
              </p:cNvSpPr>
              <p:nvPr/>
            </p:nvSpPr>
            <p:spPr bwMode="auto">
              <a:xfrm>
                <a:off x="2155" y="2024"/>
                <a:ext cx="317" cy="317"/>
              </a:xfrm>
              <a:prstGeom prst="ellipse">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3" name="Text Box 8"/>
              <p:cNvSpPr txBox="1">
                <a:spLocks noChangeArrowheads="1"/>
              </p:cNvSpPr>
              <p:nvPr/>
            </p:nvSpPr>
            <p:spPr bwMode="auto">
              <a:xfrm>
                <a:off x="1882" y="201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sp>
            <p:nvSpPr>
              <p:cNvPr id="55354" name="Text Box 9"/>
              <p:cNvSpPr txBox="1">
                <a:spLocks noChangeArrowheads="1"/>
              </p:cNvSpPr>
              <p:nvPr/>
            </p:nvSpPr>
            <p:spPr bwMode="auto">
              <a:xfrm>
                <a:off x="2245" y="202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grpSp>
        <p:grpSp>
          <p:nvGrpSpPr>
            <p:cNvPr id="55334" name="Group 35"/>
            <p:cNvGrpSpPr>
              <a:grpSpLocks/>
            </p:cNvGrpSpPr>
            <p:nvPr/>
          </p:nvGrpSpPr>
          <p:grpSpPr bwMode="auto">
            <a:xfrm>
              <a:off x="2064" y="1207"/>
              <a:ext cx="590" cy="590"/>
              <a:chOff x="2381" y="1888"/>
              <a:chExt cx="590" cy="590"/>
            </a:xfrm>
          </p:grpSpPr>
          <p:sp>
            <p:nvSpPr>
              <p:cNvPr id="55349" name="Oval 7"/>
              <p:cNvSpPr>
                <a:spLocks noChangeArrowheads="1"/>
              </p:cNvSpPr>
              <p:nvPr/>
            </p:nvSpPr>
            <p:spPr bwMode="auto">
              <a:xfrm>
                <a:off x="2381" y="1888"/>
                <a:ext cx="590" cy="590"/>
              </a:xfrm>
              <a:prstGeom prst="ellipse">
                <a:avLst/>
              </a:prstGeom>
              <a:solidFill>
                <a:srgbClr val="FF3300">
                  <a:alpha val="4392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50" name="Text Box 10"/>
              <p:cNvSpPr txBox="1">
                <a:spLocks noChangeArrowheads="1"/>
              </p:cNvSpPr>
              <p:nvPr/>
            </p:nvSpPr>
            <p:spPr bwMode="auto">
              <a:xfrm>
                <a:off x="2562" y="202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grpSp>
        <p:grpSp>
          <p:nvGrpSpPr>
            <p:cNvPr id="55335" name="Group 36"/>
            <p:cNvGrpSpPr>
              <a:grpSpLocks/>
            </p:cNvGrpSpPr>
            <p:nvPr/>
          </p:nvGrpSpPr>
          <p:grpSpPr bwMode="auto">
            <a:xfrm>
              <a:off x="3379" y="1162"/>
              <a:ext cx="998" cy="816"/>
              <a:chOff x="3696" y="1843"/>
              <a:chExt cx="998" cy="816"/>
            </a:xfrm>
          </p:grpSpPr>
          <p:sp>
            <p:nvSpPr>
              <p:cNvPr id="55345" name="Oval 11"/>
              <p:cNvSpPr>
                <a:spLocks noChangeArrowheads="1"/>
              </p:cNvSpPr>
              <p:nvPr/>
            </p:nvSpPr>
            <p:spPr bwMode="auto">
              <a:xfrm>
                <a:off x="3878" y="1843"/>
                <a:ext cx="816" cy="816"/>
              </a:xfrm>
              <a:prstGeom prst="ellipse">
                <a:avLst/>
              </a:prstGeom>
              <a:solidFill>
                <a:schemeClr val="accent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6" name="Oval 12"/>
              <p:cNvSpPr>
                <a:spLocks noChangeArrowheads="1"/>
              </p:cNvSpPr>
              <p:nvPr/>
            </p:nvSpPr>
            <p:spPr bwMode="auto">
              <a:xfrm>
                <a:off x="3696" y="2206"/>
                <a:ext cx="227" cy="136"/>
              </a:xfrm>
              <a:prstGeom prst="ellipse">
                <a:avLst/>
              </a:prstGeom>
              <a:solidFill>
                <a:schemeClr val="accent1"/>
              </a:solidFill>
              <a:ln w="952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7" name="Text Box 14"/>
              <p:cNvSpPr txBox="1">
                <a:spLocks noChangeArrowheads="1"/>
              </p:cNvSpPr>
              <p:nvPr/>
            </p:nvSpPr>
            <p:spPr bwMode="auto">
              <a:xfrm>
                <a:off x="3696" y="2105"/>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sp>
            <p:nvSpPr>
              <p:cNvPr id="55348" name="Text Box 15"/>
              <p:cNvSpPr txBox="1">
                <a:spLocks noChangeArrowheads="1"/>
              </p:cNvSpPr>
              <p:nvPr/>
            </p:nvSpPr>
            <p:spPr bwMode="auto">
              <a:xfrm>
                <a:off x="4105" y="2069"/>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grpSp>
        <p:grpSp>
          <p:nvGrpSpPr>
            <p:cNvPr id="55336" name="Group 37"/>
            <p:cNvGrpSpPr>
              <a:grpSpLocks/>
            </p:cNvGrpSpPr>
            <p:nvPr/>
          </p:nvGrpSpPr>
          <p:grpSpPr bwMode="auto">
            <a:xfrm>
              <a:off x="4150" y="1252"/>
              <a:ext cx="590" cy="590"/>
              <a:chOff x="4467" y="1933"/>
              <a:chExt cx="590" cy="590"/>
            </a:xfrm>
          </p:grpSpPr>
          <p:sp>
            <p:nvSpPr>
              <p:cNvPr id="55343" name="Oval 16"/>
              <p:cNvSpPr>
                <a:spLocks noChangeArrowheads="1"/>
              </p:cNvSpPr>
              <p:nvPr/>
            </p:nvSpPr>
            <p:spPr bwMode="auto">
              <a:xfrm>
                <a:off x="4467" y="1933"/>
                <a:ext cx="590" cy="590"/>
              </a:xfrm>
              <a:prstGeom prst="ellipse">
                <a:avLst/>
              </a:prstGeom>
              <a:solidFill>
                <a:srgbClr val="FF3300">
                  <a:alpha val="4392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4" name="Text Box 17"/>
              <p:cNvSpPr txBox="1">
                <a:spLocks noChangeArrowheads="1"/>
              </p:cNvSpPr>
              <p:nvPr/>
            </p:nvSpPr>
            <p:spPr bwMode="auto">
              <a:xfrm>
                <a:off x="4648" y="2069"/>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grpSp>
        <p:sp>
          <p:nvSpPr>
            <p:cNvPr id="55337" name="Text Box 18"/>
            <p:cNvSpPr txBox="1">
              <a:spLocks noChangeArrowheads="1"/>
            </p:cNvSpPr>
            <p:nvPr/>
          </p:nvSpPr>
          <p:spPr bwMode="auto">
            <a:xfrm>
              <a:off x="1338" y="1797"/>
              <a:ext cx="16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kumimoji="0" lang="en-US" altLang="zh-CN" sz="2800" i="1"/>
                <a:t>s      p</a:t>
              </a:r>
              <a:r>
                <a:rPr lang="en-US" altLang="zh-CN" sz="2800" i="1" baseline="-25000"/>
                <a:t>x</a:t>
              </a:r>
              <a:r>
                <a:rPr lang="en-US" altLang="zh-CN" sz="2800"/>
                <a:t>      </a:t>
              </a:r>
              <a:r>
                <a:rPr lang="en-US" altLang="zh-CN" sz="2800" i="1"/>
                <a:t>s</a:t>
              </a:r>
              <a:endParaRPr lang="en-US" altLang="zh-CN" sz="2800" i="1" baseline="-25000"/>
            </a:p>
          </p:txBody>
        </p:sp>
        <p:sp>
          <p:nvSpPr>
            <p:cNvPr id="55338" name="Text Box 19"/>
            <p:cNvSpPr txBox="1">
              <a:spLocks noChangeArrowheads="1"/>
            </p:cNvSpPr>
            <p:nvPr/>
          </p:nvSpPr>
          <p:spPr bwMode="auto">
            <a:xfrm>
              <a:off x="3788" y="1887"/>
              <a:ext cx="104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i="1"/>
                <a:t>sp      s</a:t>
              </a:r>
              <a:endParaRPr lang="en-US" altLang="zh-CN" sz="2800" i="1" baseline="-25000"/>
            </a:p>
          </p:txBody>
        </p:sp>
        <p:sp>
          <p:nvSpPr>
            <p:cNvPr id="55339" name="Line 20"/>
            <p:cNvSpPr>
              <a:spLocks noChangeShapeType="1"/>
            </p:cNvSpPr>
            <p:nvPr/>
          </p:nvSpPr>
          <p:spPr bwMode="auto">
            <a:xfrm>
              <a:off x="2744" y="1570"/>
              <a:ext cx="45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5340" name="Group 34"/>
            <p:cNvGrpSpPr>
              <a:grpSpLocks/>
            </p:cNvGrpSpPr>
            <p:nvPr/>
          </p:nvGrpSpPr>
          <p:grpSpPr bwMode="auto">
            <a:xfrm>
              <a:off x="1293" y="1515"/>
              <a:ext cx="272" cy="327"/>
              <a:chOff x="2018" y="2024"/>
              <a:chExt cx="272" cy="327"/>
            </a:xfrm>
          </p:grpSpPr>
          <p:sp>
            <p:nvSpPr>
              <p:cNvPr id="55341" name="Oval 29"/>
              <p:cNvSpPr>
                <a:spLocks noChangeArrowheads="1"/>
              </p:cNvSpPr>
              <p:nvPr/>
            </p:nvSpPr>
            <p:spPr bwMode="auto">
              <a:xfrm>
                <a:off x="2018" y="2069"/>
                <a:ext cx="272"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42" name="Text Box 30"/>
              <p:cNvSpPr txBox="1">
                <a:spLocks noChangeArrowheads="1"/>
              </p:cNvSpPr>
              <p:nvPr/>
            </p:nvSpPr>
            <p:spPr bwMode="auto">
              <a:xfrm>
                <a:off x="2018" y="202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grpSp>
      </p:grpSp>
      <p:sp>
        <p:nvSpPr>
          <p:cNvPr id="161823" name="Text Box 31"/>
          <p:cNvSpPr txBox="1">
            <a:spLocks noChangeArrowheads="1"/>
          </p:cNvSpPr>
          <p:nvPr/>
        </p:nvSpPr>
        <p:spPr bwMode="auto">
          <a:xfrm>
            <a:off x="323850" y="3429000"/>
            <a:ext cx="864076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solidFill>
                  <a:srgbClr val="0000FF"/>
                </a:solidFill>
              </a:rPr>
              <a:t>        </a:t>
            </a:r>
            <a:r>
              <a:rPr lang="zh-CN" altLang="en-US" sz="2800">
                <a:solidFill>
                  <a:srgbClr val="0000FF"/>
                </a:solidFill>
              </a:rPr>
              <a:t>杂化后成键时波函数能更多的叠加，体系的能量更低，易形成稳定的化学键，这就是杂化的目的。</a:t>
            </a:r>
          </a:p>
          <a:p>
            <a:pPr eaLnBrk="1" hangingPunct="1"/>
            <a:r>
              <a:rPr lang="zh-CN" altLang="en-US" sz="2800" b="1">
                <a:solidFill>
                  <a:srgbClr val="FF0066"/>
                </a:solidFill>
              </a:rPr>
              <a:t>        为什么能够杂化呢？</a:t>
            </a:r>
          </a:p>
        </p:txBody>
      </p:sp>
      <p:grpSp>
        <p:nvGrpSpPr>
          <p:cNvPr id="161864" name="Group 72"/>
          <p:cNvGrpSpPr>
            <a:grpSpLocks/>
          </p:cNvGrpSpPr>
          <p:nvPr/>
        </p:nvGrpSpPr>
        <p:grpSpPr bwMode="auto">
          <a:xfrm>
            <a:off x="1547813" y="4724400"/>
            <a:ext cx="5976937" cy="1166813"/>
            <a:chOff x="975" y="2749"/>
            <a:chExt cx="3765" cy="735"/>
          </a:xfrm>
        </p:grpSpPr>
        <p:grpSp>
          <p:nvGrpSpPr>
            <p:cNvPr id="55304" name="Group 38"/>
            <p:cNvGrpSpPr>
              <a:grpSpLocks/>
            </p:cNvGrpSpPr>
            <p:nvPr/>
          </p:nvGrpSpPr>
          <p:grpSpPr bwMode="auto">
            <a:xfrm>
              <a:off x="1248" y="2866"/>
              <a:ext cx="635" cy="337"/>
              <a:chOff x="1837" y="2014"/>
              <a:chExt cx="635" cy="337"/>
            </a:xfrm>
          </p:grpSpPr>
          <p:sp>
            <p:nvSpPr>
              <p:cNvPr id="55329" name="Oval 39"/>
              <p:cNvSpPr>
                <a:spLocks noChangeArrowheads="1"/>
              </p:cNvSpPr>
              <p:nvPr/>
            </p:nvSpPr>
            <p:spPr bwMode="auto">
              <a:xfrm>
                <a:off x="1837" y="2024"/>
                <a:ext cx="317" cy="317"/>
              </a:xfrm>
              <a:prstGeom prst="ellipse">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0" name="Oval 40"/>
              <p:cNvSpPr>
                <a:spLocks noChangeArrowheads="1"/>
              </p:cNvSpPr>
              <p:nvPr/>
            </p:nvSpPr>
            <p:spPr bwMode="auto">
              <a:xfrm>
                <a:off x="2155" y="2024"/>
                <a:ext cx="317" cy="317"/>
              </a:xfrm>
              <a:prstGeom prst="ellipse">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1" name="Text Box 41"/>
              <p:cNvSpPr txBox="1">
                <a:spLocks noChangeArrowheads="1"/>
              </p:cNvSpPr>
              <p:nvPr/>
            </p:nvSpPr>
            <p:spPr bwMode="auto">
              <a:xfrm>
                <a:off x="1882" y="201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sp>
            <p:nvSpPr>
              <p:cNvPr id="55332" name="Text Box 42"/>
              <p:cNvSpPr txBox="1">
                <a:spLocks noChangeArrowheads="1"/>
              </p:cNvSpPr>
              <p:nvPr/>
            </p:nvSpPr>
            <p:spPr bwMode="auto">
              <a:xfrm>
                <a:off x="2245" y="202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a:spcBef>
                    <a:spcPct val="50000"/>
                  </a:spcBef>
                </a:pPr>
                <a:r>
                  <a:rPr lang="en-US" altLang="zh-CN" sz="2800"/>
                  <a:t>+</a:t>
                </a:r>
              </a:p>
            </p:txBody>
          </p:sp>
        </p:grpSp>
        <p:grpSp>
          <p:nvGrpSpPr>
            <p:cNvPr id="55305" name="Group 43"/>
            <p:cNvGrpSpPr>
              <a:grpSpLocks/>
            </p:cNvGrpSpPr>
            <p:nvPr/>
          </p:nvGrpSpPr>
          <p:grpSpPr bwMode="auto">
            <a:xfrm>
              <a:off x="975" y="3021"/>
              <a:ext cx="272" cy="327"/>
              <a:chOff x="2018" y="2024"/>
              <a:chExt cx="272" cy="327"/>
            </a:xfrm>
          </p:grpSpPr>
          <p:sp>
            <p:nvSpPr>
              <p:cNvPr id="55327" name="Oval 44"/>
              <p:cNvSpPr>
                <a:spLocks noChangeArrowheads="1"/>
              </p:cNvSpPr>
              <p:nvPr/>
            </p:nvSpPr>
            <p:spPr bwMode="auto">
              <a:xfrm>
                <a:off x="2018" y="2069"/>
                <a:ext cx="272"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28" name="Text Box 45"/>
              <p:cNvSpPr txBox="1">
                <a:spLocks noChangeArrowheads="1"/>
              </p:cNvSpPr>
              <p:nvPr/>
            </p:nvSpPr>
            <p:spPr bwMode="auto">
              <a:xfrm>
                <a:off x="2018" y="202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grpSp>
        <p:sp>
          <p:nvSpPr>
            <p:cNvPr id="55306" name="Line 46"/>
            <p:cNvSpPr>
              <a:spLocks noChangeShapeType="1"/>
            </p:cNvSpPr>
            <p:nvPr/>
          </p:nvSpPr>
          <p:spPr bwMode="auto">
            <a:xfrm>
              <a:off x="1928" y="3067"/>
              <a:ext cx="59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5307" name="Group 47"/>
            <p:cNvGrpSpPr>
              <a:grpSpLocks/>
            </p:cNvGrpSpPr>
            <p:nvPr/>
          </p:nvGrpSpPr>
          <p:grpSpPr bwMode="auto">
            <a:xfrm>
              <a:off x="2926" y="2902"/>
              <a:ext cx="635" cy="337"/>
              <a:chOff x="1837" y="2014"/>
              <a:chExt cx="635" cy="337"/>
            </a:xfrm>
          </p:grpSpPr>
          <p:sp>
            <p:nvSpPr>
              <p:cNvPr id="55323" name="Oval 48"/>
              <p:cNvSpPr>
                <a:spLocks noChangeArrowheads="1"/>
              </p:cNvSpPr>
              <p:nvPr/>
            </p:nvSpPr>
            <p:spPr bwMode="auto">
              <a:xfrm>
                <a:off x="1837" y="2024"/>
                <a:ext cx="317" cy="317"/>
              </a:xfrm>
              <a:prstGeom prst="ellipse">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24" name="Oval 49"/>
              <p:cNvSpPr>
                <a:spLocks noChangeArrowheads="1"/>
              </p:cNvSpPr>
              <p:nvPr/>
            </p:nvSpPr>
            <p:spPr bwMode="auto">
              <a:xfrm>
                <a:off x="2155" y="2024"/>
                <a:ext cx="317" cy="317"/>
              </a:xfrm>
              <a:prstGeom prst="ellipse">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25" name="Text Box 50"/>
              <p:cNvSpPr txBox="1">
                <a:spLocks noChangeArrowheads="1"/>
              </p:cNvSpPr>
              <p:nvPr/>
            </p:nvSpPr>
            <p:spPr bwMode="auto">
              <a:xfrm>
                <a:off x="1882" y="201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sp>
            <p:nvSpPr>
              <p:cNvPr id="55326" name="Text Box 51"/>
              <p:cNvSpPr txBox="1">
                <a:spLocks noChangeArrowheads="1"/>
              </p:cNvSpPr>
              <p:nvPr/>
            </p:nvSpPr>
            <p:spPr bwMode="auto">
              <a:xfrm>
                <a:off x="2245" y="202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a:spcBef>
                    <a:spcPct val="50000"/>
                  </a:spcBef>
                </a:pPr>
                <a:r>
                  <a:rPr lang="en-US" altLang="zh-CN" sz="2800"/>
                  <a:t>+</a:t>
                </a:r>
              </a:p>
            </p:txBody>
          </p:sp>
        </p:grpSp>
        <p:grpSp>
          <p:nvGrpSpPr>
            <p:cNvPr id="55308" name="Group 52"/>
            <p:cNvGrpSpPr>
              <a:grpSpLocks/>
            </p:cNvGrpSpPr>
            <p:nvPr/>
          </p:nvGrpSpPr>
          <p:grpSpPr bwMode="auto">
            <a:xfrm>
              <a:off x="2608" y="2885"/>
              <a:ext cx="272" cy="327"/>
              <a:chOff x="2018" y="2024"/>
              <a:chExt cx="272" cy="327"/>
            </a:xfrm>
          </p:grpSpPr>
          <p:sp>
            <p:nvSpPr>
              <p:cNvPr id="55321" name="Oval 53"/>
              <p:cNvSpPr>
                <a:spLocks noChangeArrowheads="1"/>
              </p:cNvSpPr>
              <p:nvPr/>
            </p:nvSpPr>
            <p:spPr bwMode="auto">
              <a:xfrm>
                <a:off x="2018" y="2069"/>
                <a:ext cx="272"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22" name="Text Box 54"/>
              <p:cNvSpPr txBox="1">
                <a:spLocks noChangeArrowheads="1"/>
              </p:cNvSpPr>
              <p:nvPr/>
            </p:nvSpPr>
            <p:spPr bwMode="auto">
              <a:xfrm>
                <a:off x="2018" y="202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grpSp>
        <p:sp>
          <p:nvSpPr>
            <p:cNvPr id="55309" name="Line 55"/>
            <p:cNvSpPr>
              <a:spLocks noChangeShapeType="1"/>
            </p:cNvSpPr>
            <p:nvPr/>
          </p:nvSpPr>
          <p:spPr bwMode="auto">
            <a:xfrm>
              <a:off x="3606" y="3067"/>
              <a:ext cx="45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5310" name="Group 56"/>
            <p:cNvGrpSpPr>
              <a:grpSpLocks/>
            </p:cNvGrpSpPr>
            <p:nvPr/>
          </p:nvGrpSpPr>
          <p:grpSpPr bwMode="auto">
            <a:xfrm>
              <a:off x="4105" y="2885"/>
              <a:ext cx="635" cy="337"/>
              <a:chOff x="1837" y="2014"/>
              <a:chExt cx="635" cy="337"/>
            </a:xfrm>
          </p:grpSpPr>
          <p:sp>
            <p:nvSpPr>
              <p:cNvPr id="55317" name="Oval 57"/>
              <p:cNvSpPr>
                <a:spLocks noChangeArrowheads="1"/>
              </p:cNvSpPr>
              <p:nvPr/>
            </p:nvSpPr>
            <p:spPr bwMode="auto">
              <a:xfrm>
                <a:off x="1837" y="2024"/>
                <a:ext cx="317" cy="317"/>
              </a:xfrm>
              <a:prstGeom prst="ellipse">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8" name="Oval 58"/>
              <p:cNvSpPr>
                <a:spLocks noChangeArrowheads="1"/>
              </p:cNvSpPr>
              <p:nvPr/>
            </p:nvSpPr>
            <p:spPr bwMode="auto">
              <a:xfrm>
                <a:off x="2155" y="2024"/>
                <a:ext cx="317" cy="317"/>
              </a:xfrm>
              <a:prstGeom prst="ellipse">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9" name="Text Box 59"/>
              <p:cNvSpPr txBox="1">
                <a:spLocks noChangeArrowheads="1"/>
              </p:cNvSpPr>
              <p:nvPr/>
            </p:nvSpPr>
            <p:spPr bwMode="auto">
              <a:xfrm>
                <a:off x="1882" y="201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sp>
            <p:nvSpPr>
              <p:cNvPr id="55320" name="Text Box 60"/>
              <p:cNvSpPr txBox="1">
                <a:spLocks noChangeArrowheads="1"/>
              </p:cNvSpPr>
              <p:nvPr/>
            </p:nvSpPr>
            <p:spPr bwMode="auto">
              <a:xfrm>
                <a:off x="2245" y="202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a:spcBef>
                    <a:spcPct val="50000"/>
                  </a:spcBef>
                </a:pPr>
                <a:r>
                  <a:rPr lang="en-US" altLang="zh-CN" sz="2800"/>
                  <a:t>+</a:t>
                </a:r>
              </a:p>
            </p:txBody>
          </p:sp>
        </p:grpSp>
        <p:grpSp>
          <p:nvGrpSpPr>
            <p:cNvPr id="55311" name="Group 61"/>
            <p:cNvGrpSpPr>
              <a:grpSpLocks/>
            </p:cNvGrpSpPr>
            <p:nvPr/>
          </p:nvGrpSpPr>
          <p:grpSpPr bwMode="auto">
            <a:xfrm>
              <a:off x="4286" y="2885"/>
              <a:ext cx="272" cy="327"/>
              <a:chOff x="2018" y="2024"/>
              <a:chExt cx="272" cy="327"/>
            </a:xfrm>
          </p:grpSpPr>
          <p:sp>
            <p:nvSpPr>
              <p:cNvPr id="55315" name="Oval 62"/>
              <p:cNvSpPr>
                <a:spLocks noChangeArrowheads="1"/>
              </p:cNvSpPr>
              <p:nvPr/>
            </p:nvSpPr>
            <p:spPr bwMode="auto">
              <a:xfrm>
                <a:off x="2018" y="2069"/>
                <a:ext cx="272"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6" name="Text Box 63"/>
              <p:cNvSpPr txBox="1">
                <a:spLocks noChangeArrowheads="1"/>
              </p:cNvSpPr>
              <p:nvPr/>
            </p:nvSpPr>
            <p:spPr bwMode="auto">
              <a:xfrm>
                <a:off x="2018" y="202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grpSp>
        <p:sp>
          <p:nvSpPr>
            <p:cNvPr id="55312" name="Text Box 64"/>
            <p:cNvSpPr txBox="1">
              <a:spLocks noChangeArrowheads="1"/>
            </p:cNvSpPr>
            <p:nvPr/>
          </p:nvSpPr>
          <p:spPr bwMode="auto">
            <a:xfrm>
              <a:off x="1928" y="2749"/>
              <a:ext cx="6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a:t>微扰</a:t>
              </a:r>
            </a:p>
          </p:txBody>
        </p:sp>
        <p:sp>
          <p:nvSpPr>
            <p:cNvPr id="55313" name="Text Box 66"/>
            <p:cNvSpPr txBox="1">
              <a:spLocks noChangeArrowheads="1"/>
            </p:cNvSpPr>
            <p:nvPr/>
          </p:nvSpPr>
          <p:spPr bwMode="auto">
            <a:xfrm rot="-422715">
              <a:off x="1747" y="3157"/>
              <a:ext cx="6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a:t>激发</a:t>
              </a:r>
            </a:p>
          </p:txBody>
        </p:sp>
        <p:sp>
          <p:nvSpPr>
            <p:cNvPr id="55314" name="Line 67"/>
            <p:cNvSpPr>
              <a:spLocks noChangeShapeType="1"/>
            </p:cNvSpPr>
            <p:nvPr/>
          </p:nvSpPr>
          <p:spPr bwMode="auto">
            <a:xfrm flipV="1">
              <a:off x="1248" y="3157"/>
              <a:ext cx="1315" cy="136"/>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1860" name="Line 68"/>
          <p:cNvSpPr>
            <a:spLocks noChangeShapeType="1"/>
          </p:cNvSpPr>
          <p:nvPr/>
        </p:nvSpPr>
        <p:spPr bwMode="auto">
          <a:xfrm flipH="1" flipV="1">
            <a:off x="6661150" y="3211513"/>
            <a:ext cx="431800" cy="1368425"/>
          </a:xfrm>
          <a:prstGeom prst="line">
            <a:avLst/>
          </a:prstGeom>
          <a:noFill/>
          <a:ln w="762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861" name="Text Box 69"/>
          <p:cNvSpPr txBox="1">
            <a:spLocks noChangeArrowheads="1"/>
          </p:cNvSpPr>
          <p:nvPr/>
        </p:nvSpPr>
        <p:spPr bwMode="auto">
          <a:xfrm rot="-1614366">
            <a:off x="34925" y="2492375"/>
            <a:ext cx="91090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600" b="1">
                <a:solidFill>
                  <a:srgbClr val="800000"/>
                </a:solidFill>
              </a:rPr>
              <a:t>        </a:t>
            </a:r>
            <a:r>
              <a:rPr lang="zh-CN" altLang="en-US" sz="3600" b="1">
                <a:solidFill>
                  <a:srgbClr val="FF3300"/>
                </a:solidFill>
              </a:rPr>
              <a:t>对于一个未知结构的分子，中心原子到底是以何种杂化轨道参与成键的呢？</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1863"/>
                                        </p:tgtEl>
                                        <p:attrNameLst>
                                          <p:attrName>style.visibility</p:attrName>
                                        </p:attrNameLst>
                                      </p:cBhvr>
                                      <p:to>
                                        <p:strVal val="visible"/>
                                      </p:to>
                                    </p:set>
                                    <p:animEffect transition="in" filter="box(in)">
                                      <p:cBhvr>
                                        <p:cTn id="7" dur="500"/>
                                        <p:tgtEl>
                                          <p:spTgt spid="1618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1823"/>
                                        </p:tgtEl>
                                        <p:attrNameLst>
                                          <p:attrName>style.visibility</p:attrName>
                                        </p:attrNameLst>
                                      </p:cBhvr>
                                      <p:to>
                                        <p:strVal val="visible"/>
                                      </p:to>
                                    </p:set>
                                    <p:animEffect transition="in" filter="box(in)">
                                      <p:cBhvr>
                                        <p:cTn id="12" dur="500"/>
                                        <p:tgtEl>
                                          <p:spTgt spid="1618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61864"/>
                                        </p:tgtEl>
                                        <p:attrNameLst>
                                          <p:attrName>style.visibility</p:attrName>
                                        </p:attrNameLst>
                                      </p:cBhvr>
                                      <p:to>
                                        <p:strVal val="visible"/>
                                      </p:to>
                                    </p:set>
                                    <p:animEffect transition="in" filter="box(in)">
                                      <p:cBhvr>
                                        <p:cTn id="17" dur="500"/>
                                        <p:tgtEl>
                                          <p:spTgt spid="1618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xit" presetSubtype="10" fill="hold" grpId="1" nodeType="clickEffect">
                                  <p:stCondLst>
                                    <p:cond delay="0"/>
                                  </p:stCondLst>
                                  <p:childTnLst>
                                    <p:animEffect transition="out" filter="checkerboard(across)">
                                      <p:cBhvr>
                                        <p:cTn id="21" dur="500"/>
                                        <p:tgtEl>
                                          <p:spTgt spid="161823"/>
                                        </p:tgtEl>
                                      </p:cBhvr>
                                    </p:animEffect>
                                    <p:set>
                                      <p:cBhvr>
                                        <p:cTn id="22" dur="1" fill="hold">
                                          <p:stCondLst>
                                            <p:cond delay="499"/>
                                          </p:stCondLst>
                                        </p:cTn>
                                        <p:tgtEl>
                                          <p:spTgt spid="161823"/>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161860"/>
                                        </p:tgtEl>
                                        <p:attrNameLst>
                                          <p:attrName>style.visibility</p:attrName>
                                        </p:attrNameLst>
                                      </p:cBhvr>
                                      <p:to>
                                        <p:strVal val="visible"/>
                                      </p:to>
                                    </p:set>
                                    <p:anim calcmode="lin" valueType="num">
                                      <p:cBhvr>
                                        <p:cTn id="27" dur="500" fill="hold"/>
                                        <p:tgtEl>
                                          <p:spTgt spid="161860"/>
                                        </p:tgtEl>
                                        <p:attrNameLst>
                                          <p:attrName>ppt_w</p:attrName>
                                        </p:attrNameLst>
                                      </p:cBhvr>
                                      <p:tavLst>
                                        <p:tav tm="0">
                                          <p:val>
                                            <p:fltVal val="0"/>
                                          </p:val>
                                        </p:tav>
                                        <p:tav tm="100000">
                                          <p:val>
                                            <p:strVal val="#ppt_w"/>
                                          </p:val>
                                        </p:tav>
                                      </p:tavLst>
                                    </p:anim>
                                    <p:anim calcmode="lin" valueType="num">
                                      <p:cBhvr>
                                        <p:cTn id="28" dur="500" fill="hold"/>
                                        <p:tgtEl>
                                          <p:spTgt spid="161860"/>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xit" presetSubtype="10" fill="hold" nodeType="clickEffect">
                                  <p:stCondLst>
                                    <p:cond delay="0"/>
                                  </p:stCondLst>
                                  <p:childTnLst>
                                    <p:animEffect transition="out" filter="blinds(horizontal)">
                                      <p:cBhvr>
                                        <p:cTn id="32" dur="500"/>
                                        <p:tgtEl>
                                          <p:spTgt spid="161863"/>
                                        </p:tgtEl>
                                      </p:cBhvr>
                                    </p:animEffect>
                                    <p:set>
                                      <p:cBhvr>
                                        <p:cTn id="33" dur="1" fill="hold">
                                          <p:stCondLst>
                                            <p:cond delay="499"/>
                                          </p:stCondLst>
                                        </p:cTn>
                                        <p:tgtEl>
                                          <p:spTgt spid="161863"/>
                                        </p:tgtEl>
                                        <p:attrNameLst>
                                          <p:attrName>style.visibility</p:attrName>
                                        </p:attrNameLst>
                                      </p:cBhvr>
                                      <p:to>
                                        <p:strVal val="hidden"/>
                                      </p:to>
                                    </p:set>
                                  </p:childTnLst>
                                </p:cTn>
                              </p:par>
                              <p:par>
                                <p:cTn id="34" presetID="3" presetClass="exit" presetSubtype="10" fill="hold" grpId="2" nodeType="withEffect">
                                  <p:stCondLst>
                                    <p:cond delay="0"/>
                                  </p:stCondLst>
                                  <p:childTnLst>
                                    <p:animEffect transition="out" filter="blinds(horizontal)">
                                      <p:cBhvr>
                                        <p:cTn id="35" dur="500"/>
                                        <p:tgtEl>
                                          <p:spTgt spid="161823"/>
                                        </p:tgtEl>
                                      </p:cBhvr>
                                    </p:animEffect>
                                    <p:set>
                                      <p:cBhvr>
                                        <p:cTn id="36" dur="1" fill="hold">
                                          <p:stCondLst>
                                            <p:cond delay="499"/>
                                          </p:stCondLst>
                                        </p:cTn>
                                        <p:tgtEl>
                                          <p:spTgt spid="161823"/>
                                        </p:tgtEl>
                                        <p:attrNameLst>
                                          <p:attrName>style.visibility</p:attrName>
                                        </p:attrNameLst>
                                      </p:cBhvr>
                                      <p:to>
                                        <p:strVal val="hidden"/>
                                      </p:to>
                                    </p:set>
                                  </p:childTnLst>
                                </p:cTn>
                              </p:par>
                              <p:par>
                                <p:cTn id="37" presetID="3" presetClass="exit" presetSubtype="10" fill="hold" nodeType="withEffect">
                                  <p:stCondLst>
                                    <p:cond delay="0"/>
                                  </p:stCondLst>
                                  <p:childTnLst>
                                    <p:animEffect transition="out" filter="blinds(horizontal)">
                                      <p:cBhvr>
                                        <p:cTn id="38" dur="500"/>
                                        <p:tgtEl>
                                          <p:spTgt spid="161864"/>
                                        </p:tgtEl>
                                      </p:cBhvr>
                                    </p:animEffect>
                                    <p:set>
                                      <p:cBhvr>
                                        <p:cTn id="39" dur="1" fill="hold">
                                          <p:stCondLst>
                                            <p:cond delay="499"/>
                                          </p:stCondLst>
                                        </p:cTn>
                                        <p:tgtEl>
                                          <p:spTgt spid="161864"/>
                                        </p:tgtEl>
                                        <p:attrNameLst>
                                          <p:attrName>style.visibility</p:attrName>
                                        </p:attrNameLst>
                                      </p:cBhvr>
                                      <p:to>
                                        <p:strVal val="hidden"/>
                                      </p:to>
                                    </p:set>
                                  </p:childTnLst>
                                </p:cTn>
                              </p:par>
                              <p:par>
                                <p:cTn id="40" presetID="3" presetClass="exit" presetSubtype="10" fill="hold" grpId="1" nodeType="withEffect">
                                  <p:stCondLst>
                                    <p:cond delay="0"/>
                                  </p:stCondLst>
                                  <p:childTnLst>
                                    <p:animEffect transition="out" filter="blinds(horizontal)">
                                      <p:cBhvr>
                                        <p:cTn id="41" dur="500"/>
                                        <p:tgtEl>
                                          <p:spTgt spid="161860"/>
                                        </p:tgtEl>
                                      </p:cBhvr>
                                    </p:animEffect>
                                    <p:set>
                                      <p:cBhvr>
                                        <p:cTn id="42" dur="1" fill="hold">
                                          <p:stCondLst>
                                            <p:cond delay="499"/>
                                          </p:stCondLst>
                                        </p:cTn>
                                        <p:tgtEl>
                                          <p:spTgt spid="161860"/>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45" presetClass="entr" presetSubtype="0" fill="hold" nodeType="clickEffect">
                                  <p:stCondLst>
                                    <p:cond delay="0"/>
                                  </p:stCondLst>
                                  <p:iterate type="lt">
                                    <p:tmPct val="10000"/>
                                  </p:iterate>
                                  <p:childTnLst>
                                    <p:set>
                                      <p:cBhvr>
                                        <p:cTn id="46" dur="1" fill="hold">
                                          <p:stCondLst>
                                            <p:cond delay="0"/>
                                          </p:stCondLst>
                                        </p:cTn>
                                        <p:tgtEl>
                                          <p:spTgt spid="161861"/>
                                        </p:tgtEl>
                                        <p:attrNameLst>
                                          <p:attrName>style.visibility</p:attrName>
                                        </p:attrNameLst>
                                      </p:cBhvr>
                                      <p:to>
                                        <p:strVal val="visible"/>
                                      </p:to>
                                    </p:set>
                                    <p:animEffect transition="in" filter="fade">
                                      <p:cBhvr>
                                        <p:cTn id="47" dur="500"/>
                                        <p:tgtEl>
                                          <p:spTgt spid="161861"/>
                                        </p:tgtEl>
                                      </p:cBhvr>
                                    </p:animEffect>
                                    <p:anim calcmode="lin" valueType="num">
                                      <p:cBhvr>
                                        <p:cTn id="48" dur="500" fill="hold"/>
                                        <p:tgtEl>
                                          <p:spTgt spid="161861"/>
                                        </p:tgtEl>
                                        <p:attrNameLst>
                                          <p:attrName>ppt_w</p:attrName>
                                        </p:attrNameLst>
                                      </p:cBhvr>
                                      <p:tavLst>
                                        <p:tav tm="0" fmla="#ppt_w*sin(2.5*pi*$)">
                                          <p:val>
                                            <p:fltVal val="0"/>
                                          </p:val>
                                        </p:tav>
                                        <p:tav tm="100000">
                                          <p:val>
                                            <p:fltVal val="1"/>
                                          </p:val>
                                        </p:tav>
                                      </p:tavLst>
                                    </p:anim>
                                    <p:anim calcmode="lin" valueType="num">
                                      <p:cBhvr>
                                        <p:cTn id="49" dur="500" fill="hold"/>
                                        <p:tgtEl>
                                          <p:spTgt spid="16186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23" grpId="0"/>
      <p:bldP spid="161823" grpId="1"/>
      <p:bldP spid="161823" grpId="2"/>
      <p:bldP spid="161860" grpId="0" animBg="1"/>
      <p:bldP spid="161860"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304800" y="152400"/>
            <a:ext cx="72913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200" b="1">
                <a:solidFill>
                  <a:schemeClr val="accent2"/>
                </a:solidFill>
                <a:latin typeface="隶书" pitchFamily="49" charset="-122"/>
                <a:ea typeface="隶书" pitchFamily="49" charset="-122"/>
              </a:rPr>
              <a:t>三、价层电子对互斥理论</a:t>
            </a:r>
            <a:r>
              <a:rPr lang="en-US" altLang="zh-CN" sz="3200" b="1">
                <a:solidFill>
                  <a:schemeClr val="accent2"/>
                </a:solidFill>
                <a:latin typeface="隶书" pitchFamily="49" charset="-122"/>
                <a:ea typeface="隶书" pitchFamily="49" charset="-122"/>
              </a:rPr>
              <a:t>(VSEPR</a:t>
            </a:r>
            <a:r>
              <a:rPr lang="zh-CN" altLang="en-US" sz="3200" b="1">
                <a:solidFill>
                  <a:schemeClr val="accent2"/>
                </a:solidFill>
                <a:latin typeface="隶书" pitchFamily="49" charset="-122"/>
                <a:ea typeface="隶书" pitchFamily="49" charset="-122"/>
              </a:rPr>
              <a:t>法</a:t>
            </a:r>
            <a:r>
              <a:rPr lang="en-US" altLang="zh-CN" sz="3200" b="1">
                <a:solidFill>
                  <a:schemeClr val="accent2"/>
                </a:solidFill>
                <a:latin typeface="隶书" pitchFamily="49" charset="-122"/>
                <a:ea typeface="隶书" pitchFamily="49" charset="-122"/>
              </a:rPr>
              <a:t>)</a:t>
            </a:r>
            <a:endParaRPr lang="en-US" altLang="zh-CN" sz="3200">
              <a:solidFill>
                <a:schemeClr val="accent2"/>
              </a:solidFill>
              <a:latin typeface="隶书" pitchFamily="49" charset="-122"/>
              <a:ea typeface="隶书" pitchFamily="49" charset="-122"/>
            </a:endParaRPr>
          </a:p>
        </p:txBody>
      </p:sp>
      <p:sp>
        <p:nvSpPr>
          <p:cNvPr id="56323" name="Text Box 3"/>
          <p:cNvSpPr txBox="1">
            <a:spLocks noChangeArrowheads="1"/>
          </p:cNvSpPr>
          <p:nvPr/>
        </p:nvSpPr>
        <p:spPr bwMode="auto">
          <a:xfrm>
            <a:off x="381000" y="914400"/>
            <a:ext cx="85344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         1940</a:t>
            </a:r>
            <a:r>
              <a:rPr lang="zh-CN" altLang="en-US" sz="2800"/>
              <a:t>年由西奇威克</a:t>
            </a:r>
            <a:r>
              <a:rPr lang="en-US" altLang="zh-CN" sz="2800"/>
              <a:t>(   Sidgwick   N    V)</a:t>
            </a:r>
            <a:r>
              <a:rPr lang="zh-CN" altLang="en-US" sz="2800"/>
              <a:t>和鲍威尔</a:t>
            </a:r>
            <a:r>
              <a:rPr lang="en-US" altLang="zh-CN" sz="2800"/>
              <a:t>(Powell   H M)</a:t>
            </a:r>
            <a:r>
              <a:rPr lang="zh-CN" altLang="en-US" sz="2800"/>
              <a:t>提出，后经吉莱斯皮</a:t>
            </a:r>
            <a:r>
              <a:rPr lang="en-US" altLang="zh-CN" sz="2800"/>
              <a:t>(Gillespie R J)</a:t>
            </a:r>
            <a:r>
              <a:rPr lang="zh-CN" altLang="en-US" sz="2800"/>
              <a:t>和尼霍姆</a:t>
            </a:r>
            <a:r>
              <a:rPr lang="en-US" altLang="zh-CN" sz="2800"/>
              <a:t>(Nyholm R S)</a:t>
            </a:r>
            <a:r>
              <a:rPr lang="zh-CN" altLang="en-US" sz="2800"/>
              <a:t>于</a:t>
            </a:r>
            <a:r>
              <a:rPr lang="en-US" altLang="zh-CN" sz="2800"/>
              <a:t>1957</a:t>
            </a:r>
            <a:r>
              <a:rPr lang="zh-CN" altLang="en-US" sz="2800"/>
              <a:t>年发展起来的一种在概念上较为简单又能比较准确地</a:t>
            </a:r>
            <a:r>
              <a:rPr lang="zh-CN" altLang="en-US" sz="2800" b="1">
                <a:solidFill>
                  <a:schemeClr val="hlink"/>
                </a:solidFill>
              </a:rPr>
              <a:t>判断分子几何构型</a:t>
            </a:r>
            <a:r>
              <a:rPr lang="zh-CN" altLang="en-US" sz="2800"/>
              <a:t>的新理论，称为价层电子对互斥理论</a:t>
            </a:r>
            <a:r>
              <a:rPr lang="en-US" altLang="zh-CN" sz="2800"/>
              <a:t>(  VSEPR ,   valence-shell electron-pair repulsion </a:t>
            </a:r>
            <a:r>
              <a:rPr lang="zh-CN" altLang="en-US" sz="2800"/>
              <a:t>的字首缩写</a:t>
            </a:r>
            <a:r>
              <a:rPr lang="en-US" altLang="zh-CN" sz="2800"/>
              <a:t>)</a:t>
            </a:r>
            <a:r>
              <a:rPr lang="zh-CN" altLang="en-US" sz="2800"/>
              <a:t>。是判断分子几何构型中比较成功的一种理论。</a:t>
            </a:r>
          </a:p>
        </p:txBody>
      </p:sp>
      <p:sp>
        <p:nvSpPr>
          <p:cNvPr id="209924" name="Text Box 4"/>
          <p:cNvSpPr txBox="1">
            <a:spLocks noChangeArrowheads="1"/>
          </p:cNvSpPr>
          <p:nvPr/>
        </p:nvSpPr>
        <p:spPr bwMode="auto">
          <a:xfrm>
            <a:off x="430213" y="4343400"/>
            <a:ext cx="8485187"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        </a:t>
            </a:r>
            <a:r>
              <a:rPr lang="zh-CN" altLang="en-US" sz="2800"/>
              <a:t>一个共价分子的空间几何构型取决于</a:t>
            </a:r>
            <a:r>
              <a:rPr lang="zh-CN" altLang="en-US" sz="2800" b="1">
                <a:solidFill>
                  <a:srgbClr val="FF0066"/>
                </a:solidFill>
              </a:rPr>
              <a:t>中心原子周围</a:t>
            </a:r>
            <a:r>
              <a:rPr lang="zh-CN" altLang="en-US" sz="2800" b="1">
                <a:solidFill>
                  <a:srgbClr val="0000FF"/>
                </a:solidFill>
              </a:rPr>
              <a:t>价层电子对</a:t>
            </a:r>
            <a:r>
              <a:rPr lang="zh-CN" altLang="en-US" sz="2800"/>
              <a:t>排布的几何构型，这又主要决定于</a:t>
            </a:r>
            <a:r>
              <a:rPr lang="zh-CN" altLang="en-US" sz="2800" b="1">
                <a:solidFill>
                  <a:srgbClr val="FF0066"/>
                </a:solidFill>
              </a:rPr>
              <a:t>中心原子</a:t>
            </a:r>
            <a:r>
              <a:rPr lang="zh-CN" altLang="en-US" sz="2800"/>
              <a:t>的</a:t>
            </a:r>
            <a:r>
              <a:rPr lang="zh-CN" altLang="en-US" sz="2800" b="1">
                <a:solidFill>
                  <a:srgbClr val="0000FF"/>
                </a:solidFill>
              </a:rPr>
              <a:t>价电子层中的电子对</a:t>
            </a:r>
            <a:r>
              <a:rPr lang="zh-CN" altLang="en-US" sz="2800"/>
              <a:t>。</a:t>
            </a:r>
          </a:p>
        </p:txBody>
      </p:sp>
      <p:sp>
        <p:nvSpPr>
          <p:cNvPr id="56325" name="Text Box 7"/>
          <p:cNvSpPr txBox="1">
            <a:spLocks noChangeArrowheads="1"/>
          </p:cNvSpPr>
          <p:nvPr/>
        </p:nvSpPr>
        <p:spPr bwMode="auto">
          <a:xfrm>
            <a:off x="7667625" y="260350"/>
            <a:ext cx="1079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b="1"/>
              <a:t>P283</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99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304800" y="304800"/>
            <a:ext cx="2395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a:solidFill>
                  <a:srgbClr val="FF3300"/>
                </a:solidFill>
              </a:rPr>
              <a:t>基本要点</a:t>
            </a:r>
          </a:p>
        </p:txBody>
      </p:sp>
      <p:sp>
        <p:nvSpPr>
          <p:cNvPr id="57347" name="Text Box 4"/>
          <p:cNvSpPr txBox="1">
            <a:spLocks noChangeArrowheads="1"/>
          </p:cNvSpPr>
          <p:nvPr/>
        </p:nvSpPr>
        <p:spPr bwMode="auto">
          <a:xfrm>
            <a:off x="228600" y="838200"/>
            <a:ext cx="86756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1. </a:t>
            </a:r>
            <a:r>
              <a:rPr lang="zh-CN" altLang="en-US" sz="2800"/>
              <a:t>中心原子价层电子对数目等于形成</a:t>
            </a:r>
            <a:r>
              <a:rPr lang="en-US" altLang="zh-CN" sz="2800" i="1"/>
              <a:t>σ</a:t>
            </a:r>
            <a:r>
              <a:rPr lang="zh-CN" altLang="en-US" sz="2800"/>
              <a:t>键的电子对和价层的孤电子对数目之和：</a:t>
            </a:r>
          </a:p>
        </p:txBody>
      </p:sp>
      <p:sp>
        <p:nvSpPr>
          <p:cNvPr id="57348" name="Text Box 5"/>
          <p:cNvSpPr txBox="1">
            <a:spLocks noChangeArrowheads="1"/>
          </p:cNvSpPr>
          <p:nvPr/>
        </p:nvSpPr>
        <p:spPr bwMode="auto">
          <a:xfrm>
            <a:off x="5105400" y="1447800"/>
            <a:ext cx="2424113" cy="5191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VP  = BP +  LP</a:t>
            </a:r>
          </a:p>
        </p:txBody>
      </p:sp>
      <p:sp>
        <p:nvSpPr>
          <p:cNvPr id="57349" name="Text Box 6"/>
          <p:cNvSpPr txBox="1">
            <a:spLocks noChangeArrowheads="1"/>
          </p:cNvSpPr>
          <p:nvPr/>
        </p:nvSpPr>
        <p:spPr bwMode="auto">
          <a:xfrm>
            <a:off x="4748213" y="1905000"/>
            <a:ext cx="1133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a:t>
            </a:r>
            <a:r>
              <a:rPr lang="zh-CN" altLang="en-US" sz="2800"/>
              <a:t>价层</a:t>
            </a:r>
            <a:r>
              <a:rPr lang="en-US" altLang="zh-CN" sz="2800"/>
              <a:t>)</a:t>
            </a:r>
          </a:p>
        </p:txBody>
      </p:sp>
      <p:sp>
        <p:nvSpPr>
          <p:cNvPr id="57350" name="Text Box 7"/>
          <p:cNvSpPr txBox="1">
            <a:spLocks noChangeArrowheads="1"/>
          </p:cNvSpPr>
          <p:nvPr/>
        </p:nvSpPr>
        <p:spPr bwMode="auto">
          <a:xfrm>
            <a:off x="5715000" y="1905000"/>
            <a:ext cx="1133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a:t>
            </a:r>
            <a:r>
              <a:rPr lang="zh-CN" altLang="en-US" sz="2800"/>
              <a:t>成键</a:t>
            </a:r>
            <a:r>
              <a:rPr lang="en-US" altLang="zh-CN" sz="2800"/>
              <a:t>)</a:t>
            </a:r>
          </a:p>
        </p:txBody>
      </p:sp>
      <p:sp>
        <p:nvSpPr>
          <p:cNvPr id="57351" name="Text Box 8"/>
          <p:cNvSpPr txBox="1">
            <a:spLocks noChangeArrowheads="1"/>
          </p:cNvSpPr>
          <p:nvPr/>
        </p:nvSpPr>
        <p:spPr bwMode="auto">
          <a:xfrm>
            <a:off x="6781800" y="1905000"/>
            <a:ext cx="1133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a:t>
            </a:r>
            <a:r>
              <a:rPr lang="zh-CN" altLang="en-US" sz="2800"/>
              <a:t>孤对</a:t>
            </a:r>
            <a:r>
              <a:rPr lang="en-US" altLang="zh-CN" sz="2800"/>
              <a:t>)</a:t>
            </a:r>
          </a:p>
        </p:txBody>
      </p:sp>
      <p:sp>
        <p:nvSpPr>
          <p:cNvPr id="46089" name="Text Box 9"/>
          <p:cNvSpPr txBox="1">
            <a:spLocks noChangeArrowheads="1"/>
          </p:cNvSpPr>
          <p:nvPr/>
        </p:nvSpPr>
        <p:spPr bwMode="auto">
          <a:xfrm>
            <a:off x="228600" y="2362200"/>
            <a:ext cx="8458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2.</a:t>
            </a:r>
            <a:r>
              <a:rPr lang="zh-CN" altLang="en-US" sz="2800" b="1">
                <a:solidFill>
                  <a:srgbClr val="0000FF"/>
                </a:solidFill>
              </a:rPr>
              <a:t>价层电子对尽可能远离</a:t>
            </a:r>
            <a:r>
              <a:rPr lang="en-US" altLang="zh-CN" sz="2800" b="1">
                <a:solidFill>
                  <a:srgbClr val="0000FF"/>
                </a:solidFill>
              </a:rPr>
              <a:t>,</a:t>
            </a:r>
            <a:r>
              <a:rPr lang="zh-CN" altLang="en-US" sz="2800" b="1">
                <a:solidFill>
                  <a:srgbClr val="0000FF"/>
                </a:solidFill>
              </a:rPr>
              <a:t>以使斥力最小</a:t>
            </a:r>
            <a:r>
              <a:rPr lang="en-US" altLang="zh-CN" sz="2800"/>
              <a:t>,</a:t>
            </a:r>
            <a:r>
              <a:rPr lang="zh-CN" altLang="en-US" sz="2800"/>
              <a:t>但同时又都受中心原子的吸引</a:t>
            </a:r>
            <a:r>
              <a:rPr lang="en-US" altLang="zh-CN" sz="2800"/>
              <a:t>,</a:t>
            </a:r>
            <a:r>
              <a:rPr lang="zh-CN" altLang="en-US" sz="2800"/>
              <a:t>二力平衡时决定了各价层电子对的位置</a:t>
            </a:r>
          </a:p>
        </p:txBody>
      </p:sp>
      <p:sp>
        <p:nvSpPr>
          <p:cNvPr id="46090" name="Text Box 10"/>
          <p:cNvSpPr txBox="1">
            <a:spLocks noChangeArrowheads="1"/>
          </p:cNvSpPr>
          <p:nvPr/>
        </p:nvSpPr>
        <p:spPr bwMode="auto">
          <a:xfrm>
            <a:off x="152400" y="3810000"/>
            <a:ext cx="87137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3.</a:t>
            </a:r>
            <a:r>
              <a:rPr lang="zh-CN" altLang="en-US" sz="2800" b="1">
                <a:solidFill>
                  <a:srgbClr val="0000FF"/>
                </a:solidFill>
              </a:rPr>
              <a:t>价层电子对间斥力大小顺序</a:t>
            </a:r>
            <a:r>
              <a:rPr lang="en-US" altLang="zh-CN" sz="2800" b="1">
                <a:solidFill>
                  <a:srgbClr val="0000FF"/>
                </a:solidFill>
              </a:rPr>
              <a:t>:</a:t>
            </a:r>
            <a:r>
              <a:rPr lang="en-US" altLang="zh-CN" sz="2800"/>
              <a:t>  </a:t>
            </a:r>
            <a:r>
              <a:rPr lang="en-US" altLang="zh-CN"/>
              <a:t>LP-LP &gt; LP-BP &gt; BP-BP</a:t>
            </a:r>
          </a:p>
          <a:p>
            <a:pPr eaLnBrk="1" hangingPunct="1"/>
            <a:r>
              <a:rPr lang="en-US" altLang="zh-CN" sz="2800"/>
              <a:t>   </a:t>
            </a:r>
            <a:r>
              <a:rPr lang="zh-CN" altLang="en-US" sz="2800"/>
              <a:t>价层电子对间夹角大小顺序</a:t>
            </a:r>
            <a:r>
              <a:rPr lang="en-US" altLang="zh-CN" sz="2800"/>
              <a:t>:   </a:t>
            </a:r>
            <a:r>
              <a:rPr lang="en-US" altLang="zh-CN"/>
              <a:t>LP-LP &gt; LP-BP &gt; BP-BP</a:t>
            </a:r>
          </a:p>
        </p:txBody>
      </p:sp>
      <p:sp>
        <p:nvSpPr>
          <p:cNvPr id="46091" name="Text Box 11"/>
          <p:cNvSpPr txBox="1">
            <a:spLocks noChangeArrowheads="1"/>
          </p:cNvSpPr>
          <p:nvPr/>
        </p:nvSpPr>
        <p:spPr bwMode="auto">
          <a:xfrm>
            <a:off x="152400" y="49530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4.</a:t>
            </a:r>
            <a:r>
              <a:rPr lang="zh-CN" altLang="en-US" sz="2800" b="1">
                <a:solidFill>
                  <a:srgbClr val="0000FF"/>
                </a:solidFill>
              </a:rPr>
              <a:t>与中心原子键合的原子电负性不同会造成键合电子对离中心原子的远近不同。</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6089"/>
                                        </p:tgtEl>
                                        <p:attrNameLst>
                                          <p:attrName>style.visibility</p:attrName>
                                        </p:attrNameLst>
                                      </p:cBhvr>
                                      <p:to>
                                        <p:strVal val="visible"/>
                                      </p:to>
                                    </p:set>
                                    <p:animEffect transition="in" filter="slide(fromBottom)">
                                      <p:cBhvr>
                                        <p:cTn id="7" dur="500"/>
                                        <p:tgtEl>
                                          <p:spTgt spid="460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6090"/>
                                        </p:tgtEl>
                                        <p:attrNameLst>
                                          <p:attrName>style.visibility</p:attrName>
                                        </p:attrNameLst>
                                      </p:cBhvr>
                                      <p:to>
                                        <p:strVal val="visible"/>
                                      </p:to>
                                    </p:set>
                                    <p:animEffect transition="in" filter="slide(fromBottom)">
                                      <p:cBhvr>
                                        <p:cTn id="12" dur="500"/>
                                        <p:tgtEl>
                                          <p:spTgt spid="460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6091"/>
                                        </p:tgtEl>
                                        <p:attrNameLst>
                                          <p:attrName>style.visibility</p:attrName>
                                        </p:attrNameLst>
                                      </p:cBhvr>
                                      <p:to>
                                        <p:strVal val="visible"/>
                                      </p:to>
                                    </p:set>
                                    <p:animEffect transition="in" filter="slide(fromBottom)">
                                      <p:cBhvr>
                                        <p:cTn id="17" dur="500"/>
                                        <p:tgtEl>
                                          <p:spTgt spid="46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9" grpId="0" autoUpdateAnimBg="0"/>
      <p:bldP spid="46090" grpId="0" autoUpdateAnimBg="0"/>
      <p:bldP spid="46091"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07950" y="93663"/>
            <a:ext cx="6769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a:solidFill>
                  <a:schemeClr val="accent2"/>
                </a:solidFill>
              </a:rPr>
              <a:t>推测 </a:t>
            </a:r>
            <a:r>
              <a:rPr lang="en-US" altLang="zh-CN" sz="2800" b="1">
                <a:solidFill>
                  <a:schemeClr val="accent2"/>
                </a:solidFill>
              </a:rPr>
              <a:t>AXn</a:t>
            </a:r>
            <a:r>
              <a:rPr lang="zh-CN" altLang="en-US" sz="2800" b="1">
                <a:solidFill>
                  <a:schemeClr val="accent2"/>
                </a:solidFill>
              </a:rPr>
              <a:t>型空间结构的方法</a:t>
            </a:r>
          </a:p>
        </p:txBody>
      </p:sp>
      <p:sp>
        <p:nvSpPr>
          <p:cNvPr id="58371" name="Text Box 3"/>
          <p:cNvSpPr txBox="1">
            <a:spLocks noChangeArrowheads="1"/>
          </p:cNvSpPr>
          <p:nvPr/>
        </p:nvSpPr>
        <p:spPr bwMode="auto">
          <a:xfrm>
            <a:off x="395288" y="620713"/>
            <a:ext cx="70564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rgbClr val="FF0066"/>
                </a:solidFill>
              </a:rPr>
              <a:t>(1)</a:t>
            </a:r>
            <a:r>
              <a:rPr lang="zh-CN" altLang="en-US" sz="2800" b="1">
                <a:solidFill>
                  <a:srgbClr val="FF0066"/>
                </a:solidFill>
              </a:rPr>
              <a:t>确定中心原子</a:t>
            </a:r>
            <a:r>
              <a:rPr lang="en-US" altLang="zh-CN" sz="2800" b="1">
                <a:solidFill>
                  <a:srgbClr val="FF0066"/>
                </a:solidFill>
              </a:rPr>
              <a:t>A</a:t>
            </a:r>
            <a:r>
              <a:rPr lang="zh-CN" altLang="en-US" sz="2800" b="1">
                <a:solidFill>
                  <a:srgbClr val="FF0066"/>
                </a:solidFill>
              </a:rPr>
              <a:t>的价层电子对数</a:t>
            </a:r>
            <a:r>
              <a:rPr lang="en-US" altLang="zh-CN" sz="2800" b="1">
                <a:solidFill>
                  <a:srgbClr val="FF0066"/>
                </a:solidFill>
              </a:rPr>
              <a:t>VP</a:t>
            </a:r>
          </a:p>
        </p:txBody>
      </p:sp>
      <p:sp>
        <p:nvSpPr>
          <p:cNvPr id="58372" name="Text Box 5"/>
          <p:cNvSpPr txBox="1">
            <a:spLocks noChangeArrowheads="1"/>
          </p:cNvSpPr>
          <p:nvPr/>
        </p:nvSpPr>
        <p:spPr bwMode="auto">
          <a:xfrm>
            <a:off x="179388" y="1109663"/>
            <a:ext cx="89646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a:solidFill>
                  <a:srgbClr val="0000FF"/>
                </a:solidFill>
              </a:rPr>
              <a:t>原则</a:t>
            </a:r>
            <a:r>
              <a:rPr lang="en-US" altLang="zh-CN" sz="2800" b="1">
                <a:solidFill>
                  <a:srgbClr val="FF3300"/>
                </a:solidFill>
              </a:rPr>
              <a:t>:①</a:t>
            </a:r>
            <a:r>
              <a:rPr lang="zh-CN" altLang="en-US" sz="2800" b="1">
                <a:solidFill>
                  <a:srgbClr val="FF3300"/>
                </a:solidFill>
              </a:rPr>
              <a:t>确定</a:t>
            </a:r>
            <a:r>
              <a:rPr lang="en-US" altLang="zh-CN" sz="2800" b="1" i="1">
                <a:solidFill>
                  <a:srgbClr val="FF3300"/>
                </a:solidFill>
              </a:rPr>
              <a:t>σ</a:t>
            </a:r>
            <a:r>
              <a:rPr lang="zh-CN" altLang="en-US" sz="2800" b="1">
                <a:solidFill>
                  <a:srgbClr val="FF3300"/>
                </a:solidFill>
              </a:rPr>
              <a:t>键电子对数：</a:t>
            </a:r>
            <a:r>
              <a:rPr lang="zh-CN" altLang="en-US" sz="2800"/>
              <a:t>等于与中心原子成键的配位原子数目</a:t>
            </a:r>
            <a:r>
              <a:rPr lang="en-US" altLang="zh-CN" sz="2800">
                <a:solidFill>
                  <a:srgbClr val="FF3300"/>
                </a:solidFill>
              </a:rPr>
              <a:t>(BP)</a:t>
            </a:r>
            <a:r>
              <a:rPr lang="zh-CN" altLang="en-US" sz="2800">
                <a:solidFill>
                  <a:srgbClr val="FF3300"/>
                </a:solidFill>
              </a:rPr>
              <a:t>，</a:t>
            </a:r>
            <a:r>
              <a:rPr lang="zh-CN" altLang="en-US" sz="2800"/>
              <a:t>即</a:t>
            </a:r>
            <a:r>
              <a:rPr lang="en-US" altLang="zh-CN" sz="2800" i="1"/>
              <a:t>n</a:t>
            </a:r>
            <a:r>
              <a:rPr lang="zh-CN" altLang="en-US" sz="2800"/>
              <a:t>值</a:t>
            </a:r>
          </a:p>
        </p:txBody>
      </p:sp>
      <p:grpSp>
        <p:nvGrpSpPr>
          <p:cNvPr id="268292" name="Group 4"/>
          <p:cNvGrpSpPr>
            <a:grpSpLocks/>
          </p:cNvGrpSpPr>
          <p:nvPr/>
        </p:nvGrpSpPr>
        <p:grpSpPr bwMode="auto">
          <a:xfrm>
            <a:off x="755650" y="5013325"/>
            <a:ext cx="6672263" cy="519113"/>
            <a:chOff x="476" y="3158"/>
            <a:chExt cx="4203" cy="327"/>
          </a:xfrm>
        </p:grpSpPr>
        <p:sp>
          <p:nvSpPr>
            <p:cNvPr id="58378" name="Text Box 33"/>
            <p:cNvSpPr txBox="1">
              <a:spLocks noChangeArrowheads="1"/>
            </p:cNvSpPr>
            <p:nvPr/>
          </p:nvSpPr>
          <p:spPr bwMode="auto">
            <a:xfrm>
              <a:off x="476" y="3158"/>
              <a:ext cx="408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 </a:t>
              </a:r>
              <a:r>
                <a:rPr lang="en-US" altLang="zh-CN" sz="2800" b="1">
                  <a:solidFill>
                    <a:srgbClr val="FF3300"/>
                  </a:solidFill>
                </a:rPr>
                <a:t>③</a:t>
              </a:r>
              <a:r>
                <a:rPr lang="zh-CN" altLang="en-US" sz="2800" b="1">
                  <a:solidFill>
                    <a:srgbClr val="FF3300"/>
                  </a:solidFill>
                </a:rPr>
                <a:t>价电子对数目</a:t>
              </a:r>
              <a:r>
                <a:rPr lang="en-US" altLang="zh-CN" sz="2800" b="1">
                  <a:solidFill>
                    <a:srgbClr val="FF3300"/>
                  </a:solidFill>
                </a:rPr>
                <a:t>(VP)</a:t>
              </a:r>
              <a:r>
                <a:rPr lang="zh-CN" altLang="en-US" sz="2800" b="1">
                  <a:solidFill>
                    <a:srgbClr val="FF3300"/>
                  </a:solidFill>
                </a:rPr>
                <a:t>：</a:t>
              </a:r>
            </a:p>
          </p:txBody>
        </p:sp>
        <p:sp>
          <p:nvSpPr>
            <p:cNvPr id="58379" name="Text Box 34"/>
            <p:cNvSpPr txBox="1">
              <a:spLocks noChangeArrowheads="1"/>
            </p:cNvSpPr>
            <p:nvPr/>
          </p:nvSpPr>
          <p:spPr bwMode="auto">
            <a:xfrm>
              <a:off x="2835" y="3158"/>
              <a:ext cx="18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VP  = BP +  LP</a:t>
              </a:r>
            </a:p>
          </p:txBody>
        </p:sp>
      </p:grpSp>
      <p:grpSp>
        <p:nvGrpSpPr>
          <p:cNvPr id="268290" name="Group 2"/>
          <p:cNvGrpSpPr>
            <a:grpSpLocks/>
          </p:cNvGrpSpPr>
          <p:nvPr/>
        </p:nvGrpSpPr>
        <p:grpSpPr bwMode="auto">
          <a:xfrm>
            <a:off x="228600" y="1989138"/>
            <a:ext cx="8610600" cy="2339975"/>
            <a:chOff x="144" y="1253"/>
            <a:chExt cx="5424" cy="1474"/>
          </a:xfrm>
        </p:grpSpPr>
        <p:sp>
          <p:nvSpPr>
            <p:cNvPr id="58375" name="Text Box 7"/>
            <p:cNvSpPr txBox="1">
              <a:spLocks noChangeArrowheads="1"/>
            </p:cNvSpPr>
            <p:nvPr/>
          </p:nvSpPr>
          <p:spPr bwMode="auto">
            <a:xfrm>
              <a:off x="548" y="1253"/>
              <a:ext cx="31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t> </a:t>
              </a:r>
              <a:r>
                <a:rPr lang="en-US" altLang="zh-CN" sz="2800" b="1">
                  <a:solidFill>
                    <a:srgbClr val="FF3300"/>
                  </a:solidFill>
                </a:rPr>
                <a:t>②</a:t>
              </a:r>
              <a:r>
                <a:rPr lang="zh-CN" altLang="en-US" sz="2800" b="1">
                  <a:solidFill>
                    <a:srgbClr val="FF3300"/>
                  </a:solidFill>
                </a:rPr>
                <a:t>确定孤电子对数</a:t>
              </a:r>
              <a:r>
                <a:rPr lang="en-US" altLang="zh-CN" sz="2800" b="1">
                  <a:solidFill>
                    <a:srgbClr val="FF3300"/>
                  </a:solidFill>
                </a:rPr>
                <a:t>(LP)</a:t>
              </a:r>
            </a:p>
          </p:txBody>
        </p:sp>
        <p:sp>
          <p:nvSpPr>
            <p:cNvPr id="58376" name="Text Box 32"/>
            <p:cNvSpPr txBox="1">
              <a:spLocks noChangeArrowheads="1"/>
            </p:cNvSpPr>
            <p:nvPr/>
          </p:nvSpPr>
          <p:spPr bwMode="auto">
            <a:xfrm>
              <a:off x="384" y="2400"/>
              <a:ext cx="47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a:solidFill>
                    <a:srgbClr val="0000FF"/>
                  </a:solidFill>
                </a:rPr>
                <a:t>若出现小数</a:t>
              </a:r>
              <a:r>
                <a:rPr lang="en-US" altLang="zh-CN" sz="2800">
                  <a:solidFill>
                    <a:srgbClr val="0000FF"/>
                  </a:solidFill>
                </a:rPr>
                <a:t>(</a:t>
              </a:r>
              <a:r>
                <a:rPr lang="zh-CN" altLang="en-US" sz="2800">
                  <a:solidFill>
                    <a:srgbClr val="0000FF"/>
                  </a:solidFill>
                </a:rPr>
                <a:t>如</a:t>
              </a:r>
              <a:r>
                <a:rPr lang="en-US" altLang="zh-CN" sz="2800">
                  <a:solidFill>
                    <a:srgbClr val="0000FF"/>
                  </a:solidFill>
                </a:rPr>
                <a:t>1.5), </a:t>
              </a:r>
              <a:r>
                <a:rPr lang="zh-CN" altLang="en-US" sz="2800">
                  <a:solidFill>
                    <a:srgbClr val="0000FF"/>
                  </a:solidFill>
                </a:rPr>
                <a:t>则进为整数（</a:t>
              </a:r>
              <a:r>
                <a:rPr lang="en-US" altLang="zh-CN" sz="2800">
                  <a:solidFill>
                    <a:srgbClr val="0000FF"/>
                  </a:solidFill>
                </a:rPr>
                <a:t>2</a:t>
              </a:r>
              <a:r>
                <a:rPr lang="zh-CN" altLang="en-US" sz="2800">
                  <a:solidFill>
                    <a:srgbClr val="0000FF"/>
                  </a:solidFill>
                </a:rPr>
                <a:t>）。</a:t>
              </a:r>
            </a:p>
          </p:txBody>
        </p:sp>
        <p:graphicFrame>
          <p:nvGraphicFramePr>
            <p:cNvPr id="58377" name="Object 2"/>
            <p:cNvGraphicFramePr>
              <a:graphicFrameLocks noChangeAspect="1"/>
            </p:cNvGraphicFramePr>
            <p:nvPr/>
          </p:nvGraphicFramePr>
          <p:xfrm>
            <a:off x="144" y="1728"/>
            <a:ext cx="5424" cy="467"/>
          </p:xfrm>
          <a:graphic>
            <a:graphicData uri="http://schemas.openxmlformats.org/presentationml/2006/ole">
              <mc:AlternateContent xmlns:mc="http://schemas.openxmlformats.org/markup-compatibility/2006">
                <mc:Choice xmlns:v="urn:schemas-microsoft-com:vml" Requires="v">
                  <p:oleObj spid="_x0000_s58392" name="公式" r:id="rId4" imgW="5588000" imgH="482600" progId="Equation.3">
                    <p:embed/>
                  </p:oleObj>
                </mc:Choice>
                <mc:Fallback>
                  <p:oleObj name="公式" r:id="rId4" imgW="5588000" imgH="482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 y="1728"/>
                          <a:ext cx="5424" cy="46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8290"/>
                                        </p:tgtEl>
                                        <p:attrNameLst>
                                          <p:attrName>style.visibility</p:attrName>
                                        </p:attrNameLst>
                                      </p:cBhvr>
                                      <p:to>
                                        <p:strVal val="visible"/>
                                      </p:to>
                                    </p:set>
                                    <p:animEffect transition="in" filter="blinds(horizontal)">
                                      <p:cBhvr>
                                        <p:cTn id="7" dur="500"/>
                                        <p:tgtEl>
                                          <p:spTgt spid="268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8292"/>
                                        </p:tgtEl>
                                        <p:attrNameLst>
                                          <p:attrName>style.visibility</p:attrName>
                                        </p:attrNameLst>
                                      </p:cBhvr>
                                      <p:to>
                                        <p:strVal val="visible"/>
                                      </p:to>
                                    </p:set>
                                    <p:animEffect transition="in" filter="blinds(horizontal)">
                                      <p:cBhvr>
                                        <p:cTn id="12" dur="500"/>
                                        <p:tgtEl>
                                          <p:spTgt spid="268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533400" y="254000"/>
            <a:ext cx="2022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solidFill>
                  <a:srgbClr val="FF3300"/>
                </a:solidFill>
              </a:rPr>
              <a:t>例：</a:t>
            </a:r>
            <a:r>
              <a:rPr lang="en-US" altLang="zh-CN" sz="2800"/>
              <a:t>SO</a:t>
            </a:r>
            <a:r>
              <a:rPr lang="en-US" altLang="zh-CN" sz="2800" baseline="-25000"/>
              <a:t>2</a:t>
            </a:r>
            <a:endParaRPr lang="en-US" altLang="zh-CN" sz="2800"/>
          </a:p>
        </p:txBody>
      </p:sp>
      <p:sp>
        <p:nvSpPr>
          <p:cNvPr id="59395" name="Text Box 3"/>
          <p:cNvSpPr txBox="1">
            <a:spLocks noChangeArrowheads="1"/>
          </p:cNvSpPr>
          <p:nvPr/>
        </p:nvSpPr>
        <p:spPr bwMode="auto">
          <a:xfrm>
            <a:off x="2667000" y="254000"/>
            <a:ext cx="2984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aseline="-25000"/>
              <a:t>16</a:t>
            </a:r>
            <a:r>
              <a:rPr lang="en-US" altLang="zh-CN" sz="2800"/>
              <a:t>S   [Ne]3s</a:t>
            </a:r>
            <a:r>
              <a:rPr lang="en-US" altLang="zh-CN" sz="2800" baseline="30000"/>
              <a:t>2</a:t>
            </a:r>
            <a:r>
              <a:rPr lang="en-US" altLang="zh-CN" sz="2800"/>
              <a:t>3p</a:t>
            </a:r>
            <a:r>
              <a:rPr lang="en-US" altLang="zh-CN" sz="2800" baseline="30000"/>
              <a:t>4</a:t>
            </a:r>
            <a:endParaRPr lang="en-US" altLang="zh-CN" sz="2800"/>
          </a:p>
        </p:txBody>
      </p:sp>
      <p:sp>
        <p:nvSpPr>
          <p:cNvPr id="59396" name="Text Box 4"/>
          <p:cNvSpPr txBox="1">
            <a:spLocks noChangeArrowheads="1"/>
          </p:cNvSpPr>
          <p:nvPr/>
        </p:nvSpPr>
        <p:spPr bwMode="auto">
          <a:xfrm>
            <a:off x="5580063" y="260350"/>
            <a:ext cx="28082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aseline="-25000"/>
              <a:t>8</a:t>
            </a:r>
            <a:r>
              <a:rPr lang="en-US" altLang="zh-CN" sz="2800"/>
              <a:t>O   [He]2s</a:t>
            </a:r>
            <a:r>
              <a:rPr lang="en-US" altLang="zh-CN" sz="2800" baseline="30000"/>
              <a:t>2</a:t>
            </a:r>
            <a:r>
              <a:rPr lang="en-US" altLang="zh-CN" sz="2800"/>
              <a:t>2p</a:t>
            </a:r>
            <a:r>
              <a:rPr lang="en-US" altLang="zh-CN" sz="2800" baseline="30000"/>
              <a:t>4</a:t>
            </a:r>
            <a:endParaRPr lang="en-US" altLang="zh-CN" sz="2800"/>
          </a:p>
        </p:txBody>
      </p:sp>
      <p:sp>
        <p:nvSpPr>
          <p:cNvPr id="59397" name="Text Box 5"/>
          <p:cNvSpPr txBox="1">
            <a:spLocks noChangeArrowheads="1"/>
          </p:cNvSpPr>
          <p:nvPr/>
        </p:nvSpPr>
        <p:spPr bwMode="auto">
          <a:xfrm>
            <a:off x="1311275" y="796925"/>
            <a:ext cx="2803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BP = </a:t>
            </a:r>
            <a:r>
              <a:rPr lang="en-US" altLang="zh-CN" sz="2800" i="1"/>
              <a:t>n </a:t>
            </a:r>
            <a:r>
              <a:rPr lang="en-US" altLang="zh-CN" sz="2800"/>
              <a:t>= 2</a:t>
            </a:r>
          </a:p>
        </p:txBody>
      </p:sp>
      <p:sp>
        <p:nvSpPr>
          <p:cNvPr id="59398" name="Text Box 6"/>
          <p:cNvSpPr txBox="1">
            <a:spLocks noChangeArrowheads="1"/>
          </p:cNvSpPr>
          <p:nvPr/>
        </p:nvSpPr>
        <p:spPr bwMode="auto">
          <a:xfrm>
            <a:off x="1295400" y="1162050"/>
            <a:ext cx="3852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LP = 1/2(6-2</a:t>
            </a:r>
            <a:r>
              <a:rPr lang="en-US" altLang="zh-CN" sz="2800">
                <a:sym typeface="Symbol" pitchFamily="18" charset="2"/>
              </a:rPr>
              <a:t>2-0</a:t>
            </a:r>
            <a:r>
              <a:rPr lang="en-US" altLang="zh-CN" sz="2800"/>
              <a:t>) = 1</a:t>
            </a:r>
          </a:p>
        </p:txBody>
      </p:sp>
      <p:sp>
        <p:nvSpPr>
          <p:cNvPr id="59399" name="Text Box 7"/>
          <p:cNvSpPr txBox="1">
            <a:spLocks noChangeArrowheads="1"/>
          </p:cNvSpPr>
          <p:nvPr/>
        </p:nvSpPr>
        <p:spPr bwMode="auto">
          <a:xfrm>
            <a:off x="1295400" y="1625600"/>
            <a:ext cx="35639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VP = BP + LP = 3</a:t>
            </a:r>
          </a:p>
        </p:txBody>
      </p:sp>
      <p:grpSp>
        <p:nvGrpSpPr>
          <p:cNvPr id="267266" name="Group 2"/>
          <p:cNvGrpSpPr>
            <a:grpSpLocks/>
          </p:cNvGrpSpPr>
          <p:nvPr/>
        </p:nvGrpSpPr>
        <p:grpSpPr bwMode="auto">
          <a:xfrm>
            <a:off x="611188" y="2060575"/>
            <a:ext cx="5762625" cy="1992313"/>
            <a:chOff x="384" y="1488"/>
            <a:chExt cx="3630" cy="1255"/>
          </a:xfrm>
        </p:grpSpPr>
        <p:sp>
          <p:nvSpPr>
            <p:cNvPr id="59409" name="Text Box 8"/>
            <p:cNvSpPr txBox="1">
              <a:spLocks noChangeArrowheads="1"/>
            </p:cNvSpPr>
            <p:nvPr/>
          </p:nvSpPr>
          <p:spPr bwMode="auto">
            <a:xfrm>
              <a:off x="384" y="1488"/>
              <a:ext cx="14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1">
                  <a:solidFill>
                    <a:schemeClr val="accent2"/>
                  </a:solidFill>
                </a:rPr>
                <a:t>      NH</a:t>
              </a:r>
              <a:r>
                <a:rPr lang="en-US" altLang="zh-CN" sz="2800" b="1" baseline="-25000">
                  <a:solidFill>
                    <a:schemeClr val="accent2"/>
                  </a:solidFill>
                </a:rPr>
                <a:t>4</a:t>
              </a:r>
              <a:r>
                <a:rPr lang="en-US" altLang="zh-CN" sz="2800" b="1" baseline="30000">
                  <a:solidFill>
                    <a:schemeClr val="accent2"/>
                  </a:solidFill>
                </a:rPr>
                <a:t>+</a:t>
              </a:r>
              <a:endParaRPr lang="en-US" altLang="zh-CN" sz="2800" b="1">
                <a:solidFill>
                  <a:schemeClr val="accent2"/>
                </a:solidFill>
              </a:endParaRPr>
            </a:p>
          </p:txBody>
        </p:sp>
        <p:sp>
          <p:nvSpPr>
            <p:cNvPr id="59410" name="Text Box 9"/>
            <p:cNvSpPr txBox="1">
              <a:spLocks noChangeArrowheads="1"/>
            </p:cNvSpPr>
            <p:nvPr/>
          </p:nvSpPr>
          <p:spPr bwMode="auto">
            <a:xfrm>
              <a:off x="1872" y="1552"/>
              <a:ext cx="21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1" baseline="-25000">
                  <a:solidFill>
                    <a:schemeClr val="accent2"/>
                  </a:solidFill>
                </a:rPr>
                <a:t>7</a:t>
              </a:r>
              <a:r>
                <a:rPr lang="en-US" altLang="zh-CN" sz="2800" b="1">
                  <a:solidFill>
                    <a:schemeClr val="accent2"/>
                  </a:solidFill>
                </a:rPr>
                <a:t>N   [He]2s</a:t>
              </a:r>
              <a:r>
                <a:rPr lang="en-US" altLang="zh-CN" sz="2800" b="1" baseline="30000">
                  <a:solidFill>
                    <a:schemeClr val="accent2"/>
                  </a:solidFill>
                </a:rPr>
                <a:t>2</a:t>
              </a:r>
              <a:r>
                <a:rPr lang="en-US" altLang="zh-CN" sz="2800" b="1">
                  <a:solidFill>
                    <a:schemeClr val="accent2"/>
                  </a:solidFill>
                </a:rPr>
                <a:t>2p</a:t>
              </a:r>
              <a:r>
                <a:rPr lang="en-US" altLang="zh-CN" sz="2800" b="1" baseline="30000">
                  <a:solidFill>
                    <a:schemeClr val="accent2"/>
                  </a:solidFill>
                </a:rPr>
                <a:t>3</a:t>
              </a:r>
              <a:endParaRPr lang="en-US" altLang="zh-CN" sz="2800" b="1">
                <a:solidFill>
                  <a:schemeClr val="accent2"/>
                </a:solidFill>
              </a:endParaRPr>
            </a:p>
          </p:txBody>
        </p:sp>
        <p:sp>
          <p:nvSpPr>
            <p:cNvPr id="59411" name="Text Box 10"/>
            <p:cNvSpPr txBox="1">
              <a:spLocks noChangeArrowheads="1"/>
            </p:cNvSpPr>
            <p:nvPr/>
          </p:nvSpPr>
          <p:spPr bwMode="auto">
            <a:xfrm>
              <a:off x="912" y="1872"/>
              <a:ext cx="16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1">
                  <a:solidFill>
                    <a:schemeClr val="accent2"/>
                  </a:solidFill>
                </a:rPr>
                <a:t>BP = </a:t>
              </a:r>
              <a:r>
                <a:rPr lang="en-US" altLang="zh-CN" sz="2800" b="1" i="1">
                  <a:solidFill>
                    <a:schemeClr val="accent2"/>
                  </a:solidFill>
                </a:rPr>
                <a:t>n </a:t>
              </a:r>
              <a:r>
                <a:rPr lang="en-US" altLang="zh-CN" sz="2800" b="1">
                  <a:solidFill>
                    <a:schemeClr val="accent2"/>
                  </a:solidFill>
                </a:rPr>
                <a:t>= 4</a:t>
              </a:r>
            </a:p>
          </p:txBody>
        </p:sp>
        <p:sp>
          <p:nvSpPr>
            <p:cNvPr id="59412" name="Text Box 11"/>
            <p:cNvSpPr txBox="1">
              <a:spLocks noChangeArrowheads="1"/>
            </p:cNvSpPr>
            <p:nvPr/>
          </p:nvSpPr>
          <p:spPr bwMode="auto">
            <a:xfrm>
              <a:off x="912" y="2128"/>
              <a:ext cx="26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1">
                  <a:solidFill>
                    <a:schemeClr val="accent2"/>
                  </a:solidFill>
                </a:rPr>
                <a:t>LP = 1/2(5-4</a:t>
              </a:r>
              <a:r>
                <a:rPr lang="en-US" altLang="zh-CN" sz="2800" b="1">
                  <a:solidFill>
                    <a:schemeClr val="accent2"/>
                  </a:solidFill>
                  <a:sym typeface="Symbol" pitchFamily="18" charset="2"/>
                </a:rPr>
                <a:t>1-1</a:t>
              </a:r>
              <a:r>
                <a:rPr lang="en-US" altLang="zh-CN" sz="2800" b="1">
                  <a:solidFill>
                    <a:schemeClr val="accent2"/>
                  </a:solidFill>
                </a:rPr>
                <a:t>) = 0</a:t>
              </a:r>
            </a:p>
          </p:txBody>
        </p:sp>
        <p:sp>
          <p:nvSpPr>
            <p:cNvPr id="59413" name="Text Box 12"/>
            <p:cNvSpPr txBox="1">
              <a:spLocks noChangeArrowheads="1"/>
            </p:cNvSpPr>
            <p:nvPr/>
          </p:nvSpPr>
          <p:spPr bwMode="auto">
            <a:xfrm>
              <a:off x="912" y="2416"/>
              <a:ext cx="2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1">
                  <a:solidFill>
                    <a:schemeClr val="accent2"/>
                  </a:solidFill>
                </a:rPr>
                <a:t>VP = BP + LP = 4</a:t>
              </a:r>
            </a:p>
          </p:txBody>
        </p:sp>
      </p:grpSp>
      <p:grpSp>
        <p:nvGrpSpPr>
          <p:cNvPr id="267267" name="Group 3"/>
          <p:cNvGrpSpPr>
            <a:grpSpLocks/>
          </p:cNvGrpSpPr>
          <p:nvPr/>
        </p:nvGrpSpPr>
        <p:grpSpPr bwMode="auto">
          <a:xfrm>
            <a:off x="539750" y="4005263"/>
            <a:ext cx="7999413" cy="1898650"/>
            <a:chOff x="336" y="2795"/>
            <a:chExt cx="5039" cy="1196"/>
          </a:xfrm>
        </p:grpSpPr>
        <p:sp>
          <p:nvSpPr>
            <p:cNvPr id="59403" name="Text Box 19"/>
            <p:cNvSpPr txBox="1">
              <a:spLocks noChangeArrowheads="1"/>
            </p:cNvSpPr>
            <p:nvPr/>
          </p:nvSpPr>
          <p:spPr bwMode="auto">
            <a:xfrm>
              <a:off x="336" y="2832"/>
              <a:ext cx="17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1">
                  <a:solidFill>
                    <a:srgbClr val="FF3300"/>
                  </a:solidFill>
                </a:rPr>
                <a:t>        </a:t>
              </a:r>
              <a:r>
                <a:rPr lang="en-US" altLang="zh-CN" sz="2800"/>
                <a:t>PO</a:t>
              </a:r>
              <a:r>
                <a:rPr lang="en-US" altLang="zh-CN" sz="2800" baseline="-25000"/>
                <a:t>4</a:t>
              </a:r>
              <a:r>
                <a:rPr lang="en-US" altLang="zh-CN" sz="2800" baseline="30000"/>
                <a:t>3-</a:t>
              </a:r>
              <a:endParaRPr lang="en-US" altLang="zh-CN" sz="2800"/>
            </a:p>
          </p:txBody>
        </p:sp>
        <p:sp>
          <p:nvSpPr>
            <p:cNvPr id="59404" name="Text Box 20"/>
            <p:cNvSpPr txBox="1">
              <a:spLocks noChangeArrowheads="1"/>
            </p:cNvSpPr>
            <p:nvPr/>
          </p:nvSpPr>
          <p:spPr bwMode="auto">
            <a:xfrm>
              <a:off x="1728" y="2800"/>
              <a:ext cx="18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aseline="-25000"/>
                <a:t>15</a:t>
              </a:r>
              <a:r>
                <a:rPr lang="en-US" altLang="zh-CN" sz="2800"/>
                <a:t>P   [Ne]3s</a:t>
              </a:r>
              <a:r>
                <a:rPr lang="en-US" altLang="zh-CN" sz="2800" baseline="30000"/>
                <a:t>2</a:t>
              </a:r>
              <a:r>
                <a:rPr lang="en-US" altLang="zh-CN" sz="2800"/>
                <a:t>3p</a:t>
              </a:r>
              <a:r>
                <a:rPr lang="en-US" altLang="zh-CN" sz="2800" baseline="30000"/>
                <a:t>3</a:t>
              </a:r>
              <a:endParaRPr lang="en-US" altLang="zh-CN" sz="2800"/>
            </a:p>
          </p:txBody>
        </p:sp>
        <p:sp>
          <p:nvSpPr>
            <p:cNvPr id="59405" name="Text Box 21"/>
            <p:cNvSpPr txBox="1">
              <a:spLocks noChangeArrowheads="1"/>
            </p:cNvSpPr>
            <p:nvPr/>
          </p:nvSpPr>
          <p:spPr bwMode="auto">
            <a:xfrm>
              <a:off x="3606" y="2795"/>
              <a:ext cx="176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aseline="-25000"/>
                <a:t>8</a:t>
              </a:r>
              <a:r>
                <a:rPr lang="en-US" altLang="zh-CN" sz="2800"/>
                <a:t>O   [He]2s</a:t>
              </a:r>
              <a:r>
                <a:rPr lang="en-US" altLang="zh-CN" sz="2800" baseline="30000"/>
                <a:t>2</a:t>
              </a:r>
              <a:r>
                <a:rPr lang="en-US" altLang="zh-CN" sz="2800"/>
                <a:t>2p</a:t>
              </a:r>
              <a:r>
                <a:rPr lang="en-US" altLang="zh-CN" sz="2800" baseline="30000"/>
                <a:t>4</a:t>
              </a:r>
              <a:endParaRPr lang="en-US" altLang="zh-CN" sz="2800"/>
            </a:p>
          </p:txBody>
        </p:sp>
        <p:sp>
          <p:nvSpPr>
            <p:cNvPr id="59406" name="Text Box 22"/>
            <p:cNvSpPr txBox="1">
              <a:spLocks noChangeArrowheads="1"/>
            </p:cNvSpPr>
            <p:nvPr/>
          </p:nvSpPr>
          <p:spPr bwMode="auto">
            <a:xfrm>
              <a:off x="922" y="3142"/>
              <a:ext cx="16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BP = </a:t>
              </a:r>
              <a:r>
                <a:rPr lang="en-US" altLang="zh-CN" sz="2800" i="1"/>
                <a:t>n </a:t>
              </a:r>
              <a:r>
                <a:rPr lang="en-US" altLang="zh-CN" sz="2800"/>
                <a:t>= 4</a:t>
              </a:r>
            </a:p>
          </p:txBody>
        </p:sp>
        <p:sp>
          <p:nvSpPr>
            <p:cNvPr id="59407" name="Text Box 23"/>
            <p:cNvSpPr txBox="1">
              <a:spLocks noChangeArrowheads="1"/>
            </p:cNvSpPr>
            <p:nvPr/>
          </p:nvSpPr>
          <p:spPr bwMode="auto">
            <a:xfrm>
              <a:off x="912" y="3372"/>
              <a:ext cx="29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LP = 1/2(5-4</a:t>
              </a:r>
              <a:r>
                <a:rPr lang="en-US" altLang="zh-CN" sz="2800">
                  <a:sym typeface="Symbol" pitchFamily="18" charset="2"/>
                </a:rPr>
                <a:t>2-(-3)</a:t>
              </a:r>
              <a:r>
                <a:rPr lang="en-US" altLang="zh-CN" sz="2800"/>
                <a:t>) = 0</a:t>
              </a:r>
            </a:p>
          </p:txBody>
        </p:sp>
        <p:sp>
          <p:nvSpPr>
            <p:cNvPr id="59408" name="Text Box 24"/>
            <p:cNvSpPr txBox="1">
              <a:spLocks noChangeArrowheads="1"/>
            </p:cNvSpPr>
            <p:nvPr/>
          </p:nvSpPr>
          <p:spPr bwMode="auto">
            <a:xfrm>
              <a:off x="912" y="3664"/>
              <a:ext cx="22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VP = BP + LP = 4</a:t>
              </a:r>
            </a:p>
          </p:txBody>
        </p:sp>
      </p:grpSp>
      <p:sp>
        <p:nvSpPr>
          <p:cNvPr id="267268" name="Text Box 4"/>
          <p:cNvSpPr txBox="1">
            <a:spLocks noChangeArrowheads="1"/>
          </p:cNvSpPr>
          <p:nvPr/>
        </p:nvSpPr>
        <p:spPr bwMode="auto">
          <a:xfrm>
            <a:off x="1116013" y="6021388"/>
            <a:ext cx="7129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VP( HNO</a:t>
            </a:r>
            <a:r>
              <a:rPr lang="en-US" altLang="zh-CN" sz="2800" baseline="-25000"/>
              <a:t>3</a:t>
            </a:r>
            <a:r>
              <a:rPr lang="en-US" altLang="zh-CN" sz="2800"/>
              <a:t>)= 3 + 1/2 [5-(2×3-1)]=3</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67266"/>
                                        </p:tgtEl>
                                        <p:attrNameLst>
                                          <p:attrName>style.visibility</p:attrName>
                                        </p:attrNameLst>
                                      </p:cBhvr>
                                      <p:to>
                                        <p:strVal val="visible"/>
                                      </p:to>
                                    </p:set>
                                    <p:animEffect transition="in" filter="box(in)">
                                      <p:cBhvr>
                                        <p:cTn id="7" dur="500"/>
                                        <p:tgtEl>
                                          <p:spTgt spid="267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267267"/>
                                        </p:tgtEl>
                                        <p:attrNameLst>
                                          <p:attrName>style.visibility</p:attrName>
                                        </p:attrNameLst>
                                      </p:cBhvr>
                                      <p:to>
                                        <p:strVal val="visible"/>
                                      </p:to>
                                    </p:set>
                                    <p:anim calcmode="lin" valueType="num">
                                      <p:cBhvr>
                                        <p:cTn id="12" dur="500" fill="hold"/>
                                        <p:tgtEl>
                                          <p:spTgt spid="267267"/>
                                        </p:tgtEl>
                                        <p:attrNameLst>
                                          <p:attrName>ppt_w</p:attrName>
                                        </p:attrNameLst>
                                      </p:cBhvr>
                                      <p:tavLst>
                                        <p:tav tm="0">
                                          <p:val>
                                            <p:fltVal val="0"/>
                                          </p:val>
                                        </p:tav>
                                        <p:tav tm="100000">
                                          <p:val>
                                            <p:strVal val="#ppt_w"/>
                                          </p:val>
                                        </p:tav>
                                      </p:tavLst>
                                    </p:anim>
                                    <p:anim calcmode="lin" valueType="num">
                                      <p:cBhvr>
                                        <p:cTn id="13" dur="500" fill="hold"/>
                                        <p:tgtEl>
                                          <p:spTgt spid="267267"/>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67268"/>
                                        </p:tgtEl>
                                        <p:attrNameLst>
                                          <p:attrName>style.visibility</p:attrName>
                                        </p:attrNameLst>
                                      </p:cBhvr>
                                      <p:to>
                                        <p:strVal val="visible"/>
                                      </p:to>
                                    </p:set>
                                    <p:animEffect transition="in" filter="blinds(horizontal)">
                                      <p:cBhvr>
                                        <p:cTn id="18" dur="500"/>
                                        <p:tgtEl>
                                          <p:spTgt spid="267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300038" y="188913"/>
            <a:ext cx="88439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rgbClr val="FF0066"/>
                </a:solidFill>
              </a:rPr>
              <a:t>(2) </a:t>
            </a:r>
            <a:r>
              <a:rPr lang="zh-CN" altLang="en-US" sz="2800" b="1">
                <a:solidFill>
                  <a:srgbClr val="FF0066"/>
                </a:solidFill>
              </a:rPr>
              <a:t>确定</a:t>
            </a:r>
            <a:r>
              <a:rPr lang="en-US" altLang="zh-CN" sz="2800" b="1">
                <a:solidFill>
                  <a:srgbClr val="FF0066"/>
                </a:solidFill>
              </a:rPr>
              <a:t>AX</a:t>
            </a:r>
            <a:r>
              <a:rPr lang="en-US" altLang="zh-CN" sz="2800" b="1" baseline="-25000">
                <a:solidFill>
                  <a:srgbClr val="FF0066"/>
                </a:solidFill>
              </a:rPr>
              <a:t>n</a:t>
            </a:r>
            <a:r>
              <a:rPr lang="zh-CN" altLang="en-US" sz="2800" b="1">
                <a:solidFill>
                  <a:srgbClr val="FF0066"/>
                </a:solidFill>
              </a:rPr>
              <a:t>型分子（或离子）价层电子对几何构型</a:t>
            </a:r>
          </a:p>
        </p:txBody>
      </p:sp>
      <p:grpSp>
        <p:nvGrpSpPr>
          <p:cNvPr id="48192" name="Group 64"/>
          <p:cNvGrpSpPr>
            <a:grpSpLocks/>
          </p:cNvGrpSpPr>
          <p:nvPr/>
        </p:nvGrpSpPr>
        <p:grpSpPr bwMode="auto">
          <a:xfrm>
            <a:off x="622300" y="620713"/>
            <a:ext cx="8521700" cy="731837"/>
            <a:chOff x="392" y="391"/>
            <a:chExt cx="5368" cy="461"/>
          </a:xfrm>
        </p:grpSpPr>
        <p:sp>
          <p:nvSpPr>
            <p:cNvPr id="60476" name="Text Box 3"/>
            <p:cNvSpPr txBox="1">
              <a:spLocks noChangeArrowheads="1"/>
            </p:cNvSpPr>
            <p:nvPr/>
          </p:nvSpPr>
          <p:spPr bwMode="auto">
            <a:xfrm>
              <a:off x="392" y="517"/>
              <a:ext cx="19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VP=2      </a:t>
              </a:r>
              <a:r>
                <a:rPr lang="zh-CN" altLang="en-US" sz="2800"/>
                <a:t>直线形</a:t>
              </a:r>
            </a:p>
          </p:txBody>
        </p:sp>
        <p:grpSp>
          <p:nvGrpSpPr>
            <p:cNvPr id="60477" name="Group 53"/>
            <p:cNvGrpSpPr>
              <a:grpSpLocks/>
            </p:cNvGrpSpPr>
            <p:nvPr/>
          </p:nvGrpSpPr>
          <p:grpSpPr bwMode="auto">
            <a:xfrm>
              <a:off x="2245" y="391"/>
              <a:ext cx="973" cy="461"/>
              <a:chOff x="3120" y="391"/>
              <a:chExt cx="973" cy="461"/>
            </a:xfrm>
          </p:grpSpPr>
          <p:sp>
            <p:nvSpPr>
              <p:cNvPr id="60479" name="Text Box 8"/>
              <p:cNvSpPr txBox="1">
                <a:spLocks noChangeArrowheads="1"/>
              </p:cNvSpPr>
              <p:nvPr/>
            </p:nvSpPr>
            <p:spPr bwMode="auto">
              <a:xfrm>
                <a:off x="3446" y="487"/>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A</a:t>
                </a:r>
                <a:endParaRPr lang="en-US" altLang="zh-CN" sz="3600"/>
              </a:p>
            </p:txBody>
          </p:sp>
          <p:sp>
            <p:nvSpPr>
              <p:cNvPr id="60480" name="Line 13"/>
              <p:cNvSpPr>
                <a:spLocks noChangeShapeType="1"/>
              </p:cNvSpPr>
              <p:nvPr/>
            </p:nvSpPr>
            <p:spPr bwMode="auto">
              <a:xfrm>
                <a:off x="3264" y="667"/>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81" name="Line 14"/>
              <p:cNvSpPr>
                <a:spLocks noChangeShapeType="1"/>
              </p:cNvSpPr>
              <p:nvPr/>
            </p:nvSpPr>
            <p:spPr bwMode="auto">
              <a:xfrm>
                <a:off x="3696" y="667"/>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82" name="Text Box 15"/>
              <p:cNvSpPr txBox="1">
                <a:spLocks noChangeArrowheads="1"/>
              </p:cNvSpPr>
              <p:nvPr/>
            </p:nvSpPr>
            <p:spPr bwMode="auto">
              <a:xfrm>
                <a:off x="3120" y="439"/>
                <a:ext cx="1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a:t>
                </a:r>
              </a:p>
            </p:txBody>
          </p:sp>
          <p:sp>
            <p:nvSpPr>
              <p:cNvPr id="60483" name="Text Box 16"/>
              <p:cNvSpPr txBox="1">
                <a:spLocks noChangeArrowheads="1"/>
              </p:cNvSpPr>
              <p:nvPr/>
            </p:nvSpPr>
            <p:spPr bwMode="auto">
              <a:xfrm>
                <a:off x="3888" y="391"/>
                <a:ext cx="20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a:t>:</a:t>
                </a:r>
              </a:p>
            </p:txBody>
          </p:sp>
        </p:grpSp>
        <p:sp>
          <p:nvSpPr>
            <p:cNvPr id="60478" name="Text Box 58"/>
            <p:cNvSpPr txBox="1">
              <a:spLocks noChangeArrowheads="1"/>
            </p:cNvSpPr>
            <p:nvPr/>
          </p:nvSpPr>
          <p:spPr bwMode="auto">
            <a:xfrm>
              <a:off x="4014" y="482"/>
              <a:ext cx="17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a:t>相当于</a:t>
              </a:r>
              <a:r>
                <a:rPr lang="en-US" altLang="zh-CN" sz="2800" i="1"/>
                <a:t>sp</a:t>
              </a:r>
              <a:r>
                <a:rPr lang="zh-CN" altLang="en-US" sz="2800"/>
                <a:t>杂化</a:t>
              </a:r>
            </a:p>
          </p:txBody>
        </p:sp>
      </p:grpSp>
      <p:grpSp>
        <p:nvGrpSpPr>
          <p:cNvPr id="48193" name="Group 65"/>
          <p:cNvGrpSpPr>
            <a:grpSpLocks/>
          </p:cNvGrpSpPr>
          <p:nvPr/>
        </p:nvGrpSpPr>
        <p:grpSpPr bwMode="auto">
          <a:xfrm>
            <a:off x="611188" y="1341438"/>
            <a:ext cx="8785225" cy="1371600"/>
            <a:chOff x="385" y="845"/>
            <a:chExt cx="5534" cy="864"/>
          </a:xfrm>
        </p:grpSpPr>
        <p:sp>
          <p:nvSpPr>
            <p:cNvPr id="60466" name="Text Box 4"/>
            <p:cNvSpPr txBox="1">
              <a:spLocks noChangeArrowheads="1"/>
            </p:cNvSpPr>
            <p:nvPr/>
          </p:nvSpPr>
          <p:spPr bwMode="auto">
            <a:xfrm>
              <a:off x="385" y="1062"/>
              <a:ext cx="263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hlink"/>
                  </a:solidFill>
                </a:rPr>
                <a:t>VP=3       </a:t>
              </a:r>
              <a:r>
                <a:rPr lang="zh-CN" altLang="en-US" sz="2800" b="1">
                  <a:solidFill>
                    <a:schemeClr val="hlink"/>
                  </a:solidFill>
                </a:rPr>
                <a:t>平面三角形</a:t>
              </a:r>
            </a:p>
          </p:txBody>
        </p:sp>
        <p:grpSp>
          <p:nvGrpSpPr>
            <p:cNvPr id="60467" name="Group 54"/>
            <p:cNvGrpSpPr>
              <a:grpSpLocks/>
            </p:cNvGrpSpPr>
            <p:nvPr/>
          </p:nvGrpSpPr>
          <p:grpSpPr bwMode="auto">
            <a:xfrm>
              <a:off x="3152" y="845"/>
              <a:ext cx="877" cy="864"/>
              <a:chOff x="4259" y="1248"/>
              <a:chExt cx="877" cy="864"/>
            </a:xfrm>
          </p:grpSpPr>
          <p:sp>
            <p:nvSpPr>
              <p:cNvPr id="60469" name="Text Box 9"/>
              <p:cNvSpPr txBox="1">
                <a:spLocks noChangeArrowheads="1"/>
              </p:cNvSpPr>
              <p:nvPr/>
            </p:nvSpPr>
            <p:spPr bwMode="auto">
              <a:xfrm>
                <a:off x="4547" y="1488"/>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b="1">
                    <a:solidFill>
                      <a:schemeClr val="hlink"/>
                    </a:solidFill>
                  </a:rPr>
                  <a:t>A</a:t>
                </a:r>
                <a:endParaRPr lang="en-US" altLang="zh-CN" sz="4000" b="1">
                  <a:solidFill>
                    <a:schemeClr val="hlink"/>
                  </a:solidFill>
                </a:endParaRPr>
              </a:p>
            </p:txBody>
          </p:sp>
          <p:sp>
            <p:nvSpPr>
              <p:cNvPr id="60470" name="Line 17"/>
              <p:cNvSpPr>
                <a:spLocks noChangeShapeType="1"/>
              </p:cNvSpPr>
              <p:nvPr/>
            </p:nvSpPr>
            <p:spPr bwMode="auto">
              <a:xfrm rot="5342943">
                <a:off x="4572" y="1463"/>
                <a:ext cx="240"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71" name="Line 18"/>
              <p:cNvSpPr>
                <a:spLocks noChangeShapeType="1"/>
              </p:cNvSpPr>
              <p:nvPr/>
            </p:nvSpPr>
            <p:spPr bwMode="auto">
              <a:xfrm rot="2410506">
                <a:off x="4787" y="1824"/>
                <a:ext cx="240"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72" name="Line 19"/>
              <p:cNvSpPr>
                <a:spLocks noChangeShapeType="1"/>
              </p:cNvSpPr>
              <p:nvPr/>
            </p:nvSpPr>
            <p:spPr bwMode="auto">
              <a:xfrm rot="-2769089">
                <a:off x="4393" y="1847"/>
                <a:ext cx="240"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73" name="Text Box 44"/>
              <p:cNvSpPr txBox="1">
                <a:spLocks noChangeArrowheads="1"/>
              </p:cNvSpPr>
              <p:nvPr/>
            </p:nvSpPr>
            <p:spPr bwMode="auto">
              <a:xfrm>
                <a:off x="4259" y="1670"/>
                <a:ext cx="20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a:solidFill>
                      <a:schemeClr val="hlink"/>
                    </a:solidFill>
                  </a:rPr>
                  <a:t>:</a:t>
                </a:r>
              </a:p>
            </p:txBody>
          </p:sp>
          <p:sp>
            <p:nvSpPr>
              <p:cNvPr id="60474" name="Text Box 45"/>
              <p:cNvSpPr txBox="1">
                <a:spLocks noChangeArrowheads="1"/>
              </p:cNvSpPr>
              <p:nvPr/>
            </p:nvSpPr>
            <p:spPr bwMode="auto">
              <a:xfrm>
                <a:off x="4931" y="1670"/>
                <a:ext cx="20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a:solidFill>
                      <a:schemeClr val="hlink"/>
                    </a:solidFill>
                  </a:rPr>
                  <a:t>:</a:t>
                </a:r>
              </a:p>
            </p:txBody>
          </p:sp>
          <p:sp>
            <p:nvSpPr>
              <p:cNvPr id="60475" name="Text Box 52"/>
              <p:cNvSpPr txBox="1">
                <a:spLocks noChangeArrowheads="1"/>
              </p:cNvSpPr>
              <p:nvPr/>
            </p:nvSpPr>
            <p:spPr bwMode="auto">
              <a:xfrm>
                <a:off x="4484" y="1248"/>
                <a:ext cx="500"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a:solidFill>
                      <a:schemeClr val="hlink"/>
                    </a:solidFill>
                  </a:rPr>
                  <a:t>:</a:t>
                </a:r>
              </a:p>
            </p:txBody>
          </p:sp>
        </p:grpSp>
        <p:sp>
          <p:nvSpPr>
            <p:cNvPr id="60468" name="Text Box 59"/>
            <p:cNvSpPr txBox="1">
              <a:spLocks noChangeArrowheads="1"/>
            </p:cNvSpPr>
            <p:nvPr/>
          </p:nvSpPr>
          <p:spPr bwMode="auto">
            <a:xfrm>
              <a:off x="4059" y="1026"/>
              <a:ext cx="18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a:solidFill>
                    <a:schemeClr val="hlink"/>
                  </a:solidFill>
                </a:rPr>
                <a:t>相当于</a:t>
              </a:r>
              <a:r>
                <a:rPr lang="en-US" altLang="zh-CN" sz="2800" b="1" i="1">
                  <a:solidFill>
                    <a:schemeClr val="hlink"/>
                  </a:solidFill>
                </a:rPr>
                <a:t>sp</a:t>
              </a:r>
              <a:r>
                <a:rPr lang="en-US" altLang="zh-CN" sz="2800" b="1" baseline="30000">
                  <a:solidFill>
                    <a:schemeClr val="hlink"/>
                  </a:solidFill>
                </a:rPr>
                <a:t>2</a:t>
              </a:r>
              <a:r>
                <a:rPr lang="zh-CN" altLang="en-US" sz="2800" b="1">
                  <a:solidFill>
                    <a:schemeClr val="hlink"/>
                  </a:solidFill>
                </a:rPr>
                <a:t>杂化</a:t>
              </a:r>
            </a:p>
          </p:txBody>
        </p:sp>
      </p:grpSp>
      <p:grpSp>
        <p:nvGrpSpPr>
          <p:cNvPr id="48194" name="Group 66"/>
          <p:cNvGrpSpPr>
            <a:grpSpLocks/>
          </p:cNvGrpSpPr>
          <p:nvPr/>
        </p:nvGrpSpPr>
        <p:grpSpPr bwMode="auto">
          <a:xfrm>
            <a:off x="646113" y="2700338"/>
            <a:ext cx="8281987" cy="1376362"/>
            <a:chOff x="407" y="1701"/>
            <a:chExt cx="5217" cy="867"/>
          </a:xfrm>
        </p:grpSpPr>
        <p:sp>
          <p:nvSpPr>
            <p:cNvPr id="60454" name="Text Box 5"/>
            <p:cNvSpPr txBox="1">
              <a:spLocks noChangeArrowheads="1"/>
            </p:cNvSpPr>
            <p:nvPr/>
          </p:nvSpPr>
          <p:spPr bwMode="auto">
            <a:xfrm>
              <a:off x="407" y="1888"/>
              <a:ext cx="24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VP=4       </a:t>
              </a:r>
              <a:r>
                <a:rPr lang="zh-CN" altLang="en-US" sz="2800"/>
                <a:t>正四面体</a:t>
              </a:r>
            </a:p>
          </p:txBody>
        </p:sp>
        <p:grpSp>
          <p:nvGrpSpPr>
            <p:cNvPr id="60455" name="Group 55"/>
            <p:cNvGrpSpPr>
              <a:grpSpLocks/>
            </p:cNvGrpSpPr>
            <p:nvPr/>
          </p:nvGrpSpPr>
          <p:grpSpPr bwMode="auto">
            <a:xfrm>
              <a:off x="2426" y="1701"/>
              <a:ext cx="781" cy="867"/>
              <a:chOff x="3203" y="1917"/>
              <a:chExt cx="781" cy="867"/>
            </a:xfrm>
          </p:grpSpPr>
          <p:sp>
            <p:nvSpPr>
              <p:cNvPr id="60457" name="Text Box 10"/>
              <p:cNvSpPr txBox="1">
                <a:spLocks noChangeArrowheads="1"/>
              </p:cNvSpPr>
              <p:nvPr/>
            </p:nvSpPr>
            <p:spPr bwMode="auto">
              <a:xfrm>
                <a:off x="3443" y="2157"/>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A</a:t>
                </a:r>
                <a:endParaRPr lang="en-US" altLang="zh-CN" sz="4000"/>
              </a:p>
            </p:txBody>
          </p:sp>
          <p:sp>
            <p:nvSpPr>
              <p:cNvPr id="60458" name="Line 20"/>
              <p:cNvSpPr>
                <a:spLocks noChangeShapeType="1"/>
              </p:cNvSpPr>
              <p:nvPr/>
            </p:nvSpPr>
            <p:spPr bwMode="auto">
              <a:xfrm rot="-2769089">
                <a:off x="3276" y="2468"/>
                <a:ext cx="24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59" name="Line 21"/>
              <p:cNvSpPr>
                <a:spLocks noChangeShapeType="1"/>
              </p:cNvSpPr>
              <p:nvPr/>
            </p:nvSpPr>
            <p:spPr bwMode="auto">
              <a:xfrm rot="-5457535">
                <a:off x="3468" y="2516"/>
                <a:ext cx="24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0" name="Line 22"/>
              <p:cNvSpPr>
                <a:spLocks noChangeShapeType="1"/>
              </p:cNvSpPr>
              <p:nvPr/>
            </p:nvSpPr>
            <p:spPr bwMode="auto">
              <a:xfrm rot="2679659">
                <a:off x="3635" y="2493"/>
                <a:ext cx="24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1" name="Line 34"/>
              <p:cNvSpPr>
                <a:spLocks noChangeShapeType="1"/>
              </p:cNvSpPr>
              <p:nvPr/>
            </p:nvSpPr>
            <p:spPr bwMode="auto">
              <a:xfrm rot="5256432">
                <a:off x="3468" y="2132"/>
                <a:ext cx="24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62" name="Text Box 39"/>
              <p:cNvSpPr txBox="1">
                <a:spLocks noChangeArrowheads="1"/>
              </p:cNvSpPr>
              <p:nvPr/>
            </p:nvSpPr>
            <p:spPr bwMode="auto">
              <a:xfrm>
                <a:off x="3779" y="2287"/>
                <a:ext cx="20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a:t>:</a:t>
                </a:r>
              </a:p>
            </p:txBody>
          </p:sp>
          <p:sp>
            <p:nvSpPr>
              <p:cNvPr id="60463" name="Text Box 40"/>
              <p:cNvSpPr txBox="1">
                <a:spLocks noChangeArrowheads="1"/>
              </p:cNvSpPr>
              <p:nvPr/>
            </p:nvSpPr>
            <p:spPr bwMode="auto">
              <a:xfrm>
                <a:off x="3203" y="2287"/>
                <a:ext cx="20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a:t>:</a:t>
                </a:r>
              </a:p>
            </p:txBody>
          </p:sp>
          <p:sp>
            <p:nvSpPr>
              <p:cNvPr id="60464" name="Text Box 47"/>
              <p:cNvSpPr txBox="1">
                <a:spLocks noChangeArrowheads="1"/>
              </p:cNvSpPr>
              <p:nvPr/>
            </p:nvSpPr>
            <p:spPr bwMode="auto">
              <a:xfrm>
                <a:off x="3428" y="2637"/>
                <a:ext cx="500"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a:t>:</a:t>
                </a:r>
              </a:p>
            </p:txBody>
          </p:sp>
          <p:sp>
            <p:nvSpPr>
              <p:cNvPr id="60465" name="Text Box 48"/>
              <p:cNvSpPr txBox="1">
                <a:spLocks noChangeArrowheads="1"/>
              </p:cNvSpPr>
              <p:nvPr/>
            </p:nvSpPr>
            <p:spPr bwMode="auto">
              <a:xfrm>
                <a:off x="3380" y="1917"/>
                <a:ext cx="500"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a:t>:</a:t>
                </a:r>
              </a:p>
            </p:txBody>
          </p:sp>
        </p:grpSp>
        <p:sp>
          <p:nvSpPr>
            <p:cNvPr id="60456" name="Text Box 60"/>
            <p:cNvSpPr txBox="1">
              <a:spLocks noChangeArrowheads="1"/>
            </p:cNvSpPr>
            <p:nvPr/>
          </p:nvSpPr>
          <p:spPr bwMode="auto">
            <a:xfrm>
              <a:off x="3969" y="1888"/>
              <a:ext cx="16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a:t>相当于</a:t>
              </a:r>
              <a:r>
                <a:rPr lang="en-US" altLang="zh-CN" sz="2800" i="1"/>
                <a:t>sp</a:t>
              </a:r>
              <a:r>
                <a:rPr lang="en-US" altLang="zh-CN" sz="2800" baseline="30000"/>
                <a:t>3</a:t>
              </a:r>
              <a:r>
                <a:rPr lang="zh-CN" altLang="en-US" sz="2800"/>
                <a:t>杂化</a:t>
              </a:r>
            </a:p>
          </p:txBody>
        </p:sp>
      </p:grpSp>
      <p:grpSp>
        <p:nvGrpSpPr>
          <p:cNvPr id="48195" name="Group 67"/>
          <p:cNvGrpSpPr>
            <a:grpSpLocks/>
          </p:cNvGrpSpPr>
          <p:nvPr/>
        </p:nvGrpSpPr>
        <p:grpSpPr bwMode="auto">
          <a:xfrm>
            <a:off x="611188" y="3933825"/>
            <a:ext cx="8929687" cy="1550988"/>
            <a:chOff x="385" y="2478"/>
            <a:chExt cx="5625" cy="977"/>
          </a:xfrm>
        </p:grpSpPr>
        <p:sp>
          <p:nvSpPr>
            <p:cNvPr id="60440" name="Text Box 6"/>
            <p:cNvSpPr txBox="1">
              <a:spLocks noChangeArrowheads="1"/>
            </p:cNvSpPr>
            <p:nvPr/>
          </p:nvSpPr>
          <p:spPr bwMode="auto">
            <a:xfrm>
              <a:off x="385" y="2750"/>
              <a:ext cx="22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chemeClr val="hlink"/>
                  </a:solidFill>
                </a:rPr>
                <a:t>VP=5       </a:t>
              </a:r>
              <a:r>
                <a:rPr lang="zh-CN" altLang="en-US" sz="2800" b="1">
                  <a:solidFill>
                    <a:schemeClr val="hlink"/>
                  </a:solidFill>
                </a:rPr>
                <a:t>三角双锥</a:t>
              </a:r>
            </a:p>
          </p:txBody>
        </p:sp>
        <p:grpSp>
          <p:nvGrpSpPr>
            <p:cNvPr id="60441" name="Group 57"/>
            <p:cNvGrpSpPr>
              <a:grpSpLocks/>
            </p:cNvGrpSpPr>
            <p:nvPr/>
          </p:nvGrpSpPr>
          <p:grpSpPr bwMode="auto">
            <a:xfrm>
              <a:off x="3152" y="2478"/>
              <a:ext cx="925" cy="977"/>
              <a:chOff x="4211" y="2527"/>
              <a:chExt cx="925" cy="977"/>
            </a:xfrm>
          </p:grpSpPr>
          <p:sp>
            <p:nvSpPr>
              <p:cNvPr id="60443" name="Text Box 11"/>
              <p:cNvSpPr txBox="1">
                <a:spLocks noChangeArrowheads="1"/>
              </p:cNvSpPr>
              <p:nvPr/>
            </p:nvSpPr>
            <p:spPr bwMode="auto">
              <a:xfrm>
                <a:off x="4547" y="2829"/>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b="1">
                    <a:solidFill>
                      <a:schemeClr val="hlink"/>
                    </a:solidFill>
                  </a:rPr>
                  <a:t>A</a:t>
                </a:r>
                <a:endParaRPr lang="en-US" altLang="zh-CN" sz="4000" b="1">
                  <a:solidFill>
                    <a:schemeClr val="hlink"/>
                  </a:solidFill>
                </a:endParaRPr>
              </a:p>
            </p:txBody>
          </p:sp>
          <p:sp>
            <p:nvSpPr>
              <p:cNvPr id="60444" name="Line 23"/>
              <p:cNvSpPr>
                <a:spLocks noChangeShapeType="1"/>
              </p:cNvSpPr>
              <p:nvPr/>
            </p:nvSpPr>
            <p:spPr bwMode="auto">
              <a:xfrm rot="5342943">
                <a:off x="4572" y="3236"/>
                <a:ext cx="240"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5" name="Line 24"/>
              <p:cNvSpPr>
                <a:spLocks noChangeShapeType="1"/>
              </p:cNvSpPr>
              <p:nvPr/>
            </p:nvSpPr>
            <p:spPr bwMode="auto">
              <a:xfrm rot="2063873">
                <a:off x="4787" y="3213"/>
                <a:ext cx="240"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6" name="Line 25"/>
              <p:cNvSpPr>
                <a:spLocks noChangeShapeType="1"/>
              </p:cNvSpPr>
              <p:nvPr/>
            </p:nvSpPr>
            <p:spPr bwMode="auto">
              <a:xfrm rot="-2647775">
                <a:off x="4739" y="2877"/>
                <a:ext cx="240"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7" name="Line 26"/>
              <p:cNvSpPr>
                <a:spLocks noChangeShapeType="1"/>
              </p:cNvSpPr>
              <p:nvPr/>
            </p:nvSpPr>
            <p:spPr bwMode="auto">
              <a:xfrm rot="5256804">
                <a:off x="4572" y="2804"/>
                <a:ext cx="240"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8" name="Line 32"/>
              <p:cNvSpPr>
                <a:spLocks noChangeShapeType="1"/>
              </p:cNvSpPr>
              <p:nvPr/>
            </p:nvSpPr>
            <p:spPr bwMode="auto">
              <a:xfrm>
                <a:off x="4355" y="3021"/>
                <a:ext cx="24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49" name="Text Box 41"/>
              <p:cNvSpPr txBox="1">
                <a:spLocks noChangeArrowheads="1"/>
              </p:cNvSpPr>
              <p:nvPr/>
            </p:nvSpPr>
            <p:spPr bwMode="auto">
              <a:xfrm>
                <a:off x="4211" y="2774"/>
                <a:ext cx="20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a:solidFill>
                      <a:schemeClr val="hlink"/>
                    </a:solidFill>
                  </a:rPr>
                  <a:t>:</a:t>
                </a:r>
              </a:p>
            </p:txBody>
          </p:sp>
          <p:sp>
            <p:nvSpPr>
              <p:cNvPr id="60450" name="Text Box 42"/>
              <p:cNvSpPr txBox="1">
                <a:spLocks noChangeArrowheads="1"/>
              </p:cNvSpPr>
              <p:nvPr/>
            </p:nvSpPr>
            <p:spPr bwMode="auto">
              <a:xfrm>
                <a:off x="4883" y="2527"/>
                <a:ext cx="20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a:solidFill>
                      <a:schemeClr val="hlink"/>
                    </a:solidFill>
                  </a:rPr>
                  <a:t>:</a:t>
                </a:r>
              </a:p>
            </p:txBody>
          </p:sp>
          <p:sp>
            <p:nvSpPr>
              <p:cNvPr id="60451" name="Text Box 43"/>
              <p:cNvSpPr txBox="1">
                <a:spLocks noChangeArrowheads="1"/>
              </p:cNvSpPr>
              <p:nvPr/>
            </p:nvSpPr>
            <p:spPr bwMode="auto">
              <a:xfrm>
                <a:off x="4931" y="3007"/>
                <a:ext cx="20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a:solidFill>
                      <a:schemeClr val="hlink"/>
                    </a:solidFill>
                  </a:rPr>
                  <a:t>:</a:t>
                </a:r>
              </a:p>
            </p:txBody>
          </p:sp>
          <p:sp>
            <p:nvSpPr>
              <p:cNvPr id="60452" name="Text Box 49"/>
              <p:cNvSpPr txBox="1">
                <a:spLocks noChangeArrowheads="1"/>
              </p:cNvSpPr>
              <p:nvPr/>
            </p:nvSpPr>
            <p:spPr bwMode="auto">
              <a:xfrm>
                <a:off x="4484" y="3357"/>
                <a:ext cx="500"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a:solidFill>
                      <a:schemeClr val="hlink"/>
                    </a:solidFill>
                  </a:rPr>
                  <a:t>:</a:t>
                </a:r>
              </a:p>
            </p:txBody>
          </p:sp>
          <p:sp>
            <p:nvSpPr>
              <p:cNvPr id="60453" name="Text Box 51"/>
              <p:cNvSpPr txBox="1">
                <a:spLocks noChangeArrowheads="1"/>
              </p:cNvSpPr>
              <p:nvPr/>
            </p:nvSpPr>
            <p:spPr bwMode="auto">
              <a:xfrm>
                <a:off x="4484" y="2541"/>
                <a:ext cx="500"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a:solidFill>
                      <a:schemeClr val="hlink"/>
                    </a:solidFill>
                  </a:rPr>
                  <a:t>:</a:t>
                </a:r>
              </a:p>
            </p:txBody>
          </p:sp>
        </p:grpSp>
        <p:sp>
          <p:nvSpPr>
            <p:cNvPr id="60442" name="Text Box 61"/>
            <p:cNvSpPr txBox="1">
              <a:spLocks noChangeArrowheads="1"/>
            </p:cNvSpPr>
            <p:nvPr/>
          </p:nvSpPr>
          <p:spPr bwMode="auto">
            <a:xfrm>
              <a:off x="4014" y="2750"/>
              <a:ext cx="19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a:solidFill>
                    <a:schemeClr val="hlink"/>
                  </a:solidFill>
                </a:rPr>
                <a:t>相当于</a:t>
              </a:r>
              <a:r>
                <a:rPr lang="en-US" altLang="zh-CN" sz="2800" b="1" i="1">
                  <a:solidFill>
                    <a:schemeClr val="hlink"/>
                  </a:solidFill>
                </a:rPr>
                <a:t>sp</a:t>
              </a:r>
              <a:r>
                <a:rPr lang="en-US" altLang="zh-CN" sz="2800" b="1" baseline="30000">
                  <a:solidFill>
                    <a:schemeClr val="hlink"/>
                  </a:solidFill>
                </a:rPr>
                <a:t>3</a:t>
              </a:r>
              <a:r>
                <a:rPr lang="en-US" altLang="zh-CN" sz="2800" b="1" i="1">
                  <a:solidFill>
                    <a:schemeClr val="hlink"/>
                  </a:solidFill>
                </a:rPr>
                <a:t>d</a:t>
              </a:r>
              <a:r>
                <a:rPr lang="zh-CN" altLang="en-US" sz="2800" b="1">
                  <a:solidFill>
                    <a:schemeClr val="hlink"/>
                  </a:solidFill>
                </a:rPr>
                <a:t>杂化</a:t>
              </a:r>
            </a:p>
          </p:txBody>
        </p:sp>
      </p:grpSp>
      <p:grpSp>
        <p:nvGrpSpPr>
          <p:cNvPr id="48196" name="Group 68"/>
          <p:cNvGrpSpPr>
            <a:grpSpLocks/>
          </p:cNvGrpSpPr>
          <p:nvPr/>
        </p:nvGrpSpPr>
        <p:grpSpPr bwMode="auto">
          <a:xfrm>
            <a:off x="539750" y="5294313"/>
            <a:ext cx="8604250" cy="1447800"/>
            <a:chOff x="340" y="3335"/>
            <a:chExt cx="5420" cy="912"/>
          </a:xfrm>
        </p:grpSpPr>
        <p:sp>
          <p:nvSpPr>
            <p:cNvPr id="60424" name="Text Box 7"/>
            <p:cNvSpPr txBox="1">
              <a:spLocks noChangeArrowheads="1"/>
            </p:cNvSpPr>
            <p:nvPr/>
          </p:nvSpPr>
          <p:spPr bwMode="auto">
            <a:xfrm>
              <a:off x="340" y="3601"/>
              <a:ext cx="22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VP=6       </a:t>
              </a:r>
              <a:r>
                <a:rPr lang="zh-CN" altLang="en-US" sz="2800"/>
                <a:t>正八面体</a:t>
              </a:r>
            </a:p>
          </p:txBody>
        </p:sp>
        <p:grpSp>
          <p:nvGrpSpPr>
            <p:cNvPr id="60425" name="Group 56"/>
            <p:cNvGrpSpPr>
              <a:grpSpLocks/>
            </p:cNvGrpSpPr>
            <p:nvPr/>
          </p:nvGrpSpPr>
          <p:grpSpPr bwMode="auto">
            <a:xfrm>
              <a:off x="2517" y="3335"/>
              <a:ext cx="791" cy="912"/>
              <a:chOff x="3302" y="3264"/>
              <a:chExt cx="791" cy="912"/>
            </a:xfrm>
          </p:grpSpPr>
          <p:sp>
            <p:nvSpPr>
              <p:cNvPr id="60427" name="Text Box 12"/>
              <p:cNvSpPr txBox="1">
                <a:spLocks noChangeArrowheads="1"/>
              </p:cNvSpPr>
              <p:nvPr/>
            </p:nvSpPr>
            <p:spPr bwMode="auto">
              <a:xfrm>
                <a:off x="3542" y="3542"/>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A</a:t>
                </a:r>
                <a:endParaRPr lang="en-US" altLang="zh-CN" sz="4000"/>
              </a:p>
            </p:txBody>
          </p:sp>
          <p:sp>
            <p:nvSpPr>
              <p:cNvPr id="60428" name="Line 27"/>
              <p:cNvSpPr>
                <a:spLocks noChangeShapeType="1"/>
              </p:cNvSpPr>
              <p:nvPr/>
            </p:nvSpPr>
            <p:spPr bwMode="auto">
              <a:xfrm rot="2429091">
                <a:off x="3744" y="3914"/>
                <a:ext cx="24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29" name="Line 28"/>
              <p:cNvSpPr>
                <a:spLocks noChangeShapeType="1"/>
              </p:cNvSpPr>
              <p:nvPr/>
            </p:nvSpPr>
            <p:spPr bwMode="auto">
              <a:xfrm rot="-2464724">
                <a:off x="3408" y="3866"/>
                <a:ext cx="24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0" name="Line 29"/>
              <p:cNvSpPr>
                <a:spLocks noChangeShapeType="1"/>
              </p:cNvSpPr>
              <p:nvPr/>
            </p:nvSpPr>
            <p:spPr bwMode="auto">
              <a:xfrm rot="-2200803">
                <a:off x="3744" y="3626"/>
                <a:ext cx="24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1" name="Line 30"/>
              <p:cNvSpPr>
                <a:spLocks noChangeShapeType="1"/>
              </p:cNvSpPr>
              <p:nvPr/>
            </p:nvSpPr>
            <p:spPr bwMode="auto">
              <a:xfrm rot="2611048">
                <a:off x="3408" y="3626"/>
                <a:ext cx="24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2" name="Line 31"/>
              <p:cNvSpPr>
                <a:spLocks noChangeShapeType="1"/>
              </p:cNvSpPr>
              <p:nvPr/>
            </p:nvSpPr>
            <p:spPr bwMode="auto">
              <a:xfrm rot="-5400000">
                <a:off x="3577" y="3937"/>
                <a:ext cx="24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3" name="Line 33"/>
              <p:cNvSpPr>
                <a:spLocks noChangeShapeType="1"/>
              </p:cNvSpPr>
              <p:nvPr/>
            </p:nvSpPr>
            <p:spPr bwMode="auto">
              <a:xfrm rot="-5400000">
                <a:off x="3577" y="3479"/>
                <a:ext cx="240"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434" name="Text Box 35"/>
              <p:cNvSpPr txBox="1">
                <a:spLocks noChangeArrowheads="1"/>
              </p:cNvSpPr>
              <p:nvPr/>
            </p:nvSpPr>
            <p:spPr bwMode="auto">
              <a:xfrm>
                <a:off x="3302" y="3672"/>
                <a:ext cx="20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a:t>:</a:t>
                </a:r>
              </a:p>
            </p:txBody>
          </p:sp>
          <p:sp>
            <p:nvSpPr>
              <p:cNvPr id="60435" name="Text Box 36"/>
              <p:cNvSpPr txBox="1">
                <a:spLocks noChangeArrowheads="1"/>
              </p:cNvSpPr>
              <p:nvPr/>
            </p:nvSpPr>
            <p:spPr bwMode="auto">
              <a:xfrm>
                <a:off x="3312" y="3302"/>
                <a:ext cx="20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a:t>:</a:t>
                </a:r>
              </a:p>
            </p:txBody>
          </p:sp>
          <p:sp>
            <p:nvSpPr>
              <p:cNvPr id="60436" name="Text Box 37"/>
              <p:cNvSpPr txBox="1">
                <a:spLocks noChangeArrowheads="1"/>
              </p:cNvSpPr>
              <p:nvPr/>
            </p:nvSpPr>
            <p:spPr bwMode="auto">
              <a:xfrm>
                <a:off x="3888" y="3708"/>
                <a:ext cx="20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a:t>:</a:t>
                </a:r>
              </a:p>
            </p:txBody>
          </p:sp>
          <p:sp>
            <p:nvSpPr>
              <p:cNvPr id="60437" name="Text Box 38"/>
              <p:cNvSpPr txBox="1">
                <a:spLocks noChangeArrowheads="1"/>
              </p:cNvSpPr>
              <p:nvPr/>
            </p:nvSpPr>
            <p:spPr bwMode="auto">
              <a:xfrm>
                <a:off x="3888" y="3276"/>
                <a:ext cx="20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a:t>:</a:t>
                </a:r>
              </a:p>
            </p:txBody>
          </p:sp>
          <p:sp>
            <p:nvSpPr>
              <p:cNvPr id="60438" name="Text Box 46"/>
              <p:cNvSpPr txBox="1">
                <a:spLocks noChangeArrowheads="1"/>
              </p:cNvSpPr>
              <p:nvPr/>
            </p:nvSpPr>
            <p:spPr bwMode="auto">
              <a:xfrm>
                <a:off x="3515" y="4029"/>
                <a:ext cx="500"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a:t>:</a:t>
                </a:r>
              </a:p>
            </p:txBody>
          </p:sp>
          <p:sp>
            <p:nvSpPr>
              <p:cNvPr id="60439" name="Text Box 50"/>
              <p:cNvSpPr txBox="1">
                <a:spLocks noChangeArrowheads="1"/>
              </p:cNvSpPr>
              <p:nvPr/>
            </p:nvSpPr>
            <p:spPr bwMode="auto">
              <a:xfrm>
                <a:off x="3504" y="3264"/>
                <a:ext cx="500"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000"/>
                  <a:t>:</a:t>
                </a:r>
              </a:p>
            </p:txBody>
          </p:sp>
        </p:grpSp>
        <p:sp>
          <p:nvSpPr>
            <p:cNvPr id="60426" name="Text Box 62"/>
            <p:cNvSpPr txBox="1">
              <a:spLocks noChangeArrowheads="1"/>
            </p:cNvSpPr>
            <p:nvPr/>
          </p:nvSpPr>
          <p:spPr bwMode="auto">
            <a:xfrm>
              <a:off x="3923" y="3612"/>
              <a:ext cx="18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a:t>相当于</a:t>
              </a:r>
              <a:r>
                <a:rPr lang="en-US" altLang="zh-CN" sz="2800" i="1"/>
                <a:t>sp</a:t>
              </a:r>
              <a:r>
                <a:rPr lang="en-US" altLang="zh-CN" sz="2800" baseline="30000"/>
                <a:t>3</a:t>
              </a:r>
              <a:r>
                <a:rPr lang="en-US" altLang="zh-CN" sz="2800" i="1"/>
                <a:t>d</a:t>
              </a:r>
              <a:r>
                <a:rPr lang="en-US" altLang="zh-CN" sz="2800" baseline="30000"/>
                <a:t>2</a:t>
              </a:r>
              <a:r>
                <a:rPr lang="zh-CN" altLang="en-US" sz="2800"/>
                <a:t>杂化</a:t>
              </a: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8192"/>
                                        </p:tgtEl>
                                        <p:attrNameLst>
                                          <p:attrName>style.visibility</p:attrName>
                                        </p:attrNameLst>
                                      </p:cBhvr>
                                      <p:to>
                                        <p:strVal val="visible"/>
                                      </p:to>
                                    </p:set>
                                    <p:animEffect transition="in" filter="box(in)">
                                      <p:cBhvr>
                                        <p:cTn id="7" dur="500"/>
                                        <p:tgtEl>
                                          <p:spTgt spid="481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8193"/>
                                        </p:tgtEl>
                                        <p:attrNameLst>
                                          <p:attrName>style.visibility</p:attrName>
                                        </p:attrNameLst>
                                      </p:cBhvr>
                                      <p:to>
                                        <p:strVal val="visible"/>
                                      </p:to>
                                    </p:set>
                                    <p:animEffect transition="in" filter="box(in)">
                                      <p:cBhvr>
                                        <p:cTn id="12" dur="500"/>
                                        <p:tgtEl>
                                          <p:spTgt spid="481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8194"/>
                                        </p:tgtEl>
                                        <p:attrNameLst>
                                          <p:attrName>style.visibility</p:attrName>
                                        </p:attrNameLst>
                                      </p:cBhvr>
                                      <p:to>
                                        <p:strVal val="visible"/>
                                      </p:to>
                                    </p:set>
                                    <p:animEffect transition="in" filter="box(in)">
                                      <p:cBhvr>
                                        <p:cTn id="17" dur="500"/>
                                        <p:tgtEl>
                                          <p:spTgt spid="481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8195"/>
                                        </p:tgtEl>
                                        <p:attrNameLst>
                                          <p:attrName>style.visibility</p:attrName>
                                        </p:attrNameLst>
                                      </p:cBhvr>
                                      <p:to>
                                        <p:strVal val="visible"/>
                                      </p:to>
                                    </p:set>
                                    <p:animEffect transition="in" filter="box(in)">
                                      <p:cBhvr>
                                        <p:cTn id="22" dur="500"/>
                                        <p:tgtEl>
                                          <p:spTgt spid="481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8196"/>
                                        </p:tgtEl>
                                        <p:attrNameLst>
                                          <p:attrName>style.visibility</p:attrName>
                                        </p:attrNameLst>
                                      </p:cBhvr>
                                      <p:to>
                                        <p:strVal val="visible"/>
                                      </p:to>
                                    </p:set>
                                    <p:animEffect transition="in" filter="box(in)">
                                      <p:cBhvr>
                                        <p:cTn id="27" dur="500"/>
                                        <p:tgtEl>
                                          <p:spTgt spid="4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3"/>
          <p:cNvSpPr txBox="1">
            <a:spLocks noChangeArrowheads="1"/>
          </p:cNvSpPr>
          <p:nvPr/>
        </p:nvSpPr>
        <p:spPr bwMode="auto">
          <a:xfrm>
            <a:off x="228600" y="152400"/>
            <a:ext cx="7367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200" b="1">
                <a:solidFill>
                  <a:srgbClr val="FF0066"/>
                </a:solidFill>
              </a:rPr>
              <a:t>例：</a:t>
            </a:r>
            <a:r>
              <a:rPr lang="zh-CN" altLang="en-US" sz="3200" b="1"/>
              <a:t>确定下列</a:t>
            </a:r>
            <a:r>
              <a:rPr lang="zh-CN" altLang="en-US" sz="3200" b="1">
                <a:solidFill>
                  <a:srgbClr val="FF3300"/>
                </a:solidFill>
              </a:rPr>
              <a:t>分子</a:t>
            </a:r>
            <a:r>
              <a:rPr lang="zh-CN" altLang="en-US" sz="3200" b="1"/>
              <a:t>的空间构型</a:t>
            </a:r>
          </a:p>
        </p:txBody>
      </p:sp>
      <p:graphicFrame>
        <p:nvGraphicFramePr>
          <p:cNvPr id="61443" name="Object 4"/>
          <p:cNvGraphicFramePr>
            <a:graphicFrameLocks noChangeAspect="1"/>
          </p:cNvGraphicFramePr>
          <p:nvPr/>
        </p:nvGraphicFramePr>
        <p:xfrm>
          <a:off x="827088" y="893763"/>
          <a:ext cx="962025" cy="539750"/>
        </p:xfrm>
        <a:graphic>
          <a:graphicData uri="http://schemas.openxmlformats.org/presentationml/2006/ole">
            <mc:AlternateContent xmlns:mc="http://schemas.openxmlformats.org/markup-compatibility/2006">
              <mc:Choice xmlns:v="urn:schemas-microsoft-com:vml" Requires="v">
                <p:oleObj spid="_x0000_s61556" name="公式" r:id="rId4" imgW="380835" imgH="215806" progId="Equation.3">
                  <p:embed/>
                </p:oleObj>
              </mc:Choice>
              <mc:Fallback>
                <p:oleObj name="公式" r:id="rId4" imgW="380835" imgH="21580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893763"/>
                        <a:ext cx="96202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4" name="Object 5"/>
          <p:cNvGraphicFramePr>
            <a:graphicFrameLocks noChangeAspect="1"/>
          </p:cNvGraphicFramePr>
          <p:nvPr/>
        </p:nvGraphicFramePr>
        <p:xfrm>
          <a:off x="827088" y="3141663"/>
          <a:ext cx="811212" cy="549275"/>
        </p:xfrm>
        <a:graphic>
          <a:graphicData uri="http://schemas.openxmlformats.org/presentationml/2006/ole">
            <mc:AlternateContent xmlns:mc="http://schemas.openxmlformats.org/markup-compatibility/2006">
              <mc:Choice xmlns:v="urn:schemas-microsoft-com:vml" Requires="v">
                <p:oleObj spid="_x0000_s61557" name="公式" r:id="rId6" imgW="317087" imgH="215619" progId="Equation.3">
                  <p:embed/>
                </p:oleObj>
              </mc:Choice>
              <mc:Fallback>
                <p:oleObj name="公式" r:id="rId6" imgW="317087" imgH="215619"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3141663"/>
                        <a:ext cx="81121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5" name="Object 6"/>
          <p:cNvGraphicFramePr>
            <a:graphicFrameLocks noChangeAspect="1"/>
          </p:cNvGraphicFramePr>
          <p:nvPr/>
        </p:nvGraphicFramePr>
        <p:xfrm>
          <a:off x="882650" y="4394200"/>
          <a:ext cx="890588" cy="619125"/>
        </p:xfrm>
        <a:graphic>
          <a:graphicData uri="http://schemas.openxmlformats.org/presentationml/2006/ole">
            <mc:AlternateContent xmlns:mc="http://schemas.openxmlformats.org/markup-compatibility/2006">
              <mc:Choice xmlns:v="urn:schemas-microsoft-com:vml" Requires="v">
                <p:oleObj spid="_x0000_s61558" name="公式" r:id="rId8" imgW="330200" imgH="228600" progId="Equation.3">
                  <p:embed/>
                </p:oleObj>
              </mc:Choice>
              <mc:Fallback>
                <p:oleObj name="公式" r:id="rId8" imgW="330200" imgH="2286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2650" y="4394200"/>
                        <a:ext cx="890588"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6" name="Object 7"/>
          <p:cNvGraphicFramePr>
            <a:graphicFrameLocks noChangeAspect="1"/>
          </p:cNvGraphicFramePr>
          <p:nvPr/>
        </p:nvGraphicFramePr>
        <p:xfrm>
          <a:off x="949325" y="5229225"/>
          <a:ext cx="606425" cy="574675"/>
        </p:xfrm>
        <a:graphic>
          <a:graphicData uri="http://schemas.openxmlformats.org/presentationml/2006/ole">
            <mc:AlternateContent xmlns:mc="http://schemas.openxmlformats.org/markup-compatibility/2006">
              <mc:Choice xmlns:v="urn:schemas-microsoft-com:vml" Requires="v">
                <p:oleObj spid="_x0000_s61559" name="公式" r:id="rId10" imgW="241300" imgH="228600" progId="Equation.3">
                  <p:embed/>
                </p:oleObj>
              </mc:Choice>
              <mc:Fallback>
                <p:oleObj name="公式" r:id="rId10" imgW="241300" imgH="2286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9325" y="5229225"/>
                        <a:ext cx="606425"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7" name="Object 8"/>
          <p:cNvGraphicFramePr>
            <a:graphicFrameLocks noChangeAspect="1"/>
          </p:cNvGraphicFramePr>
          <p:nvPr/>
        </p:nvGraphicFramePr>
        <p:xfrm>
          <a:off x="827088" y="2335213"/>
          <a:ext cx="669925" cy="579437"/>
        </p:xfrm>
        <a:graphic>
          <a:graphicData uri="http://schemas.openxmlformats.org/presentationml/2006/ole">
            <mc:AlternateContent xmlns:mc="http://schemas.openxmlformats.org/markup-compatibility/2006">
              <mc:Choice xmlns:v="urn:schemas-microsoft-com:vml" Requires="v">
                <p:oleObj spid="_x0000_s61560" name="公式" r:id="rId12" imgW="266584" imgH="228501" progId="Equation.3">
                  <p:embed/>
                </p:oleObj>
              </mc:Choice>
              <mc:Fallback>
                <p:oleObj name="公式" r:id="rId12" imgW="266584" imgH="228501"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7088" y="2335213"/>
                        <a:ext cx="669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61" name="Text Box 9"/>
          <p:cNvSpPr txBox="1">
            <a:spLocks noChangeArrowheads="1"/>
          </p:cNvSpPr>
          <p:nvPr/>
        </p:nvSpPr>
        <p:spPr bwMode="auto">
          <a:xfrm>
            <a:off x="1835150" y="836613"/>
            <a:ext cx="39608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VP= 2+1/2  (2-2)=2</a:t>
            </a:r>
          </a:p>
        </p:txBody>
      </p:sp>
      <p:sp>
        <p:nvSpPr>
          <p:cNvPr id="49163" name="Rectangle 11"/>
          <p:cNvSpPr>
            <a:spLocks noChangeArrowheads="1"/>
          </p:cNvSpPr>
          <p:nvPr/>
        </p:nvSpPr>
        <p:spPr bwMode="auto">
          <a:xfrm>
            <a:off x="1900238" y="5229225"/>
            <a:ext cx="3679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3200"/>
              <a:t>VP=6+1/2(6-6)=6</a:t>
            </a:r>
          </a:p>
        </p:txBody>
      </p:sp>
      <p:sp>
        <p:nvSpPr>
          <p:cNvPr id="49164" name="Rectangle 12"/>
          <p:cNvSpPr>
            <a:spLocks noChangeArrowheads="1"/>
          </p:cNvSpPr>
          <p:nvPr/>
        </p:nvSpPr>
        <p:spPr bwMode="auto">
          <a:xfrm>
            <a:off x="1866900" y="3141663"/>
            <a:ext cx="38576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3200"/>
              <a:t>VP=4+1/2 (4-4)=4</a:t>
            </a:r>
          </a:p>
        </p:txBody>
      </p:sp>
      <p:sp>
        <p:nvSpPr>
          <p:cNvPr id="49165" name="Rectangle 13"/>
          <p:cNvSpPr>
            <a:spLocks noChangeArrowheads="1"/>
          </p:cNvSpPr>
          <p:nvPr/>
        </p:nvSpPr>
        <p:spPr bwMode="auto">
          <a:xfrm>
            <a:off x="1941513" y="4413250"/>
            <a:ext cx="3854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3200"/>
              <a:t>VP=5+1/2(5-5)=5</a:t>
            </a:r>
          </a:p>
        </p:txBody>
      </p:sp>
      <p:sp>
        <p:nvSpPr>
          <p:cNvPr id="49166" name="Rectangle 14"/>
          <p:cNvSpPr>
            <a:spLocks noChangeArrowheads="1"/>
          </p:cNvSpPr>
          <p:nvPr/>
        </p:nvSpPr>
        <p:spPr bwMode="auto">
          <a:xfrm>
            <a:off x="1763713" y="2276475"/>
            <a:ext cx="3816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3200"/>
              <a:t>VP= 3+1/2 (3-3)=3</a:t>
            </a:r>
          </a:p>
        </p:txBody>
      </p:sp>
      <p:grpSp>
        <p:nvGrpSpPr>
          <p:cNvPr id="272386" name="Group 2"/>
          <p:cNvGrpSpPr>
            <a:grpSpLocks/>
          </p:cNvGrpSpPr>
          <p:nvPr/>
        </p:nvGrpSpPr>
        <p:grpSpPr bwMode="auto">
          <a:xfrm>
            <a:off x="5962650" y="2997200"/>
            <a:ext cx="3109913" cy="1066800"/>
            <a:chOff x="3756" y="1888"/>
            <a:chExt cx="1959" cy="672"/>
          </a:xfrm>
        </p:grpSpPr>
        <p:grpSp>
          <p:nvGrpSpPr>
            <p:cNvPr id="61490" name="Group 35"/>
            <p:cNvGrpSpPr>
              <a:grpSpLocks/>
            </p:cNvGrpSpPr>
            <p:nvPr/>
          </p:nvGrpSpPr>
          <p:grpSpPr bwMode="auto">
            <a:xfrm>
              <a:off x="3756" y="1888"/>
              <a:ext cx="576" cy="672"/>
              <a:chOff x="3792" y="2304"/>
              <a:chExt cx="576" cy="672"/>
            </a:xfrm>
          </p:grpSpPr>
          <p:sp>
            <p:nvSpPr>
              <p:cNvPr id="61492" name="Line 26"/>
              <p:cNvSpPr>
                <a:spLocks noChangeShapeType="1"/>
              </p:cNvSpPr>
              <p:nvPr/>
            </p:nvSpPr>
            <p:spPr bwMode="auto">
              <a:xfrm>
                <a:off x="4032" y="2304"/>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93" name="Line 27"/>
              <p:cNvSpPr>
                <a:spLocks noChangeShapeType="1"/>
              </p:cNvSpPr>
              <p:nvPr/>
            </p:nvSpPr>
            <p:spPr bwMode="auto">
              <a:xfrm flipH="1">
                <a:off x="3792" y="2640"/>
                <a:ext cx="24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94" name="Line 28"/>
              <p:cNvSpPr>
                <a:spLocks noChangeShapeType="1"/>
              </p:cNvSpPr>
              <p:nvPr/>
            </p:nvSpPr>
            <p:spPr bwMode="auto">
              <a:xfrm>
                <a:off x="4032" y="2640"/>
                <a:ext cx="336"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95" name="Line 29"/>
              <p:cNvSpPr>
                <a:spLocks noChangeShapeType="1"/>
              </p:cNvSpPr>
              <p:nvPr/>
            </p:nvSpPr>
            <p:spPr bwMode="auto">
              <a:xfrm>
                <a:off x="4032" y="2640"/>
                <a:ext cx="144"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491" name="Text Box 39"/>
            <p:cNvSpPr txBox="1">
              <a:spLocks noChangeArrowheads="1"/>
            </p:cNvSpPr>
            <p:nvPr/>
          </p:nvSpPr>
          <p:spPr bwMode="auto">
            <a:xfrm>
              <a:off x="4468" y="2069"/>
              <a:ext cx="124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a:t>正四面体型</a:t>
              </a:r>
            </a:p>
          </p:txBody>
        </p:sp>
      </p:grpSp>
      <p:grpSp>
        <p:nvGrpSpPr>
          <p:cNvPr id="272387" name="Group 3"/>
          <p:cNvGrpSpPr>
            <a:grpSpLocks/>
          </p:cNvGrpSpPr>
          <p:nvPr/>
        </p:nvGrpSpPr>
        <p:grpSpPr bwMode="auto">
          <a:xfrm>
            <a:off x="6034088" y="4292600"/>
            <a:ext cx="3074987" cy="914400"/>
            <a:chOff x="3801" y="2704"/>
            <a:chExt cx="1937" cy="576"/>
          </a:xfrm>
        </p:grpSpPr>
        <p:grpSp>
          <p:nvGrpSpPr>
            <p:cNvPr id="61484" name="Group 36"/>
            <p:cNvGrpSpPr>
              <a:grpSpLocks/>
            </p:cNvGrpSpPr>
            <p:nvPr/>
          </p:nvGrpSpPr>
          <p:grpSpPr bwMode="auto">
            <a:xfrm>
              <a:off x="3801" y="2704"/>
              <a:ext cx="576" cy="576"/>
              <a:chOff x="3984" y="2928"/>
              <a:chExt cx="576" cy="576"/>
            </a:xfrm>
          </p:grpSpPr>
          <p:sp>
            <p:nvSpPr>
              <p:cNvPr id="61486" name="Line 30"/>
              <p:cNvSpPr>
                <a:spLocks noChangeShapeType="1"/>
              </p:cNvSpPr>
              <p:nvPr/>
            </p:nvSpPr>
            <p:spPr bwMode="auto">
              <a:xfrm>
                <a:off x="4272" y="2928"/>
                <a:ext cx="0" cy="5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7" name="Line 31"/>
              <p:cNvSpPr>
                <a:spLocks noChangeShapeType="1"/>
              </p:cNvSpPr>
              <p:nvPr/>
            </p:nvSpPr>
            <p:spPr bwMode="auto">
              <a:xfrm>
                <a:off x="3984" y="3216"/>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8" name="Line 32"/>
              <p:cNvSpPr>
                <a:spLocks noChangeShapeType="1"/>
              </p:cNvSpPr>
              <p:nvPr/>
            </p:nvSpPr>
            <p:spPr bwMode="auto">
              <a:xfrm flipV="1">
                <a:off x="4272" y="3072"/>
                <a:ext cx="288"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9" name="Line 33"/>
              <p:cNvSpPr>
                <a:spLocks noChangeShapeType="1"/>
              </p:cNvSpPr>
              <p:nvPr/>
            </p:nvSpPr>
            <p:spPr bwMode="auto">
              <a:xfrm>
                <a:off x="4272" y="3216"/>
                <a:ext cx="24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485" name="Text Box 40"/>
            <p:cNvSpPr txBox="1">
              <a:spLocks noChangeArrowheads="1"/>
            </p:cNvSpPr>
            <p:nvPr/>
          </p:nvSpPr>
          <p:spPr bwMode="auto">
            <a:xfrm>
              <a:off x="4468" y="2870"/>
              <a:ext cx="12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a:t>三角双锥型</a:t>
              </a:r>
            </a:p>
          </p:txBody>
        </p:sp>
      </p:grpSp>
      <p:grpSp>
        <p:nvGrpSpPr>
          <p:cNvPr id="272388" name="Group 4"/>
          <p:cNvGrpSpPr>
            <a:grpSpLocks/>
          </p:cNvGrpSpPr>
          <p:nvPr/>
        </p:nvGrpSpPr>
        <p:grpSpPr bwMode="auto">
          <a:xfrm>
            <a:off x="5508625" y="5084763"/>
            <a:ext cx="3635375" cy="838200"/>
            <a:chOff x="3470" y="3203"/>
            <a:chExt cx="2290" cy="528"/>
          </a:xfrm>
        </p:grpSpPr>
        <p:grpSp>
          <p:nvGrpSpPr>
            <p:cNvPr id="61479" name="Group 37"/>
            <p:cNvGrpSpPr>
              <a:grpSpLocks/>
            </p:cNvGrpSpPr>
            <p:nvPr/>
          </p:nvGrpSpPr>
          <p:grpSpPr bwMode="auto">
            <a:xfrm>
              <a:off x="3470" y="3203"/>
              <a:ext cx="553" cy="528"/>
              <a:chOff x="3888" y="3456"/>
              <a:chExt cx="553" cy="528"/>
            </a:xfrm>
          </p:grpSpPr>
          <p:sp>
            <p:nvSpPr>
              <p:cNvPr id="61481" name="Line 19"/>
              <p:cNvSpPr>
                <a:spLocks noChangeShapeType="1"/>
              </p:cNvSpPr>
              <p:nvPr/>
            </p:nvSpPr>
            <p:spPr bwMode="auto">
              <a:xfrm>
                <a:off x="4176" y="3456"/>
                <a:ext cx="0"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2" name="Line 20"/>
              <p:cNvSpPr>
                <a:spLocks noChangeShapeType="1"/>
              </p:cNvSpPr>
              <p:nvPr/>
            </p:nvSpPr>
            <p:spPr bwMode="auto">
              <a:xfrm rot="-3522159">
                <a:off x="4176" y="3456"/>
                <a:ext cx="1"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83" name="Line 21"/>
              <p:cNvSpPr>
                <a:spLocks noChangeShapeType="1"/>
              </p:cNvSpPr>
              <p:nvPr/>
            </p:nvSpPr>
            <p:spPr bwMode="auto">
              <a:xfrm rot="3385818">
                <a:off x="4151" y="3481"/>
                <a:ext cx="1"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480" name="Text Box 41"/>
            <p:cNvSpPr txBox="1">
              <a:spLocks noChangeArrowheads="1"/>
            </p:cNvSpPr>
            <p:nvPr/>
          </p:nvSpPr>
          <p:spPr bwMode="auto">
            <a:xfrm>
              <a:off x="4490" y="3339"/>
              <a:ext cx="12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a:t>正八面体型</a:t>
              </a:r>
            </a:p>
          </p:txBody>
        </p:sp>
      </p:grpSp>
      <p:grpSp>
        <p:nvGrpSpPr>
          <p:cNvPr id="272385" name="Group 1"/>
          <p:cNvGrpSpPr>
            <a:grpSpLocks/>
          </p:cNvGrpSpPr>
          <p:nvPr/>
        </p:nvGrpSpPr>
        <p:grpSpPr bwMode="auto">
          <a:xfrm>
            <a:off x="5940425" y="2133600"/>
            <a:ext cx="3527425" cy="762000"/>
            <a:chOff x="3742" y="1344"/>
            <a:chExt cx="2222" cy="480"/>
          </a:xfrm>
        </p:grpSpPr>
        <p:grpSp>
          <p:nvGrpSpPr>
            <p:cNvPr id="61474" name="Group 34"/>
            <p:cNvGrpSpPr>
              <a:grpSpLocks/>
            </p:cNvGrpSpPr>
            <p:nvPr/>
          </p:nvGrpSpPr>
          <p:grpSpPr bwMode="auto">
            <a:xfrm>
              <a:off x="3742" y="1344"/>
              <a:ext cx="432" cy="480"/>
              <a:chOff x="4535" y="1207"/>
              <a:chExt cx="432" cy="480"/>
            </a:xfrm>
          </p:grpSpPr>
          <p:sp>
            <p:nvSpPr>
              <p:cNvPr id="61476" name="Line 22"/>
              <p:cNvSpPr>
                <a:spLocks noChangeShapeType="1"/>
              </p:cNvSpPr>
              <p:nvPr/>
            </p:nvSpPr>
            <p:spPr bwMode="auto">
              <a:xfrm>
                <a:off x="4727" y="1207"/>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7" name="Line 23"/>
              <p:cNvSpPr>
                <a:spLocks noChangeShapeType="1"/>
              </p:cNvSpPr>
              <p:nvPr/>
            </p:nvSpPr>
            <p:spPr bwMode="auto">
              <a:xfrm flipH="1">
                <a:off x="4535" y="1447"/>
                <a:ext cx="192"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8" name="Line 24"/>
              <p:cNvSpPr>
                <a:spLocks noChangeShapeType="1"/>
              </p:cNvSpPr>
              <p:nvPr/>
            </p:nvSpPr>
            <p:spPr bwMode="auto">
              <a:xfrm>
                <a:off x="4727" y="1447"/>
                <a:ext cx="24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475" name="Text Box 42"/>
            <p:cNvSpPr txBox="1">
              <a:spLocks noChangeArrowheads="1"/>
            </p:cNvSpPr>
            <p:nvPr/>
          </p:nvSpPr>
          <p:spPr bwMode="auto">
            <a:xfrm>
              <a:off x="4445" y="1509"/>
              <a:ext cx="15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a:t>平面正三角型</a:t>
              </a:r>
            </a:p>
          </p:txBody>
        </p:sp>
      </p:grpSp>
      <p:sp>
        <p:nvSpPr>
          <p:cNvPr id="49195" name="Text Box 43"/>
          <p:cNvSpPr txBox="1">
            <a:spLocks noChangeArrowheads="1"/>
          </p:cNvSpPr>
          <p:nvPr/>
        </p:nvSpPr>
        <p:spPr bwMode="auto">
          <a:xfrm>
            <a:off x="395288" y="591185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rgbClr val="FF0066"/>
                </a:solidFill>
              </a:rPr>
              <a:t>        </a:t>
            </a:r>
            <a:r>
              <a:rPr lang="zh-CN" altLang="en-US" sz="2800" b="1">
                <a:solidFill>
                  <a:srgbClr val="FF0066"/>
                </a:solidFill>
              </a:rPr>
              <a:t>孤电子对数等于零，分子构型与价层电子对构型一致，相当于等性杂化轨道</a:t>
            </a:r>
          </a:p>
        </p:txBody>
      </p:sp>
      <p:sp>
        <p:nvSpPr>
          <p:cNvPr id="61458" name="Text Box 45"/>
          <p:cNvSpPr txBox="1">
            <a:spLocks noChangeArrowheads="1"/>
          </p:cNvSpPr>
          <p:nvPr/>
        </p:nvSpPr>
        <p:spPr bwMode="auto">
          <a:xfrm>
            <a:off x="755650" y="1495425"/>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CO</a:t>
            </a:r>
            <a:r>
              <a:rPr lang="en-US" altLang="zh-CN" sz="2800" baseline="-25000"/>
              <a:t>2</a:t>
            </a:r>
            <a:endParaRPr lang="en-US" altLang="zh-CN" sz="2800" baseline="30000"/>
          </a:p>
        </p:txBody>
      </p:sp>
      <p:sp>
        <p:nvSpPr>
          <p:cNvPr id="49198" name="Text Box 46"/>
          <p:cNvSpPr txBox="1">
            <a:spLocks noChangeArrowheads="1"/>
          </p:cNvSpPr>
          <p:nvPr/>
        </p:nvSpPr>
        <p:spPr bwMode="auto">
          <a:xfrm>
            <a:off x="1836738" y="1546225"/>
            <a:ext cx="4030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VP= 2+1/2  (4-2×2)=2</a:t>
            </a:r>
          </a:p>
        </p:txBody>
      </p:sp>
      <p:grpSp>
        <p:nvGrpSpPr>
          <p:cNvPr id="49199" name="Group 47"/>
          <p:cNvGrpSpPr>
            <a:grpSpLocks/>
          </p:cNvGrpSpPr>
          <p:nvPr/>
        </p:nvGrpSpPr>
        <p:grpSpPr bwMode="auto">
          <a:xfrm>
            <a:off x="5580063" y="1570038"/>
            <a:ext cx="1871662" cy="563562"/>
            <a:chOff x="3198" y="2387"/>
            <a:chExt cx="1179" cy="355"/>
          </a:xfrm>
        </p:grpSpPr>
        <p:sp>
          <p:nvSpPr>
            <p:cNvPr id="61469" name="Text Box 48"/>
            <p:cNvSpPr txBox="1">
              <a:spLocks noChangeArrowheads="1"/>
            </p:cNvSpPr>
            <p:nvPr/>
          </p:nvSpPr>
          <p:spPr bwMode="auto">
            <a:xfrm>
              <a:off x="3669" y="2415"/>
              <a:ext cx="5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C</a:t>
              </a:r>
            </a:p>
          </p:txBody>
        </p:sp>
        <p:sp>
          <p:nvSpPr>
            <p:cNvPr id="61470" name="Line 49"/>
            <p:cNvSpPr>
              <a:spLocks noChangeShapeType="1"/>
            </p:cNvSpPr>
            <p:nvPr/>
          </p:nvSpPr>
          <p:spPr bwMode="auto">
            <a:xfrm flipH="1">
              <a:off x="3424" y="2568"/>
              <a:ext cx="2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71" name="Line 50"/>
            <p:cNvSpPr>
              <a:spLocks noChangeShapeType="1"/>
            </p:cNvSpPr>
            <p:nvPr/>
          </p:nvSpPr>
          <p:spPr bwMode="auto">
            <a:xfrm>
              <a:off x="3923" y="2568"/>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72" name="Text Box 51"/>
            <p:cNvSpPr txBox="1">
              <a:spLocks noChangeArrowheads="1"/>
            </p:cNvSpPr>
            <p:nvPr/>
          </p:nvSpPr>
          <p:spPr bwMode="auto">
            <a:xfrm>
              <a:off x="3198" y="2387"/>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O</a:t>
              </a:r>
            </a:p>
          </p:txBody>
        </p:sp>
        <p:sp>
          <p:nvSpPr>
            <p:cNvPr id="61473" name="Text Box 52"/>
            <p:cNvSpPr txBox="1">
              <a:spLocks noChangeArrowheads="1"/>
            </p:cNvSpPr>
            <p:nvPr/>
          </p:nvSpPr>
          <p:spPr bwMode="auto">
            <a:xfrm>
              <a:off x="4159" y="2387"/>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O</a:t>
              </a:r>
            </a:p>
          </p:txBody>
        </p:sp>
      </p:grpSp>
      <p:grpSp>
        <p:nvGrpSpPr>
          <p:cNvPr id="272384" name="Group 0"/>
          <p:cNvGrpSpPr>
            <a:grpSpLocks/>
          </p:cNvGrpSpPr>
          <p:nvPr/>
        </p:nvGrpSpPr>
        <p:grpSpPr bwMode="auto">
          <a:xfrm>
            <a:off x="5508625" y="836613"/>
            <a:ext cx="3454400" cy="889000"/>
            <a:chOff x="3470" y="527"/>
            <a:chExt cx="2176" cy="560"/>
          </a:xfrm>
        </p:grpSpPr>
        <p:sp>
          <p:nvSpPr>
            <p:cNvPr id="61462" name="Text Box 38"/>
            <p:cNvSpPr txBox="1">
              <a:spLocks noChangeArrowheads="1"/>
            </p:cNvSpPr>
            <p:nvPr/>
          </p:nvSpPr>
          <p:spPr bwMode="auto">
            <a:xfrm>
              <a:off x="4830" y="799"/>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a:t>直线型</a:t>
              </a:r>
            </a:p>
          </p:txBody>
        </p:sp>
        <p:grpSp>
          <p:nvGrpSpPr>
            <p:cNvPr id="61463" name="Group 53"/>
            <p:cNvGrpSpPr>
              <a:grpSpLocks/>
            </p:cNvGrpSpPr>
            <p:nvPr/>
          </p:nvGrpSpPr>
          <p:grpSpPr bwMode="auto">
            <a:xfrm>
              <a:off x="3470" y="527"/>
              <a:ext cx="1179" cy="355"/>
              <a:chOff x="3198" y="2387"/>
              <a:chExt cx="1179" cy="355"/>
            </a:xfrm>
          </p:grpSpPr>
          <p:sp>
            <p:nvSpPr>
              <p:cNvPr id="61464" name="Text Box 54"/>
              <p:cNvSpPr txBox="1">
                <a:spLocks noChangeArrowheads="1"/>
              </p:cNvSpPr>
              <p:nvPr/>
            </p:nvSpPr>
            <p:spPr bwMode="auto">
              <a:xfrm>
                <a:off x="3669" y="2415"/>
                <a:ext cx="5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Be</a:t>
                </a:r>
              </a:p>
            </p:txBody>
          </p:sp>
          <p:sp>
            <p:nvSpPr>
              <p:cNvPr id="61465" name="Line 55"/>
              <p:cNvSpPr>
                <a:spLocks noChangeShapeType="1"/>
              </p:cNvSpPr>
              <p:nvPr/>
            </p:nvSpPr>
            <p:spPr bwMode="auto">
              <a:xfrm flipH="1">
                <a:off x="3424" y="2568"/>
                <a:ext cx="2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66" name="Line 56"/>
              <p:cNvSpPr>
                <a:spLocks noChangeShapeType="1"/>
              </p:cNvSpPr>
              <p:nvPr/>
            </p:nvSpPr>
            <p:spPr bwMode="auto">
              <a:xfrm>
                <a:off x="3923" y="2568"/>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67" name="Text Box 57"/>
              <p:cNvSpPr txBox="1">
                <a:spLocks noChangeArrowheads="1"/>
              </p:cNvSpPr>
              <p:nvPr/>
            </p:nvSpPr>
            <p:spPr bwMode="auto">
              <a:xfrm>
                <a:off x="3198" y="2387"/>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H</a:t>
                </a:r>
              </a:p>
            </p:txBody>
          </p:sp>
          <p:sp>
            <p:nvSpPr>
              <p:cNvPr id="61468" name="Text Box 58"/>
              <p:cNvSpPr txBox="1">
                <a:spLocks noChangeArrowheads="1"/>
              </p:cNvSpPr>
              <p:nvPr/>
            </p:nvSpPr>
            <p:spPr bwMode="auto">
              <a:xfrm>
                <a:off x="4159" y="2387"/>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H</a:t>
                </a:r>
              </a:p>
            </p:txBody>
          </p:sp>
        </p:grpSp>
      </p:gr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9161"/>
                                        </p:tgtEl>
                                        <p:attrNameLst>
                                          <p:attrName>style.visibility</p:attrName>
                                        </p:attrNameLst>
                                      </p:cBhvr>
                                      <p:to>
                                        <p:strVal val="visible"/>
                                      </p:to>
                                    </p:set>
                                    <p:animEffect transition="in" filter="slide(fromBottom)">
                                      <p:cBhvr>
                                        <p:cTn id="7" dur="500"/>
                                        <p:tgtEl>
                                          <p:spTgt spid="491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72384"/>
                                        </p:tgtEl>
                                        <p:attrNameLst>
                                          <p:attrName>style.visibility</p:attrName>
                                        </p:attrNameLst>
                                      </p:cBhvr>
                                      <p:to>
                                        <p:strVal val="visible"/>
                                      </p:to>
                                    </p:set>
                                    <p:animEffect transition="in" filter="box(in)">
                                      <p:cBhvr>
                                        <p:cTn id="12" dur="500"/>
                                        <p:tgtEl>
                                          <p:spTgt spid="2723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9198"/>
                                        </p:tgtEl>
                                        <p:attrNameLst>
                                          <p:attrName>style.visibility</p:attrName>
                                        </p:attrNameLst>
                                      </p:cBhvr>
                                      <p:to>
                                        <p:strVal val="visible"/>
                                      </p:to>
                                    </p:set>
                                    <p:animEffect transition="in" filter="slide(fromBottom)">
                                      <p:cBhvr>
                                        <p:cTn id="17" dur="500"/>
                                        <p:tgtEl>
                                          <p:spTgt spid="491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49199"/>
                                        </p:tgtEl>
                                        <p:attrNameLst>
                                          <p:attrName>style.visibility</p:attrName>
                                        </p:attrNameLst>
                                      </p:cBhvr>
                                      <p:to>
                                        <p:strVal val="visible"/>
                                      </p:to>
                                    </p:set>
                                    <p:animEffect transition="in" filter="randombar(horizontal)">
                                      <p:cBhvr>
                                        <p:cTn id="22" dur="500"/>
                                        <p:tgtEl>
                                          <p:spTgt spid="491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49166"/>
                                        </p:tgtEl>
                                        <p:attrNameLst>
                                          <p:attrName>style.visibility</p:attrName>
                                        </p:attrNameLst>
                                      </p:cBhvr>
                                      <p:to>
                                        <p:strVal val="visible"/>
                                      </p:to>
                                    </p:set>
                                    <p:animEffect transition="in" filter="slide(fromBottom)">
                                      <p:cBhvr>
                                        <p:cTn id="27" dur="500"/>
                                        <p:tgtEl>
                                          <p:spTgt spid="491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72385"/>
                                        </p:tgtEl>
                                        <p:attrNameLst>
                                          <p:attrName>style.visibility</p:attrName>
                                        </p:attrNameLst>
                                      </p:cBhvr>
                                      <p:to>
                                        <p:strVal val="visible"/>
                                      </p:to>
                                    </p:set>
                                    <p:animEffect transition="in" filter="box(in)">
                                      <p:cBhvr>
                                        <p:cTn id="32" dur="500"/>
                                        <p:tgtEl>
                                          <p:spTgt spid="2723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49164"/>
                                        </p:tgtEl>
                                        <p:attrNameLst>
                                          <p:attrName>style.visibility</p:attrName>
                                        </p:attrNameLst>
                                      </p:cBhvr>
                                      <p:to>
                                        <p:strVal val="visible"/>
                                      </p:to>
                                    </p:set>
                                    <p:animEffect transition="in" filter="slide(fromBottom)">
                                      <p:cBhvr>
                                        <p:cTn id="37" dur="500"/>
                                        <p:tgtEl>
                                          <p:spTgt spid="4916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272386"/>
                                        </p:tgtEl>
                                        <p:attrNameLst>
                                          <p:attrName>style.visibility</p:attrName>
                                        </p:attrNameLst>
                                      </p:cBhvr>
                                      <p:to>
                                        <p:strVal val="visible"/>
                                      </p:to>
                                    </p:set>
                                    <p:animEffect transition="in" filter="box(in)">
                                      <p:cBhvr>
                                        <p:cTn id="42" dur="500"/>
                                        <p:tgtEl>
                                          <p:spTgt spid="27238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49165"/>
                                        </p:tgtEl>
                                        <p:attrNameLst>
                                          <p:attrName>style.visibility</p:attrName>
                                        </p:attrNameLst>
                                      </p:cBhvr>
                                      <p:to>
                                        <p:strVal val="visible"/>
                                      </p:to>
                                    </p:set>
                                    <p:animEffect transition="in" filter="slide(fromBottom)">
                                      <p:cBhvr>
                                        <p:cTn id="47" dur="500"/>
                                        <p:tgtEl>
                                          <p:spTgt spid="4916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272387"/>
                                        </p:tgtEl>
                                        <p:attrNameLst>
                                          <p:attrName>style.visibility</p:attrName>
                                        </p:attrNameLst>
                                      </p:cBhvr>
                                      <p:to>
                                        <p:strVal val="visible"/>
                                      </p:to>
                                    </p:set>
                                    <p:animEffect transition="in" filter="box(in)">
                                      <p:cBhvr>
                                        <p:cTn id="52" dur="500"/>
                                        <p:tgtEl>
                                          <p:spTgt spid="27238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49163"/>
                                        </p:tgtEl>
                                        <p:attrNameLst>
                                          <p:attrName>style.visibility</p:attrName>
                                        </p:attrNameLst>
                                      </p:cBhvr>
                                      <p:to>
                                        <p:strVal val="visible"/>
                                      </p:to>
                                    </p:set>
                                    <p:animEffect transition="in" filter="slide(fromBottom)">
                                      <p:cBhvr>
                                        <p:cTn id="57" dur="500"/>
                                        <p:tgtEl>
                                          <p:spTgt spid="4916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272388"/>
                                        </p:tgtEl>
                                        <p:attrNameLst>
                                          <p:attrName>style.visibility</p:attrName>
                                        </p:attrNameLst>
                                      </p:cBhvr>
                                      <p:to>
                                        <p:strVal val="visible"/>
                                      </p:to>
                                    </p:set>
                                    <p:animEffect transition="in" filter="box(in)">
                                      <p:cBhvr>
                                        <p:cTn id="62" dur="500"/>
                                        <p:tgtEl>
                                          <p:spTgt spid="27238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49195"/>
                                        </p:tgtEl>
                                        <p:attrNameLst>
                                          <p:attrName>style.visibility</p:attrName>
                                        </p:attrNameLst>
                                      </p:cBhvr>
                                      <p:to>
                                        <p:strVal val="visible"/>
                                      </p:to>
                                    </p:set>
                                    <p:animEffect transition="in" filter="slide(fromBottom)">
                                      <p:cBhvr>
                                        <p:cTn id="67" dur="500"/>
                                        <p:tgtEl>
                                          <p:spTgt spid="49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p:bldP spid="49163" grpId="0"/>
      <p:bldP spid="49164" grpId="0"/>
      <p:bldP spid="49165" grpId="0"/>
      <p:bldP spid="49166" grpId="0"/>
      <p:bldP spid="49195" grpId="0"/>
      <p:bldP spid="4919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4"/>
          <p:cNvSpPr txBox="1">
            <a:spLocks noChangeArrowheads="1"/>
          </p:cNvSpPr>
          <p:nvPr/>
        </p:nvSpPr>
        <p:spPr bwMode="auto">
          <a:xfrm>
            <a:off x="323850" y="0"/>
            <a:ext cx="73453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200" b="1">
                <a:solidFill>
                  <a:srgbClr val="FF0066"/>
                </a:solidFill>
              </a:rPr>
              <a:t>例</a:t>
            </a:r>
            <a:r>
              <a:rPr lang="zh-CN" altLang="en-US" sz="3200" b="1"/>
              <a:t>：确定下列分子的空间构型</a:t>
            </a:r>
          </a:p>
        </p:txBody>
      </p:sp>
      <p:sp>
        <p:nvSpPr>
          <p:cNvPr id="62467" name="Text Box 5"/>
          <p:cNvSpPr txBox="1">
            <a:spLocks noChangeArrowheads="1"/>
          </p:cNvSpPr>
          <p:nvPr/>
        </p:nvSpPr>
        <p:spPr bwMode="auto">
          <a:xfrm>
            <a:off x="592138" y="2133600"/>
            <a:ext cx="1458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NH</a:t>
            </a:r>
            <a:r>
              <a:rPr lang="en-US" altLang="zh-CN" sz="2800" baseline="-25000"/>
              <a:t>3</a:t>
            </a:r>
          </a:p>
        </p:txBody>
      </p:sp>
      <p:sp>
        <p:nvSpPr>
          <p:cNvPr id="62468" name="Text Box 6"/>
          <p:cNvSpPr txBox="1">
            <a:spLocks noChangeArrowheads="1"/>
          </p:cNvSpPr>
          <p:nvPr/>
        </p:nvSpPr>
        <p:spPr bwMode="auto">
          <a:xfrm>
            <a:off x="539750" y="881063"/>
            <a:ext cx="1152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H</a:t>
            </a:r>
            <a:r>
              <a:rPr lang="en-US" altLang="zh-CN" sz="2800" baseline="-25000"/>
              <a:t>2</a:t>
            </a:r>
            <a:r>
              <a:rPr lang="en-US" altLang="zh-CN" sz="2800"/>
              <a:t>O</a:t>
            </a:r>
          </a:p>
        </p:txBody>
      </p:sp>
      <p:sp>
        <p:nvSpPr>
          <p:cNvPr id="62469" name="Text Box 7"/>
          <p:cNvSpPr txBox="1">
            <a:spLocks noChangeArrowheads="1"/>
          </p:cNvSpPr>
          <p:nvPr/>
        </p:nvSpPr>
        <p:spPr bwMode="auto">
          <a:xfrm>
            <a:off x="519113" y="3121025"/>
            <a:ext cx="124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NO</a:t>
            </a:r>
            <a:r>
              <a:rPr lang="en-US" altLang="zh-CN" sz="2800" baseline="-25000"/>
              <a:t>2</a:t>
            </a:r>
          </a:p>
        </p:txBody>
      </p:sp>
      <p:sp>
        <p:nvSpPr>
          <p:cNvPr id="62470" name="Text Box 9"/>
          <p:cNvSpPr txBox="1">
            <a:spLocks noChangeArrowheads="1"/>
          </p:cNvSpPr>
          <p:nvPr/>
        </p:nvSpPr>
        <p:spPr bwMode="auto">
          <a:xfrm>
            <a:off x="566738" y="4271963"/>
            <a:ext cx="13414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en-US" altLang="zh-CN" sz="2800"/>
              <a:t>XeF</a:t>
            </a:r>
            <a:r>
              <a:rPr lang="en-US" altLang="zh-CN" sz="2800" baseline="-25000"/>
              <a:t>4</a:t>
            </a:r>
          </a:p>
        </p:txBody>
      </p:sp>
      <p:sp>
        <p:nvSpPr>
          <p:cNvPr id="62471" name="Text Box 10"/>
          <p:cNvSpPr txBox="1">
            <a:spLocks noChangeArrowheads="1"/>
          </p:cNvSpPr>
          <p:nvPr/>
        </p:nvSpPr>
        <p:spPr bwMode="auto">
          <a:xfrm>
            <a:off x="520700" y="5456238"/>
            <a:ext cx="1387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kumimoji="0" lang="en-US" altLang="zh-CN" sz="2800"/>
              <a:t>ClO</a:t>
            </a:r>
            <a:r>
              <a:rPr kumimoji="0" lang="en-US" altLang="zh-CN" sz="2800" baseline="-25000"/>
              <a:t>3</a:t>
            </a:r>
            <a:r>
              <a:rPr kumimoji="0" lang="en-US" altLang="zh-CN" sz="2800" baseline="30000"/>
              <a:t>-</a:t>
            </a:r>
            <a:endParaRPr lang="en-US" altLang="zh-CN" sz="2800" baseline="30000"/>
          </a:p>
        </p:txBody>
      </p:sp>
      <p:sp>
        <p:nvSpPr>
          <p:cNvPr id="163851" name="Text Box 11"/>
          <p:cNvSpPr txBox="1">
            <a:spLocks noChangeArrowheads="1"/>
          </p:cNvSpPr>
          <p:nvPr/>
        </p:nvSpPr>
        <p:spPr bwMode="auto">
          <a:xfrm>
            <a:off x="1547813" y="965200"/>
            <a:ext cx="36718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VP= 2+1/2  (6-2)=4</a:t>
            </a:r>
          </a:p>
        </p:txBody>
      </p:sp>
      <p:sp>
        <p:nvSpPr>
          <p:cNvPr id="163852" name="Text Box 12"/>
          <p:cNvSpPr txBox="1">
            <a:spLocks noChangeArrowheads="1"/>
          </p:cNvSpPr>
          <p:nvPr/>
        </p:nvSpPr>
        <p:spPr bwMode="auto">
          <a:xfrm>
            <a:off x="1600200" y="3124200"/>
            <a:ext cx="4195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VP= 2+1/2  (5-2×2)=3</a:t>
            </a:r>
          </a:p>
        </p:txBody>
      </p:sp>
      <p:sp>
        <p:nvSpPr>
          <p:cNvPr id="163854" name="Text Box 14"/>
          <p:cNvSpPr txBox="1">
            <a:spLocks noChangeArrowheads="1"/>
          </p:cNvSpPr>
          <p:nvPr/>
        </p:nvSpPr>
        <p:spPr bwMode="auto">
          <a:xfrm>
            <a:off x="1600200" y="4343400"/>
            <a:ext cx="3619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VP= 4+1/2  (8-4)=6</a:t>
            </a:r>
          </a:p>
        </p:txBody>
      </p:sp>
      <p:sp>
        <p:nvSpPr>
          <p:cNvPr id="163855" name="Text Box 15"/>
          <p:cNvSpPr txBox="1">
            <a:spLocks noChangeArrowheads="1"/>
          </p:cNvSpPr>
          <p:nvPr/>
        </p:nvSpPr>
        <p:spPr bwMode="auto">
          <a:xfrm>
            <a:off x="1600200" y="5562600"/>
            <a:ext cx="4340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VP= 3+1/2  (7-2</a:t>
            </a:r>
            <a:r>
              <a:rPr lang="en-US" altLang="zh-CN" sz="2800">
                <a:sym typeface="Symbol" pitchFamily="18" charset="2"/>
              </a:rPr>
              <a:t>3</a:t>
            </a:r>
            <a:r>
              <a:rPr lang="en-US" altLang="zh-CN" sz="2800"/>
              <a:t>+1)=4</a:t>
            </a:r>
          </a:p>
        </p:txBody>
      </p:sp>
      <p:sp>
        <p:nvSpPr>
          <p:cNvPr id="163856" name="Text Box 16"/>
          <p:cNvSpPr txBox="1">
            <a:spLocks noChangeArrowheads="1"/>
          </p:cNvSpPr>
          <p:nvPr/>
        </p:nvSpPr>
        <p:spPr bwMode="auto">
          <a:xfrm>
            <a:off x="1600200" y="2133600"/>
            <a:ext cx="3476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VP= 3+1/2  (5-3)=4</a:t>
            </a:r>
          </a:p>
        </p:txBody>
      </p:sp>
      <p:grpSp>
        <p:nvGrpSpPr>
          <p:cNvPr id="266242" name="Group 2"/>
          <p:cNvGrpSpPr>
            <a:grpSpLocks/>
          </p:cNvGrpSpPr>
          <p:nvPr/>
        </p:nvGrpSpPr>
        <p:grpSpPr bwMode="auto">
          <a:xfrm>
            <a:off x="5181600" y="533400"/>
            <a:ext cx="2811463" cy="1152525"/>
            <a:chOff x="3264" y="336"/>
            <a:chExt cx="1771" cy="726"/>
          </a:xfrm>
        </p:grpSpPr>
        <p:grpSp>
          <p:nvGrpSpPr>
            <p:cNvPr id="62530" name="Group 28"/>
            <p:cNvGrpSpPr>
              <a:grpSpLocks/>
            </p:cNvGrpSpPr>
            <p:nvPr/>
          </p:nvGrpSpPr>
          <p:grpSpPr bwMode="auto">
            <a:xfrm>
              <a:off x="3264" y="336"/>
              <a:ext cx="907" cy="726"/>
              <a:chOff x="3742" y="527"/>
              <a:chExt cx="907" cy="726"/>
            </a:xfrm>
          </p:grpSpPr>
          <p:grpSp>
            <p:nvGrpSpPr>
              <p:cNvPr id="62532" name="Group 23"/>
              <p:cNvGrpSpPr>
                <a:grpSpLocks/>
              </p:cNvGrpSpPr>
              <p:nvPr/>
            </p:nvGrpSpPr>
            <p:grpSpPr bwMode="auto">
              <a:xfrm>
                <a:off x="3742" y="601"/>
                <a:ext cx="907" cy="652"/>
                <a:chOff x="3969" y="618"/>
                <a:chExt cx="907" cy="652"/>
              </a:xfrm>
            </p:grpSpPr>
            <p:sp>
              <p:nvSpPr>
                <p:cNvPr id="62535" name="Text Box 17"/>
                <p:cNvSpPr txBox="1">
                  <a:spLocks noChangeArrowheads="1"/>
                </p:cNvSpPr>
                <p:nvPr/>
              </p:nvSpPr>
              <p:spPr bwMode="auto">
                <a:xfrm>
                  <a:off x="4241" y="618"/>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O</a:t>
                  </a:r>
                </a:p>
              </p:txBody>
            </p:sp>
            <p:sp>
              <p:nvSpPr>
                <p:cNvPr id="62536" name="Line 18"/>
                <p:cNvSpPr>
                  <a:spLocks noChangeShapeType="1"/>
                </p:cNvSpPr>
                <p:nvPr/>
              </p:nvSpPr>
              <p:spPr bwMode="auto">
                <a:xfrm flipH="1">
                  <a:off x="4150" y="837"/>
                  <a:ext cx="18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37" name="Line 19"/>
                <p:cNvSpPr>
                  <a:spLocks noChangeShapeType="1"/>
                </p:cNvSpPr>
                <p:nvPr/>
              </p:nvSpPr>
              <p:spPr bwMode="auto">
                <a:xfrm>
                  <a:off x="4422" y="837"/>
                  <a:ext cx="18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38" name="Text Box 20"/>
                <p:cNvSpPr txBox="1">
                  <a:spLocks noChangeArrowheads="1"/>
                </p:cNvSpPr>
                <p:nvPr/>
              </p:nvSpPr>
              <p:spPr bwMode="auto">
                <a:xfrm>
                  <a:off x="3969" y="943"/>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H</a:t>
                  </a:r>
                </a:p>
              </p:txBody>
            </p:sp>
            <p:sp>
              <p:nvSpPr>
                <p:cNvPr id="62539" name="Text Box 21"/>
                <p:cNvSpPr txBox="1">
                  <a:spLocks noChangeArrowheads="1"/>
                </p:cNvSpPr>
                <p:nvPr/>
              </p:nvSpPr>
              <p:spPr bwMode="auto">
                <a:xfrm>
                  <a:off x="4543" y="943"/>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H</a:t>
                  </a:r>
                </a:p>
              </p:txBody>
            </p:sp>
          </p:grpSp>
          <p:sp>
            <p:nvSpPr>
              <p:cNvPr id="62533" name="Oval 25"/>
              <p:cNvSpPr>
                <a:spLocks noChangeArrowheads="1"/>
              </p:cNvSpPr>
              <p:nvPr/>
            </p:nvSpPr>
            <p:spPr bwMode="auto">
              <a:xfrm rot="2496407">
                <a:off x="4241" y="527"/>
                <a:ext cx="136"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34" name="Oval 27"/>
              <p:cNvSpPr>
                <a:spLocks noChangeArrowheads="1"/>
              </p:cNvSpPr>
              <p:nvPr/>
            </p:nvSpPr>
            <p:spPr bwMode="auto">
              <a:xfrm rot="18243851" flipH="1">
                <a:off x="3909" y="521"/>
                <a:ext cx="137"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2531" name="Text Box 29"/>
            <p:cNvSpPr txBox="1">
              <a:spLocks noChangeArrowheads="1"/>
            </p:cNvSpPr>
            <p:nvPr/>
          </p:nvSpPr>
          <p:spPr bwMode="auto">
            <a:xfrm>
              <a:off x="4128" y="480"/>
              <a:ext cx="90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V</a:t>
              </a:r>
              <a:r>
                <a:rPr lang="zh-CN" altLang="en-US" sz="2800"/>
                <a:t>形</a:t>
              </a:r>
            </a:p>
          </p:txBody>
        </p:sp>
      </p:grpSp>
      <p:grpSp>
        <p:nvGrpSpPr>
          <p:cNvPr id="266243" name="Group 3"/>
          <p:cNvGrpSpPr>
            <a:grpSpLocks/>
          </p:cNvGrpSpPr>
          <p:nvPr/>
        </p:nvGrpSpPr>
        <p:grpSpPr bwMode="auto">
          <a:xfrm>
            <a:off x="6324600" y="1524000"/>
            <a:ext cx="2528888" cy="1530350"/>
            <a:chOff x="3984" y="960"/>
            <a:chExt cx="1593" cy="964"/>
          </a:xfrm>
        </p:grpSpPr>
        <p:grpSp>
          <p:nvGrpSpPr>
            <p:cNvPr id="62519" name="Group 80"/>
            <p:cNvGrpSpPr>
              <a:grpSpLocks/>
            </p:cNvGrpSpPr>
            <p:nvPr/>
          </p:nvGrpSpPr>
          <p:grpSpPr bwMode="auto">
            <a:xfrm>
              <a:off x="3984" y="960"/>
              <a:ext cx="907" cy="964"/>
              <a:chOff x="4196" y="933"/>
              <a:chExt cx="907" cy="964"/>
            </a:xfrm>
          </p:grpSpPr>
          <p:grpSp>
            <p:nvGrpSpPr>
              <p:cNvPr id="62521" name="Group 31"/>
              <p:cNvGrpSpPr>
                <a:grpSpLocks/>
              </p:cNvGrpSpPr>
              <p:nvPr/>
            </p:nvGrpSpPr>
            <p:grpSpPr bwMode="auto">
              <a:xfrm>
                <a:off x="4196" y="1100"/>
                <a:ext cx="907" cy="652"/>
                <a:chOff x="3969" y="618"/>
                <a:chExt cx="907" cy="652"/>
              </a:xfrm>
            </p:grpSpPr>
            <p:sp>
              <p:nvSpPr>
                <p:cNvPr id="62525" name="Text Box 32"/>
                <p:cNvSpPr txBox="1">
                  <a:spLocks noChangeArrowheads="1"/>
                </p:cNvSpPr>
                <p:nvPr/>
              </p:nvSpPr>
              <p:spPr bwMode="auto">
                <a:xfrm>
                  <a:off x="4241" y="618"/>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N</a:t>
                  </a:r>
                </a:p>
              </p:txBody>
            </p:sp>
            <p:sp>
              <p:nvSpPr>
                <p:cNvPr id="62526" name="Line 33"/>
                <p:cNvSpPr>
                  <a:spLocks noChangeShapeType="1"/>
                </p:cNvSpPr>
                <p:nvPr/>
              </p:nvSpPr>
              <p:spPr bwMode="auto">
                <a:xfrm flipH="1">
                  <a:off x="4150" y="837"/>
                  <a:ext cx="18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27" name="Line 34"/>
                <p:cNvSpPr>
                  <a:spLocks noChangeShapeType="1"/>
                </p:cNvSpPr>
                <p:nvPr/>
              </p:nvSpPr>
              <p:spPr bwMode="auto">
                <a:xfrm>
                  <a:off x="4422" y="837"/>
                  <a:ext cx="18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28" name="Text Box 35"/>
                <p:cNvSpPr txBox="1">
                  <a:spLocks noChangeArrowheads="1"/>
                </p:cNvSpPr>
                <p:nvPr/>
              </p:nvSpPr>
              <p:spPr bwMode="auto">
                <a:xfrm>
                  <a:off x="3969" y="943"/>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H</a:t>
                  </a:r>
                </a:p>
              </p:txBody>
            </p:sp>
            <p:sp>
              <p:nvSpPr>
                <p:cNvPr id="62529" name="Text Box 36"/>
                <p:cNvSpPr txBox="1">
                  <a:spLocks noChangeArrowheads="1"/>
                </p:cNvSpPr>
                <p:nvPr/>
              </p:nvSpPr>
              <p:spPr bwMode="auto">
                <a:xfrm>
                  <a:off x="4543" y="943"/>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H</a:t>
                  </a:r>
                </a:p>
              </p:txBody>
            </p:sp>
          </p:grpSp>
          <p:sp>
            <p:nvSpPr>
              <p:cNvPr id="62522" name="Oval 38"/>
              <p:cNvSpPr>
                <a:spLocks noChangeArrowheads="1"/>
              </p:cNvSpPr>
              <p:nvPr/>
            </p:nvSpPr>
            <p:spPr bwMode="auto">
              <a:xfrm rot="21353817" flipH="1">
                <a:off x="4515" y="933"/>
                <a:ext cx="177" cy="22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23" name="Line 39"/>
              <p:cNvSpPr>
                <a:spLocks noChangeShapeType="1"/>
              </p:cNvSpPr>
              <p:nvPr/>
            </p:nvSpPr>
            <p:spPr bwMode="auto">
              <a:xfrm flipH="1">
                <a:off x="4513" y="1344"/>
                <a:ext cx="91"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24" name="Rectangle 46"/>
              <p:cNvSpPr>
                <a:spLocks noChangeArrowheads="1"/>
              </p:cNvSpPr>
              <p:nvPr/>
            </p:nvSpPr>
            <p:spPr bwMode="auto">
              <a:xfrm>
                <a:off x="4371" y="1570"/>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H</a:t>
                </a:r>
              </a:p>
            </p:txBody>
          </p:sp>
        </p:grpSp>
        <p:sp>
          <p:nvSpPr>
            <p:cNvPr id="62520" name="Text Box 100"/>
            <p:cNvSpPr txBox="1">
              <a:spLocks noChangeArrowheads="1"/>
            </p:cNvSpPr>
            <p:nvPr/>
          </p:nvSpPr>
          <p:spPr bwMode="auto">
            <a:xfrm>
              <a:off x="4896" y="1248"/>
              <a:ext cx="681"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a:t>三角锥形</a:t>
              </a:r>
            </a:p>
          </p:txBody>
        </p:sp>
      </p:grpSp>
      <p:grpSp>
        <p:nvGrpSpPr>
          <p:cNvPr id="266244" name="Group 4"/>
          <p:cNvGrpSpPr>
            <a:grpSpLocks/>
          </p:cNvGrpSpPr>
          <p:nvPr/>
        </p:nvGrpSpPr>
        <p:grpSpPr bwMode="auto">
          <a:xfrm>
            <a:off x="5334000" y="2667000"/>
            <a:ext cx="2811463" cy="1293813"/>
            <a:chOff x="3360" y="1680"/>
            <a:chExt cx="1771" cy="815"/>
          </a:xfrm>
        </p:grpSpPr>
        <p:grpSp>
          <p:nvGrpSpPr>
            <p:cNvPr id="62510" name="Group 97"/>
            <p:cNvGrpSpPr>
              <a:grpSpLocks/>
            </p:cNvGrpSpPr>
            <p:nvPr/>
          </p:nvGrpSpPr>
          <p:grpSpPr bwMode="auto">
            <a:xfrm>
              <a:off x="3360" y="1680"/>
              <a:ext cx="817" cy="815"/>
              <a:chOff x="3288" y="1526"/>
              <a:chExt cx="817" cy="815"/>
            </a:xfrm>
          </p:grpSpPr>
          <p:grpSp>
            <p:nvGrpSpPr>
              <p:cNvPr id="62512" name="Group 47"/>
              <p:cNvGrpSpPr>
                <a:grpSpLocks/>
              </p:cNvGrpSpPr>
              <p:nvPr/>
            </p:nvGrpSpPr>
            <p:grpSpPr bwMode="auto">
              <a:xfrm>
                <a:off x="3288" y="1689"/>
                <a:ext cx="817" cy="652"/>
                <a:chOff x="3969" y="618"/>
                <a:chExt cx="907" cy="652"/>
              </a:xfrm>
            </p:grpSpPr>
            <p:sp>
              <p:nvSpPr>
                <p:cNvPr id="62514" name="Text Box 48"/>
                <p:cNvSpPr txBox="1">
                  <a:spLocks noChangeArrowheads="1"/>
                </p:cNvSpPr>
                <p:nvPr/>
              </p:nvSpPr>
              <p:spPr bwMode="auto">
                <a:xfrm>
                  <a:off x="4241" y="618"/>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N</a:t>
                  </a:r>
                </a:p>
              </p:txBody>
            </p:sp>
            <p:sp>
              <p:nvSpPr>
                <p:cNvPr id="62515" name="Line 49"/>
                <p:cNvSpPr>
                  <a:spLocks noChangeShapeType="1"/>
                </p:cNvSpPr>
                <p:nvPr/>
              </p:nvSpPr>
              <p:spPr bwMode="auto">
                <a:xfrm flipH="1">
                  <a:off x="4150" y="837"/>
                  <a:ext cx="18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16" name="Line 50"/>
                <p:cNvSpPr>
                  <a:spLocks noChangeShapeType="1"/>
                </p:cNvSpPr>
                <p:nvPr/>
              </p:nvSpPr>
              <p:spPr bwMode="auto">
                <a:xfrm>
                  <a:off x="4422" y="837"/>
                  <a:ext cx="18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17" name="Text Box 51"/>
                <p:cNvSpPr txBox="1">
                  <a:spLocks noChangeArrowheads="1"/>
                </p:cNvSpPr>
                <p:nvPr/>
              </p:nvSpPr>
              <p:spPr bwMode="auto">
                <a:xfrm>
                  <a:off x="3969" y="943"/>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O</a:t>
                  </a:r>
                </a:p>
              </p:txBody>
            </p:sp>
            <p:sp>
              <p:nvSpPr>
                <p:cNvPr id="62518" name="Text Box 52"/>
                <p:cNvSpPr txBox="1">
                  <a:spLocks noChangeArrowheads="1"/>
                </p:cNvSpPr>
                <p:nvPr/>
              </p:nvSpPr>
              <p:spPr bwMode="auto">
                <a:xfrm>
                  <a:off x="4543" y="943"/>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O</a:t>
                  </a:r>
                </a:p>
              </p:txBody>
            </p:sp>
          </p:grpSp>
          <p:sp>
            <p:nvSpPr>
              <p:cNvPr id="62513" name="Oval 53"/>
              <p:cNvSpPr>
                <a:spLocks noChangeArrowheads="1"/>
              </p:cNvSpPr>
              <p:nvPr/>
            </p:nvSpPr>
            <p:spPr bwMode="auto">
              <a:xfrm rot="21353817" flipH="1">
                <a:off x="3606" y="1526"/>
                <a:ext cx="177" cy="22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2511" name="Text Box 102"/>
            <p:cNvSpPr txBox="1">
              <a:spLocks noChangeArrowheads="1"/>
            </p:cNvSpPr>
            <p:nvPr/>
          </p:nvSpPr>
          <p:spPr bwMode="auto">
            <a:xfrm>
              <a:off x="4224" y="2064"/>
              <a:ext cx="90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V</a:t>
              </a:r>
              <a:r>
                <a:rPr lang="zh-CN" altLang="en-US" sz="2800"/>
                <a:t>形</a:t>
              </a:r>
            </a:p>
          </p:txBody>
        </p:sp>
      </p:grpSp>
      <p:grpSp>
        <p:nvGrpSpPr>
          <p:cNvPr id="266245" name="Group 5"/>
          <p:cNvGrpSpPr>
            <a:grpSpLocks/>
          </p:cNvGrpSpPr>
          <p:nvPr/>
        </p:nvGrpSpPr>
        <p:grpSpPr bwMode="auto">
          <a:xfrm>
            <a:off x="4787900" y="4076700"/>
            <a:ext cx="4019550" cy="1254125"/>
            <a:chOff x="3024" y="2592"/>
            <a:chExt cx="2532" cy="790"/>
          </a:xfrm>
        </p:grpSpPr>
        <p:grpSp>
          <p:nvGrpSpPr>
            <p:cNvPr id="62497" name="Group 95"/>
            <p:cNvGrpSpPr>
              <a:grpSpLocks/>
            </p:cNvGrpSpPr>
            <p:nvPr/>
          </p:nvGrpSpPr>
          <p:grpSpPr bwMode="auto">
            <a:xfrm>
              <a:off x="3024" y="2592"/>
              <a:ext cx="1398" cy="790"/>
              <a:chOff x="3288" y="2740"/>
              <a:chExt cx="1398" cy="790"/>
            </a:xfrm>
          </p:grpSpPr>
          <p:sp>
            <p:nvSpPr>
              <p:cNvPr id="62499" name="Text Box 69"/>
              <p:cNvSpPr txBox="1">
                <a:spLocks noChangeArrowheads="1"/>
              </p:cNvSpPr>
              <p:nvPr/>
            </p:nvSpPr>
            <p:spPr bwMode="auto">
              <a:xfrm>
                <a:off x="3787" y="2984"/>
                <a:ext cx="5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Xe</a:t>
                </a:r>
              </a:p>
            </p:txBody>
          </p:sp>
          <p:sp>
            <p:nvSpPr>
              <p:cNvPr id="62500" name="Line 70"/>
              <p:cNvSpPr>
                <a:spLocks noChangeShapeType="1"/>
              </p:cNvSpPr>
              <p:nvPr/>
            </p:nvSpPr>
            <p:spPr bwMode="auto">
              <a:xfrm rot="21038912" flipH="1">
                <a:off x="3563" y="3203"/>
                <a:ext cx="25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01" name="Line 71"/>
              <p:cNvSpPr>
                <a:spLocks noChangeShapeType="1"/>
              </p:cNvSpPr>
              <p:nvPr/>
            </p:nvSpPr>
            <p:spPr bwMode="auto">
              <a:xfrm rot="-561088">
                <a:off x="4150" y="3120"/>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02" name="Text Box 72"/>
              <p:cNvSpPr txBox="1">
                <a:spLocks noChangeArrowheads="1"/>
              </p:cNvSpPr>
              <p:nvPr/>
            </p:nvSpPr>
            <p:spPr bwMode="auto">
              <a:xfrm rot="-182992">
                <a:off x="3338" y="3062"/>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F</a:t>
                </a:r>
              </a:p>
            </p:txBody>
          </p:sp>
          <p:sp>
            <p:nvSpPr>
              <p:cNvPr id="62503" name="Text Box 73"/>
              <p:cNvSpPr txBox="1">
                <a:spLocks noChangeArrowheads="1"/>
              </p:cNvSpPr>
              <p:nvPr/>
            </p:nvSpPr>
            <p:spPr bwMode="auto">
              <a:xfrm>
                <a:off x="4431" y="2906"/>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F</a:t>
                </a:r>
              </a:p>
            </p:txBody>
          </p:sp>
          <p:sp>
            <p:nvSpPr>
              <p:cNvPr id="62504" name="Line 74"/>
              <p:cNvSpPr>
                <a:spLocks noChangeShapeType="1"/>
              </p:cNvSpPr>
              <p:nvPr/>
            </p:nvSpPr>
            <p:spPr bwMode="auto">
              <a:xfrm rot="-2799804">
                <a:off x="3581" y="2830"/>
                <a:ext cx="136" cy="3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05" name="Line 75"/>
              <p:cNvSpPr>
                <a:spLocks noChangeShapeType="1"/>
              </p:cNvSpPr>
              <p:nvPr/>
            </p:nvSpPr>
            <p:spPr bwMode="auto">
              <a:xfrm rot="-2805177">
                <a:off x="4241" y="3117"/>
                <a:ext cx="174" cy="3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506" name="Text Box 76"/>
              <p:cNvSpPr txBox="1">
                <a:spLocks noChangeArrowheads="1"/>
              </p:cNvSpPr>
              <p:nvPr/>
            </p:nvSpPr>
            <p:spPr bwMode="auto">
              <a:xfrm>
                <a:off x="3288" y="2740"/>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F</a:t>
                </a:r>
              </a:p>
            </p:txBody>
          </p:sp>
          <p:sp>
            <p:nvSpPr>
              <p:cNvPr id="62507" name="Text Box 77"/>
              <p:cNvSpPr txBox="1">
                <a:spLocks noChangeArrowheads="1"/>
              </p:cNvSpPr>
              <p:nvPr/>
            </p:nvSpPr>
            <p:spPr bwMode="auto">
              <a:xfrm>
                <a:off x="4468" y="3203"/>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F</a:t>
                </a:r>
              </a:p>
            </p:txBody>
          </p:sp>
          <p:sp>
            <p:nvSpPr>
              <p:cNvPr id="62508" name="Oval 78"/>
              <p:cNvSpPr>
                <a:spLocks noChangeArrowheads="1"/>
              </p:cNvSpPr>
              <p:nvPr/>
            </p:nvSpPr>
            <p:spPr bwMode="auto">
              <a:xfrm rot="21353817" flipH="1">
                <a:off x="3878" y="2796"/>
                <a:ext cx="177" cy="22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509" name="Oval 79"/>
              <p:cNvSpPr>
                <a:spLocks noChangeArrowheads="1"/>
              </p:cNvSpPr>
              <p:nvPr/>
            </p:nvSpPr>
            <p:spPr bwMode="auto">
              <a:xfrm rot="21353817" flipH="1">
                <a:off x="3878" y="3294"/>
                <a:ext cx="177" cy="22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2498" name="Text Box 103"/>
            <p:cNvSpPr txBox="1">
              <a:spLocks noChangeArrowheads="1"/>
            </p:cNvSpPr>
            <p:nvPr/>
          </p:nvSpPr>
          <p:spPr bwMode="auto">
            <a:xfrm>
              <a:off x="4512" y="2736"/>
              <a:ext cx="10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a:t>四方形</a:t>
              </a:r>
            </a:p>
          </p:txBody>
        </p:sp>
      </p:grpSp>
      <p:grpSp>
        <p:nvGrpSpPr>
          <p:cNvPr id="266246" name="Group 6"/>
          <p:cNvGrpSpPr>
            <a:grpSpLocks/>
          </p:cNvGrpSpPr>
          <p:nvPr/>
        </p:nvGrpSpPr>
        <p:grpSpPr bwMode="auto">
          <a:xfrm>
            <a:off x="5867400" y="4800600"/>
            <a:ext cx="2838450" cy="1817688"/>
            <a:chOff x="3696" y="3024"/>
            <a:chExt cx="1788" cy="1145"/>
          </a:xfrm>
        </p:grpSpPr>
        <p:grpSp>
          <p:nvGrpSpPr>
            <p:cNvPr id="62482" name="Group 94"/>
            <p:cNvGrpSpPr>
              <a:grpSpLocks/>
            </p:cNvGrpSpPr>
            <p:nvPr/>
          </p:nvGrpSpPr>
          <p:grpSpPr bwMode="auto">
            <a:xfrm>
              <a:off x="4464" y="3024"/>
              <a:ext cx="1020" cy="1145"/>
              <a:chOff x="4740" y="3022"/>
              <a:chExt cx="1020" cy="1145"/>
            </a:xfrm>
          </p:grpSpPr>
          <p:grpSp>
            <p:nvGrpSpPr>
              <p:cNvPr id="62484" name="Group 81"/>
              <p:cNvGrpSpPr>
                <a:grpSpLocks/>
              </p:cNvGrpSpPr>
              <p:nvPr/>
            </p:nvGrpSpPr>
            <p:grpSpPr bwMode="auto">
              <a:xfrm>
                <a:off x="4740" y="3203"/>
                <a:ext cx="907" cy="964"/>
                <a:chOff x="4196" y="933"/>
                <a:chExt cx="907" cy="964"/>
              </a:xfrm>
            </p:grpSpPr>
            <p:grpSp>
              <p:nvGrpSpPr>
                <p:cNvPr id="62488" name="Group 82"/>
                <p:cNvGrpSpPr>
                  <a:grpSpLocks/>
                </p:cNvGrpSpPr>
                <p:nvPr/>
              </p:nvGrpSpPr>
              <p:grpSpPr bwMode="auto">
                <a:xfrm>
                  <a:off x="4196" y="1100"/>
                  <a:ext cx="907" cy="652"/>
                  <a:chOff x="3969" y="618"/>
                  <a:chExt cx="907" cy="652"/>
                </a:xfrm>
              </p:grpSpPr>
              <p:sp>
                <p:nvSpPr>
                  <p:cNvPr id="62492" name="Text Box 83"/>
                  <p:cNvSpPr txBox="1">
                    <a:spLocks noChangeArrowheads="1"/>
                  </p:cNvSpPr>
                  <p:nvPr/>
                </p:nvSpPr>
                <p:spPr bwMode="auto">
                  <a:xfrm>
                    <a:off x="4241" y="618"/>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Cl</a:t>
                    </a:r>
                  </a:p>
                </p:txBody>
              </p:sp>
              <p:sp>
                <p:nvSpPr>
                  <p:cNvPr id="62493" name="Line 84"/>
                  <p:cNvSpPr>
                    <a:spLocks noChangeShapeType="1"/>
                  </p:cNvSpPr>
                  <p:nvPr/>
                </p:nvSpPr>
                <p:spPr bwMode="auto">
                  <a:xfrm flipH="1">
                    <a:off x="4150" y="837"/>
                    <a:ext cx="18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4" name="Line 85"/>
                  <p:cNvSpPr>
                    <a:spLocks noChangeShapeType="1"/>
                  </p:cNvSpPr>
                  <p:nvPr/>
                </p:nvSpPr>
                <p:spPr bwMode="auto">
                  <a:xfrm>
                    <a:off x="4422" y="837"/>
                    <a:ext cx="18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5" name="Text Box 86"/>
                  <p:cNvSpPr txBox="1">
                    <a:spLocks noChangeArrowheads="1"/>
                  </p:cNvSpPr>
                  <p:nvPr/>
                </p:nvSpPr>
                <p:spPr bwMode="auto">
                  <a:xfrm>
                    <a:off x="3969" y="943"/>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O</a:t>
                    </a:r>
                  </a:p>
                </p:txBody>
              </p:sp>
              <p:sp>
                <p:nvSpPr>
                  <p:cNvPr id="62496" name="Text Box 87"/>
                  <p:cNvSpPr txBox="1">
                    <a:spLocks noChangeArrowheads="1"/>
                  </p:cNvSpPr>
                  <p:nvPr/>
                </p:nvSpPr>
                <p:spPr bwMode="auto">
                  <a:xfrm>
                    <a:off x="4543" y="943"/>
                    <a:ext cx="2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O</a:t>
                    </a:r>
                  </a:p>
                </p:txBody>
              </p:sp>
            </p:grpSp>
            <p:sp>
              <p:nvSpPr>
                <p:cNvPr id="62489" name="Oval 88"/>
                <p:cNvSpPr>
                  <a:spLocks noChangeArrowheads="1"/>
                </p:cNvSpPr>
                <p:nvPr/>
              </p:nvSpPr>
              <p:spPr bwMode="auto">
                <a:xfrm rot="21353817" flipH="1">
                  <a:off x="4515" y="933"/>
                  <a:ext cx="177" cy="22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90" name="Line 89"/>
                <p:cNvSpPr>
                  <a:spLocks noChangeShapeType="1"/>
                </p:cNvSpPr>
                <p:nvPr/>
              </p:nvSpPr>
              <p:spPr bwMode="auto">
                <a:xfrm flipH="1">
                  <a:off x="4513" y="1344"/>
                  <a:ext cx="91"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91" name="Rectangle 90"/>
                <p:cNvSpPr>
                  <a:spLocks noChangeArrowheads="1"/>
                </p:cNvSpPr>
                <p:nvPr/>
              </p:nvSpPr>
              <p:spPr bwMode="auto">
                <a:xfrm>
                  <a:off x="4371" y="1570"/>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O</a:t>
                  </a:r>
                </a:p>
              </p:txBody>
            </p:sp>
          </p:grpSp>
          <p:sp>
            <p:nvSpPr>
              <p:cNvPr id="62485" name="AutoShape 91"/>
              <p:cNvSpPr>
                <a:spLocks/>
              </p:cNvSpPr>
              <p:nvPr/>
            </p:nvSpPr>
            <p:spPr bwMode="auto">
              <a:xfrm>
                <a:off x="4785" y="3158"/>
                <a:ext cx="91" cy="952"/>
              </a:xfrm>
              <a:prstGeom prst="leftBracket">
                <a:avLst>
                  <a:gd name="adj" fmla="val 87179"/>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6" name="AutoShape 92"/>
              <p:cNvSpPr>
                <a:spLocks/>
              </p:cNvSpPr>
              <p:nvPr/>
            </p:nvSpPr>
            <p:spPr bwMode="auto">
              <a:xfrm flipH="1">
                <a:off x="5465" y="3158"/>
                <a:ext cx="91" cy="952"/>
              </a:xfrm>
              <a:prstGeom prst="leftBracket">
                <a:avLst>
                  <a:gd name="adj" fmla="val 87179"/>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7" name="Text Box 93"/>
              <p:cNvSpPr txBox="1">
                <a:spLocks noChangeArrowheads="1"/>
              </p:cNvSpPr>
              <p:nvPr/>
            </p:nvSpPr>
            <p:spPr bwMode="auto">
              <a:xfrm>
                <a:off x="5556" y="3022"/>
                <a:ext cx="20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4000"/>
                  <a:t>-</a:t>
                </a:r>
              </a:p>
            </p:txBody>
          </p:sp>
        </p:grpSp>
        <p:sp>
          <p:nvSpPr>
            <p:cNvPr id="62483" name="Text Box 104"/>
            <p:cNvSpPr txBox="1">
              <a:spLocks noChangeArrowheads="1"/>
            </p:cNvSpPr>
            <p:nvPr/>
          </p:nvSpPr>
          <p:spPr bwMode="auto">
            <a:xfrm>
              <a:off x="3696" y="3456"/>
              <a:ext cx="681"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a:t>三角锥形</a:t>
              </a: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3851"/>
                                        </p:tgtEl>
                                        <p:attrNameLst>
                                          <p:attrName>style.visibility</p:attrName>
                                        </p:attrNameLst>
                                      </p:cBhvr>
                                      <p:to>
                                        <p:strVal val="visible"/>
                                      </p:to>
                                    </p:set>
                                    <p:animEffect transition="in" filter="slide(fromBottom)">
                                      <p:cBhvr>
                                        <p:cTn id="7" dur="500"/>
                                        <p:tgtEl>
                                          <p:spTgt spid="1638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66242"/>
                                        </p:tgtEl>
                                        <p:attrNameLst>
                                          <p:attrName>style.visibility</p:attrName>
                                        </p:attrNameLst>
                                      </p:cBhvr>
                                      <p:to>
                                        <p:strVal val="visible"/>
                                      </p:to>
                                    </p:set>
                                    <p:animEffect transition="in" filter="checkerboard(across)">
                                      <p:cBhvr>
                                        <p:cTn id="12" dur="500"/>
                                        <p:tgtEl>
                                          <p:spTgt spid="2662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6385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266243"/>
                                        </p:tgtEl>
                                        <p:attrNameLst>
                                          <p:attrName>style.visibility</p:attrName>
                                        </p:attrNameLst>
                                      </p:cBhvr>
                                      <p:to>
                                        <p:strVal val="visible"/>
                                      </p:to>
                                    </p:set>
                                    <p:animEffect transition="in" filter="checkerboard(across)">
                                      <p:cBhvr>
                                        <p:cTn id="21" dur="500"/>
                                        <p:tgtEl>
                                          <p:spTgt spid="26624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163852"/>
                                        </p:tgtEl>
                                        <p:attrNameLst>
                                          <p:attrName>style.visibility</p:attrName>
                                        </p:attrNameLst>
                                      </p:cBhvr>
                                      <p:to>
                                        <p:strVal val="visible"/>
                                      </p:to>
                                    </p:set>
                                    <p:animEffect transition="in" filter="slide(fromBottom)">
                                      <p:cBhvr>
                                        <p:cTn id="26" dur="500"/>
                                        <p:tgtEl>
                                          <p:spTgt spid="16385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266244"/>
                                        </p:tgtEl>
                                        <p:attrNameLst>
                                          <p:attrName>style.visibility</p:attrName>
                                        </p:attrNameLst>
                                      </p:cBhvr>
                                      <p:to>
                                        <p:strVal val="visible"/>
                                      </p:to>
                                    </p:set>
                                    <p:animEffect transition="in" filter="checkerboard(across)">
                                      <p:cBhvr>
                                        <p:cTn id="31" dur="500"/>
                                        <p:tgtEl>
                                          <p:spTgt spid="26624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163854"/>
                                        </p:tgtEl>
                                        <p:attrNameLst>
                                          <p:attrName>style.visibility</p:attrName>
                                        </p:attrNameLst>
                                      </p:cBhvr>
                                      <p:to>
                                        <p:strVal val="visible"/>
                                      </p:to>
                                    </p:set>
                                    <p:animEffect transition="in" filter="slide(fromBottom)">
                                      <p:cBhvr>
                                        <p:cTn id="36" dur="500"/>
                                        <p:tgtEl>
                                          <p:spTgt spid="16385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nodeType="clickEffect">
                                  <p:stCondLst>
                                    <p:cond delay="0"/>
                                  </p:stCondLst>
                                  <p:childTnLst>
                                    <p:set>
                                      <p:cBhvr>
                                        <p:cTn id="40" dur="1" fill="hold">
                                          <p:stCondLst>
                                            <p:cond delay="0"/>
                                          </p:stCondLst>
                                        </p:cTn>
                                        <p:tgtEl>
                                          <p:spTgt spid="266245"/>
                                        </p:tgtEl>
                                        <p:attrNameLst>
                                          <p:attrName>style.visibility</p:attrName>
                                        </p:attrNameLst>
                                      </p:cBhvr>
                                      <p:to>
                                        <p:strVal val="visible"/>
                                      </p:to>
                                    </p:set>
                                    <p:animEffect transition="in" filter="checkerboard(across)">
                                      <p:cBhvr>
                                        <p:cTn id="41" dur="500"/>
                                        <p:tgtEl>
                                          <p:spTgt spid="26624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163855"/>
                                        </p:tgtEl>
                                        <p:attrNameLst>
                                          <p:attrName>style.visibility</p:attrName>
                                        </p:attrNameLst>
                                      </p:cBhvr>
                                      <p:to>
                                        <p:strVal val="visible"/>
                                      </p:to>
                                    </p:set>
                                    <p:animEffect transition="in" filter="slide(fromBottom)">
                                      <p:cBhvr>
                                        <p:cTn id="46" dur="500"/>
                                        <p:tgtEl>
                                          <p:spTgt spid="16385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nodeType="clickEffect">
                                  <p:stCondLst>
                                    <p:cond delay="0"/>
                                  </p:stCondLst>
                                  <p:childTnLst>
                                    <p:set>
                                      <p:cBhvr>
                                        <p:cTn id="50" dur="1" fill="hold">
                                          <p:stCondLst>
                                            <p:cond delay="0"/>
                                          </p:stCondLst>
                                        </p:cTn>
                                        <p:tgtEl>
                                          <p:spTgt spid="266246"/>
                                        </p:tgtEl>
                                        <p:attrNameLst>
                                          <p:attrName>style.visibility</p:attrName>
                                        </p:attrNameLst>
                                      </p:cBhvr>
                                      <p:to>
                                        <p:strVal val="visible"/>
                                      </p:to>
                                    </p:set>
                                    <p:animEffect transition="in" filter="checkerboard(across)">
                                      <p:cBhvr>
                                        <p:cTn id="51" dur="500"/>
                                        <p:tgtEl>
                                          <p:spTgt spid="266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1" grpId="0" autoUpdateAnimBg="0"/>
      <p:bldP spid="163852" grpId="0" autoUpdateAnimBg="0"/>
      <p:bldP spid="163854" grpId="0" autoUpdateAnimBg="0"/>
      <p:bldP spid="163855" grpId="0" autoUpdateAnimBg="0"/>
      <p:bldP spid="16385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381000" y="304800"/>
            <a:ext cx="83820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solidFill>
                  <a:srgbClr val="FF0066"/>
                </a:solidFill>
              </a:rPr>
              <a:t>        </a:t>
            </a:r>
            <a:r>
              <a:rPr lang="zh-CN" altLang="en-US" sz="2800" b="1">
                <a:solidFill>
                  <a:srgbClr val="FF0066"/>
                </a:solidFill>
              </a:rPr>
              <a:t>孤电子对数不等于零，相当于不等性杂化轨道，其位置会影响分子的空间构型，而孤对电子总是处于斥力最小的位置。</a:t>
            </a:r>
          </a:p>
        </p:txBody>
      </p:sp>
      <p:sp>
        <p:nvSpPr>
          <p:cNvPr id="63491" name="Text Box 3"/>
          <p:cNvSpPr txBox="1">
            <a:spLocks noChangeArrowheads="1"/>
          </p:cNvSpPr>
          <p:nvPr/>
        </p:nvSpPr>
        <p:spPr bwMode="auto">
          <a:xfrm>
            <a:off x="250825" y="1844675"/>
            <a:ext cx="92170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t>斥力：孤电子对之间 </a:t>
            </a:r>
            <a:r>
              <a:rPr lang="en-US" altLang="zh-CN" b="1"/>
              <a:t>&gt; </a:t>
            </a:r>
            <a:r>
              <a:rPr lang="zh-CN" altLang="en-US" b="1"/>
              <a:t>孤电子对与键电子对之间 </a:t>
            </a:r>
            <a:r>
              <a:rPr lang="en-US" altLang="zh-CN" b="1"/>
              <a:t>&gt; </a:t>
            </a:r>
            <a:r>
              <a:rPr lang="zh-CN" altLang="en-US" b="1"/>
              <a:t>键电子对之间</a:t>
            </a:r>
          </a:p>
          <a:p>
            <a:r>
              <a:rPr lang="zh-CN" altLang="en-US" b="1"/>
              <a:t>           电子对间角度大于</a:t>
            </a:r>
            <a:r>
              <a:rPr lang="en-US" altLang="zh-CN" b="1"/>
              <a:t>90</a:t>
            </a:r>
            <a:r>
              <a:rPr lang="zh-CN" altLang="en-US" b="1"/>
              <a:t>度时，斥力可忽略。</a:t>
            </a:r>
          </a:p>
        </p:txBody>
      </p:sp>
      <p:sp>
        <p:nvSpPr>
          <p:cNvPr id="236548" name="Text Box 4"/>
          <p:cNvSpPr txBox="1">
            <a:spLocks noChangeArrowheads="1"/>
          </p:cNvSpPr>
          <p:nvPr/>
        </p:nvSpPr>
        <p:spPr bwMode="auto">
          <a:xfrm>
            <a:off x="468313" y="3068638"/>
            <a:ext cx="4546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solidFill>
                  <a:schemeClr val="accent2"/>
                </a:solidFill>
              </a:rPr>
              <a:t>例如：推测</a:t>
            </a:r>
            <a:r>
              <a:rPr lang="en-US" altLang="zh-CN" sz="2800" b="1">
                <a:solidFill>
                  <a:schemeClr val="accent2"/>
                </a:solidFill>
              </a:rPr>
              <a:t>IF</a:t>
            </a:r>
            <a:r>
              <a:rPr lang="en-US" altLang="zh-CN" sz="2800" baseline="-25000"/>
              <a:t>2</a:t>
            </a:r>
            <a:r>
              <a:rPr lang="en-US" altLang="zh-CN" sz="2800" baseline="30000">
                <a:latin typeface="宋体" pitchFamily="2" charset="-122"/>
              </a:rPr>
              <a:t>-</a:t>
            </a:r>
            <a:r>
              <a:rPr lang="zh-CN" altLang="en-US" sz="2800">
                <a:latin typeface="宋体" pitchFamily="2" charset="-122"/>
              </a:rPr>
              <a:t>几何构型</a:t>
            </a:r>
            <a:endParaRPr lang="zh-CN" altLang="en-US" sz="2800"/>
          </a:p>
        </p:txBody>
      </p:sp>
      <p:grpSp>
        <p:nvGrpSpPr>
          <p:cNvPr id="236555" name="Group 11"/>
          <p:cNvGrpSpPr>
            <a:grpSpLocks/>
          </p:cNvGrpSpPr>
          <p:nvPr/>
        </p:nvGrpSpPr>
        <p:grpSpPr bwMode="auto">
          <a:xfrm>
            <a:off x="773113" y="3678238"/>
            <a:ext cx="6546850" cy="2728912"/>
            <a:chOff x="480" y="2064"/>
            <a:chExt cx="4124" cy="1719"/>
          </a:xfrm>
        </p:grpSpPr>
        <p:sp>
          <p:nvSpPr>
            <p:cNvPr id="63494" name="Text Box 5"/>
            <p:cNvSpPr txBox="1">
              <a:spLocks noChangeArrowheads="1"/>
            </p:cNvSpPr>
            <p:nvPr/>
          </p:nvSpPr>
          <p:spPr bwMode="auto">
            <a:xfrm>
              <a:off x="768" y="2064"/>
              <a:ext cx="18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aseline="-25000"/>
                <a:t>53</a:t>
              </a:r>
              <a:r>
                <a:rPr lang="en-US" altLang="zh-CN" sz="2800"/>
                <a:t>I   [Kr]5s</a:t>
              </a:r>
              <a:r>
                <a:rPr lang="en-US" altLang="zh-CN" sz="2800" baseline="30000"/>
                <a:t>2</a:t>
              </a:r>
              <a:r>
                <a:rPr lang="en-US" altLang="zh-CN" sz="2800"/>
                <a:t>5p</a:t>
              </a:r>
              <a:r>
                <a:rPr lang="en-US" altLang="zh-CN" sz="2800" baseline="30000"/>
                <a:t>5</a:t>
              </a:r>
              <a:endParaRPr lang="en-US" altLang="zh-CN" sz="2800"/>
            </a:p>
          </p:txBody>
        </p:sp>
        <p:sp>
          <p:nvSpPr>
            <p:cNvPr id="63495" name="Text Box 6"/>
            <p:cNvSpPr txBox="1">
              <a:spLocks noChangeArrowheads="1"/>
            </p:cNvSpPr>
            <p:nvPr/>
          </p:nvSpPr>
          <p:spPr bwMode="auto">
            <a:xfrm>
              <a:off x="2688" y="2112"/>
              <a:ext cx="19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aseline="-25000"/>
                <a:t>9</a:t>
              </a:r>
              <a:r>
                <a:rPr lang="en-US" altLang="zh-CN" sz="2800"/>
                <a:t>F   [He]2s</a:t>
              </a:r>
              <a:r>
                <a:rPr lang="en-US" altLang="zh-CN" sz="2800" baseline="30000"/>
                <a:t>2</a:t>
              </a:r>
              <a:r>
                <a:rPr lang="en-US" altLang="zh-CN" sz="2800"/>
                <a:t>2p</a:t>
              </a:r>
              <a:r>
                <a:rPr lang="en-US" altLang="zh-CN" sz="2800" baseline="30000"/>
                <a:t>5</a:t>
              </a:r>
              <a:endParaRPr lang="en-US" altLang="zh-CN" sz="2800"/>
            </a:p>
          </p:txBody>
        </p:sp>
        <p:sp>
          <p:nvSpPr>
            <p:cNvPr id="63496" name="Text Box 7"/>
            <p:cNvSpPr txBox="1">
              <a:spLocks noChangeArrowheads="1"/>
            </p:cNvSpPr>
            <p:nvPr/>
          </p:nvSpPr>
          <p:spPr bwMode="auto">
            <a:xfrm>
              <a:off x="768" y="2400"/>
              <a:ext cx="17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BP = </a:t>
              </a:r>
              <a:r>
                <a:rPr lang="en-US" altLang="zh-CN" sz="2800" i="1"/>
                <a:t>n </a:t>
              </a:r>
              <a:r>
                <a:rPr lang="en-US" altLang="zh-CN" sz="2800"/>
                <a:t>= 2</a:t>
              </a:r>
            </a:p>
          </p:txBody>
        </p:sp>
        <p:sp>
          <p:nvSpPr>
            <p:cNvPr id="63497" name="Text Box 8"/>
            <p:cNvSpPr txBox="1">
              <a:spLocks noChangeArrowheads="1"/>
            </p:cNvSpPr>
            <p:nvPr/>
          </p:nvSpPr>
          <p:spPr bwMode="auto">
            <a:xfrm>
              <a:off x="768" y="2684"/>
              <a:ext cx="27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LP = 1/2(7-2</a:t>
              </a:r>
              <a:r>
                <a:rPr lang="en-US" altLang="zh-CN" sz="2800">
                  <a:sym typeface="Symbol" pitchFamily="18" charset="2"/>
                </a:rPr>
                <a:t>1-(-1)</a:t>
              </a:r>
              <a:r>
                <a:rPr lang="en-US" altLang="zh-CN" sz="2800"/>
                <a:t>) = 3</a:t>
              </a:r>
            </a:p>
          </p:txBody>
        </p:sp>
        <p:sp>
          <p:nvSpPr>
            <p:cNvPr id="63498" name="Text Box 9"/>
            <p:cNvSpPr txBox="1">
              <a:spLocks noChangeArrowheads="1"/>
            </p:cNvSpPr>
            <p:nvPr/>
          </p:nvSpPr>
          <p:spPr bwMode="auto">
            <a:xfrm>
              <a:off x="768" y="3024"/>
              <a:ext cx="22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VP = BP + LP = 5</a:t>
              </a:r>
            </a:p>
          </p:txBody>
        </p:sp>
        <p:sp>
          <p:nvSpPr>
            <p:cNvPr id="63499" name="Text Box 10"/>
            <p:cNvSpPr txBox="1">
              <a:spLocks noChangeArrowheads="1"/>
            </p:cNvSpPr>
            <p:nvPr/>
          </p:nvSpPr>
          <p:spPr bwMode="auto">
            <a:xfrm>
              <a:off x="480" y="3456"/>
              <a:ext cx="36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solidFill>
                    <a:srgbClr val="CC0099"/>
                  </a:solidFill>
                </a:rPr>
                <a:t>五对电子以三角双锥的方式排布</a:t>
              </a: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6548"/>
                                        </p:tgtEl>
                                        <p:attrNameLst>
                                          <p:attrName>style.visibility</p:attrName>
                                        </p:attrNameLst>
                                      </p:cBhvr>
                                      <p:to>
                                        <p:strVal val="visible"/>
                                      </p:to>
                                    </p:set>
                                    <p:anim calcmode="lin" valueType="num">
                                      <p:cBhvr additive="base">
                                        <p:cTn id="7" dur="500" fill="hold"/>
                                        <p:tgtEl>
                                          <p:spTgt spid="236548"/>
                                        </p:tgtEl>
                                        <p:attrNameLst>
                                          <p:attrName>ppt_x</p:attrName>
                                        </p:attrNameLst>
                                      </p:cBhvr>
                                      <p:tavLst>
                                        <p:tav tm="0">
                                          <p:val>
                                            <p:strVal val="0-#ppt_w/2"/>
                                          </p:val>
                                        </p:tav>
                                        <p:tav tm="100000">
                                          <p:val>
                                            <p:strVal val="#ppt_x"/>
                                          </p:val>
                                        </p:tav>
                                      </p:tavLst>
                                    </p:anim>
                                    <p:anim calcmode="lin" valueType="num">
                                      <p:cBhvr additive="base">
                                        <p:cTn id="8" dur="500" fill="hold"/>
                                        <p:tgtEl>
                                          <p:spTgt spid="2365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236555"/>
                                        </p:tgtEl>
                                        <p:attrNameLst>
                                          <p:attrName>style.visibility</p:attrName>
                                        </p:attrNameLst>
                                      </p:cBhvr>
                                      <p:to>
                                        <p:strVal val="visible"/>
                                      </p:to>
                                    </p:set>
                                    <p:animEffect transition="in" filter="checkerboard(across)">
                                      <p:cBhvr>
                                        <p:cTn id="13" dur="500"/>
                                        <p:tgtEl>
                                          <p:spTgt spid="236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ext Box 2"/>
          <p:cNvSpPr txBox="1">
            <a:spLocks noChangeArrowheads="1"/>
          </p:cNvSpPr>
          <p:nvPr/>
        </p:nvSpPr>
        <p:spPr bwMode="auto">
          <a:xfrm>
            <a:off x="323850" y="1700213"/>
            <a:ext cx="8569325" cy="156210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solidFill>
                  <a:srgbClr val="FF3300"/>
                </a:solidFill>
              </a:rPr>
              <a:t>离子的极化力</a:t>
            </a:r>
            <a:r>
              <a:rPr lang="zh-CN" altLang="en-US" b="1">
                <a:solidFill>
                  <a:schemeClr val="tx2"/>
                </a:solidFill>
              </a:rPr>
              <a:t>：离子产生电场强度的大小，产生的电场强度越大，离子的极化力越大。取决于</a:t>
            </a:r>
            <a:r>
              <a:rPr lang="en-US" altLang="zh-CN" b="1">
                <a:solidFill>
                  <a:srgbClr val="0000FF"/>
                </a:solidFill>
              </a:rPr>
              <a:t>(1)</a:t>
            </a:r>
            <a:r>
              <a:rPr lang="zh-CN" altLang="en-US" b="1">
                <a:solidFill>
                  <a:srgbClr val="0000FF"/>
                </a:solidFill>
              </a:rPr>
              <a:t>离子的半径</a:t>
            </a:r>
            <a:r>
              <a:rPr lang="zh-CN" altLang="en-US" b="1">
                <a:solidFill>
                  <a:schemeClr val="tx2"/>
                </a:solidFill>
              </a:rPr>
              <a:t>：半径小，极化力大；</a:t>
            </a:r>
            <a:r>
              <a:rPr lang="en-US" altLang="zh-CN" b="1">
                <a:solidFill>
                  <a:srgbClr val="0000FF"/>
                </a:solidFill>
              </a:rPr>
              <a:t>(2)</a:t>
            </a:r>
            <a:r>
              <a:rPr lang="zh-CN" altLang="en-US" b="1">
                <a:solidFill>
                  <a:srgbClr val="0000FF"/>
                </a:solidFill>
              </a:rPr>
              <a:t>离子的电荷</a:t>
            </a:r>
            <a:r>
              <a:rPr lang="zh-CN" altLang="en-US" b="1">
                <a:solidFill>
                  <a:schemeClr val="tx2"/>
                </a:solidFill>
              </a:rPr>
              <a:t>：电荷越高，极化力越强；</a:t>
            </a:r>
            <a:r>
              <a:rPr lang="en-US" altLang="zh-CN" b="1">
                <a:solidFill>
                  <a:srgbClr val="0000FF"/>
                </a:solidFill>
              </a:rPr>
              <a:t>(3)</a:t>
            </a:r>
            <a:r>
              <a:rPr lang="zh-CN" altLang="en-US" b="1">
                <a:solidFill>
                  <a:srgbClr val="0000FF"/>
                </a:solidFill>
              </a:rPr>
              <a:t>离子的电子构型</a:t>
            </a:r>
            <a:r>
              <a:rPr lang="zh-CN" altLang="en-US" b="1">
                <a:solidFill>
                  <a:schemeClr val="tx2"/>
                </a:solidFill>
              </a:rPr>
              <a:t>：</a:t>
            </a:r>
            <a:r>
              <a:rPr lang="en-US" altLang="zh-CN" b="1">
                <a:solidFill>
                  <a:schemeClr val="tx2"/>
                </a:solidFill>
              </a:rPr>
              <a:t>18</a:t>
            </a:r>
            <a:r>
              <a:rPr lang="zh-CN" altLang="en-US" b="1">
                <a:solidFill>
                  <a:schemeClr val="tx2"/>
                </a:solidFill>
              </a:rPr>
              <a:t>、</a:t>
            </a:r>
            <a:r>
              <a:rPr lang="en-US" altLang="zh-CN" b="1">
                <a:solidFill>
                  <a:schemeClr val="tx2"/>
                </a:solidFill>
              </a:rPr>
              <a:t>18+2</a:t>
            </a:r>
            <a:r>
              <a:rPr lang="zh-CN" altLang="en-US" b="1">
                <a:solidFill>
                  <a:schemeClr val="tx2"/>
                </a:solidFill>
              </a:rPr>
              <a:t>、</a:t>
            </a:r>
            <a:r>
              <a:rPr lang="en-US" altLang="zh-CN" b="1">
                <a:solidFill>
                  <a:schemeClr val="tx2"/>
                </a:solidFill>
              </a:rPr>
              <a:t>2</a:t>
            </a:r>
            <a:r>
              <a:rPr lang="zh-CN" altLang="en-US" b="1">
                <a:solidFill>
                  <a:schemeClr val="tx2"/>
                </a:solidFill>
              </a:rPr>
              <a:t>电子构型</a:t>
            </a:r>
            <a:r>
              <a:rPr lang="en-US" altLang="zh-CN" b="1">
                <a:solidFill>
                  <a:schemeClr val="tx2"/>
                </a:solidFill>
              </a:rPr>
              <a:t>&gt;9~17</a:t>
            </a:r>
            <a:r>
              <a:rPr lang="zh-CN" altLang="en-US" b="1">
                <a:solidFill>
                  <a:schemeClr val="tx2"/>
                </a:solidFill>
              </a:rPr>
              <a:t>电子构型</a:t>
            </a:r>
            <a:r>
              <a:rPr lang="en-US" altLang="zh-CN" b="1">
                <a:solidFill>
                  <a:schemeClr val="tx2"/>
                </a:solidFill>
              </a:rPr>
              <a:t>&gt;8</a:t>
            </a:r>
            <a:r>
              <a:rPr lang="zh-CN" altLang="en-US" b="1">
                <a:solidFill>
                  <a:schemeClr val="tx2"/>
                </a:solidFill>
              </a:rPr>
              <a:t>电子构型</a:t>
            </a:r>
          </a:p>
        </p:txBody>
      </p:sp>
      <p:sp>
        <p:nvSpPr>
          <p:cNvPr id="282627" name="Rectangle 3"/>
          <p:cNvSpPr>
            <a:spLocks noChangeArrowheads="1"/>
          </p:cNvSpPr>
          <p:nvPr/>
        </p:nvSpPr>
        <p:spPr bwMode="auto">
          <a:xfrm>
            <a:off x="304800" y="4876800"/>
            <a:ext cx="8610600" cy="156210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FF0066"/>
                </a:solidFill>
              </a:rPr>
              <a:t>离子的变形性</a:t>
            </a:r>
            <a:r>
              <a:rPr lang="zh-CN" altLang="en-US" b="1">
                <a:solidFill>
                  <a:schemeClr val="tx2"/>
                </a:solidFill>
              </a:rPr>
              <a:t>：离子在电场中电子云变形的难易。取决于</a:t>
            </a:r>
            <a:r>
              <a:rPr lang="en-US" altLang="zh-CN" b="1">
                <a:solidFill>
                  <a:srgbClr val="0000FF"/>
                </a:solidFill>
              </a:rPr>
              <a:t>(1)</a:t>
            </a:r>
            <a:r>
              <a:rPr lang="zh-CN" altLang="en-US" b="1">
                <a:solidFill>
                  <a:srgbClr val="0000FF"/>
                </a:solidFill>
              </a:rPr>
              <a:t>离子半径</a:t>
            </a:r>
            <a:r>
              <a:rPr lang="zh-CN" altLang="en-US" b="1"/>
              <a:t>：电子层越多，半径越大，变形性越大；</a:t>
            </a:r>
            <a:r>
              <a:rPr lang="en-US" altLang="zh-CN" b="1">
                <a:solidFill>
                  <a:srgbClr val="0000FF"/>
                </a:solidFill>
              </a:rPr>
              <a:t>(2)</a:t>
            </a:r>
            <a:r>
              <a:rPr lang="zh-CN" altLang="en-US" b="1">
                <a:solidFill>
                  <a:srgbClr val="0000FF"/>
                </a:solidFill>
              </a:rPr>
              <a:t>离子电荷：</a:t>
            </a:r>
            <a:r>
              <a:rPr lang="zh-CN" altLang="en-US" b="1">
                <a:solidFill>
                  <a:schemeClr val="tx2"/>
                </a:solidFill>
              </a:rPr>
              <a:t>负离子电荷越高，变形性越大，正离子相反；</a:t>
            </a:r>
            <a:r>
              <a:rPr lang="en-US" altLang="zh-CN" b="1">
                <a:solidFill>
                  <a:srgbClr val="0000FF"/>
                </a:solidFill>
              </a:rPr>
              <a:t>(3)</a:t>
            </a:r>
            <a:r>
              <a:rPr lang="zh-CN" altLang="en-US" b="1">
                <a:solidFill>
                  <a:srgbClr val="0000FF"/>
                </a:solidFill>
              </a:rPr>
              <a:t>电子构型</a:t>
            </a:r>
            <a:r>
              <a:rPr lang="en-US" altLang="zh-CN" b="1">
                <a:solidFill>
                  <a:srgbClr val="0000FF"/>
                </a:solidFill>
              </a:rPr>
              <a:t>:</a:t>
            </a:r>
            <a:r>
              <a:rPr lang="en-US" altLang="zh-CN" b="1">
                <a:solidFill>
                  <a:schemeClr val="tx2"/>
                </a:solidFill>
              </a:rPr>
              <a:t>18+2</a:t>
            </a:r>
            <a:r>
              <a:rPr lang="zh-CN" altLang="en-US" b="1">
                <a:solidFill>
                  <a:schemeClr val="tx2"/>
                </a:solidFill>
              </a:rPr>
              <a:t>、</a:t>
            </a:r>
            <a:r>
              <a:rPr lang="en-US" altLang="zh-CN" b="1">
                <a:solidFill>
                  <a:schemeClr val="tx2"/>
                </a:solidFill>
              </a:rPr>
              <a:t>18</a:t>
            </a:r>
            <a:r>
              <a:rPr lang="zh-CN" altLang="en-US" b="1">
                <a:solidFill>
                  <a:schemeClr val="tx2"/>
                </a:solidFill>
              </a:rPr>
              <a:t>、</a:t>
            </a:r>
            <a:r>
              <a:rPr lang="en-US" altLang="zh-CN" b="1">
                <a:solidFill>
                  <a:schemeClr val="tx2"/>
                </a:solidFill>
              </a:rPr>
              <a:t>9~17</a:t>
            </a:r>
            <a:r>
              <a:rPr lang="zh-CN" altLang="en-US" b="1">
                <a:solidFill>
                  <a:schemeClr val="tx2"/>
                </a:solidFill>
              </a:rPr>
              <a:t>电子构型</a:t>
            </a:r>
            <a:r>
              <a:rPr lang="en-US" altLang="zh-CN" b="1">
                <a:solidFill>
                  <a:schemeClr val="tx2"/>
                </a:solidFill>
              </a:rPr>
              <a:t>&gt;8</a:t>
            </a:r>
            <a:r>
              <a:rPr lang="zh-CN" altLang="en-US" b="1">
                <a:solidFill>
                  <a:schemeClr val="tx2"/>
                </a:solidFill>
              </a:rPr>
              <a:t>电子构型</a:t>
            </a:r>
            <a:r>
              <a:rPr lang="en-US" altLang="zh-CN" b="1">
                <a:solidFill>
                  <a:schemeClr val="tx2"/>
                </a:solidFill>
              </a:rPr>
              <a:t>&gt;2</a:t>
            </a:r>
            <a:r>
              <a:rPr lang="zh-CN" altLang="en-US" b="1">
                <a:solidFill>
                  <a:schemeClr val="tx2"/>
                </a:solidFill>
              </a:rPr>
              <a:t>电子构型</a:t>
            </a:r>
          </a:p>
        </p:txBody>
      </p:sp>
      <p:sp>
        <p:nvSpPr>
          <p:cNvPr id="8196" name="Text Box 4"/>
          <p:cNvSpPr txBox="1">
            <a:spLocks noChangeArrowheads="1"/>
          </p:cNvSpPr>
          <p:nvPr/>
        </p:nvSpPr>
        <p:spPr bwMode="auto">
          <a:xfrm>
            <a:off x="323850" y="188913"/>
            <a:ext cx="8534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b="1"/>
              <a:t>        </a:t>
            </a:r>
            <a:r>
              <a:rPr lang="zh-CN" altLang="en-US" b="1"/>
              <a:t>由于正离子的核电荷数大于核外的电子数，核对外层电子的吸引能力大，离子的半径小，产生的电场强，且本身的变形性小，通常只讨论正离子的极化能力大小。</a:t>
            </a:r>
          </a:p>
        </p:txBody>
      </p:sp>
      <p:sp>
        <p:nvSpPr>
          <p:cNvPr id="282629" name="Text Box 5"/>
          <p:cNvSpPr txBox="1">
            <a:spLocks noChangeArrowheads="1"/>
          </p:cNvSpPr>
          <p:nvPr/>
        </p:nvSpPr>
        <p:spPr bwMode="auto">
          <a:xfrm>
            <a:off x="323850" y="3500438"/>
            <a:ext cx="84740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        </a:t>
            </a:r>
            <a:r>
              <a:rPr lang="zh-CN" altLang="en-US" b="1"/>
              <a:t>由于负离子核外电子数大于核电荷数，其价电子层中有较多的电子，离子的电子云变形性大，易于被诱导产生诱导偶极，因此通常只考虑负离子的变形性。</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82626"/>
                                        </p:tgtEl>
                                        <p:attrNameLst>
                                          <p:attrName>style.visibility</p:attrName>
                                        </p:attrNameLst>
                                      </p:cBhvr>
                                      <p:to>
                                        <p:strVal val="visible"/>
                                      </p:to>
                                    </p:set>
                                    <p:animEffect transition="in" filter="slide(fromBottom)">
                                      <p:cBhvr>
                                        <p:cTn id="7" dur="500"/>
                                        <p:tgtEl>
                                          <p:spTgt spid="282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82629"/>
                                        </p:tgtEl>
                                        <p:attrNameLst>
                                          <p:attrName>style.visibility</p:attrName>
                                        </p:attrNameLst>
                                      </p:cBhvr>
                                      <p:to>
                                        <p:strVal val="visible"/>
                                      </p:to>
                                    </p:set>
                                    <p:anim calcmode="lin" valueType="num">
                                      <p:cBhvr additive="base">
                                        <p:cTn id="12" dur="500" fill="hold"/>
                                        <p:tgtEl>
                                          <p:spTgt spid="282629"/>
                                        </p:tgtEl>
                                        <p:attrNameLst>
                                          <p:attrName>ppt_x</p:attrName>
                                        </p:attrNameLst>
                                      </p:cBhvr>
                                      <p:tavLst>
                                        <p:tav tm="0">
                                          <p:val>
                                            <p:strVal val="0-#ppt_w/2"/>
                                          </p:val>
                                        </p:tav>
                                        <p:tav tm="100000">
                                          <p:val>
                                            <p:strVal val="#ppt_x"/>
                                          </p:val>
                                        </p:tav>
                                      </p:tavLst>
                                    </p:anim>
                                    <p:anim calcmode="lin" valueType="num">
                                      <p:cBhvr additive="base">
                                        <p:cTn id="13" dur="500" fill="hold"/>
                                        <p:tgtEl>
                                          <p:spTgt spid="28262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82627"/>
                                        </p:tgtEl>
                                        <p:attrNameLst>
                                          <p:attrName>style.visibility</p:attrName>
                                        </p:attrNameLst>
                                      </p:cBhvr>
                                      <p:to>
                                        <p:strVal val="visible"/>
                                      </p:to>
                                    </p:set>
                                    <p:animEffect transition="in" filter="slide(fromBottom)">
                                      <p:cBhvr>
                                        <p:cTn id="18" dur="500"/>
                                        <p:tgtEl>
                                          <p:spTgt spid="282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6" grpId="0" animBg="1" autoUpdateAnimBg="0"/>
      <p:bldP spid="282627" grpId="0" animBg="1" autoUpdateAnimBg="0"/>
      <p:bldP spid="282629"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026"/>
          <p:cNvSpPr txBox="1">
            <a:spLocks noChangeArrowheads="1"/>
          </p:cNvSpPr>
          <p:nvPr/>
        </p:nvSpPr>
        <p:spPr bwMode="auto">
          <a:xfrm>
            <a:off x="457200" y="330200"/>
            <a:ext cx="4906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IF</a:t>
            </a:r>
            <a:r>
              <a:rPr lang="en-US" altLang="zh-CN" sz="2800" baseline="-25000"/>
              <a:t>2</a:t>
            </a:r>
            <a:r>
              <a:rPr lang="en-US" altLang="zh-CN" sz="2800" baseline="30000">
                <a:latin typeface="宋体" pitchFamily="2" charset="-122"/>
              </a:rPr>
              <a:t>-</a:t>
            </a:r>
            <a:r>
              <a:rPr lang="zh-CN" altLang="en-US" sz="2800">
                <a:latin typeface="宋体" pitchFamily="2" charset="-122"/>
              </a:rPr>
              <a:t>可能的三种空间构型：</a:t>
            </a:r>
            <a:endParaRPr lang="zh-CN" altLang="en-US" sz="2800"/>
          </a:p>
        </p:txBody>
      </p:sp>
      <p:sp>
        <p:nvSpPr>
          <p:cNvPr id="237608" name="Text Box 1064"/>
          <p:cNvSpPr txBox="1">
            <a:spLocks noChangeArrowheads="1"/>
          </p:cNvSpPr>
          <p:nvPr/>
        </p:nvSpPr>
        <p:spPr bwMode="auto">
          <a:xfrm>
            <a:off x="611188" y="4076700"/>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t>孤电子对之间斥力越小，越稳定，</a:t>
            </a:r>
          </a:p>
          <a:p>
            <a:r>
              <a:rPr lang="zh-CN" altLang="en-US" sz="2800" b="1"/>
              <a:t>所以，（</a:t>
            </a:r>
            <a:r>
              <a:rPr lang="en-US" altLang="zh-CN" sz="2800" b="1"/>
              <a:t>1</a:t>
            </a:r>
            <a:r>
              <a:rPr lang="zh-CN" altLang="en-US" sz="2800" b="1"/>
              <a:t>）构型最稳定，</a:t>
            </a:r>
            <a:r>
              <a:rPr lang="en-US" altLang="zh-CN" sz="2800" b="1"/>
              <a:t>IF</a:t>
            </a:r>
            <a:r>
              <a:rPr lang="en-US" altLang="zh-CN" sz="2800" b="1" baseline="-25000"/>
              <a:t>2</a:t>
            </a:r>
            <a:r>
              <a:rPr lang="en-US" altLang="zh-CN" sz="2800" b="1" baseline="30000">
                <a:latin typeface="宋体" pitchFamily="2" charset="-122"/>
              </a:rPr>
              <a:t>-</a:t>
            </a:r>
            <a:r>
              <a:rPr lang="zh-CN" altLang="en-US" sz="2800" b="1">
                <a:latin typeface="宋体" pitchFamily="2" charset="-122"/>
              </a:rPr>
              <a:t>的构型为直线型。</a:t>
            </a:r>
            <a:endParaRPr lang="zh-CN" altLang="en-US" sz="2800" b="1"/>
          </a:p>
        </p:txBody>
      </p:sp>
      <p:grpSp>
        <p:nvGrpSpPr>
          <p:cNvPr id="64516" name="Group 1068"/>
          <p:cNvGrpSpPr>
            <a:grpSpLocks/>
          </p:cNvGrpSpPr>
          <p:nvPr/>
        </p:nvGrpSpPr>
        <p:grpSpPr bwMode="auto">
          <a:xfrm>
            <a:off x="609600" y="762000"/>
            <a:ext cx="1752600" cy="2632075"/>
            <a:chOff x="384" y="480"/>
            <a:chExt cx="1104" cy="1658"/>
          </a:xfrm>
        </p:grpSpPr>
        <p:sp>
          <p:nvSpPr>
            <p:cNvPr id="64545" name="AutoShape 1027"/>
            <p:cNvSpPr>
              <a:spLocks noChangeArrowheads="1"/>
            </p:cNvSpPr>
            <p:nvPr/>
          </p:nvSpPr>
          <p:spPr bwMode="auto">
            <a:xfrm>
              <a:off x="528" y="864"/>
              <a:ext cx="768" cy="432"/>
            </a:xfrm>
            <a:prstGeom prst="triangle">
              <a:avLst>
                <a:gd name="adj" fmla="val 2252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46" name="Text Box 1028"/>
            <p:cNvSpPr txBox="1">
              <a:spLocks noChangeArrowheads="1"/>
            </p:cNvSpPr>
            <p:nvPr/>
          </p:nvSpPr>
          <p:spPr bwMode="auto">
            <a:xfrm>
              <a:off x="720" y="1008"/>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b="1">
                  <a:solidFill>
                    <a:srgbClr val="009900"/>
                  </a:solidFill>
                </a:rPr>
                <a:t>I</a:t>
              </a:r>
            </a:p>
          </p:txBody>
        </p:sp>
        <p:sp>
          <p:nvSpPr>
            <p:cNvPr id="64547" name="Line 1030"/>
            <p:cNvSpPr>
              <a:spLocks noChangeShapeType="1"/>
            </p:cNvSpPr>
            <p:nvPr/>
          </p:nvSpPr>
          <p:spPr bwMode="auto">
            <a:xfrm flipV="1">
              <a:off x="528" y="1200"/>
              <a:ext cx="24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48" name="Line 1031"/>
            <p:cNvSpPr>
              <a:spLocks noChangeShapeType="1"/>
            </p:cNvSpPr>
            <p:nvPr/>
          </p:nvSpPr>
          <p:spPr bwMode="auto">
            <a:xfrm>
              <a:off x="720" y="864"/>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49" name="Line 1032"/>
            <p:cNvSpPr>
              <a:spLocks noChangeShapeType="1"/>
            </p:cNvSpPr>
            <p:nvPr/>
          </p:nvSpPr>
          <p:spPr bwMode="auto">
            <a:xfrm>
              <a:off x="864" y="1152"/>
              <a:ext cx="43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50" name="Line 1033"/>
            <p:cNvSpPr>
              <a:spLocks noChangeShapeType="1"/>
            </p:cNvSpPr>
            <p:nvPr/>
          </p:nvSpPr>
          <p:spPr bwMode="auto">
            <a:xfrm>
              <a:off x="816" y="720"/>
              <a:ext cx="0" cy="33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51" name="Line 1034"/>
            <p:cNvSpPr>
              <a:spLocks noChangeShapeType="1"/>
            </p:cNvSpPr>
            <p:nvPr/>
          </p:nvSpPr>
          <p:spPr bwMode="auto">
            <a:xfrm>
              <a:off x="816" y="1296"/>
              <a:ext cx="0" cy="33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52" name="Text Box 1049"/>
            <p:cNvSpPr txBox="1">
              <a:spLocks noChangeArrowheads="1"/>
            </p:cNvSpPr>
            <p:nvPr/>
          </p:nvSpPr>
          <p:spPr bwMode="auto">
            <a:xfrm>
              <a:off x="720" y="480"/>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b="1">
                  <a:solidFill>
                    <a:srgbClr val="FF3300"/>
                  </a:solidFill>
                </a:rPr>
                <a:t>F</a:t>
              </a:r>
            </a:p>
          </p:txBody>
        </p:sp>
        <p:sp>
          <p:nvSpPr>
            <p:cNvPr id="64553" name="Text Box 1050"/>
            <p:cNvSpPr txBox="1">
              <a:spLocks noChangeArrowheads="1"/>
            </p:cNvSpPr>
            <p:nvPr/>
          </p:nvSpPr>
          <p:spPr bwMode="auto">
            <a:xfrm>
              <a:off x="720" y="1584"/>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b="1">
                  <a:solidFill>
                    <a:srgbClr val="FF3300"/>
                  </a:solidFill>
                </a:rPr>
                <a:t>F</a:t>
              </a:r>
            </a:p>
          </p:txBody>
        </p:sp>
        <p:sp>
          <p:nvSpPr>
            <p:cNvPr id="64554" name="Text Box 1055"/>
            <p:cNvSpPr txBox="1">
              <a:spLocks noChangeArrowheads="1"/>
            </p:cNvSpPr>
            <p:nvPr/>
          </p:nvSpPr>
          <p:spPr bwMode="auto">
            <a:xfrm>
              <a:off x="576" y="672"/>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chemeClr val="accent2"/>
                  </a:solidFill>
                </a:rPr>
                <a:t>••</a:t>
              </a:r>
            </a:p>
          </p:txBody>
        </p:sp>
        <p:sp>
          <p:nvSpPr>
            <p:cNvPr id="64555" name="Text Box 1059"/>
            <p:cNvSpPr txBox="1">
              <a:spLocks noChangeArrowheads="1"/>
            </p:cNvSpPr>
            <p:nvPr/>
          </p:nvSpPr>
          <p:spPr bwMode="auto">
            <a:xfrm rot="2511864">
              <a:off x="384" y="1200"/>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chemeClr val="accent2"/>
                  </a:solidFill>
                </a:rPr>
                <a:t>••</a:t>
              </a:r>
            </a:p>
          </p:txBody>
        </p:sp>
        <p:sp>
          <p:nvSpPr>
            <p:cNvPr id="64556" name="Text Box 1061"/>
            <p:cNvSpPr txBox="1">
              <a:spLocks noChangeArrowheads="1"/>
            </p:cNvSpPr>
            <p:nvPr/>
          </p:nvSpPr>
          <p:spPr bwMode="auto">
            <a:xfrm rot="5504125">
              <a:off x="1195" y="1157"/>
              <a:ext cx="2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chemeClr val="accent2"/>
                  </a:solidFill>
                </a:rPr>
                <a:t>••</a:t>
              </a:r>
            </a:p>
          </p:txBody>
        </p:sp>
        <p:sp>
          <p:nvSpPr>
            <p:cNvPr id="64557" name="Text Box 1065"/>
            <p:cNvSpPr txBox="1">
              <a:spLocks noChangeArrowheads="1"/>
            </p:cNvSpPr>
            <p:nvPr/>
          </p:nvSpPr>
          <p:spPr bwMode="auto">
            <a:xfrm>
              <a:off x="566" y="1850"/>
              <a:ext cx="5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a:t>
              </a:r>
              <a:r>
                <a:rPr lang="en-US" altLang="zh-CN"/>
                <a:t>1</a:t>
              </a:r>
              <a:r>
                <a:rPr lang="zh-CN" altLang="en-US"/>
                <a:t>）</a:t>
              </a:r>
            </a:p>
          </p:txBody>
        </p:sp>
      </p:grpSp>
      <p:grpSp>
        <p:nvGrpSpPr>
          <p:cNvPr id="64517" name="Group 1069"/>
          <p:cNvGrpSpPr>
            <a:grpSpLocks/>
          </p:cNvGrpSpPr>
          <p:nvPr/>
        </p:nvGrpSpPr>
        <p:grpSpPr bwMode="auto">
          <a:xfrm>
            <a:off x="2971800" y="838200"/>
            <a:ext cx="1828800" cy="2514600"/>
            <a:chOff x="1872" y="528"/>
            <a:chExt cx="1152" cy="1584"/>
          </a:xfrm>
        </p:grpSpPr>
        <p:sp>
          <p:nvSpPr>
            <p:cNvPr id="64532" name="AutoShape 1035"/>
            <p:cNvSpPr>
              <a:spLocks noChangeArrowheads="1"/>
            </p:cNvSpPr>
            <p:nvPr/>
          </p:nvSpPr>
          <p:spPr bwMode="auto">
            <a:xfrm>
              <a:off x="2064" y="864"/>
              <a:ext cx="768" cy="432"/>
            </a:xfrm>
            <a:prstGeom prst="triangle">
              <a:avLst>
                <a:gd name="adj" fmla="val 2252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33" name="Text Box 1036"/>
            <p:cNvSpPr txBox="1">
              <a:spLocks noChangeArrowheads="1"/>
            </p:cNvSpPr>
            <p:nvPr/>
          </p:nvSpPr>
          <p:spPr bwMode="auto">
            <a:xfrm>
              <a:off x="2256" y="1008"/>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b="1">
                  <a:solidFill>
                    <a:srgbClr val="009900"/>
                  </a:solidFill>
                </a:rPr>
                <a:t>I</a:t>
              </a:r>
            </a:p>
          </p:txBody>
        </p:sp>
        <p:sp>
          <p:nvSpPr>
            <p:cNvPr id="64534" name="Line 1037"/>
            <p:cNvSpPr>
              <a:spLocks noChangeShapeType="1"/>
            </p:cNvSpPr>
            <p:nvPr/>
          </p:nvSpPr>
          <p:spPr bwMode="auto">
            <a:xfrm flipV="1">
              <a:off x="2064" y="1200"/>
              <a:ext cx="24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35" name="Line 1038"/>
            <p:cNvSpPr>
              <a:spLocks noChangeShapeType="1"/>
            </p:cNvSpPr>
            <p:nvPr/>
          </p:nvSpPr>
          <p:spPr bwMode="auto">
            <a:xfrm>
              <a:off x="2256" y="864"/>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36" name="Line 1039"/>
            <p:cNvSpPr>
              <a:spLocks noChangeShapeType="1"/>
            </p:cNvSpPr>
            <p:nvPr/>
          </p:nvSpPr>
          <p:spPr bwMode="auto">
            <a:xfrm>
              <a:off x="2400" y="1152"/>
              <a:ext cx="43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37" name="Line 1040"/>
            <p:cNvSpPr>
              <a:spLocks noChangeShapeType="1"/>
            </p:cNvSpPr>
            <p:nvPr/>
          </p:nvSpPr>
          <p:spPr bwMode="auto">
            <a:xfrm>
              <a:off x="2352" y="720"/>
              <a:ext cx="0" cy="33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38" name="Line 1041"/>
            <p:cNvSpPr>
              <a:spLocks noChangeShapeType="1"/>
            </p:cNvSpPr>
            <p:nvPr/>
          </p:nvSpPr>
          <p:spPr bwMode="auto">
            <a:xfrm>
              <a:off x="2352" y="1296"/>
              <a:ext cx="0" cy="33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39" name="Text Box 1051"/>
            <p:cNvSpPr txBox="1">
              <a:spLocks noChangeArrowheads="1"/>
            </p:cNvSpPr>
            <p:nvPr/>
          </p:nvSpPr>
          <p:spPr bwMode="auto">
            <a:xfrm>
              <a:off x="2064" y="672"/>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b="1">
                  <a:solidFill>
                    <a:srgbClr val="FF3300"/>
                  </a:solidFill>
                </a:rPr>
                <a:t>F</a:t>
              </a:r>
            </a:p>
          </p:txBody>
        </p:sp>
        <p:sp>
          <p:nvSpPr>
            <p:cNvPr id="64540" name="Text Box 1052"/>
            <p:cNvSpPr txBox="1">
              <a:spLocks noChangeArrowheads="1"/>
            </p:cNvSpPr>
            <p:nvPr/>
          </p:nvSpPr>
          <p:spPr bwMode="auto">
            <a:xfrm>
              <a:off x="1872" y="1152"/>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b="1">
                  <a:solidFill>
                    <a:srgbClr val="FF3300"/>
                  </a:solidFill>
                </a:rPr>
                <a:t>F</a:t>
              </a:r>
            </a:p>
          </p:txBody>
        </p:sp>
        <p:sp>
          <p:nvSpPr>
            <p:cNvPr id="64541" name="Text Box 1056"/>
            <p:cNvSpPr txBox="1">
              <a:spLocks noChangeArrowheads="1"/>
            </p:cNvSpPr>
            <p:nvPr/>
          </p:nvSpPr>
          <p:spPr bwMode="auto">
            <a:xfrm>
              <a:off x="2208" y="1536"/>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chemeClr val="accent2"/>
                  </a:solidFill>
                </a:rPr>
                <a:t>••</a:t>
              </a:r>
            </a:p>
          </p:txBody>
        </p:sp>
        <p:sp>
          <p:nvSpPr>
            <p:cNvPr id="64542" name="Text Box 1057"/>
            <p:cNvSpPr txBox="1">
              <a:spLocks noChangeArrowheads="1"/>
            </p:cNvSpPr>
            <p:nvPr/>
          </p:nvSpPr>
          <p:spPr bwMode="auto">
            <a:xfrm>
              <a:off x="2208" y="528"/>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chemeClr val="accent2"/>
                  </a:solidFill>
                </a:rPr>
                <a:t>••</a:t>
              </a:r>
            </a:p>
          </p:txBody>
        </p:sp>
        <p:sp>
          <p:nvSpPr>
            <p:cNvPr id="64543" name="Text Box 1062"/>
            <p:cNvSpPr txBox="1">
              <a:spLocks noChangeArrowheads="1"/>
            </p:cNvSpPr>
            <p:nvPr/>
          </p:nvSpPr>
          <p:spPr bwMode="auto">
            <a:xfrm rot="5504125">
              <a:off x="2731" y="1157"/>
              <a:ext cx="2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chemeClr val="accent2"/>
                  </a:solidFill>
                </a:rPr>
                <a:t>••</a:t>
              </a:r>
            </a:p>
          </p:txBody>
        </p:sp>
        <p:sp>
          <p:nvSpPr>
            <p:cNvPr id="64544" name="Text Box 1066"/>
            <p:cNvSpPr txBox="1">
              <a:spLocks noChangeArrowheads="1"/>
            </p:cNvSpPr>
            <p:nvPr/>
          </p:nvSpPr>
          <p:spPr bwMode="auto">
            <a:xfrm>
              <a:off x="2064" y="1824"/>
              <a:ext cx="5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a:t>
              </a:r>
              <a:r>
                <a:rPr lang="en-US" altLang="zh-CN"/>
                <a:t>2</a:t>
              </a:r>
              <a:r>
                <a:rPr lang="zh-CN" altLang="en-US"/>
                <a:t>）</a:t>
              </a:r>
            </a:p>
          </p:txBody>
        </p:sp>
      </p:grpSp>
      <p:grpSp>
        <p:nvGrpSpPr>
          <p:cNvPr id="64518" name="Group 1070"/>
          <p:cNvGrpSpPr>
            <a:grpSpLocks/>
          </p:cNvGrpSpPr>
          <p:nvPr/>
        </p:nvGrpSpPr>
        <p:grpSpPr bwMode="auto">
          <a:xfrm>
            <a:off x="5334000" y="762000"/>
            <a:ext cx="1828800" cy="2555875"/>
            <a:chOff x="3360" y="480"/>
            <a:chExt cx="1152" cy="1610"/>
          </a:xfrm>
        </p:grpSpPr>
        <p:sp>
          <p:nvSpPr>
            <p:cNvPr id="64519" name="AutoShape 1042"/>
            <p:cNvSpPr>
              <a:spLocks noChangeArrowheads="1"/>
            </p:cNvSpPr>
            <p:nvPr/>
          </p:nvSpPr>
          <p:spPr bwMode="auto">
            <a:xfrm>
              <a:off x="3552" y="864"/>
              <a:ext cx="768" cy="432"/>
            </a:xfrm>
            <a:prstGeom prst="triangle">
              <a:avLst>
                <a:gd name="adj" fmla="val 2252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0" name="Text Box 1043"/>
            <p:cNvSpPr txBox="1">
              <a:spLocks noChangeArrowheads="1"/>
            </p:cNvSpPr>
            <p:nvPr/>
          </p:nvSpPr>
          <p:spPr bwMode="auto">
            <a:xfrm>
              <a:off x="3744" y="1008"/>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b="1">
                  <a:solidFill>
                    <a:srgbClr val="009900"/>
                  </a:solidFill>
                </a:rPr>
                <a:t>I</a:t>
              </a:r>
            </a:p>
          </p:txBody>
        </p:sp>
        <p:sp>
          <p:nvSpPr>
            <p:cNvPr id="64521" name="Line 1044"/>
            <p:cNvSpPr>
              <a:spLocks noChangeShapeType="1"/>
            </p:cNvSpPr>
            <p:nvPr/>
          </p:nvSpPr>
          <p:spPr bwMode="auto">
            <a:xfrm flipV="1">
              <a:off x="3552" y="1200"/>
              <a:ext cx="24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2" name="Line 1045"/>
            <p:cNvSpPr>
              <a:spLocks noChangeShapeType="1"/>
            </p:cNvSpPr>
            <p:nvPr/>
          </p:nvSpPr>
          <p:spPr bwMode="auto">
            <a:xfrm>
              <a:off x="3744" y="864"/>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3" name="Line 1046"/>
            <p:cNvSpPr>
              <a:spLocks noChangeShapeType="1"/>
            </p:cNvSpPr>
            <p:nvPr/>
          </p:nvSpPr>
          <p:spPr bwMode="auto">
            <a:xfrm>
              <a:off x="3888" y="1152"/>
              <a:ext cx="43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4" name="Line 1047"/>
            <p:cNvSpPr>
              <a:spLocks noChangeShapeType="1"/>
            </p:cNvSpPr>
            <p:nvPr/>
          </p:nvSpPr>
          <p:spPr bwMode="auto">
            <a:xfrm>
              <a:off x="3840" y="720"/>
              <a:ext cx="0" cy="33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5" name="Line 1048"/>
            <p:cNvSpPr>
              <a:spLocks noChangeShapeType="1"/>
            </p:cNvSpPr>
            <p:nvPr/>
          </p:nvSpPr>
          <p:spPr bwMode="auto">
            <a:xfrm>
              <a:off x="3840" y="1296"/>
              <a:ext cx="0" cy="336"/>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6" name="Text Box 1053"/>
            <p:cNvSpPr txBox="1">
              <a:spLocks noChangeArrowheads="1"/>
            </p:cNvSpPr>
            <p:nvPr/>
          </p:nvSpPr>
          <p:spPr bwMode="auto">
            <a:xfrm>
              <a:off x="3744" y="480"/>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b="1">
                  <a:solidFill>
                    <a:srgbClr val="FF3300"/>
                  </a:solidFill>
                </a:rPr>
                <a:t>F</a:t>
              </a:r>
            </a:p>
          </p:txBody>
        </p:sp>
        <p:sp>
          <p:nvSpPr>
            <p:cNvPr id="64527" name="Text Box 1054"/>
            <p:cNvSpPr txBox="1">
              <a:spLocks noChangeArrowheads="1"/>
            </p:cNvSpPr>
            <p:nvPr/>
          </p:nvSpPr>
          <p:spPr bwMode="auto">
            <a:xfrm>
              <a:off x="3552" y="672"/>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b="1">
                  <a:solidFill>
                    <a:srgbClr val="FF3300"/>
                  </a:solidFill>
                </a:rPr>
                <a:t>F</a:t>
              </a:r>
            </a:p>
          </p:txBody>
        </p:sp>
        <p:sp>
          <p:nvSpPr>
            <p:cNvPr id="64528" name="Text Box 1058"/>
            <p:cNvSpPr txBox="1">
              <a:spLocks noChangeArrowheads="1"/>
            </p:cNvSpPr>
            <p:nvPr/>
          </p:nvSpPr>
          <p:spPr bwMode="auto">
            <a:xfrm>
              <a:off x="3696" y="1536"/>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chemeClr val="accent2"/>
                  </a:solidFill>
                </a:rPr>
                <a:t>••</a:t>
              </a:r>
            </a:p>
          </p:txBody>
        </p:sp>
        <p:sp>
          <p:nvSpPr>
            <p:cNvPr id="64529" name="Text Box 1060"/>
            <p:cNvSpPr txBox="1">
              <a:spLocks noChangeArrowheads="1"/>
            </p:cNvSpPr>
            <p:nvPr/>
          </p:nvSpPr>
          <p:spPr bwMode="auto">
            <a:xfrm rot="2511864">
              <a:off x="3360" y="1200"/>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chemeClr val="accent2"/>
                  </a:solidFill>
                </a:rPr>
                <a:t>••</a:t>
              </a:r>
            </a:p>
          </p:txBody>
        </p:sp>
        <p:sp>
          <p:nvSpPr>
            <p:cNvPr id="64530" name="Text Box 1063"/>
            <p:cNvSpPr txBox="1">
              <a:spLocks noChangeArrowheads="1"/>
            </p:cNvSpPr>
            <p:nvPr/>
          </p:nvSpPr>
          <p:spPr bwMode="auto">
            <a:xfrm rot="5504125">
              <a:off x="4219" y="1157"/>
              <a:ext cx="2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olidFill>
                    <a:schemeClr val="accent2"/>
                  </a:solidFill>
                </a:rPr>
                <a:t>••</a:t>
              </a:r>
            </a:p>
          </p:txBody>
        </p:sp>
        <p:sp>
          <p:nvSpPr>
            <p:cNvPr id="64531" name="Text Box 1067"/>
            <p:cNvSpPr txBox="1">
              <a:spLocks noChangeArrowheads="1"/>
            </p:cNvSpPr>
            <p:nvPr/>
          </p:nvSpPr>
          <p:spPr bwMode="auto">
            <a:xfrm>
              <a:off x="3590" y="1802"/>
              <a:ext cx="5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a:t>
              </a:r>
              <a:r>
                <a:rPr lang="en-US" altLang="zh-CN"/>
                <a:t>3</a:t>
              </a:r>
              <a:r>
                <a:rPr lang="zh-CN" altLang="en-US"/>
                <a:t>）</a:t>
              </a: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7608"/>
                                        </p:tgtEl>
                                        <p:attrNameLst>
                                          <p:attrName>style.visibility</p:attrName>
                                        </p:attrNameLst>
                                      </p:cBhvr>
                                      <p:to>
                                        <p:strVal val="visible"/>
                                      </p:to>
                                    </p:set>
                                    <p:anim calcmode="lin" valueType="num">
                                      <p:cBhvr additive="base">
                                        <p:cTn id="7" dur="500" fill="hold"/>
                                        <p:tgtEl>
                                          <p:spTgt spid="237608"/>
                                        </p:tgtEl>
                                        <p:attrNameLst>
                                          <p:attrName>ppt_x</p:attrName>
                                        </p:attrNameLst>
                                      </p:cBhvr>
                                      <p:tavLst>
                                        <p:tav tm="0">
                                          <p:val>
                                            <p:strVal val="0-#ppt_w/2"/>
                                          </p:val>
                                        </p:tav>
                                        <p:tav tm="100000">
                                          <p:val>
                                            <p:strVal val="#ppt_x"/>
                                          </p:val>
                                        </p:tav>
                                      </p:tavLst>
                                    </p:anim>
                                    <p:anim calcmode="lin" valueType="num">
                                      <p:cBhvr additive="base">
                                        <p:cTn id="8" dur="500" fill="hold"/>
                                        <p:tgtEl>
                                          <p:spTgt spid="2376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608"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179388" y="188913"/>
            <a:ext cx="28813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zh-CN" sz="3200" b="1">
                <a:solidFill>
                  <a:srgbClr val="FF0066"/>
                </a:solidFill>
              </a:rPr>
              <a:t>进一步讨论</a:t>
            </a:r>
            <a:endParaRPr lang="zh-CN" altLang="en-US" sz="3200" b="1">
              <a:solidFill>
                <a:srgbClr val="FF0066"/>
              </a:solidFill>
            </a:endParaRPr>
          </a:p>
        </p:txBody>
      </p:sp>
      <p:sp>
        <p:nvSpPr>
          <p:cNvPr id="65539" name="Text Box 3"/>
          <p:cNvSpPr txBox="1">
            <a:spLocks noChangeArrowheads="1"/>
          </p:cNvSpPr>
          <p:nvPr/>
        </p:nvSpPr>
        <p:spPr bwMode="auto">
          <a:xfrm>
            <a:off x="609600" y="1447800"/>
            <a:ext cx="828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chemeClr val="accent2"/>
                </a:solidFill>
              </a:rPr>
              <a:t>①</a:t>
            </a:r>
            <a:r>
              <a:rPr lang="zh-CN" altLang="en-US" b="1">
                <a:solidFill>
                  <a:schemeClr val="accent2"/>
                </a:solidFill>
              </a:rPr>
              <a:t>当分子中有 </a:t>
            </a:r>
            <a:r>
              <a:rPr lang="zh-CN" altLang="en-US" b="1">
                <a:solidFill>
                  <a:schemeClr val="accent2"/>
                </a:solidFill>
                <a:sym typeface="Symbol" pitchFamily="18" charset="2"/>
              </a:rPr>
              <a:t> </a:t>
            </a:r>
            <a:r>
              <a:rPr lang="zh-CN" altLang="en-US" b="1">
                <a:solidFill>
                  <a:schemeClr val="accent2"/>
                </a:solidFill>
              </a:rPr>
              <a:t>键时</a:t>
            </a:r>
            <a:r>
              <a:rPr lang="en-US" altLang="zh-CN" b="1">
                <a:solidFill>
                  <a:schemeClr val="accent2"/>
                </a:solidFill>
              </a:rPr>
              <a:t>, </a:t>
            </a:r>
            <a:r>
              <a:rPr lang="en-US" altLang="zh-CN" b="1">
                <a:solidFill>
                  <a:schemeClr val="accent2"/>
                </a:solidFill>
                <a:sym typeface="Symbol" pitchFamily="18" charset="2"/>
              </a:rPr>
              <a:t> </a:t>
            </a:r>
            <a:r>
              <a:rPr lang="zh-CN" altLang="en-US" b="1">
                <a:solidFill>
                  <a:schemeClr val="accent2"/>
                </a:solidFill>
              </a:rPr>
              <a:t>键应排在相当于孤对电子的位置</a:t>
            </a:r>
          </a:p>
        </p:txBody>
      </p:sp>
      <p:grpSp>
        <p:nvGrpSpPr>
          <p:cNvPr id="265218" name="Group 2"/>
          <p:cNvGrpSpPr>
            <a:grpSpLocks/>
          </p:cNvGrpSpPr>
          <p:nvPr/>
        </p:nvGrpSpPr>
        <p:grpSpPr bwMode="auto">
          <a:xfrm>
            <a:off x="533400" y="3200400"/>
            <a:ext cx="8359775" cy="2027238"/>
            <a:chOff x="336" y="2016"/>
            <a:chExt cx="5266" cy="1277"/>
          </a:xfrm>
        </p:grpSpPr>
        <p:sp>
          <p:nvSpPr>
            <p:cNvPr id="65558" name="Text Box 4"/>
            <p:cNvSpPr txBox="1">
              <a:spLocks noChangeArrowheads="1"/>
            </p:cNvSpPr>
            <p:nvPr/>
          </p:nvSpPr>
          <p:spPr bwMode="auto">
            <a:xfrm>
              <a:off x="336" y="2304"/>
              <a:ext cx="150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a:solidFill>
                    <a:srgbClr val="009900"/>
                  </a:solidFill>
                </a:rPr>
                <a:t>例如</a:t>
              </a:r>
              <a:r>
                <a:rPr lang="en-US" altLang="zh-CN" sz="2800" b="1">
                  <a:solidFill>
                    <a:srgbClr val="009900"/>
                  </a:solidFill>
                </a:rPr>
                <a:t>:SOF</a:t>
              </a:r>
              <a:r>
                <a:rPr lang="en-US" altLang="zh-CN" sz="2800" b="1" baseline="-25000">
                  <a:solidFill>
                    <a:srgbClr val="009900"/>
                  </a:solidFill>
                </a:rPr>
                <a:t>4</a:t>
              </a:r>
            </a:p>
          </p:txBody>
        </p:sp>
        <p:sp>
          <p:nvSpPr>
            <p:cNvPr id="65559" name="Text Box 5"/>
            <p:cNvSpPr txBox="1">
              <a:spLocks noChangeArrowheads="1"/>
            </p:cNvSpPr>
            <p:nvPr/>
          </p:nvSpPr>
          <p:spPr bwMode="auto">
            <a:xfrm>
              <a:off x="3312" y="2400"/>
              <a:ext cx="2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VP=5+1/2 (6-4-2)=5</a:t>
              </a:r>
            </a:p>
          </p:txBody>
        </p:sp>
        <p:grpSp>
          <p:nvGrpSpPr>
            <p:cNvPr id="65560" name="Group 55"/>
            <p:cNvGrpSpPr>
              <a:grpSpLocks/>
            </p:cNvGrpSpPr>
            <p:nvPr/>
          </p:nvGrpSpPr>
          <p:grpSpPr bwMode="auto">
            <a:xfrm>
              <a:off x="1920" y="2016"/>
              <a:ext cx="1147" cy="1277"/>
              <a:chOff x="1824" y="996"/>
              <a:chExt cx="1147" cy="1277"/>
            </a:xfrm>
          </p:grpSpPr>
          <p:sp>
            <p:nvSpPr>
              <p:cNvPr id="65561" name="Text Box 35"/>
              <p:cNvSpPr txBox="1">
                <a:spLocks noChangeArrowheads="1"/>
              </p:cNvSpPr>
              <p:nvPr/>
            </p:nvSpPr>
            <p:spPr bwMode="auto">
              <a:xfrm>
                <a:off x="2256" y="1440"/>
                <a:ext cx="71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S = O</a:t>
                </a:r>
              </a:p>
            </p:txBody>
          </p:sp>
          <p:sp>
            <p:nvSpPr>
              <p:cNvPr id="65562" name="Text Box 36"/>
              <p:cNvSpPr txBox="1">
                <a:spLocks noChangeArrowheads="1"/>
              </p:cNvSpPr>
              <p:nvPr/>
            </p:nvSpPr>
            <p:spPr bwMode="auto">
              <a:xfrm>
                <a:off x="2266" y="996"/>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F</a:t>
                </a:r>
              </a:p>
            </p:txBody>
          </p:sp>
          <p:sp>
            <p:nvSpPr>
              <p:cNvPr id="65563" name="Text Box 37"/>
              <p:cNvSpPr txBox="1">
                <a:spLocks noChangeArrowheads="1"/>
              </p:cNvSpPr>
              <p:nvPr/>
            </p:nvSpPr>
            <p:spPr bwMode="auto">
              <a:xfrm>
                <a:off x="2266" y="1908"/>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F</a:t>
                </a:r>
              </a:p>
            </p:txBody>
          </p:sp>
          <p:sp>
            <p:nvSpPr>
              <p:cNvPr id="65564" name="Text Box 38"/>
              <p:cNvSpPr txBox="1">
                <a:spLocks noChangeArrowheads="1"/>
              </p:cNvSpPr>
              <p:nvPr/>
            </p:nvSpPr>
            <p:spPr bwMode="auto">
              <a:xfrm>
                <a:off x="1824" y="1728"/>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F</a:t>
                </a:r>
              </a:p>
            </p:txBody>
          </p:sp>
          <p:sp>
            <p:nvSpPr>
              <p:cNvPr id="65565" name="Text Box 39"/>
              <p:cNvSpPr txBox="1">
                <a:spLocks noChangeArrowheads="1"/>
              </p:cNvSpPr>
              <p:nvPr/>
            </p:nvSpPr>
            <p:spPr bwMode="auto">
              <a:xfrm>
                <a:off x="1872" y="1104"/>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F</a:t>
                </a:r>
              </a:p>
            </p:txBody>
          </p:sp>
          <p:sp>
            <p:nvSpPr>
              <p:cNvPr id="65566" name="Line 40"/>
              <p:cNvSpPr>
                <a:spLocks noChangeShapeType="1"/>
              </p:cNvSpPr>
              <p:nvPr/>
            </p:nvSpPr>
            <p:spPr bwMode="auto">
              <a:xfrm>
                <a:off x="2362" y="1284"/>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67" name="Line 41"/>
              <p:cNvSpPr>
                <a:spLocks noChangeShapeType="1"/>
              </p:cNvSpPr>
              <p:nvPr/>
            </p:nvSpPr>
            <p:spPr bwMode="auto">
              <a:xfrm>
                <a:off x="2362" y="171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68" name="Line 42"/>
              <p:cNvSpPr>
                <a:spLocks noChangeShapeType="1"/>
              </p:cNvSpPr>
              <p:nvPr/>
            </p:nvSpPr>
            <p:spPr bwMode="auto">
              <a:xfrm>
                <a:off x="2026" y="1332"/>
                <a:ext cx="2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69" name="Line 43"/>
              <p:cNvSpPr>
                <a:spLocks noChangeShapeType="1"/>
              </p:cNvSpPr>
              <p:nvPr/>
            </p:nvSpPr>
            <p:spPr bwMode="auto">
              <a:xfrm flipH="1">
                <a:off x="2026" y="1716"/>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5541" name="Text Box 63"/>
          <p:cNvSpPr txBox="1">
            <a:spLocks noChangeArrowheads="1"/>
          </p:cNvSpPr>
          <p:nvPr/>
        </p:nvSpPr>
        <p:spPr bwMode="auto">
          <a:xfrm>
            <a:off x="669925" y="2016125"/>
            <a:ext cx="80168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       </a:t>
            </a:r>
            <a:r>
              <a:rPr lang="zh-CN" altLang="en-US"/>
              <a:t>由于</a:t>
            </a:r>
            <a:r>
              <a:rPr lang="zh-CN" altLang="en-US">
                <a:sym typeface="Symbol" pitchFamily="18" charset="2"/>
              </a:rPr>
              <a:t>键电子云在中心原子周围占据的空间比单键电子云大些，使斥力大小顺序为：叁键</a:t>
            </a:r>
            <a:r>
              <a:rPr lang="en-US" altLang="zh-CN">
                <a:sym typeface="Symbol" pitchFamily="18" charset="2"/>
              </a:rPr>
              <a:t>&gt;</a:t>
            </a:r>
            <a:r>
              <a:rPr lang="zh-CN" altLang="en-US">
                <a:sym typeface="Symbol" pitchFamily="18" charset="2"/>
              </a:rPr>
              <a:t>双键</a:t>
            </a:r>
            <a:r>
              <a:rPr lang="en-US" altLang="zh-CN">
                <a:sym typeface="Symbol" pitchFamily="18" charset="2"/>
              </a:rPr>
              <a:t>&gt;</a:t>
            </a:r>
            <a:r>
              <a:rPr lang="zh-CN" altLang="en-US">
                <a:sym typeface="Symbol" pitchFamily="18" charset="2"/>
              </a:rPr>
              <a:t>单键</a:t>
            </a:r>
          </a:p>
          <a:p>
            <a:r>
              <a:rPr lang="zh-CN" altLang="en-US">
                <a:sym typeface="Symbol" pitchFamily="18" charset="2"/>
              </a:rPr>
              <a:t>       在推测</a:t>
            </a:r>
            <a:r>
              <a:rPr lang="zh-CN" altLang="en-US" b="1">
                <a:solidFill>
                  <a:srgbClr val="800000"/>
                </a:solidFill>
                <a:sym typeface="Symbol" pitchFamily="18" charset="2"/>
              </a:rPr>
              <a:t>大致</a:t>
            </a:r>
            <a:r>
              <a:rPr lang="zh-CN" altLang="en-US">
                <a:sym typeface="Symbol" pitchFamily="18" charset="2"/>
              </a:rPr>
              <a:t>构型时，可忽略重键和单键的区别，把重键当作单键处理。</a:t>
            </a:r>
            <a:endParaRPr lang="zh-CN" altLang="en-US"/>
          </a:p>
        </p:txBody>
      </p:sp>
      <p:sp>
        <p:nvSpPr>
          <p:cNvPr id="65542" name="Text Box 65"/>
          <p:cNvSpPr txBox="1">
            <a:spLocks noChangeArrowheads="1"/>
          </p:cNvSpPr>
          <p:nvPr/>
        </p:nvSpPr>
        <p:spPr bwMode="auto">
          <a:xfrm>
            <a:off x="228600" y="765175"/>
            <a:ext cx="3263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solidFill>
                  <a:srgbClr val="CC0099"/>
                </a:solidFill>
                <a:latin typeface="幼圆" pitchFamily="49" charset="-122"/>
                <a:ea typeface="幼圆" pitchFamily="49" charset="-122"/>
              </a:rPr>
              <a:t>（</a:t>
            </a:r>
            <a:r>
              <a:rPr lang="en-US" altLang="zh-CN" sz="2800" b="1">
                <a:solidFill>
                  <a:srgbClr val="CC0099"/>
                </a:solidFill>
                <a:latin typeface="幼圆" pitchFamily="49" charset="-122"/>
                <a:ea typeface="幼圆" pitchFamily="49" charset="-122"/>
              </a:rPr>
              <a:t>1</a:t>
            </a:r>
            <a:r>
              <a:rPr lang="zh-CN" altLang="en-US" sz="2800" b="1">
                <a:solidFill>
                  <a:srgbClr val="CC0099"/>
                </a:solidFill>
                <a:latin typeface="幼圆" pitchFamily="49" charset="-122"/>
                <a:ea typeface="幼圆" pitchFamily="49" charset="-122"/>
              </a:rPr>
              <a:t>）重键的影响</a:t>
            </a:r>
          </a:p>
        </p:txBody>
      </p:sp>
      <p:grpSp>
        <p:nvGrpSpPr>
          <p:cNvPr id="265219" name="Group 3"/>
          <p:cNvGrpSpPr>
            <a:grpSpLocks/>
          </p:cNvGrpSpPr>
          <p:nvPr/>
        </p:nvGrpSpPr>
        <p:grpSpPr bwMode="auto">
          <a:xfrm>
            <a:off x="685800" y="4953000"/>
            <a:ext cx="7810500" cy="1665288"/>
            <a:chOff x="432" y="3120"/>
            <a:chExt cx="4920" cy="1049"/>
          </a:xfrm>
        </p:grpSpPr>
        <p:sp>
          <p:nvSpPr>
            <p:cNvPr id="65544" name="Text Box 64"/>
            <p:cNvSpPr txBox="1">
              <a:spLocks noChangeArrowheads="1"/>
            </p:cNvSpPr>
            <p:nvPr/>
          </p:nvSpPr>
          <p:spPr bwMode="auto">
            <a:xfrm>
              <a:off x="432" y="3120"/>
              <a:ext cx="20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chemeClr val="accent2"/>
                  </a:solidFill>
                </a:rPr>
                <a:t>② </a:t>
              </a:r>
              <a:r>
                <a:rPr lang="en-US" altLang="zh-CN" b="1">
                  <a:solidFill>
                    <a:schemeClr val="accent2"/>
                  </a:solidFill>
                  <a:sym typeface="Symbol" pitchFamily="18" charset="2"/>
                </a:rPr>
                <a:t> </a:t>
              </a:r>
              <a:r>
                <a:rPr lang="zh-CN" altLang="en-US" b="1">
                  <a:solidFill>
                    <a:schemeClr val="accent2"/>
                  </a:solidFill>
                </a:rPr>
                <a:t>键会使键角改变</a:t>
              </a:r>
            </a:p>
          </p:txBody>
        </p:sp>
        <p:sp>
          <p:nvSpPr>
            <p:cNvPr id="65545" name="Text Box 66"/>
            <p:cNvSpPr txBox="1">
              <a:spLocks noChangeArrowheads="1"/>
            </p:cNvSpPr>
            <p:nvPr/>
          </p:nvSpPr>
          <p:spPr bwMode="auto">
            <a:xfrm>
              <a:off x="1824" y="3648"/>
              <a:ext cx="21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VP=3+1/2(4-2-2)=3</a:t>
              </a:r>
            </a:p>
          </p:txBody>
        </p:sp>
        <p:grpSp>
          <p:nvGrpSpPr>
            <p:cNvPr id="65546" name="Group 67"/>
            <p:cNvGrpSpPr>
              <a:grpSpLocks/>
            </p:cNvGrpSpPr>
            <p:nvPr/>
          </p:nvGrpSpPr>
          <p:grpSpPr bwMode="auto">
            <a:xfrm>
              <a:off x="3984" y="3120"/>
              <a:ext cx="1368" cy="1049"/>
              <a:chOff x="912" y="2592"/>
              <a:chExt cx="1368" cy="1049"/>
            </a:xfrm>
          </p:grpSpPr>
          <p:grpSp>
            <p:nvGrpSpPr>
              <p:cNvPr id="65548" name="Group 68"/>
              <p:cNvGrpSpPr>
                <a:grpSpLocks/>
              </p:cNvGrpSpPr>
              <p:nvPr/>
            </p:nvGrpSpPr>
            <p:grpSpPr bwMode="auto">
              <a:xfrm>
                <a:off x="1094" y="2592"/>
                <a:ext cx="1186" cy="1049"/>
                <a:chOff x="1094" y="2592"/>
                <a:chExt cx="1186" cy="1049"/>
              </a:xfrm>
            </p:grpSpPr>
            <p:sp>
              <p:nvSpPr>
                <p:cNvPr id="65551" name="Text Box 69"/>
                <p:cNvSpPr txBox="1">
                  <a:spLocks noChangeArrowheads="1"/>
                </p:cNvSpPr>
                <p:nvPr/>
              </p:nvSpPr>
              <p:spPr bwMode="auto">
                <a:xfrm>
                  <a:off x="1536" y="2976"/>
                  <a:ext cx="7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C = O</a:t>
                  </a:r>
                </a:p>
              </p:txBody>
            </p:sp>
            <p:sp>
              <p:nvSpPr>
                <p:cNvPr id="65552" name="Text Box 70"/>
                <p:cNvSpPr txBox="1">
                  <a:spLocks noChangeArrowheads="1"/>
                </p:cNvSpPr>
                <p:nvPr/>
              </p:nvSpPr>
              <p:spPr bwMode="auto">
                <a:xfrm>
                  <a:off x="1104" y="2592"/>
                  <a:ext cx="3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Cl</a:t>
                  </a:r>
                </a:p>
              </p:txBody>
            </p:sp>
            <p:sp>
              <p:nvSpPr>
                <p:cNvPr id="65553" name="Text Box 71"/>
                <p:cNvSpPr txBox="1">
                  <a:spLocks noChangeArrowheads="1"/>
                </p:cNvSpPr>
                <p:nvPr/>
              </p:nvSpPr>
              <p:spPr bwMode="auto">
                <a:xfrm>
                  <a:off x="1094" y="3276"/>
                  <a:ext cx="3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Cl</a:t>
                  </a:r>
                </a:p>
              </p:txBody>
            </p:sp>
            <p:sp>
              <p:nvSpPr>
                <p:cNvPr id="65554" name="Line 72"/>
                <p:cNvSpPr>
                  <a:spLocks noChangeShapeType="1"/>
                </p:cNvSpPr>
                <p:nvPr/>
              </p:nvSpPr>
              <p:spPr bwMode="auto">
                <a:xfrm flipH="1">
                  <a:off x="1392" y="3216"/>
                  <a:ext cx="192"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5" name="Line 73"/>
                <p:cNvSpPr>
                  <a:spLocks noChangeShapeType="1"/>
                </p:cNvSpPr>
                <p:nvPr/>
              </p:nvSpPr>
              <p:spPr bwMode="auto">
                <a:xfrm>
                  <a:off x="1392" y="288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6" name="Freeform 74"/>
                <p:cNvSpPr>
                  <a:spLocks/>
                </p:cNvSpPr>
                <p:nvPr/>
              </p:nvSpPr>
              <p:spPr bwMode="auto">
                <a:xfrm>
                  <a:off x="1384" y="2976"/>
                  <a:ext cx="104" cy="384"/>
                </a:xfrm>
                <a:custGeom>
                  <a:avLst/>
                  <a:gdLst>
                    <a:gd name="T0" fmla="*/ 104 w 104"/>
                    <a:gd name="T1" fmla="*/ 0 h 384"/>
                    <a:gd name="T2" fmla="*/ 56 w 104"/>
                    <a:gd name="T3" fmla="*/ 48 h 384"/>
                    <a:gd name="T4" fmla="*/ 8 w 104"/>
                    <a:gd name="T5" fmla="*/ 144 h 384"/>
                    <a:gd name="T6" fmla="*/ 8 w 104"/>
                    <a:gd name="T7" fmla="*/ 240 h 384"/>
                    <a:gd name="T8" fmla="*/ 56 w 104"/>
                    <a:gd name="T9" fmla="*/ 336 h 384"/>
                    <a:gd name="T10" fmla="*/ 104 w 104"/>
                    <a:gd name="T11" fmla="*/ 384 h 3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4" h="384">
                      <a:moveTo>
                        <a:pt x="104" y="0"/>
                      </a:moveTo>
                      <a:cubicBezTo>
                        <a:pt x="88" y="12"/>
                        <a:pt x="72" y="24"/>
                        <a:pt x="56" y="48"/>
                      </a:cubicBezTo>
                      <a:cubicBezTo>
                        <a:pt x="40" y="72"/>
                        <a:pt x="16" y="112"/>
                        <a:pt x="8" y="144"/>
                      </a:cubicBezTo>
                      <a:cubicBezTo>
                        <a:pt x="0" y="176"/>
                        <a:pt x="0" y="208"/>
                        <a:pt x="8" y="240"/>
                      </a:cubicBezTo>
                      <a:cubicBezTo>
                        <a:pt x="16" y="272"/>
                        <a:pt x="40" y="312"/>
                        <a:pt x="56" y="336"/>
                      </a:cubicBezTo>
                      <a:cubicBezTo>
                        <a:pt x="72" y="360"/>
                        <a:pt x="88" y="372"/>
                        <a:pt x="104" y="38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7" name="Freeform 75"/>
                <p:cNvSpPr>
                  <a:spLocks/>
                </p:cNvSpPr>
                <p:nvPr/>
              </p:nvSpPr>
              <p:spPr bwMode="auto">
                <a:xfrm>
                  <a:off x="1584" y="2920"/>
                  <a:ext cx="336" cy="200"/>
                </a:xfrm>
                <a:custGeom>
                  <a:avLst/>
                  <a:gdLst>
                    <a:gd name="T0" fmla="*/ 336 w 336"/>
                    <a:gd name="T1" fmla="*/ 200 h 200"/>
                    <a:gd name="T2" fmla="*/ 288 w 336"/>
                    <a:gd name="T3" fmla="*/ 56 h 200"/>
                    <a:gd name="T4" fmla="*/ 192 w 336"/>
                    <a:gd name="T5" fmla="*/ 8 h 200"/>
                    <a:gd name="T6" fmla="*/ 48 w 336"/>
                    <a:gd name="T7" fmla="*/ 8 h 200"/>
                    <a:gd name="T8" fmla="*/ 0 w 336"/>
                    <a:gd name="T9" fmla="*/ 56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6" h="200">
                      <a:moveTo>
                        <a:pt x="336" y="200"/>
                      </a:moveTo>
                      <a:cubicBezTo>
                        <a:pt x="324" y="144"/>
                        <a:pt x="312" y="88"/>
                        <a:pt x="288" y="56"/>
                      </a:cubicBezTo>
                      <a:cubicBezTo>
                        <a:pt x="264" y="24"/>
                        <a:pt x="232" y="16"/>
                        <a:pt x="192" y="8"/>
                      </a:cubicBezTo>
                      <a:cubicBezTo>
                        <a:pt x="152" y="0"/>
                        <a:pt x="80" y="0"/>
                        <a:pt x="48" y="8"/>
                      </a:cubicBezTo>
                      <a:cubicBezTo>
                        <a:pt x="16" y="16"/>
                        <a:pt x="16" y="48"/>
                        <a:pt x="0" y="5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65549" name="Object 76"/>
              <p:cNvGraphicFramePr>
                <a:graphicFrameLocks noChangeAspect="1"/>
              </p:cNvGraphicFramePr>
              <p:nvPr/>
            </p:nvGraphicFramePr>
            <p:xfrm>
              <a:off x="1584" y="2736"/>
              <a:ext cx="480" cy="190"/>
            </p:xfrm>
            <a:graphic>
              <a:graphicData uri="http://schemas.openxmlformats.org/presentationml/2006/ole">
                <mc:AlternateContent xmlns:mc="http://schemas.openxmlformats.org/markup-compatibility/2006">
                  <mc:Choice xmlns:v="urn:schemas-microsoft-com:vml" Requires="v">
                    <p:oleObj spid="_x0000_s65594" name="公式" r:id="rId4" imgW="482391" imgH="190417" progId="Equation.3">
                      <p:embed/>
                    </p:oleObj>
                  </mc:Choice>
                  <mc:Fallback>
                    <p:oleObj name="公式" r:id="rId4" imgW="482391" imgH="190417" progId="Equation.3">
                      <p:embed/>
                      <p:pic>
                        <p:nvPicPr>
                          <p:cNvPr id="0" name="Object 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4" y="2736"/>
                            <a:ext cx="480"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50" name="Object 77"/>
              <p:cNvGraphicFramePr>
                <a:graphicFrameLocks noChangeAspect="1"/>
              </p:cNvGraphicFramePr>
              <p:nvPr/>
            </p:nvGraphicFramePr>
            <p:xfrm>
              <a:off x="912" y="3072"/>
              <a:ext cx="469" cy="201"/>
            </p:xfrm>
            <a:graphic>
              <a:graphicData uri="http://schemas.openxmlformats.org/presentationml/2006/ole">
                <mc:AlternateContent xmlns:mc="http://schemas.openxmlformats.org/markup-compatibility/2006">
                  <mc:Choice xmlns:v="urn:schemas-microsoft-com:vml" Requires="v">
                    <p:oleObj spid="_x0000_s65595" name="Equation" r:id="rId6" imgW="469696" imgH="203112" progId="Equation.DSMT4">
                      <p:embed/>
                    </p:oleObj>
                  </mc:Choice>
                  <mc:Fallback>
                    <p:oleObj name="Equation" r:id="rId6" imgW="469696" imgH="203112" progId="Equation.DSMT4">
                      <p:embed/>
                      <p:pic>
                        <p:nvPicPr>
                          <p:cNvPr id="0" name="Object 7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 y="3072"/>
                            <a:ext cx="469"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5547" name="Text Box 78"/>
            <p:cNvSpPr txBox="1">
              <a:spLocks noChangeArrowheads="1"/>
            </p:cNvSpPr>
            <p:nvPr/>
          </p:nvSpPr>
          <p:spPr bwMode="auto">
            <a:xfrm>
              <a:off x="720" y="3504"/>
              <a:ext cx="9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COCl</a:t>
              </a:r>
              <a:r>
                <a:rPr lang="en-US" altLang="zh-CN" baseline="-25000"/>
                <a:t>2</a:t>
              </a:r>
              <a:endParaRPr lang="en-US" altLang="zh-CN"/>
            </a:p>
          </p:txBody>
        </p:sp>
      </p:gr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65218"/>
                                        </p:tgtEl>
                                        <p:attrNameLst>
                                          <p:attrName>style.visibility</p:attrName>
                                        </p:attrNameLst>
                                      </p:cBhvr>
                                      <p:to>
                                        <p:strVal val="visible"/>
                                      </p:to>
                                    </p:set>
                                    <p:animEffect transition="in" filter="checkerboard(across)">
                                      <p:cBhvr>
                                        <p:cTn id="7" dur="500"/>
                                        <p:tgtEl>
                                          <p:spTgt spid="265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65219"/>
                                        </p:tgtEl>
                                        <p:attrNameLst>
                                          <p:attrName>style.visibility</p:attrName>
                                        </p:attrNameLst>
                                      </p:cBhvr>
                                      <p:to>
                                        <p:strVal val="visible"/>
                                      </p:to>
                                    </p:set>
                                    <p:animEffect transition="in" filter="checkerboard(across)">
                                      <p:cBhvr>
                                        <p:cTn id="12" dur="500"/>
                                        <p:tgtEl>
                                          <p:spTgt spid="265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41"/>
          <p:cNvSpPr txBox="1">
            <a:spLocks noChangeArrowheads="1"/>
          </p:cNvSpPr>
          <p:nvPr/>
        </p:nvSpPr>
        <p:spPr bwMode="auto">
          <a:xfrm>
            <a:off x="304800" y="152400"/>
            <a:ext cx="4338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solidFill>
                  <a:srgbClr val="CC0099"/>
                </a:solidFill>
                <a:latin typeface="幼圆" pitchFamily="49" charset="-122"/>
                <a:ea typeface="幼圆" pitchFamily="49" charset="-122"/>
              </a:rPr>
              <a:t>（</a:t>
            </a:r>
            <a:r>
              <a:rPr lang="en-US" altLang="zh-CN" sz="2800" b="1">
                <a:solidFill>
                  <a:srgbClr val="CC0099"/>
                </a:solidFill>
                <a:latin typeface="幼圆" pitchFamily="49" charset="-122"/>
                <a:ea typeface="幼圆" pitchFamily="49" charset="-122"/>
              </a:rPr>
              <a:t>2</a:t>
            </a:r>
            <a:r>
              <a:rPr lang="zh-CN" altLang="en-US" sz="2800" b="1">
                <a:solidFill>
                  <a:srgbClr val="CC0099"/>
                </a:solidFill>
                <a:latin typeface="幼圆" pitchFamily="49" charset="-122"/>
                <a:ea typeface="幼圆" pitchFamily="49" charset="-122"/>
              </a:rPr>
              <a:t>）电负性的影响</a:t>
            </a:r>
          </a:p>
        </p:txBody>
      </p:sp>
      <p:sp>
        <p:nvSpPr>
          <p:cNvPr id="66563" name="Text Box 42"/>
          <p:cNvSpPr txBox="1">
            <a:spLocks noChangeArrowheads="1"/>
          </p:cNvSpPr>
          <p:nvPr/>
        </p:nvSpPr>
        <p:spPr bwMode="auto">
          <a:xfrm>
            <a:off x="609600" y="762000"/>
            <a:ext cx="8093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buFontTx/>
              <a:buChar char="•"/>
            </a:pPr>
            <a:r>
              <a:rPr lang="zh-CN" altLang="en-US" b="1" i="1">
                <a:solidFill>
                  <a:schemeClr val="accent2"/>
                </a:solidFill>
              </a:rPr>
              <a:t>若中心原子相同，键电子对之间的斥力随着配位原子电负性增加而减少，因而键角也减少。</a:t>
            </a:r>
          </a:p>
        </p:txBody>
      </p:sp>
      <p:grpSp>
        <p:nvGrpSpPr>
          <p:cNvPr id="238647" name="Group 55"/>
          <p:cNvGrpSpPr>
            <a:grpSpLocks/>
          </p:cNvGrpSpPr>
          <p:nvPr/>
        </p:nvGrpSpPr>
        <p:grpSpPr bwMode="auto">
          <a:xfrm>
            <a:off x="609600" y="1676400"/>
            <a:ext cx="7707313" cy="2500313"/>
            <a:chOff x="384" y="1056"/>
            <a:chExt cx="4855" cy="1575"/>
          </a:xfrm>
        </p:grpSpPr>
        <p:grpSp>
          <p:nvGrpSpPr>
            <p:cNvPr id="66574" name="Group 44"/>
            <p:cNvGrpSpPr>
              <a:grpSpLocks/>
            </p:cNvGrpSpPr>
            <p:nvPr/>
          </p:nvGrpSpPr>
          <p:grpSpPr bwMode="auto">
            <a:xfrm>
              <a:off x="1008" y="1344"/>
              <a:ext cx="1074" cy="976"/>
              <a:chOff x="2880" y="2592"/>
              <a:chExt cx="1074" cy="976"/>
            </a:xfrm>
          </p:grpSpPr>
          <p:sp>
            <p:nvSpPr>
              <p:cNvPr id="66591" name="Line 12"/>
              <p:cNvSpPr>
                <a:spLocks noChangeShapeType="1"/>
              </p:cNvSpPr>
              <p:nvPr/>
            </p:nvSpPr>
            <p:spPr bwMode="auto">
              <a:xfrm>
                <a:off x="3504" y="2832"/>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6592" name="Group 18"/>
              <p:cNvGrpSpPr>
                <a:grpSpLocks/>
              </p:cNvGrpSpPr>
              <p:nvPr/>
            </p:nvGrpSpPr>
            <p:grpSpPr bwMode="auto">
              <a:xfrm>
                <a:off x="2880" y="2592"/>
                <a:ext cx="1074" cy="976"/>
                <a:chOff x="2880" y="2592"/>
                <a:chExt cx="1074" cy="976"/>
              </a:xfrm>
            </p:grpSpPr>
            <p:sp>
              <p:nvSpPr>
                <p:cNvPr id="66596" name="Text Box 19"/>
                <p:cNvSpPr txBox="1">
                  <a:spLocks noChangeArrowheads="1"/>
                </p:cNvSpPr>
                <p:nvPr/>
              </p:nvSpPr>
              <p:spPr bwMode="auto">
                <a:xfrm>
                  <a:off x="3254" y="2604"/>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N</a:t>
                  </a:r>
                </a:p>
              </p:txBody>
            </p:sp>
            <p:sp>
              <p:nvSpPr>
                <p:cNvPr id="66597" name="Text Box 20"/>
                <p:cNvSpPr txBox="1">
                  <a:spLocks noChangeArrowheads="1"/>
                </p:cNvSpPr>
                <p:nvPr/>
              </p:nvSpPr>
              <p:spPr bwMode="auto">
                <a:xfrm>
                  <a:off x="3216" y="2592"/>
                  <a:ext cx="423" cy="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a:t>
                  </a:r>
                </a:p>
              </p:txBody>
            </p:sp>
            <p:sp>
              <p:nvSpPr>
                <p:cNvPr id="66598" name="Text Box 21"/>
                <p:cNvSpPr txBox="1">
                  <a:spLocks noChangeArrowheads="1"/>
                </p:cNvSpPr>
                <p:nvPr/>
              </p:nvSpPr>
              <p:spPr bwMode="auto">
                <a:xfrm>
                  <a:off x="2880" y="2976"/>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F</a:t>
                  </a:r>
                </a:p>
              </p:txBody>
            </p:sp>
            <p:sp>
              <p:nvSpPr>
                <p:cNvPr id="66599" name="Text Box 22"/>
                <p:cNvSpPr txBox="1">
                  <a:spLocks noChangeArrowheads="1"/>
                </p:cNvSpPr>
                <p:nvPr/>
              </p:nvSpPr>
              <p:spPr bwMode="auto">
                <a:xfrm>
                  <a:off x="3288" y="3203"/>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F</a:t>
                  </a:r>
                </a:p>
              </p:txBody>
            </p:sp>
            <p:sp>
              <p:nvSpPr>
                <p:cNvPr id="66600" name="Text Box 23"/>
                <p:cNvSpPr txBox="1">
                  <a:spLocks noChangeArrowheads="1"/>
                </p:cNvSpPr>
                <p:nvPr/>
              </p:nvSpPr>
              <p:spPr bwMode="auto">
                <a:xfrm>
                  <a:off x="3696" y="3024"/>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F</a:t>
                  </a:r>
                </a:p>
              </p:txBody>
            </p:sp>
            <p:sp>
              <p:nvSpPr>
                <p:cNvPr id="66601" name="Line 24"/>
                <p:cNvSpPr>
                  <a:spLocks noChangeShapeType="1"/>
                </p:cNvSpPr>
                <p:nvPr/>
              </p:nvSpPr>
              <p:spPr bwMode="auto">
                <a:xfrm>
                  <a:off x="3408" y="2880"/>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602" name="Line 25"/>
                <p:cNvSpPr>
                  <a:spLocks noChangeShapeType="1"/>
                </p:cNvSpPr>
                <p:nvPr/>
              </p:nvSpPr>
              <p:spPr bwMode="auto">
                <a:xfrm flipH="1">
                  <a:off x="3120" y="2832"/>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593" name="Group 26"/>
              <p:cNvGrpSpPr>
                <a:grpSpLocks/>
              </p:cNvGrpSpPr>
              <p:nvPr/>
            </p:nvGrpSpPr>
            <p:grpSpPr bwMode="auto">
              <a:xfrm>
                <a:off x="3408" y="2928"/>
                <a:ext cx="315" cy="297"/>
                <a:chOff x="3408" y="2928"/>
                <a:chExt cx="315" cy="297"/>
              </a:xfrm>
            </p:grpSpPr>
            <p:sp>
              <p:nvSpPr>
                <p:cNvPr id="66594" name="Freeform 27"/>
                <p:cNvSpPr>
                  <a:spLocks/>
                </p:cNvSpPr>
                <p:nvPr/>
              </p:nvSpPr>
              <p:spPr bwMode="auto">
                <a:xfrm>
                  <a:off x="3408" y="2928"/>
                  <a:ext cx="192" cy="104"/>
                </a:xfrm>
                <a:custGeom>
                  <a:avLst/>
                  <a:gdLst>
                    <a:gd name="T0" fmla="*/ 0 w 192"/>
                    <a:gd name="T1" fmla="*/ 96 h 104"/>
                    <a:gd name="T2" fmla="*/ 96 w 192"/>
                    <a:gd name="T3" fmla="*/ 96 h 104"/>
                    <a:gd name="T4" fmla="*/ 144 w 192"/>
                    <a:gd name="T5" fmla="*/ 48 h 104"/>
                    <a:gd name="T6" fmla="*/ 192 w 192"/>
                    <a:gd name="T7" fmla="*/ 0 h 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 h="104">
                      <a:moveTo>
                        <a:pt x="0" y="96"/>
                      </a:moveTo>
                      <a:cubicBezTo>
                        <a:pt x="36" y="100"/>
                        <a:pt x="72" y="104"/>
                        <a:pt x="96" y="96"/>
                      </a:cubicBezTo>
                      <a:cubicBezTo>
                        <a:pt x="120" y="88"/>
                        <a:pt x="128" y="64"/>
                        <a:pt x="144" y="48"/>
                      </a:cubicBezTo>
                      <a:cubicBezTo>
                        <a:pt x="160" y="32"/>
                        <a:pt x="184" y="8"/>
                        <a:pt x="192"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6595" name="Object 28"/>
                <p:cNvGraphicFramePr>
                  <a:graphicFrameLocks noChangeAspect="1"/>
                </p:cNvGraphicFramePr>
                <p:nvPr/>
              </p:nvGraphicFramePr>
              <p:xfrm>
                <a:off x="3408" y="3024"/>
                <a:ext cx="315" cy="201"/>
              </p:xfrm>
              <a:graphic>
                <a:graphicData uri="http://schemas.openxmlformats.org/presentationml/2006/ole">
                  <mc:AlternateContent xmlns:mc="http://schemas.openxmlformats.org/markup-compatibility/2006">
                    <mc:Choice xmlns:v="urn:schemas-microsoft-com:vml" Requires="v">
                      <p:oleObj spid="_x0000_s66627" name="公式" r:id="rId4" imgW="317225" imgH="203024" progId="Equation.3">
                        <p:embed/>
                      </p:oleObj>
                    </mc:Choice>
                    <mc:Fallback>
                      <p:oleObj name="公式" r:id="rId4" imgW="317225" imgH="203024" progId="Equation.3">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8" y="3024"/>
                              <a:ext cx="315"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66575" name="Text Box 29"/>
            <p:cNvSpPr txBox="1">
              <a:spLocks noChangeArrowheads="1"/>
            </p:cNvSpPr>
            <p:nvPr/>
          </p:nvSpPr>
          <p:spPr bwMode="auto">
            <a:xfrm>
              <a:off x="768" y="2304"/>
              <a:ext cx="2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VP=3+1/2(5-3)=4</a:t>
              </a:r>
            </a:p>
          </p:txBody>
        </p:sp>
        <p:grpSp>
          <p:nvGrpSpPr>
            <p:cNvPr id="66576" name="Group 45"/>
            <p:cNvGrpSpPr>
              <a:grpSpLocks/>
            </p:cNvGrpSpPr>
            <p:nvPr/>
          </p:nvGrpSpPr>
          <p:grpSpPr bwMode="auto">
            <a:xfrm>
              <a:off x="3120" y="1344"/>
              <a:ext cx="1309" cy="878"/>
              <a:chOff x="3120" y="1776"/>
              <a:chExt cx="1309" cy="878"/>
            </a:xfrm>
          </p:grpSpPr>
          <p:grpSp>
            <p:nvGrpSpPr>
              <p:cNvPr id="66579" name="Group 15"/>
              <p:cNvGrpSpPr>
                <a:grpSpLocks/>
              </p:cNvGrpSpPr>
              <p:nvPr/>
            </p:nvGrpSpPr>
            <p:grpSpPr bwMode="auto">
              <a:xfrm>
                <a:off x="3744" y="2064"/>
                <a:ext cx="432" cy="277"/>
                <a:chOff x="4704" y="2976"/>
                <a:chExt cx="432" cy="277"/>
              </a:xfrm>
            </p:grpSpPr>
            <p:sp>
              <p:nvSpPr>
                <p:cNvPr id="66589" name="Freeform 16"/>
                <p:cNvSpPr>
                  <a:spLocks/>
                </p:cNvSpPr>
                <p:nvPr/>
              </p:nvSpPr>
              <p:spPr bwMode="auto">
                <a:xfrm>
                  <a:off x="4704" y="2976"/>
                  <a:ext cx="240" cy="104"/>
                </a:xfrm>
                <a:custGeom>
                  <a:avLst/>
                  <a:gdLst>
                    <a:gd name="T0" fmla="*/ 0 w 240"/>
                    <a:gd name="T1" fmla="*/ 96 h 104"/>
                    <a:gd name="T2" fmla="*/ 144 w 240"/>
                    <a:gd name="T3" fmla="*/ 96 h 104"/>
                    <a:gd name="T4" fmla="*/ 192 w 240"/>
                    <a:gd name="T5" fmla="*/ 48 h 104"/>
                    <a:gd name="T6" fmla="*/ 240 w 240"/>
                    <a:gd name="T7" fmla="*/ 0 h 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0" h="104">
                      <a:moveTo>
                        <a:pt x="0" y="96"/>
                      </a:moveTo>
                      <a:cubicBezTo>
                        <a:pt x="56" y="100"/>
                        <a:pt x="112" y="104"/>
                        <a:pt x="144" y="96"/>
                      </a:cubicBezTo>
                      <a:cubicBezTo>
                        <a:pt x="176" y="88"/>
                        <a:pt x="176" y="64"/>
                        <a:pt x="192" y="48"/>
                      </a:cubicBezTo>
                      <a:cubicBezTo>
                        <a:pt x="208" y="32"/>
                        <a:pt x="224" y="16"/>
                        <a:pt x="240"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6590" name="Object 17"/>
                <p:cNvGraphicFramePr>
                  <a:graphicFrameLocks noChangeAspect="1"/>
                </p:cNvGraphicFramePr>
                <p:nvPr/>
              </p:nvGraphicFramePr>
              <p:xfrm>
                <a:off x="4704" y="3072"/>
                <a:ext cx="432" cy="181"/>
              </p:xfrm>
              <a:graphic>
                <a:graphicData uri="http://schemas.openxmlformats.org/presentationml/2006/ole">
                  <mc:AlternateContent xmlns:mc="http://schemas.openxmlformats.org/markup-compatibility/2006">
                    <mc:Choice xmlns:v="urn:schemas-microsoft-com:vml" Requires="v">
                      <p:oleObj spid="_x0000_s66628" name="公式" r:id="rId6" imgW="482391" imgH="203112" progId="Equation.3">
                        <p:embed/>
                      </p:oleObj>
                    </mc:Choice>
                    <mc:Fallback>
                      <p:oleObj name="公式" r:id="rId6" imgW="482391" imgH="203112"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04" y="3072"/>
                              <a:ext cx="432"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6580" name="Group 30"/>
              <p:cNvGrpSpPr>
                <a:grpSpLocks/>
              </p:cNvGrpSpPr>
              <p:nvPr/>
            </p:nvGrpSpPr>
            <p:grpSpPr bwMode="auto">
              <a:xfrm>
                <a:off x="3120" y="1776"/>
                <a:ext cx="1309" cy="878"/>
                <a:chOff x="4080" y="2688"/>
                <a:chExt cx="1309" cy="878"/>
              </a:xfrm>
            </p:grpSpPr>
            <p:sp>
              <p:nvSpPr>
                <p:cNvPr id="66581" name="Text Box 31"/>
                <p:cNvSpPr txBox="1">
                  <a:spLocks noChangeArrowheads="1"/>
                </p:cNvSpPr>
                <p:nvPr/>
              </p:nvSpPr>
              <p:spPr bwMode="auto">
                <a:xfrm>
                  <a:off x="4560" y="2688"/>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N</a:t>
                  </a:r>
                </a:p>
              </p:txBody>
            </p:sp>
            <p:sp>
              <p:nvSpPr>
                <p:cNvPr id="66582" name="Text Box 32"/>
                <p:cNvSpPr txBox="1">
                  <a:spLocks noChangeArrowheads="1"/>
                </p:cNvSpPr>
                <p:nvPr/>
              </p:nvSpPr>
              <p:spPr bwMode="auto">
                <a:xfrm>
                  <a:off x="4512" y="2688"/>
                  <a:ext cx="423" cy="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a:t>
                  </a:r>
                </a:p>
              </p:txBody>
            </p:sp>
            <p:sp>
              <p:nvSpPr>
                <p:cNvPr id="66583" name="Text Box 33"/>
                <p:cNvSpPr txBox="1">
                  <a:spLocks noChangeArrowheads="1"/>
                </p:cNvSpPr>
                <p:nvPr/>
              </p:nvSpPr>
              <p:spPr bwMode="auto">
                <a:xfrm>
                  <a:off x="4080" y="2928"/>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H</a:t>
                  </a:r>
                </a:p>
              </p:txBody>
            </p:sp>
            <p:sp>
              <p:nvSpPr>
                <p:cNvPr id="66584" name="Text Box 34"/>
                <p:cNvSpPr txBox="1">
                  <a:spLocks noChangeArrowheads="1"/>
                </p:cNvSpPr>
                <p:nvPr/>
              </p:nvSpPr>
              <p:spPr bwMode="auto">
                <a:xfrm>
                  <a:off x="5088" y="2928"/>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H</a:t>
                  </a:r>
                </a:p>
              </p:txBody>
            </p:sp>
            <p:sp>
              <p:nvSpPr>
                <p:cNvPr id="66585" name="Line 35"/>
                <p:cNvSpPr>
                  <a:spLocks noChangeShapeType="1"/>
                </p:cNvSpPr>
                <p:nvPr/>
              </p:nvSpPr>
              <p:spPr bwMode="auto">
                <a:xfrm>
                  <a:off x="4704" y="2976"/>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6" name="Line 36"/>
                <p:cNvSpPr>
                  <a:spLocks noChangeShapeType="1"/>
                </p:cNvSpPr>
                <p:nvPr/>
              </p:nvSpPr>
              <p:spPr bwMode="auto">
                <a:xfrm flipH="1">
                  <a:off x="4320" y="2928"/>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7" name="Line 37"/>
                <p:cNvSpPr>
                  <a:spLocks noChangeShapeType="1"/>
                </p:cNvSpPr>
                <p:nvPr/>
              </p:nvSpPr>
              <p:spPr bwMode="auto">
                <a:xfrm>
                  <a:off x="4800" y="288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8" name="Text Box 38"/>
                <p:cNvSpPr txBox="1">
                  <a:spLocks noChangeArrowheads="1"/>
                </p:cNvSpPr>
                <p:nvPr/>
              </p:nvSpPr>
              <p:spPr bwMode="auto">
                <a:xfrm>
                  <a:off x="4558" y="3201"/>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a:t>H</a:t>
                  </a:r>
                </a:p>
              </p:txBody>
            </p:sp>
          </p:grpSp>
        </p:grpSp>
        <p:sp>
          <p:nvSpPr>
            <p:cNvPr id="66577" name="Text Box 39"/>
            <p:cNvSpPr txBox="1">
              <a:spLocks noChangeArrowheads="1"/>
            </p:cNvSpPr>
            <p:nvPr/>
          </p:nvSpPr>
          <p:spPr bwMode="auto">
            <a:xfrm>
              <a:off x="3072" y="2304"/>
              <a:ext cx="21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VP=3+1/2(5-3)=4</a:t>
              </a:r>
            </a:p>
          </p:txBody>
        </p:sp>
        <p:sp>
          <p:nvSpPr>
            <p:cNvPr id="66578" name="Text Box 43"/>
            <p:cNvSpPr txBox="1">
              <a:spLocks noChangeArrowheads="1"/>
            </p:cNvSpPr>
            <p:nvPr/>
          </p:nvSpPr>
          <p:spPr bwMode="auto">
            <a:xfrm>
              <a:off x="384" y="1056"/>
              <a:ext cx="29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例如：   </a:t>
              </a:r>
              <a:r>
                <a:rPr lang="en-US" altLang="zh-CN"/>
                <a:t>NF</a:t>
              </a:r>
              <a:r>
                <a:rPr lang="en-US" altLang="zh-CN" baseline="-25000"/>
                <a:t>3</a:t>
              </a:r>
              <a:r>
                <a:rPr lang="zh-CN" altLang="en-US"/>
                <a:t>与</a:t>
              </a:r>
              <a:r>
                <a:rPr lang="en-US" altLang="zh-CN"/>
                <a:t>NH</a:t>
              </a:r>
              <a:r>
                <a:rPr lang="en-US" altLang="zh-CN" baseline="-25000"/>
                <a:t>3</a:t>
              </a:r>
              <a:r>
                <a:rPr lang="zh-CN" altLang="en-US"/>
                <a:t>分子比较</a:t>
              </a:r>
            </a:p>
          </p:txBody>
        </p:sp>
      </p:grpSp>
      <p:sp>
        <p:nvSpPr>
          <p:cNvPr id="238638" name="Text Box 46"/>
          <p:cNvSpPr txBox="1">
            <a:spLocks noChangeArrowheads="1"/>
          </p:cNvSpPr>
          <p:nvPr/>
        </p:nvSpPr>
        <p:spPr bwMode="auto">
          <a:xfrm>
            <a:off x="685800" y="4267200"/>
            <a:ext cx="7864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buFontTx/>
              <a:buChar char="•"/>
            </a:pPr>
            <a:r>
              <a:rPr lang="zh-CN" altLang="en-US" b="1" i="1">
                <a:solidFill>
                  <a:schemeClr val="accent2"/>
                </a:solidFill>
              </a:rPr>
              <a:t>若配位体相同，键电子对之间的斥力随着中心原子电负性增加而增大，因而键角则增大。</a:t>
            </a:r>
          </a:p>
        </p:txBody>
      </p:sp>
      <p:grpSp>
        <p:nvGrpSpPr>
          <p:cNvPr id="238646" name="Group 54"/>
          <p:cNvGrpSpPr>
            <a:grpSpLocks/>
          </p:cNvGrpSpPr>
          <p:nvPr/>
        </p:nvGrpSpPr>
        <p:grpSpPr bwMode="auto">
          <a:xfrm>
            <a:off x="762000" y="5181600"/>
            <a:ext cx="7467600" cy="1295400"/>
            <a:chOff x="384" y="3216"/>
            <a:chExt cx="4704" cy="816"/>
          </a:xfrm>
        </p:grpSpPr>
        <p:sp>
          <p:nvSpPr>
            <p:cNvPr id="66567" name="Text Box 47"/>
            <p:cNvSpPr txBox="1">
              <a:spLocks noChangeArrowheads="1"/>
            </p:cNvSpPr>
            <p:nvPr/>
          </p:nvSpPr>
          <p:spPr bwMode="auto">
            <a:xfrm>
              <a:off x="816" y="3216"/>
              <a:ext cx="41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分子                 </a:t>
              </a:r>
              <a:r>
                <a:rPr lang="en-US" altLang="zh-CN"/>
                <a:t>SbH</a:t>
              </a:r>
              <a:r>
                <a:rPr lang="en-US" altLang="zh-CN" baseline="-25000"/>
                <a:t>3</a:t>
              </a:r>
              <a:r>
                <a:rPr lang="en-US" altLang="zh-CN"/>
                <a:t>       AsH</a:t>
              </a:r>
              <a:r>
                <a:rPr lang="en-US" altLang="zh-CN" baseline="-25000"/>
                <a:t>3</a:t>
              </a:r>
              <a:r>
                <a:rPr lang="en-US" altLang="zh-CN"/>
                <a:t>        PH</a:t>
              </a:r>
              <a:r>
                <a:rPr lang="en-US" altLang="zh-CN" baseline="-25000"/>
                <a:t>3</a:t>
              </a:r>
              <a:r>
                <a:rPr lang="en-US" altLang="zh-CN"/>
                <a:t>             NH</a:t>
              </a:r>
              <a:r>
                <a:rPr lang="en-US" altLang="zh-CN" baseline="-25000"/>
                <a:t>3</a:t>
              </a:r>
              <a:endParaRPr lang="en-US" altLang="zh-CN"/>
            </a:p>
          </p:txBody>
        </p:sp>
        <p:sp>
          <p:nvSpPr>
            <p:cNvPr id="66568" name="Text Box 48"/>
            <p:cNvSpPr txBox="1">
              <a:spLocks noChangeArrowheads="1"/>
            </p:cNvSpPr>
            <p:nvPr/>
          </p:nvSpPr>
          <p:spPr bwMode="auto">
            <a:xfrm>
              <a:off x="432" y="3504"/>
              <a:ext cx="4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中心原子电负性     </a:t>
              </a:r>
              <a:r>
                <a:rPr lang="en-US" altLang="zh-CN"/>
                <a:t>1.9            2.0          2.1               3.0</a:t>
              </a:r>
            </a:p>
          </p:txBody>
        </p:sp>
        <p:sp>
          <p:nvSpPr>
            <p:cNvPr id="66569" name="Text Box 49"/>
            <p:cNvSpPr txBox="1">
              <a:spLocks noChangeArrowheads="1"/>
            </p:cNvSpPr>
            <p:nvPr/>
          </p:nvSpPr>
          <p:spPr bwMode="auto">
            <a:xfrm>
              <a:off x="816" y="3744"/>
              <a:ext cx="4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键角               </a:t>
              </a:r>
              <a:r>
                <a:rPr lang="en-US" altLang="zh-CN"/>
                <a:t>91</a:t>
              </a:r>
              <a:r>
                <a:rPr lang="en-US" altLang="zh-CN">
                  <a:sym typeface="Symbol" pitchFamily="18" charset="2"/>
                </a:rPr>
                <a:t>18      </a:t>
              </a:r>
              <a:r>
                <a:rPr lang="en-US" altLang="zh-CN"/>
                <a:t>91</a:t>
              </a:r>
              <a:r>
                <a:rPr lang="en-US" altLang="zh-CN">
                  <a:sym typeface="Symbol" pitchFamily="18" charset="2"/>
                </a:rPr>
                <a:t>50     </a:t>
              </a:r>
              <a:r>
                <a:rPr lang="en-US" altLang="zh-CN"/>
                <a:t>93</a:t>
              </a:r>
              <a:r>
                <a:rPr lang="en-US" altLang="zh-CN">
                  <a:sym typeface="Symbol" pitchFamily="18" charset="2"/>
                </a:rPr>
                <a:t>18        </a:t>
              </a:r>
              <a:r>
                <a:rPr lang="en-US" altLang="zh-CN"/>
                <a:t>107</a:t>
              </a:r>
              <a:r>
                <a:rPr lang="en-US" altLang="zh-CN">
                  <a:sym typeface="Symbol" pitchFamily="18" charset="2"/>
                </a:rPr>
                <a:t>18</a:t>
              </a:r>
            </a:p>
          </p:txBody>
        </p:sp>
        <p:sp>
          <p:nvSpPr>
            <p:cNvPr id="66570" name="Line 50"/>
            <p:cNvSpPr>
              <a:spLocks noChangeShapeType="1"/>
            </p:cNvSpPr>
            <p:nvPr/>
          </p:nvSpPr>
          <p:spPr bwMode="auto">
            <a:xfrm>
              <a:off x="384" y="3216"/>
              <a:ext cx="47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1" name="Line 51"/>
            <p:cNvSpPr>
              <a:spLocks noChangeShapeType="1"/>
            </p:cNvSpPr>
            <p:nvPr/>
          </p:nvSpPr>
          <p:spPr bwMode="auto">
            <a:xfrm>
              <a:off x="384" y="3504"/>
              <a:ext cx="47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2" name="Line 52"/>
            <p:cNvSpPr>
              <a:spLocks noChangeShapeType="1"/>
            </p:cNvSpPr>
            <p:nvPr/>
          </p:nvSpPr>
          <p:spPr bwMode="auto">
            <a:xfrm>
              <a:off x="384" y="3792"/>
              <a:ext cx="47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3" name="Line 53"/>
            <p:cNvSpPr>
              <a:spLocks noChangeShapeType="1"/>
            </p:cNvSpPr>
            <p:nvPr/>
          </p:nvSpPr>
          <p:spPr bwMode="auto">
            <a:xfrm>
              <a:off x="384" y="4032"/>
              <a:ext cx="47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38647"/>
                                        </p:tgtEl>
                                        <p:attrNameLst>
                                          <p:attrName>style.visibility</p:attrName>
                                        </p:attrNameLst>
                                      </p:cBhvr>
                                      <p:to>
                                        <p:strVal val="visible"/>
                                      </p:to>
                                    </p:set>
                                    <p:animEffect transition="in" filter="box(in)">
                                      <p:cBhvr>
                                        <p:cTn id="7" dur="500"/>
                                        <p:tgtEl>
                                          <p:spTgt spid="2386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38638"/>
                                        </p:tgtEl>
                                        <p:attrNameLst>
                                          <p:attrName>style.visibility</p:attrName>
                                        </p:attrNameLst>
                                      </p:cBhvr>
                                      <p:to>
                                        <p:strVal val="visible"/>
                                      </p:to>
                                    </p:set>
                                    <p:anim calcmode="lin" valueType="num">
                                      <p:cBhvr additive="base">
                                        <p:cTn id="12" dur="500" fill="hold"/>
                                        <p:tgtEl>
                                          <p:spTgt spid="238638"/>
                                        </p:tgtEl>
                                        <p:attrNameLst>
                                          <p:attrName>ppt_x</p:attrName>
                                        </p:attrNameLst>
                                      </p:cBhvr>
                                      <p:tavLst>
                                        <p:tav tm="0">
                                          <p:val>
                                            <p:strVal val="0-#ppt_w/2"/>
                                          </p:val>
                                        </p:tav>
                                        <p:tav tm="100000">
                                          <p:val>
                                            <p:strVal val="#ppt_x"/>
                                          </p:val>
                                        </p:tav>
                                      </p:tavLst>
                                    </p:anim>
                                    <p:anim calcmode="lin" valueType="num">
                                      <p:cBhvr additive="base">
                                        <p:cTn id="13" dur="500" fill="hold"/>
                                        <p:tgtEl>
                                          <p:spTgt spid="23863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238646"/>
                                        </p:tgtEl>
                                        <p:attrNameLst>
                                          <p:attrName>style.visibility</p:attrName>
                                        </p:attrNameLst>
                                      </p:cBhvr>
                                      <p:to>
                                        <p:strVal val="visible"/>
                                      </p:to>
                                    </p:set>
                                    <p:anim calcmode="lin" valueType="num">
                                      <p:cBhvr additive="base">
                                        <p:cTn id="18" dur="500" fill="hold"/>
                                        <p:tgtEl>
                                          <p:spTgt spid="238646"/>
                                        </p:tgtEl>
                                        <p:attrNameLst>
                                          <p:attrName>ppt_x</p:attrName>
                                        </p:attrNameLst>
                                      </p:cBhvr>
                                      <p:tavLst>
                                        <p:tav tm="0">
                                          <p:val>
                                            <p:strVal val="0-#ppt_w/2"/>
                                          </p:val>
                                        </p:tav>
                                        <p:tav tm="100000">
                                          <p:val>
                                            <p:strVal val="#ppt_x"/>
                                          </p:val>
                                        </p:tav>
                                      </p:tavLst>
                                    </p:anim>
                                    <p:anim calcmode="lin" valueType="num">
                                      <p:cBhvr additive="base">
                                        <p:cTn id="19" dur="500" fill="hold"/>
                                        <p:tgtEl>
                                          <p:spTgt spid="2386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38"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6"/>
          <p:cNvSpPr txBox="1">
            <a:spLocks noChangeArrowheads="1"/>
          </p:cNvSpPr>
          <p:nvPr/>
        </p:nvSpPr>
        <p:spPr bwMode="auto">
          <a:xfrm>
            <a:off x="1066800" y="228600"/>
            <a:ext cx="76088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3200">
                <a:solidFill>
                  <a:schemeClr val="accent2"/>
                </a:solidFill>
                <a:ea typeface="隶书" pitchFamily="49" charset="-122"/>
              </a:rPr>
              <a:t>价层电子对与分子几何构型的对应关系</a:t>
            </a:r>
          </a:p>
        </p:txBody>
      </p:sp>
      <p:grpSp>
        <p:nvGrpSpPr>
          <p:cNvPr id="67587" name="Group 38"/>
          <p:cNvGrpSpPr>
            <a:grpSpLocks/>
          </p:cNvGrpSpPr>
          <p:nvPr/>
        </p:nvGrpSpPr>
        <p:grpSpPr bwMode="auto">
          <a:xfrm>
            <a:off x="212725" y="911225"/>
            <a:ext cx="8767763" cy="5260975"/>
            <a:chOff x="134" y="574"/>
            <a:chExt cx="5523" cy="3314"/>
          </a:xfrm>
        </p:grpSpPr>
        <p:sp>
          <p:nvSpPr>
            <p:cNvPr id="67588" name="Line 7"/>
            <p:cNvSpPr>
              <a:spLocks noChangeShapeType="1"/>
            </p:cNvSpPr>
            <p:nvPr/>
          </p:nvSpPr>
          <p:spPr bwMode="auto">
            <a:xfrm>
              <a:off x="144" y="576"/>
              <a:ext cx="54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89" name="Line 8"/>
            <p:cNvSpPr>
              <a:spLocks noChangeShapeType="1"/>
            </p:cNvSpPr>
            <p:nvPr/>
          </p:nvSpPr>
          <p:spPr bwMode="auto">
            <a:xfrm>
              <a:off x="144" y="1008"/>
              <a:ext cx="54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90" name="Line 9"/>
            <p:cNvSpPr>
              <a:spLocks noChangeShapeType="1"/>
            </p:cNvSpPr>
            <p:nvPr/>
          </p:nvSpPr>
          <p:spPr bwMode="auto">
            <a:xfrm>
              <a:off x="144" y="1248"/>
              <a:ext cx="54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91" name="Text Box 10"/>
            <p:cNvSpPr txBox="1">
              <a:spLocks noChangeArrowheads="1"/>
            </p:cNvSpPr>
            <p:nvPr/>
          </p:nvSpPr>
          <p:spPr bwMode="auto">
            <a:xfrm>
              <a:off x="134" y="574"/>
              <a:ext cx="75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000"/>
                <a:t>价层电子</a:t>
              </a:r>
            </a:p>
            <a:p>
              <a:r>
                <a:rPr lang="zh-CN" altLang="en-US" sz="2000"/>
                <a:t>   对数</a:t>
              </a:r>
            </a:p>
          </p:txBody>
        </p:sp>
        <p:sp>
          <p:nvSpPr>
            <p:cNvPr id="67592" name="Text Box 11"/>
            <p:cNvSpPr txBox="1">
              <a:spLocks noChangeArrowheads="1"/>
            </p:cNvSpPr>
            <p:nvPr/>
          </p:nvSpPr>
          <p:spPr bwMode="auto">
            <a:xfrm>
              <a:off x="960" y="576"/>
              <a:ext cx="907"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000"/>
                <a:t>价层电子对</a:t>
              </a:r>
            </a:p>
            <a:p>
              <a:r>
                <a:rPr lang="zh-CN" altLang="en-US" sz="2000"/>
                <a:t>  几何分布</a:t>
              </a:r>
            </a:p>
          </p:txBody>
        </p:sp>
        <p:sp>
          <p:nvSpPr>
            <p:cNvPr id="67593" name="Text Box 12"/>
            <p:cNvSpPr txBox="1">
              <a:spLocks noChangeArrowheads="1"/>
            </p:cNvSpPr>
            <p:nvPr/>
          </p:nvSpPr>
          <p:spPr bwMode="auto">
            <a:xfrm>
              <a:off x="2016" y="576"/>
              <a:ext cx="59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000"/>
                <a:t>键电子</a:t>
              </a:r>
            </a:p>
            <a:p>
              <a:r>
                <a:rPr lang="zh-CN" altLang="en-US" sz="2000"/>
                <a:t>  对数</a:t>
              </a:r>
            </a:p>
          </p:txBody>
        </p:sp>
        <p:sp>
          <p:nvSpPr>
            <p:cNvPr id="67594" name="Text Box 13"/>
            <p:cNvSpPr txBox="1">
              <a:spLocks noChangeArrowheads="1"/>
            </p:cNvSpPr>
            <p:nvPr/>
          </p:nvSpPr>
          <p:spPr bwMode="auto">
            <a:xfrm>
              <a:off x="2784" y="576"/>
              <a:ext cx="59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000"/>
                <a:t>孤电子</a:t>
              </a:r>
            </a:p>
            <a:p>
              <a:r>
                <a:rPr lang="zh-CN" altLang="en-US" sz="2000"/>
                <a:t>  对数</a:t>
              </a:r>
            </a:p>
          </p:txBody>
        </p:sp>
        <p:sp>
          <p:nvSpPr>
            <p:cNvPr id="67595" name="Text Box 14"/>
            <p:cNvSpPr txBox="1">
              <a:spLocks noChangeArrowheads="1"/>
            </p:cNvSpPr>
            <p:nvPr/>
          </p:nvSpPr>
          <p:spPr bwMode="auto">
            <a:xfrm>
              <a:off x="3456" y="672"/>
              <a:ext cx="10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000"/>
                <a:t>分子几何构型</a:t>
              </a:r>
            </a:p>
          </p:txBody>
        </p:sp>
        <p:sp>
          <p:nvSpPr>
            <p:cNvPr id="67596" name="Text Box 15"/>
            <p:cNvSpPr txBox="1">
              <a:spLocks noChangeArrowheads="1"/>
            </p:cNvSpPr>
            <p:nvPr/>
          </p:nvSpPr>
          <p:spPr bwMode="auto">
            <a:xfrm>
              <a:off x="4800" y="672"/>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000"/>
                <a:t>实例</a:t>
              </a:r>
            </a:p>
          </p:txBody>
        </p:sp>
        <p:sp>
          <p:nvSpPr>
            <p:cNvPr id="67597" name="Text Box 16"/>
            <p:cNvSpPr txBox="1">
              <a:spLocks noChangeArrowheads="1"/>
            </p:cNvSpPr>
            <p:nvPr/>
          </p:nvSpPr>
          <p:spPr bwMode="auto">
            <a:xfrm>
              <a:off x="144" y="1008"/>
              <a:ext cx="534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000"/>
                <a:t>     2                 </a:t>
              </a:r>
              <a:r>
                <a:rPr lang="zh-CN" altLang="en-US" sz="2000"/>
                <a:t>直线形                </a:t>
              </a:r>
              <a:r>
                <a:rPr lang="en-US" altLang="zh-CN" sz="2000"/>
                <a:t>2                 0                </a:t>
              </a:r>
              <a:r>
                <a:rPr lang="zh-CN" altLang="en-US" sz="2000"/>
                <a:t>直线形         </a:t>
              </a:r>
              <a:r>
                <a:rPr lang="en-US" altLang="zh-CN" sz="2000"/>
                <a:t>HgCl</a:t>
              </a:r>
              <a:r>
                <a:rPr lang="en-US" altLang="zh-CN" sz="2000" baseline="-25000"/>
                <a:t>2</a:t>
              </a:r>
              <a:r>
                <a:rPr lang="zh-CN" altLang="en-US" sz="2000"/>
                <a:t>、</a:t>
              </a:r>
              <a:r>
                <a:rPr lang="en-US" altLang="zh-CN" sz="2000"/>
                <a:t>CO</a:t>
              </a:r>
              <a:r>
                <a:rPr lang="en-US" altLang="zh-CN" sz="2000" baseline="-25000"/>
                <a:t>2</a:t>
              </a:r>
              <a:endParaRPr lang="en-US" altLang="zh-CN" sz="2000"/>
            </a:p>
          </p:txBody>
        </p:sp>
        <p:sp>
          <p:nvSpPr>
            <p:cNvPr id="67598" name="Line 17"/>
            <p:cNvSpPr>
              <a:spLocks noChangeShapeType="1"/>
            </p:cNvSpPr>
            <p:nvPr/>
          </p:nvSpPr>
          <p:spPr bwMode="auto">
            <a:xfrm>
              <a:off x="864" y="576"/>
              <a:ext cx="0" cy="3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99" name="Line 18"/>
            <p:cNvSpPr>
              <a:spLocks noChangeShapeType="1"/>
            </p:cNvSpPr>
            <p:nvPr/>
          </p:nvSpPr>
          <p:spPr bwMode="auto">
            <a:xfrm>
              <a:off x="1968" y="576"/>
              <a:ext cx="0" cy="3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0" name="Line 19"/>
            <p:cNvSpPr>
              <a:spLocks noChangeShapeType="1"/>
            </p:cNvSpPr>
            <p:nvPr/>
          </p:nvSpPr>
          <p:spPr bwMode="auto">
            <a:xfrm>
              <a:off x="2688" y="576"/>
              <a:ext cx="0" cy="3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1" name="Line 20"/>
            <p:cNvSpPr>
              <a:spLocks noChangeShapeType="1"/>
            </p:cNvSpPr>
            <p:nvPr/>
          </p:nvSpPr>
          <p:spPr bwMode="auto">
            <a:xfrm>
              <a:off x="3408" y="576"/>
              <a:ext cx="0" cy="3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2" name="Line 21"/>
            <p:cNvSpPr>
              <a:spLocks noChangeShapeType="1"/>
            </p:cNvSpPr>
            <p:nvPr/>
          </p:nvSpPr>
          <p:spPr bwMode="auto">
            <a:xfrm>
              <a:off x="4512" y="576"/>
              <a:ext cx="0" cy="3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3" name="Text Box 22"/>
            <p:cNvSpPr txBox="1">
              <a:spLocks noChangeArrowheads="1"/>
            </p:cNvSpPr>
            <p:nvPr/>
          </p:nvSpPr>
          <p:spPr bwMode="auto">
            <a:xfrm>
              <a:off x="278" y="1353"/>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000"/>
                <a:t>  3</a:t>
              </a:r>
            </a:p>
          </p:txBody>
        </p:sp>
        <p:sp>
          <p:nvSpPr>
            <p:cNvPr id="67604" name="Text Box 23"/>
            <p:cNvSpPr txBox="1">
              <a:spLocks noChangeArrowheads="1"/>
            </p:cNvSpPr>
            <p:nvPr/>
          </p:nvSpPr>
          <p:spPr bwMode="auto">
            <a:xfrm>
              <a:off x="998" y="1342"/>
              <a:ext cx="9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000"/>
                <a:t>平面三角形</a:t>
              </a:r>
            </a:p>
          </p:txBody>
        </p:sp>
        <p:sp>
          <p:nvSpPr>
            <p:cNvPr id="67605" name="Text Box 24"/>
            <p:cNvSpPr txBox="1">
              <a:spLocks noChangeArrowheads="1"/>
            </p:cNvSpPr>
            <p:nvPr/>
          </p:nvSpPr>
          <p:spPr bwMode="auto">
            <a:xfrm>
              <a:off x="1968" y="1212"/>
              <a:ext cx="3501"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000"/>
                <a:t>       3                 0         </a:t>
              </a:r>
              <a:r>
                <a:rPr lang="zh-CN" altLang="en-US" sz="2000"/>
                <a:t>平面</a:t>
              </a:r>
              <a:r>
                <a:rPr lang="zh-CN" altLang="en-US"/>
                <a:t>正</a:t>
              </a:r>
              <a:r>
                <a:rPr lang="zh-CN" altLang="en-US" sz="2000"/>
                <a:t>三角形      </a:t>
              </a:r>
              <a:r>
                <a:rPr lang="en-US" altLang="zh-CN" sz="2000"/>
                <a:t>BF</a:t>
              </a:r>
              <a:r>
                <a:rPr lang="en-US" altLang="zh-CN" sz="2000" baseline="-25000"/>
                <a:t>3</a:t>
              </a:r>
              <a:r>
                <a:rPr lang="zh-CN" altLang="en-US" sz="2000"/>
                <a:t>、</a:t>
              </a:r>
              <a:r>
                <a:rPr lang="en-US" altLang="zh-CN" sz="2000"/>
                <a:t>SO</a:t>
              </a:r>
              <a:r>
                <a:rPr lang="en-US" altLang="zh-CN" sz="2000" baseline="-25000"/>
                <a:t>3</a:t>
              </a:r>
              <a:endParaRPr lang="en-US" altLang="zh-CN" sz="2000"/>
            </a:p>
            <a:p>
              <a:r>
                <a:rPr lang="en-US" altLang="zh-CN" sz="2000"/>
                <a:t>       2                 1                  V</a:t>
              </a:r>
              <a:r>
                <a:rPr lang="zh-CN" altLang="en-US" sz="2000"/>
                <a:t>形            </a:t>
              </a:r>
              <a:r>
                <a:rPr lang="en-US" altLang="zh-CN" sz="2000"/>
                <a:t>PbCl</a:t>
              </a:r>
              <a:r>
                <a:rPr lang="en-US" altLang="zh-CN" sz="2000" baseline="-25000"/>
                <a:t>2</a:t>
              </a:r>
              <a:r>
                <a:rPr lang="zh-CN" altLang="en-US" sz="2000"/>
                <a:t>、</a:t>
              </a:r>
              <a:r>
                <a:rPr lang="en-US" altLang="zh-CN" sz="2000"/>
                <a:t>SO</a:t>
              </a:r>
              <a:r>
                <a:rPr lang="en-US" altLang="zh-CN" sz="2000" baseline="-25000"/>
                <a:t>2</a:t>
              </a:r>
            </a:p>
          </p:txBody>
        </p:sp>
        <p:sp>
          <p:nvSpPr>
            <p:cNvPr id="67606" name="Line 25"/>
            <p:cNvSpPr>
              <a:spLocks noChangeShapeType="1"/>
            </p:cNvSpPr>
            <p:nvPr/>
          </p:nvSpPr>
          <p:spPr bwMode="auto">
            <a:xfrm>
              <a:off x="144" y="1680"/>
              <a:ext cx="54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07" name="Text Box 26"/>
            <p:cNvSpPr txBox="1">
              <a:spLocks noChangeArrowheads="1"/>
            </p:cNvSpPr>
            <p:nvPr/>
          </p:nvSpPr>
          <p:spPr bwMode="auto">
            <a:xfrm>
              <a:off x="288" y="1872"/>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000"/>
                <a:t>  4</a:t>
              </a:r>
            </a:p>
          </p:txBody>
        </p:sp>
        <p:sp>
          <p:nvSpPr>
            <p:cNvPr id="67608" name="Text Box 27"/>
            <p:cNvSpPr txBox="1">
              <a:spLocks noChangeArrowheads="1"/>
            </p:cNvSpPr>
            <p:nvPr/>
          </p:nvSpPr>
          <p:spPr bwMode="auto">
            <a:xfrm>
              <a:off x="1056" y="1872"/>
              <a:ext cx="9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000"/>
                <a:t>正四面体形</a:t>
              </a:r>
            </a:p>
          </p:txBody>
        </p:sp>
        <p:sp>
          <p:nvSpPr>
            <p:cNvPr id="67609" name="Text Box 28"/>
            <p:cNvSpPr txBox="1">
              <a:spLocks noChangeArrowheads="1"/>
            </p:cNvSpPr>
            <p:nvPr/>
          </p:nvSpPr>
          <p:spPr bwMode="auto">
            <a:xfrm>
              <a:off x="1968" y="1692"/>
              <a:ext cx="3624"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000"/>
                <a:t>       4                 0         </a:t>
              </a:r>
              <a:r>
                <a:rPr lang="zh-CN" altLang="en-US"/>
                <a:t>正</a:t>
              </a:r>
              <a:r>
                <a:rPr lang="zh-CN" altLang="en-US" sz="2000"/>
                <a:t>四面体形          </a:t>
              </a:r>
              <a:r>
                <a:rPr lang="en-US" altLang="zh-CN" sz="2000"/>
                <a:t>CH</a:t>
              </a:r>
              <a:r>
                <a:rPr lang="en-US" altLang="zh-CN" sz="2000" baseline="-25000"/>
                <a:t>4</a:t>
              </a:r>
              <a:r>
                <a:rPr lang="zh-CN" altLang="en-US" sz="2000"/>
                <a:t>、</a:t>
              </a:r>
              <a:r>
                <a:rPr lang="en-US" altLang="zh-CN" sz="2000"/>
                <a:t>SO</a:t>
              </a:r>
              <a:r>
                <a:rPr lang="en-US" altLang="zh-CN" sz="2000" baseline="-25000"/>
                <a:t>4</a:t>
              </a:r>
              <a:r>
                <a:rPr lang="en-US" altLang="zh-CN" sz="2000" baseline="30000"/>
                <a:t>2</a:t>
              </a:r>
              <a:r>
                <a:rPr lang="en-US" altLang="zh-CN" sz="2000" baseline="30000">
                  <a:latin typeface="宋体" pitchFamily="2" charset="-122"/>
                </a:rPr>
                <a:t>-</a:t>
              </a:r>
              <a:endParaRPr lang="en-US" altLang="zh-CN" sz="2000"/>
            </a:p>
            <a:p>
              <a:r>
                <a:rPr lang="en-US" altLang="zh-CN" sz="2000"/>
                <a:t>       3                 1             </a:t>
              </a:r>
              <a:r>
                <a:rPr lang="zh-CN" altLang="en-US" sz="2000"/>
                <a:t>三角锥形         </a:t>
              </a:r>
              <a:r>
                <a:rPr lang="en-US" altLang="zh-CN" sz="2000"/>
                <a:t>NH</a:t>
              </a:r>
              <a:r>
                <a:rPr lang="en-US" altLang="zh-CN" sz="2000" baseline="-25000"/>
                <a:t>3</a:t>
              </a:r>
              <a:r>
                <a:rPr lang="zh-CN" altLang="en-US" sz="2000"/>
                <a:t>、</a:t>
              </a:r>
              <a:r>
                <a:rPr lang="en-US" altLang="zh-CN" sz="2000"/>
                <a:t>SO</a:t>
              </a:r>
              <a:r>
                <a:rPr lang="en-US" altLang="zh-CN" sz="2000" baseline="-25000"/>
                <a:t>3</a:t>
              </a:r>
              <a:r>
                <a:rPr lang="en-US" altLang="zh-CN" sz="2000" baseline="30000"/>
                <a:t>2</a:t>
              </a:r>
              <a:r>
                <a:rPr lang="en-US" altLang="zh-CN" sz="2000" baseline="30000">
                  <a:latin typeface="宋体" pitchFamily="2" charset="-122"/>
                </a:rPr>
                <a:t>-</a:t>
              </a:r>
              <a:endParaRPr lang="en-US" altLang="zh-CN" sz="2000" baseline="-25000"/>
            </a:p>
            <a:p>
              <a:r>
                <a:rPr lang="en-US" altLang="zh-CN" sz="2000"/>
                <a:t>       2                 2                  V</a:t>
              </a:r>
              <a:r>
                <a:rPr lang="zh-CN" altLang="en-US" sz="2000"/>
                <a:t>形              </a:t>
              </a:r>
              <a:r>
                <a:rPr lang="en-US" altLang="zh-CN" sz="2000"/>
                <a:t>H</a:t>
              </a:r>
              <a:r>
                <a:rPr lang="en-US" altLang="zh-CN" sz="2000" baseline="-25000"/>
                <a:t>2</a:t>
              </a:r>
              <a:r>
                <a:rPr lang="en-US" altLang="zh-CN" sz="2000"/>
                <a:t>O</a:t>
              </a:r>
              <a:r>
                <a:rPr lang="zh-CN" altLang="en-US" sz="2000"/>
                <a:t>、</a:t>
              </a:r>
              <a:r>
                <a:rPr lang="en-US" altLang="zh-CN" sz="2000"/>
                <a:t>ClO</a:t>
              </a:r>
              <a:r>
                <a:rPr lang="en-US" altLang="zh-CN" sz="2000" baseline="-25000"/>
                <a:t>2</a:t>
              </a:r>
              <a:r>
                <a:rPr lang="en-US" altLang="zh-CN" sz="2000" baseline="30000">
                  <a:latin typeface="宋体" pitchFamily="2" charset="-122"/>
                </a:rPr>
                <a:t>-</a:t>
              </a:r>
            </a:p>
          </p:txBody>
        </p:sp>
        <p:sp>
          <p:nvSpPr>
            <p:cNvPr id="67610" name="Line 29"/>
            <p:cNvSpPr>
              <a:spLocks noChangeShapeType="1"/>
            </p:cNvSpPr>
            <p:nvPr/>
          </p:nvSpPr>
          <p:spPr bwMode="auto">
            <a:xfrm>
              <a:off x="144" y="2352"/>
              <a:ext cx="54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11" name="Text Box 30"/>
            <p:cNvSpPr txBox="1">
              <a:spLocks noChangeArrowheads="1"/>
            </p:cNvSpPr>
            <p:nvPr/>
          </p:nvSpPr>
          <p:spPr bwMode="auto">
            <a:xfrm>
              <a:off x="288" y="2640"/>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000"/>
                <a:t>  5</a:t>
              </a:r>
            </a:p>
          </p:txBody>
        </p:sp>
        <p:sp>
          <p:nvSpPr>
            <p:cNvPr id="67612" name="Text Box 31"/>
            <p:cNvSpPr txBox="1">
              <a:spLocks noChangeArrowheads="1"/>
            </p:cNvSpPr>
            <p:nvPr/>
          </p:nvSpPr>
          <p:spPr bwMode="auto">
            <a:xfrm>
              <a:off x="1008" y="2640"/>
              <a:ext cx="9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000"/>
                <a:t>三角双锥形</a:t>
              </a:r>
            </a:p>
          </p:txBody>
        </p:sp>
        <p:sp>
          <p:nvSpPr>
            <p:cNvPr id="67613" name="Text Box 32"/>
            <p:cNvSpPr txBox="1">
              <a:spLocks noChangeArrowheads="1"/>
            </p:cNvSpPr>
            <p:nvPr/>
          </p:nvSpPr>
          <p:spPr bwMode="auto">
            <a:xfrm>
              <a:off x="1968" y="2352"/>
              <a:ext cx="3527"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000"/>
                <a:t>       5                 0           </a:t>
              </a:r>
              <a:r>
                <a:rPr lang="zh-CN" altLang="en-US" sz="2000"/>
                <a:t>三角双锥形       </a:t>
              </a:r>
              <a:r>
                <a:rPr lang="en-US" altLang="zh-CN" sz="2000"/>
                <a:t>PCl</a:t>
              </a:r>
              <a:r>
                <a:rPr lang="en-US" altLang="zh-CN" sz="2000" baseline="-25000"/>
                <a:t>5</a:t>
              </a:r>
              <a:endParaRPr lang="en-US" altLang="zh-CN" sz="2000"/>
            </a:p>
            <a:p>
              <a:r>
                <a:rPr lang="en-US" altLang="zh-CN" sz="2000"/>
                <a:t>       4                 1            </a:t>
              </a:r>
              <a:r>
                <a:rPr lang="zh-CN" altLang="en-US" sz="2000"/>
                <a:t>四面体形          </a:t>
              </a:r>
              <a:r>
                <a:rPr lang="en-US" altLang="zh-CN" sz="2000"/>
                <a:t>SF</a:t>
              </a:r>
              <a:r>
                <a:rPr lang="en-US" altLang="zh-CN" sz="2000" baseline="-25000"/>
                <a:t>4</a:t>
              </a:r>
              <a:r>
                <a:rPr lang="zh-CN" altLang="en-US" sz="2000"/>
                <a:t>、</a:t>
              </a:r>
              <a:r>
                <a:rPr lang="en-US" altLang="zh-CN" sz="2000"/>
                <a:t>TeCl</a:t>
              </a:r>
              <a:r>
                <a:rPr lang="en-US" altLang="zh-CN" sz="2000" baseline="-25000"/>
                <a:t>4</a:t>
              </a:r>
              <a:endParaRPr lang="en-US" altLang="zh-CN" sz="2000"/>
            </a:p>
            <a:p>
              <a:r>
                <a:rPr lang="en-US" altLang="zh-CN" sz="2000"/>
                <a:t>       3                 2                 T</a:t>
              </a:r>
              <a:r>
                <a:rPr lang="zh-CN" altLang="en-US" sz="2000"/>
                <a:t>形               </a:t>
              </a:r>
              <a:r>
                <a:rPr lang="en-US" altLang="zh-CN" sz="2000"/>
                <a:t>ClF</a:t>
              </a:r>
              <a:r>
                <a:rPr lang="en-US" altLang="zh-CN" sz="2000" baseline="-25000"/>
                <a:t>3</a:t>
              </a:r>
              <a:r>
                <a:rPr lang="zh-CN" altLang="en-US" sz="2000"/>
                <a:t>、</a:t>
              </a:r>
              <a:r>
                <a:rPr lang="en-US" altLang="zh-CN" sz="2000"/>
                <a:t>BrF</a:t>
              </a:r>
              <a:r>
                <a:rPr lang="en-US" altLang="zh-CN" sz="2000" baseline="-25000"/>
                <a:t>3</a:t>
              </a:r>
            </a:p>
            <a:p>
              <a:r>
                <a:rPr lang="en-US" altLang="zh-CN" sz="2000"/>
                <a:t>       2                 3               </a:t>
              </a:r>
              <a:r>
                <a:rPr lang="zh-CN" altLang="en-US" sz="2000"/>
                <a:t>直线形            </a:t>
              </a:r>
              <a:r>
                <a:rPr lang="en-US" altLang="zh-CN" sz="2000"/>
                <a:t>XeF</a:t>
              </a:r>
              <a:r>
                <a:rPr lang="en-US" altLang="zh-CN" sz="2000" baseline="-25000"/>
                <a:t>2</a:t>
              </a:r>
              <a:r>
                <a:rPr lang="zh-CN" altLang="en-US" sz="2000"/>
                <a:t>、</a:t>
              </a:r>
              <a:r>
                <a:rPr lang="en-US" altLang="zh-CN" sz="2000"/>
                <a:t>I</a:t>
              </a:r>
              <a:r>
                <a:rPr lang="en-US" altLang="zh-CN" sz="2000" baseline="-25000"/>
                <a:t>3</a:t>
              </a:r>
              <a:r>
                <a:rPr lang="en-US" altLang="zh-CN" sz="2000" baseline="30000">
                  <a:latin typeface="宋体" pitchFamily="2" charset="-122"/>
                </a:rPr>
                <a:t>-</a:t>
              </a:r>
              <a:endParaRPr lang="en-US" altLang="zh-CN" sz="2000"/>
            </a:p>
          </p:txBody>
        </p:sp>
        <p:sp>
          <p:nvSpPr>
            <p:cNvPr id="67614" name="Line 33"/>
            <p:cNvSpPr>
              <a:spLocks noChangeShapeType="1"/>
            </p:cNvSpPr>
            <p:nvPr/>
          </p:nvSpPr>
          <p:spPr bwMode="auto">
            <a:xfrm>
              <a:off x="144" y="3168"/>
              <a:ext cx="542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615" name="Text Box 34"/>
            <p:cNvSpPr txBox="1">
              <a:spLocks noChangeArrowheads="1"/>
            </p:cNvSpPr>
            <p:nvPr/>
          </p:nvSpPr>
          <p:spPr bwMode="auto">
            <a:xfrm>
              <a:off x="240" y="3408"/>
              <a:ext cx="29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000"/>
                <a:t>  6</a:t>
              </a:r>
            </a:p>
          </p:txBody>
        </p:sp>
        <p:sp>
          <p:nvSpPr>
            <p:cNvPr id="67616" name="Text Box 35"/>
            <p:cNvSpPr txBox="1">
              <a:spLocks noChangeArrowheads="1"/>
            </p:cNvSpPr>
            <p:nvPr/>
          </p:nvSpPr>
          <p:spPr bwMode="auto">
            <a:xfrm>
              <a:off x="1056" y="3408"/>
              <a:ext cx="9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000"/>
                <a:t>正八面体形</a:t>
              </a:r>
            </a:p>
          </p:txBody>
        </p:sp>
        <p:sp>
          <p:nvSpPr>
            <p:cNvPr id="67617" name="Text Box 36"/>
            <p:cNvSpPr txBox="1">
              <a:spLocks noChangeArrowheads="1"/>
            </p:cNvSpPr>
            <p:nvPr/>
          </p:nvSpPr>
          <p:spPr bwMode="auto">
            <a:xfrm>
              <a:off x="1968" y="3180"/>
              <a:ext cx="3689"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000"/>
                <a:t>       6                 0        </a:t>
              </a:r>
              <a:r>
                <a:rPr lang="zh-CN" altLang="en-US"/>
                <a:t>正</a:t>
              </a:r>
              <a:r>
                <a:rPr lang="zh-CN" altLang="en-US" sz="2000"/>
                <a:t>八面体形          </a:t>
              </a:r>
              <a:r>
                <a:rPr lang="en-US" altLang="zh-CN" sz="2000"/>
                <a:t>SF</a:t>
              </a:r>
              <a:r>
                <a:rPr lang="en-US" altLang="zh-CN" sz="2000" baseline="-25000"/>
                <a:t>6</a:t>
              </a:r>
              <a:r>
                <a:rPr lang="zh-CN" altLang="en-US" sz="2000"/>
                <a:t>、</a:t>
              </a:r>
              <a:r>
                <a:rPr lang="en-US" altLang="zh-CN" sz="2000"/>
                <a:t>[FeF</a:t>
              </a:r>
              <a:r>
                <a:rPr lang="en-US" altLang="zh-CN" sz="2000" baseline="-25000"/>
                <a:t>6</a:t>
              </a:r>
              <a:r>
                <a:rPr lang="en-US" altLang="zh-CN" sz="2000"/>
                <a:t>]</a:t>
              </a:r>
              <a:r>
                <a:rPr lang="en-US" altLang="zh-CN" sz="2000" baseline="30000">
                  <a:latin typeface="宋体" pitchFamily="2" charset="-122"/>
                </a:rPr>
                <a:t>3-</a:t>
              </a:r>
              <a:endParaRPr lang="en-US" altLang="zh-CN" sz="2000"/>
            </a:p>
            <a:p>
              <a:r>
                <a:rPr lang="en-US" altLang="zh-CN" sz="2000"/>
                <a:t>       5                 1             </a:t>
              </a:r>
              <a:r>
                <a:rPr lang="zh-CN" altLang="en-US" sz="2000"/>
                <a:t>四棱锥形         </a:t>
              </a:r>
              <a:r>
                <a:rPr lang="en-US" altLang="zh-CN" sz="2000"/>
                <a:t>IF</a:t>
              </a:r>
              <a:r>
                <a:rPr lang="en-US" altLang="zh-CN" sz="2000" baseline="-25000"/>
                <a:t>5</a:t>
              </a:r>
              <a:r>
                <a:rPr lang="zh-CN" altLang="en-US" sz="2000"/>
                <a:t>、</a:t>
              </a:r>
              <a:r>
                <a:rPr lang="en-US" altLang="zh-CN" sz="2000"/>
                <a:t>[SbF</a:t>
              </a:r>
              <a:r>
                <a:rPr lang="en-US" altLang="zh-CN" sz="2000" baseline="-25000"/>
                <a:t>5</a:t>
              </a:r>
              <a:r>
                <a:rPr lang="en-US" altLang="zh-CN" sz="2000"/>
                <a:t>]</a:t>
              </a:r>
              <a:r>
                <a:rPr lang="en-US" altLang="zh-CN" sz="2000" baseline="30000">
                  <a:latin typeface="宋体" pitchFamily="2" charset="-122"/>
                </a:rPr>
                <a:t>2-</a:t>
              </a:r>
              <a:endParaRPr lang="en-US" altLang="zh-CN" sz="2000" baseline="-25000"/>
            </a:p>
            <a:p>
              <a:r>
                <a:rPr lang="en-US" altLang="zh-CN" sz="2000"/>
                <a:t>       4                 2               </a:t>
              </a:r>
              <a:r>
                <a:rPr lang="zh-CN" altLang="en-US" sz="2000"/>
                <a:t>四方形           </a:t>
              </a:r>
              <a:r>
                <a:rPr lang="en-US" altLang="zh-CN" sz="2000"/>
                <a:t>XeF</a:t>
              </a:r>
              <a:r>
                <a:rPr lang="en-US" altLang="zh-CN" sz="2000" baseline="-25000"/>
                <a:t>4</a:t>
              </a:r>
              <a:r>
                <a:rPr lang="zh-CN" altLang="en-US" sz="2000"/>
                <a:t>、</a:t>
              </a:r>
              <a:r>
                <a:rPr lang="en-US" altLang="zh-CN" sz="2000"/>
                <a:t>ICl</a:t>
              </a:r>
              <a:r>
                <a:rPr lang="en-US" altLang="zh-CN" sz="2000" baseline="-25000"/>
                <a:t>4</a:t>
              </a:r>
              <a:r>
                <a:rPr lang="en-US" altLang="zh-CN" sz="2000" baseline="30000">
                  <a:latin typeface="宋体" pitchFamily="2" charset="-122"/>
                </a:rPr>
                <a:t>-</a:t>
              </a:r>
            </a:p>
          </p:txBody>
        </p:sp>
        <p:sp>
          <p:nvSpPr>
            <p:cNvPr id="67618" name="Line 37"/>
            <p:cNvSpPr>
              <a:spLocks noChangeShapeType="1"/>
            </p:cNvSpPr>
            <p:nvPr/>
          </p:nvSpPr>
          <p:spPr bwMode="auto">
            <a:xfrm>
              <a:off x="144" y="3888"/>
              <a:ext cx="542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random/>
    <p:sndAc>
      <p:stSnd>
        <p:snd r:embed="rId2" name="CAMERA.WAV"/>
      </p:stSnd>
    </p:sndAc>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07950" y="115888"/>
            <a:ext cx="2016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a:solidFill>
                  <a:srgbClr val="0000FF"/>
                </a:solidFill>
              </a:rPr>
              <a:t>思考题</a:t>
            </a:r>
            <a:r>
              <a:rPr lang="en-US" altLang="zh-CN" sz="2800" b="1">
                <a:solidFill>
                  <a:srgbClr val="0000FF"/>
                </a:solidFill>
              </a:rPr>
              <a:t>:</a:t>
            </a:r>
          </a:p>
        </p:txBody>
      </p:sp>
      <p:sp>
        <p:nvSpPr>
          <p:cNvPr id="68611" name="Text Box 3"/>
          <p:cNvSpPr txBox="1">
            <a:spLocks noChangeArrowheads="1"/>
          </p:cNvSpPr>
          <p:nvPr/>
        </p:nvSpPr>
        <p:spPr bwMode="auto">
          <a:xfrm>
            <a:off x="250825" y="765175"/>
            <a:ext cx="84963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a:t>        </a:t>
            </a:r>
            <a:r>
              <a:rPr lang="zh-CN" altLang="en-US" sz="2800"/>
              <a:t>解释</a:t>
            </a:r>
            <a:r>
              <a:rPr lang="en-US" altLang="zh-CN" sz="2800"/>
              <a:t>NO</a:t>
            </a:r>
            <a:r>
              <a:rPr lang="en-US" altLang="zh-CN" sz="2800" baseline="-25000"/>
              <a:t>2</a:t>
            </a:r>
            <a:r>
              <a:rPr lang="en-US" altLang="zh-CN" sz="2800" baseline="30000">
                <a:latin typeface="宋体" pitchFamily="2" charset="-122"/>
              </a:rPr>
              <a:t>-</a:t>
            </a:r>
            <a:r>
              <a:rPr lang="en-US" altLang="zh-CN" sz="2800"/>
              <a:t>,  O</a:t>
            </a:r>
            <a:r>
              <a:rPr lang="en-US" altLang="zh-CN" sz="2800" baseline="-25000"/>
              <a:t>3</a:t>
            </a:r>
            <a:r>
              <a:rPr lang="en-US" altLang="zh-CN" sz="2800"/>
              <a:t>,  SnCl</a:t>
            </a:r>
            <a:r>
              <a:rPr lang="en-US" altLang="zh-CN" sz="2800" baseline="-25000"/>
              <a:t>3</a:t>
            </a:r>
            <a:r>
              <a:rPr lang="en-US" altLang="zh-CN" sz="2800" baseline="30000">
                <a:latin typeface="宋体" pitchFamily="2" charset="-122"/>
              </a:rPr>
              <a:t>-</a:t>
            </a:r>
            <a:r>
              <a:rPr lang="en-US" altLang="zh-CN" sz="2800"/>
              <a:t>,  OF</a:t>
            </a:r>
            <a:r>
              <a:rPr lang="en-US" altLang="zh-CN" sz="2800" baseline="-25000"/>
              <a:t>2</a:t>
            </a:r>
            <a:r>
              <a:rPr lang="en-US" altLang="zh-CN" sz="2800"/>
              <a:t>,   ICl</a:t>
            </a:r>
            <a:r>
              <a:rPr lang="en-US" altLang="zh-CN" sz="2800" baseline="-25000"/>
              <a:t>3</a:t>
            </a:r>
            <a:r>
              <a:rPr lang="en-US" altLang="zh-CN" sz="2800"/>
              <a:t>,  I</a:t>
            </a:r>
            <a:r>
              <a:rPr lang="en-US" altLang="zh-CN" sz="2800" baseline="-25000"/>
              <a:t>3</a:t>
            </a:r>
            <a:r>
              <a:rPr lang="en-US" altLang="zh-CN" sz="2800" baseline="30000">
                <a:latin typeface="宋体" pitchFamily="2" charset="-122"/>
              </a:rPr>
              <a:t>-</a:t>
            </a:r>
            <a:r>
              <a:rPr lang="en-US" altLang="zh-CN" sz="2800"/>
              <a:t>, XeF</a:t>
            </a:r>
            <a:r>
              <a:rPr lang="en-US" altLang="zh-CN" sz="2800" baseline="-25000"/>
              <a:t>5</a:t>
            </a:r>
            <a:r>
              <a:rPr lang="en-US" altLang="zh-CN" sz="2800" baseline="30000"/>
              <a:t>+</a:t>
            </a:r>
            <a:r>
              <a:rPr lang="en-US" altLang="zh-CN" sz="2800"/>
              <a:t>, ICl</a:t>
            </a:r>
            <a:r>
              <a:rPr lang="en-US" altLang="zh-CN" sz="2800" baseline="-25000"/>
              <a:t>4</a:t>
            </a:r>
            <a:r>
              <a:rPr lang="en-US" altLang="zh-CN" sz="2800" baseline="30000">
                <a:latin typeface="宋体" pitchFamily="2" charset="-122"/>
              </a:rPr>
              <a:t>-</a:t>
            </a:r>
            <a:r>
              <a:rPr lang="en-US" altLang="zh-CN" sz="2800" baseline="30000"/>
              <a:t> </a:t>
            </a:r>
            <a:r>
              <a:rPr lang="zh-CN" altLang="en-US" sz="2800"/>
              <a:t>等离子或分子的空间构型</a:t>
            </a:r>
            <a:r>
              <a:rPr lang="en-US" altLang="zh-CN" sz="2800"/>
              <a:t>, </a:t>
            </a:r>
            <a:r>
              <a:rPr lang="zh-CN" altLang="en-US" sz="2800"/>
              <a:t>并指出其中心原子的轨道杂化方式。</a:t>
            </a:r>
          </a:p>
        </p:txBody>
      </p:sp>
      <p:sp>
        <p:nvSpPr>
          <p:cNvPr id="68612" name="Text Box 19"/>
          <p:cNvSpPr txBox="1">
            <a:spLocks noChangeArrowheads="1"/>
          </p:cNvSpPr>
          <p:nvPr/>
        </p:nvSpPr>
        <p:spPr bwMode="auto">
          <a:xfrm>
            <a:off x="395288" y="2636838"/>
            <a:ext cx="850265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3200">
                <a:solidFill>
                  <a:srgbClr val="CC0099"/>
                </a:solidFill>
              </a:rPr>
              <a:t>        </a:t>
            </a:r>
            <a:r>
              <a:rPr lang="zh-CN" altLang="en-US" sz="3200">
                <a:solidFill>
                  <a:srgbClr val="CC0099"/>
                </a:solidFill>
              </a:rPr>
              <a:t>价层电子对互斥理论能很好的解释分子的空间构型，可准确预见主族元素所形成的分子结构，而对于副族元素则难以预测。另外，无法解释一些实验事实，如：</a:t>
            </a:r>
            <a:r>
              <a:rPr lang="en-US" altLang="zh-CN" sz="3200">
                <a:solidFill>
                  <a:srgbClr val="CC0099"/>
                </a:solidFill>
              </a:rPr>
              <a:t>O</a:t>
            </a:r>
            <a:r>
              <a:rPr lang="en-US" altLang="zh-CN" sz="3200" baseline="-25000">
                <a:solidFill>
                  <a:srgbClr val="CC0099"/>
                </a:solidFill>
              </a:rPr>
              <a:t>2</a:t>
            </a:r>
            <a:r>
              <a:rPr lang="zh-CN" altLang="en-US" sz="3200">
                <a:solidFill>
                  <a:srgbClr val="CC0099"/>
                </a:solidFill>
              </a:rPr>
              <a:t>分子具有顺磁性（即具有未成对的单电子），这就是该理论的局限性。</a:t>
            </a:r>
          </a:p>
        </p:txBody>
      </p:sp>
      <p:sp>
        <p:nvSpPr>
          <p:cNvPr id="68613" name="AutoShape 24">
            <a:hlinkClick r:id="rId3" action="ppaction://hlinksldjump" highlightClick="1"/>
          </p:cNvPr>
          <p:cNvSpPr>
            <a:spLocks noChangeArrowheads="1"/>
          </p:cNvSpPr>
          <p:nvPr/>
        </p:nvSpPr>
        <p:spPr bwMode="auto">
          <a:xfrm>
            <a:off x="8459788" y="6237288"/>
            <a:ext cx="684212" cy="620712"/>
          </a:xfrm>
          <a:prstGeom prst="actionButtonBackPrevious">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ChangeArrowheads="1"/>
          </p:cNvSpPr>
          <p:nvPr/>
        </p:nvSpPr>
        <p:spPr bwMode="auto">
          <a:xfrm>
            <a:off x="990600" y="228600"/>
            <a:ext cx="5835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600" b="1" dirty="0" smtClean="0">
                <a:solidFill>
                  <a:srgbClr val="FF3300"/>
                </a:solidFill>
              </a:rPr>
              <a:t>10.4 </a:t>
            </a:r>
            <a:r>
              <a:rPr lang="zh-CN" altLang="en-US" sz="3600" b="1" dirty="0">
                <a:solidFill>
                  <a:srgbClr val="FF3300"/>
                </a:solidFill>
              </a:rPr>
              <a:t>分子间作用力和氢键</a:t>
            </a:r>
          </a:p>
        </p:txBody>
      </p:sp>
      <p:sp>
        <p:nvSpPr>
          <p:cNvPr id="69635" name="Rectangle 5"/>
          <p:cNvSpPr>
            <a:spLocks noChangeArrowheads="1"/>
          </p:cNvSpPr>
          <p:nvPr/>
        </p:nvSpPr>
        <p:spPr bwMode="auto">
          <a:xfrm>
            <a:off x="228600" y="838200"/>
            <a:ext cx="4392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chemeClr val="accent2"/>
                </a:solidFill>
                <a:ea typeface="隶书" pitchFamily="49" charset="-122"/>
              </a:rPr>
              <a:t>一、分子的极性</a:t>
            </a:r>
          </a:p>
        </p:txBody>
      </p:sp>
      <p:grpSp>
        <p:nvGrpSpPr>
          <p:cNvPr id="69636" name="Group 18"/>
          <p:cNvGrpSpPr>
            <a:grpSpLocks/>
          </p:cNvGrpSpPr>
          <p:nvPr/>
        </p:nvGrpSpPr>
        <p:grpSpPr bwMode="auto">
          <a:xfrm>
            <a:off x="1219200" y="1524000"/>
            <a:ext cx="5462588" cy="598488"/>
            <a:chOff x="768" y="1054"/>
            <a:chExt cx="3441" cy="377"/>
          </a:xfrm>
        </p:grpSpPr>
        <p:sp>
          <p:nvSpPr>
            <p:cNvPr id="69641" name="Text Box 11"/>
            <p:cNvSpPr txBox="1">
              <a:spLocks noChangeArrowheads="1"/>
            </p:cNvSpPr>
            <p:nvPr/>
          </p:nvSpPr>
          <p:spPr bwMode="auto">
            <a:xfrm>
              <a:off x="768" y="1089"/>
              <a:ext cx="7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H</a:t>
              </a:r>
              <a:r>
                <a:rPr lang="en-US" altLang="zh-CN" sz="2800" baseline="-25000"/>
                <a:t>2</a:t>
              </a:r>
              <a:r>
                <a:rPr lang="en-US" altLang="zh-CN" sz="2800"/>
                <a:t>O(g)</a:t>
              </a:r>
            </a:p>
          </p:txBody>
        </p:sp>
        <p:sp>
          <p:nvSpPr>
            <p:cNvPr id="69642" name="Line 12"/>
            <p:cNvSpPr>
              <a:spLocks noChangeShapeType="1"/>
            </p:cNvSpPr>
            <p:nvPr/>
          </p:nvSpPr>
          <p:spPr bwMode="auto">
            <a:xfrm>
              <a:off x="1488" y="1296"/>
              <a:ext cx="5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43" name="Text Box 13"/>
            <p:cNvSpPr txBox="1">
              <a:spLocks noChangeArrowheads="1"/>
            </p:cNvSpPr>
            <p:nvPr/>
          </p:nvSpPr>
          <p:spPr bwMode="auto">
            <a:xfrm>
              <a:off x="1478" y="1054"/>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000"/>
                <a:t>凝聚</a:t>
              </a:r>
            </a:p>
          </p:txBody>
        </p:sp>
        <p:sp>
          <p:nvSpPr>
            <p:cNvPr id="69644" name="Text Box 14"/>
            <p:cNvSpPr txBox="1">
              <a:spLocks noChangeArrowheads="1"/>
            </p:cNvSpPr>
            <p:nvPr/>
          </p:nvSpPr>
          <p:spPr bwMode="auto">
            <a:xfrm>
              <a:off x="2112" y="1104"/>
              <a:ext cx="7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H</a:t>
              </a:r>
              <a:r>
                <a:rPr lang="en-US" altLang="zh-CN" sz="2800" baseline="-25000"/>
                <a:t>2</a:t>
              </a:r>
              <a:r>
                <a:rPr lang="en-US" altLang="zh-CN" sz="2800"/>
                <a:t>O(l)</a:t>
              </a:r>
            </a:p>
          </p:txBody>
        </p:sp>
        <p:sp>
          <p:nvSpPr>
            <p:cNvPr id="69645" name="Line 15"/>
            <p:cNvSpPr>
              <a:spLocks noChangeShapeType="1"/>
            </p:cNvSpPr>
            <p:nvPr/>
          </p:nvSpPr>
          <p:spPr bwMode="auto">
            <a:xfrm>
              <a:off x="2832" y="1296"/>
              <a:ext cx="57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46" name="Text Box 16"/>
            <p:cNvSpPr txBox="1">
              <a:spLocks noChangeArrowheads="1"/>
            </p:cNvSpPr>
            <p:nvPr/>
          </p:nvSpPr>
          <p:spPr bwMode="auto">
            <a:xfrm>
              <a:off x="2822" y="1054"/>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000"/>
                <a:t>凝固</a:t>
              </a:r>
            </a:p>
          </p:txBody>
        </p:sp>
        <p:sp>
          <p:nvSpPr>
            <p:cNvPr id="69647" name="Text Box 17"/>
            <p:cNvSpPr txBox="1">
              <a:spLocks noChangeArrowheads="1"/>
            </p:cNvSpPr>
            <p:nvPr/>
          </p:nvSpPr>
          <p:spPr bwMode="auto">
            <a:xfrm>
              <a:off x="3456" y="1104"/>
              <a:ext cx="7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H</a:t>
              </a:r>
              <a:r>
                <a:rPr lang="en-US" altLang="zh-CN" sz="2800" baseline="-25000"/>
                <a:t>2</a:t>
              </a:r>
              <a:r>
                <a:rPr lang="en-US" altLang="zh-CN" sz="2800"/>
                <a:t>O(s)</a:t>
              </a:r>
            </a:p>
          </p:txBody>
        </p:sp>
      </p:grpSp>
      <p:sp>
        <p:nvSpPr>
          <p:cNvPr id="69637" name="Text Box 19"/>
          <p:cNvSpPr txBox="1">
            <a:spLocks noChangeArrowheads="1"/>
          </p:cNvSpPr>
          <p:nvPr/>
        </p:nvSpPr>
        <p:spPr bwMode="auto">
          <a:xfrm>
            <a:off x="593725" y="2327275"/>
            <a:ext cx="81692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         </a:t>
            </a:r>
            <a:r>
              <a:rPr lang="zh-CN" altLang="en-US"/>
              <a:t>这一过程说明分子间存在着一种相互吸引作用，</a:t>
            </a:r>
            <a:r>
              <a:rPr lang="en-US" altLang="zh-CN"/>
              <a:t>1873</a:t>
            </a:r>
            <a:r>
              <a:rPr lang="zh-CN" altLang="en-US"/>
              <a:t>年范德华对此进行了研究，即我们现在所说的分子间力叫做范德华力。它决定了物质的</a:t>
            </a:r>
            <a:r>
              <a:rPr lang="en-US" altLang="zh-CN"/>
              <a:t>bp</a:t>
            </a:r>
            <a:r>
              <a:rPr lang="zh-CN" altLang="en-US"/>
              <a:t>、</a:t>
            </a:r>
            <a:r>
              <a:rPr lang="en-US" altLang="zh-CN"/>
              <a:t>mp</a:t>
            </a:r>
            <a:r>
              <a:rPr lang="zh-CN" altLang="en-US"/>
              <a:t>、气化热、熔化热、溶解度等物理性质。</a:t>
            </a:r>
          </a:p>
        </p:txBody>
      </p:sp>
      <p:sp>
        <p:nvSpPr>
          <p:cNvPr id="164884" name="Text Box 20"/>
          <p:cNvSpPr txBox="1">
            <a:spLocks noChangeArrowheads="1"/>
          </p:cNvSpPr>
          <p:nvPr/>
        </p:nvSpPr>
        <p:spPr bwMode="auto">
          <a:xfrm>
            <a:off x="669925" y="3927475"/>
            <a:ext cx="8093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        </a:t>
            </a:r>
            <a:r>
              <a:rPr lang="zh-CN" altLang="en-US"/>
              <a:t>由于分子间力本质上属于电学性质的范畴，先介绍两种电学性质</a:t>
            </a:r>
            <a:r>
              <a:rPr lang="en-US" altLang="zh-CN"/>
              <a:t>——</a:t>
            </a:r>
            <a:r>
              <a:rPr lang="zh-CN" altLang="en-US"/>
              <a:t>分子极性和变形性。</a:t>
            </a:r>
          </a:p>
        </p:txBody>
      </p:sp>
      <p:sp>
        <p:nvSpPr>
          <p:cNvPr id="164886" name="Text Box 22"/>
          <p:cNvSpPr txBox="1">
            <a:spLocks noChangeArrowheads="1"/>
          </p:cNvSpPr>
          <p:nvPr/>
        </p:nvSpPr>
        <p:spPr bwMode="auto">
          <a:xfrm>
            <a:off x="669925" y="4994275"/>
            <a:ext cx="81692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        </a:t>
            </a:r>
            <a:r>
              <a:rPr lang="zh-CN" altLang="en-US"/>
              <a:t>每个分子都是由带正电荷的原子核和带负电荷的电子组成的。由于正、负电荷数量相等，整个分子是电中性的。</a:t>
            </a:r>
          </a:p>
          <a:p>
            <a:r>
              <a:rPr lang="zh-CN" altLang="en-US"/>
              <a:t>        正电荷的集中点叫做</a:t>
            </a:r>
            <a:r>
              <a:rPr lang="zh-CN" altLang="en-US" b="1">
                <a:solidFill>
                  <a:srgbClr val="FF3300"/>
                </a:solidFill>
              </a:rPr>
              <a:t>正电荷中心</a:t>
            </a:r>
            <a:r>
              <a:rPr lang="zh-CN" altLang="en-US"/>
              <a:t>，负电荷的集中点叫做</a:t>
            </a:r>
            <a:r>
              <a:rPr lang="zh-CN" altLang="en-US" b="1">
                <a:solidFill>
                  <a:srgbClr val="FF3300"/>
                </a:solidFill>
              </a:rPr>
              <a:t>负电荷中心</a:t>
            </a:r>
            <a:r>
              <a:rPr lang="zh-CN" altLang="en-US"/>
              <a:t>。</a:t>
            </a:r>
          </a:p>
        </p:txBody>
      </p:sp>
      <p:sp>
        <p:nvSpPr>
          <p:cNvPr id="69640" name="Text Box 4"/>
          <p:cNvSpPr txBox="1">
            <a:spLocks noChangeArrowheads="1"/>
          </p:cNvSpPr>
          <p:nvPr/>
        </p:nvSpPr>
        <p:spPr bwMode="auto">
          <a:xfrm>
            <a:off x="7667625" y="260350"/>
            <a:ext cx="1079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b="1"/>
              <a:t>P293</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4884"/>
                                        </p:tgtEl>
                                        <p:attrNameLst>
                                          <p:attrName>style.visibility</p:attrName>
                                        </p:attrNameLst>
                                      </p:cBhvr>
                                      <p:to>
                                        <p:strVal val="visible"/>
                                      </p:to>
                                    </p:set>
                                    <p:anim calcmode="lin" valueType="num">
                                      <p:cBhvr additive="base">
                                        <p:cTn id="7" dur="500" fill="hold"/>
                                        <p:tgtEl>
                                          <p:spTgt spid="164884"/>
                                        </p:tgtEl>
                                        <p:attrNameLst>
                                          <p:attrName>ppt_x</p:attrName>
                                        </p:attrNameLst>
                                      </p:cBhvr>
                                      <p:tavLst>
                                        <p:tav tm="0">
                                          <p:val>
                                            <p:strVal val="0-#ppt_w/2"/>
                                          </p:val>
                                        </p:tav>
                                        <p:tav tm="100000">
                                          <p:val>
                                            <p:strVal val="#ppt_x"/>
                                          </p:val>
                                        </p:tav>
                                      </p:tavLst>
                                    </p:anim>
                                    <p:anim calcmode="lin" valueType="num">
                                      <p:cBhvr additive="base">
                                        <p:cTn id="8" dur="500" fill="hold"/>
                                        <p:tgtEl>
                                          <p:spTgt spid="16488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4886"/>
                                        </p:tgtEl>
                                        <p:attrNameLst>
                                          <p:attrName>style.visibility</p:attrName>
                                        </p:attrNameLst>
                                      </p:cBhvr>
                                      <p:to>
                                        <p:strVal val="visible"/>
                                      </p:to>
                                    </p:set>
                                    <p:anim calcmode="lin" valueType="num">
                                      <p:cBhvr additive="base">
                                        <p:cTn id="13" dur="500" fill="hold"/>
                                        <p:tgtEl>
                                          <p:spTgt spid="164886"/>
                                        </p:tgtEl>
                                        <p:attrNameLst>
                                          <p:attrName>ppt_x</p:attrName>
                                        </p:attrNameLst>
                                      </p:cBhvr>
                                      <p:tavLst>
                                        <p:tav tm="0">
                                          <p:val>
                                            <p:strVal val="0-#ppt_w/2"/>
                                          </p:val>
                                        </p:tav>
                                        <p:tav tm="100000">
                                          <p:val>
                                            <p:strVal val="#ppt_x"/>
                                          </p:val>
                                        </p:tav>
                                      </p:tavLst>
                                    </p:anim>
                                    <p:anim calcmode="lin" valueType="num">
                                      <p:cBhvr additive="base">
                                        <p:cTn id="14" dur="500" fill="hold"/>
                                        <p:tgtEl>
                                          <p:spTgt spid="1648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84" grpId="0" autoUpdateAnimBg="0"/>
      <p:bldP spid="164886"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AutoShape 2"/>
          <p:cNvSpPr>
            <a:spLocks noChangeArrowheads="1"/>
          </p:cNvSpPr>
          <p:nvPr/>
        </p:nvSpPr>
        <p:spPr bwMode="auto">
          <a:xfrm>
            <a:off x="457200" y="381000"/>
            <a:ext cx="1981200" cy="609600"/>
          </a:xfrm>
          <a:prstGeom prst="cloudCallout">
            <a:avLst>
              <a:gd name="adj1" fmla="val 71713"/>
              <a:gd name="adj2" fmla="val 72398"/>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3300"/>
                </a:solidFill>
              </a:rPr>
              <a:t>极性分子</a:t>
            </a:r>
          </a:p>
        </p:txBody>
      </p:sp>
      <p:sp>
        <p:nvSpPr>
          <p:cNvPr id="70659" name="Text Box 3"/>
          <p:cNvSpPr txBox="1">
            <a:spLocks noChangeArrowheads="1"/>
          </p:cNvSpPr>
          <p:nvPr/>
        </p:nvSpPr>
        <p:spPr bwMode="auto">
          <a:xfrm>
            <a:off x="2879725" y="706438"/>
            <a:ext cx="5653088" cy="466725"/>
          </a:xfrm>
          <a:prstGeom prst="rect">
            <a:avLst/>
          </a:prstGeom>
          <a:noFill/>
          <a:ln w="9525">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lang="zh-CN" altLang="en-US" b="1"/>
              <a:t>正、负电荷中心不重合的称为极性分子</a:t>
            </a:r>
          </a:p>
        </p:txBody>
      </p:sp>
      <p:sp>
        <p:nvSpPr>
          <p:cNvPr id="70660" name="AutoShape 4"/>
          <p:cNvSpPr>
            <a:spLocks noChangeArrowheads="1"/>
          </p:cNvSpPr>
          <p:nvPr/>
        </p:nvSpPr>
        <p:spPr bwMode="auto">
          <a:xfrm>
            <a:off x="457200" y="1524000"/>
            <a:ext cx="1981200" cy="609600"/>
          </a:xfrm>
          <a:prstGeom prst="cloudCallout">
            <a:avLst>
              <a:gd name="adj1" fmla="val 73236"/>
              <a:gd name="adj2" fmla="val 70833"/>
            </a:avLst>
          </a:prstGeom>
          <a:solidFill>
            <a:srgbClr val="CC00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CCFFFF"/>
                </a:solidFill>
              </a:rPr>
              <a:t>非极性分子</a:t>
            </a:r>
          </a:p>
        </p:txBody>
      </p:sp>
      <p:sp>
        <p:nvSpPr>
          <p:cNvPr id="70661" name="Text Box 5"/>
          <p:cNvSpPr txBox="1">
            <a:spLocks noChangeArrowheads="1"/>
          </p:cNvSpPr>
          <p:nvPr/>
        </p:nvSpPr>
        <p:spPr bwMode="auto">
          <a:xfrm>
            <a:off x="3032125" y="1849438"/>
            <a:ext cx="5572125" cy="466725"/>
          </a:xfrm>
          <a:prstGeom prst="rect">
            <a:avLst/>
          </a:prstGeom>
          <a:noFill/>
          <a:ln w="9525">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r>
              <a:rPr lang="zh-CN" altLang="en-US" b="1"/>
              <a:t>正、负电荷中心重合的称为非极性分子</a:t>
            </a:r>
          </a:p>
        </p:txBody>
      </p:sp>
      <p:sp>
        <p:nvSpPr>
          <p:cNvPr id="239622" name="Text Box 6"/>
          <p:cNvSpPr txBox="1">
            <a:spLocks noChangeArrowheads="1"/>
          </p:cNvSpPr>
          <p:nvPr/>
        </p:nvSpPr>
        <p:spPr bwMode="auto">
          <a:xfrm>
            <a:off x="304800" y="2667000"/>
            <a:ext cx="883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i="1">
                <a:solidFill>
                  <a:schemeClr val="accent2"/>
                </a:solidFill>
              </a:rPr>
              <a:t>对于双原子分子可以简单地用化学键的极性来判断分子的极性：</a:t>
            </a:r>
          </a:p>
        </p:txBody>
      </p:sp>
      <p:grpSp>
        <p:nvGrpSpPr>
          <p:cNvPr id="263170" name="Group 2"/>
          <p:cNvGrpSpPr>
            <a:grpSpLocks/>
          </p:cNvGrpSpPr>
          <p:nvPr/>
        </p:nvGrpSpPr>
        <p:grpSpPr bwMode="auto">
          <a:xfrm>
            <a:off x="441325" y="3190875"/>
            <a:ext cx="8413750" cy="1806575"/>
            <a:chOff x="278" y="2010"/>
            <a:chExt cx="5300" cy="1138"/>
          </a:xfrm>
        </p:grpSpPr>
        <p:sp>
          <p:nvSpPr>
            <p:cNvPr id="70667" name="Text Box 7"/>
            <p:cNvSpPr txBox="1">
              <a:spLocks noChangeArrowheads="1"/>
            </p:cNvSpPr>
            <p:nvPr/>
          </p:nvSpPr>
          <p:spPr bwMode="auto">
            <a:xfrm>
              <a:off x="278" y="2010"/>
              <a:ext cx="28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1">
                  <a:solidFill>
                    <a:srgbClr val="FF3300"/>
                  </a:solidFill>
                </a:rPr>
                <a:t>(1)</a:t>
              </a:r>
              <a:r>
                <a:rPr lang="zh-CN" altLang="en-US" sz="2800" b="1">
                  <a:solidFill>
                    <a:srgbClr val="FF3300"/>
                  </a:solidFill>
                </a:rPr>
                <a:t>对于同核双原子分子</a:t>
              </a:r>
              <a:endParaRPr lang="zh-CN" altLang="en-US" sz="2800"/>
            </a:p>
          </p:txBody>
        </p:sp>
        <p:sp>
          <p:nvSpPr>
            <p:cNvPr id="70668" name="Text Box 8"/>
            <p:cNvSpPr txBox="1">
              <a:spLocks noChangeArrowheads="1"/>
            </p:cNvSpPr>
            <p:nvPr/>
          </p:nvSpPr>
          <p:spPr bwMode="auto">
            <a:xfrm>
              <a:off x="480" y="2400"/>
              <a:ext cx="509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        </a:t>
              </a:r>
              <a:r>
                <a:rPr lang="zh-CN" altLang="en-US"/>
                <a:t>由于成键的两个原子的电负性相同，两个原子所组成的化学键为非极性键，分子的正、负电荷中心重合，这种分子</a:t>
              </a:r>
              <a:r>
                <a:rPr lang="zh-CN" altLang="en-US" b="1">
                  <a:solidFill>
                    <a:schemeClr val="hlink"/>
                  </a:solidFill>
                </a:rPr>
                <a:t>都是非极性分子</a:t>
              </a:r>
              <a:r>
                <a:rPr lang="zh-CN" altLang="en-US"/>
                <a:t>。如：</a:t>
              </a:r>
              <a:r>
                <a:rPr lang="en-US" altLang="zh-CN"/>
                <a:t>H</a:t>
              </a:r>
              <a:r>
                <a:rPr lang="en-US" altLang="zh-CN" baseline="-25000"/>
                <a:t>2</a:t>
              </a:r>
              <a:r>
                <a:rPr lang="zh-CN" altLang="en-US"/>
                <a:t>、</a:t>
              </a:r>
              <a:r>
                <a:rPr lang="en-US" altLang="zh-CN"/>
                <a:t>O</a:t>
              </a:r>
              <a:r>
                <a:rPr lang="en-US" altLang="zh-CN" baseline="-25000"/>
                <a:t>2</a:t>
              </a:r>
              <a:r>
                <a:rPr lang="zh-CN" altLang="en-US"/>
                <a:t>、</a:t>
              </a:r>
              <a:r>
                <a:rPr lang="en-US" altLang="zh-CN"/>
                <a:t>F</a:t>
              </a:r>
              <a:r>
                <a:rPr lang="en-US" altLang="zh-CN" baseline="-25000"/>
                <a:t>2</a:t>
              </a:r>
              <a:r>
                <a:rPr lang="zh-CN" altLang="en-US"/>
                <a:t>等分子。</a:t>
              </a:r>
            </a:p>
          </p:txBody>
        </p:sp>
      </p:grpSp>
      <p:grpSp>
        <p:nvGrpSpPr>
          <p:cNvPr id="263171" name="Group 3"/>
          <p:cNvGrpSpPr>
            <a:grpSpLocks/>
          </p:cNvGrpSpPr>
          <p:nvPr/>
        </p:nvGrpSpPr>
        <p:grpSpPr bwMode="auto">
          <a:xfrm>
            <a:off x="381000" y="4953000"/>
            <a:ext cx="8474075" cy="1720850"/>
            <a:chOff x="240" y="3120"/>
            <a:chExt cx="5338" cy="1084"/>
          </a:xfrm>
        </p:grpSpPr>
        <p:sp>
          <p:nvSpPr>
            <p:cNvPr id="70665" name="Text Box 9"/>
            <p:cNvSpPr txBox="1">
              <a:spLocks noChangeArrowheads="1"/>
            </p:cNvSpPr>
            <p:nvPr/>
          </p:nvSpPr>
          <p:spPr bwMode="auto">
            <a:xfrm>
              <a:off x="240" y="3120"/>
              <a:ext cx="24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1">
                  <a:solidFill>
                    <a:srgbClr val="FF3300"/>
                  </a:solidFill>
                </a:rPr>
                <a:t>(2)</a:t>
              </a:r>
              <a:r>
                <a:rPr lang="zh-CN" altLang="en-US" sz="2800" b="1">
                  <a:solidFill>
                    <a:srgbClr val="FF3300"/>
                  </a:solidFill>
                </a:rPr>
                <a:t>对于异核双原子分子</a:t>
              </a:r>
              <a:endParaRPr lang="zh-CN" altLang="en-US" sz="2800"/>
            </a:p>
          </p:txBody>
        </p:sp>
        <p:sp>
          <p:nvSpPr>
            <p:cNvPr id="70666" name="Text Box 10"/>
            <p:cNvSpPr txBox="1">
              <a:spLocks noChangeArrowheads="1"/>
            </p:cNvSpPr>
            <p:nvPr/>
          </p:nvSpPr>
          <p:spPr bwMode="auto">
            <a:xfrm>
              <a:off x="480" y="3456"/>
              <a:ext cx="509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        </a:t>
              </a:r>
              <a:r>
                <a:rPr lang="zh-CN" altLang="en-US"/>
                <a:t>由于成键的两个原子的电负性不同，两个原子所组成的化学键为极性化学键，分子的正、负电荷中心不重合，这种分子</a:t>
              </a:r>
              <a:r>
                <a:rPr lang="zh-CN" altLang="en-US" b="1">
                  <a:solidFill>
                    <a:schemeClr val="hlink"/>
                  </a:solidFill>
                </a:rPr>
                <a:t>都是极性分子</a:t>
              </a:r>
              <a:r>
                <a:rPr lang="zh-CN" altLang="en-US"/>
                <a:t>。如：</a:t>
              </a:r>
              <a:r>
                <a:rPr lang="en-US" altLang="zh-CN"/>
                <a:t>HCl</a:t>
              </a:r>
              <a:r>
                <a:rPr lang="zh-CN" altLang="en-US"/>
                <a:t>、</a:t>
              </a:r>
              <a:r>
                <a:rPr lang="en-US" altLang="zh-CN"/>
                <a:t>CO</a:t>
              </a:r>
              <a:r>
                <a:rPr lang="zh-CN" altLang="en-US"/>
                <a:t>等分子。</a:t>
              </a: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9622"/>
                                        </p:tgtEl>
                                        <p:attrNameLst>
                                          <p:attrName>style.visibility</p:attrName>
                                        </p:attrNameLst>
                                      </p:cBhvr>
                                      <p:to>
                                        <p:strVal val="visible"/>
                                      </p:to>
                                    </p:set>
                                    <p:anim calcmode="lin" valueType="num">
                                      <p:cBhvr additive="base">
                                        <p:cTn id="7" dur="500" fill="hold"/>
                                        <p:tgtEl>
                                          <p:spTgt spid="239622"/>
                                        </p:tgtEl>
                                        <p:attrNameLst>
                                          <p:attrName>ppt_x</p:attrName>
                                        </p:attrNameLst>
                                      </p:cBhvr>
                                      <p:tavLst>
                                        <p:tav tm="0">
                                          <p:val>
                                            <p:strVal val="0-#ppt_w/2"/>
                                          </p:val>
                                        </p:tav>
                                        <p:tav tm="100000">
                                          <p:val>
                                            <p:strVal val="#ppt_x"/>
                                          </p:val>
                                        </p:tav>
                                      </p:tavLst>
                                    </p:anim>
                                    <p:anim calcmode="lin" valueType="num">
                                      <p:cBhvr additive="base">
                                        <p:cTn id="8" dur="500" fill="hold"/>
                                        <p:tgtEl>
                                          <p:spTgt spid="2396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63170"/>
                                        </p:tgtEl>
                                        <p:attrNameLst>
                                          <p:attrName>style.visibility</p:attrName>
                                        </p:attrNameLst>
                                      </p:cBhvr>
                                      <p:to>
                                        <p:strVal val="visible"/>
                                      </p:to>
                                    </p:set>
                                    <p:animEffect transition="in" filter="box(in)">
                                      <p:cBhvr>
                                        <p:cTn id="13" dur="500"/>
                                        <p:tgtEl>
                                          <p:spTgt spid="26317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263171"/>
                                        </p:tgtEl>
                                        <p:attrNameLst>
                                          <p:attrName>style.visibility</p:attrName>
                                        </p:attrNameLst>
                                      </p:cBhvr>
                                      <p:to>
                                        <p:strVal val="visible"/>
                                      </p:to>
                                    </p:set>
                                    <p:animEffect transition="in" filter="box(in)">
                                      <p:cBhvr>
                                        <p:cTn id="18" dur="500"/>
                                        <p:tgtEl>
                                          <p:spTgt spid="263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2"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ChangeArrowheads="1"/>
          </p:cNvSpPr>
          <p:nvPr/>
        </p:nvSpPr>
        <p:spPr bwMode="auto">
          <a:xfrm>
            <a:off x="228600" y="228600"/>
            <a:ext cx="8610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t>        </a:t>
            </a:r>
            <a:r>
              <a:rPr lang="zh-CN" altLang="en-US" sz="2800"/>
              <a:t>对于双原子分子，由于成键原子的电负性不同，对电子对的吸引力不同，使共用电子对偏向电负性较大的原子，原子间就形成了</a:t>
            </a:r>
            <a:r>
              <a:rPr lang="zh-CN" altLang="en-US" sz="2800" b="1">
                <a:solidFill>
                  <a:srgbClr val="FF0066"/>
                </a:solidFill>
              </a:rPr>
              <a:t>极性共价键</a:t>
            </a:r>
            <a:r>
              <a:rPr lang="en-US" altLang="zh-CN" sz="2800"/>
              <a:t>(polar covalent bond)</a:t>
            </a:r>
            <a:r>
              <a:rPr lang="zh-CN" altLang="en-US" sz="2800"/>
              <a:t>，相应的分子称为</a:t>
            </a:r>
            <a:r>
              <a:rPr lang="zh-CN" altLang="en-US" sz="2800" b="1">
                <a:solidFill>
                  <a:srgbClr val="FF0066"/>
                </a:solidFill>
              </a:rPr>
              <a:t>极性分子</a:t>
            </a:r>
            <a:r>
              <a:rPr lang="en-US" altLang="zh-CN" sz="2800"/>
              <a:t>(polar molecule)</a:t>
            </a:r>
            <a:r>
              <a:rPr lang="zh-CN" altLang="en-US" sz="2800"/>
              <a:t>。</a:t>
            </a:r>
            <a:endParaRPr lang="zh-CN" altLang="en-US" sz="2800" baseline="-25000"/>
          </a:p>
        </p:txBody>
      </p:sp>
      <p:sp>
        <p:nvSpPr>
          <p:cNvPr id="71683" name="Rectangle 8"/>
          <p:cNvSpPr>
            <a:spLocks noChangeArrowheads="1"/>
          </p:cNvSpPr>
          <p:nvPr/>
        </p:nvSpPr>
        <p:spPr bwMode="auto">
          <a:xfrm>
            <a:off x="250825" y="1989138"/>
            <a:ext cx="85915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t>        </a:t>
            </a:r>
            <a:r>
              <a:rPr lang="zh-CN" altLang="en-US" sz="2800"/>
              <a:t>一般情况：成键原子电负性差别越大，共价键极性越强，相应双原子分子的极性越大。</a:t>
            </a:r>
          </a:p>
        </p:txBody>
      </p:sp>
      <p:sp>
        <p:nvSpPr>
          <p:cNvPr id="165897" name="Rectangle 9"/>
          <p:cNvSpPr>
            <a:spLocks noChangeArrowheads="1"/>
          </p:cNvSpPr>
          <p:nvPr/>
        </p:nvSpPr>
        <p:spPr bwMode="auto">
          <a:xfrm>
            <a:off x="395288" y="3068638"/>
            <a:ext cx="85344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t>        </a:t>
            </a:r>
            <a:r>
              <a:rPr lang="zh-CN" altLang="en-US" sz="2800"/>
              <a:t>但</a:t>
            </a:r>
            <a:r>
              <a:rPr lang="zh-CN" altLang="en-US" sz="2800" b="1">
                <a:solidFill>
                  <a:schemeClr val="hlink"/>
                </a:solidFill>
              </a:rPr>
              <a:t>对于多原子分子</a:t>
            </a:r>
            <a:r>
              <a:rPr lang="zh-CN" altLang="en-US" sz="2800"/>
              <a:t>，</a:t>
            </a:r>
            <a:r>
              <a:rPr lang="zh-CN" altLang="en-US" sz="2800" b="1">
                <a:solidFill>
                  <a:srgbClr val="FF0066"/>
                </a:solidFill>
              </a:rPr>
              <a:t>键的极性与分子的极性并不完全一致</a:t>
            </a:r>
            <a:r>
              <a:rPr lang="zh-CN" altLang="en-US" sz="2800"/>
              <a:t>。</a:t>
            </a:r>
            <a:r>
              <a:rPr lang="en-US" altLang="zh-CN" sz="2800"/>
              <a:t>H</a:t>
            </a:r>
            <a:r>
              <a:rPr lang="en-US" altLang="zh-CN" sz="2800" baseline="-25000"/>
              <a:t>2</a:t>
            </a:r>
            <a:r>
              <a:rPr lang="en-US" altLang="zh-CN" sz="2800"/>
              <a:t>O</a:t>
            </a:r>
            <a:r>
              <a:rPr lang="zh-CN" altLang="en-US" sz="2800"/>
              <a:t>、</a:t>
            </a:r>
            <a:r>
              <a:rPr lang="en-US" altLang="zh-CN" sz="2800"/>
              <a:t>NH</a:t>
            </a:r>
            <a:r>
              <a:rPr lang="en-US" altLang="zh-CN" sz="2800" baseline="-25000"/>
              <a:t>3</a:t>
            </a:r>
            <a:r>
              <a:rPr lang="zh-CN" altLang="en-US" sz="2800"/>
              <a:t>等是极性分子；</a:t>
            </a:r>
            <a:r>
              <a:rPr lang="en-US" altLang="zh-CN" sz="2800"/>
              <a:t>CO</a:t>
            </a:r>
            <a:r>
              <a:rPr lang="en-US" altLang="zh-CN" sz="2800" baseline="-25000"/>
              <a:t>2</a:t>
            </a:r>
            <a:r>
              <a:rPr lang="zh-CN" altLang="en-US" sz="2800"/>
              <a:t>、</a:t>
            </a:r>
            <a:r>
              <a:rPr lang="en-US" altLang="zh-CN" sz="2800"/>
              <a:t>CS</a:t>
            </a:r>
            <a:r>
              <a:rPr lang="en-US" altLang="zh-CN" sz="2800" baseline="-25000"/>
              <a:t>2</a:t>
            </a:r>
            <a:r>
              <a:rPr lang="zh-CN" altLang="en-US" sz="2800"/>
              <a:t>、</a:t>
            </a:r>
            <a:r>
              <a:rPr lang="en-US" altLang="zh-CN" sz="2800"/>
              <a:t>CH</a:t>
            </a:r>
            <a:r>
              <a:rPr lang="en-US" altLang="zh-CN" sz="2800" baseline="-25000"/>
              <a:t>4</a:t>
            </a:r>
            <a:r>
              <a:rPr lang="zh-CN" altLang="en-US" sz="2800"/>
              <a:t>是非极性分子，因为分子结构对称，</a:t>
            </a:r>
            <a:r>
              <a:rPr lang="zh-CN" altLang="en-US" sz="2800" b="1">
                <a:solidFill>
                  <a:srgbClr val="0000FF"/>
                </a:solidFill>
              </a:rPr>
              <a:t>正负电荷中心仍重合</a:t>
            </a:r>
            <a:r>
              <a:rPr lang="zh-CN" altLang="en-US" sz="2800"/>
              <a:t>。所以</a:t>
            </a:r>
            <a:r>
              <a:rPr lang="zh-CN" altLang="en-US" sz="2800" b="1">
                <a:solidFill>
                  <a:srgbClr val="FF3300"/>
                </a:solidFill>
              </a:rPr>
              <a:t>多原子分子的极性还与分子构型的对称性有关。</a:t>
            </a:r>
            <a:endParaRPr lang="zh-CN" altLang="en-US" sz="2800">
              <a:solidFill>
                <a:srgbClr val="FF3300"/>
              </a:solidFill>
            </a:endParaRPr>
          </a:p>
        </p:txBody>
      </p:sp>
      <p:sp>
        <p:nvSpPr>
          <p:cNvPr id="165898" name="Text Box 10"/>
          <p:cNvSpPr txBox="1">
            <a:spLocks noChangeArrowheads="1"/>
          </p:cNvSpPr>
          <p:nvPr/>
        </p:nvSpPr>
        <p:spPr bwMode="auto">
          <a:xfrm>
            <a:off x="304800" y="5257800"/>
            <a:ext cx="855027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        </a:t>
            </a:r>
            <a:r>
              <a:rPr lang="zh-CN" altLang="en-US" sz="2800"/>
              <a:t>在由极性共价键相结合所组成的多原子分子中，分子的几何构型如</a:t>
            </a:r>
            <a:r>
              <a:rPr lang="zh-CN" altLang="en-US" sz="2800" b="1">
                <a:solidFill>
                  <a:srgbClr val="FF3300"/>
                </a:solidFill>
              </a:rPr>
              <a:t>有对称中心</a:t>
            </a:r>
            <a:r>
              <a:rPr lang="zh-CN" altLang="en-US" sz="2800"/>
              <a:t>，则分子</a:t>
            </a:r>
            <a:r>
              <a:rPr lang="zh-CN" altLang="en-US" sz="2800" b="1">
                <a:solidFill>
                  <a:srgbClr val="FF3300"/>
                </a:solidFill>
              </a:rPr>
              <a:t>为非极性分子</a:t>
            </a:r>
            <a:r>
              <a:rPr lang="zh-CN" altLang="en-US" sz="2800"/>
              <a:t>，若</a:t>
            </a:r>
            <a:r>
              <a:rPr lang="zh-CN" altLang="en-US" sz="2800" b="1">
                <a:solidFill>
                  <a:srgbClr val="FF3300"/>
                </a:solidFill>
              </a:rPr>
              <a:t>没有对称中心</a:t>
            </a:r>
            <a:r>
              <a:rPr lang="zh-CN" altLang="en-US" sz="2800"/>
              <a:t>，则分子</a:t>
            </a:r>
            <a:r>
              <a:rPr lang="zh-CN" altLang="en-US" sz="2800" b="1">
                <a:solidFill>
                  <a:srgbClr val="FF3300"/>
                </a:solidFill>
              </a:rPr>
              <a:t>为极性分子</a:t>
            </a:r>
            <a:r>
              <a:rPr lang="zh-CN" altLang="en-US" sz="2800"/>
              <a:t>。</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97"/>
                                        </p:tgtEl>
                                        <p:attrNameLst>
                                          <p:attrName>style.visibility</p:attrName>
                                        </p:attrNameLst>
                                      </p:cBhvr>
                                      <p:to>
                                        <p:strVal val="visible"/>
                                      </p:to>
                                    </p:set>
                                    <p:anim calcmode="lin" valueType="num">
                                      <p:cBhvr additive="base">
                                        <p:cTn id="7" dur="500" fill="hold"/>
                                        <p:tgtEl>
                                          <p:spTgt spid="165897"/>
                                        </p:tgtEl>
                                        <p:attrNameLst>
                                          <p:attrName>ppt_x</p:attrName>
                                        </p:attrNameLst>
                                      </p:cBhvr>
                                      <p:tavLst>
                                        <p:tav tm="0">
                                          <p:val>
                                            <p:strVal val="0-#ppt_w/2"/>
                                          </p:val>
                                        </p:tav>
                                        <p:tav tm="100000">
                                          <p:val>
                                            <p:strVal val="#ppt_x"/>
                                          </p:val>
                                        </p:tav>
                                      </p:tavLst>
                                    </p:anim>
                                    <p:anim calcmode="lin" valueType="num">
                                      <p:cBhvr additive="base">
                                        <p:cTn id="8" dur="500" fill="hold"/>
                                        <p:tgtEl>
                                          <p:spTgt spid="1658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5898"/>
                                        </p:tgtEl>
                                        <p:attrNameLst>
                                          <p:attrName>style.visibility</p:attrName>
                                        </p:attrNameLst>
                                      </p:cBhvr>
                                      <p:to>
                                        <p:strVal val="visible"/>
                                      </p:to>
                                    </p:set>
                                    <p:anim calcmode="lin" valueType="num">
                                      <p:cBhvr additive="base">
                                        <p:cTn id="13" dur="500" fill="hold"/>
                                        <p:tgtEl>
                                          <p:spTgt spid="165898"/>
                                        </p:tgtEl>
                                        <p:attrNameLst>
                                          <p:attrName>ppt_x</p:attrName>
                                        </p:attrNameLst>
                                      </p:cBhvr>
                                      <p:tavLst>
                                        <p:tav tm="0">
                                          <p:val>
                                            <p:strVal val="0-#ppt_w/2"/>
                                          </p:val>
                                        </p:tav>
                                        <p:tav tm="100000">
                                          <p:val>
                                            <p:strVal val="#ppt_x"/>
                                          </p:val>
                                        </p:tav>
                                      </p:tavLst>
                                    </p:anim>
                                    <p:anim calcmode="lin" valueType="num">
                                      <p:cBhvr additive="base">
                                        <p:cTn id="14" dur="500" fill="hold"/>
                                        <p:tgtEl>
                                          <p:spTgt spid="1658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7" grpId="0" autoUpdateAnimBg="0"/>
      <p:bldP spid="165898"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0" name="Rectangle 4"/>
          <p:cNvSpPr>
            <a:spLocks noChangeArrowheads="1"/>
          </p:cNvSpPr>
          <p:nvPr/>
        </p:nvSpPr>
        <p:spPr bwMode="auto">
          <a:xfrm>
            <a:off x="900113" y="2492375"/>
            <a:ext cx="74168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3200" b="1">
                <a:solidFill>
                  <a:schemeClr val="hlink"/>
                </a:solidFill>
              </a:rPr>
              <a:t>分子极性与键的极性的关系：</a:t>
            </a:r>
            <a:endParaRPr lang="zh-CN" altLang="en-US" sz="3200" b="1"/>
          </a:p>
          <a:p>
            <a:endParaRPr lang="zh-CN" altLang="en-US" sz="2800" b="1"/>
          </a:p>
          <a:p>
            <a:r>
              <a:rPr lang="en-US" altLang="zh-CN" sz="2800" b="1"/>
              <a:t>1</a:t>
            </a:r>
            <a:r>
              <a:rPr lang="zh-CN" altLang="en-US" sz="2800" b="1"/>
              <a:t>．分子中的键若无极性，则分子无极性；</a:t>
            </a:r>
          </a:p>
          <a:p>
            <a:r>
              <a:rPr lang="en-US" altLang="zh-CN" sz="2800" b="1"/>
              <a:t>2</a:t>
            </a:r>
            <a:r>
              <a:rPr lang="zh-CN" altLang="en-US" sz="2800" b="1"/>
              <a:t>．键若有极性，分子不一定有极性；</a:t>
            </a:r>
          </a:p>
          <a:p>
            <a:r>
              <a:rPr lang="en-US" altLang="zh-CN" sz="2800" b="1"/>
              <a:t>3</a:t>
            </a:r>
            <a:r>
              <a:rPr lang="zh-CN" altLang="en-US" sz="2800" b="1"/>
              <a:t>．分子若有极性，则分子内必存在极性键；</a:t>
            </a:r>
          </a:p>
          <a:p>
            <a:r>
              <a:rPr lang="en-US" altLang="zh-CN" sz="2800" b="1"/>
              <a:t>4</a:t>
            </a:r>
            <a:r>
              <a:rPr lang="zh-CN" altLang="en-US" sz="2800" b="1"/>
              <a:t>．分子若无极性，其键不一定都无极性。</a:t>
            </a:r>
            <a:r>
              <a:rPr lang="zh-CN" altLang="en-US" sz="2800"/>
              <a:t> </a:t>
            </a:r>
          </a:p>
        </p:txBody>
      </p:sp>
      <p:sp>
        <p:nvSpPr>
          <p:cNvPr id="72707" name="Text Box 5"/>
          <p:cNvSpPr txBox="1">
            <a:spLocks noChangeArrowheads="1"/>
          </p:cNvSpPr>
          <p:nvPr/>
        </p:nvSpPr>
        <p:spPr bwMode="auto">
          <a:xfrm>
            <a:off x="468313" y="765175"/>
            <a:ext cx="8169275" cy="1382713"/>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a:t>        </a:t>
            </a:r>
            <a:r>
              <a:rPr lang="zh-CN" altLang="en-US" sz="2800" b="1">
                <a:solidFill>
                  <a:srgbClr val="FF3300"/>
                </a:solidFill>
              </a:rPr>
              <a:t>总之，共价键是否有极性，决定于相邻两原子间共用电子对是否有偏移；而分子是否有极性，决定于整个分子正、负电荷中心是否重合。</a:t>
            </a:r>
          </a:p>
        </p:txBody>
      </p:sp>
      <p:sp>
        <p:nvSpPr>
          <p:cNvPr id="275463" name="Text Box 7"/>
          <p:cNvSpPr txBox="1">
            <a:spLocks noChangeArrowheads="1"/>
          </p:cNvSpPr>
          <p:nvPr/>
        </p:nvSpPr>
        <p:spPr bwMode="auto">
          <a:xfrm>
            <a:off x="684213" y="5373688"/>
            <a:ext cx="8208962"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b="1">
                <a:solidFill>
                  <a:srgbClr val="FF3300"/>
                </a:solidFill>
              </a:rPr>
              <a:t>有同种元素组成的分子也不一定无极性。</a:t>
            </a:r>
          </a:p>
          <a:p>
            <a:pPr>
              <a:spcBef>
                <a:spcPct val="50000"/>
              </a:spcBef>
            </a:pPr>
            <a:r>
              <a:rPr lang="zh-CN" altLang="en-US" sz="2800" b="1">
                <a:solidFill>
                  <a:srgbClr val="FF3300"/>
                </a:solidFill>
              </a:rPr>
              <a:t>如</a:t>
            </a:r>
            <a:r>
              <a:rPr lang="en-US" altLang="zh-CN" sz="2800" b="1">
                <a:solidFill>
                  <a:srgbClr val="FF3300"/>
                </a:solidFill>
              </a:rPr>
              <a:t>O</a:t>
            </a:r>
            <a:r>
              <a:rPr lang="en-US" altLang="zh-CN" sz="2800" b="1" baseline="-25000">
                <a:solidFill>
                  <a:srgbClr val="FF3300"/>
                </a:solidFill>
              </a:rPr>
              <a:t>3</a:t>
            </a:r>
            <a:r>
              <a:rPr lang="zh-CN" altLang="en-US" sz="2800" b="1">
                <a:solidFill>
                  <a:srgbClr val="FF3300"/>
                </a:solidFill>
              </a:rPr>
              <a:t>（键角</a:t>
            </a:r>
            <a:r>
              <a:rPr lang="en-US" altLang="zh-CN" sz="2800" b="1">
                <a:solidFill>
                  <a:srgbClr val="FF3300"/>
                </a:solidFill>
              </a:rPr>
              <a:t>θ=116.8°</a:t>
            </a:r>
            <a:r>
              <a:rPr lang="zh-CN" altLang="en-US" sz="2800" b="1">
                <a:solidFill>
                  <a:srgbClr val="FF3300"/>
                </a:solidFill>
              </a:rPr>
              <a:t>，</a:t>
            </a:r>
            <a:r>
              <a:rPr lang="en-US" altLang="zh-CN" sz="2800" b="1">
                <a:solidFill>
                  <a:srgbClr val="FF3300"/>
                </a:solidFill>
              </a:rPr>
              <a:t>μ=0.53D </a:t>
            </a:r>
            <a:r>
              <a:rPr lang="zh-CN" altLang="en-US" sz="2800" b="1">
                <a:solidFill>
                  <a:srgbClr val="FF3300"/>
                </a:solidFill>
              </a:rPr>
              <a:t>）</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5460"/>
                                        </p:tgtEl>
                                        <p:attrNameLst>
                                          <p:attrName>style.visibility</p:attrName>
                                        </p:attrNameLst>
                                      </p:cBhvr>
                                      <p:to>
                                        <p:strVal val="visible"/>
                                      </p:to>
                                    </p:set>
                                    <p:animEffect transition="in" filter="blinds(horizontal)">
                                      <p:cBhvr>
                                        <p:cTn id="7" dur="500"/>
                                        <p:tgtEl>
                                          <p:spTgt spid="2754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5463"/>
                                        </p:tgtEl>
                                        <p:attrNameLst>
                                          <p:attrName>style.visibility</p:attrName>
                                        </p:attrNameLst>
                                      </p:cBhvr>
                                      <p:to>
                                        <p:strVal val="visible"/>
                                      </p:to>
                                    </p:set>
                                    <p:animEffect transition="in" filter="blinds(horizontal)">
                                      <p:cBhvr>
                                        <p:cTn id="12" dur="500"/>
                                        <p:tgtEl>
                                          <p:spTgt spid="275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0" grpId="0"/>
      <p:bldP spid="27546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3"/>
          <p:cNvSpPr txBox="1">
            <a:spLocks noChangeArrowheads="1"/>
          </p:cNvSpPr>
          <p:nvPr/>
        </p:nvSpPr>
        <p:spPr bwMode="auto">
          <a:xfrm>
            <a:off x="611188" y="1125538"/>
            <a:ext cx="7870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solidFill>
                  <a:srgbClr val="CC0000"/>
                </a:solidFill>
                <a:latin typeface="宋体" pitchFamily="2" charset="-122"/>
              </a:rPr>
              <a:t>按照极性强弱，分子可以分为以下三种类型</a:t>
            </a:r>
          </a:p>
        </p:txBody>
      </p:sp>
      <p:grpSp>
        <p:nvGrpSpPr>
          <p:cNvPr id="73731" name="Group 17"/>
          <p:cNvGrpSpPr>
            <a:grpSpLocks/>
          </p:cNvGrpSpPr>
          <p:nvPr/>
        </p:nvGrpSpPr>
        <p:grpSpPr bwMode="auto">
          <a:xfrm>
            <a:off x="684213" y="2276475"/>
            <a:ext cx="7194550" cy="1239838"/>
            <a:chOff x="384" y="1728"/>
            <a:chExt cx="4532" cy="781"/>
          </a:xfrm>
        </p:grpSpPr>
        <p:grpSp>
          <p:nvGrpSpPr>
            <p:cNvPr id="73734" name="Group 11"/>
            <p:cNvGrpSpPr>
              <a:grpSpLocks/>
            </p:cNvGrpSpPr>
            <p:nvPr/>
          </p:nvGrpSpPr>
          <p:grpSpPr bwMode="auto">
            <a:xfrm>
              <a:off x="384" y="1728"/>
              <a:ext cx="1076" cy="781"/>
              <a:chOff x="278" y="1968"/>
              <a:chExt cx="1076" cy="781"/>
            </a:xfrm>
          </p:grpSpPr>
          <p:sp>
            <p:nvSpPr>
              <p:cNvPr id="73741" name="Oval 4"/>
              <p:cNvSpPr>
                <a:spLocks noChangeArrowheads="1"/>
              </p:cNvSpPr>
              <p:nvPr/>
            </p:nvSpPr>
            <p:spPr bwMode="auto">
              <a:xfrm>
                <a:off x="432" y="2064"/>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a:t>
                </a:r>
              </a:p>
            </p:txBody>
          </p:sp>
          <p:sp>
            <p:nvSpPr>
              <p:cNvPr id="73742" name="Oval 5"/>
              <p:cNvSpPr>
                <a:spLocks noChangeArrowheads="1"/>
              </p:cNvSpPr>
              <p:nvPr/>
            </p:nvSpPr>
            <p:spPr bwMode="auto">
              <a:xfrm>
                <a:off x="672" y="1968"/>
                <a:ext cx="432" cy="43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宋体" pitchFamily="2" charset="-122"/>
                  </a:rPr>
                  <a:t>-</a:t>
                </a:r>
                <a:endParaRPr lang="en-US" altLang="zh-CN"/>
              </a:p>
            </p:txBody>
          </p:sp>
          <p:sp>
            <p:nvSpPr>
              <p:cNvPr id="73743" name="Text Box 6"/>
              <p:cNvSpPr txBox="1">
                <a:spLocks noChangeArrowheads="1"/>
              </p:cNvSpPr>
              <p:nvPr/>
            </p:nvSpPr>
            <p:spPr bwMode="auto">
              <a:xfrm>
                <a:off x="278" y="2461"/>
                <a:ext cx="10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solidFill>
                      <a:schemeClr val="accent2"/>
                    </a:solidFill>
                  </a:rPr>
                  <a:t>离子型分子</a:t>
                </a:r>
              </a:p>
            </p:txBody>
          </p:sp>
        </p:grpSp>
        <p:grpSp>
          <p:nvGrpSpPr>
            <p:cNvPr id="73735" name="Group 12"/>
            <p:cNvGrpSpPr>
              <a:grpSpLocks/>
            </p:cNvGrpSpPr>
            <p:nvPr/>
          </p:nvGrpSpPr>
          <p:grpSpPr bwMode="auto">
            <a:xfrm>
              <a:off x="2064" y="1776"/>
              <a:ext cx="1056" cy="733"/>
              <a:chOff x="1824" y="2016"/>
              <a:chExt cx="1056" cy="733"/>
            </a:xfrm>
          </p:grpSpPr>
          <p:sp>
            <p:nvSpPr>
              <p:cNvPr id="73739" name="Oval 7"/>
              <p:cNvSpPr>
                <a:spLocks noChangeArrowheads="1"/>
              </p:cNvSpPr>
              <p:nvPr/>
            </p:nvSpPr>
            <p:spPr bwMode="auto">
              <a:xfrm>
                <a:off x="1824" y="2016"/>
                <a:ext cx="105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              </a:t>
                </a:r>
                <a:r>
                  <a:rPr lang="en-US" altLang="zh-CN">
                    <a:latin typeface="宋体" pitchFamily="2" charset="-122"/>
                  </a:rPr>
                  <a:t>-</a:t>
                </a:r>
                <a:endParaRPr lang="en-US" altLang="zh-CN"/>
              </a:p>
            </p:txBody>
          </p:sp>
          <p:sp>
            <p:nvSpPr>
              <p:cNvPr id="73740" name="Text Box 8"/>
              <p:cNvSpPr txBox="1">
                <a:spLocks noChangeArrowheads="1"/>
              </p:cNvSpPr>
              <p:nvPr/>
            </p:nvSpPr>
            <p:spPr bwMode="auto">
              <a:xfrm>
                <a:off x="1910" y="2461"/>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solidFill>
                      <a:schemeClr val="accent2"/>
                    </a:solidFill>
                  </a:rPr>
                  <a:t>极性分子</a:t>
                </a:r>
              </a:p>
            </p:txBody>
          </p:sp>
        </p:grpSp>
        <p:grpSp>
          <p:nvGrpSpPr>
            <p:cNvPr id="73736" name="Group 14"/>
            <p:cNvGrpSpPr>
              <a:grpSpLocks/>
            </p:cNvGrpSpPr>
            <p:nvPr/>
          </p:nvGrpSpPr>
          <p:grpSpPr bwMode="auto">
            <a:xfrm>
              <a:off x="3792" y="1776"/>
              <a:ext cx="1124" cy="720"/>
              <a:chOff x="3792" y="1776"/>
              <a:chExt cx="1124" cy="720"/>
            </a:xfrm>
          </p:grpSpPr>
          <p:sp>
            <p:nvSpPr>
              <p:cNvPr id="73737" name="Oval 9"/>
              <p:cNvSpPr>
                <a:spLocks noChangeArrowheads="1"/>
              </p:cNvSpPr>
              <p:nvPr/>
            </p:nvSpPr>
            <p:spPr bwMode="auto">
              <a:xfrm>
                <a:off x="3792" y="1776"/>
                <a:ext cx="105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8" name="Text Box 10"/>
              <p:cNvSpPr txBox="1">
                <a:spLocks noChangeArrowheads="1"/>
              </p:cNvSpPr>
              <p:nvPr/>
            </p:nvSpPr>
            <p:spPr bwMode="auto">
              <a:xfrm>
                <a:off x="3840" y="2208"/>
                <a:ext cx="10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solidFill>
                      <a:schemeClr val="accent2"/>
                    </a:solidFill>
                  </a:rPr>
                  <a:t>非极性分子</a:t>
                </a:r>
              </a:p>
            </p:txBody>
          </p:sp>
        </p:grpSp>
      </p:grpSp>
      <p:sp>
        <p:nvSpPr>
          <p:cNvPr id="247823" name="Text Box 15"/>
          <p:cNvSpPr txBox="1">
            <a:spLocks noChangeArrowheads="1"/>
          </p:cNvSpPr>
          <p:nvPr/>
        </p:nvSpPr>
        <p:spPr bwMode="auto">
          <a:xfrm>
            <a:off x="468313" y="3860800"/>
            <a:ext cx="80168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1"/>
              <a:t>        </a:t>
            </a:r>
            <a:r>
              <a:rPr lang="zh-CN" altLang="en-US" sz="2800" b="1"/>
              <a:t>为了表示分子极性的大小，需要一个描述分子极性的物理量</a:t>
            </a:r>
            <a:r>
              <a:rPr lang="en-US" altLang="zh-CN" sz="2800" b="1"/>
              <a:t>——</a:t>
            </a:r>
            <a:r>
              <a:rPr lang="zh-CN" altLang="en-US" sz="2800" b="1"/>
              <a:t>分子的偶极矩</a:t>
            </a:r>
          </a:p>
        </p:txBody>
      </p:sp>
      <p:sp>
        <p:nvSpPr>
          <p:cNvPr id="247824" name="Rectangle 16"/>
          <p:cNvSpPr>
            <a:spLocks noChangeArrowheads="1"/>
          </p:cNvSpPr>
          <p:nvPr/>
        </p:nvSpPr>
        <p:spPr bwMode="auto">
          <a:xfrm>
            <a:off x="569913" y="5084763"/>
            <a:ext cx="85740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FF0066"/>
                </a:solidFill>
              </a:rPr>
              <a:t>μ——</a:t>
            </a:r>
            <a:r>
              <a:rPr lang="zh-CN" altLang="en-US" sz="2800" b="1">
                <a:solidFill>
                  <a:srgbClr val="FF0066"/>
                </a:solidFill>
              </a:rPr>
              <a:t>偶极矩</a:t>
            </a:r>
            <a:r>
              <a:rPr lang="en-US" altLang="zh-CN" sz="2800" b="1">
                <a:solidFill>
                  <a:srgbClr val="FF0066"/>
                </a:solidFill>
              </a:rPr>
              <a:t>(dipole moment):</a:t>
            </a:r>
            <a:r>
              <a:rPr lang="zh-CN" altLang="en-US" sz="2800"/>
              <a:t>是表示分子极性的键参数</a:t>
            </a:r>
            <a:r>
              <a:rPr lang="en-US" altLang="zh-CN" sz="2800"/>
              <a:t>,</a:t>
            </a:r>
            <a:r>
              <a:rPr lang="zh-CN" altLang="en-US" sz="2800"/>
              <a:t>是表示分子电荷分布情况的物理量</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7823"/>
                                        </p:tgtEl>
                                        <p:attrNameLst>
                                          <p:attrName>style.visibility</p:attrName>
                                        </p:attrNameLst>
                                      </p:cBhvr>
                                      <p:to>
                                        <p:strVal val="visible"/>
                                      </p:to>
                                    </p:set>
                                    <p:anim calcmode="lin" valueType="num">
                                      <p:cBhvr additive="base">
                                        <p:cTn id="7" dur="500" fill="hold"/>
                                        <p:tgtEl>
                                          <p:spTgt spid="247823"/>
                                        </p:tgtEl>
                                        <p:attrNameLst>
                                          <p:attrName>ppt_x</p:attrName>
                                        </p:attrNameLst>
                                      </p:cBhvr>
                                      <p:tavLst>
                                        <p:tav tm="0">
                                          <p:val>
                                            <p:strVal val="0-#ppt_w/2"/>
                                          </p:val>
                                        </p:tav>
                                        <p:tav tm="100000">
                                          <p:val>
                                            <p:strVal val="#ppt_x"/>
                                          </p:val>
                                        </p:tav>
                                      </p:tavLst>
                                    </p:anim>
                                    <p:anim calcmode="lin" valueType="num">
                                      <p:cBhvr additive="base">
                                        <p:cTn id="8" dur="500" fill="hold"/>
                                        <p:tgtEl>
                                          <p:spTgt spid="2478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7824"/>
                                        </p:tgtEl>
                                        <p:attrNameLst>
                                          <p:attrName>style.visibility</p:attrName>
                                        </p:attrNameLst>
                                      </p:cBhvr>
                                      <p:to>
                                        <p:strVal val="visible"/>
                                      </p:to>
                                    </p:set>
                                    <p:anim calcmode="lin" valueType="num">
                                      <p:cBhvr additive="base">
                                        <p:cTn id="13" dur="500" fill="hold"/>
                                        <p:tgtEl>
                                          <p:spTgt spid="247824"/>
                                        </p:tgtEl>
                                        <p:attrNameLst>
                                          <p:attrName>ppt_x</p:attrName>
                                        </p:attrNameLst>
                                      </p:cBhvr>
                                      <p:tavLst>
                                        <p:tav tm="0">
                                          <p:val>
                                            <p:strVal val="0-#ppt_w/2"/>
                                          </p:val>
                                        </p:tav>
                                        <p:tav tm="100000">
                                          <p:val>
                                            <p:strVal val="#ppt_x"/>
                                          </p:val>
                                        </p:tav>
                                      </p:tavLst>
                                    </p:anim>
                                    <p:anim calcmode="lin" valueType="num">
                                      <p:cBhvr additive="base">
                                        <p:cTn id="14" dur="500" fill="hold"/>
                                        <p:tgtEl>
                                          <p:spTgt spid="2478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23" grpId="0" autoUpdateAnimBg="0"/>
      <p:bldP spid="24782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50825" y="981075"/>
            <a:ext cx="8618538" cy="1379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spcBef>
                <a:spcPct val="20000"/>
              </a:spcBef>
            </a:pPr>
            <a:r>
              <a:rPr lang="en-US" altLang="zh-CN" sz="2800"/>
              <a:t>        </a:t>
            </a:r>
            <a:r>
              <a:rPr lang="zh-CN" altLang="en-US" sz="2800" b="1"/>
              <a:t>一般：</a:t>
            </a:r>
            <a:r>
              <a:rPr lang="zh-CN" altLang="en-US" sz="2800" b="1">
                <a:solidFill>
                  <a:srgbClr val="0000FF"/>
                </a:solidFill>
              </a:rPr>
              <a:t>正离子半径小</a:t>
            </a:r>
            <a:r>
              <a:rPr lang="en-US" altLang="zh-CN" sz="2800" b="1">
                <a:solidFill>
                  <a:srgbClr val="0000FF"/>
                </a:solidFill>
              </a:rPr>
              <a:t>,</a:t>
            </a:r>
            <a:r>
              <a:rPr lang="zh-CN" altLang="en-US" sz="2800" b="1">
                <a:solidFill>
                  <a:srgbClr val="0000FF"/>
                </a:solidFill>
              </a:rPr>
              <a:t>负离子半径大</a:t>
            </a:r>
            <a:r>
              <a:rPr lang="en-US" altLang="zh-CN" sz="2800" b="1">
                <a:solidFill>
                  <a:srgbClr val="0000FF"/>
                </a:solidFill>
              </a:rPr>
              <a:t>,</a:t>
            </a:r>
            <a:r>
              <a:rPr lang="zh-CN" altLang="en-US" sz="2800" b="1">
                <a:solidFill>
                  <a:srgbClr val="0000FF"/>
                </a:solidFill>
              </a:rPr>
              <a:t>正离子极化力大</a:t>
            </a:r>
            <a:r>
              <a:rPr lang="en-US" altLang="zh-CN" sz="2800" b="1">
                <a:solidFill>
                  <a:srgbClr val="0000FF"/>
                </a:solidFill>
              </a:rPr>
              <a:t>,</a:t>
            </a:r>
            <a:r>
              <a:rPr lang="zh-CN" altLang="en-US" sz="2800" b="1">
                <a:solidFill>
                  <a:srgbClr val="0000FF"/>
                </a:solidFill>
              </a:rPr>
              <a:t>负离子变形性大。</a:t>
            </a:r>
            <a:r>
              <a:rPr lang="zh-CN" altLang="en-US" sz="2800" b="1">
                <a:solidFill>
                  <a:srgbClr val="FF0066"/>
                </a:solidFill>
              </a:rPr>
              <a:t>通常考虑的是负离子在正离子产生的电场中的极化</a:t>
            </a:r>
            <a:r>
              <a:rPr lang="en-US" altLang="zh-CN" sz="2800" b="1">
                <a:solidFill>
                  <a:srgbClr val="FF0066"/>
                </a:solidFill>
              </a:rPr>
              <a:t>,</a:t>
            </a:r>
            <a:r>
              <a:rPr lang="zh-CN" altLang="en-US" sz="2800" b="1">
                <a:solidFill>
                  <a:srgbClr val="FF0066"/>
                </a:solidFill>
              </a:rPr>
              <a:t>即正离子使负离子极化。</a:t>
            </a:r>
            <a:endParaRPr kumimoji="0" lang="zh-CN" altLang="en-US" sz="2800" b="1" baseline="-25000"/>
          </a:p>
        </p:txBody>
      </p:sp>
      <p:sp>
        <p:nvSpPr>
          <p:cNvPr id="283651" name="Rectangle 3"/>
          <p:cNvSpPr>
            <a:spLocks noChangeArrowheads="1"/>
          </p:cNvSpPr>
          <p:nvPr/>
        </p:nvSpPr>
        <p:spPr bwMode="auto">
          <a:xfrm>
            <a:off x="250825" y="2636838"/>
            <a:ext cx="85344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t>        </a:t>
            </a:r>
            <a:r>
              <a:rPr lang="zh-CN" altLang="en-US" sz="2800" b="1"/>
              <a:t>如果正离子也有一定的变形性，也可被负离子极化，极化后的正离子反过来又会增强对负离子的极化</a:t>
            </a:r>
            <a:r>
              <a:rPr lang="en-US" altLang="zh-CN" sz="2800" b="1"/>
              <a:t>——</a:t>
            </a:r>
            <a:r>
              <a:rPr lang="zh-CN" altLang="en-US" sz="2800" b="1">
                <a:solidFill>
                  <a:srgbClr val="FF0066"/>
                </a:solidFill>
              </a:rPr>
              <a:t>附加极化。</a:t>
            </a:r>
            <a:endParaRPr kumimoji="0" lang="zh-CN" altLang="en-US" sz="2800" b="1" baseline="-25000"/>
          </a:p>
        </p:txBody>
      </p:sp>
      <p:sp>
        <p:nvSpPr>
          <p:cNvPr id="283652" name="Rectangle 4"/>
          <p:cNvSpPr>
            <a:spLocks noChangeArrowheads="1"/>
          </p:cNvSpPr>
          <p:nvPr/>
        </p:nvSpPr>
        <p:spPr bwMode="auto">
          <a:xfrm>
            <a:off x="323850" y="4365625"/>
            <a:ext cx="8610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2800" b="1">
                <a:solidFill>
                  <a:srgbClr val="0000FF"/>
                </a:solidFill>
              </a:rPr>
              <a:t>         </a:t>
            </a:r>
            <a:r>
              <a:rPr kumimoji="0" lang="zh-CN" altLang="en-US" sz="2800" b="1">
                <a:solidFill>
                  <a:srgbClr val="0000FF"/>
                </a:solidFill>
              </a:rPr>
              <a:t>随极化作用的增强，负离子电子云明显向正离子方向移动</a:t>
            </a:r>
            <a:r>
              <a:rPr kumimoji="0" lang="en-US" altLang="zh-CN" sz="2800" b="1">
                <a:solidFill>
                  <a:srgbClr val="0000FF"/>
                </a:solidFill>
              </a:rPr>
              <a:t>,</a:t>
            </a:r>
            <a:r>
              <a:rPr kumimoji="0" lang="zh-CN" altLang="en-US" sz="2800" b="1">
                <a:solidFill>
                  <a:srgbClr val="0000FF"/>
                </a:solidFill>
              </a:rPr>
              <a:t>使原子轨道重叠的部分增加</a:t>
            </a:r>
            <a:r>
              <a:rPr kumimoji="0" lang="en-US" altLang="zh-CN" sz="2800" b="1">
                <a:solidFill>
                  <a:srgbClr val="0000FF"/>
                </a:solidFill>
              </a:rPr>
              <a:t>,</a:t>
            </a:r>
            <a:r>
              <a:rPr kumimoji="0" lang="zh-CN" altLang="en-US" sz="2800" b="1">
                <a:solidFill>
                  <a:srgbClr val="0000FF"/>
                </a:solidFill>
              </a:rPr>
              <a:t>离子键向共价键过渡。</a:t>
            </a:r>
            <a:endParaRPr kumimoji="0" lang="zh-CN" altLang="en-US" sz="2800" baseline="-25000"/>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3651"/>
                                        </p:tgtEl>
                                        <p:attrNameLst>
                                          <p:attrName>style.visibility</p:attrName>
                                        </p:attrNameLst>
                                      </p:cBhvr>
                                      <p:to>
                                        <p:strVal val="visible"/>
                                      </p:to>
                                    </p:set>
                                    <p:anim calcmode="lin" valueType="num">
                                      <p:cBhvr additive="base">
                                        <p:cTn id="7" dur="500" fill="hold"/>
                                        <p:tgtEl>
                                          <p:spTgt spid="283651"/>
                                        </p:tgtEl>
                                        <p:attrNameLst>
                                          <p:attrName>ppt_x</p:attrName>
                                        </p:attrNameLst>
                                      </p:cBhvr>
                                      <p:tavLst>
                                        <p:tav tm="0">
                                          <p:val>
                                            <p:strVal val="0-#ppt_w/2"/>
                                          </p:val>
                                        </p:tav>
                                        <p:tav tm="100000">
                                          <p:val>
                                            <p:strVal val="#ppt_x"/>
                                          </p:val>
                                        </p:tav>
                                      </p:tavLst>
                                    </p:anim>
                                    <p:anim calcmode="lin" valueType="num">
                                      <p:cBhvr additive="base">
                                        <p:cTn id="8" dur="500" fill="hold"/>
                                        <p:tgtEl>
                                          <p:spTgt spid="2836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3652"/>
                                        </p:tgtEl>
                                        <p:attrNameLst>
                                          <p:attrName>style.visibility</p:attrName>
                                        </p:attrNameLst>
                                      </p:cBhvr>
                                      <p:to>
                                        <p:strVal val="visible"/>
                                      </p:to>
                                    </p:set>
                                    <p:anim calcmode="lin" valueType="num">
                                      <p:cBhvr additive="base">
                                        <p:cTn id="13" dur="500" fill="hold"/>
                                        <p:tgtEl>
                                          <p:spTgt spid="283652"/>
                                        </p:tgtEl>
                                        <p:attrNameLst>
                                          <p:attrName>ppt_x</p:attrName>
                                        </p:attrNameLst>
                                      </p:cBhvr>
                                      <p:tavLst>
                                        <p:tav tm="0">
                                          <p:val>
                                            <p:strVal val="0-#ppt_w/2"/>
                                          </p:val>
                                        </p:tav>
                                        <p:tav tm="100000">
                                          <p:val>
                                            <p:strVal val="#ppt_x"/>
                                          </p:val>
                                        </p:tav>
                                      </p:tavLst>
                                    </p:anim>
                                    <p:anim calcmode="lin" valueType="num">
                                      <p:cBhvr additive="base">
                                        <p:cTn id="14" dur="500" fill="hold"/>
                                        <p:tgtEl>
                                          <p:spTgt spid="2836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autoUpdateAnimBg="0"/>
      <p:bldP spid="283652"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54" name="Object 1030"/>
          <p:cNvGraphicFramePr>
            <a:graphicFrameLocks noChangeAspect="1"/>
          </p:cNvGraphicFramePr>
          <p:nvPr/>
        </p:nvGraphicFramePr>
        <p:xfrm>
          <a:off x="914400" y="533400"/>
          <a:ext cx="1889125" cy="630238"/>
        </p:xfrm>
        <a:graphic>
          <a:graphicData uri="http://schemas.openxmlformats.org/presentationml/2006/ole">
            <mc:AlternateContent xmlns:mc="http://schemas.openxmlformats.org/markup-compatibility/2006">
              <mc:Choice xmlns:v="urn:schemas-microsoft-com:vml" Requires="v">
                <p:oleObj spid="_x0000_s74783" name="公式" r:id="rId4" imgW="609336" imgH="203112" progId="Equation.3">
                  <p:embed/>
                </p:oleObj>
              </mc:Choice>
              <mc:Fallback>
                <p:oleObj name="公式" r:id="rId4" imgW="609336" imgH="203112" progId="Equation.3">
                  <p:embed/>
                  <p:pic>
                    <p:nvPicPr>
                      <p:cNvPr id="0" name="Object 10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533400"/>
                        <a:ext cx="1889125" cy="630238"/>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5" name="Rectangle 1031"/>
          <p:cNvSpPr>
            <a:spLocks noChangeArrowheads="1"/>
          </p:cNvSpPr>
          <p:nvPr/>
        </p:nvSpPr>
        <p:spPr bwMode="auto">
          <a:xfrm>
            <a:off x="339725" y="1676400"/>
            <a:ext cx="88042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i="1"/>
              <a:t>q</a:t>
            </a:r>
            <a:r>
              <a:rPr lang="en-US" altLang="zh-CN" sz="2800"/>
              <a:t>——</a:t>
            </a:r>
            <a:r>
              <a:rPr lang="zh-CN" altLang="en-US" sz="2800"/>
              <a:t>偶极电荷量</a:t>
            </a:r>
            <a:r>
              <a:rPr lang="en-US" altLang="zh-CN" sz="2800"/>
              <a:t>(</a:t>
            </a:r>
            <a:r>
              <a:rPr lang="zh-CN" altLang="en-US" sz="2800"/>
              <a:t>正电荷中心或负电荷中心的电荷量</a:t>
            </a:r>
            <a:r>
              <a:rPr lang="en-US" altLang="zh-CN" sz="2800"/>
              <a:t>)</a:t>
            </a:r>
            <a:r>
              <a:rPr lang="zh-CN" altLang="en-US" sz="2800"/>
              <a:t>，</a:t>
            </a:r>
            <a:r>
              <a:rPr lang="en-US" altLang="zh-CN" sz="2800" i="1"/>
              <a:t>d</a:t>
            </a:r>
            <a:r>
              <a:rPr lang="en-US" altLang="zh-CN" sz="2800"/>
              <a:t>——</a:t>
            </a:r>
            <a:r>
              <a:rPr lang="zh-CN" altLang="en-US" sz="2800"/>
              <a:t>极性分子正负电荷中心间的距离</a:t>
            </a:r>
          </a:p>
        </p:txBody>
      </p:sp>
      <p:sp>
        <p:nvSpPr>
          <p:cNvPr id="74756" name="Rectangle 1032"/>
          <p:cNvSpPr>
            <a:spLocks noChangeArrowheads="1"/>
          </p:cNvSpPr>
          <p:nvPr/>
        </p:nvSpPr>
        <p:spPr bwMode="auto">
          <a:xfrm>
            <a:off x="2971800" y="609600"/>
            <a:ext cx="2752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i="1"/>
              <a:t>μ</a:t>
            </a:r>
            <a:r>
              <a:rPr lang="zh-CN" altLang="en-US" sz="2800"/>
              <a:t>单位：</a:t>
            </a:r>
            <a:r>
              <a:rPr lang="en-US" altLang="zh-CN" sz="2800"/>
              <a:t>C.m</a:t>
            </a:r>
          </a:p>
        </p:txBody>
      </p:sp>
      <p:sp>
        <p:nvSpPr>
          <p:cNvPr id="74757" name="Rectangle 1033"/>
          <p:cNvSpPr>
            <a:spLocks noChangeArrowheads="1"/>
          </p:cNvSpPr>
          <p:nvPr/>
        </p:nvSpPr>
        <p:spPr bwMode="auto">
          <a:xfrm>
            <a:off x="179388" y="2636838"/>
            <a:ext cx="8785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66"/>
                </a:solidFill>
              </a:rPr>
              <a:t>偶极矩是矢量</a:t>
            </a:r>
            <a:r>
              <a:rPr lang="zh-CN" altLang="en-US" sz="2800"/>
              <a:t>：规定方向由正电荷中心到负电荷中心</a:t>
            </a:r>
          </a:p>
        </p:txBody>
      </p:sp>
      <p:grpSp>
        <p:nvGrpSpPr>
          <p:cNvPr id="23574" name="Group 22"/>
          <p:cNvGrpSpPr>
            <a:grpSpLocks/>
          </p:cNvGrpSpPr>
          <p:nvPr/>
        </p:nvGrpSpPr>
        <p:grpSpPr bwMode="auto">
          <a:xfrm>
            <a:off x="179388" y="3213100"/>
            <a:ext cx="7777162" cy="1022350"/>
            <a:chOff x="113" y="2024"/>
            <a:chExt cx="4899" cy="644"/>
          </a:xfrm>
        </p:grpSpPr>
        <p:sp>
          <p:nvSpPr>
            <p:cNvPr id="74769" name="Rectangle 1035"/>
            <p:cNvSpPr>
              <a:spLocks noChangeArrowheads="1"/>
            </p:cNvSpPr>
            <p:nvPr/>
          </p:nvSpPr>
          <p:spPr bwMode="auto">
            <a:xfrm>
              <a:off x="113" y="2024"/>
              <a:ext cx="48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66"/>
                  </a:solidFill>
                </a:rPr>
                <a:t>键矩</a:t>
              </a:r>
              <a:r>
                <a:rPr lang="en-US" altLang="zh-CN" sz="2800"/>
                <a:t>——</a:t>
              </a:r>
              <a:r>
                <a:rPr lang="zh-CN" altLang="en-US" sz="2800"/>
                <a:t>分子中两个原子间的偶极矩</a:t>
              </a:r>
            </a:p>
          </p:txBody>
        </p:sp>
        <p:sp>
          <p:nvSpPr>
            <p:cNvPr id="74770" name="Rectangle 1036"/>
            <p:cNvSpPr>
              <a:spLocks noChangeArrowheads="1"/>
            </p:cNvSpPr>
            <p:nvPr/>
          </p:nvSpPr>
          <p:spPr bwMode="auto">
            <a:xfrm>
              <a:off x="113" y="2341"/>
              <a:ext cx="45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   </a:t>
              </a:r>
              <a:r>
                <a:rPr lang="zh-CN" altLang="en-US" sz="2800" b="1">
                  <a:solidFill>
                    <a:srgbClr val="FF0066"/>
                  </a:solidFill>
                </a:rPr>
                <a:t>多原子分子偶极矩等于各键矩的矢量和。</a:t>
              </a:r>
            </a:p>
          </p:txBody>
        </p:sp>
      </p:grpSp>
      <p:sp>
        <p:nvSpPr>
          <p:cNvPr id="166925" name="Rectangle 1037"/>
          <p:cNvSpPr>
            <a:spLocks noChangeArrowheads="1"/>
          </p:cNvSpPr>
          <p:nvPr/>
        </p:nvSpPr>
        <p:spPr bwMode="auto">
          <a:xfrm>
            <a:off x="179388" y="4221163"/>
            <a:ext cx="87852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00FF"/>
                </a:solidFill>
              </a:rPr>
              <a:t>若</a:t>
            </a:r>
            <a:r>
              <a:rPr lang="en-US" altLang="zh-CN" sz="2800" b="1" i="1">
                <a:solidFill>
                  <a:srgbClr val="0000FF"/>
                </a:solidFill>
              </a:rPr>
              <a:t>μ</a:t>
            </a:r>
            <a:r>
              <a:rPr lang="en-US" altLang="zh-CN" sz="2800" b="1">
                <a:solidFill>
                  <a:srgbClr val="0000FF"/>
                </a:solidFill>
              </a:rPr>
              <a:t>=0</a:t>
            </a:r>
            <a:r>
              <a:rPr lang="zh-CN" altLang="en-US" sz="2800" b="1">
                <a:solidFill>
                  <a:srgbClr val="0000FF"/>
                </a:solidFill>
              </a:rPr>
              <a:t>，分子无极性，非极性分子</a:t>
            </a:r>
          </a:p>
          <a:p>
            <a:r>
              <a:rPr lang="zh-CN" altLang="en-US" sz="2800" b="1">
                <a:solidFill>
                  <a:srgbClr val="0000FF"/>
                </a:solidFill>
              </a:rPr>
              <a:t>若</a:t>
            </a:r>
            <a:r>
              <a:rPr lang="en-US" altLang="zh-CN" sz="2800" b="1" i="1">
                <a:solidFill>
                  <a:srgbClr val="0000FF"/>
                </a:solidFill>
              </a:rPr>
              <a:t>μ</a:t>
            </a:r>
            <a:r>
              <a:rPr lang="en-US" altLang="zh-CN" sz="2800" b="1">
                <a:solidFill>
                  <a:srgbClr val="0000FF"/>
                </a:solidFill>
              </a:rPr>
              <a:t>≠0</a:t>
            </a:r>
            <a:r>
              <a:rPr lang="zh-CN" altLang="en-US" sz="2800" b="1">
                <a:solidFill>
                  <a:srgbClr val="0000FF"/>
                </a:solidFill>
              </a:rPr>
              <a:t>，分子有极性，极性分子， </a:t>
            </a:r>
            <a:r>
              <a:rPr lang="en-US" altLang="zh-CN" sz="2800" b="1" i="1">
                <a:solidFill>
                  <a:srgbClr val="0000FF"/>
                </a:solidFill>
              </a:rPr>
              <a:t>μ</a:t>
            </a:r>
            <a:r>
              <a:rPr lang="zh-CN" altLang="en-US" sz="2800" b="1">
                <a:solidFill>
                  <a:srgbClr val="0000FF"/>
                </a:solidFill>
              </a:rPr>
              <a:t>越大极性越强</a:t>
            </a:r>
          </a:p>
        </p:txBody>
      </p:sp>
      <p:sp>
        <p:nvSpPr>
          <p:cNvPr id="166926" name="Rectangle 1038"/>
          <p:cNvSpPr>
            <a:spLocks noChangeArrowheads="1"/>
          </p:cNvSpPr>
          <p:nvPr/>
        </p:nvSpPr>
        <p:spPr bwMode="auto">
          <a:xfrm>
            <a:off x="395288" y="5219700"/>
            <a:ext cx="8424862"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i="1">
                <a:solidFill>
                  <a:srgbClr val="FF0066"/>
                </a:solidFill>
              </a:rPr>
              <a:t>μ</a:t>
            </a:r>
            <a:r>
              <a:rPr lang="zh-CN" altLang="en-US" sz="2800" b="1">
                <a:solidFill>
                  <a:srgbClr val="FF0066"/>
                </a:solidFill>
              </a:rPr>
              <a:t>可用于判断分子的对称性</a:t>
            </a:r>
            <a:endParaRPr lang="zh-CN" altLang="en-US" sz="2800"/>
          </a:p>
          <a:p>
            <a:r>
              <a:rPr lang="en-US" altLang="zh-CN" sz="2800"/>
              <a:t>μ=0</a:t>
            </a:r>
            <a:r>
              <a:rPr lang="zh-CN" altLang="en-US" sz="2800"/>
              <a:t>，非极性对称分子，如</a:t>
            </a:r>
            <a:r>
              <a:rPr lang="en-US" altLang="zh-CN" sz="2800"/>
              <a:t>CH</a:t>
            </a:r>
            <a:r>
              <a:rPr lang="en-US" altLang="zh-CN" sz="2800" baseline="-25000"/>
              <a:t>4</a:t>
            </a:r>
            <a:r>
              <a:rPr lang="en-US" altLang="zh-CN" sz="2800"/>
              <a:t> ;   </a:t>
            </a:r>
          </a:p>
          <a:p>
            <a:r>
              <a:rPr lang="en-US" altLang="zh-CN" sz="2800"/>
              <a:t>μ≠0</a:t>
            </a:r>
            <a:r>
              <a:rPr lang="zh-CN" altLang="en-US" sz="2800"/>
              <a:t>，极性非对称分子</a:t>
            </a:r>
            <a:r>
              <a:rPr lang="en-US" altLang="zh-CN" sz="2800"/>
              <a:t>,</a:t>
            </a:r>
            <a:r>
              <a:rPr lang="zh-CN" altLang="en-US" sz="2800"/>
              <a:t>如：</a:t>
            </a:r>
            <a:r>
              <a:rPr lang="en-US" altLang="zh-CN" sz="2800"/>
              <a:t>H</a:t>
            </a:r>
            <a:r>
              <a:rPr lang="en-US" altLang="zh-CN" sz="2800" baseline="-25000"/>
              <a:t>2</a:t>
            </a:r>
            <a:r>
              <a:rPr lang="en-US" altLang="zh-CN" sz="2800"/>
              <a:t>O</a:t>
            </a:r>
          </a:p>
        </p:txBody>
      </p:sp>
      <p:grpSp>
        <p:nvGrpSpPr>
          <p:cNvPr id="74761" name="Group 1049"/>
          <p:cNvGrpSpPr>
            <a:grpSpLocks/>
          </p:cNvGrpSpPr>
          <p:nvPr/>
        </p:nvGrpSpPr>
        <p:grpSpPr bwMode="auto">
          <a:xfrm>
            <a:off x="5867400" y="381000"/>
            <a:ext cx="1828800" cy="1128713"/>
            <a:chOff x="3696" y="240"/>
            <a:chExt cx="1152" cy="711"/>
          </a:xfrm>
        </p:grpSpPr>
        <p:sp>
          <p:nvSpPr>
            <p:cNvPr id="74762" name="Oval 1041"/>
            <p:cNvSpPr>
              <a:spLocks noChangeArrowheads="1"/>
            </p:cNvSpPr>
            <p:nvPr/>
          </p:nvSpPr>
          <p:spPr bwMode="auto">
            <a:xfrm>
              <a:off x="3696" y="240"/>
              <a:ext cx="1152" cy="432"/>
            </a:xfrm>
            <a:prstGeom prst="ellipse">
              <a:avLst/>
            </a:prstGeom>
            <a:noFill/>
            <a:ln w="28575">
              <a:solidFill>
                <a:srgbClr val="8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             •</a:t>
              </a:r>
            </a:p>
          </p:txBody>
        </p:sp>
        <p:sp>
          <p:nvSpPr>
            <p:cNvPr id="74763" name="Text Box 1042"/>
            <p:cNvSpPr txBox="1">
              <a:spLocks noChangeArrowheads="1"/>
            </p:cNvSpPr>
            <p:nvPr/>
          </p:nvSpPr>
          <p:spPr bwMode="auto">
            <a:xfrm>
              <a:off x="3792" y="240"/>
              <a:ext cx="9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800"/>
                <a:t>+q                -q</a:t>
              </a:r>
            </a:p>
          </p:txBody>
        </p:sp>
        <p:sp>
          <p:nvSpPr>
            <p:cNvPr id="74764" name="Line 1044"/>
            <p:cNvSpPr>
              <a:spLocks noChangeShapeType="1"/>
            </p:cNvSpPr>
            <p:nvPr/>
          </p:nvSpPr>
          <p:spPr bwMode="auto">
            <a:xfrm>
              <a:off x="3936" y="480"/>
              <a:ext cx="0" cy="43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5" name="Line 1045"/>
            <p:cNvSpPr>
              <a:spLocks noChangeShapeType="1"/>
            </p:cNvSpPr>
            <p:nvPr/>
          </p:nvSpPr>
          <p:spPr bwMode="auto">
            <a:xfrm>
              <a:off x="4608" y="480"/>
              <a:ext cx="0" cy="43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6" name="Line 1046"/>
            <p:cNvSpPr>
              <a:spLocks noChangeShapeType="1"/>
            </p:cNvSpPr>
            <p:nvPr/>
          </p:nvSpPr>
          <p:spPr bwMode="auto">
            <a:xfrm>
              <a:off x="4416" y="81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7" name="Line 1047"/>
            <p:cNvSpPr>
              <a:spLocks noChangeShapeType="1"/>
            </p:cNvSpPr>
            <p:nvPr/>
          </p:nvSpPr>
          <p:spPr bwMode="auto">
            <a:xfrm flipH="1">
              <a:off x="3936" y="816"/>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8" name="Text Box 1048"/>
            <p:cNvSpPr txBox="1">
              <a:spLocks noChangeArrowheads="1"/>
            </p:cNvSpPr>
            <p:nvPr/>
          </p:nvSpPr>
          <p:spPr bwMode="auto">
            <a:xfrm>
              <a:off x="4224" y="72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800"/>
                <a:t>d</a:t>
              </a:r>
            </a:p>
          </p:txBody>
        </p:sp>
      </p:gr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3574"/>
                                        </p:tgtEl>
                                        <p:attrNameLst>
                                          <p:attrName>style.visibility</p:attrName>
                                        </p:attrNameLst>
                                      </p:cBhvr>
                                      <p:to>
                                        <p:strVal val="visible"/>
                                      </p:to>
                                    </p:set>
                                    <p:animEffect transition="in" filter="box(in)">
                                      <p:cBhvr>
                                        <p:cTn id="7" dur="500"/>
                                        <p:tgtEl>
                                          <p:spTgt spid="235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66925"/>
                                        </p:tgtEl>
                                        <p:attrNameLst>
                                          <p:attrName>style.visibility</p:attrName>
                                        </p:attrNameLst>
                                      </p:cBhvr>
                                      <p:to>
                                        <p:strVal val="visible"/>
                                      </p:to>
                                    </p:set>
                                    <p:animEffect transition="in" filter="slide(fromBottom)">
                                      <p:cBhvr>
                                        <p:cTn id="12" dur="500"/>
                                        <p:tgtEl>
                                          <p:spTgt spid="1669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66926"/>
                                        </p:tgtEl>
                                        <p:attrNameLst>
                                          <p:attrName>style.visibility</p:attrName>
                                        </p:attrNameLst>
                                      </p:cBhvr>
                                      <p:to>
                                        <p:strVal val="visible"/>
                                      </p:to>
                                    </p:set>
                                    <p:animEffect transition="in" filter="slide(fromBottom)">
                                      <p:cBhvr>
                                        <p:cTn id="17" dur="500"/>
                                        <p:tgtEl>
                                          <p:spTgt spid="166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25" grpId="0" autoUpdateAnimBg="0"/>
      <p:bldP spid="166926"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304800" y="152400"/>
            <a:ext cx="6400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chemeClr val="accent2"/>
                </a:solidFill>
                <a:ea typeface="隶书" pitchFamily="49" charset="-122"/>
              </a:rPr>
              <a:t>二、分子的变形性和极化</a:t>
            </a:r>
          </a:p>
        </p:txBody>
      </p:sp>
      <p:sp>
        <p:nvSpPr>
          <p:cNvPr id="75779" name="Text Box 3"/>
          <p:cNvSpPr txBox="1">
            <a:spLocks noChangeArrowheads="1"/>
          </p:cNvSpPr>
          <p:nvPr/>
        </p:nvSpPr>
        <p:spPr bwMode="auto">
          <a:xfrm>
            <a:off x="457200" y="762000"/>
            <a:ext cx="8507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假设将</a:t>
            </a:r>
            <a:r>
              <a:rPr lang="zh-CN" altLang="en-US" b="1">
                <a:solidFill>
                  <a:srgbClr val="009900"/>
                </a:solidFill>
              </a:rPr>
              <a:t>非极性分子</a:t>
            </a:r>
            <a:r>
              <a:rPr lang="zh-CN" altLang="en-US"/>
              <a:t>置于外加电场</a:t>
            </a:r>
            <a:r>
              <a:rPr lang="en-US" altLang="zh-CN"/>
              <a:t>(E)</a:t>
            </a:r>
            <a:r>
              <a:rPr lang="zh-CN" altLang="en-US"/>
              <a:t>之中，会发生什么变化呢？</a:t>
            </a:r>
          </a:p>
        </p:txBody>
      </p:sp>
      <p:grpSp>
        <p:nvGrpSpPr>
          <p:cNvPr id="75780" name="Group 10"/>
          <p:cNvGrpSpPr>
            <a:grpSpLocks/>
          </p:cNvGrpSpPr>
          <p:nvPr/>
        </p:nvGrpSpPr>
        <p:grpSpPr bwMode="auto">
          <a:xfrm>
            <a:off x="457200" y="2209800"/>
            <a:ext cx="2562225" cy="914400"/>
            <a:chOff x="230" y="1104"/>
            <a:chExt cx="1614" cy="576"/>
          </a:xfrm>
        </p:grpSpPr>
        <p:sp>
          <p:nvSpPr>
            <p:cNvPr id="75789" name="Oval 5"/>
            <p:cNvSpPr>
              <a:spLocks noChangeArrowheads="1"/>
            </p:cNvSpPr>
            <p:nvPr/>
          </p:nvSpPr>
          <p:spPr bwMode="auto">
            <a:xfrm>
              <a:off x="528" y="1296"/>
              <a:ext cx="96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latin typeface="宋体" pitchFamily="2" charset="-122"/>
                </a:rPr>
                <a:t>-       </a:t>
              </a:r>
              <a:r>
                <a:rPr lang="en-US" altLang="zh-CN"/>
                <a:t>+</a:t>
              </a:r>
            </a:p>
          </p:txBody>
        </p:sp>
        <p:sp>
          <p:nvSpPr>
            <p:cNvPr id="75790" name="Line 6"/>
            <p:cNvSpPr>
              <a:spLocks noChangeShapeType="1"/>
            </p:cNvSpPr>
            <p:nvPr/>
          </p:nvSpPr>
          <p:spPr bwMode="auto">
            <a:xfrm>
              <a:off x="432" y="1104"/>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1" name="Line 7"/>
            <p:cNvSpPr>
              <a:spLocks noChangeShapeType="1"/>
            </p:cNvSpPr>
            <p:nvPr/>
          </p:nvSpPr>
          <p:spPr bwMode="auto">
            <a:xfrm>
              <a:off x="1632" y="1104"/>
              <a:ext cx="0" cy="57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2" name="Text Box 8"/>
            <p:cNvSpPr txBox="1">
              <a:spLocks noChangeArrowheads="1"/>
            </p:cNvSpPr>
            <p:nvPr/>
          </p:nvSpPr>
          <p:spPr bwMode="auto">
            <a:xfrm>
              <a:off x="230" y="1370"/>
              <a:ext cx="2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a:t>
              </a:r>
            </a:p>
          </p:txBody>
        </p:sp>
        <p:sp>
          <p:nvSpPr>
            <p:cNvPr id="75793" name="Text Box 9"/>
            <p:cNvSpPr txBox="1">
              <a:spLocks noChangeArrowheads="1"/>
            </p:cNvSpPr>
            <p:nvPr/>
          </p:nvSpPr>
          <p:spPr bwMode="auto">
            <a:xfrm>
              <a:off x="1632" y="137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latin typeface="宋体" pitchFamily="2" charset="-122"/>
                </a:rPr>
                <a:t>-</a:t>
              </a:r>
              <a:endParaRPr lang="en-US" altLang="zh-CN"/>
            </a:p>
          </p:txBody>
        </p:sp>
      </p:grpSp>
      <p:sp>
        <p:nvSpPr>
          <p:cNvPr id="213003" name="Text Box 11"/>
          <p:cNvSpPr txBox="1">
            <a:spLocks noChangeArrowheads="1"/>
          </p:cNvSpPr>
          <p:nvPr/>
        </p:nvSpPr>
        <p:spPr bwMode="auto">
          <a:xfrm>
            <a:off x="3413125" y="1371600"/>
            <a:ext cx="57308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分子带正电荷的原子核被吸引向负电极，而电子云被吸引向正电极，电子云与核发生相对位移，造成分子外形发生变化，使原来重合的正、负电荷中心彼此分离，分子出现偶极，称为</a:t>
            </a:r>
            <a:r>
              <a:rPr lang="zh-CN" altLang="en-US" b="1">
                <a:solidFill>
                  <a:srgbClr val="FF3300"/>
                </a:solidFill>
                <a:ea typeface="黑体" pitchFamily="2" charset="-122"/>
              </a:rPr>
              <a:t>诱导偶极</a:t>
            </a:r>
            <a:r>
              <a:rPr lang="zh-CN" altLang="en-US"/>
              <a:t>。</a:t>
            </a:r>
          </a:p>
        </p:txBody>
      </p:sp>
      <p:sp>
        <p:nvSpPr>
          <p:cNvPr id="213004" name="Text Box 12"/>
          <p:cNvSpPr txBox="1">
            <a:spLocks noChangeArrowheads="1"/>
          </p:cNvSpPr>
          <p:nvPr/>
        </p:nvSpPr>
        <p:spPr bwMode="auto">
          <a:xfrm>
            <a:off x="669925" y="3429000"/>
            <a:ext cx="750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这种分子外形发生变化的性质，称为分子的</a:t>
            </a:r>
            <a:r>
              <a:rPr lang="zh-CN" altLang="en-US" b="1">
                <a:solidFill>
                  <a:srgbClr val="CC0099"/>
                </a:solidFill>
                <a:ea typeface="黑体" pitchFamily="2" charset="-122"/>
              </a:rPr>
              <a:t>变形性</a:t>
            </a:r>
            <a:r>
              <a:rPr lang="zh-CN" altLang="en-US"/>
              <a:t>。</a:t>
            </a:r>
          </a:p>
        </p:txBody>
      </p:sp>
      <p:sp>
        <p:nvSpPr>
          <p:cNvPr id="213005" name="Text Box 13"/>
          <p:cNvSpPr txBox="1">
            <a:spLocks noChangeArrowheads="1"/>
          </p:cNvSpPr>
          <p:nvPr/>
        </p:nvSpPr>
        <p:spPr bwMode="auto">
          <a:xfrm>
            <a:off x="669925" y="3962400"/>
            <a:ext cx="82454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        </a:t>
            </a:r>
            <a:r>
              <a:rPr lang="zh-CN" altLang="en-US"/>
              <a:t>当外加电场强度增加，分子变形越显著，诱导偶极矩增大。当外电场消失时，诱导偶极矩自行消失，分子重新复原为非极性分子。</a:t>
            </a:r>
          </a:p>
        </p:txBody>
      </p:sp>
      <p:sp>
        <p:nvSpPr>
          <p:cNvPr id="213008" name="Text Box 16"/>
          <p:cNvSpPr txBox="1">
            <a:spLocks noChangeArrowheads="1"/>
          </p:cNvSpPr>
          <p:nvPr/>
        </p:nvSpPr>
        <p:spPr bwMode="auto">
          <a:xfrm>
            <a:off x="395288" y="5313363"/>
            <a:ext cx="8604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诱导偶极的极性大小决定于外加电场的强度</a:t>
            </a:r>
            <a:r>
              <a:rPr lang="en-US" altLang="zh-CN"/>
              <a:t>E</a:t>
            </a:r>
            <a:r>
              <a:rPr lang="zh-CN" altLang="en-US"/>
              <a:t>和分子的变形性。</a:t>
            </a:r>
          </a:p>
        </p:txBody>
      </p:sp>
      <p:grpSp>
        <p:nvGrpSpPr>
          <p:cNvPr id="213011" name="Group 19"/>
          <p:cNvGrpSpPr>
            <a:grpSpLocks/>
          </p:cNvGrpSpPr>
          <p:nvPr/>
        </p:nvGrpSpPr>
        <p:grpSpPr bwMode="auto">
          <a:xfrm>
            <a:off x="1371600" y="5805488"/>
            <a:ext cx="7088188" cy="822325"/>
            <a:chOff x="864" y="3657"/>
            <a:chExt cx="4465" cy="518"/>
          </a:xfrm>
        </p:grpSpPr>
        <p:sp>
          <p:nvSpPr>
            <p:cNvPr id="75787" name="Text Box 14"/>
            <p:cNvSpPr txBox="1">
              <a:spLocks noChangeArrowheads="1"/>
            </p:cNvSpPr>
            <p:nvPr/>
          </p:nvSpPr>
          <p:spPr bwMode="auto">
            <a:xfrm>
              <a:off x="864" y="3683"/>
              <a:ext cx="319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诱导偶极矩     </a:t>
              </a:r>
              <a:r>
                <a:rPr lang="zh-CN" altLang="en-US" sz="3200" b="1">
                  <a:solidFill>
                    <a:srgbClr val="FF3300"/>
                  </a:solidFill>
                  <a:sym typeface="Symbol" pitchFamily="18" charset="2"/>
                </a:rPr>
                <a:t></a:t>
              </a:r>
              <a:r>
                <a:rPr lang="zh-CN" altLang="en-US" sz="3200" b="1" baseline="-25000">
                  <a:solidFill>
                    <a:srgbClr val="FF3300"/>
                  </a:solidFill>
                  <a:sym typeface="Symbol" pitchFamily="18" charset="2"/>
                </a:rPr>
                <a:t>诱导偶极</a:t>
              </a:r>
              <a:r>
                <a:rPr lang="en-US" altLang="zh-CN" sz="3200" b="1">
                  <a:solidFill>
                    <a:srgbClr val="FF3300"/>
                  </a:solidFill>
                  <a:sym typeface="Symbol" pitchFamily="18" charset="2"/>
                </a:rPr>
                <a:t>=  E</a:t>
              </a:r>
              <a:r>
                <a:rPr lang="zh-CN" altLang="en-US" sz="3200" b="1" baseline="-25000">
                  <a:solidFill>
                    <a:srgbClr val="FF3300"/>
                  </a:solidFill>
                  <a:sym typeface="Symbol" pitchFamily="18" charset="2"/>
                </a:rPr>
                <a:t>外</a:t>
              </a:r>
              <a:endParaRPr lang="zh-CN" altLang="en-US">
                <a:solidFill>
                  <a:srgbClr val="FF3300"/>
                </a:solidFill>
              </a:endParaRPr>
            </a:p>
          </p:txBody>
        </p:sp>
        <p:sp>
          <p:nvSpPr>
            <p:cNvPr id="75788" name="Text Box 17"/>
            <p:cNvSpPr txBox="1">
              <a:spLocks noChangeArrowheads="1"/>
            </p:cNvSpPr>
            <p:nvPr/>
          </p:nvSpPr>
          <p:spPr bwMode="auto">
            <a:xfrm>
              <a:off x="4105" y="3657"/>
              <a:ext cx="122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sym typeface="Symbol" pitchFamily="18" charset="2"/>
                </a:rPr>
                <a:t>—</a:t>
              </a:r>
              <a:r>
                <a:rPr lang="zh-CN" altLang="en-US">
                  <a:sym typeface="Symbol" pitchFamily="18" charset="2"/>
                </a:rPr>
                <a:t>极化率</a:t>
              </a:r>
            </a:p>
            <a:p>
              <a:r>
                <a:rPr lang="en-US" altLang="zh-CN"/>
                <a:t>C.m</a:t>
              </a:r>
              <a:r>
                <a:rPr lang="en-US" altLang="zh-CN" baseline="30000"/>
                <a:t>2</a:t>
              </a:r>
              <a:r>
                <a:rPr lang="en-US" altLang="zh-CN"/>
                <a:t>/V</a:t>
              </a:r>
            </a:p>
          </p:txBody>
        </p:sp>
      </p:grpSp>
      <p:sp>
        <p:nvSpPr>
          <p:cNvPr id="75786" name="Oval 18"/>
          <p:cNvSpPr>
            <a:spLocks noChangeArrowheads="1"/>
          </p:cNvSpPr>
          <p:nvPr/>
        </p:nvSpPr>
        <p:spPr bwMode="auto">
          <a:xfrm>
            <a:off x="1066800" y="1371600"/>
            <a:ext cx="1219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3003"/>
                                        </p:tgtEl>
                                        <p:attrNameLst>
                                          <p:attrName>style.visibility</p:attrName>
                                        </p:attrNameLst>
                                      </p:cBhvr>
                                      <p:to>
                                        <p:strVal val="visible"/>
                                      </p:to>
                                    </p:set>
                                    <p:anim calcmode="lin" valueType="num">
                                      <p:cBhvr additive="base">
                                        <p:cTn id="7" dur="500" fill="hold"/>
                                        <p:tgtEl>
                                          <p:spTgt spid="213003"/>
                                        </p:tgtEl>
                                        <p:attrNameLst>
                                          <p:attrName>ppt_x</p:attrName>
                                        </p:attrNameLst>
                                      </p:cBhvr>
                                      <p:tavLst>
                                        <p:tav tm="0">
                                          <p:val>
                                            <p:strVal val="1+#ppt_w/2"/>
                                          </p:val>
                                        </p:tav>
                                        <p:tav tm="100000">
                                          <p:val>
                                            <p:strVal val="#ppt_x"/>
                                          </p:val>
                                        </p:tav>
                                      </p:tavLst>
                                    </p:anim>
                                    <p:anim calcmode="lin" valueType="num">
                                      <p:cBhvr additive="base">
                                        <p:cTn id="8" dur="500" fill="hold"/>
                                        <p:tgtEl>
                                          <p:spTgt spid="2130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3004"/>
                                        </p:tgtEl>
                                        <p:attrNameLst>
                                          <p:attrName>style.visibility</p:attrName>
                                        </p:attrNameLst>
                                      </p:cBhvr>
                                      <p:to>
                                        <p:strVal val="visible"/>
                                      </p:to>
                                    </p:set>
                                    <p:anim calcmode="lin" valueType="num">
                                      <p:cBhvr additive="base">
                                        <p:cTn id="13" dur="500" fill="hold"/>
                                        <p:tgtEl>
                                          <p:spTgt spid="213004"/>
                                        </p:tgtEl>
                                        <p:attrNameLst>
                                          <p:attrName>ppt_x</p:attrName>
                                        </p:attrNameLst>
                                      </p:cBhvr>
                                      <p:tavLst>
                                        <p:tav tm="0">
                                          <p:val>
                                            <p:strVal val="0-#ppt_w/2"/>
                                          </p:val>
                                        </p:tav>
                                        <p:tav tm="100000">
                                          <p:val>
                                            <p:strVal val="#ppt_x"/>
                                          </p:val>
                                        </p:tav>
                                      </p:tavLst>
                                    </p:anim>
                                    <p:anim calcmode="lin" valueType="num">
                                      <p:cBhvr additive="base">
                                        <p:cTn id="14" dur="500" fill="hold"/>
                                        <p:tgtEl>
                                          <p:spTgt spid="21300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3005"/>
                                        </p:tgtEl>
                                        <p:attrNameLst>
                                          <p:attrName>style.visibility</p:attrName>
                                        </p:attrNameLst>
                                      </p:cBhvr>
                                      <p:to>
                                        <p:strVal val="visible"/>
                                      </p:to>
                                    </p:set>
                                    <p:anim calcmode="lin" valueType="num">
                                      <p:cBhvr additive="base">
                                        <p:cTn id="19" dur="500" fill="hold"/>
                                        <p:tgtEl>
                                          <p:spTgt spid="213005"/>
                                        </p:tgtEl>
                                        <p:attrNameLst>
                                          <p:attrName>ppt_x</p:attrName>
                                        </p:attrNameLst>
                                      </p:cBhvr>
                                      <p:tavLst>
                                        <p:tav tm="0">
                                          <p:val>
                                            <p:strVal val="0-#ppt_w/2"/>
                                          </p:val>
                                        </p:tav>
                                        <p:tav tm="100000">
                                          <p:val>
                                            <p:strVal val="#ppt_x"/>
                                          </p:val>
                                        </p:tav>
                                      </p:tavLst>
                                    </p:anim>
                                    <p:anim calcmode="lin" valueType="num">
                                      <p:cBhvr additive="base">
                                        <p:cTn id="20" dur="500" fill="hold"/>
                                        <p:tgtEl>
                                          <p:spTgt spid="21300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3008"/>
                                        </p:tgtEl>
                                        <p:attrNameLst>
                                          <p:attrName>style.visibility</p:attrName>
                                        </p:attrNameLst>
                                      </p:cBhvr>
                                      <p:to>
                                        <p:strVal val="visible"/>
                                      </p:to>
                                    </p:set>
                                    <p:anim calcmode="lin" valueType="num">
                                      <p:cBhvr additive="base">
                                        <p:cTn id="25" dur="500" fill="hold"/>
                                        <p:tgtEl>
                                          <p:spTgt spid="213008"/>
                                        </p:tgtEl>
                                        <p:attrNameLst>
                                          <p:attrName>ppt_x</p:attrName>
                                        </p:attrNameLst>
                                      </p:cBhvr>
                                      <p:tavLst>
                                        <p:tav tm="0">
                                          <p:val>
                                            <p:strVal val="0-#ppt_w/2"/>
                                          </p:val>
                                        </p:tav>
                                        <p:tav tm="100000">
                                          <p:val>
                                            <p:strVal val="#ppt_x"/>
                                          </p:val>
                                        </p:tav>
                                      </p:tavLst>
                                    </p:anim>
                                    <p:anim calcmode="lin" valueType="num">
                                      <p:cBhvr additive="base">
                                        <p:cTn id="26" dur="500" fill="hold"/>
                                        <p:tgtEl>
                                          <p:spTgt spid="21300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13011"/>
                                        </p:tgtEl>
                                        <p:attrNameLst>
                                          <p:attrName>style.visibility</p:attrName>
                                        </p:attrNameLst>
                                      </p:cBhvr>
                                      <p:to>
                                        <p:strVal val="visible"/>
                                      </p:to>
                                    </p:set>
                                    <p:animEffect transition="in" filter="blinds(horizontal)">
                                      <p:cBhvr>
                                        <p:cTn id="31" dur="500"/>
                                        <p:tgtEl>
                                          <p:spTgt spid="21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03" grpId="0" autoUpdateAnimBg="0"/>
      <p:bldP spid="213004" grpId="0" autoUpdateAnimBg="0"/>
      <p:bldP spid="213005" grpId="0" autoUpdateAnimBg="0"/>
      <p:bldP spid="213008"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457200" y="228600"/>
            <a:ext cx="83978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       </a:t>
            </a:r>
            <a:r>
              <a:rPr lang="zh-CN" altLang="en-US"/>
              <a:t>对于</a:t>
            </a:r>
            <a:r>
              <a:rPr lang="zh-CN" altLang="en-US" b="1">
                <a:solidFill>
                  <a:srgbClr val="FF3300"/>
                </a:solidFill>
              </a:rPr>
              <a:t>极性分子</a:t>
            </a:r>
            <a:r>
              <a:rPr lang="zh-CN" altLang="en-US"/>
              <a:t>，本身存在偶极，叫</a:t>
            </a:r>
            <a:r>
              <a:rPr lang="zh-CN" altLang="en-US" b="1">
                <a:solidFill>
                  <a:srgbClr val="FF3300"/>
                </a:solidFill>
              </a:rPr>
              <a:t>固有偶极或永久偶极</a:t>
            </a:r>
            <a:r>
              <a:rPr lang="zh-CN" altLang="en-US"/>
              <a:t>。</a:t>
            </a:r>
          </a:p>
          <a:p>
            <a:r>
              <a:rPr lang="zh-CN" altLang="en-US"/>
              <a:t>       在气态及液态，没有外电场作用时，它们一般不规则的热运动，在外电场作用下，极性分子正极一端转向负电极，负极一端转向正电极，亦即顺着电场的方向整齐排列，叫做</a:t>
            </a:r>
            <a:r>
              <a:rPr lang="zh-CN" altLang="en-US" b="1">
                <a:solidFill>
                  <a:srgbClr val="FF3300"/>
                </a:solidFill>
              </a:rPr>
              <a:t>分子的定向作用</a:t>
            </a:r>
            <a:r>
              <a:rPr lang="zh-CN" altLang="en-US"/>
              <a:t>。</a:t>
            </a:r>
          </a:p>
        </p:txBody>
      </p:sp>
      <p:grpSp>
        <p:nvGrpSpPr>
          <p:cNvPr id="242723" name="Group 35"/>
          <p:cNvGrpSpPr>
            <a:grpSpLocks/>
          </p:cNvGrpSpPr>
          <p:nvPr/>
        </p:nvGrpSpPr>
        <p:grpSpPr bwMode="auto">
          <a:xfrm>
            <a:off x="381000" y="1936750"/>
            <a:ext cx="8375650" cy="1371600"/>
            <a:chOff x="240" y="1220"/>
            <a:chExt cx="5276" cy="864"/>
          </a:xfrm>
        </p:grpSpPr>
        <p:grpSp>
          <p:nvGrpSpPr>
            <p:cNvPr id="76809" name="Group 34"/>
            <p:cNvGrpSpPr>
              <a:grpSpLocks/>
            </p:cNvGrpSpPr>
            <p:nvPr/>
          </p:nvGrpSpPr>
          <p:grpSpPr bwMode="auto">
            <a:xfrm>
              <a:off x="960" y="1460"/>
              <a:ext cx="864" cy="447"/>
              <a:chOff x="960" y="1460"/>
              <a:chExt cx="864" cy="447"/>
            </a:xfrm>
          </p:grpSpPr>
          <p:sp>
            <p:nvSpPr>
              <p:cNvPr id="76835" name="Line 6"/>
              <p:cNvSpPr>
                <a:spLocks noChangeShapeType="1"/>
              </p:cNvSpPr>
              <p:nvPr/>
            </p:nvSpPr>
            <p:spPr bwMode="auto">
              <a:xfrm>
                <a:off x="960" y="1700"/>
                <a:ext cx="86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36" name="Text Box 7"/>
              <p:cNvSpPr txBox="1">
                <a:spLocks noChangeArrowheads="1"/>
              </p:cNvSpPr>
              <p:nvPr/>
            </p:nvSpPr>
            <p:spPr bwMode="auto">
              <a:xfrm>
                <a:off x="960" y="1460"/>
                <a:ext cx="826" cy="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25000"/>
                  </a:spcBef>
                </a:pPr>
                <a:r>
                  <a:rPr lang="zh-CN" altLang="en-US" sz="1800" b="1">
                    <a:solidFill>
                      <a:srgbClr val="CC0099"/>
                    </a:solidFill>
                  </a:rPr>
                  <a:t>电场作用下</a:t>
                </a:r>
              </a:p>
              <a:p>
                <a:pPr>
                  <a:spcBef>
                    <a:spcPct val="25000"/>
                  </a:spcBef>
                </a:pPr>
                <a:r>
                  <a:rPr lang="zh-CN" altLang="en-US" sz="1800" b="1">
                    <a:solidFill>
                      <a:srgbClr val="CC0099"/>
                    </a:solidFill>
                  </a:rPr>
                  <a:t>    取向</a:t>
                </a:r>
              </a:p>
            </p:txBody>
          </p:sp>
        </p:grpSp>
        <p:grpSp>
          <p:nvGrpSpPr>
            <p:cNvPr id="76810" name="Group 27"/>
            <p:cNvGrpSpPr>
              <a:grpSpLocks/>
            </p:cNvGrpSpPr>
            <p:nvPr/>
          </p:nvGrpSpPr>
          <p:grpSpPr bwMode="auto">
            <a:xfrm>
              <a:off x="240" y="1412"/>
              <a:ext cx="720" cy="528"/>
              <a:chOff x="240" y="1776"/>
              <a:chExt cx="720" cy="528"/>
            </a:xfrm>
          </p:grpSpPr>
          <p:sp>
            <p:nvSpPr>
              <p:cNvPr id="76831" name="Oval 3"/>
              <p:cNvSpPr>
                <a:spLocks noChangeArrowheads="1"/>
              </p:cNvSpPr>
              <p:nvPr/>
            </p:nvSpPr>
            <p:spPr bwMode="auto">
              <a:xfrm rot="-1521005">
                <a:off x="480" y="1824"/>
                <a:ext cx="33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   </a:t>
                </a:r>
                <a:r>
                  <a:rPr lang="en-US" altLang="zh-CN" sz="1800">
                    <a:latin typeface="宋体" pitchFamily="2" charset="-122"/>
                  </a:rPr>
                  <a:t>-</a:t>
                </a:r>
                <a:endParaRPr lang="en-US" altLang="zh-CN"/>
              </a:p>
            </p:txBody>
          </p:sp>
          <p:sp>
            <p:nvSpPr>
              <p:cNvPr id="76832" name="Oval 4"/>
              <p:cNvSpPr>
                <a:spLocks noChangeArrowheads="1"/>
              </p:cNvSpPr>
              <p:nvPr/>
            </p:nvSpPr>
            <p:spPr bwMode="auto">
              <a:xfrm rot="1732305">
                <a:off x="624" y="2112"/>
                <a:ext cx="33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   </a:t>
                </a:r>
                <a:r>
                  <a:rPr lang="en-US" altLang="zh-CN" sz="1800">
                    <a:latin typeface="宋体" pitchFamily="2" charset="-122"/>
                  </a:rPr>
                  <a:t>-</a:t>
                </a:r>
                <a:endParaRPr lang="en-US" altLang="zh-CN"/>
              </a:p>
            </p:txBody>
          </p:sp>
          <p:sp>
            <p:nvSpPr>
              <p:cNvPr id="76833" name="Oval 5"/>
              <p:cNvSpPr>
                <a:spLocks noChangeArrowheads="1"/>
              </p:cNvSpPr>
              <p:nvPr/>
            </p:nvSpPr>
            <p:spPr bwMode="auto">
              <a:xfrm rot="-1427495">
                <a:off x="240" y="2160"/>
                <a:ext cx="33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   </a:t>
                </a:r>
                <a:r>
                  <a:rPr lang="en-US" altLang="zh-CN" sz="1800">
                    <a:latin typeface="宋体" pitchFamily="2" charset="-122"/>
                  </a:rPr>
                  <a:t>-</a:t>
                </a:r>
                <a:endParaRPr lang="en-US" altLang="zh-CN"/>
              </a:p>
            </p:txBody>
          </p:sp>
          <p:sp>
            <p:nvSpPr>
              <p:cNvPr id="76834" name="Oval 10"/>
              <p:cNvSpPr>
                <a:spLocks noChangeArrowheads="1"/>
              </p:cNvSpPr>
              <p:nvPr/>
            </p:nvSpPr>
            <p:spPr bwMode="auto">
              <a:xfrm rot="3514051">
                <a:off x="144" y="1872"/>
                <a:ext cx="33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   </a:t>
                </a:r>
                <a:r>
                  <a:rPr lang="en-US" altLang="zh-CN" sz="1800">
                    <a:latin typeface="宋体" pitchFamily="2" charset="-122"/>
                  </a:rPr>
                  <a:t>-</a:t>
                </a:r>
                <a:endParaRPr lang="en-US" altLang="zh-CN"/>
              </a:p>
            </p:txBody>
          </p:sp>
        </p:grpSp>
        <p:grpSp>
          <p:nvGrpSpPr>
            <p:cNvPr id="76811" name="Group 28"/>
            <p:cNvGrpSpPr>
              <a:grpSpLocks/>
            </p:cNvGrpSpPr>
            <p:nvPr/>
          </p:nvGrpSpPr>
          <p:grpSpPr bwMode="auto">
            <a:xfrm>
              <a:off x="1680" y="1220"/>
              <a:ext cx="1436" cy="864"/>
              <a:chOff x="1680" y="1584"/>
              <a:chExt cx="1436" cy="864"/>
            </a:xfrm>
          </p:grpSpPr>
          <p:sp>
            <p:nvSpPr>
              <p:cNvPr id="76823" name="Oval 8"/>
              <p:cNvSpPr>
                <a:spLocks noChangeArrowheads="1"/>
              </p:cNvSpPr>
              <p:nvPr/>
            </p:nvSpPr>
            <p:spPr bwMode="auto">
              <a:xfrm rot="-10612269">
                <a:off x="2448" y="1872"/>
                <a:ext cx="33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   </a:t>
                </a:r>
                <a:r>
                  <a:rPr lang="en-US" altLang="zh-CN" sz="1800">
                    <a:latin typeface="宋体" pitchFamily="2" charset="-122"/>
                  </a:rPr>
                  <a:t>-</a:t>
                </a:r>
                <a:endParaRPr lang="en-US" altLang="zh-CN"/>
              </a:p>
            </p:txBody>
          </p:sp>
          <p:sp>
            <p:nvSpPr>
              <p:cNvPr id="76824" name="Oval 9"/>
              <p:cNvSpPr>
                <a:spLocks noChangeArrowheads="1"/>
              </p:cNvSpPr>
              <p:nvPr/>
            </p:nvSpPr>
            <p:spPr bwMode="auto">
              <a:xfrm rot="10789282">
                <a:off x="2448" y="2112"/>
                <a:ext cx="33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   </a:t>
                </a:r>
                <a:r>
                  <a:rPr lang="en-US" altLang="zh-CN" sz="1800">
                    <a:latin typeface="宋体" pitchFamily="2" charset="-122"/>
                  </a:rPr>
                  <a:t>-</a:t>
                </a:r>
                <a:endParaRPr lang="en-US" altLang="zh-CN"/>
              </a:p>
            </p:txBody>
          </p:sp>
          <p:sp>
            <p:nvSpPr>
              <p:cNvPr id="76825" name="Line 11"/>
              <p:cNvSpPr>
                <a:spLocks noChangeShapeType="1"/>
              </p:cNvSpPr>
              <p:nvPr/>
            </p:nvSpPr>
            <p:spPr bwMode="auto">
              <a:xfrm>
                <a:off x="1872" y="1728"/>
                <a:ext cx="0" cy="72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6" name="Line 12"/>
              <p:cNvSpPr>
                <a:spLocks noChangeShapeType="1"/>
              </p:cNvSpPr>
              <p:nvPr/>
            </p:nvSpPr>
            <p:spPr bwMode="auto">
              <a:xfrm>
                <a:off x="2928" y="1728"/>
                <a:ext cx="0" cy="72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27" name="Oval 13"/>
              <p:cNvSpPr>
                <a:spLocks noChangeArrowheads="1"/>
              </p:cNvSpPr>
              <p:nvPr/>
            </p:nvSpPr>
            <p:spPr bwMode="auto">
              <a:xfrm rot="10681328">
                <a:off x="1920" y="1872"/>
                <a:ext cx="33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   </a:t>
                </a:r>
                <a:r>
                  <a:rPr lang="en-US" altLang="zh-CN" sz="1800">
                    <a:latin typeface="宋体" pitchFamily="2" charset="-122"/>
                  </a:rPr>
                  <a:t>-</a:t>
                </a:r>
                <a:endParaRPr lang="en-US" altLang="zh-CN"/>
              </a:p>
            </p:txBody>
          </p:sp>
          <p:sp>
            <p:nvSpPr>
              <p:cNvPr id="76828" name="Oval 14"/>
              <p:cNvSpPr>
                <a:spLocks noChangeArrowheads="1"/>
              </p:cNvSpPr>
              <p:nvPr/>
            </p:nvSpPr>
            <p:spPr bwMode="auto">
              <a:xfrm rot="-10631701">
                <a:off x="1920" y="2112"/>
                <a:ext cx="336"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   </a:t>
                </a:r>
                <a:r>
                  <a:rPr lang="en-US" altLang="zh-CN" sz="1800">
                    <a:latin typeface="宋体" pitchFamily="2" charset="-122"/>
                  </a:rPr>
                  <a:t>-</a:t>
                </a:r>
                <a:endParaRPr lang="en-US" altLang="zh-CN"/>
              </a:p>
            </p:txBody>
          </p:sp>
          <p:sp>
            <p:nvSpPr>
              <p:cNvPr id="76829" name="Text Box 15"/>
              <p:cNvSpPr txBox="1">
                <a:spLocks noChangeArrowheads="1"/>
              </p:cNvSpPr>
              <p:nvPr/>
            </p:nvSpPr>
            <p:spPr bwMode="auto">
              <a:xfrm>
                <a:off x="1680" y="158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800" b="1">
                    <a:solidFill>
                      <a:schemeClr val="accent2"/>
                    </a:solidFill>
                    <a:latin typeface="黑体" pitchFamily="2" charset="-122"/>
                    <a:ea typeface="黑体" pitchFamily="2" charset="-122"/>
                  </a:rPr>
                  <a:t>+</a:t>
                </a:r>
              </a:p>
            </p:txBody>
          </p:sp>
          <p:sp>
            <p:nvSpPr>
              <p:cNvPr id="76830" name="Text Box 16"/>
              <p:cNvSpPr txBox="1">
                <a:spLocks noChangeArrowheads="1"/>
              </p:cNvSpPr>
              <p:nvPr/>
            </p:nvSpPr>
            <p:spPr bwMode="auto">
              <a:xfrm>
                <a:off x="2928" y="158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800" b="1">
                    <a:solidFill>
                      <a:schemeClr val="accent2"/>
                    </a:solidFill>
                    <a:latin typeface="黑体" pitchFamily="2" charset="-122"/>
                    <a:ea typeface="黑体" pitchFamily="2" charset="-122"/>
                  </a:rPr>
                  <a:t>-</a:t>
                </a:r>
              </a:p>
            </p:txBody>
          </p:sp>
        </p:grpSp>
        <p:sp>
          <p:nvSpPr>
            <p:cNvPr id="76812" name="Line 17"/>
            <p:cNvSpPr>
              <a:spLocks noChangeShapeType="1"/>
            </p:cNvSpPr>
            <p:nvPr/>
          </p:nvSpPr>
          <p:spPr bwMode="auto">
            <a:xfrm>
              <a:off x="2976" y="1700"/>
              <a:ext cx="86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3" name="Text Box 18"/>
            <p:cNvSpPr txBox="1">
              <a:spLocks noChangeArrowheads="1"/>
            </p:cNvSpPr>
            <p:nvPr/>
          </p:nvSpPr>
          <p:spPr bwMode="auto">
            <a:xfrm>
              <a:off x="2976" y="1460"/>
              <a:ext cx="835" cy="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25000"/>
                </a:spcBef>
              </a:pPr>
              <a:r>
                <a:rPr lang="zh-CN" altLang="en-US" sz="1800" b="1">
                  <a:solidFill>
                    <a:srgbClr val="CC0099"/>
                  </a:solidFill>
                </a:rPr>
                <a:t>电场进一步</a:t>
              </a:r>
            </a:p>
            <a:p>
              <a:pPr>
                <a:spcBef>
                  <a:spcPct val="25000"/>
                </a:spcBef>
              </a:pPr>
              <a:r>
                <a:rPr lang="zh-CN" altLang="en-US" sz="1800" b="1">
                  <a:solidFill>
                    <a:srgbClr val="CC0099"/>
                  </a:solidFill>
                </a:rPr>
                <a:t>作用下变形</a:t>
              </a:r>
            </a:p>
          </p:txBody>
        </p:sp>
        <p:grpSp>
          <p:nvGrpSpPr>
            <p:cNvPr id="76814" name="Group 29"/>
            <p:cNvGrpSpPr>
              <a:grpSpLocks/>
            </p:cNvGrpSpPr>
            <p:nvPr/>
          </p:nvGrpSpPr>
          <p:grpSpPr bwMode="auto">
            <a:xfrm>
              <a:off x="3792" y="1220"/>
              <a:ext cx="1724" cy="864"/>
              <a:chOff x="3792" y="1584"/>
              <a:chExt cx="1724" cy="864"/>
            </a:xfrm>
          </p:grpSpPr>
          <p:sp>
            <p:nvSpPr>
              <p:cNvPr id="76815" name="Oval 19"/>
              <p:cNvSpPr>
                <a:spLocks noChangeArrowheads="1"/>
              </p:cNvSpPr>
              <p:nvPr/>
            </p:nvSpPr>
            <p:spPr bwMode="auto">
              <a:xfrm rot="10725541">
                <a:off x="4752" y="1872"/>
                <a:ext cx="530" cy="15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   </a:t>
                </a:r>
                <a:r>
                  <a:rPr lang="en-US" altLang="zh-CN" sz="1800">
                    <a:latin typeface="宋体" pitchFamily="2" charset="-122"/>
                  </a:rPr>
                  <a:t>-</a:t>
                </a:r>
                <a:endParaRPr lang="en-US" altLang="zh-CN"/>
              </a:p>
            </p:txBody>
          </p:sp>
          <p:sp>
            <p:nvSpPr>
              <p:cNvPr id="76816" name="Oval 20"/>
              <p:cNvSpPr>
                <a:spLocks noChangeArrowheads="1"/>
              </p:cNvSpPr>
              <p:nvPr/>
            </p:nvSpPr>
            <p:spPr bwMode="auto">
              <a:xfrm rot="10789282">
                <a:off x="4752" y="2112"/>
                <a:ext cx="528"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   </a:t>
                </a:r>
                <a:r>
                  <a:rPr lang="en-US" altLang="zh-CN" sz="1800">
                    <a:latin typeface="宋体" pitchFamily="2" charset="-122"/>
                  </a:rPr>
                  <a:t>-</a:t>
                </a:r>
                <a:endParaRPr lang="en-US" altLang="zh-CN"/>
              </a:p>
            </p:txBody>
          </p:sp>
          <p:sp>
            <p:nvSpPr>
              <p:cNvPr id="76817" name="Line 21"/>
              <p:cNvSpPr>
                <a:spLocks noChangeShapeType="1"/>
              </p:cNvSpPr>
              <p:nvPr/>
            </p:nvSpPr>
            <p:spPr bwMode="auto">
              <a:xfrm>
                <a:off x="3984" y="1728"/>
                <a:ext cx="0" cy="72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8" name="Line 22"/>
              <p:cNvSpPr>
                <a:spLocks noChangeShapeType="1"/>
              </p:cNvSpPr>
              <p:nvPr/>
            </p:nvSpPr>
            <p:spPr bwMode="auto">
              <a:xfrm>
                <a:off x="5376" y="1728"/>
                <a:ext cx="0" cy="72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9" name="Oval 23"/>
              <p:cNvSpPr>
                <a:spLocks noChangeArrowheads="1"/>
              </p:cNvSpPr>
              <p:nvPr/>
            </p:nvSpPr>
            <p:spPr bwMode="auto">
              <a:xfrm rot="10681328">
                <a:off x="4031" y="1868"/>
                <a:ext cx="528"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   </a:t>
                </a:r>
                <a:r>
                  <a:rPr lang="en-US" altLang="zh-CN" sz="1800">
                    <a:latin typeface="宋体" pitchFamily="2" charset="-122"/>
                  </a:rPr>
                  <a:t>-</a:t>
                </a:r>
                <a:endParaRPr lang="en-US" altLang="zh-CN"/>
              </a:p>
            </p:txBody>
          </p:sp>
          <p:sp>
            <p:nvSpPr>
              <p:cNvPr id="76820" name="Oval 24"/>
              <p:cNvSpPr>
                <a:spLocks noChangeArrowheads="1"/>
              </p:cNvSpPr>
              <p:nvPr/>
            </p:nvSpPr>
            <p:spPr bwMode="auto">
              <a:xfrm rot="-10631701">
                <a:off x="4031" y="2117"/>
                <a:ext cx="575" cy="14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t>+   </a:t>
                </a:r>
                <a:r>
                  <a:rPr lang="en-US" altLang="zh-CN" sz="1800">
                    <a:latin typeface="宋体" pitchFamily="2" charset="-122"/>
                  </a:rPr>
                  <a:t>-</a:t>
                </a:r>
                <a:endParaRPr lang="en-US" altLang="zh-CN"/>
              </a:p>
            </p:txBody>
          </p:sp>
          <p:sp>
            <p:nvSpPr>
              <p:cNvPr id="76821" name="Text Box 25"/>
              <p:cNvSpPr txBox="1">
                <a:spLocks noChangeArrowheads="1"/>
              </p:cNvSpPr>
              <p:nvPr/>
            </p:nvSpPr>
            <p:spPr bwMode="auto">
              <a:xfrm>
                <a:off x="3792" y="158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800" b="1">
                    <a:solidFill>
                      <a:schemeClr val="accent2"/>
                    </a:solidFill>
                    <a:latin typeface="黑体" pitchFamily="2" charset="-122"/>
                    <a:ea typeface="黑体" pitchFamily="2" charset="-122"/>
                  </a:rPr>
                  <a:t>+</a:t>
                </a:r>
              </a:p>
            </p:txBody>
          </p:sp>
          <p:sp>
            <p:nvSpPr>
              <p:cNvPr id="76822" name="Text Box 26"/>
              <p:cNvSpPr txBox="1">
                <a:spLocks noChangeArrowheads="1"/>
              </p:cNvSpPr>
              <p:nvPr/>
            </p:nvSpPr>
            <p:spPr bwMode="auto">
              <a:xfrm>
                <a:off x="5328" y="158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1800" b="1">
                    <a:solidFill>
                      <a:schemeClr val="accent2"/>
                    </a:solidFill>
                    <a:latin typeface="黑体" pitchFamily="2" charset="-122"/>
                    <a:ea typeface="黑体" pitchFamily="2" charset="-122"/>
                  </a:rPr>
                  <a:t>-</a:t>
                </a:r>
              </a:p>
            </p:txBody>
          </p:sp>
        </p:grpSp>
      </p:grpSp>
      <p:sp>
        <p:nvSpPr>
          <p:cNvPr id="242718" name="Text Box 30"/>
          <p:cNvSpPr txBox="1">
            <a:spLocks noChangeArrowheads="1"/>
          </p:cNvSpPr>
          <p:nvPr/>
        </p:nvSpPr>
        <p:spPr bwMode="auto">
          <a:xfrm>
            <a:off x="457200" y="3384550"/>
            <a:ext cx="8321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        </a:t>
            </a:r>
            <a:r>
              <a:rPr lang="zh-CN" altLang="en-US"/>
              <a:t>在电场进一步作用下，极性分子会发生变形，使正、负电荷中心距离增大，产生诱导偶极。</a:t>
            </a:r>
          </a:p>
        </p:txBody>
      </p:sp>
      <p:grpSp>
        <p:nvGrpSpPr>
          <p:cNvPr id="242724" name="Group 36"/>
          <p:cNvGrpSpPr>
            <a:grpSpLocks/>
          </p:cNvGrpSpPr>
          <p:nvPr/>
        </p:nvGrpSpPr>
        <p:grpSpPr bwMode="auto">
          <a:xfrm>
            <a:off x="533400" y="4114800"/>
            <a:ext cx="8245475" cy="1355725"/>
            <a:chOff x="336" y="2592"/>
            <a:chExt cx="5194" cy="854"/>
          </a:xfrm>
        </p:grpSpPr>
        <p:sp>
          <p:nvSpPr>
            <p:cNvPr id="76807" name="Text Box 31"/>
            <p:cNvSpPr txBox="1">
              <a:spLocks noChangeArrowheads="1"/>
            </p:cNvSpPr>
            <p:nvPr/>
          </p:nvSpPr>
          <p:spPr bwMode="auto">
            <a:xfrm>
              <a:off x="720" y="2592"/>
              <a:ext cx="30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极性分子的偶极矩 </a:t>
              </a:r>
              <a:r>
                <a:rPr lang="zh-CN" altLang="en-US" sz="3200" b="1">
                  <a:solidFill>
                    <a:srgbClr val="FF3300"/>
                  </a:solidFill>
                  <a:sym typeface="Symbol" pitchFamily="18" charset="2"/>
                </a:rPr>
                <a:t></a:t>
              </a:r>
              <a:r>
                <a:rPr lang="en-US" altLang="zh-CN" sz="3200" b="1">
                  <a:solidFill>
                    <a:srgbClr val="FF3300"/>
                  </a:solidFill>
                  <a:sym typeface="Symbol" pitchFamily="18" charset="2"/>
                </a:rPr>
                <a:t>=</a:t>
              </a:r>
              <a:r>
                <a:rPr lang="zh-CN" altLang="en-US" sz="3200" b="1" baseline="-25000">
                  <a:solidFill>
                    <a:srgbClr val="FF3300"/>
                  </a:solidFill>
                  <a:sym typeface="Symbol" pitchFamily="18" charset="2"/>
                </a:rPr>
                <a:t>固有</a:t>
              </a:r>
              <a:r>
                <a:rPr lang="en-US" altLang="zh-CN" sz="3200" b="1">
                  <a:solidFill>
                    <a:srgbClr val="FF3300"/>
                  </a:solidFill>
                  <a:sym typeface="Symbol" pitchFamily="18" charset="2"/>
                </a:rPr>
                <a:t>+</a:t>
              </a:r>
              <a:r>
                <a:rPr lang="zh-CN" altLang="en-US" sz="3200" b="1" baseline="-25000">
                  <a:solidFill>
                    <a:srgbClr val="FF3300"/>
                  </a:solidFill>
                  <a:sym typeface="Symbol" pitchFamily="18" charset="2"/>
                </a:rPr>
                <a:t>诱导</a:t>
              </a:r>
              <a:endParaRPr lang="zh-CN" altLang="en-US" sz="3200" b="1"/>
            </a:p>
          </p:txBody>
        </p:sp>
        <p:sp>
          <p:nvSpPr>
            <p:cNvPr id="76808" name="Text Box 32"/>
            <p:cNvSpPr txBox="1">
              <a:spLocks noChangeArrowheads="1"/>
            </p:cNvSpPr>
            <p:nvPr/>
          </p:nvSpPr>
          <p:spPr bwMode="auto">
            <a:xfrm>
              <a:off x="336" y="2928"/>
              <a:ext cx="519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b="1">
                  <a:solidFill>
                    <a:schemeClr val="accent2"/>
                  </a:solidFill>
                </a:rPr>
                <a:t>        </a:t>
              </a:r>
              <a:r>
                <a:rPr lang="zh-CN" altLang="en-US" b="1">
                  <a:solidFill>
                    <a:schemeClr val="accent2"/>
                  </a:solidFill>
                </a:rPr>
                <a:t>由此可见，极性分子在电场中的极化包括分子的定向作用和变形极化两方面。</a:t>
              </a:r>
            </a:p>
          </p:txBody>
        </p:sp>
      </p:grpSp>
      <p:sp>
        <p:nvSpPr>
          <p:cNvPr id="242721" name="Text Box 33"/>
          <p:cNvSpPr txBox="1">
            <a:spLocks noChangeArrowheads="1"/>
          </p:cNvSpPr>
          <p:nvPr/>
        </p:nvSpPr>
        <p:spPr bwMode="auto">
          <a:xfrm>
            <a:off x="457200" y="5410200"/>
            <a:ext cx="8458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b="1" i="1">
                <a:solidFill>
                  <a:srgbClr val="800000"/>
                </a:solidFill>
              </a:rPr>
              <a:t>        </a:t>
            </a:r>
            <a:r>
              <a:rPr lang="zh-CN" altLang="en-US" b="1">
                <a:solidFill>
                  <a:srgbClr val="800000"/>
                </a:solidFill>
              </a:rPr>
              <a:t>另外，</a:t>
            </a:r>
            <a:r>
              <a:rPr lang="zh-CN" altLang="en-US" b="1">
                <a:solidFill>
                  <a:srgbClr val="FF3300"/>
                </a:solidFill>
              </a:rPr>
              <a:t>极性分子</a:t>
            </a:r>
            <a:r>
              <a:rPr lang="zh-CN" altLang="en-US" b="1">
                <a:solidFill>
                  <a:srgbClr val="800000"/>
                </a:solidFill>
              </a:rPr>
              <a:t>本身存在正、负两极，可作为一个微电场，</a:t>
            </a:r>
            <a:r>
              <a:rPr lang="zh-CN" altLang="en-US" b="1">
                <a:solidFill>
                  <a:srgbClr val="FF3300"/>
                </a:solidFill>
              </a:rPr>
              <a:t>使其它分子发生变形的能力称为极化力</a:t>
            </a:r>
            <a:r>
              <a:rPr lang="zh-CN" altLang="en-US" b="1">
                <a:solidFill>
                  <a:srgbClr val="800000"/>
                </a:solidFill>
              </a:rPr>
              <a:t>。分子的极性越大，极化力越强。</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42723"/>
                                        </p:tgtEl>
                                        <p:attrNameLst>
                                          <p:attrName>style.visibility</p:attrName>
                                        </p:attrNameLst>
                                      </p:cBhvr>
                                      <p:to>
                                        <p:strVal val="visible"/>
                                      </p:to>
                                    </p:set>
                                    <p:animEffect transition="in" filter="box(in)">
                                      <p:cBhvr>
                                        <p:cTn id="7" dur="500"/>
                                        <p:tgtEl>
                                          <p:spTgt spid="242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42718"/>
                                        </p:tgtEl>
                                        <p:attrNameLst>
                                          <p:attrName>style.visibility</p:attrName>
                                        </p:attrNameLst>
                                      </p:cBhvr>
                                      <p:to>
                                        <p:strVal val="visible"/>
                                      </p:to>
                                    </p:set>
                                    <p:anim calcmode="lin" valueType="num">
                                      <p:cBhvr additive="base">
                                        <p:cTn id="12" dur="500" fill="hold"/>
                                        <p:tgtEl>
                                          <p:spTgt spid="242718"/>
                                        </p:tgtEl>
                                        <p:attrNameLst>
                                          <p:attrName>ppt_x</p:attrName>
                                        </p:attrNameLst>
                                      </p:cBhvr>
                                      <p:tavLst>
                                        <p:tav tm="0">
                                          <p:val>
                                            <p:strVal val="0-#ppt_w/2"/>
                                          </p:val>
                                        </p:tav>
                                        <p:tav tm="100000">
                                          <p:val>
                                            <p:strVal val="#ppt_x"/>
                                          </p:val>
                                        </p:tav>
                                      </p:tavLst>
                                    </p:anim>
                                    <p:anim calcmode="lin" valueType="num">
                                      <p:cBhvr additive="base">
                                        <p:cTn id="13" dur="500" fill="hold"/>
                                        <p:tgtEl>
                                          <p:spTgt spid="24271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42724"/>
                                        </p:tgtEl>
                                        <p:attrNameLst>
                                          <p:attrName>style.visibility</p:attrName>
                                        </p:attrNameLst>
                                      </p:cBhvr>
                                      <p:to>
                                        <p:strVal val="visible"/>
                                      </p:to>
                                    </p:set>
                                    <p:animEffect transition="in" filter="blinds(horizontal)">
                                      <p:cBhvr>
                                        <p:cTn id="18" dur="500"/>
                                        <p:tgtEl>
                                          <p:spTgt spid="24272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42721"/>
                                        </p:tgtEl>
                                        <p:attrNameLst>
                                          <p:attrName>style.visibility</p:attrName>
                                        </p:attrNameLst>
                                      </p:cBhvr>
                                      <p:to>
                                        <p:strVal val="visible"/>
                                      </p:to>
                                    </p:set>
                                    <p:anim calcmode="lin" valueType="num">
                                      <p:cBhvr additive="base">
                                        <p:cTn id="23" dur="500" fill="hold"/>
                                        <p:tgtEl>
                                          <p:spTgt spid="242721"/>
                                        </p:tgtEl>
                                        <p:attrNameLst>
                                          <p:attrName>ppt_x</p:attrName>
                                        </p:attrNameLst>
                                      </p:cBhvr>
                                      <p:tavLst>
                                        <p:tav tm="0">
                                          <p:val>
                                            <p:strVal val="0-#ppt_w/2"/>
                                          </p:val>
                                        </p:tav>
                                        <p:tav tm="100000">
                                          <p:val>
                                            <p:strVal val="#ppt_x"/>
                                          </p:val>
                                        </p:tav>
                                      </p:tavLst>
                                    </p:anim>
                                    <p:anim calcmode="lin" valueType="num">
                                      <p:cBhvr additive="base">
                                        <p:cTn id="24" dur="500" fill="hold"/>
                                        <p:tgtEl>
                                          <p:spTgt spid="2427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18" grpId="0" autoUpdateAnimBg="0"/>
      <p:bldP spid="242721"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ChangeArrowheads="1"/>
          </p:cNvSpPr>
          <p:nvPr/>
        </p:nvSpPr>
        <p:spPr bwMode="auto">
          <a:xfrm>
            <a:off x="179388" y="115888"/>
            <a:ext cx="53832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a:solidFill>
                  <a:schemeClr val="accent2"/>
                </a:solidFill>
                <a:ea typeface="隶书" pitchFamily="49" charset="-122"/>
              </a:rPr>
              <a:t>三、分子间作用力</a:t>
            </a:r>
          </a:p>
        </p:txBody>
      </p:sp>
      <p:sp>
        <p:nvSpPr>
          <p:cNvPr id="167941" name="Rectangle 5"/>
          <p:cNvSpPr>
            <a:spLocks noChangeArrowheads="1"/>
          </p:cNvSpPr>
          <p:nvPr/>
        </p:nvSpPr>
        <p:spPr bwMode="auto">
          <a:xfrm>
            <a:off x="179388" y="1557338"/>
            <a:ext cx="87852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a:t>
            </a:r>
            <a:r>
              <a:rPr lang="zh-CN" altLang="en-US" sz="2800" b="1">
                <a:solidFill>
                  <a:srgbClr val="FF0066"/>
                </a:solidFill>
              </a:rPr>
              <a:t>一</a:t>
            </a:r>
            <a:r>
              <a:rPr lang="en-US" altLang="zh-CN" sz="2800" b="1">
                <a:solidFill>
                  <a:srgbClr val="FF0066"/>
                </a:solidFill>
              </a:rPr>
              <a:t>)</a:t>
            </a:r>
            <a:r>
              <a:rPr lang="zh-CN" altLang="en-US" sz="2800" b="1">
                <a:solidFill>
                  <a:srgbClr val="FF0066"/>
                </a:solidFill>
              </a:rPr>
              <a:t>、分子间作用力</a:t>
            </a:r>
            <a:r>
              <a:rPr lang="zh-CN" altLang="en-US" sz="2800"/>
              <a:t>：</a:t>
            </a:r>
            <a:r>
              <a:rPr lang="en-US" altLang="zh-CN" sz="2800"/>
              <a:t>——</a:t>
            </a:r>
            <a:r>
              <a:rPr lang="zh-CN" altLang="en-US" sz="2800"/>
              <a:t>范德华</a:t>
            </a:r>
            <a:r>
              <a:rPr lang="en-US" altLang="zh-CN" sz="2800"/>
              <a:t>(Van der Waals)</a:t>
            </a:r>
            <a:r>
              <a:rPr lang="zh-CN" altLang="en-US" sz="2800"/>
              <a:t>力。包括三部分</a:t>
            </a:r>
            <a:r>
              <a:rPr lang="en-US" altLang="zh-CN" sz="2800"/>
              <a:t>:</a:t>
            </a:r>
          </a:p>
        </p:txBody>
      </p:sp>
      <p:sp>
        <p:nvSpPr>
          <p:cNvPr id="77828" name="Rectangle 6"/>
          <p:cNvSpPr>
            <a:spLocks noChangeArrowheads="1"/>
          </p:cNvSpPr>
          <p:nvPr/>
        </p:nvSpPr>
        <p:spPr bwMode="auto">
          <a:xfrm>
            <a:off x="179388" y="692150"/>
            <a:ext cx="87852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t>        </a:t>
            </a:r>
            <a:r>
              <a:rPr lang="zh-CN" altLang="en-US" sz="2800"/>
              <a:t>化学键是分子中原子间的作用力。为什么物质有三态？气、固、液。是什么把分子与分子结合在一起的？</a:t>
            </a:r>
          </a:p>
        </p:txBody>
      </p:sp>
      <p:sp>
        <p:nvSpPr>
          <p:cNvPr id="167994" name="Rectangle 58"/>
          <p:cNvSpPr>
            <a:spLocks noChangeArrowheads="1"/>
          </p:cNvSpPr>
          <p:nvPr/>
        </p:nvSpPr>
        <p:spPr bwMode="auto">
          <a:xfrm>
            <a:off x="457200" y="5638800"/>
            <a:ext cx="708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t> </a:t>
            </a:r>
            <a:r>
              <a:rPr lang="zh-CN" altLang="en-US" sz="2800"/>
              <a:t>分子的 极性越强，定向力越大。</a:t>
            </a:r>
          </a:p>
        </p:txBody>
      </p:sp>
      <p:grpSp>
        <p:nvGrpSpPr>
          <p:cNvPr id="261122" name="Group 2"/>
          <p:cNvGrpSpPr>
            <a:grpSpLocks/>
          </p:cNvGrpSpPr>
          <p:nvPr/>
        </p:nvGrpSpPr>
        <p:grpSpPr bwMode="auto">
          <a:xfrm>
            <a:off x="304800" y="2971800"/>
            <a:ext cx="8305800" cy="2363788"/>
            <a:chOff x="192" y="1872"/>
            <a:chExt cx="5232" cy="1489"/>
          </a:xfrm>
        </p:grpSpPr>
        <p:grpSp>
          <p:nvGrpSpPr>
            <p:cNvPr id="77832" name="Group 25"/>
            <p:cNvGrpSpPr>
              <a:grpSpLocks/>
            </p:cNvGrpSpPr>
            <p:nvPr/>
          </p:nvGrpSpPr>
          <p:grpSpPr bwMode="auto">
            <a:xfrm>
              <a:off x="270" y="2798"/>
              <a:ext cx="590" cy="463"/>
              <a:chOff x="657" y="1979"/>
              <a:chExt cx="590" cy="463"/>
            </a:xfrm>
          </p:grpSpPr>
          <p:sp>
            <p:nvSpPr>
              <p:cNvPr id="77856" name="Oval 7"/>
              <p:cNvSpPr>
                <a:spLocks noChangeArrowheads="1"/>
              </p:cNvSpPr>
              <p:nvPr/>
            </p:nvSpPr>
            <p:spPr bwMode="auto">
              <a:xfrm rot="-1930958">
                <a:off x="657" y="2069"/>
                <a:ext cx="590"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7" name="Text Box 13"/>
              <p:cNvSpPr txBox="1">
                <a:spLocks noChangeArrowheads="1"/>
              </p:cNvSpPr>
              <p:nvPr/>
            </p:nvSpPr>
            <p:spPr bwMode="auto">
              <a:xfrm>
                <a:off x="748" y="2115"/>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sp>
            <p:nvSpPr>
              <p:cNvPr id="77858" name="Text Box 14"/>
              <p:cNvSpPr txBox="1">
                <a:spLocks noChangeArrowheads="1"/>
              </p:cNvSpPr>
              <p:nvPr/>
            </p:nvSpPr>
            <p:spPr bwMode="auto">
              <a:xfrm>
                <a:off x="930" y="1979"/>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grpSp>
        <p:grpSp>
          <p:nvGrpSpPr>
            <p:cNvPr id="77833" name="Group 26"/>
            <p:cNvGrpSpPr>
              <a:grpSpLocks/>
            </p:cNvGrpSpPr>
            <p:nvPr/>
          </p:nvGrpSpPr>
          <p:grpSpPr bwMode="auto">
            <a:xfrm>
              <a:off x="860" y="2788"/>
              <a:ext cx="590" cy="473"/>
              <a:chOff x="1337" y="1969"/>
              <a:chExt cx="590" cy="473"/>
            </a:xfrm>
          </p:grpSpPr>
          <p:sp>
            <p:nvSpPr>
              <p:cNvPr id="77853" name="Oval 8"/>
              <p:cNvSpPr>
                <a:spLocks noChangeArrowheads="1"/>
              </p:cNvSpPr>
              <p:nvPr/>
            </p:nvSpPr>
            <p:spPr bwMode="auto">
              <a:xfrm rot="1930958" flipH="1">
                <a:off x="1337" y="2069"/>
                <a:ext cx="590"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4" name="Text Box 15"/>
              <p:cNvSpPr txBox="1">
                <a:spLocks noChangeArrowheads="1"/>
              </p:cNvSpPr>
              <p:nvPr/>
            </p:nvSpPr>
            <p:spPr bwMode="auto">
              <a:xfrm>
                <a:off x="1383" y="1969"/>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sp>
            <p:nvSpPr>
              <p:cNvPr id="77855" name="Text Box 16"/>
              <p:cNvSpPr txBox="1">
                <a:spLocks noChangeArrowheads="1"/>
              </p:cNvSpPr>
              <p:nvPr/>
            </p:nvSpPr>
            <p:spPr bwMode="auto">
              <a:xfrm>
                <a:off x="1655" y="2115"/>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grpSp>
        <p:grpSp>
          <p:nvGrpSpPr>
            <p:cNvPr id="77834" name="Group 28"/>
            <p:cNvGrpSpPr>
              <a:grpSpLocks/>
            </p:cNvGrpSpPr>
            <p:nvPr/>
          </p:nvGrpSpPr>
          <p:grpSpPr bwMode="auto">
            <a:xfrm>
              <a:off x="2129" y="2833"/>
              <a:ext cx="590" cy="464"/>
              <a:chOff x="2154" y="2014"/>
              <a:chExt cx="590" cy="464"/>
            </a:xfrm>
          </p:grpSpPr>
          <p:sp>
            <p:nvSpPr>
              <p:cNvPr id="77850" name="Oval 9"/>
              <p:cNvSpPr>
                <a:spLocks noChangeArrowheads="1"/>
              </p:cNvSpPr>
              <p:nvPr/>
            </p:nvSpPr>
            <p:spPr bwMode="auto">
              <a:xfrm rot="1930958" flipH="1">
                <a:off x="2154" y="2115"/>
                <a:ext cx="590"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51" name="Text Box 17"/>
              <p:cNvSpPr txBox="1">
                <a:spLocks noChangeArrowheads="1"/>
              </p:cNvSpPr>
              <p:nvPr/>
            </p:nvSpPr>
            <p:spPr bwMode="auto">
              <a:xfrm>
                <a:off x="2426" y="2151"/>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sp>
            <p:nvSpPr>
              <p:cNvPr id="77852" name="Text Box 18"/>
              <p:cNvSpPr txBox="1">
                <a:spLocks noChangeArrowheads="1"/>
              </p:cNvSpPr>
              <p:nvPr/>
            </p:nvSpPr>
            <p:spPr bwMode="auto">
              <a:xfrm>
                <a:off x="2199" y="2014"/>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grpSp>
        <p:grpSp>
          <p:nvGrpSpPr>
            <p:cNvPr id="77835" name="Group 27"/>
            <p:cNvGrpSpPr>
              <a:grpSpLocks/>
            </p:cNvGrpSpPr>
            <p:nvPr/>
          </p:nvGrpSpPr>
          <p:grpSpPr bwMode="auto">
            <a:xfrm>
              <a:off x="2810" y="2979"/>
              <a:ext cx="590" cy="363"/>
              <a:chOff x="2835" y="2160"/>
              <a:chExt cx="590" cy="363"/>
            </a:xfrm>
          </p:grpSpPr>
          <p:sp>
            <p:nvSpPr>
              <p:cNvPr id="77847" name="Oval 10"/>
              <p:cNvSpPr>
                <a:spLocks noChangeArrowheads="1"/>
              </p:cNvSpPr>
              <p:nvPr/>
            </p:nvSpPr>
            <p:spPr bwMode="auto">
              <a:xfrm rot="6845" flipH="1">
                <a:off x="2835" y="2205"/>
                <a:ext cx="590"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8" name="Text Box 19"/>
              <p:cNvSpPr txBox="1">
                <a:spLocks noChangeArrowheads="1"/>
              </p:cNvSpPr>
              <p:nvPr/>
            </p:nvSpPr>
            <p:spPr bwMode="auto">
              <a:xfrm>
                <a:off x="2880" y="2160"/>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sp>
            <p:nvSpPr>
              <p:cNvPr id="77849" name="Text Box 20"/>
              <p:cNvSpPr txBox="1">
                <a:spLocks noChangeArrowheads="1"/>
              </p:cNvSpPr>
              <p:nvPr/>
            </p:nvSpPr>
            <p:spPr bwMode="auto">
              <a:xfrm>
                <a:off x="3107" y="2196"/>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grpSp>
        <p:grpSp>
          <p:nvGrpSpPr>
            <p:cNvPr id="77836" name="Group 29"/>
            <p:cNvGrpSpPr>
              <a:grpSpLocks/>
            </p:cNvGrpSpPr>
            <p:nvPr/>
          </p:nvGrpSpPr>
          <p:grpSpPr bwMode="auto">
            <a:xfrm>
              <a:off x="4080" y="3024"/>
              <a:ext cx="1180" cy="337"/>
              <a:chOff x="3968" y="2241"/>
              <a:chExt cx="1180" cy="337"/>
            </a:xfrm>
          </p:grpSpPr>
          <p:sp>
            <p:nvSpPr>
              <p:cNvPr id="77841" name="Oval 11"/>
              <p:cNvSpPr>
                <a:spLocks noChangeArrowheads="1"/>
              </p:cNvSpPr>
              <p:nvPr/>
            </p:nvSpPr>
            <p:spPr bwMode="auto">
              <a:xfrm rot="6845" flipH="1">
                <a:off x="3968" y="2251"/>
                <a:ext cx="590"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2" name="Oval 12"/>
              <p:cNvSpPr>
                <a:spLocks noChangeArrowheads="1"/>
              </p:cNvSpPr>
              <p:nvPr/>
            </p:nvSpPr>
            <p:spPr bwMode="auto">
              <a:xfrm rot="6845" flipH="1">
                <a:off x="4558" y="2251"/>
                <a:ext cx="590"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43" name="Text Box 21"/>
              <p:cNvSpPr txBox="1">
                <a:spLocks noChangeArrowheads="1"/>
              </p:cNvSpPr>
              <p:nvPr/>
            </p:nvSpPr>
            <p:spPr bwMode="auto">
              <a:xfrm>
                <a:off x="4241" y="2251"/>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sp>
            <p:nvSpPr>
              <p:cNvPr id="77844" name="Text Box 22"/>
              <p:cNvSpPr txBox="1">
                <a:spLocks noChangeArrowheads="1"/>
              </p:cNvSpPr>
              <p:nvPr/>
            </p:nvSpPr>
            <p:spPr bwMode="auto">
              <a:xfrm>
                <a:off x="4876" y="2241"/>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sp>
            <p:nvSpPr>
              <p:cNvPr id="77845" name="Text Box 23"/>
              <p:cNvSpPr txBox="1">
                <a:spLocks noChangeArrowheads="1"/>
              </p:cNvSpPr>
              <p:nvPr/>
            </p:nvSpPr>
            <p:spPr bwMode="auto">
              <a:xfrm>
                <a:off x="4604" y="2241"/>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sp>
            <p:nvSpPr>
              <p:cNvPr id="77846" name="Text Box 24"/>
              <p:cNvSpPr txBox="1">
                <a:spLocks noChangeArrowheads="1"/>
              </p:cNvSpPr>
              <p:nvPr/>
            </p:nvSpPr>
            <p:spPr bwMode="auto">
              <a:xfrm>
                <a:off x="4014" y="2241"/>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grpSp>
        <p:sp>
          <p:nvSpPr>
            <p:cNvPr id="77837" name="Line 30"/>
            <p:cNvSpPr>
              <a:spLocks noChangeShapeType="1"/>
            </p:cNvSpPr>
            <p:nvPr/>
          </p:nvSpPr>
          <p:spPr bwMode="auto">
            <a:xfrm>
              <a:off x="1540" y="3115"/>
              <a:ext cx="49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38" name="Line 31"/>
            <p:cNvSpPr>
              <a:spLocks noChangeShapeType="1"/>
            </p:cNvSpPr>
            <p:nvPr/>
          </p:nvSpPr>
          <p:spPr bwMode="auto">
            <a:xfrm>
              <a:off x="3491" y="3160"/>
              <a:ext cx="49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39" name="AutoShape 53"/>
            <p:cNvSpPr>
              <a:spLocks noChangeArrowheads="1"/>
            </p:cNvSpPr>
            <p:nvPr/>
          </p:nvSpPr>
          <p:spPr bwMode="auto">
            <a:xfrm>
              <a:off x="4368" y="2400"/>
              <a:ext cx="1043" cy="579"/>
            </a:xfrm>
            <a:prstGeom prst="wedgeEllipseCallout">
              <a:avLst>
                <a:gd name="adj1" fmla="val -21431"/>
                <a:gd name="adj2" fmla="val 93176"/>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t>定向力</a:t>
              </a:r>
            </a:p>
          </p:txBody>
        </p:sp>
        <p:sp>
          <p:nvSpPr>
            <p:cNvPr id="77840" name="Text Box 61"/>
            <p:cNvSpPr txBox="1">
              <a:spLocks noChangeArrowheads="1"/>
            </p:cNvSpPr>
            <p:nvPr/>
          </p:nvSpPr>
          <p:spPr bwMode="auto">
            <a:xfrm>
              <a:off x="192" y="1872"/>
              <a:ext cx="523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         </a:t>
              </a:r>
              <a:r>
                <a:rPr lang="zh-CN" altLang="en-US"/>
                <a:t>极性分子之间由于有固有偶极，当它们相互靠近时，产生同极相斥，异极相吸，使分子偶极定向排列产生的作用力称定向力</a:t>
              </a:r>
              <a:r>
                <a:rPr lang="en-US" altLang="zh-CN"/>
                <a:t>(</a:t>
              </a:r>
              <a:r>
                <a:rPr lang="zh-CN" altLang="en-US"/>
                <a:t>或称取向力</a:t>
              </a:r>
              <a:r>
                <a:rPr lang="en-US" altLang="zh-CN"/>
                <a:t>)</a:t>
              </a:r>
              <a:r>
                <a:rPr lang="zh-CN" altLang="en-US"/>
                <a:t>。</a:t>
              </a:r>
            </a:p>
          </p:txBody>
        </p:sp>
      </p:grpSp>
      <p:sp>
        <p:nvSpPr>
          <p:cNvPr id="167998" name="Rectangle 62"/>
          <p:cNvSpPr>
            <a:spLocks noChangeArrowheads="1"/>
          </p:cNvSpPr>
          <p:nvPr/>
        </p:nvSpPr>
        <p:spPr bwMode="auto">
          <a:xfrm>
            <a:off x="152400" y="2438400"/>
            <a:ext cx="4924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1. </a:t>
            </a:r>
            <a:r>
              <a:rPr lang="zh-CN" altLang="en-US" sz="2800" b="1">
                <a:solidFill>
                  <a:srgbClr val="FF0066"/>
                </a:solidFill>
              </a:rPr>
              <a:t>定向力</a:t>
            </a:r>
            <a:r>
              <a:rPr lang="en-US" altLang="zh-CN" sz="2800" b="1">
                <a:solidFill>
                  <a:srgbClr val="FF0066"/>
                </a:solidFill>
              </a:rPr>
              <a:t>——</a:t>
            </a:r>
            <a:r>
              <a:rPr lang="zh-CN" altLang="en-US" sz="2800"/>
              <a:t>极性分子之间</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7941"/>
                                        </p:tgtEl>
                                        <p:attrNameLst>
                                          <p:attrName>style.visibility</p:attrName>
                                        </p:attrNameLst>
                                      </p:cBhvr>
                                      <p:to>
                                        <p:strVal val="visible"/>
                                      </p:to>
                                    </p:set>
                                    <p:animEffect transition="in" filter="slide(fromBottom)">
                                      <p:cBhvr>
                                        <p:cTn id="7" dur="500"/>
                                        <p:tgtEl>
                                          <p:spTgt spid="167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67998"/>
                                        </p:tgtEl>
                                        <p:attrNameLst>
                                          <p:attrName>style.visibility</p:attrName>
                                        </p:attrNameLst>
                                      </p:cBhvr>
                                      <p:to>
                                        <p:strVal val="visible"/>
                                      </p:to>
                                    </p:set>
                                    <p:anim calcmode="lin" valueType="num">
                                      <p:cBhvr additive="base">
                                        <p:cTn id="12" dur="500" fill="hold"/>
                                        <p:tgtEl>
                                          <p:spTgt spid="167998"/>
                                        </p:tgtEl>
                                        <p:attrNameLst>
                                          <p:attrName>ppt_x</p:attrName>
                                        </p:attrNameLst>
                                      </p:cBhvr>
                                      <p:tavLst>
                                        <p:tav tm="0">
                                          <p:val>
                                            <p:strVal val="0-#ppt_w/2"/>
                                          </p:val>
                                        </p:tav>
                                        <p:tav tm="100000">
                                          <p:val>
                                            <p:strVal val="#ppt_x"/>
                                          </p:val>
                                        </p:tav>
                                      </p:tavLst>
                                    </p:anim>
                                    <p:anim calcmode="lin" valueType="num">
                                      <p:cBhvr additive="base">
                                        <p:cTn id="13" dur="500" fill="hold"/>
                                        <p:tgtEl>
                                          <p:spTgt spid="16799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261122"/>
                                        </p:tgtEl>
                                        <p:attrNameLst>
                                          <p:attrName>style.visibility</p:attrName>
                                        </p:attrNameLst>
                                      </p:cBhvr>
                                      <p:to>
                                        <p:strVal val="visible"/>
                                      </p:to>
                                    </p:set>
                                    <p:animEffect transition="in" filter="box(in)">
                                      <p:cBhvr>
                                        <p:cTn id="18" dur="500"/>
                                        <p:tgtEl>
                                          <p:spTgt spid="26112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67994"/>
                                        </p:tgtEl>
                                        <p:attrNameLst>
                                          <p:attrName>style.visibility</p:attrName>
                                        </p:attrNameLst>
                                      </p:cBhvr>
                                      <p:to>
                                        <p:strVal val="visible"/>
                                      </p:to>
                                    </p:set>
                                    <p:animEffect transition="in" filter="slide(fromBottom)">
                                      <p:cBhvr>
                                        <p:cTn id="23" dur="500"/>
                                        <p:tgtEl>
                                          <p:spTgt spid="167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1" grpId="0" autoUpdateAnimBg="0"/>
      <p:bldP spid="167994" grpId="0" autoUpdateAnimBg="0"/>
      <p:bldP spid="167998"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4"/>
          <p:cNvSpPr txBox="1">
            <a:spLocks noChangeArrowheads="1"/>
          </p:cNvSpPr>
          <p:nvPr/>
        </p:nvSpPr>
        <p:spPr bwMode="auto">
          <a:xfrm>
            <a:off x="304800" y="176213"/>
            <a:ext cx="77231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solidFill>
                  <a:srgbClr val="CC0099"/>
                </a:solidFill>
                <a:ea typeface="幼圆" pitchFamily="49" charset="-122"/>
              </a:rPr>
              <a:t>定向力的本质是静电作用力，其影响因素：</a:t>
            </a:r>
          </a:p>
        </p:txBody>
      </p:sp>
      <p:sp>
        <p:nvSpPr>
          <p:cNvPr id="78851" name="Text Box 25"/>
          <p:cNvSpPr txBox="1">
            <a:spLocks noChangeArrowheads="1"/>
          </p:cNvSpPr>
          <p:nvPr/>
        </p:nvSpPr>
        <p:spPr bwMode="auto">
          <a:xfrm>
            <a:off x="365125" y="706438"/>
            <a:ext cx="85502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buFontTx/>
              <a:buChar char="•"/>
            </a:pPr>
            <a:r>
              <a:rPr lang="zh-CN" altLang="en-US" sz="2800" b="1" i="1">
                <a:solidFill>
                  <a:schemeClr val="accent2"/>
                </a:solidFill>
              </a:rPr>
              <a:t>分子的偶极矩：分子的偶极矩越大，分子间静电作用力越强，定向力就越大。</a:t>
            </a:r>
          </a:p>
        </p:txBody>
      </p:sp>
      <p:sp>
        <p:nvSpPr>
          <p:cNvPr id="78852" name="Text Box 26"/>
          <p:cNvSpPr txBox="1">
            <a:spLocks noChangeArrowheads="1"/>
          </p:cNvSpPr>
          <p:nvPr/>
        </p:nvSpPr>
        <p:spPr bwMode="auto">
          <a:xfrm>
            <a:off x="304800" y="17526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buFontTx/>
              <a:buChar char="•"/>
            </a:pPr>
            <a:r>
              <a:rPr lang="zh-CN" altLang="en-US" sz="2800" b="1"/>
              <a:t>系统的温度：温度越高，分子的热运动越剧烈，分子的定向就越困难，因此定向力随温度的升高而降低。</a:t>
            </a:r>
          </a:p>
        </p:txBody>
      </p:sp>
      <p:sp>
        <p:nvSpPr>
          <p:cNvPr id="78853" name="Text Box 27"/>
          <p:cNvSpPr txBox="1">
            <a:spLocks noChangeArrowheads="1"/>
          </p:cNvSpPr>
          <p:nvPr/>
        </p:nvSpPr>
        <p:spPr bwMode="auto">
          <a:xfrm>
            <a:off x="304800" y="2895600"/>
            <a:ext cx="838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buFontTx/>
              <a:buChar char="•"/>
            </a:pPr>
            <a:r>
              <a:rPr lang="zh-CN" altLang="en-US" sz="2800" b="1" i="1">
                <a:solidFill>
                  <a:srgbClr val="800000"/>
                </a:solidFill>
              </a:rPr>
              <a:t>分子的间距：分子间的距离越近，偶极之间的作用力越强，定向力越大。</a:t>
            </a:r>
          </a:p>
        </p:txBody>
      </p:sp>
      <p:grpSp>
        <p:nvGrpSpPr>
          <p:cNvPr id="260098" name="Group 2"/>
          <p:cNvGrpSpPr>
            <a:grpSpLocks/>
          </p:cNvGrpSpPr>
          <p:nvPr/>
        </p:nvGrpSpPr>
        <p:grpSpPr bwMode="auto">
          <a:xfrm>
            <a:off x="228600" y="3886200"/>
            <a:ext cx="8736013" cy="2760663"/>
            <a:chOff x="144" y="2448"/>
            <a:chExt cx="5503" cy="1739"/>
          </a:xfrm>
        </p:grpSpPr>
        <p:sp>
          <p:nvSpPr>
            <p:cNvPr id="78855" name="Rectangle 2"/>
            <p:cNvSpPr>
              <a:spLocks noChangeArrowheads="1"/>
            </p:cNvSpPr>
            <p:nvPr/>
          </p:nvSpPr>
          <p:spPr bwMode="auto">
            <a:xfrm>
              <a:off x="144" y="2448"/>
              <a:ext cx="55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2. </a:t>
              </a:r>
              <a:r>
                <a:rPr lang="zh-CN" altLang="en-US" sz="2800" b="1">
                  <a:solidFill>
                    <a:srgbClr val="FF0066"/>
                  </a:solidFill>
                </a:rPr>
                <a:t>诱导力</a:t>
              </a:r>
              <a:r>
                <a:rPr lang="en-US" altLang="zh-CN" sz="2800" b="1">
                  <a:solidFill>
                    <a:srgbClr val="FF0066"/>
                  </a:solidFill>
                </a:rPr>
                <a:t>——</a:t>
              </a:r>
              <a:r>
                <a:rPr lang="zh-CN" altLang="en-US" sz="2800"/>
                <a:t>极性分子与非极性分子或极性分子之间</a:t>
              </a:r>
            </a:p>
          </p:txBody>
        </p:sp>
        <p:sp>
          <p:nvSpPr>
            <p:cNvPr id="78856" name="Text Box 28"/>
            <p:cNvSpPr txBox="1">
              <a:spLocks noChangeArrowheads="1"/>
            </p:cNvSpPr>
            <p:nvPr/>
          </p:nvSpPr>
          <p:spPr bwMode="auto">
            <a:xfrm>
              <a:off x="240" y="2784"/>
              <a:ext cx="5386" cy="1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1"/>
                <a:t>        </a:t>
              </a:r>
              <a:r>
                <a:rPr lang="zh-CN" altLang="en-US" sz="2800" b="1"/>
                <a:t>当</a:t>
              </a:r>
              <a:r>
                <a:rPr lang="zh-CN" altLang="en-US" sz="2800" b="1">
                  <a:solidFill>
                    <a:srgbClr val="A50021"/>
                  </a:solidFill>
                </a:rPr>
                <a:t>非极性分子接近极性分子</a:t>
              </a:r>
              <a:r>
                <a:rPr lang="zh-CN" altLang="en-US" sz="2800" b="1"/>
                <a:t>时，由于受到极性分子偶极所产生的微电场的影响，使非极性分子的正、负电荷中心产生相对位移，从而产生诱导偶极。诱导偶极与极性分子的固有偶极之间产生的吸引力称为诱导力。</a:t>
              </a: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60098"/>
                                        </p:tgtEl>
                                        <p:attrNameLst>
                                          <p:attrName>style.visibility</p:attrName>
                                        </p:attrNameLst>
                                      </p:cBhvr>
                                      <p:to>
                                        <p:strVal val="visible"/>
                                      </p:to>
                                    </p:set>
                                    <p:animEffect transition="in" filter="box(in)">
                                      <p:cBhvr>
                                        <p:cTn id="7" dur="500"/>
                                        <p:tgtEl>
                                          <p:spTgt spid="260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4" name="Group 2"/>
          <p:cNvGrpSpPr>
            <a:grpSpLocks/>
          </p:cNvGrpSpPr>
          <p:nvPr/>
        </p:nvGrpSpPr>
        <p:grpSpPr bwMode="auto">
          <a:xfrm>
            <a:off x="2043113" y="460375"/>
            <a:ext cx="936625" cy="576263"/>
            <a:chOff x="2835" y="2160"/>
            <a:chExt cx="590" cy="363"/>
          </a:xfrm>
        </p:grpSpPr>
        <p:sp>
          <p:nvSpPr>
            <p:cNvPr id="79897" name="Oval 3"/>
            <p:cNvSpPr>
              <a:spLocks noChangeArrowheads="1"/>
            </p:cNvSpPr>
            <p:nvPr/>
          </p:nvSpPr>
          <p:spPr bwMode="auto">
            <a:xfrm rot="6845" flipH="1">
              <a:off x="2835" y="2205"/>
              <a:ext cx="590"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8" name="Text Box 4"/>
            <p:cNvSpPr txBox="1">
              <a:spLocks noChangeArrowheads="1"/>
            </p:cNvSpPr>
            <p:nvPr/>
          </p:nvSpPr>
          <p:spPr bwMode="auto">
            <a:xfrm>
              <a:off x="2880" y="2160"/>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sp>
          <p:nvSpPr>
            <p:cNvPr id="79899" name="Text Box 5"/>
            <p:cNvSpPr txBox="1">
              <a:spLocks noChangeArrowheads="1"/>
            </p:cNvSpPr>
            <p:nvPr/>
          </p:nvSpPr>
          <p:spPr bwMode="auto">
            <a:xfrm>
              <a:off x="3107" y="2196"/>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grpSp>
      <p:sp>
        <p:nvSpPr>
          <p:cNvPr id="79875" name="Line 6"/>
          <p:cNvSpPr>
            <a:spLocks noChangeShapeType="1"/>
          </p:cNvSpPr>
          <p:nvPr/>
        </p:nvSpPr>
        <p:spPr bwMode="auto">
          <a:xfrm>
            <a:off x="1250950" y="747713"/>
            <a:ext cx="720725"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76" name="Line 7"/>
          <p:cNvSpPr>
            <a:spLocks noChangeShapeType="1"/>
          </p:cNvSpPr>
          <p:nvPr/>
        </p:nvSpPr>
        <p:spPr bwMode="auto">
          <a:xfrm>
            <a:off x="3051175" y="747713"/>
            <a:ext cx="20161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9877" name="Group 8"/>
          <p:cNvGrpSpPr>
            <a:grpSpLocks/>
          </p:cNvGrpSpPr>
          <p:nvPr/>
        </p:nvGrpSpPr>
        <p:grpSpPr bwMode="auto">
          <a:xfrm>
            <a:off x="5497513" y="444500"/>
            <a:ext cx="1587500" cy="576263"/>
            <a:chOff x="3559" y="3330"/>
            <a:chExt cx="1000" cy="363"/>
          </a:xfrm>
        </p:grpSpPr>
        <p:sp>
          <p:nvSpPr>
            <p:cNvPr id="79891" name="Oval 9"/>
            <p:cNvSpPr>
              <a:spLocks noChangeArrowheads="1"/>
            </p:cNvSpPr>
            <p:nvPr/>
          </p:nvSpPr>
          <p:spPr bwMode="auto">
            <a:xfrm rot="6845" flipH="1">
              <a:off x="3559" y="3376"/>
              <a:ext cx="408"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2" name="Oval 10"/>
            <p:cNvSpPr>
              <a:spLocks noChangeArrowheads="1"/>
            </p:cNvSpPr>
            <p:nvPr/>
          </p:nvSpPr>
          <p:spPr bwMode="auto">
            <a:xfrm rot="6845" flipH="1">
              <a:off x="3969" y="3376"/>
              <a:ext cx="590"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3" name="Text Box 11"/>
            <p:cNvSpPr txBox="1">
              <a:spLocks noChangeArrowheads="1"/>
            </p:cNvSpPr>
            <p:nvPr/>
          </p:nvSpPr>
          <p:spPr bwMode="auto">
            <a:xfrm>
              <a:off x="3742" y="3349"/>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sp>
          <p:nvSpPr>
            <p:cNvPr id="79894" name="Text Box 12"/>
            <p:cNvSpPr txBox="1">
              <a:spLocks noChangeArrowheads="1"/>
            </p:cNvSpPr>
            <p:nvPr/>
          </p:nvSpPr>
          <p:spPr bwMode="auto">
            <a:xfrm>
              <a:off x="4287" y="3366"/>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sp>
          <p:nvSpPr>
            <p:cNvPr id="79895" name="Text Box 13"/>
            <p:cNvSpPr txBox="1">
              <a:spLocks noChangeArrowheads="1"/>
            </p:cNvSpPr>
            <p:nvPr/>
          </p:nvSpPr>
          <p:spPr bwMode="auto">
            <a:xfrm>
              <a:off x="4015" y="3366"/>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sp>
          <p:nvSpPr>
            <p:cNvPr id="79896" name="Text Box 14"/>
            <p:cNvSpPr txBox="1">
              <a:spLocks noChangeArrowheads="1"/>
            </p:cNvSpPr>
            <p:nvPr/>
          </p:nvSpPr>
          <p:spPr bwMode="auto">
            <a:xfrm>
              <a:off x="3560" y="3330"/>
              <a:ext cx="2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grpSp>
      <p:sp>
        <p:nvSpPr>
          <p:cNvPr id="79878" name="Text Box 15"/>
          <p:cNvSpPr txBox="1">
            <a:spLocks noChangeArrowheads="1"/>
          </p:cNvSpPr>
          <p:nvPr/>
        </p:nvSpPr>
        <p:spPr bwMode="auto">
          <a:xfrm>
            <a:off x="892175" y="877888"/>
            <a:ext cx="16557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a:t>充分接近</a:t>
            </a:r>
          </a:p>
        </p:txBody>
      </p:sp>
      <p:sp>
        <p:nvSpPr>
          <p:cNvPr id="79879" name="Text Box 16"/>
          <p:cNvSpPr txBox="1">
            <a:spLocks noChangeArrowheads="1"/>
          </p:cNvSpPr>
          <p:nvPr/>
        </p:nvSpPr>
        <p:spPr bwMode="auto">
          <a:xfrm>
            <a:off x="3124200" y="228600"/>
            <a:ext cx="1655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a:t>诱导偶极</a:t>
            </a:r>
          </a:p>
        </p:txBody>
      </p:sp>
      <p:grpSp>
        <p:nvGrpSpPr>
          <p:cNvPr id="79880" name="Group 17"/>
          <p:cNvGrpSpPr>
            <a:grpSpLocks/>
          </p:cNvGrpSpPr>
          <p:nvPr/>
        </p:nvGrpSpPr>
        <p:grpSpPr bwMode="auto">
          <a:xfrm>
            <a:off x="674688" y="458788"/>
            <a:ext cx="504825" cy="504825"/>
            <a:chOff x="521" y="3022"/>
            <a:chExt cx="318" cy="318"/>
          </a:xfrm>
        </p:grpSpPr>
        <p:sp>
          <p:nvSpPr>
            <p:cNvPr id="79889" name="Oval 18"/>
            <p:cNvSpPr>
              <a:spLocks noChangeArrowheads="1"/>
            </p:cNvSpPr>
            <p:nvPr/>
          </p:nvSpPr>
          <p:spPr bwMode="auto">
            <a:xfrm>
              <a:off x="521" y="3022"/>
              <a:ext cx="318" cy="31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90" name="Text Box 19"/>
            <p:cNvSpPr txBox="1">
              <a:spLocks noChangeArrowheads="1"/>
            </p:cNvSpPr>
            <p:nvPr/>
          </p:nvSpPr>
          <p:spPr bwMode="auto">
            <a:xfrm>
              <a:off x="544" y="3044"/>
              <a:ext cx="2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000"/>
                <a:t>±</a:t>
              </a:r>
            </a:p>
          </p:txBody>
        </p:sp>
      </p:grpSp>
      <p:sp>
        <p:nvSpPr>
          <p:cNvPr id="79881" name="AutoShape 22"/>
          <p:cNvSpPr>
            <a:spLocks noChangeArrowheads="1"/>
          </p:cNvSpPr>
          <p:nvPr/>
        </p:nvSpPr>
        <p:spPr bwMode="auto">
          <a:xfrm>
            <a:off x="6248400" y="1295400"/>
            <a:ext cx="1600200" cy="685800"/>
          </a:xfrm>
          <a:prstGeom prst="wedgeEllipseCallout">
            <a:avLst>
              <a:gd name="adj1" fmla="val -54264"/>
              <a:gd name="adj2" fmla="val -121065"/>
            </a:avLst>
          </a:prstGeom>
          <a:solidFill>
            <a:srgbClr val="FF99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诱导力</a:t>
            </a:r>
          </a:p>
        </p:txBody>
      </p:sp>
      <p:sp>
        <p:nvSpPr>
          <p:cNvPr id="243735" name="Text Box 23"/>
          <p:cNvSpPr txBox="1">
            <a:spLocks noChangeArrowheads="1"/>
          </p:cNvSpPr>
          <p:nvPr/>
        </p:nvSpPr>
        <p:spPr bwMode="auto">
          <a:xfrm>
            <a:off x="228600" y="2209800"/>
            <a:ext cx="85502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       </a:t>
            </a:r>
            <a:r>
              <a:rPr lang="zh-CN" altLang="en-US" b="1">
                <a:solidFill>
                  <a:schemeClr val="accent2"/>
                </a:solidFill>
              </a:rPr>
              <a:t>极性分子与极性分子之间</a:t>
            </a:r>
            <a:r>
              <a:rPr lang="zh-CN" altLang="en-US"/>
              <a:t>偶极的相互作用也会使分子双方产生变形作用，产生诱导偶极，使极性分子的偶极矩增大。</a:t>
            </a:r>
          </a:p>
        </p:txBody>
      </p:sp>
      <p:grpSp>
        <p:nvGrpSpPr>
          <p:cNvPr id="243741" name="Group 29"/>
          <p:cNvGrpSpPr>
            <a:grpSpLocks/>
          </p:cNvGrpSpPr>
          <p:nvPr/>
        </p:nvGrpSpPr>
        <p:grpSpPr bwMode="auto">
          <a:xfrm>
            <a:off x="228600" y="3200400"/>
            <a:ext cx="9115425" cy="3276600"/>
            <a:chOff x="144" y="2016"/>
            <a:chExt cx="5742" cy="2064"/>
          </a:xfrm>
        </p:grpSpPr>
        <p:sp>
          <p:nvSpPr>
            <p:cNvPr id="79884" name="Text Box 24"/>
            <p:cNvSpPr txBox="1">
              <a:spLocks noChangeArrowheads="1"/>
            </p:cNvSpPr>
            <p:nvPr/>
          </p:nvSpPr>
          <p:spPr bwMode="auto">
            <a:xfrm>
              <a:off x="192" y="2016"/>
              <a:ext cx="441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solidFill>
                    <a:srgbClr val="CC0099"/>
                  </a:solidFill>
                  <a:ea typeface="幼圆" pitchFamily="49" charset="-122"/>
                </a:rPr>
                <a:t>诱导力的本质是静电作用力，其影响因素：</a:t>
              </a:r>
            </a:p>
          </p:txBody>
        </p:sp>
        <p:sp>
          <p:nvSpPr>
            <p:cNvPr id="79885" name="Text Box 25"/>
            <p:cNvSpPr txBox="1">
              <a:spLocks noChangeArrowheads="1"/>
            </p:cNvSpPr>
            <p:nvPr/>
          </p:nvSpPr>
          <p:spPr bwMode="auto">
            <a:xfrm>
              <a:off x="182" y="2332"/>
              <a:ext cx="46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buFontTx/>
                <a:buChar char="•"/>
              </a:pPr>
              <a:r>
                <a:rPr lang="zh-CN" altLang="en-US" sz="2800" b="1" i="1"/>
                <a:t>极性分子的偶极矩越大，诱导作用越强；</a:t>
              </a:r>
            </a:p>
          </p:txBody>
        </p:sp>
        <p:sp>
          <p:nvSpPr>
            <p:cNvPr id="79886" name="Text Box 26"/>
            <p:cNvSpPr txBox="1">
              <a:spLocks noChangeArrowheads="1"/>
            </p:cNvSpPr>
            <p:nvPr/>
          </p:nvSpPr>
          <p:spPr bwMode="auto">
            <a:xfrm>
              <a:off x="192" y="2750"/>
              <a:ext cx="5568"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buFontTx/>
                <a:buChar char="•"/>
              </a:pPr>
              <a:r>
                <a:rPr lang="zh-CN" altLang="en-US" sz="2800"/>
                <a:t>非极性分子</a:t>
              </a:r>
              <a:r>
                <a:rPr lang="en-US" altLang="zh-CN" sz="2800"/>
                <a:t>(</a:t>
              </a:r>
              <a:r>
                <a:rPr lang="zh-CN" altLang="en-US" sz="2800"/>
                <a:t>或其它极性分子</a:t>
              </a:r>
              <a:r>
                <a:rPr lang="en-US" altLang="zh-CN" sz="2800"/>
                <a:t>)</a:t>
              </a:r>
              <a:r>
                <a:rPr lang="zh-CN" altLang="en-US" sz="2800"/>
                <a:t>的半径越大，其电荷分布越松散，在外加电场下越易产生变形，诱导作用越强；</a:t>
              </a:r>
            </a:p>
          </p:txBody>
        </p:sp>
        <p:sp>
          <p:nvSpPr>
            <p:cNvPr id="79887" name="Text Box 27"/>
            <p:cNvSpPr txBox="1">
              <a:spLocks noChangeArrowheads="1"/>
            </p:cNvSpPr>
            <p:nvPr/>
          </p:nvSpPr>
          <p:spPr bwMode="auto">
            <a:xfrm>
              <a:off x="192" y="3504"/>
              <a:ext cx="33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buFontTx/>
                <a:buChar char="•"/>
              </a:pPr>
              <a:r>
                <a:rPr lang="zh-CN" altLang="en-US" sz="2800" b="1" i="1"/>
                <a:t>分子的间距越小，诱导力越大。</a:t>
              </a:r>
            </a:p>
          </p:txBody>
        </p:sp>
        <p:sp>
          <p:nvSpPr>
            <p:cNvPr id="79888" name="Text Box 28"/>
            <p:cNvSpPr txBox="1">
              <a:spLocks noChangeArrowheads="1"/>
            </p:cNvSpPr>
            <p:nvPr/>
          </p:nvSpPr>
          <p:spPr bwMode="auto">
            <a:xfrm>
              <a:off x="144" y="3792"/>
              <a:ext cx="57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solidFill>
                    <a:schemeClr val="accent2"/>
                  </a:solidFill>
                  <a:ea typeface="幼圆" pitchFamily="49" charset="-122"/>
                </a:rPr>
                <a:t>诱导力是一个分子接近极性分子时瞬间产生的，与系统温度无关。</a:t>
              </a: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3735"/>
                                        </p:tgtEl>
                                        <p:attrNameLst>
                                          <p:attrName>style.visibility</p:attrName>
                                        </p:attrNameLst>
                                      </p:cBhvr>
                                      <p:to>
                                        <p:strVal val="visible"/>
                                      </p:to>
                                    </p:set>
                                    <p:anim calcmode="lin" valueType="num">
                                      <p:cBhvr additive="base">
                                        <p:cTn id="7" dur="500" fill="hold"/>
                                        <p:tgtEl>
                                          <p:spTgt spid="243735"/>
                                        </p:tgtEl>
                                        <p:attrNameLst>
                                          <p:attrName>ppt_x</p:attrName>
                                        </p:attrNameLst>
                                      </p:cBhvr>
                                      <p:tavLst>
                                        <p:tav tm="0">
                                          <p:val>
                                            <p:strVal val="0-#ppt_w/2"/>
                                          </p:val>
                                        </p:tav>
                                        <p:tav tm="100000">
                                          <p:val>
                                            <p:strVal val="#ppt_x"/>
                                          </p:val>
                                        </p:tav>
                                      </p:tavLst>
                                    </p:anim>
                                    <p:anim calcmode="lin" valueType="num">
                                      <p:cBhvr additive="base">
                                        <p:cTn id="8" dur="500" fill="hold"/>
                                        <p:tgtEl>
                                          <p:spTgt spid="24373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43741"/>
                                        </p:tgtEl>
                                        <p:attrNameLst>
                                          <p:attrName>style.visibility</p:attrName>
                                        </p:attrNameLst>
                                      </p:cBhvr>
                                      <p:to>
                                        <p:strVal val="visible"/>
                                      </p:to>
                                    </p:set>
                                    <p:anim calcmode="lin" valueType="num">
                                      <p:cBhvr>
                                        <p:cTn id="13" dur="500" fill="hold"/>
                                        <p:tgtEl>
                                          <p:spTgt spid="243741"/>
                                        </p:tgtEl>
                                        <p:attrNameLst>
                                          <p:attrName>ppt_w</p:attrName>
                                        </p:attrNameLst>
                                      </p:cBhvr>
                                      <p:tavLst>
                                        <p:tav tm="0">
                                          <p:val>
                                            <p:fltVal val="0"/>
                                          </p:val>
                                        </p:tav>
                                        <p:tav tm="100000">
                                          <p:val>
                                            <p:strVal val="#ppt_w"/>
                                          </p:val>
                                        </p:tav>
                                      </p:tavLst>
                                    </p:anim>
                                    <p:anim calcmode="lin" valueType="num">
                                      <p:cBhvr>
                                        <p:cTn id="14" dur="500" fill="hold"/>
                                        <p:tgtEl>
                                          <p:spTgt spid="24374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3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5"/>
          <p:cNvSpPr>
            <a:spLocks noChangeArrowheads="1"/>
          </p:cNvSpPr>
          <p:nvPr/>
        </p:nvSpPr>
        <p:spPr bwMode="auto">
          <a:xfrm>
            <a:off x="107950" y="115888"/>
            <a:ext cx="8856663"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3300"/>
                </a:solidFill>
              </a:rPr>
              <a:t>3. </a:t>
            </a:r>
            <a:r>
              <a:rPr lang="zh-CN" altLang="en-US" sz="2800" b="1">
                <a:solidFill>
                  <a:srgbClr val="FF3300"/>
                </a:solidFill>
              </a:rPr>
              <a:t>色散力</a:t>
            </a:r>
            <a:r>
              <a:rPr lang="en-US" altLang="zh-CN" sz="2800" b="1">
                <a:solidFill>
                  <a:srgbClr val="FF3300"/>
                </a:solidFill>
              </a:rPr>
              <a:t>——</a:t>
            </a:r>
            <a:r>
              <a:rPr lang="zh-CN" altLang="en-US"/>
              <a:t>非极性分子之间或极性分子之间或非极性分子与极性分子之间（即所有分子之间）的相互作用力</a:t>
            </a:r>
          </a:p>
        </p:txBody>
      </p:sp>
      <p:sp>
        <p:nvSpPr>
          <p:cNvPr id="80899" name="Rectangle 6"/>
          <p:cNvSpPr>
            <a:spLocks noChangeArrowheads="1"/>
          </p:cNvSpPr>
          <p:nvPr/>
        </p:nvSpPr>
        <p:spPr bwMode="auto">
          <a:xfrm>
            <a:off x="395288" y="1052513"/>
            <a:ext cx="83502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zh-CN" altLang="en-US"/>
              <a:t>由于分子的运动和原子核的振动，会使电子云和原子核之间发生瞬时的相对位移</a:t>
            </a:r>
            <a:r>
              <a:rPr lang="en-US" altLang="zh-CN"/>
              <a:t>,</a:t>
            </a:r>
            <a:r>
              <a:rPr lang="zh-CN" altLang="en-US"/>
              <a:t>从而产生瞬时的偶极矩。瞬时偶极矩会使与其相邻的分子产生相应的瞬时诱导偶极。这种瞬时偶极与瞬时诱导偶极的相互作用称为色散力。</a:t>
            </a:r>
          </a:p>
        </p:txBody>
      </p:sp>
      <p:sp>
        <p:nvSpPr>
          <p:cNvPr id="168968" name="Rectangle 8"/>
          <p:cNvSpPr>
            <a:spLocks noChangeArrowheads="1"/>
          </p:cNvSpPr>
          <p:nvPr/>
        </p:nvSpPr>
        <p:spPr bwMode="auto">
          <a:xfrm>
            <a:off x="228600" y="5257800"/>
            <a:ext cx="8632825" cy="119697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zh-CN" altLang="en-US"/>
              <a:t>色散力的大小与分子的变形性和分子间距离有关，一般情况：分子的体积越大</a:t>
            </a:r>
            <a:r>
              <a:rPr lang="en-US" altLang="zh-CN"/>
              <a:t>,</a:t>
            </a:r>
            <a:r>
              <a:rPr lang="zh-CN" altLang="en-US"/>
              <a:t>变形性越大</a:t>
            </a:r>
            <a:r>
              <a:rPr lang="en-US" altLang="zh-CN"/>
              <a:t>,</a:t>
            </a:r>
            <a:r>
              <a:rPr lang="zh-CN" altLang="en-US"/>
              <a:t>分子之间的色散力就越强，同时分子之间的距离越近，色散力越大。</a:t>
            </a:r>
          </a:p>
        </p:txBody>
      </p:sp>
      <p:grpSp>
        <p:nvGrpSpPr>
          <p:cNvPr id="259074" name="Group 2"/>
          <p:cNvGrpSpPr>
            <a:grpSpLocks/>
          </p:cNvGrpSpPr>
          <p:nvPr/>
        </p:nvGrpSpPr>
        <p:grpSpPr bwMode="auto">
          <a:xfrm>
            <a:off x="152400" y="2590800"/>
            <a:ext cx="8670925" cy="2630488"/>
            <a:chOff x="96" y="1632"/>
            <a:chExt cx="5462" cy="1657"/>
          </a:xfrm>
        </p:grpSpPr>
        <p:sp>
          <p:nvSpPr>
            <p:cNvPr id="80902" name="Rectangle 7"/>
            <p:cNvSpPr>
              <a:spLocks noChangeArrowheads="1"/>
            </p:cNvSpPr>
            <p:nvPr/>
          </p:nvSpPr>
          <p:spPr bwMode="auto">
            <a:xfrm>
              <a:off x="96" y="1632"/>
              <a:ext cx="5438"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t>        </a:t>
              </a:r>
              <a:r>
                <a:rPr lang="zh-CN" altLang="en-US" sz="2800"/>
                <a:t>虽然瞬时偶极矩存在的时间较短，但不断产生、不断重复，使得分子之间始终存在这种作用力。</a:t>
              </a:r>
            </a:p>
          </p:txBody>
        </p:sp>
        <p:sp>
          <p:nvSpPr>
            <p:cNvPr id="80903" name="Line 20"/>
            <p:cNvSpPr>
              <a:spLocks noChangeShapeType="1"/>
            </p:cNvSpPr>
            <p:nvPr/>
          </p:nvSpPr>
          <p:spPr bwMode="auto">
            <a:xfrm flipV="1">
              <a:off x="1793" y="2560"/>
              <a:ext cx="45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0904" name="Group 39"/>
            <p:cNvGrpSpPr>
              <a:grpSpLocks/>
            </p:cNvGrpSpPr>
            <p:nvPr/>
          </p:nvGrpSpPr>
          <p:grpSpPr bwMode="auto">
            <a:xfrm>
              <a:off x="375" y="2288"/>
              <a:ext cx="1237" cy="499"/>
              <a:chOff x="375" y="2288"/>
              <a:chExt cx="1237" cy="499"/>
            </a:xfrm>
          </p:grpSpPr>
          <p:grpSp>
            <p:nvGrpSpPr>
              <p:cNvPr id="80927" name="Group 18"/>
              <p:cNvGrpSpPr>
                <a:grpSpLocks/>
              </p:cNvGrpSpPr>
              <p:nvPr/>
            </p:nvGrpSpPr>
            <p:grpSpPr bwMode="auto">
              <a:xfrm>
                <a:off x="478" y="2288"/>
                <a:ext cx="499" cy="499"/>
                <a:chOff x="204" y="2614"/>
                <a:chExt cx="499" cy="499"/>
              </a:xfrm>
            </p:grpSpPr>
            <p:sp>
              <p:nvSpPr>
                <p:cNvPr id="80933" name="Oval 15"/>
                <p:cNvSpPr>
                  <a:spLocks noChangeArrowheads="1"/>
                </p:cNvSpPr>
                <p:nvPr/>
              </p:nvSpPr>
              <p:spPr bwMode="auto">
                <a:xfrm>
                  <a:off x="204" y="2614"/>
                  <a:ext cx="499" cy="499"/>
                </a:xfrm>
                <a:prstGeom prst="ellipse">
                  <a:avLst/>
                </a:prstGeom>
                <a:solidFill>
                  <a:schemeClr val="accent1"/>
                </a:solidFill>
                <a:ln w="381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4" name="Text Box 16"/>
                <p:cNvSpPr txBox="1">
                  <a:spLocks noChangeArrowheads="1"/>
                </p:cNvSpPr>
                <p:nvPr/>
              </p:nvSpPr>
              <p:spPr bwMode="auto">
                <a:xfrm>
                  <a:off x="295" y="2659"/>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grpSp>
          <p:grpSp>
            <p:nvGrpSpPr>
              <p:cNvPr id="80928" name="Group 19"/>
              <p:cNvGrpSpPr>
                <a:grpSpLocks/>
              </p:cNvGrpSpPr>
              <p:nvPr/>
            </p:nvGrpSpPr>
            <p:grpSpPr bwMode="auto">
              <a:xfrm>
                <a:off x="1113" y="2288"/>
                <a:ext cx="499" cy="499"/>
                <a:chOff x="839" y="2614"/>
                <a:chExt cx="499" cy="499"/>
              </a:xfrm>
            </p:grpSpPr>
            <p:sp>
              <p:nvSpPr>
                <p:cNvPr id="80931" name="Oval 13"/>
                <p:cNvSpPr>
                  <a:spLocks noChangeArrowheads="1"/>
                </p:cNvSpPr>
                <p:nvPr/>
              </p:nvSpPr>
              <p:spPr bwMode="auto">
                <a:xfrm>
                  <a:off x="839" y="2614"/>
                  <a:ext cx="499" cy="499"/>
                </a:xfrm>
                <a:prstGeom prst="ellipse">
                  <a:avLst/>
                </a:prstGeom>
                <a:solidFill>
                  <a:schemeClr val="accent1"/>
                </a:solidFill>
                <a:ln w="381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32" name="Text Box 17"/>
                <p:cNvSpPr txBox="1">
                  <a:spLocks noChangeArrowheads="1"/>
                </p:cNvSpPr>
                <p:nvPr/>
              </p:nvSpPr>
              <p:spPr bwMode="auto">
                <a:xfrm>
                  <a:off x="930" y="2659"/>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a:t>
                  </a:r>
                </a:p>
              </p:txBody>
            </p:sp>
          </p:grpSp>
          <p:sp>
            <p:nvSpPr>
              <p:cNvPr id="80929" name="Text Box 27"/>
              <p:cNvSpPr txBox="1">
                <a:spLocks noChangeArrowheads="1"/>
              </p:cNvSpPr>
              <p:nvPr/>
            </p:nvSpPr>
            <p:spPr bwMode="auto">
              <a:xfrm>
                <a:off x="375" y="2333"/>
                <a:ext cx="1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i="1"/>
                  <a:t>e</a:t>
                </a:r>
              </a:p>
            </p:txBody>
          </p:sp>
          <p:sp>
            <p:nvSpPr>
              <p:cNvPr id="80930" name="Text Box 28"/>
              <p:cNvSpPr txBox="1">
                <a:spLocks noChangeArrowheads="1"/>
              </p:cNvSpPr>
              <p:nvPr/>
            </p:nvSpPr>
            <p:spPr bwMode="auto">
              <a:xfrm>
                <a:off x="1010" y="2333"/>
                <a:ext cx="1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i="1"/>
                  <a:t>e</a:t>
                </a:r>
              </a:p>
            </p:txBody>
          </p:sp>
        </p:grpSp>
        <p:grpSp>
          <p:nvGrpSpPr>
            <p:cNvPr id="80905" name="Group 41"/>
            <p:cNvGrpSpPr>
              <a:grpSpLocks/>
            </p:cNvGrpSpPr>
            <p:nvPr/>
          </p:nvGrpSpPr>
          <p:grpSpPr bwMode="auto">
            <a:xfrm>
              <a:off x="4185" y="2288"/>
              <a:ext cx="1373" cy="832"/>
              <a:chOff x="4185" y="2288"/>
              <a:chExt cx="1373" cy="832"/>
            </a:xfrm>
          </p:grpSpPr>
          <p:sp>
            <p:nvSpPr>
              <p:cNvPr id="80919" name="Oval 10"/>
              <p:cNvSpPr>
                <a:spLocks noChangeArrowheads="1"/>
              </p:cNvSpPr>
              <p:nvPr/>
            </p:nvSpPr>
            <p:spPr bwMode="auto">
              <a:xfrm>
                <a:off x="4288" y="2288"/>
                <a:ext cx="635" cy="499"/>
              </a:xfrm>
              <a:prstGeom prst="ellipse">
                <a:avLst/>
              </a:prstGeom>
              <a:solidFill>
                <a:schemeClr val="accent1"/>
              </a:solidFill>
              <a:ln w="28575">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0" name="Oval 11"/>
              <p:cNvSpPr>
                <a:spLocks noChangeArrowheads="1"/>
              </p:cNvSpPr>
              <p:nvPr/>
            </p:nvSpPr>
            <p:spPr bwMode="auto">
              <a:xfrm>
                <a:off x="4923" y="2288"/>
                <a:ext cx="635" cy="499"/>
              </a:xfrm>
              <a:prstGeom prst="ellipse">
                <a:avLst/>
              </a:prstGeom>
              <a:solidFill>
                <a:schemeClr val="accent1"/>
              </a:solidFill>
              <a:ln w="28575">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21" name="Rectangle 25"/>
              <p:cNvSpPr>
                <a:spLocks noChangeArrowheads="1"/>
              </p:cNvSpPr>
              <p:nvPr/>
            </p:nvSpPr>
            <p:spPr bwMode="auto">
              <a:xfrm>
                <a:off x="4424" y="2369"/>
                <a:ext cx="4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t>- +</a:t>
                </a:r>
              </a:p>
            </p:txBody>
          </p:sp>
          <p:sp>
            <p:nvSpPr>
              <p:cNvPr id="80922" name="Rectangle 26"/>
              <p:cNvSpPr>
                <a:spLocks noChangeArrowheads="1"/>
              </p:cNvSpPr>
              <p:nvPr/>
            </p:nvSpPr>
            <p:spPr bwMode="auto">
              <a:xfrm>
                <a:off x="5049" y="2369"/>
                <a:ext cx="3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t>- +</a:t>
                </a:r>
              </a:p>
            </p:txBody>
          </p:sp>
          <p:sp>
            <p:nvSpPr>
              <p:cNvPr id="80923" name="Text Box 31"/>
              <p:cNvSpPr txBox="1">
                <a:spLocks noChangeArrowheads="1"/>
              </p:cNvSpPr>
              <p:nvPr/>
            </p:nvSpPr>
            <p:spPr bwMode="auto">
              <a:xfrm>
                <a:off x="4185" y="2378"/>
                <a:ext cx="1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i="1"/>
                  <a:t>e</a:t>
                </a:r>
              </a:p>
            </p:txBody>
          </p:sp>
          <p:sp>
            <p:nvSpPr>
              <p:cNvPr id="80924" name="Text Box 32"/>
              <p:cNvSpPr txBox="1">
                <a:spLocks noChangeArrowheads="1"/>
              </p:cNvSpPr>
              <p:nvPr/>
            </p:nvSpPr>
            <p:spPr bwMode="auto">
              <a:xfrm>
                <a:off x="4820" y="2333"/>
                <a:ext cx="1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i="1"/>
                  <a:t>e</a:t>
                </a:r>
              </a:p>
            </p:txBody>
          </p:sp>
          <p:sp>
            <p:nvSpPr>
              <p:cNvPr id="80925" name="Text Box 33"/>
              <p:cNvSpPr txBox="1">
                <a:spLocks noChangeArrowheads="1"/>
              </p:cNvSpPr>
              <p:nvPr/>
            </p:nvSpPr>
            <p:spPr bwMode="auto">
              <a:xfrm>
                <a:off x="4560" y="2832"/>
                <a:ext cx="8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a:t>色散力</a:t>
                </a:r>
              </a:p>
            </p:txBody>
          </p:sp>
          <p:sp>
            <p:nvSpPr>
              <p:cNvPr id="80926" name="Line 34"/>
              <p:cNvSpPr>
                <a:spLocks noChangeShapeType="1"/>
              </p:cNvSpPr>
              <p:nvPr/>
            </p:nvSpPr>
            <p:spPr bwMode="auto">
              <a:xfrm flipV="1">
                <a:off x="4878" y="2650"/>
                <a:ext cx="45" cy="2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0906" name="Group 42"/>
            <p:cNvGrpSpPr>
              <a:grpSpLocks/>
            </p:cNvGrpSpPr>
            <p:nvPr/>
          </p:nvGrpSpPr>
          <p:grpSpPr bwMode="auto">
            <a:xfrm>
              <a:off x="2338" y="2288"/>
              <a:ext cx="1905" cy="1001"/>
              <a:chOff x="2338" y="2288"/>
              <a:chExt cx="1905" cy="1001"/>
            </a:xfrm>
          </p:grpSpPr>
          <p:sp>
            <p:nvSpPr>
              <p:cNvPr id="80907" name="Line 21"/>
              <p:cNvSpPr>
                <a:spLocks noChangeShapeType="1"/>
              </p:cNvSpPr>
              <p:nvPr/>
            </p:nvSpPr>
            <p:spPr bwMode="auto">
              <a:xfrm flipV="1">
                <a:off x="3789" y="2560"/>
                <a:ext cx="45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0908" name="Group 40"/>
              <p:cNvGrpSpPr>
                <a:grpSpLocks/>
              </p:cNvGrpSpPr>
              <p:nvPr/>
            </p:nvGrpSpPr>
            <p:grpSpPr bwMode="auto">
              <a:xfrm>
                <a:off x="2428" y="2288"/>
                <a:ext cx="1362" cy="1001"/>
                <a:chOff x="2428" y="2288"/>
                <a:chExt cx="1362" cy="1001"/>
              </a:xfrm>
            </p:grpSpPr>
            <p:grpSp>
              <p:nvGrpSpPr>
                <p:cNvPr id="80910" name="Group 14"/>
                <p:cNvGrpSpPr>
                  <a:grpSpLocks/>
                </p:cNvGrpSpPr>
                <p:nvPr/>
              </p:nvGrpSpPr>
              <p:grpSpPr bwMode="auto">
                <a:xfrm>
                  <a:off x="2428" y="2288"/>
                  <a:ext cx="499" cy="499"/>
                  <a:chOff x="1655" y="2614"/>
                  <a:chExt cx="500" cy="499"/>
                </a:xfrm>
              </p:grpSpPr>
              <p:sp>
                <p:nvSpPr>
                  <p:cNvPr id="80917" name="Oval 9"/>
                  <p:cNvSpPr>
                    <a:spLocks noChangeArrowheads="1"/>
                  </p:cNvSpPr>
                  <p:nvPr/>
                </p:nvSpPr>
                <p:spPr bwMode="auto">
                  <a:xfrm>
                    <a:off x="1655" y="2614"/>
                    <a:ext cx="499" cy="499"/>
                  </a:xfrm>
                  <a:prstGeom prst="ellipse">
                    <a:avLst/>
                  </a:prstGeom>
                  <a:solidFill>
                    <a:schemeClr val="accent1"/>
                  </a:solidFill>
                  <a:ln w="381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8" name="Text Box 12"/>
                  <p:cNvSpPr txBox="1">
                    <a:spLocks noChangeArrowheads="1"/>
                  </p:cNvSpPr>
                  <p:nvPr/>
                </p:nvSpPr>
                <p:spPr bwMode="auto">
                  <a:xfrm>
                    <a:off x="1701" y="2695"/>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  +</a:t>
                    </a:r>
                  </a:p>
                </p:txBody>
              </p:sp>
            </p:grpSp>
            <p:grpSp>
              <p:nvGrpSpPr>
                <p:cNvPr id="80911" name="Group 22"/>
                <p:cNvGrpSpPr>
                  <a:grpSpLocks/>
                </p:cNvGrpSpPr>
                <p:nvPr/>
              </p:nvGrpSpPr>
              <p:grpSpPr bwMode="auto">
                <a:xfrm>
                  <a:off x="3110" y="2288"/>
                  <a:ext cx="498" cy="499"/>
                  <a:chOff x="1655" y="2614"/>
                  <a:chExt cx="500" cy="499"/>
                </a:xfrm>
              </p:grpSpPr>
              <p:sp>
                <p:nvSpPr>
                  <p:cNvPr id="80915" name="Oval 23"/>
                  <p:cNvSpPr>
                    <a:spLocks noChangeArrowheads="1"/>
                  </p:cNvSpPr>
                  <p:nvPr/>
                </p:nvSpPr>
                <p:spPr bwMode="auto">
                  <a:xfrm>
                    <a:off x="1655" y="2614"/>
                    <a:ext cx="499" cy="499"/>
                  </a:xfrm>
                  <a:prstGeom prst="ellipse">
                    <a:avLst/>
                  </a:prstGeom>
                  <a:solidFill>
                    <a:schemeClr val="accent1"/>
                  </a:solidFill>
                  <a:ln w="3810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16" name="Text Box 24"/>
                  <p:cNvSpPr txBox="1">
                    <a:spLocks noChangeArrowheads="1"/>
                  </p:cNvSpPr>
                  <p:nvPr/>
                </p:nvSpPr>
                <p:spPr bwMode="auto">
                  <a:xfrm>
                    <a:off x="1701" y="2695"/>
                    <a:ext cx="4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 +</a:t>
                    </a:r>
                  </a:p>
                </p:txBody>
              </p:sp>
            </p:grpSp>
            <p:sp>
              <p:nvSpPr>
                <p:cNvPr id="80912" name="Text Box 30"/>
                <p:cNvSpPr txBox="1">
                  <a:spLocks noChangeArrowheads="1"/>
                </p:cNvSpPr>
                <p:nvPr/>
              </p:nvSpPr>
              <p:spPr bwMode="auto">
                <a:xfrm>
                  <a:off x="3006" y="2333"/>
                  <a:ext cx="1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i="1"/>
                    <a:t>e</a:t>
                  </a:r>
                </a:p>
              </p:txBody>
            </p:sp>
            <p:sp>
              <p:nvSpPr>
                <p:cNvPr id="80913" name="Text Box 35"/>
                <p:cNvSpPr txBox="1">
                  <a:spLocks noChangeArrowheads="1"/>
                </p:cNvSpPr>
                <p:nvPr/>
              </p:nvSpPr>
              <p:spPr bwMode="auto">
                <a:xfrm>
                  <a:off x="2429" y="2771"/>
                  <a:ext cx="54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a:t>瞬间偶极</a:t>
                  </a:r>
                </a:p>
              </p:txBody>
            </p:sp>
            <p:sp>
              <p:nvSpPr>
                <p:cNvPr id="80914" name="Text Box 36"/>
                <p:cNvSpPr txBox="1">
                  <a:spLocks noChangeArrowheads="1"/>
                </p:cNvSpPr>
                <p:nvPr/>
              </p:nvSpPr>
              <p:spPr bwMode="auto">
                <a:xfrm>
                  <a:off x="3018" y="2741"/>
                  <a:ext cx="77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a:t>瞬间诱导偶极</a:t>
                  </a:r>
                </a:p>
              </p:txBody>
            </p:sp>
          </p:grpSp>
          <p:sp>
            <p:nvSpPr>
              <p:cNvPr id="80909" name="Text Box 29"/>
              <p:cNvSpPr txBox="1">
                <a:spLocks noChangeArrowheads="1"/>
              </p:cNvSpPr>
              <p:nvPr/>
            </p:nvSpPr>
            <p:spPr bwMode="auto">
              <a:xfrm>
                <a:off x="2338" y="2333"/>
                <a:ext cx="1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i="1"/>
                  <a:t>e</a:t>
                </a:r>
              </a:p>
            </p:txBody>
          </p:sp>
        </p:gr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9074"/>
                                        </p:tgtEl>
                                        <p:attrNameLst>
                                          <p:attrName>style.visibility</p:attrName>
                                        </p:attrNameLst>
                                      </p:cBhvr>
                                      <p:to>
                                        <p:strVal val="visible"/>
                                      </p:to>
                                    </p:set>
                                    <p:animEffect transition="in" filter="blinds(horizontal)">
                                      <p:cBhvr>
                                        <p:cTn id="7" dur="500"/>
                                        <p:tgtEl>
                                          <p:spTgt spid="259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68968"/>
                                        </p:tgtEl>
                                        <p:attrNameLst>
                                          <p:attrName>style.visibility</p:attrName>
                                        </p:attrNameLst>
                                      </p:cBhvr>
                                      <p:to>
                                        <p:strVal val="visible"/>
                                      </p:to>
                                    </p:set>
                                    <p:anim calcmode="lin" valueType="num">
                                      <p:cBhvr additive="base">
                                        <p:cTn id="12" dur="500" fill="hold"/>
                                        <p:tgtEl>
                                          <p:spTgt spid="168968"/>
                                        </p:tgtEl>
                                        <p:attrNameLst>
                                          <p:attrName>ppt_x</p:attrName>
                                        </p:attrNameLst>
                                      </p:cBhvr>
                                      <p:tavLst>
                                        <p:tav tm="0">
                                          <p:val>
                                            <p:strVal val="1+#ppt_w/2"/>
                                          </p:val>
                                        </p:tav>
                                        <p:tav tm="100000">
                                          <p:val>
                                            <p:strVal val="#ppt_x"/>
                                          </p:val>
                                        </p:tav>
                                      </p:tavLst>
                                    </p:anim>
                                    <p:anim calcmode="lin" valueType="num">
                                      <p:cBhvr additive="base">
                                        <p:cTn id="13" dur="500" fill="hold"/>
                                        <p:tgtEl>
                                          <p:spTgt spid="1689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8"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457200" y="228600"/>
            <a:ext cx="8480425" cy="2249488"/>
          </a:xfrm>
          <a:prstGeom prst="rect">
            <a:avLst/>
          </a:prstGeom>
          <a:noFill/>
          <a:ln w="22225">
            <a:solidFill>
              <a:srgbClr val="FF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FF0066"/>
                </a:solidFill>
              </a:rPr>
              <a:t>分子间存在的作用力：</a:t>
            </a:r>
          </a:p>
          <a:p>
            <a:r>
              <a:rPr lang="zh-CN" altLang="en-US" sz="2800"/>
              <a:t>    非极性分子间：</a:t>
            </a:r>
            <a:r>
              <a:rPr lang="zh-CN" altLang="en-US" sz="2800" u="sng">
                <a:solidFill>
                  <a:srgbClr val="0000FF"/>
                </a:solidFill>
              </a:rPr>
              <a:t>色散力</a:t>
            </a:r>
            <a:endParaRPr lang="zh-CN" altLang="en-US" sz="2800">
              <a:solidFill>
                <a:srgbClr val="0000FF"/>
              </a:solidFill>
            </a:endParaRPr>
          </a:p>
          <a:p>
            <a:r>
              <a:rPr lang="zh-CN" altLang="en-US" sz="2800">
                <a:solidFill>
                  <a:srgbClr val="0000FF"/>
                </a:solidFill>
              </a:rPr>
              <a:t>    </a:t>
            </a:r>
            <a:r>
              <a:rPr lang="zh-CN" altLang="en-US" sz="2800"/>
              <a:t>非极性分子和极性分子间：</a:t>
            </a:r>
            <a:r>
              <a:rPr lang="zh-CN" altLang="en-US" sz="2800" u="sng">
                <a:solidFill>
                  <a:srgbClr val="0000FF"/>
                </a:solidFill>
              </a:rPr>
              <a:t>色散力</a:t>
            </a:r>
            <a:r>
              <a:rPr lang="zh-CN" altLang="en-US" sz="2800">
                <a:solidFill>
                  <a:srgbClr val="0000FF"/>
                </a:solidFill>
              </a:rPr>
              <a:t>、</a:t>
            </a:r>
            <a:r>
              <a:rPr lang="zh-CN" altLang="en-US" sz="2800" u="sng">
                <a:solidFill>
                  <a:srgbClr val="0000FF"/>
                </a:solidFill>
              </a:rPr>
              <a:t>诱导力</a:t>
            </a:r>
            <a:endParaRPr lang="zh-CN" altLang="en-US" sz="2800">
              <a:solidFill>
                <a:srgbClr val="0000FF"/>
              </a:solidFill>
            </a:endParaRPr>
          </a:p>
          <a:p>
            <a:r>
              <a:rPr lang="zh-CN" altLang="en-US" sz="2800">
                <a:solidFill>
                  <a:srgbClr val="0000FF"/>
                </a:solidFill>
              </a:rPr>
              <a:t>    </a:t>
            </a:r>
            <a:r>
              <a:rPr lang="zh-CN" altLang="en-US" sz="2800"/>
              <a:t>极性分子之间：</a:t>
            </a:r>
            <a:r>
              <a:rPr lang="zh-CN" altLang="en-US" sz="2800" u="sng">
                <a:solidFill>
                  <a:srgbClr val="0000FF"/>
                </a:solidFill>
              </a:rPr>
              <a:t>色散力</a:t>
            </a:r>
            <a:r>
              <a:rPr lang="zh-CN" altLang="en-US" sz="2800">
                <a:solidFill>
                  <a:srgbClr val="0000FF"/>
                </a:solidFill>
              </a:rPr>
              <a:t>、</a:t>
            </a:r>
            <a:r>
              <a:rPr lang="zh-CN" altLang="en-US" sz="2800" u="sng">
                <a:solidFill>
                  <a:srgbClr val="0000FF"/>
                </a:solidFill>
              </a:rPr>
              <a:t>诱导力</a:t>
            </a:r>
            <a:r>
              <a:rPr lang="zh-CN" altLang="en-US" sz="2800">
                <a:solidFill>
                  <a:srgbClr val="0000FF"/>
                </a:solidFill>
              </a:rPr>
              <a:t>、</a:t>
            </a:r>
            <a:r>
              <a:rPr lang="zh-CN" altLang="en-US" sz="2800" u="sng">
                <a:solidFill>
                  <a:srgbClr val="0000FF"/>
                </a:solidFill>
              </a:rPr>
              <a:t>定向力</a:t>
            </a:r>
            <a:r>
              <a:rPr lang="zh-CN" altLang="en-US" sz="2800">
                <a:solidFill>
                  <a:srgbClr val="0000FF"/>
                </a:solidFill>
              </a:rPr>
              <a:t>    </a:t>
            </a:r>
          </a:p>
          <a:p>
            <a:r>
              <a:rPr lang="zh-CN" altLang="en-US" sz="2800">
                <a:solidFill>
                  <a:srgbClr val="0000FF"/>
                </a:solidFill>
              </a:rPr>
              <a:t>        </a:t>
            </a:r>
            <a:r>
              <a:rPr lang="zh-CN" altLang="en-US" sz="2800">
                <a:solidFill>
                  <a:srgbClr val="A50021"/>
                </a:solidFill>
              </a:rPr>
              <a:t>色散力在各种分子之间都存在</a:t>
            </a:r>
          </a:p>
        </p:txBody>
      </p:sp>
      <p:sp>
        <p:nvSpPr>
          <p:cNvPr id="244739" name="Rectangle 3"/>
          <p:cNvSpPr>
            <a:spLocks noChangeArrowheads="1"/>
          </p:cNvSpPr>
          <p:nvPr/>
        </p:nvSpPr>
        <p:spPr bwMode="auto">
          <a:xfrm>
            <a:off x="304800" y="25146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a:t>
            </a:r>
            <a:r>
              <a:rPr lang="zh-CN" altLang="en-US" sz="2800" b="1">
                <a:solidFill>
                  <a:srgbClr val="FF0066"/>
                </a:solidFill>
              </a:rPr>
              <a:t>二</a:t>
            </a:r>
            <a:r>
              <a:rPr lang="en-US" altLang="zh-CN" sz="2800" b="1">
                <a:solidFill>
                  <a:srgbClr val="FF0066"/>
                </a:solidFill>
              </a:rPr>
              <a:t>)</a:t>
            </a:r>
            <a:r>
              <a:rPr lang="zh-CN" altLang="en-US" sz="2800" b="1">
                <a:solidFill>
                  <a:srgbClr val="FF0066"/>
                </a:solidFill>
              </a:rPr>
              <a:t>、分子间作用力的本质</a:t>
            </a:r>
          </a:p>
          <a:p>
            <a:r>
              <a:rPr lang="zh-CN" altLang="en-US" sz="2800" b="1">
                <a:solidFill>
                  <a:srgbClr val="FF33CC"/>
                </a:solidFill>
              </a:rPr>
              <a:t>        静电引力</a:t>
            </a:r>
          </a:p>
          <a:p>
            <a:r>
              <a:rPr lang="zh-CN" altLang="en-US" sz="2800"/>
              <a:t>        这种静电引力只有在分子相距很近时才起作用。当分子稍微远离时，分子间力迅速减弱。</a:t>
            </a:r>
          </a:p>
        </p:txBody>
      </p:sp>
      <p:grpSp>
        <p:nvGrpSpPr>
          <p:cNvPr id="244742" name="Group 6"/>
          <p:cNvGrpSpPr>
            <a:grpSpLocks/>
          </p:cNvGrpSpPr>
          <p:nvPr/>
        </p:nvGrpSpPr>
        <p:grpSpPr bwMode="auto">
          <a:xfrm>
            <a:off x="304800" y="4495800"/>
            <a:ext cx="8686800" cy="1966913"/>
            <a:chOff x="192" y="2832"/>
            <a:chExt cx="5472" cy="1239"/>
          </a:xfrm>
        </p:grpSpPr>
        <p:sp>
          <p:nvSpPr>
            <p:cNvPr id="81925" name="Rectangle 4"/>
            <p:cNvSpPr>
              <a:spLocks noChangeArrowheads="1"/>
            </p:cNvSpPr>
            <p:nvPr/>
          </p:nvSpPr>
          <p:spPr bwMode="auto">
            <a:xfrm>
              <a:off x="192" y="2832"/>
              <a:ext cx="5472"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a:t>
              </a:r>
              <a:r>
                <a:rPr lang="zh-CN" altLang="en-US" sz="2800" b="1">
                  <a:solidFill>
                    <a:srgbClr val="FF0066"/>
                  </a:solidFill>
                </a:rPr>
                <a:t>三</a:t>
              </a:r>
              <a:r>
                <a:rPr lang="en-US" altLang="zh-CN" sz="2800" b="1">
                  <a:solidFill>
                    <a:srgbClr val="FF0066"/>
                  </a:solidFill>
                </a:rPr>
                <a:t>)</a:t>
              </a:r>
              <a:r>
                <a:rPr lang="zh-CN" altLang="en-US" sz="2800" b="1">
                  <a:solidFill>
                    <a:srgbClr val="FF0066"/>
                  </a:solidFill>
                </a:rPr>
                <a:t>、分子间作用力的特点</a:t>
              </a:r>
            </a:p>
            <a:p>
              <a:r>
                <a:rPr lang="zh-CN" altLang="en-US" sz="2800"/>
                <a:t>    </a:t>
              </a:r>
              <a:r>
                <a:rPr lang="en-US" altLang="zh-CN" sz="2800">
                  <a:solidFill>
                    <a:srgbClr val="0000FF"/>
                  </a:solidFill>
                </a:rPr>
                <a:t>1.  </a:t>
              </a:r>
              <a:r>
                <a:rPr lang="zh-CN" altLang="en-US" sz="2800">
                  <a:solidFill>
                    <a:srgbClr val="0000FF"/>
                  </a:solidFill>
                </a:rPr>
                <a:t>比化学键弱的多：作用能</a:t>
              </a:r>
              <a:r>
                <a:rPr lang="en-US" altLang="zh-CN" sz="2800">
                  <a:solidFill>
                    <a:srgbClr val="0000FF"/>
                  </a:solidFill>
                </a:rPr>
                <a:t>2~20kJ.mol</a:t>
              </a:r>
              <a:r>
                <a:rPr lang="en-US" altLang="zh-CN" sz="2800" baseline="30000">
                  <a:solidFill>
                    <a:srgbClr val="0000FF"/>
                  </a:solidFill>
                </a:rPr>
                <a:t>-1</a:t>
              </a:r>
              <a:r>
                <a:rPr lang="zh-CN" altLang="en-US" sz="2800">
                  <a:solidFill>
                    <a:srgbClr val="0000FF"/>
                  </a:solidFill>
                </a:rPr>
                <a:t>，而键能</a:t>
              </a:r>
              <a:r>
                <a:rPr lang="en-US" altLang="zh-CN" sz="2800">
                  <a:solidFill>
                    <a:srgbClr val="0000FF"/>
                  </a:solidFill>
                </a:rPr>
                <a:t>100~600kJ.mol</a:t>
              </a:r>
              <a:r>
                <a:rPr lang="en-US" altLang="zh-CN" sz="2800" baseline="30000">
                  <a:solidFill>
                    <a:srgbClr val="0000FF"/>
                  </a:solidFill>
                </a:rPr>
                <a:t>-1</a:t>
              </a:r>
              <a:endParaRPr lang="en-US" altLang="zh-CN" sz="2800">
                <a:solidFill>
                  <a:srgbClr val="0000FF"/>
                </a:solidFill>
              </a:endParaRPr>
            </a:p>
          </p:txBody>
        </p:sp>
        <p:sp>
          <p:nvSpPr>
            <p:cNvPr id="81926" name="Rectangle 5"/>
            <p:cNvSpPr>
              <a:spLocks noChangeArrowheads="1"/>
            </p:cNvSpPr>
            <p:nvPr/>
          </p:nvSpPr>
          <p:spPr bwMode="auto">
            <a:xfrm>
              <a:off x="432" y="3744"/>
              <a:ext cx="39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solidFill>
                    <a:srgbClr val="0000FF"/>
                  </a:solidFill>
                </a:rPr>
                <a:t>2.  </a:t>
              </a:r>
              <a:r>
                <a:rPr lang="zh-CN" altLang="en-US" sz="2800">
                  <a:solidFill>
                    <a:srgbClr val="0000FF"/>
                  </a:solidFill>
                </a:rPr>
                <a:t>近距离作用且无方向性和饱和性</a:t>
              </a: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47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nodeType="clickEffect">
                                  <p:stCondLst>
                                    <p:cond delay="0"/>
                                  </p:stCondLst>
                                  <p:childTnLst>
                                    <p:set>
                                      <p:cBhvr>
                                        <p:cTn id="10" dur="1" fill="hold">
                                          <p:stCondLst>
                                            <p:cond delay="0"/>
                                          </p:stCondLst>
                                        </p:cTn>
                                        <p:tgtEl>
                                          <p:spTgt spid="244742"/>
                                        </p:tgtEl>
                                        <p:attrNameLst>
                                          <p:attrName>style.visibility</p:attrName>
                                        </p:attrNameLst>
                                      </p:cBhvr>
                                      <p:to>
                                        <p:strVal val="visible"/>
                                      </p:to>
                                    </p:set>
                                    <p:animEffect transition="in" filter="box(in)">
                                      <p:cBhvr>
                                        <p:cTn id="11" dur="500"/>
                                        <p:tgtEl>
                                          <p:spTgt spid="244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9"/>
          <p:cNvSpPr>
            <a:spLocks noChangeArrowheads="1"/>
          </p:cNvSpPr>
          <p:nvPr/>
        </p:nvSpPr>
        <p:spPr bwMode="auto">
          <a:xfrm>
            <a:off x="457200" y="2286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00FF"/>
                </a:solidFill>
              </a:rPr>
              <a:t>3.  </a:t>
            </a:r>
            <a:r>
              <a:rPr lang="zh-CN" altLang="en-US" sz="2800" b="1">
                <a:solidFill>
                  <a:srgbClr val="0000FF"/>
                </a:solidFill>
              </a:rPr>
              <a:t>定向力与温度有关，其余两种力与温度关系不大</a:t>
            </a:r>
          </a:p>
        </p:txBody>
      </p:sp>
      <p:sp>
        <p:nvSpPr>
          <p:cNvPr id="82947" name="Rectangle 10"/>
          <p:cNvSpPr>
            <a:spLocks noChangeArrowheads="1"/>
          </p:cNvSpPr>
          <p:nvPr/>
        </p:nvSpPr>
        <p:spPr bwMode="auto">
          <a:xfrm>
            <a:off x="457200" y="838200"/>
            <a:ext cx="6851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0000FF"/>
                </a:solidFill>
              </a:rPr>
              <a:t>4.  </a:t>
            </a:r>
            <a:r>
              <a:rPr lang="zh-CN" altLang="en-US" sz="2800" b="1">
                <a:solidFill>
                  <a:srgbClr val="0000FF"/>
                </a:solidFill>
              </a:rPr>
              <a:t>三种力中，色散力是主要作用力。 </a:t>
            </a:r>
          </a:p>
        </p:txBody>
      </p:sp>
      <p:sp>
        <p:nvSpPr>
          <p:cNvPr id="82948" name="Text Box 11"/>
          <p:cNvSpPr txBox="1">
            <a:spLocks noChangeArrowheads="1"/>
          </p:cNvSpPr>
          <p:nvPr/>
        </p:nvSpPr>
        <p:spPr bwMode="auto">
          <a:xfrm>
            <a:off x="533400" y="1295400"/>
            <a:ext cx="800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1">
                <a:solidFill>
                  <a:srgbClr val="CC0000"/>
                </a:solidFill>
              </a:rPr>
              <a:t>       </a:t>
            </a:r>
            <a:r>
              <a:rPr lang="zh-CN" altLang="en-US" sz="2800" b="1">
                <a:solidFill>
                  <a:srgbClr val="CC0000"/>
                </a:solidFill>
              </a:rPr>
              <a:t>一般情况下，如分子的极性不是很大时，分子间作用力有下列关系：  色散力</a:t>
            </a:r>
            <a:r>
              <a:rPr lang="en-US" altLang="zh-CN" sz="2800" b="1">
                <a:solidFill>
                  <a:srgbClr val="CC0000"/>
                </a:solidFill>
              </a:rPr>
              <a:t>&gt;&gt;</a:t>
            </a:r>
            <a:r>
              <a:rPr lang="zh-CN" altLang="en-US" sz="2800" b="1">
                <a:solidFill>
                  <a:srgbClr val="CC0000"/>
                </a:solidFill>
              </a:rPr>
              <a:t>诱导力</a:t>
            </a:r>
            <a:r>
              <a:rPr lang="en-US" altLang="zh-CN" sz="2800" b="1">
                <a:solidFill>
                  <a:srgbClr val="CC0000"/>
                </a:solidFill>
              </a:rPr>
              <a:t>&gt;</a:t>
            </a:r>
            <a:r>
              <a:rPr lang="zh-CN" altLang="en-US" sz="2800" b="1">
                <a:solidFill>
                  <a:srgbClr val="CC0000"/>
                </a:solidFill>
              </a:rPr>
              <a:t>定向力</a:t>
            </a:r>
          </a:p>
        </p:txBody>
      </p:sp>
      <p:sp>
        <p:nvSpPr>
          <p:cNvPr id="171020" name="Rectangle 12"/>
          <p:cNvSpPr>
            <a:spLocks noChangeArrowheads="1"/>
          </p:cNvSpPr>
          <p:nvPr/>
        </p:nvSpPr>
        <p:spPr bwMode="auto">
          <a:xfrm>
            <a:off x="228600" y="2362200"/>
            <a:ext cx="8610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solidFill>
                  <a:srgbClr val="FF0066"/>
                </a:solidFill>
              </a:rPr>
              <a:t>(</a:t>
            </a:r>
            <a:r>
              <a:rPr lang="zh-CN" altLang="en-US" sz="2800" b="1">
                <a:solidFill>
                  <a:srgbClr val="FF0066"/>
                </a:solidFill>
              </a:rPr>
              <a:t>四</a:t>
            </a:r>
            <a:r>
              <a:rPr lang="en-US" altLang="zh-CN" sz="2800" b="1">
                <a:solidFill>
                  <a:srgbClr val="FF0066"/>
                </a:solidFill>
              </a:rPr>
              <a:t>)</a:t>
            </a:r>
            <a:r>
              <a:rPr lang="zh-CN" altLang="en-US" sz="2800" b="1">
                <a:solidFill>
                  <a:srgbClr val="FF0066"/>
                </a:solidFill>
              </a:rPr>
              <a:t>、分子间作用力的应用</a:t>
            </a:r>
          </a:p>
          <a:p>
            <a:r>
              <a:rPr lang="zh-CN" altLang="en-US" sz="2800" b="1">
                <a:solidFill>
                  <a:srgbClr val="FF0066"/>
                </a:solidFill>
              </a:rPr>
              <a:t>  </a:t>
            </a:r>
            <a:r>
              <a:rPr lang="zh-CN" altLang="en-US" sz="2800" b="1"/>
              <a:t>解释物质的物理性质：</a:t>
            </a:r>
            <a:r>
              <a:rPr lang="zh-CN" altLang="en-US" sz="2800"/>
              <a:t>熔点、沸点、气化热、熔化热、溶解度、粘度等</a:t>
            </a:r>
          </a:p>
        </p:txBody>
      </p:sp>
      <p:sp>
        <p:nvSpPr>
          <p:cNvPr id="171021" name="Rectangle 13"/>
          <p:cNvSpPr>
            <a:spLocks noChangeArrowheads="1"/>
          </p:cNvSpPr>
          <p:nvPr/>
        </p:nvSpPr>
        <p:spPr bwMode="auto">
          <a:xfrm>
            <a:off x="457200" y="5029200"/>
            <a:ext cx="834866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t>       </a:t>
            </a:r>
            <a:r>
              <a:rPr lang="zh-CN" altLang="en-US" sz="2800"/>
              <a:t>通常结构相似的同系列物质， 如</a:t>
            </a:r>
            <a:r>
              <a:rPr lang="en-US" altLang="zh-CN" sz="2800"/>
              <a:t>F</a:t>
            </a:r>
            <a:r>
              <a:rPr lang="en-US" altLang="zh-CN" sz="2800" baseline="-25000"/>
              <a:t>2</a:t>
            </a:r>
            <a:r>
              <a:rPr lang="zh-CN" altLang="en-US" sz="2800"/>
              <a:t>、</a:t>
            </a:r>
            <a:r>
              <a:rPr lang="en-US" altLang="zh-CN" sz="2800"/>
              <a:t>Cl</a:t>
            </a:r>
            <a:r>
              <a:rPr lang="en-US" altLang="zh-CN" sz="2800" baseline="-25000"/>
              <a:t>2</a:t>
            </a:r>
            <a:r>
              <a:rPr lang="zh-CN" altLang="en-US" sz="2800"/>
              <a:t>、</a:t>
            </a:r>
            <a:r>
              <a:rPr lang="en-US" altLang="zh-CN" sz="2800"/>
              <a:t>Br</a:t>
            </a:r>
            <a:r>
              <a:rPr lang="en-US" altLang="zh-CN" sz="2800" baseline="-25000"/>
              <a:t>2</a:t>
            </a:r>
            <a:r>
              <a:rPr lang="zh-CN" altLang="en-US" sz="2800"/>
              <a:t>、</a:t>
            </a:r>
            <a:r>
              <a:rPr lang="en-US" altLang="zh-CN" sz="2800"/>
              <a:t>I</a:t>
            </a:r>
            <a:r>
              <a:rPr lang="en-US" altLang="zh-CN" sz="2800" baseline="-25000"/>
              <a:t>2</a:t>
            </a:r>
            <a:r>
              <a:rPr lang="zh-CN" altLang="en-US" sz="2800"/>
              <a:t>，随着分子体积增大</a:t>
            </a:r>
            <a:r>
              <a:rPr lang="en-US" altLang="zh-CN" sz="2800"/>
              <a:t>, </a:t>
            </a:r>
            <a:r>
              <a:rPr lang="zh-CN" altLang="en-US" sz="2800"/>
              <a:t>分子变形性大，色散力大，</a:t>
            </a:r>
            <a:r>
              <a:rPr lang="en-US" altLang="zh-CN" sz="2800"/>
              <a:t>bp</a:t>
            </a:r>
            <a:r>
              <a:rPr lang="zh-CN" altLang="en-US" sz="2800"/>
              <a:t>、</a:t>
            </a:r>
            <a:r>
              <a:rPr lang="en-US" altLang="zh-CN" sz="2800"/>
              <a:t>mp</a:t>
            </a:r>
            <a:r>
              <a:rPr lang="zh-CN" altLang="en-US" sz="2800"/>
              <a:t>增大。</a:t>
            </a:r>
          </a:p>
        </p:txBody>
      </p:sp>
      <p:sp>
        <p:nvSpPr>
          <p:cNvPr id="171024" name="Text Box 16"/>
          <p:cNvSpPr txBox="1">
            <a:spLocks noChangeArrowheads="1"/>
          </p:cNvSpPr>
          <p:nvPr/>
        </p:nvSpPr>
        <p:spPr bwMode="auto">
          <a:xfrm>
            <a:off x="468313" y="3860800"/>
            <a:ext cx="83518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a:t>液态物质：分子间力越大，气化热越高，</a:t>
            </a:r>
            <a:r>
              <a:rPr lang="en-US" altLang="zh-CN" sz="2800"/>
              <a:t>bp</a:t>
            </a:r>
            <a:r>
              <a:rPr lang="zh-CN" altLang="en-US" sz="2800"/>
              <a:t>越高；</a:t>
            </a:r>
          </a:p>
          <a:p>
            <a:r>
              <a:rPr lang="zh-CN" altLang="en-US" sz="2800"/>
              <a:t>固态物质：分子间力越大，熔化热越高，</a:t>
            </a:r>
            <a:r>
              <a:rPr lang="en-US" altLang="zh-CN" sz="2800"/>
              <a:t>mp</a:t>
            </a:r>
            <a:r>
              <a:rPr lang="zh-CN" altLang="en-US" sz="2800"/>
              <a:t>越高；</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1020"/>
                                        </p:tgtEl>
                                        <p:attrNameLst>
                                          <p:attrName>style.visibility</p:attrName>
                                        </p:attrNameLst>
                                      </p:cBhvr>
                                      <p:to>
                                        <p:strVal val="visible"/>
                                      </p:to>
                                    </p:set>
                                    <p:anim calcmode="lin" valueType="num">
                                      <p:cBhvr additive="base">
                                        <p:cTn id="7" dur="500" fill="hold"/>
                                        <p:tgtEl>
                                          <p:spTgt spid="171020"/>
                                        </p:tgtEl>
                                        <p:attrNameLst>
                                          <p:attrName>ppt_x</p:attrName>
                                        </p:attrNameLst>
                                      </p:cBhvr>
                                      <p:tavLst>
                                        <p:tav tm="0">
                                          <p:val>
                                            <p:strVal val="0-#ppt_w/2"/>
                                          </p:val>
                                        </p:tav>
                                        <p:tav tm="100000">
                                          <p:val>
                                            <p:strVal val="#ppt_x"/>
                                          </p:val>
                                        </p:tav>
                                      </p:tavLst>
                                    </p:anim>
                                    <p:anim calcmode="lin" valueType="num">
                                      <p:cBhvr additive="base">
                                        <p:cTn id="8" dur="500" fill="hold"/>
                                        <p:tgtEl>
                                          <p:spTgt spid="1710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1024"/>
                                        </p:tgtEl>
                                        <p:attrNameLst>
                                          <p:attrName>style.visibility</p:attrName>
                                        </p:attrNameLst>
                                      </p:cBhvr>
                                      <p:to>
                                        <p:strVal val="visible"/>
                                      </p:to>
                                    </p:set>
                                    <p:anim calcmode="lin" valueType="num">
                                      <p:cBhvr additive="base">
                                        <p:cTn id="13" dur="500" fill="hold"/>
                                        <p:tgtEl>
                                          <p:spTgt spid="171024"/>
                                        </p:tgtEl>
                                        <p:attrNameLst>
                                          <p:attrName>ppt_x</p:attrName>
                                        </p:attrNameLst>
                                      </p:cBhvr>
                                      <p:tavLst>
                                        <p:tav tm="0">
                                          <p:val>
                                            <p:strVal val="0-#ppt_w/2"/>
                                          </p:val>
                                        </p:tav>
                                        <p:tav tm="100000">
                                          <p:val>
                                            <p:strVal val="#ppt_x"/>
                                          </p:val>
                                        </p:tav>
                                      </p:tavLst>
                                    </p:anim>
                                    <p:anim calcmode="lin" valueType="num">
                                      <p:cBhvr additive="base">
                                        <p:cTn id="14" dur="500" fill="hold"/>
                                        <p:tgtEl>
                                          <p:spTgt spid="17102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1021"/>
                                        </p:tgtEl>
                                        <p:attrNameLst>
                                          <p:attrName>style.visibility</p:attrName>
                                        </p:attrNameLst>
                                      </p:cBhvr>
                                      <p:to>
                                        <p:strVal val="visible"/>
                                      </p:to>
                                    </p:set>
                                    <p:anim calcmode="lin" valueType="num">
                                      <p:cBhvr additive="base">
                                        <p:cTn id="19" dur="500" fill="hold"/>
                                        <p:tgtEl>
                                          <p:spTgt spid="171021"/>
                                        </p:tgtEl>
                                        <p:attrNameLst>
                                          <p:attrName>ppt_x</p:attrName>
                                        </p:attrNameLst>
                                      </p:cBhvr>
                                      <p:tavLst>
                                        <p:tav tm="0">
                                          <p:val>
                                            <p:strVal val="0-#ppt_w/2"/>
                                          </p:val>
                                        </p:tav>
                                        <p:tav tm="100000">
                                          <p:val>
                                            <p:strVal val="#ppt_x"/>
                                          </p:val>
                                        </p:tav>
                                      </p:tavLst>
                                    </p:anim>
                                    <p:anim calcmode="lin" valueType="num">
                                      <p:cBhvr additive="base">
                                        <p:cTn id="20" dur="500" fill="hold"/>
                                        <p:tgtEl>
                                          <p:spTgt spid="1710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20" grpId="0" autoUpdateAnimBg="0"/>
      <p:bldP spid="171021" grpId="0" autoUpdateAnimBg="0"/>
      <p:bldP spid="171024"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28600" y="152400"/>
            <a:ext cx="4114800" cy="668338"/>
          </a:xfrm>
        </p:spPr>
        <p:txBody>
          <a:bodyPr/>
          <a:lstStyle/>
          <a:p>
            <a:pPr algn="l" eaLnBrk="1" hangingPunct="1"/>
            <a:r>
              <a:rPr lang="zh-CN" altLang="en-US" sz="3200" b="1" smtClean="0">
                <a:solidFill>
                  <a:schemeClr val="accent2"/>
                </a:solidFill>
                <a:ea typeface="隶书" pitchFamily="49" charset="-122"/>
              </a:rPr>
              <a:t>四、氢键</a:t>
            </a:r>
          </a:p>
        </p:txBody>
      </p:sp>
      <p:sp>
        <p:nvSpPr>
          <p:cNvPr id="83971" name="Rectangle 3"/>
          <p:cNvSpPr>
            <a:spLocks noGrp="1" noChangeArrowheads="1"/>
          </p:cNvSpPr>
          <p:nvPr>
            <p:ph type="body" sz="half" idx="1"/>
          </p:nvPr>
        </p:nvSpPr>
        <p:spPr>
          <a:xfrm>
            <a:off x="360363" y="765175"/>
            <a:ext cx="8459787" cy="2303463"/>
          </a:xfrm>
        </p:spPr>
        <p:txBody>
          <a:bodyPr/>
          <a:lstStyle/>
          <a:p>
            <a:pPr marL="0" indent="633413" eaLnBrk="1" hangingPunct="1">
              <a:buFontTx/>
              <a:buNone/>
            </a:pPr>
            <a:r>
              <a:rPr lang="zh-CN" altLang="en-US" sz="2800" smtClean="0">
                <a:solidFill>
                  <a:srgbClr val="0000FF"/>
                </a:solidFill>
              </a:rPr>
              <a:t>氢键是一种存在于分子之间，也存在于分子内部的作用力。</a:t>
            </a:r>
            <a:r>
              <a:rPr lang="zh-CN" altLang="en-US" sz="2800" smtClean="0"/>
              <a:t>由于分子中的氢与某些电负性较大的原子形成</a:t>
            </a:r>
            <a:r>
              <a:rPr lang="en-US" altLang="zh-CN" sz="2800" i="1" smtClean="0"/>
              <a:t>σ</a:t>
            </a:r>
            <a:r>
              <a:rPr lang="zh-CN" altLang="en-US" sz="2800" smtClean="0"/>
              <a:t>键后，共用电子对偏离氢原子，使其带上正电性，如 </a:t>
            </a:r>
            <a:r>
              <a:rPr lang="en-US" altLang="zh-CN" sz="2800" smtClean="0"/>
              <a:t>:</a:t>
            </a:r>
          </a:p>
        </p:txBody>
      </p:sp>
      <p:sp>
        <p:nvSpPr>
          <p:cNvPr id="173062" name="Oval 6"/>
          <p:cNvSpPr>
            <a:spLocks noChangeArrowheads="1"/>
          </p:cNvSpPr>
          <p:nvPr/>
        </p:nvSpPr>
        <p:spPr bwMode="auto">
          <a:xfrm>
            <a:off x="2057400" y="2133600"/>
            <a:ext cx="2736850" cy="10080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63" name="Text Box 7"/>
          <p:cNvSpPr txBox="1">
            <a:spLocks noChangeArrowheads="1"/>
          </p:cNvSpPr>
          <p:nvPr/>
        </p:nvSpPr>
        <p:spPr bwMode="auto">
          <a:xfrm>
            <a:off x="2133600" y="2362200"/>
            <a:ext cx="2592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H      </a:t>
            </a:r>
            <a:r>
              <a:rPr lang="en-US" altLang="zh-CN" sz="2800" b="1"/>
              <a:t>:</a:t>
            </a:r>
            <a:r>
              <a:rPr lang="en-US" altLang="zh-CN" sz="2800"/>
              <a:t>  O  </a:t>
            </a:r>
            <a:r>
              <a:rPr lang="en-US" altLang="zh-CN" sz="2800" b="1"/>
              <a:t>:</a:t>
            </a:r>
            <a:r>
              <a:rPr lang="en-US" altLang="zh-CN" sz="2800"/>
              <a:t>     H</a:t>
            </a:r>
          </a:p>
        </p:txBody>
      </p:sp>
      <p:sp>
        <p:nvSpPr>
          <p:cNvPr id="173067" name="Rectangle 11"/>
          <p:cNvSpPr>
            <a:spLocks noChangeArrowheads="1"/>
          </p:cNvSpPr>
          <p:nvPr/>
        </p:nvSpPr>
        <p:spPr bwMode="auto">
          <a:xfrm>
            <a:off x="304800" y="3124200"/>
            <a:ext cx="5851525" cy="3497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66"/>
                </a:solidFill>
                <a:prstDash val="sysDot"/>
                <a:miter lim="800000"/>
                <a:headEnd/>
                <a:tailEnd/>
              </a14:hiddenLine>
            </a:ext>
          </a:extLst>
        </p:spPr>
        <p:txBody>
          <a:bodyPr/>
          <a:lstStyle/>
          <a:p>
            <a:pPr indent="633413" eaLnBrk="1" hangingPunct="1">
              <a:spcBef>
                <a:spcPct val="20000"/>
              </a:spcBef>
            </a:pPr>
            <a:r>
              <a:rPr lang="en-US" altLang="zh-CN" sz="2800">
                <a:solidFill>
                  <a:srgbClr val="FF0066"/>
                </a:solidFill>
              </a:rPr>
              <a:t>H</a:t>
            </a:r>
            <a:r>
              <a:rPr lang="zh-CN" altLang="en-US" sz="2800"/>
              <a:t>几乎</a:t>
            </a:r>
            <a:r>
              <a:rPr lang="zh-CN" altLang="en-US" sz="2800">
                <a:solidFill>
                  <a:srgbClr val="FF0066"/>
                </a:solidFill>
              </a:rPr>
              <a:t>形成“裸核”</a:t>
            </a:r>
            <a:r>
              <a:rPr lang="zh-CN" altLang="en-US" sz="2800"/>
              <a:t>，当与另一个</a:t>
            </a:r>
            <a:r>
              <a:rPr lang="zh-CN" altLang="en-US" sz="2800">
                <a:solidFill>
                  <a:srgbClr val="0000FF"/>
                </a:solidFill>
              </a:rPr>
              <a:t>电负性较大</a:t>
            </a:r>
            <a:r>
              <a:rPr lang="zh-CN" altLang="en-US" sz="2800"/>
              <a:t>且</a:t>
            </a:r>
            <a:r>
              <a:rPr lang="zh-CN" altLang="en-US" sz="2800">
                <a:solidFill>
                  <a:srgbClr val="0000FF"/>
                </a:solidFill>
              </a:rPr>
              <a:t>具有孤对电子</a:t>
            </a:r>
            <a:r>
              <a:rPr lang="zh-CN" altLang="en-US" sz="2800"/>
              <a:t>的原子接触时，将会与其共享孤对电子，这种作用相对于</a:t>
            </a:r>
            <a:r>
              <a:rPr lang="en-US" altLang="zh-CN" sz="2800" i="1"/>
              <a:t>σ</a:t>
            </a:r>
            <a:r>
              <a:rPr lang="zh-CN" altLang="en-US" sz="2800"/>
              <a:t>键和</a:t>
            </a:r>
            <a:r>
              <a:rPr lang="en-US" altLang="zh-CN" sz="2800" i="1"/>
              <a:t>π</a:t>
            </a:r>
            <a:r>
              <a:rPr lang="zh-CN" altLang="en-US" sz="2800"/>
              <a:t>键要弱的多，但比分子间的作用力稍强</a:t>
            </a:r>
            <a:r>
              <a:rPr lang="en-US" altLang="zh-CN" sz="2800"/>
              <a:t>——</a:t>
            </a:r>
            <a:r>
              <a:rPr lang="zh-CN" altLang="en-US" sz="2800" b="1">
                <a:solidFill>
                  <a:srgbClr val="FF0066"/>
                </a:solidFill>
              </a:rPr>
              <a:t>氢键</a:t>
            </a:r>
            <a:r>
              <a:rPr lang="en-US" altLang="zh-CN" sz="2800"/>
              <a:t>(</a:t>
            </a:r>
            <a:r>
              <a:rPr lang="zh-CN" altLang="en-US" sz="2800"/>
              <a:t>用虚线表示），如：</a:t>
            </a:r>
            <a:r>
              <a:rPr lang="en-US" altLang="zh-CN" sz="2800"/>
              <a:t>X-H</a:t>
            </a:r>
            <a:r>
              <a:rPr lang="en-US" altLang="zh-CN" sz="2800">
                <a:solidFill>
                  <a:srgbClr val="FF0066"/>
                </a:solidFill>
              </a:rPr>
              <a:t>···</a:t>
            </a:r>
            <a:r>
              <a:rPr lang="en-US" altLang="zh-CN" sz="2800"/>
              <a:t>Y</a:t>
            </a:r>
            <a:r>
              <a:rPr lang="zh-CN" altLang="en-US" sz="2800"/>
              <a:t>，   </a:t>
            </a:r>
            <a:r>
              <a:rPr lang="en-US" altLang="zh-CN" sz="2800"/>
              <a:t>X</a:t>
            </a:r>
            <a:r>
              <a:rPr lang="zh-CN" altLang="en-US" sz="2800"/>
              <a:t>、</a:t>
            </a:r>
            <a:r>
              <a:rPr lang="en-US" altLang="zh-CN" sz="2800"/>
              <a:t>Y</a:t>
            </a:r>
            <a:r>
              <a:rPr lang="zh-CN" altLang="en-US" sz="2800"/>
              <a:t>通常为半径小、电负性大的原子</a:t>
            </a:r>
            <a:r>
              <a:rPr lang="en-US" altLang="zh-CN" sz="2800"/>
              <a:t>N</a:t>
            </a:r>
            <a:r>
              <a:rPr lang="zh-CN" altLang="en-US" sz="2800"/>
              <a:t>、</a:t>
            </a:r>
            <a:r>
              <a:rPr lang="en-US" altLang="zh-CN" sz="2800"/>
              <a:t>O</a:t>
            </a:r>
            <a:r>
              <a:rPr lang="zh-CN" altLang="en-US" sz="2800"/>
              <a:t>、</a:t>
            </a:r>
            <a:r>
              <a:rPr lang="en-US" altLang="zh-CN" sz="2800"/>
              <a:t>F</a:t>
            </a:r>
          </a:p>
        </p:txBody>
      </p:sp>
      <p:grpSp>
        <p:nvGrpSpPr>
          <p:cNvPr id="173075" name="Group 19"/>
          <p:cNvGrpSpPr>
            <a:grpSpLocks/>
          </p:cNvGrpSpPr>
          <p:nvPr/>
        </p:nvGrpSpPr>
        <p:grpSpPr bwMode="auto">
          <a:xfrm>
            <a:off x="7019925" y="4076700"/>
            <a:ext cx="1944688" cy="1627188"/>
            <a:chOff x="3560" y="1226"/>
            <a:chExt cx="1225" cy="1025"/>
          </a:xfrm>
        </p:grpSpPr>
        <p:graphicFrame>
          <p:nvGraphicFramePr>
            <p:cNvPr id="83983" name="Object 4"/>
            <p:cNvGraphicFramePr>
              <a:graphicFrameLocks noChangeAspect="1"/>
            </p:cNvGraphicFramePr>
            <p:nvPr/>
          </p:nvGraphicFramePr>
          <p:xfrm>
            <a:off x="4014" y="1226"/>
            <a:ext cx="322" cy="843"/>
          </p:xfrm>
          <a:graphic>
            <a:graphicData uri="http://schemas.openxmlformats.org/presentationml/2006/ole">
              <mc:AlternateContent xmlns:mc="http://schemas.openxmlformats.org/markup-compatibility/2006">
                <mc:Choice xmlns:v="urn:schemas-microsoft-com:vml" Requires="v">
                  <p:oleObj spid="_x0000_s84060" name="Equation" r:id="rId4" imgW="165028" imgH="431613" progId="Equation.3">
                    <p:embed/>
                  </p:oleObj>
                </mc:Choice>
                <mc:Fallback>
                  <p:oleObj name="Equation" r:id="rId4" imgW="165028" imgH="43161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4" y="1226"/>
                          <a:ext cx="322" cy="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84" name="Object 12"/>
            <p:cNvGraphicFramePr>
              <a:graphicFrameLocks noChangeAspect="1"/>
            </p:cNvGraphicFramePr>
            <p:nvPr/>
          </p:nvGraphicFramePr>
          <p:xfrm>
            <a:off x="3560" y="1662"/>
            <a:ext cx="297" cy="589"/>
          </p:xfrm>
          <a:graphic>
            <a:graphicData uri="http://schemas.openxmlformats.org/presentationml/2006/ole">
              <mc:AlternateContent xmlns:mc="http://schemas.openxmlformats.org/markup-compatibility/2006">
                <mc:Choice xmlns:v="urn:schemas-microsoft-com:vml" Requires="v">
                  <p:oleObj spid="_x0000_s84061" name="Equation" r:id="rId6" imgW="164885" imgH="266353" progId="Equation.3">
                    <p:embed/>
                  </p:oleObj>
                </mc:Choice>
                <mc:Fallback>
                  <p:oleObj name="Equation" r:id="rId6" imgW="164885" imgH="266353"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0" y="1662"/>
                          <a:ext cx="297" cy="5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85" name="Object 15"/>
            <p:cNvGraphicFramePr>
              <a:graphicFrameLocks noChangeAspect="1"/>
            </p:cNvGraphicFramePr>
            <p:nvPr/>
          </p:nvGraphicFramePr>
          <p:xfrm>
            <a:off x="4488" y="1662"/>
            <a:ext cx="297" cy="589"/>
          </p:xfrm>
          <a:graphic>
            <a:graphicData uri="http://schemas.openxmlformats.org/presentationml/2006/ole">
              <mc:AlternateContent xmlns:mc="http://schemas.openxmlformats.org/markup-compatibility/2006">
                <mc:Choice xmlns:v="urn:schemas-microsoft-com:vml" Requires="v">
                  <p:oleObj spid="_x0000_s84062" name="Equation" r:id="rId8" imgW="164885" imgH="266353" progId="Equation.3">
                    <p:embed/>
                  </p:oleObj>
                </mc:Choice>
                <mc:Fallback>
                  <p:oleObj name="Equation" r:id="rId8" imgW="164885" imgH="266353"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8" y="1662"/>
                          <a:ext cx="297" cy="5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86" name="Line 16"/>
            <p:cNvSpPr>
              <a:spLocks noChangeShapeType="1"/>
            </p:cNvSpPr>
            <p:nvPr/>
          </p:nvSpPr>
          <p:spPr bwMode="auto">
            <a:xfrm flipH="1">
              <a:off x="3826" y="1797"/>
              <a:ext cx="257"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87" name="Line 17"/>
            <p:cNvSpPr>
              <a:spLocks noChangeShapeType="1"/>
            </p:cNvSpPr>
            <p:nvPr/>
          </p:nvSpPr>
          <p:spPr bwMode="auto">
            <a:xfrm>
              <a:off x="4241" y="1797"/>
              <a:ext cx="272"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3076" name="Group 20"/>
          <p:cNvGrpSpPr>
            <a:grpSpLocks/>
          </p:cNvGrpSpPr>
          <p:nvPr/>
        </p:nvGrpSpPr>
        <p:grpSpPr bwMode="auto">
          <a:xfrm>
            <a:off x="6227763" y="2089150"/>
            <a:ext cx="1944687" cy="1627188"/>
            <a:chOff x="3560" y="1226"/>
            <a:chExt cx="1225" cy="1025"/>
          </a:xfrm>
        </p:grpSpPr>
        <p:graphicFrame>
          <p:nvGraphicFramePr>
            <p:cNvPr id="83978" name="Object 21"/>
            <p:cNvGraphicFramePr>
              <a:graphicFrameLocks noChangeAspect="1"/>
            </p:cNvGraphicFramePr>
            <p:nvPr/>
          </p:nvGraphicFramePr>
          <p:xfrm>
            <a:off x="4014" y="1226"/>
            <a:ext cx="322" cy="843"/>
          </p:xfrm>
          <a:graphic>
            <a:graphicData uri="http://schemas.openxmlformats.org/presentationml/2006/ole">
              <mc:AlternateContent xmlns:mc="http://schemas.openxmlformats.org/markup-compatibility/2006">
                <mc:Choice xmlns:v="urn:schemas-microsoft-com:vml" Requires="v">
                  <p:oleObj spid="_x0000_s84063" name="Equation" r:id="rId9" imgW="165028" imgH="431613" progId="Equation.3">
                    <p:embed/>
                  </p:oleObj>
                </mc:Choice>
                <mc:Fallback>
                  <p:oleObj name="Equation" r:id="rId9" imgW="165028" imgH="431613" progId="Equation.3">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4" y="1226"/>
                          <a:ext cx="322" cy="8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9" name="Object 22"/>
            <p:cNvGraphicFramePr>
              <a:graphicFrameLocks noChangeAspect="1"/>
            </p:cNvGraphicFramePr>
            <p:nvPr/>
          </p:nvGraphicFramePr>
          <p:xfrm>
            <a:off x="3560" y="1662"/>
            <a:ext cx="297" cy="589"/>
          </p:xfrm>
          <a:graphic>
            <a:graphicData uri="http://schemas.openxmlformats.org/presentationml/2006/ole">
              <mc:AlternateContent xmlns:mc="http://schemas.openxmlformats.org/markup-compatibility/2006">
                <mc:Choice xmlns:v="urn:schemas-microsoft-com:vml" Requires="v">
                  <p:oleObj spid="_x0000_s84064" name="Equation" r:id="rId10" imgW="164885" imgH="266353" progId="Equation.3">
                    <p:embed/>
                  </p:oleObj>
                </mc:Choice>
                <mc:Fallback>
                  <p:oleObj name="Equation" r:id="rId10" imgW="164885" imgH="266353" progId="Equation.3">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0" y="1662"/>
                          <a:ext cx="297" cy="5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80" name="Object 23"/>
            <p:cNvGraphicFramePr>
              <a:graphicFrameLocks noChangeAspect="1"/>
            </p:cNvGraphicFramePr>
            <p:nvPr/>
          </p:nvGraphicFramePr>
          <p:xfrm>
            <a:off x="4488" y="1662"/>
            <a:ext cx="297" cy="589"/>
          </p:xfrm>
          <a:graphic>
            <a:graphicData uri="http://schemas.openxmlformats.org/presentationml/2006/ole">
              <mc:AlternateContent xmlns:mc="http://schemas.openxmlformats.org/markup-compatibility/2006">
                <mc:Choice xmlns:v="urn:schemas-microsoft-com:vml" Requires="v">
                  <p:oleObj spid="_x0000_s84065" name="Equation" r:id="rId11" imgW="164885" imgH="266353" progId="Equation.3">
                    <p:embed/>
                  </p:oleObj>
                </mc:Choice>
                <mc:Fallback>
                  <p:oleObj name="Equation" r:id="rId11" imgW="164885" imgH="266353" progId="Equation.3">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8" y="1662"/>
                          <a:ext cx="297" cy="5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81" name="Line 24"/>
            <p:cNvSpPr>
              <a:spLocks noChangeShapeType="1"/>
            </p:cNvSpPr>
            <p:nvPr/>
          </p:nvSpPr>
          <p:spPr bwMode="auto">
            <a:xfrm flipH="1">
              <a:off x="3826" y="1797"/>
              <a:ext cx="257"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982" name="Line 25"/>
            <p:cNvSpPr>
              <a:spLocks noChangeShapeType="1"/>
            </p:cNvSpPr>
            <p:nvPr/>
          </p:nvSpPr>
          <p:spPr bwMode="auto">
            <a:xfrm>
              <a:off x="4241" y="1797"/>
              <a:ext cx="272"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3082" name="Line 26"/>
          <p:cNvSpPr>
            <a:spLocks noChangeShapeType="1"/>
          </p:cNvSpPr>
          <p:nvPr/>
        </p:nvSpPr>
        <p:spPr bwMode="auto">
          <a:xfrm>
            <a:off x="7956550" y="3716338"/>
            <a:ext cx="0" cy="649287"/>
          </a:xfrm>
          <a:prstGeom prst="line">
            <a:avLst/>
          </a:prstGeom>
          <a:noFill/>
          <a:ln w="3810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3063"/>
                                        </p:tgtEl>
                                        <p:attrNameLst>
                                          <p:attrName>style.visibility</p:attrName>
                                        </p:attrNameLst>
                                      </p:cBhvr>
                                      <p:to>
                                        <p:strVal val="visible"/>
                                      </p:to>
                                    </p:set>
                                    <p:animEffect transition="in" filter="slide(fromBottom)">
                                      <p:cBhvr>
                                        <p:cTn id="7" dur="500"/>
                                        <p:tgtEl>
                                          <p:spTgt spid="173063"/>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73062"/>
                                        </p:tgtEl>
                                        <p:attrNameLst>
                                          <p:attrName>style.visibility</p:attrName>
                                        </p:attrNameLst>
                                      </p:cBhvr>
                                      <p:to>
                                        <p:strVal val="visible"/>
                                      </p:to>
                                    </p:set>
                                    <p:animEffect transition="in" filter="slide(fromBottom)">
                                      <p:cBhvr>
                                        <p:cTn id="10" dur="500"/>
                                        <p:tgtEl>
                                          <p:spTgt spid="17306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173076"/>
                                        </p:tgtEl>
                                        <p:attrNameLst>
                                          <p:attrName>style.visibility</p:attrName>
                                        </p:attrNameLst>
                                      </p:cBhvr>
                                      <p:to>
                                        <p:strVal val="visible"/>
                                      </p:to>
                                    </p:set>
                                    <p:animEffect transition="in" filter="slide(fromBottom)">
                                      <p:cBhvr>
                                        <p:cTn id="15" dur="500"/>
                                        <p:tgtEl>
                                          <p:spTgt spid="17307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73067"/>
                                        </p:tgtEl>
                                        <p:attrNameLst>
                                          <p:attrName>style.visibility</p:attrName>
                                        </p:attrNameLst>
                                      </p:cBhvr>
                                      <p:to>
                                        <p:strVal val="visible"/>
                                      </p:to>
                                    </p:set>
                                    <p:animEffect transition="in" filter="slide(fromBottom)">
                                      <p:cBhvr>
                                        <p:cTn id="20" dur="500"/>
                                        <p:tgtEl>
                                          <p:spTgt spid="17306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173075"/>
                                        </p:tgtEl>
                                        <p:attrNameLst>
                                          <p:attrName>style.visibility</p:attrName>
                                        </p:attrNameLst>
                                      </p:cBhvr>
                                      <p:to>
                                        <p:strVal val="visible"/>
                                      </p:to>
                                    </p:set>
                                    <p:animEffect transition="in" filter="slide(fromBottom)">
                                      <p:cBhvr>
                                        <p:cTn id="25" dur="500"/>
                                        <p:tgtEl>
                                          <p:spTgt spid="17307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73082"/>
                                        </p:tgtEl>
                                        <p:attrNameLst>
                                          <p:attrName>style.visibility</p:attrName>
                                        </p:attrNameLst>
                                      </p:cBhvr>
                                      <p:to>
                                        <p:strVal val="visible"/>
                                      </p:to>
                                    </p:set>
                                    <p:animEffect transition="in" filter="slide(fromBottom)">
                                      <p:cBhvr>
                                        <p:cTn id="30" dur="500"/>
                                        <p:tgtEl>
                                          <p:spTgt spid="173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2" grpId="0" animBg="1"/>
      <p:bldP spid="173063" grpId="0"/>
      <p:bldP spid="173067" grpId="0"/>
      <p:bldP spid="17308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52400" y="152400"/>
            <a:ext cx="6075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sz="2800" b="1">
                <a:solidFill>
                  <a:srgbClr val="FF0066"/>
                </a:solidFill>
                <a:ea typeface="幼圆" pitchFamily="49" charset="-122"/>
              </a:rPr>
              <a:t>离子极化对化合物性质的影响：</a:t>
            </a:r>
          </a:p>
        </p:txBody>
      </p:sp>
      <p:sp>
        <p:nvSpPr>
          <p:cNvPr id="10243" name="Text Box 3"/>
          <p:cNvSpPr txBox="1">
            <a:spLocks noChangeArrowheads="1"/>
          </p:cNvSpPr>
          <p:nvPr/>
        </p:nvSpPr>
        <p:spPr bwMode="auto">
          <a:xfrm>
            <a:off x="228600" y="685800"/>
            <a:ext cx="5711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1">
                <a:solidFill>
                  <a:schemeClr val="accent2"/>
                </a:solidFill>
              </a:rPr>
              <a:t>(1)</a:t>
            </a:r>
            <a:r>
              <a:rPr lang="zh-CN" altLang="en-US" sz="2800" b="1">
                <a:solidFill>
                  <a:schemeClr val="accent2"/>
                </a:solidFill>
              </a:rPr>
              <a:t>离子极化对键型的影响</a:t>
            </a:r>
          </a:p>
        </p:txBody>
      </p:sp>
      <p:sp>
        <p:nvSpPr>
          <p:cNvPr id="10244" name="Text Box 4"/>
          <p:cNvSpPr txBox="1">
            <a:spLocks noChangeArrowheads="1"/>
          </p:cNvSpPr>
          <p:nvPr/>
        </p:nvSpPr>
        <p:spPr bwMode="auto">
          <a:xfrm>
            <a:off x="593725" y="1316038"/>
            <a:ext cx="824547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t>阴、阳离子结合时，若无极化作用，则形成离子键，但离子极化作用不同程度地存在于阳、阴离子之间。</a:t>
            </a:r>
            <a:r>
              <a:rPr lang="zh-CN" altLang="en-US" b="1">
                <a:solidFill>
                  <a:srgbClr val="FF3300"/>
                </a:solidFill>
              </a:rPr>
              <a:t>当极化力强、变形性大的阳离子与变形性大的阴离子接触时，</a:t>
            </a:r>
            <a:r>
              <a:rPr lang="zh-CN" altLang="en-US" b="1"/>
              <a:t>阴离子的电子云会向阳离子方向偏移，同时，阳离子的电子云也会发生相应变形。导致阳、阴离子外层轨道不同程度地发生重叠现象，核间距缩短，</a:t>
            </a:r>
            <a:r>
              <a:rPr lang="zh-CN" altLang="en-US" b="1">
                <a:solidFill>
                  <a:srgbClr val="FF3300"/>
                </a:solidFill>
              </a:rPr>
              <a:t>键的极性减弱，从而使键型从离子键向共价键过渡</a:t>
            </a:r>
            <a:r>
              <a:rPr lang="zh-CN" altLang="en-US" b="1"/>
              <a:t>。</a:t>
            </a:r>
          </a:p>
        </p:txBody>
      </p:sp>
      <p:sp>
        <p:nvSpPr>
          <p:cNvPr id="284677" name="Text Box 5"/>
          <p:cNvSpPr txBox="1">
            <a:spLocks noChangeArrowheads="1"/>
          </p:cNvSpPr>
          <p:nvPr/>
        </p:nvSpPr>
        <p:spPr bwMode="auto">
          <a:xfrm>
            <a:off x="1431925" y="4232275"/>
            <a:ext cx="50006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  </a:t>
            </a:r>
            <a:r>
              <a:rPr lang="en-US" altLang="zh-CN" b="1"/>
              <a:t>AgF          AgCl   AgBr              AgI</a:t>
            </a:r>
          </a:p>
          <a:p>
            <a:r>
              <a:rPr lang="zh-CN" altLang="en-US" b="1"/>
              <a:t>离子键          过渡键型             共价键</a:t>
            </a:r>
          </a:p>
        </p:txBody>
      </p:sp>
      <p:sp>
        <p:nvSpPr>
          <p:cNvPr id="284678" name="Line 6"/>
          <p:cNvSpPr>
            <a:spLocks noChangeShapeType="1"/>
          </p:cNvSpPr>
          <p:nvPr/>
        </p:nvSpPr>
        <p:spPr bwMode="auto">
          <a:xfrm>
            <a:off x="1371600" y="5029200"/>
            <a:ext cx="5105400" cy="0"/>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4679" name="Text Box 7"/>
          <p:cNvSpPr txBox="1">
            <a:spLocks noChangeArrowheads="1"/>
          </p:cNvSpPr>
          <p:nvPr/>
        </p:nvSpPr>
        <p:spPr bwMode="auto">
          <a:xfrm>
            <a:off x="1584325" y="5049838"/>
            <a:ext cx="500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t>极化作用增强，键的共价性增强</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4677"/>
                                        </p:tgtEl>
                                        <p:attrNameLst>
                                          <p:attrName>style.visibility</p:attrName>
                                        </p:attrNameLst>
                                      </p:cBhvr>
                                      <p:to>
                                        <p:strVal val="visible"/>
                                      </p:to>
                                    </p:set>
                                    <p:anim calcmode="lin" valueType="num">
                                      <p:cBhvr additive="base">
                                        <p:cTn id="7" dur="500" fill="hold"/>
                                        <p:tgtEl>
                                          <p:spTgt spid="284677"/>
                                        </p:tgtEl>
                                        <p:attrNameLst>
                                          <p:attrName>ppt_x</p:attrName>
                                        </p:attrNameLst>
                                      </p:cBhvr>
                                      <p:tavLst>
                                        <p:tav tm="0">
                                          <p:val>
                                            <p:strVal val="0-#ppt_w/2"/>
                                          </p:val>
                                        </p:tav>
                                        <p:tav tm="100000">
                                          <p:val>
                                            <p:strVal val="#ppt_x"/>
                                          </p:val>
                                        </p:tav>
                                      </p:tavLst>
                                    </p:anim>
                                    <p:anim calcmode="lin" valueType="num">
                                      <p:cBhvr additive="base">
                                        <p:cTn id="8" dur="500" fill="hold"/>
                                        <p:tgtEl>
                                          <p:spTgt spid="2846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4678"/>
                                        </p:tgtEl>
                                        <p:attrNameLst>
                                          <p:attrName>style.visibility</p:attrName>
                                        </p:attrNameLst>
                                      </p:cBhvr>
                                      <p:to>
                                        <p:strVal val="visible"/>
                                      </p:to>
                                    </p:set>
                                    <p:anim calcmode="lin" valueType="num">
                                      <p:cBhvr additive="base">
                                        <p:cTn id="13" dur="500" fill="hold"/>
                                        <p:tgtEl>
                                          <p:spTgt spid="284678"/>
                                        </p:tgtEl>
                                        <p:attrNameLst>
                                          <p:attrName>ppt_x</p:attrName>
                                        </p:attrNameLst>
                                      </p:cBhvr>
                                      <p:tavLst>
                                        <p:tav tm="0">
                                          <p:val>
                                            <p:strVal val="0-#ppt_w/2"/>
                                          </p:val>
                                        </p:tav>
                                        <p:tav tm="100000">
                                          <p:val>
                                            <p:strVal val="#ppt_x"/>
                                          </p:val>
                                        </p:tav>
                                      </p:tavLst>
                                    </p:anim>
                                    <p:anim calcmode="lin" valueType="num">
                                      <p:cBhvr additive="base">
                                        <p:cTn id="14" dur="500" fill="hold"/>
                                        <p:tgtEl>
                                          <p:spTgt spid="28467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4679"/>
                                        </p:tgtEl>
                                        <p:attrNameLst>
                                          <p:attrName>style.visibility</p:attrName>
                                        </p:attrNameLst>
                                      </p:cBhvr>
                                      <p:to>
                                        <p:strVal val="visible"/>
                                      </p:to>
                                    </p:set>
                                    <p:anim calcmode="lin" valueType="num">
                                      <p:cBhvr additive="base">
                                        <p:cTn id="19" dur="500" fill="hold"/>
                                        <p:tgtEl>
                                          <p:spTgt spid="284679"/>
                                        </p:tgtEl>
                                        <p:attrNameLst>
                                          <p:attrName>ppt_x</p:attrName>
                                        </p:attrNameLst>
                                      </p:cBhvr>
                                      <p:tavLst>
                                        <p:tav tm="0">
                                          <p:val>
                                            <p:strVal val="0-#ppt_w/2"/>
                                          </p:val>
                                        </p:tav>
                                        <p:tav tm="100000">
                                          <p:val>
                                            <p:strVal val="#ppt_x"/>
                                          </p:val>
                                        </p:tav>
                                      </p:tavLst>
                                    </p:anim>
                                    <p:anim calcmode="lin" valueType="num">
                                      <p:cBhvr additive="base">
                                        <p:cTn id="20" dur="500" fill="hold"/>
                                        <p:tgtEl>
                                          <p:spTgt spid="284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7" grpId="0" autoUpdateAnimBg="0"/>
      <p:bldP spid="284678" grpId="0" animBg="1"/>
      <p:bldP spid="284679"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ChangeArrowheads="1"/>
          </p:cNvSpPr>
          <p:nvPr/>
        </p:nvSpPr>
        <p:spPr bwMode="auto">
          <a:xfrm>
            <a:off x="228600" y="152400"/>
            <a:ext cx="859155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533400" indent="-533400" eaLnBrk="1" hangingPunct="1">
              <a:spcBef>
                <a:spcPct val="20000"/>
              </a:spcBef>
            </a:pPr>
            <a:r>
              <a:rPr lang="en-US" altLang="zh-CN" sz="2800" b="1">
                <a:solidFill>
                  <a:srgbClr val="FF0066"/>
                </a:solidFill>
              </a:rPr>
              <a:t>  </a:t>
            </a:r>
            <a:r>
              <a:rPr lang="zh-CN" altLang="en-US" sz="2800" b="1">
                <a:solidFill>
                  <a:srgbClr val="FF0066"/>
                </a:solidFill>
              </a:rPr>
              <a:t>氢键的特征 </a:t>
            </a:r>
            <a:r>
              <a:rPr lang="en-US" altLang="zh-CN" sz="2800" b="1">
                <a:solidFill>
                  <a:srgbClr val="FF0066"/>
                </a:solidFill>
              </a:rPr>
              <a:t>:</a:t>
            </a:r>
          </a:p>
          <a:p>
            <a:pPr marL="533400" indent="-533400" eaLnBrk="1" hangingPunct="1">
              <a:spcBef>
                <a:spcPct val="20000"/>
              </a:spcBef>
              <a:buFontTx/>
              <a:buChar char="•"/>
            </a:pPr>
            <a:r>
              <a:rPr lang="zh-CN" altLang="en-US" sz="2800" b="1">
                <a:solidFill>
                  <a:srgbClr val="0000FF"/>
                </a:solidFill>
              </a:rPr>
              <a:t>比化学键弱的多，但比范德华力稍强：</a:t>
            </a:r>
            <a:r>
              <a:rPr lang="en-US" altLang="zh-CN"/>
              <a:t>X—H····Y</a:t>
            </a:r>
            <a:r>
              <a:rPr lang="zh-CN" altLang="en-US"/>
              <a:t>中</a:t>
            </a:r>
            <a:r>
              <a:rPr lang="en-US" altLang="zh-CN"/>
              <a:t>X</a:t>
            </a:r>
            <a:r>
              <a:rPr lang="zh-CN" altLang="en-US"/>
              <a:t>、</a:t>
            </a:r>
            <a:r>
              <a:rPr lang="en-US" altLang="zh-CN"/>
              <a:t>Y</a:t>
            </a:r>
            <a:r>
              <a:rPr lang="zh-CN" altLang="en-US"/>
              <a:t>原子的电负性越大，半径越小，它们与氢原子所形成的氢键的键能越大。只有</a:t>
            </a:r>
            <a:r>
              <a:rPr lang="en-US" altLang="zh-CN">
                <a:solidFill>
                  <a:srgbClr val="CC0000"/>
                </a:solidFill>
              </a:rPr>
              <a:t>F</a:t>
            </a:r>
            <a:r>
              <a:rPr lang="zh-CN" altLang="en-US">
                <a:solidFill>
                  <a:srgbClr val="CC0000"/>
                </a:solidFill>
              </a:rPr>
              <a:t>、</a:t>
            </a:r>
            <a:r>
              <a:rPr lang="en-US" altLang="zh-CN">
                <a:solidFill>
                  <a:srgbClr val="CC0000"/>
                </a:solidFill>
              </a:rPr>
              <a:t>O</a:t>
            </a:r>
            <a:r>
              <a:rPr lang="zh-CN" altLang="en-US">
                <a:solidFill>
                  <a:srgbClr val="CC0000"/>
                </a:solidFill>
              </a:rPr>
              <a:t>、</a:t>
            </a:r>
            <a:r>
              <a:rPr lang="en-US" altLang="zh-CN">
                <a:solidFill>
                  <a:srgbClr val="CC0000"/>
                </a:solidFill>
              </a:rPr>
              <a:t>N</a:t>
            </a:r>
            <a:r>
              <a:rPr lang="zh-CN" altLang="en-US"/>
              <a:t>三个元素的原子可以和氢原子形成较强的氢键</a:t>
            </a:r>
            <a:r>
              <a:rPr lang="zh-CN" altLang="en-US" b="1"/>
              <a:t>。</a:t>
            </a:r>
            <a:endParaRPr lang="zh-CN" altLang="en-US" b="1">
              <a:solidFill>
                <a:srgbClr val="0000FF"/>
              </a:solidFill>
            </a:endParaRPr>
          </a:p>
        </p:txBody>
      </p:sp>
      <p:sp>
        <p:nvSpPr>
          <p:cNvPr id="176133" name="Rectangle 5"/>
          <p:cNvSpPr>
            <a:spLocks noChangeArrowheads="1"/>
          </p:cNvSpPr>
          <p:nvPr/>
        </p:nvSpPr>
        <p:spPr bwMode="auto">
          <a:xfrm>
            <a:off x="0" y="3962400"/>
            <a:ext cx="86423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533400" indent="-533400" eaLnBrk="1" hangingPunct="1">
              <a:spcBef>
                <a:spcPct val="20000"/>
              </a:spcBef>
            </a:pPr>
            <a:r>
              <a:rPr lang="zh-CN" altLang="en-US" sz="2800" b="1">
                <a:solidFill>
                  <a:srgbClr val="FF0066"/>
                </a:solidFill>
              </a:rPr>
              <a:t>氢键的种类</a:t>
            </a:r>
            <a:r>
              <a:rPr lang="zh-CN" altLang="en-US" sz="2800"/>
              <a:t> </a:t>
            </a:r>
            <a:r>
              <a:rPr lang="en-US" altLang="zh-CN" sz="2800"/>
              <a:t>:</a:t>
            </a:r>
            <a:r>
              <a:rPr lang="zh-CN" altLang="en-US" sz="2800">
                <a:solidFill>
                  <a:srgbClr val="0000FF"/>
                </a:solidFill>
              </a:rPr>
              <a:t>分子间</a:t>
            </a:r>
            <a:r>
              <a:rPr lang="zh-CN" altLang="en-US" sz="2800"/>
              <a:t>氢键和</a:t>
            </a:r>
            <a:r>
              <a:rPr lang="zh-CN" altLang="en-US" sz="2800">
                <a:solidFill>
                  <a:srgbClr val="0000FF"/>
                </a:solidFill>
              </a:rPr>
              <a:t>分子内</a:t>
            </a:r>
            <a:r>
              <a:rPr lang="zh-CN" altLang="en-US" sz="2800"/>
              <a:t>氢键</a:t>
            </a:r>
          </a:p>
        </p:txBody>
      </p:sp>
      <p:grpSp>
        <p:nvGrpSpPr>
          <p:cNvPr id="176187" name="Group 59"/>
          <p:cNvGrpSpPr>
            <a:grpSpLocks/>
          </p:cNvGrpSpPr>
          <p:nvPr/>
        </p:nvGrpSpPr>
        <p:grpSpPr bwMode="auto">
          <a:xfrm>
            <a:off x="609600" y="4419600"/>
            <a:ext cx="5184775" cy="2043113"/>
            <a:chOff x="384" y="2784"/>
            <a:chExt cx="3266" cy="1287"/>
          </a:xfrm>
        </p:grpSpPr>
        <p:grpSp>
          <p:nvGrpSpPr>
            <p:cNvPr id="85023" name="Group 57"/>
            <p:cNvGrpSpPr>
              <a:grpSpLocks/>
            </p:cNvGrpSpPr>
            <p:nvPr/>
          </p:nvGrpSpPr>
          <p:grpSpPr bwMode="auto">
            <a:xfrm>
              <a:off x="384" y="2784"/>
              <a:ext cx="3266" cy="1008"/>
              <a:chOff x="521" y="2341"/>
              <a:chExt cx="3266" cy="1008"/>
            </a:xfrm>
          </p:grpSpPr>
          <p:sp>
            <p:nvSpPr>
              <p:cNvPr id="85025" name="Text Box 10"/>
              <p:cNvSpPr txBox="1">
                <a:spLocks noChangeArrowheads="1"/>
              </p:cNvSpPr>
              <p:nvPr/>
            </p:nvSpPr>
            <p:spPr bwMode="auto">
              <a:xfrm>
                <a:off x="793" y="2568"/>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H</a:t>
                </a:r>
              </a:p>
            </p:txBody>
          </p:sp>
          <p:sp>
            <p:nvSpPr>
              <p:cNvPr id="85026" name="Text Box 11"/>
              <p:cNvSpPr txBox="1">
                <a:spLocks noChangeArrowheads="1"/>
              </p:cNvSpPr>
              <p:nvPr/>
            </p:nvSpPr>
            <p:spPr bwMode="auto">
              <a:xfrm>
                <a:off x="521" y="2831"/>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F</a:t>
                </a:r>
              </a:p>
            </p:txBody>
          </p:sp>
          <p:sp>
            <p:nvSpPr>
              <p:cNvPr id="85027" name="Text Box 12"/>
              <p:cNvSpPr txBox="1">
                <a:spLocks noChangeArrowheads="1"/>
              </p:cNvSpPr>
              <p:nvPr/>
            </p:nvSpPr>
            <p:spPr bwMode="auto">
              <a:xfrm>
                <a:off x="1156" y="2341"/>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F</a:t>
                </a:r>
              </a:p>
            </p:txBody>
          </p:sp>
          <p:sp>
            <p:nvSpPr>
              <p:cNvPr id="85028" name="Line 13"/>
              <p:cNvSpPr>
                <a:spLocks noChangeShapeType="1"/>
              </p:cNvSpPr>
              <p:nvPr/>
            </p:nvSpPr>
            <p:spPr bwMode="auto">
              <a:xfrm flipV="1">
                <a:off x="703" y="2795"/>
                <a:ext cx="181"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9" name="Line 14"/>
              <p:cNvSpPr>
                <a:spLocks noChangeShapeType="1"/>
              </p:cNvSpPr>
              <p:nvPr/>
            </p:nvSpPr>
            <p:spPr bwMode="auto">
              <a:xfrm flipV="1">
                <a:off x="1020" y="2568"/>
                <a:ext cx="181" cy="136"/>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30" name="Text Box 15"/>
              <p:cNvSpPr txBox="1">
                <a:spLocks noChangeArrowheads="1"/>
              </p:cNvSpPr>
              <p:nvPr/>
            </p:nvSpPr>
            <p:spPr bwMode="auto">
              <a:xfrm>
                <a:off x="1473" y="2604"/>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H</a:t>
                </a:r>
              </a:p>
            </p:txBody>
          </p:sp>
          <p:sp>
            <p:nvSpPr>
              <p:cNvPr id="85031" name="Line 16"/>
              <p:cNvSpPr>
                <a:spLocks noChangeShapeType="1"/>
              </p:cNvSpPr>
              <p:nvPr/>
            </p:nvSpPr>
            <p:spPr bwMode="auto">
              <a:xfrm flipH="1" flipV="1">
                <a:off x="1701" y="2886"/>
                <a:ext cx="181" cy="136"/>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32" name="Line 17"/>
              <p:cNvSpPr>
                <a:spLocks noChangeShapeType="1"/>
              </p:cNvSpPr>
              <p:nvPr/>
            </p:nvSpPr>
            <p:spPr bwMode="auto">
              <a:xfrm flipH="1" flipV="1">
                <a:off x="1293" y="2568"/>
                <a:ext cx="181"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33" name="Text Box 18"/>
              <p:cNvSpPr txBox="1">
                <a:spLocks noChangeArrowheads="1"/>
              </p:cNvSpPr>
              <p:nvPr/>
            </p:nvSpPr>
            <p:spPr bwMode="auto">
              <a:xfrm>
                <a:off x="1836" y="2886"/>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F</a:t>
                </a:r>
              </a:p>
            </p:txBody>
          </p:sp>
          <p:sp>
            <p:nvSpPr>
              <p:cNvPr id="85034" name="Text Box 19"/>
              <p:cNvSpPr txBox="1">
                <a:spLocks noChangeArrowheads="1"/>
              </p:cNvSpPr>
              <p:nvPr/>
            </p:nvSpPr>
            <p:spPr bwMode="auto">
              <a:xfrm>
                <a:off x="2108" y="2704"/>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H</a:t>
                </a:r>
              </a:p>
            </p:txBody>
          </p:sp>
          <p:sp>
            <p:nvSpPr>
              <p:cNvPr id="85035" name="Text Box 20"/>
              <p:cNvSpPr txBox="1">
                <a:spLocks noChangeArrowheads="1"/>
              </p:cNvSpPr>
              <p:nvPr/>
            </p:nvSpPr>
            <p:spPr bwMode="auto">
              <a:xfrm>
                <a:off x="2471" y="2477"/>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F</a:t>
                </a:r>
              </a:p>
            </p:txBody>
          </p:sp>
          <p:sp>
            <p:nvSpPr>
              <p:cNvPr id="85036" name="Line 21"/>
              <p:cNvSpPr>
                <a:spLocks noChangeShapeType="1"/>
              </p:cNvSpPr>
              <p:nvPr/>
            </p:nvSpPr>
            <p:spPr bwMode="auto">
              <a:xfrm flipV="1">
                <a:off x="2018" y="2931"/>
                <a:ext cx="181"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37" name="Line 22"/>
              <p:cNvSpPr>
                <a:spLocks noChangeShapeType="1"/>
              </p:cNvSpPr>
              <p:nvPr/>
            </p:nvSpPr>
            <p:spPr bwMode="auto">
              <a:xfrm flipV="1">
                <a:off x="2335" y="2704"/>
                <a:ext cx="181" cy="136"/>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38" name="Text Box 23"/>
              <p:cNvSpPr txBox="1">
                <a:spLocks noChangeArrowheads="1"/>
              </p:cNvSpPr>
              <p:nvPr/>
            </p:nvSpPr>
            <p:spPr bwMode="auto">
              <a:xfrm>
                <a:off x="2834" y="2740"/>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H</a:t>
                </a:r>
              </a:p>
            </p:txBody>
          </p:sp>
          <p:sp>
            <p:nvSpPr>
              <p:cNvPr id="85039" name="Line 24"/>
              <p:cNvSpPr>
                <a:spLocks noChangeShapeType="1"/>
              </p:cNvSpPr>
              <p:nvPr/>
            </p:nvSpPr>
            <p:spPr bwMode="auto">
              <a:xfrm flipH="1" flipV="1">
                <a:off x="3062" y="3022"/>
                <a:ext cx="181" cy="136"/>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40" name="Line 25"/>
              <p:cNvSpPr>
                <a:spLocks noChangeShapeType="1"/>
              </p:cNvSpPr>
              <p:nvPr/>
            </p:nvSpPr>
            <p:spPr bwMode="auto">
              <a:xfrm flipH="1" flipV="1">
                <a:off x="2654" y="2704"/>
                <a:ext cx="181"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41" name="Text Box 26"/>
              <p:cNvSpPr txBox="1">
                <a:spLocks noChangeArrowheads="1"/>
              </p:cNvSpPr>
              <p:nvPr/>
            </p:nvSpPr>
            <p:spPr bwMode="auto">
              <a:xfrm>
                <a:off x="3242" y="3022"/>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F</a:t>
                </a:r>
              </a:p>
            </p:txBody>
          </p:sp>
          <p:sp>
            <p:nvSpPr>
              <p:cNvPr id="85042" name="Text Box 27"/>
              <p:cNvSpPr txBox="1">
                <a:spLocks noChangeArrowheads="1"/>
              </p:cNvSpPr>
              <p:nvPr/>
            </p:nvSpPr>
            <p:spPr bwMode="auto">
              <a:xfrm>
                <a:off x="3469" y="2750"/>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H</a:t>
                </a:r>
              </a:p>
            </p:txBody>
          </p:sp>
          <p:sp>
            <p:nvSpPr>
              <p:cNvPr id="85043" name="Line 28"/>
              <p:cNvSpPr>
                <a:spLocks noChangeShapeType="1"/>
              </p:cNvSpPr>
              <p:nvPr/>
            </p:nvSpPr>
            <p:spPr bwMode="auto">
              <a:xfrm flipV="1">
                <a:off x="3379" y="2977"/>
                <a:ext cx="181"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5024" name="Text Box 53"/>
            <p:cNvSpPr txBox="1">
              <a:spLocks noChangeArrowheads="1"/>
            </p:cNvSpPr>
            <p:nvPr/>
          </p:nvSpPr>
          <p:spPr bwMode="auto">
            <a:xfrm>
              <a:off x="1056" y="3744"/>
              <a:ext cx="19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a:t>分子间氢键</a:t>
              </a:r>
            </a:p>
          </p:txBody>
        </p:sp>
      </p:grpSp>
      <p:grpSp>
        <p:nvGrpSpPr>
          <p:cNvPr id="176188" name="Group 60"/>
          <p:cNvGrpSpPr>
            <a:grpSpLocks/>
          </p:cNvGrpSpPr>
          <p:nvPr/>
        </p:nvGrpSpPr>
        <p:grpSpPr bwMode="auto">
          <a:xfrm>
            <a:off x="6300788" y="3733800"/>
            <a:ext cx="2374900" cy="2957513"/>
            <a:chOff x="3969" y="2352"/>
            <a:chExt cx="1496" cy="1863"/>
          </a:xfrm>
        </p:grpSpPr>
        <p:grpSp>
          <p:nvGrpSpPr>
            <p:cNvPr id="84999" name="Group 55"/>
            <p:cNvGrpSpPr>
              <a:grpSpLocks/>
            </p:cNvGrpSpPr>
            <p:nvPr/>
          </p:nvGrpSpPr>
          <p:grpSpPr bwMode="auto">
            <a:xfrm>
              <a:off x="4128" y="2352"/>
              <a:ext cx="1044" cy="1588"/>
              <a:chOff x="4195" y="2160"/>
              <a:chExt cx="1044" cy="1588"/>
            </a:xfrm>
          </p:grpSpPr>
          <p:grpSp>
            <p:nvGrpSpPr>
              <p:cNvPr id="85001" name="Group 42"/>
              <p:cNvGrpSpPr>
                <a:grpSpLocks/>
              </p:cNvGrpSpPr>
              <p:nvPr/>
            </p:nvGrpSpPr>
            <p:grpSpPr bwMode="auto">
              <a:xfrm>
                <a:off x="4377" y="2932"/>
                <a:ext cx="453" cy="816"/>
                <a:chOff x="4241" y="2841"/>
                <a:chExt cx="453" cy="816"/>
              </a:xfrm>
            </p:grpSpPr>
            <p:sp>
              <p:nvSpPr>
                <p:cNvPr id="85013" name="Line 33"/>
                <p:cNvSpPr>
                  <a:spLocks noChangeShapeType="1"/>
                </p:cNvSpPr>
                <p:nvPr/>
              </p:nvSpPr>
              <p:spPr bwMode="auto">
                <a:xfrm>
                  <a:off x="4241" y="3430"/>
                  <a:ext cx="227"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5014" name="Group 41"/>
                <p:cNvGrpSpPr>
                  <a:grpSpLocks/>
                </p:cNvGrpSpPr>
                <p:nvPr/>
              </p:nvGrpSpPr>
              <p:grpSpPr bwMode="auto">
                <a:xfrm>
                  <a:off x="4241" y="2841"/>
                  <a:ext cx="453" cy="816"/>
                  <a:chOff x="4241" y="2659"/>
                  <a:chExt cx="453" cy="816"/>
                </a:xfrm>
              </p:grpSpPr>
              <p:sp>
                <p:nvSpPr>
                  <p:cNvPr id="85015" name="Line 29"/>
                  <p:cNvSpPr>
                    <a:spLocks noChangeShapeType="1"/>
                  </p:cNvSpPr>
                  <p:nvPr/>
                </p:nvSpPr>
                <p:spPr bwMode="auto">
                  <a:xfrm flipH="1">
                    <a:off x="4241" y="2659"/>
                    <a:ext cx="227"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6" name="Line 30"/>
                  <p:cNvSpPr>
                    <a:spLocks noChangeShapeType="1"/>
                  </p:cNvSpPr>
                  <p:nvPr/>
                </p:nvSpPr>
                <p:spPr bwMode="auto">
                  <a:xfrm>
                    <a:off x="4467" y="2659"/>
                    <a:ext cx="227"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7" name="Line 31"/>
                  <p:cNvSpPr>
                    <a:spLocks noChangeShapeType="1"/>
                  </p:cNvSpPr>
                  <p:nvPr/>
                </p:nvSpPr>
                <p:spPr bwMode="auto">
                  <a:xfrm>
                    <a:off x="4241" y="2886"/>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8" name="Line 32"/>
                  <p:cNvSpPr>
                    <a:spLocks noChangeShapeType="1"/>
                  </p:cNvSpPr>
                  <p:nvPr/>
                </p:nvSpPr>
                <p:spPr bwMode="auto">
                  <a:xfrm>
                    <a:off x="4694" y="2886"/>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9" name="Line 34"/>
                  <p:cNvSpPr>
                    <a:spLocks noChangeShapeType="1"/>
                  </p:cNvSpPr>
                  <p:nvPr/>
                </p:nvSpPr>
                <p:spPr bwMode="auto">
                  <a:xfrm flipH="1">
                    <a:off x="4467" y="3248"/>
                    <a:ext cx="227"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0" name="Line 35"/>
                  <p:cNvSpPr>
                    <a:spLocks noChangeShapeType="1"/>
                  </p:cNvSpPr>
                  <p:nvPr/>
                </p:nvSpPr>
                <p:spPr bwMode="auto">
                  <a:xfrm flipH="1">
                    <a:off x="4241" y="2704"/>
                    <a:ext cx="227"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1" name="Line 36"/>
                  <p:cNvSpPr>
                    <a:spLocks noChangeShapeType="1"/>
                  </p:cNvSpPr>
                  <p:nvPr/>
                </p:nvSpPr>
                <p:spPr bwMode="auto">
                  <a:xfrm>
                    <a:off x="4241" y="3203"/>
                    <a:ext cx="227"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22" name="Line 37"/>
                  <p:cNvSpPr>
                    <a:spLocks noChangeShapeType="1"/>
                  </p:cNvSpPr>
                  <p:nvPr/>
                </p:nvSpPr>
                <p:spPr bwMode="auto">
                  <a:xfrm>
                    <a:off x="4649" y="2886"/>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85002" name="Text Box 40"/>
              <p:cNvSpPr txBox="1">
                <a:spLocks noChangeArrowheads="1"/>
              </p:cNvSpPr>
              <p:nvPr/>
            </p:nvSpPr>
            <p:spPr bwMode="auto">
              <a:xfrm>
                <a:off x="4468" y="2468"/>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N</a:t>
                </a:r>
              </a:p>
            </p:txBody>
          </p:sp>
          <p:sp>
            <p:nvSpPr>
              <p:cNvPr id="85003" name="Line 43"/>
              <p:cNvSpPr>
                <a:spLocks noChangeShapeType="1"/>
              </p:cNvSpPr>
              <p:nvPr/>
            </p:nvSpPr>
            <p:spPr bwMode="auto">
              <a:xfrm flipV="1">
                <a:off x="4604" y="2704"/>
                <a:ext cx="0"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4" name="Text Box 44"/>
              <p:cNvSpPr txBox="1">
                <a:spLocks noChangeArrowheads="1"/>
              </p:cNvSpPr>
              <p:nvPr/>
            </p:nvSpPr>
            <p:spPr bwMode="auto">
              <a:xfrm>
                <a:off x="4921" y="2740"/>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O</a:t>
                </a:r>
              </a:p>
            </p:txBody>
          </p:sp>
          <p:sp>
            <p:nvSpPr>
              <p:cNvPr id="85005" name="Line 45"/>
              <p:cNvSpPr>
                <a:spLocks noChangeShapeType="1"/>
              </p:cNvSpPr>
              <p:nvPr/>
            </p:nvSpPr>
            <p:spPr bwMode="auto">
              <a:xfrm flipV="1">
                <a:off x="4830" y="2976"/>
                <a:ext cx="182" cy="18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6" name="Text Box 46"/>
              <p:cNvSpPr txBox="1">
                <a:spLocks noChangeArrowheads="1"/>
              </p:cNvSpPr>
              <p:nvPr/>
            </p:nvSpPr>
            <p:spPr bwMode="auto">
              <a:xfrm>
                <a:off x="4694" y="2160"/>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O</a:t>
                </a:r>
              </a:p>
            </p:txBody>
          </p:sp>
          <p:sp>
            <p:nvSpPr>
              <p:cNvPr id="85007" name="Text Box 47"/>
              <p:cNvSpPr txBox="1">
                <a:spLocks noChangeArrowheads="1"/>
              </p:cNvSpPr>
              <p:nvPr/>
            </p:nvSpPr>
            <p:spPr bwMode="auto">
              <a:xfrm>
                <a:off x="4195" y="2205"/>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O</a:t>
                </a:r>
              </a:p>
            </p:txBody>
          </p:sp>
          <p:sp>
            <p:nvSpPr>
              <p:cNvPr id="85008" name="Line 48"/>
              <p:cNvSpPr>
                <a:spLocks noChangeShapeType="1"/>
              </p:cNvSpPr>
              <p:nvPr/>
            </p:nvSpPr>
            <p:spPr bwMode="auto">
              <a:xfrm>
                <a:off x="4377" y="2432"/>
                <a:ext cx="136"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09" name="Line 49"/>
              <p:cNvSpPr>
                <a:spLocks noChangeShapeType="1"/>
              </p:cNvSpPr>
              <p:nvPr/>
            </p:nvSpPr>
            <p:spPr bwMode="auto">
              <a:xfrm flipV="1">
                <a:off x="4649" y="2387"/>
                <a:ext cx="136"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0" name="Line 50"/>
              <p:cNvSpPr>
                <a:spLocks noChangeShapeType="1"/>
              </p:cNvSpPr>
              <p:nvPr/>
            </p:nvSpPr>
            <p:spPr bwMode="auto">
              <a:xfrm flipV="1">
                <a:off x="5057" y="2704"/>
                <a:ext cx="0"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1" name="Text Box 51"/>
              <p:cNvSpPr txBox="1">
                <a:spLocks noChangeArrowheads="1"/>
              </p:cNvSpPr>
              <p:nvPr/>
            </p:nvSpPr>
            <p:spPr bwMode="auto">
              <a:xfrm>
                <a:off x="4921" y="2468"/>
                <a:ext cx="3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800"/>
                  <a:t>H</a:t>
                </a:r>
              </a:p>
            </p:txBody>
          </p:sp>
          <p:sp>
            <p:nvSpPr>
              <p:cNvPr id="85012" name="Line 52"/>
              <p:cNvSpPr>
                <a:spLocks noChangeShapeType="1"/>
              </p:cNvSpPr>
              <p:nvPr/>
            </p:nvSpPr>
            <p:spPr bwMode="auto">
              <a:xfrm flipH="1" flipV="1">
                <a:off x="4876" y="2387"/>
                <a:ext cx="136" cy="181"/>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5000" name="Text Box 54"/>
            <p:cNvSpPr txBox="1">
              <a:spLocks noChangeArrowheads="1"/>
            </p:cNvSpPr>
            <p:nvPr/>
          </p:nvSpPr>
          <p:spPr bwMode="auto">
            <a:xfrm>
              <a:off x="3969" y="3888"/>
              <a:ext cx="14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a:t>分子内氢键</a:t>
              </a:r>
            </a:p>
          </p:txBody>
        </p:sp>
      </p:grpSp>
      <p:sp>
        <p:nvSpPr>
          <p:cNvPr id="176186" name="Rectangle 58"/>
          <p:cNvSpPr>
            <a:spLocks noChangeArrowheads="1"/>
          </p:cNvSpPr>
          <p:nvPr/>
        </p:nvSpPr>
        <p:spPr bwMode="auto">
          <a:xfrm>
            <a:off x="228600" y="2209800"/>
            <a:ext cx="8664575" cy="161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zh-CN" sz="2800" b="1">
                <a:solidFill>
                  <a:srgbClr val="0000FF"/>
                </a:solidFill>
              </a:rPr>
              <a:t>    </a:t>
            </a:r>
            <a:r>
              <a:rPr lang="zh-CN" altLang="en-US" sz="2800" b="1">
                <a:solidFill>
                  <a:srgbClr val="0000FF"/>
                </a:solidFill>
              </a:rPr>
              <a:t>氢键具有方向性和饱和性：</a:t>
            </a:r>
            <a:r>
              <a:rPr lang="zh-CN" altLang="en-US"/>
              <a:t>氢键中</a:t>
            </a:r>
            <a:r>
              <a:rPr lang="en-US" altLang="zh-CN"/>
              <a:t>X</a:t>
            </a:r>
            <a:r>
              <a:rPr lang="zh-CN" altLang="en-US"/>
              <a:t>、</a:t>
            </a:r>
            <a:r>
              <a:rPr lang="en-US" altLang="zh-CN"/>
              <a:t>H</a:t>
            </a:r>
            <a:r>
              <a:rPr lang="zh-CN" altLang="en-US"/>
              <a:t>、</a:t>
            </a:r>
            <a:r>
              <a:rPr lang="en-US" altLang="zh-CN"/>
              <a:t>Y</a:t>
            </a:r>
            <a:r>
              <a:rPr lang="zh-CN" altLang="en-US"/>
              <a:t>三原子通常在一直线上，</a:t>
            </a:r>
            <a:r>
              <a:rPr lang="zh-CN" altLang="en-US">
                <a:solidFill>
                  <a:srgbClr val="0000FF"/>
                </a:solidFill>
              </a:rPr>
              <a:t>键角</a:t>
            </a:r>
            <a:r>
              <a:rPr lang="en-US" altLang="zh-CN">
                <a:solidFill>
                  <a:srgbClr val="0000FF"/>
                </a:solidFill>
              </a:rPr>
              <a:t>180</a:t>
            </a:r>
            <a:r>
              <a:rPr lang="zh-CN" altLang="en-US">
                <a:solidFill>
                  <a:srgbClr val="0000FF"/>
                </a:solidFill>
              </a:rPr>
              <a:t>度</a:t>
            </a:r>
            <a:r>
              <a:rPr lang="en-US" altLang="zh-CN">
                <a:solidFill>
                  <a:srgbClr val="FF0066"/>
                </a:solidFill>
              </a:rPr>
              <a:t>——</a:t>
            </a:r>
            <a:r>
              <a:rPr lang="zh-CN" altLang="en-US" b="1">
                <a:solidFill>
                  <a:srgbClr val="FF0066"/>
                </a:solidFill>
              </a:rPr>
              <a:t>方向性</a:t>
            </a:r>
            <a:r>
              <a:rPr lang="zh-CN" altLang="en-US"/>
              <a:t>；由于</a:t>
            </a:r>
            <a:r>
              <a:rPr lang="en-US" altLang="zh-CN"/>
              <a:t>H</a:t>
            </a:r>
            <a:r>
              <a:rPr lang="zh-CN" altLang="en-US"/>
              <a:t>原子很小，与 </a:t>
            </a:r>
            <a:r>
              <a:rPr lang="en-US" altLang="zh-CN"/>
              <a:t>X</a:t>
            </a:r>
            <a:r>
              <a:rPr lang="zh-CN" altLang="en-US"/>
              <a:t>、</a:t>
            </a:r>
            <a:r>
              <a:rPr lang="en-US" altLang="zh-CN"/>
              <a:t>Y</a:t>
            </a:r>
            <a:r>
              <a:rPr lang="zh-CN" altLang="en-US"/>
              <a:t>接触后，很难再与另一个较大的原子</a:t>
            </a:r>
            <a:r>
              <a:rPr lang="en-US" altLang="zh-CN"/>
              <a:t>Y</a:t>
            </a:r>
            <a:r>
              <a:rPr lang="zh-CN" altLang="en-US"/>
              <a:t>靠近，即</a:t>
            </a:r>
            <a:r>
              <a:rPr lang="zh-CN" altLang="en-US">
                <a:solidFill>
                  <a:srgbClr val="0000FF"/>
                </a:solidFill>
              </a:rPr>
              <a:t>氢键中</a:t>
            </a:r>
            <a:r>
              <a:rPr lang="en-US" altLang="zh-CN">
                <a:solidFill>
                  <a:srgbClr val="0000FF"/>
                </a:solidFill>
              </a:rPr>
              <a:t>H</a:t>
            </a:r>
            <a:r>
              <a:rPr lang="zh-CN" altLang="en-US">
                <a:solidFill>
                  <a:srgbClr val="0000FF"/>
                </a:solidFill>
              </a:rPr>
              <a:t>的配位数一般为</a:t>
            </a:r>
            <a:r>
              <a:rPr lang="en-US" altLang="zh-CN">
                <a:solidFill>
                  <a:srgbClr val="0000FF"/>
                </a:solidFill>
              </a:rPr>
              <a:t>2</a:t>
            </a:r>
            <a:r>
              <a:rPr lang="en-US" altLang="zh-CN">
                <a:solidFill>
                  <a:srgbClr val="FF0066"/>
                </a:solidFill>
              </a:rPr>
              <a:t>——</a:t>
            </a:r>
            <a:r>
              <a:rPr lang="zh-CN" altLang="en-US" b="1">
                <a:solidFill>
                  <a:srgbClr val="FF0066"/>
                </a:solidFill>
              </a:rPr>
              <a:t>饱和性</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6186"/>
                                        </p:tgtEl>
                                        <p:attrNameLst>
                                          <p:attrName>style.visibility</p:attrName>
                                        </p:attrNameLst>
                                      </p:cBhvr>
                                      <p:to>
                                        <p:strVal val="visible"/>
                                      </p:to>
                                    </p:set>
                                    <p:anim calcmode="lin" valueType="num">
                                      <p:cBhvr additive="base">
                                        <p:cTn id="7" dur="500" fill="hold"/>
                                        <p:tgtEl>
                                          <p:spTgt spid="176186"/>
                                        </p:tgtEl>
                                        <p:attrNameLst>
                                          <p:attrName>ppt_x</p:attrName>
                                        </p:attrNameLst>
                                      </p:cBhvr>
                                      <p:tavLst>
                                        <p:tav tm="0">
                                          <p:val>
                                            <p:strVal val="0-#ppt_w/2"/>
                                          </p:val>
                                        </p:tav>
                                        <p:tav tm="100000">
                                          <p:val>
                                            <p:strVal val="#ppt_x"/>
                                          </p:val>
                                        </p:tav>
                                      </p:tavLst>
                                    </p:anim>
                                    <p:anim calcmode="lin" valueType="num">
                                      <p:cBhvr additive="base">
                                        <p:cTn id="8" dur="500" fill="hold"/>
                                        <p:tgtEl>
                                          <p:spTgt spid="17618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176133">
                                            <p:txEl>
                                              <p:pRg st="0" end="0"/>
                                            </p:txEl>
                                          </p:spTgt>
                                        </p:tgtEl>
                                        <p:attrNameLst>
                                          <p:attrName>style.visibility</p:attrName>
                                        </p:attrNameLst>
                                      </p:cBhvr>
                                      <p:to>
                                        <p:strVal val="visible"/>
                                      </p:to>
                                    </p:set>
                                    <p:animEffect transition="in" filter="randombar(horizontal)">
                                      <p:cBhvr>
                                        <p:cTn id="13" dur="500"/>
                                        <p:tgtEl>
                                          <p:spTgt spid="17613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76187"/>
                                        </p:tgtEl>
                                        <p:attrNameLst>
                                          <p:attrName>style.visibility</p:attrName>
                                        </p:attrNameLst>
                                      </p:cBhvr>
                                      <p:to>
                                        <p:strVal val="visible"/>
                                      </p:to>
                                    </p:set>
                                    <p:animEffect transition="in" filter="box(in)">
                                      <p:cBhvr>
                                        <p:cTn id="18" dur="500"/>
                                        <p:tgtEl>
                                          <p:spTgt spid="17618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176188"/>
                                        </p:tgtEl>
                                        <p:attrNameLst>
                                          <p:attrName>style.visibility</p:attrName>
                                        </p:attrNameLst>
                                      </p:cBhvr>
                                      <p:to>
                                        <p:strVal val="visible"/>
                                      </p:to>
                                    </p:set>
                                    <p:animEffect transition="in" filter="box(in)">
                                      <p:cBhvr>
                                        <p:cTn id="23" dur="500"/>
                                        <p:tgtEl>
                                          <p:spTgt spid="176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3" grpId="0" build="p" autoUpdateAnimBg="0"/>
      <p:bldP spid="176186"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517525" y="196850"/>
            <a:ext cx="520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solidFill>
                  <a:srgbClr val="FF3300"/>
                </a:solidFill>
              </a:rPr>
              <a:t>氢键形成对物质性质的影响</a:t>
            </a:r>
          </a:p>
        </p:txBody>
      </p:sp>
      <p:sp>
        <p:nvSpPr>
          <p:cNvPr id="86019" name="Text Box 3"/>
          <p:cNvSpPr txBox="1">
            <a:spLocks noChangeArrowheads="1"/>
          </p:cNvSpPr>
          <p:nvPr/>
        </p:nvSpPr>
        <p:spPr bwMode="auto">
          <a:xfrm>
            <a:off x="152400" y="762000"/>
            <a:ext cx="4995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solidFill>
                  <a:schemeClr val="accent2"/>
                </a:solidFill>
              </a:rPr>
              <a:t>（</a:t>
            </a:r>
            <a:r>
              <a:rPr lang="en-US" altLang="zh-CN" sz="2800" b="1">
                <a:solidFill>
                  <a:schemeClr val="accent2"/>
                </a:solidFill>
              </a:rPr>
              <a:t>1</a:t>
            </a:r>
            <a:r>
              <a:rPr lang="zh-CN" altLang="en-US" sz="2800" b="1">
                <a:solidFill>
                  <a:schemeClr val="accent2"/>
                </a:solidFill>
              </a:rPr>
              <a:t>）对熔、沸点的影响</a:t>
            </a:r>
          </a:p>
        </p:txBody>
      </p:sp>
      <p:sp>
        <p:nvSpPr>
          <p:cNvPr id="86020" name="Text Box 4"/>
          <p:cNvSpPr txBox="1">
            <a:spLocks noChangeArrowheads="1"/>
          </p:cNvSpPr>
          <p:nvPr/>
        </p:nvSpPr>
        <p:spPr bwMode="auto">
          <a:xfrm>
            <a:off x="457200" y="1219200"/>
            <a:ext cx="8382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         </a:t>
            </a:r>
            <a:r>
              <a:rPr lang="zh-CN" altLang="en-US"/>
              <a:t>分子间有氢键，分子间结合力强，当这些物质熔化或气化时，除了要克服纯粹的分子间力外，还需提高温度用以破坏分子间的氢键，所以这些物质的熔点、沸点比同系列氢化物的高。</a:t>
            </a:r>
          </a:p>
        </p:txBody>
      </p:sp>
      <p:grpSp>
        <p:nvGrpSpPr>
          <p:cNvPr id="248842" name="Group 10"/>
          <p:cNvGrpSpPr>
            <a:grpSpLocks/>
          </p:cNvGrpSpPr>
          <p:nvPr/>
        </p:nvGrpSpPr>
        <p:grpSpPr bwMode="auto">
          <a:xfrm>
            <a:off x="4419600" y="2438400"/>
            <a:ext cx="4191000" cy="4198938"/>
            <a:chOff x="2771" y="1675"/>
            <a:chExt cx="2640" cy="2645"/>
          </a:xfrm>
        </p:grpSpPr>
        <p:grpSp>
          <p:nvGrpSpPr>
            <p:cNvPr id="86023" name="Group 8"/>
            <p:cNvGrpSpPr>
              <a:grpSpLocks/>
            </p:cNvGrpSpPr>
            <p:nvPr/>
          </p:nvGrpSpPr>
          <p:grpSpPr bwMode="auto">
            <a:xfrm>
              <a:off x="2771" y="1675"/>
              <a:ext cx="2640" cy="2420"/>
              <a:chOff x="2771" y="1675"/>
              <a:chExt cx="2640" cy="2420"/>
            </a:xfrm>
          </p:grpSpPr>
          <p:pic>
            <p:nvPicPr>
              <p:cNvPr id="86025" name="Picture 6" descr="msoDC0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 y="1675"/>
                <a:ext cx="2640" cy="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6" name="Text Box 7"/>
              <p:cNvSpPr txBox="1">
                <a:spLocks noChangeArrowheads="1"/>
              </p:cNvSpPr>
              <p:nvPr/>
            </p:nvSpPr>
            <p:spPr bwMode="auto">
              <a:xfrm>
                <a:off x="3600" y="1776"/>
                <a:ext cx="14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000" b="1"/>
                  <a:t>熔点                沸点</a:t>
                </a:r>
              </a:p>
            </p:txBody>
          </p:sp>
        </p:grpSp>
        <p:sp>
          <p:nvSpPr>
            <p:cNvPr id="86024" name="Text Box 9"/>
            <p:cNvSpPr txBox="1">
              <a:spLocks noChangeArrowheads="1"/>
            </p:cNvSpPr>
            <p:nvPr/>
          </p:nvSpPr>
          <p:spPr bwMode="auto">
            <a:xfrm>
              <a:off x="3408" y="4070"/>
              <a:ext cx="15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000" b="1"/>
                <a:t>氢化物的熔、沸点</a:t>
              </a:r>
            </a:p>
          </p:txBody>
        </p:sp>
      </p:grpSp>
      <p:sp>
        <p:nvSpPr>
          <p:cNvPr id="248843" name="Text Box 11"/>
          <p:cNvSpPr txBox="1">
            <a:spLocks noChangeArrowheads="1"/>
          </p:cNvSpPr>
          <p:nvPr/>
        </p:nvSpPr>
        <p:spPr bwMode="auto">
          <a:xfrm>
            <a:off x="685800" y="3276600"/>
            <a:ext cx="3200400" cy="265747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在氢化物中唯有</a:t>
            </a:r>
            <a:r>
              <a:rPr lang="en-US" altLang="zh-CN" b="1">
                <a:solidFill>
                  <a:srgbClr val="FF3300"/>
                </a:solidFill>
              </a:rPr>
              <a:t>N</a:t>
            </a:r>
            <a:r>
              <a:rPr lang="en-US" altLang="zh-CN"/>
              <a:t>H</a:t>
            </a:r>
            <a:r>
              <a:rPr lang="en-US" altLang="zh-CN" baseline="-25000"/>
              <a:t>3</a:t>
            </a:r>
            <a:r>
              <a:rPr lang="zh-CN" altLang="en-US"/>
              <a:t>、</a:t>
            </a:r>
            <a:r>
              <a:rPr lang="en-US" altLang="zh-CN"/>
              <a:t>H</a:t>
            </a:r>
            <a:r>
              <a:rPr lang="en-US" altLang="zh-CN" baseline="-25000"/>
              <a:t>2</a:t>
            </a:r>
            <a:r>
              <a:rPr lang="en-US" altLang="zh-CN" b="1">
                <a:solidFill>
                  <a:srgbClr val="FF3300"/>
                </a:solidFill>
              </a:rPr>
              <a:t>O</a:t>
            </a:r>
            <a:r>
              <a:rPr lang="zh-CN" altLang="en-US"/>
              <a:t>、</a:t>
            </a:r>
            <a:r>
              <a:rPr lang="en-US" altLang="zh-CN"/>
              <a:t>H</a:t>
            </a:r>
            <a:r>
              <a:rPr lang="en-US" altLang="zh-CN" b="1">
                <a:solidFill>
                  <a:srgbClr val="FF3300"/>
                </a:solidFill>
              </a:rPr>
              <a:t>F</a:t>
            </a:r>
            <a:r>
              <a:rPr lang="zh-CN" altLang="en-US"/>
              <a:t>的熔、沸点偏高，因为分子间有氢键，分子间结合力强，当其熔化或气化时，克服分子间的氢键。</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48842"/>
                                        </p:tgtEl>
                                        <p:attrNameLst>
                                          <p:attrName>style.visibility</p:attrName>
                                        </p:attrNameLst>
                                      </p:cBhvr>
                                      <p:to>
                                        <p:strVal val="visible"/>
                                      </p:to>
                                    </p:set>
                                    <p:anim calcmode="lin" valueType="num">
                                      <p:cBhvr additive="base">
                                        <p:cTn id="7" dur="500" fill="hold"/>
                                        <p:tgtEl>
                                          <p:spTgt spid="248842"/>
                                        </p:tgtEl>
                                        <p:attrNameLst>
                                          <p:attrName>ppt_x</p:attrName>
                                        </p:attrNameLst>
                                      </p:cBhvr>
                                      <p:tavLst>
                                        <p:tav tm="0">
                                          <p:val>
                                            <p:strVal val="0-#ppt_w/2"/>
                                          </p:val>
                                        </p:tav>
                                        <p:tav tm="100000">
                                          <p:val>
                                            <p:strVal val="#ppt_x"/>
                                          </p:val>
                                        </p:tav>
                                      </p:tavLst>
                                    </p:anim>
                                    <p:anim calcmode="lin" valueType="num">
                                      <p:cBhvr additive="base">
                                        <p:cTn id="8" dur="500" fill="hold"/>
                                        <p:tgtEl>
                                          <p:spTgt spid="2488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8843"/>
                                        </p:tgtEl>
                                        <p:attrNameLst>
                                          <p:attrName>style.visibility</p:attrName>
                                        </p:attrNameLst>
                                      </p:cBhvr>
                                      <p:to>
                                        <p:strVal val="visible"/>
                                      </p:to>
                                    </p:set>
                                    <p:anim calcmode="lin" valueType="num">
                                      <p:cBhvr additive="base">
                                        <p:cTn id="13" dur="500" fill="hold"/>
                                        <p:tgtEl>
                                          <p:spTgt spid="248843"/>
                                        </p:tgtEl>
                                        <p:attrNameLst>
                                          <p:attrName>ppt_x</p:attrName>
                                        </p:attrNameLst>
                                      </p:cBhvr>
                                      <p:tavLst>
                                        <p:tav tm="0">
                                          <p:val>
                                            <p:strVal val="0-#ppt_w/2"/>
                                          </p:val>
                                        </p:tav>
                                        <p:tav tm="100000">
                                          <p:val>
                                            <p:strVal val="#ppt_x"/>
                                          </p:val>
                                        </p:tav>
                                      </p:tavLst>
                                    </p:anim>
                                    <p:anim calcmode="lin" valueType="num">
                                      <p:cBhvr additive="base">
                                        <p:cTn id="14" dur="500" fill="hold"/>
                                        <p:tgtEl>
                                          <p:spTgt spid="2488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43"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2" name="Group 7"/>
          <p:cNvGrpSpPr>
            <a:grpSpLocks/>
          </p:cNvGrpSpPr>
          <p:nvPr/>
        </p:nvGrpSpPr>
        <p:grpSpPr bwMode="auto">
          <a:xfrm>
            <a:off x="1619250" y="908050"/>
            <a:ext cx="1366838" cy="1582738"/>
            <a:chOff x="4195" y="2160"/>
            <a:chExt cx="1044" cy="1588"/>
          </a:xfrm>
        </p:grpSpPr>
        <p:grpSp>
          <p:nvGrpSpPr>
            <p:cNvPr id="87087" name="Group 8"/>
            <p:cNvGrpSpPr>
              <a:grpSpLocks/>
            </p:cNvGrpSpPr>
            <p:nvPr/>
          </p:nvGrpSpPr>
          <p:grpSpPr bwMode="auto">
            <a:xfrm>
              <a:off x="4377" y="2932"/>
              <a:ext cx="453" cy="816"/>
              <a:chOff x="4241" y="2841"/>
              <a:chExt cx="453" cy="816"/>
            </a:xfrm>
          </p:grpSpPr>
          <p:sp>
            <p:nvSpPr>
              <p:cNvPr id="87099" name="Line 9"/>
              <p:cNvSpPr>
                <a:spLocks noChangeShapeType="1"/>
              </p:cNvSpPr>
              <p:nvPr/>
            </p:nvSpPr>
            <p:spPr bwMode="auto">
              <a:xfrm>
                <a:off x="4241" y="3430"/>
                <a:ext cx="227"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7100" name="Group 10"/>
              <p:cNvGrpSpPr>
                <a:grpSpLocks/>
              </p:cNvGrpSpPr>
              <p:nvPr/>
            </p:nvGrpSpPr>
            <p:grpSpPr bwMode="auto">
              <a:xfrm>
                <a:off x="4241" y="2841"/>
                <a:ext cx="453" cy="816"/>
                <a:chOff x="4241" y="2659"/>
                <a:chExt cx="453" cy="816"/>
              </a:xfrm>
            </p:grpSpPr>
            <p:sp>
              <p:nvSpPr>
                <p:cNvPr id="87101" name="Line 11"/>
                <p:cNvSpPr>
                  <a:spLocks noChangeShapeType="1"/>
                </p:cNvSpPr>
                <p:nvPr/>
              </p:nvSpPr>
              <p:spPr bwMode="auto">
                <a:xfrm flipH="1">
                  <a:off x="4241" y="2659"/>
                  <a:ext cx="227"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02" name="Line 12"/>
                <p:cNvSpPr>
                  <a:spLocks noChangeShapeType="1"/>
                </p:cNvSpPr>
                <p:nvPr/>
              </p:nvSpPr>
              <p:spPr bwMode="auto">
                <a:xfrm>
                  <a:off x="4467" y="2659"/>
                  <a:ext cx="227"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03" name="Line 13"/>
                <p:cNvSpPr>
                  <a:spLocks noChangeShapeType="1"/>
                </p:cNvSpPr>
                <p:nvPr/>
              </p:nvSpPr>
              <p:spPr bwMode="auto">
                <a:xfrm>
                  <a:off x="4241" y="2886"/>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04" name="Line 14"/>
                <p:cNvSpPr>
                  <a:spLocks noChangeShapeType="1"/>
                </p:cNvSpPr>
                <p:nvPr/>
              </p:nvSpPr>
              <p:spPr bwMode="auto">
                <a:xfrm>
                  <a:off x="4694" y="2886"/>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05" name="Line 15"/>
                <p:cNvSpPr>
                  <a:spLocks noChangeShapeType="1"/>
                </p:cNvSpPr>
                <p:nvPr/>
              </p:nvSpPr>
              <p:spPr bwMode="auto">
                <a:xfrm flipH="1">
                  <a:off x="4467" y="3248"/>
                  <a:ext cx="227"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06" name="Line 16"/>
                <p:cNvSpPr>
                  <a:spLocks noChangeShapeType="1"/>
                </p:cNvSpPr>
                <p:nvPr/>
              </p:nvSpPr>
              <p:spPr bwMode="auto">
                <a:xfrm flipH="1">
                  <a:off x="4241" y="2704"/>
                  <a:ext cx="227"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07" name="Line 17"/>
                <p:cNvSpPr>
                  <a:spLocks noChangeShapeType="1"/>
                </p:cNvSpPr>
                <p:nvPr/>
              </p:nvSpPr>
              <p:spPr bwMode="auto">
                <a:xfrm>
                  <a:off x="4241" y="3203"/>
                  <a:ext cx="227"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108" name="Line 18"/>
                <p:cNvSpPr>
                  <a:spLocks noChangeShapeType="1"/>
                </p:cNvSpPr>
                <p:nvPr/>
              </p:nvSpPr>
              <p:spPr bwMode="auto">
                <a:xfrm>
                  <a:off x="4649" y="2886"/>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87088" name="Text Box 19"/>
            <p:cNvSpPr txBox="1">
              <a:spLocks noChangeArrowheads="1"/>
            </p:cNvSpPr>
            <p:nvPr/>
          </p:nvSpPr>
          <p:spPr bwMode="auto">
            <a:xfrm>
              <a:off x="4468" y="2467"/>
              <a:ext cx="31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1800"/>
                <a:t>N</a:t>
              </a:r>
            </a:p>
          </p:txBody>
        </p:sp>
        <p:sp>
          <p:nvSpPr>
            <p:cNvPr id="87089" name="Line 20"/>
            <p:cNvSpPr>
              <a:spLocks noChangeShapeType="1"/>
            </p:cNvSpPr>
            <p:nvPr/>
          </p:nvSpPr>
          <p:spPr bwMode="auto">
            <a:xfrm flipV="1">
              <a:off x="4604" y="2704"/>
              <a:ext cx="0"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90" name="Text Box 21"/>
            <p:cNvSpPr txBox="1">
              <a:spLocks noChangeArrowheads="1"/>
            </p:cNvSpPr>
            <p:nvPr/>
          </p:nvSpPr>
          <p:spPr bwMode="auto">
            <a:xfrm>
              <a:off x="4921" y="2740"/>
              <a:ext cx="31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1800"/>
                <a:t>O</a:t>
              </a:r>
            </a:p>
          </p:txBody>
        </p:sp>
        <p:sp>
          <p:nvSpPr>
            <p:cNvPr id="87091" name="Line 22"/>
            <p:cNvSpPr>
              <a:spLocks noChangeShapeType="1"/>
            </p:cNvSpPr>
            <p:nvPr/>
          </p:nvSpPr>
          <p:spPr bwMode="auto">
            <a:xfrm flipV="1">
              <a:off x="4830" y="2976"/>
              <a:ext cx="182" cy="18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92" name="Text Box 23"/>
            <p:cNvSpPr txBox="1">
              <a:spLocks noChangeArrowheads="1"/>
            </p:cNvSpPr>
            <p:nvPr/>
          </p:nvSpPr>
          <p:spPr bwMode="auto">
            <a:xfrm>
              <a:off x="4695" y="2160"/>
              <a:ext cx="31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1800"/>
                <a:t>O</a:t>
              </a:r>
            </a:p>
          </p:txBody>
        </p:sp>
        <p:sp>
          <p:nvSpPr>
            <p:cNvPr id="87093" name="Text Box 24"/>
            <p:cNvSpPr txBox="1">
              <a:spLocks noChangeArrowheads="1"/>
            </p:cNvSpPr>
            <p:nvPr/>
          </p:nvSpPr>
          <p:spPr bwMode="auto">
            <a:xfrm>
              <a:off x="4195" y="2205"/>
              <a:ext cx="31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1800"/>
                <a:t>O</a:t>
              </a:r>
            </a:p>
          </p:txBody>
        </p:sp>
        <p:sp>
          <p:nvSpPr>
            <p:cNvPr id="87094" name="Line 25"/>
            <p:cNvSpPr>
              <a:spLocks noChangeShapeType="1"/>
            </p:cNvSpPr>
            <p:nvPr/>
          </p:nvSpPr>
          <p:spPr bwMode="auto">
            <a:xfrm>
              <a:off x="4377" y="2432"/>
              <a:ext cx="136"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95" name="Line 26"/>
            <p:cNvSpPr>
              <a:spLocks noChangeShapeType="1"/>
            </p:cNvSpPr>
            <p:nvPr/>
          </p:nvSpPr>
          <p:spPr bwMode="auto">
            <a:xfrm flipV="1">
              <a:off x="4649" y="2387"/>
              <a:ext cx="136"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96" name="Line 27"/>
            <p:cNvSpPr>
              <a:spLocks noChangeShapeType="1"/>
            </p:cNvSpPr>
            <p:nvPr/>
          </p:nvSpPr>
          <p:spPr bwMode="auto">
            <a:xfrm flipV="1">
              <a:off x="5057" y="2704"/>
              <a:ext cx="0"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97" name="Text Box 28"/>
            <p:cNvSpPr txBox="1">
              <a:spLocks noChangeArrowheads="1"/>
            </p:cNvSpPr>
            <p:nvPr/>
          </p:nvSpPr>
          <p:spPr bwMode="auto">
            <a:xfrm>
              <a:off x="4921" y="2467"/>
              <a:ext cx="31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1800"/>
                <a:t>H</a:t>
              </a:r>
            </a:p>
          </p:txBody>
        </p:sp>
        <p:sp>
          <p:nvSpPr>
            <p:cNvPr id="87098" name="Line 29"/>
            <p:cNvSpPr>
              <a:spLocks noChangeShapeType="1"/>
            </p:cNvSpPr>
            <p:nvPr/>
          </p:nvSpPr>
          <p:spPr bwMode="auto">
            <a:xfrm flipH="1" flipV="1">
              <a:off x="4876" y="2387"/>
              <a:ext cx="136" cy="181"/>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7043" name="Group 54"/>
          <p:cNvGrpSpPr>
            <a:grpSpLocks/>
          </p:cNvGrpSpPr>
          <p:nvPr/>
        </p:nvGrpSpPr>
        <p:grpSpPr bwMode="auto">
          <a:xfrm>
            <a:off x="3851275" y="981075"/>
            <a:ext cx="1331913" cy="1282700"/>
            <a:chOff x="4921" y="2704"/>
            <a:chExt cx="839" cy="808"/>
          </a:xfrm>
        </p:grpSpPr>
        <p:grpSp>
          <p:nvGrpSpPr>
            <p:cNvPr id="87072" name="Group 31"/>
            <p:cNvGrpSpPr>
              <a:grpSpLocks/>
            </p:cNvGrpSpPr>
            <p:nvPr/>
          </p:nvGrpSpPr>
          <p:grpSpPr bwMode="auto">
            <a:xfrm>
              <a:off x="4921" y="2996"/>
              <a:ext cx="374" cy="512"/>
              <a:chOff x="4241" y="2841"/>
              <a:chExt cx="453" cy="816"/>
            </a:xfrm>
          </p:grpSpPr>
          <p:sp>
            <p:nvSpPr>
              <p:cNvPr id="87077" name="Line 32"/>
              <p:cNvSpPr>
                <a:spLocks noChangeShapeType="1"/>
              </p:cNvSpPr>
              <p:nvPr/>
            </p:nvSpPr>
            <p:spPr bwMode="auto">
              <a:xfrm>
                <a:off x="4241" y="3430"/>
                <a:ext cx="227"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7078" name="Group 33"/>
              <p:cNvGrpSpPr>
                <a:grpSpLocks/>
              </p:cNvGrpSpPr>
              <p:nvPr/>
            </p:nvGrpSpPr>
            <p:grpSpPr bwMode="auto">
              <a:xfrm>
                <a:off x="4241" y="2841"/>
                <a:ext cx="453" cy="816"/>
                <a:chOff x="4241" y="2659"/>
                <a:chExt cx="453" cy="816"/>
              </a:xfrm>
            </p:grpSpPr>
            <p:sp>
              <p:nvSpPr>
                <p:cNvPr id="87079" name="Line 34"/>
                <p:cNvSpPr>
                  <a:spLocks noChangeShapeType="1"/>
                </p:cNvSpPr>
                <p:nvPr/>
              </p:nvSpPr>
              <p:spPr bwMode="auto">
                <a:xfrm flipH="1">
                  <a:off x="4241" y="2659"/>
                  <a:ext cx="227"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80" name="Line 35"/>
                <p:cNvSpPr>
                  <a:spLocks noChangeShapeType="1"/>
                </p:cNvSpPr>
                <p:nvPr/>
              </p:nvSpPr>
              <p:spPr bwMode="auto">
                <a:xfrm>
                  <a:off x="4467" y="2659"/>
                  <a:ext cx="227"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81" name="Line 36"/>
                <p:cNvSpPr>
                  <a:spLocks noChangeShapeType="1"/>
                </p:cNvSpPr>
                <p:nvPr/>
              </p:nvSpPr>
              <p:spPr bwMode="auto">
                <a:xfrm>
                  <a:off x="4241" y="2886"/>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82" name="Line 37"/>
                <p:cNvSpPr>
                  <a:spLocks noChangeShapeType="1"/>
                </p:cNvSpPr>
                <p:nvPr/>
              </p:nvSpPr>
              <p:spPr bwMode="auto">
                <a:xfrm>
                  <a:off x="4694" y="2886"/>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83" name="Line 38"/>
                <p:cNvSpPr>
                  <a:spLocks noChangeShapeType="1"/>
                </p:cNvSpPr>
                <p:nvPr/>
              </p:nvSpPr>
              <p:spPr bwMode="auto">
                <a:xfrm flipH="1">
                  <a:off x="4467" y="3248"/>
                  <a:ext cx="227"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84" name="Line 39"/>
                <p:cNvSpPr>
                  <a:spLocks noChangeShapeType="1"/>
                </p:cNvSpPr>
                <p:nvPr/>
              </p:nvSpPr>
              <p:spPr bwMode="auto">
                <a:xfrm flipH="1">
                  <a:off x="4241" y="2704"/>
                  <a:ext cx="227"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85" name="Line 40"/>
                <p:cNvSpPr>
                  <a:spLocks noChangeShapeType="1"/>
                </p:cNvSpPr>
                <p:nvPr/>
              </p:nvSpPr>
              <p:spPr bwMode="auto">
                <a:xfrm>
                  <a:off x="4241" y="3203"/>
                  <a:ext cx="227"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86" name="Line 41"/>
                <p:cNvSpPr>
                  <a:spLocks noChangeShapeType="1"/>
                </p:cNvSpPr>
                <p:nvPr/>
              </p:nvSpPr>
              <p:spPr bwMode="auto">
                <a:xfrm>
                  <a:off x="4649" y="2886"/>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87073" name="Text Box 42"/>
            <p:cNvSpPr txBox="1">
              <a:spLocks noChangeArrowheads="1"/>
            </p:cNvSpPr>
            <p:nvPr/>
          </p:nvSpPr>
          <p:spPr bwMode="auto">
            <a:xfrm>
              <a:off x="4996" y="2704"/>
              <a:ext cx="5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1800"/>
                <a:t>NO</a:t>
              </a:r>
              <a:r>
                <a:rPr lang="en-US" altLang="zh-CN" sz="1800" baseline="-25000"/>
                <a:t>2</a:t>
              </a:r>
            </a:p>
          </p:txBody>
        </p:sp>
        <p:sp>
          <p:nvSpPr>
            <p:cNvPr id="87074" name="Line 43"/>
            <p:cNvSpPr>
              <a:spLocks noChangeShapeType="1"/>
            </p:cNvSpPr>
            <p:nvPr/>
          </p:nvSpPr>
          <p:spPr bwMode="auto">
            <a:xfrm flipV="1">
              <a:off x="5108" y="2853"/>
              <a:ext cx="0" cy="14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75" name="Text Box 44"/>
            <p:cNvSpPr txBox="1">
              <a:spLocks noChangeArrowheads="1"/>
            </p:cNvSpPr>
            <p:nvPr/>
          </p:nvSpPr>
          <p:spPr bwMode="auto">
            <a:xfrm>
              <a:off x="5360" y="3281"/>
              <a:ext cx="4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1800"/>
                <a:t>OH</a:t>
              </a:r>
            </a:p>
          </p:txBody>
        </p:sp>
        <p:sp>
          <p:nvSpPr>
            <p:cNvPr id="87076" name="Line 45"/>
            <p:cNvSpPr>
              <a:spLocks noChangeShapeType="1"/>
            </p:cNvSpPr>
            <p:nvPr/>
          </p:nvSpPr>
          <p:spPr bwMode="auto">
            <a:xfrm>
              <a:off x="5295" y="3351"/>
              <a:ext cx="110" cy="2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7044" name="Group 72"/>
          <p:cNvGrpSpPr>
            <a:grpSpLocks/>
          </p:cNvGrpSpPr>
          <p:nvPr/>
        </p:nvGrpSpPr>
        <p:grpSpPr bwMode="auto">
          <a:xfrm rot="202046">
            <a:off x="5724525" y="1341438"/>
            <a:ext cx="2449513" cy="593725"/>
            <a:chOff x="4058" y="3746"/>
            <a:chExt cx="1468" cy="374"/>
          </a:xfrm>
        </p:grpSpPr>
        <p:grpSp>
          <p:nvGrpSpPr>
            <p:cNvPr id="87057" name="Group 56"/>
            <p:cNvGrpSpPr>
              <a:grpSpLocks/>
            </p:cNvGrpSpPr>
            <p:nvPr/>
          </p:nvGrpSpPr>
          <p:grpSpPr bwMode="auto">
            <a:xfrm rot="-5754533">
              <a:off x="4614" y="3677"/>
              <a:ext cx="374" cy="512"/>
              <a:chOff x="4241" y="2841"/>
              <a:chExt cx="453" cy="816"/>
            </a:xfrm>
          </p:grpSpPr>
          <p:sp>
            <p:nvSpPr>
              <p:cNvPr id="87062" name="Line 57"/>
              <p:cNvSpPr>
                <a:spLocks noChangeShapeType="1"/>
              </p:cNvSpPr>
              <p:nvPr/>
            </p:nvSpPr>
            <p:spPr bwMode="auto">
              <a:xfrm>
                <a:off x="4241" y="3430"/>
                <a:ext cx="227"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7063" name="Group 58"/>
              <p:cNvGrpSpPr>
                <a:grpSpLocks/>
              </p:cNvGrpSpPr>
              <p:nvPr/>
            </p:nvGrpSpPr>
            <p:grpSpPr bwMode="auto">
              <a:xfrm>
                <a:off x="4241" y="2841"/>
                <a:ext cx="453" cy="816"/>
                <a:chOff x="4241" y="2659"/>
                <a:chExt cx="453" cy="816"/>
              </a:xfrm>
            </p:grpSpPr>
            <p:sp>
              <p:nvSpPr>
                <p:cNvPr id="87064" name="Line 59"/>
                <p:cNvSpPr>
                  <a:spLocks noChangeShapeType="1"/>
                </p:cNvSpPr>
                <p:nvPr/>
              </p:nvSpPr>
              <p:spPr bwMode="auto">
                <a:xfrm flipH="1">
                  <a:off x="4241" y="2659"/>
                  <a:ext cx="227"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65" name="Line 60"/>
                <p:cNvSpPr>
                  <a:spLocks noChangeShapeType="1"/>
                </p:cNvSpPr>
                <p:nvPr/>
              </p:nvSpPr>
              <p:spPr bwMode="auto">
                <a:xfrm>
                  <a:off x="4467" y="2659"/>
                  <a:ext cx="227"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66" name="Line 61"/>
                <p:cNvSpPr>
                  <a:spLocks noChangeShapeType="1"/>
                </p:cNvSpPr>
                <p:nvPr/>
              </p:nvSpPr>
              <p:spPr bwMode="auto">
                <a:xfrm>
                  <a:off x="4241" y="2886"/>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67" name="Line 62"/>
                <p:cNvSpPr>
                  <a:spLocks noChangeShapeType="1"/>
                </p:cNvSpPr>
                <p:nvPr/>
              </p:nvSpPr>
              <p:spPr bwMode="auto">
                <a:xfrm>
                  <a:off x="4694" y="2886"/>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68" name="Line 63"/>
                <p:cNvSpPr>
                  <a:spLocks noChangeShapeType="1"/>
                </p:cNvSpPr>
                <p:nvPr/>
              </p:nvSpPr>
              <p:spPr bwMode="auto">
                <a:xfrm flipH="1">
                  <a:off x="4467" y="3248"/>
                  <a:ext cx="227"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69" name="Line 64"/>
                <p:cNvSpPr>
                  <a:spLocks noChangeShapeType="1"/>
                </p:cNvSpPr>
                <p:nvPr/>
              </p:nvSpPr>
              <p:spPr bwMode="auto">
                <a:xfrm flipH="1">
                  <a:off x="4241" y="2704"/>
                  <a:ext cx="227"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70" name="Line 65"/>
                <p:cNvSpPr>
                  <a:spLocks noChangeShapeType="1"/>
                </p:cNvSpPr>
                <p:nvPr/>
              </p:nvSpPr>
              <p:spPr bwMode="auto">
                <a:xfrm>
                  <a:off x="4241" y="3203"/>
                  <a:ext cx="227"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71" name="Line 66"/>
                <p:cNvSpPr>
                  <a:spLocks noChangeShapeType="1"/>
                </p:cNvSpPr>
                <p:nvPr/>
              </p:nvSpPr>
              <p:spPr bwMode="auto">
                <a:xfrm>
                  <a:off x="4649" y="2886"/>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87058" name="Text Box 67"/>
            <p:cNvSpPr txBox="1">
              <a:spLocks noChangeArrowheads="1"/>
            </p:cNvSpPr>
            <p:nvPr/>
          </p:nvSpPr>
          <p:spPr bwMode="auto">
            <a:xfrm>
              <a:off x="4058" y="3838"/>
              <a:ext cx="5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000"/>
                <a:t>NO</a:t>
              </a:r>
              <a:r>
                <a:rPr lang="en-US" altLang="zh-CN" sz="2000" baseline="-25000"/>
                <a:t>2</a:t>
              </a:r>
            </a:p>
          </p:txBody>
        </p:sp>
        <p:sp>
          <p:nvSpPr>
            <p:cNvPr id="87059" name="Text Box 69"/>
            <p:cNvSpPr txBox="1">
              <a:spLocks noChangeArrowheads="1"/>
            </p:cNvSpPr>
            <p:nvPr/>
          </p:nvSpPr>
          <p:spPr bwMode="auto">
            <a:xfrm>
              <a:off x="5103" y="3748"/>
              <a:ext cx="4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000"/>
                <a:t>OH</a:t>
              </a:r>
            </a:p>
          </p:txBody>
        </p:sp>
        <p:sp>
          <p:nvSpPr>
            <p:cNvPr id="87060" name="Line 70"/>
            <p:cNvSpPr>
              <a:spLocks noChangeShapeType="1"/>
            </p:cNvSpPr>
            <p:nvPr/>
          </p:nvSpPr>
          <p:spPr bwMode="auto">
            <a:xfrm flipV="1">
              <a:off x="5012" y="3884"/>
              <a:ext cx="136" cy="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061" name="Line 71"/>
            <p:cNvSpPr>
              <a:spLocks noChangeShapeType="1"/>
            </p:cNvSpPr>
            <p:nvPr/>
          </p:nvSpPr>
          <p:spPr bwMode="auto">
            <a:xfrm flipV="1">
              <a:off x="4377" y="3962"/>
              <a:ext cx="136" cy="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7045" name="Text Box 73"/>
          <p:cNvSpPr txBox="1">
            <a:spLocks noChangeArrowheads="1"/>
          </p:cNvSpPr>
          <p:nvPr/>
        </p:nvSpPr>
        <p:spPr bwMode="auto">
          <a:xfrm>
            <a:off x="1908175" y="2565400"/>
            <a:ext cx="790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000"/>
              <a:t>45℃</a:t>
            </a:r>
          </a:p>
        </p:txBody>
      </p:sp>
      <p:sp>
        <p:nvSpPr>
          <p:cNvPr id="87046" name="Text Box 74"/>
          <p:cNvSpPr txBox="1">
            <a:spLocks noChangeArrowheads="1"/>
          </p:cNvSpPr>
          <p:nvPr/>
        </p:nvSpPr>
        <p:spPr bwMode="auto">
          <a:xfrm>
            <a:off x="3995738" y="2420938"/>
            <a:ext cx="10080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000"/>
              <a:t>96℃</a:t>
            </a:r>
          </a:p>
        </p:txBody>
      </p:sp>
      <p:sp>
        <p:nvSpPr>
          <p:cNvPr id="87047" name="Text Box 75"/>
          <p:cNvSpPr txBox="1">
            <a:spLocks noChangeArrowheads="1"/>
          </p:cNvSpPr>
          <p:nvPr/>
        </p:nvSpPr>
        <p:spPr bwMode="auto">
          <a:xfrm>
            <a:off x="6516688" y="2349500"/>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2000"/>
              <a:t>114℃</a:t>
            </a:r>
          </a:p>
        </p:txBody>
      </p:sp>
      <p:sp>
        <p:nvSpPr>
          <p:cNvPr id="87048" name="Text Box 77"/>
          <p:cNvSpPr txBox="1">
            <a:spLocks noChangeArrowheads="1"/>
          </p:cNvSpPr>
          <p:nvPr/>
        </p:nvSpPr>
        <p:spPr bwMode="auto">
          <a:xfrm>
            <a:off x="323850" y="908050"/>
            <a:ext cx="1619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a:t>解释：</a:t>
            </a:r>
          </a:p>
        </p:txBody>
      </p:sp>
      <p:sp>
        <p:nvSpPr>
          <p:cNvPr id="87049" name="Text Box 83"/>
          <p:cNvSpPr txBox="1">
            <a:spLocks noChangeArrowheads="1"/>
          </p:cNvSpPr>
          <p:nvPr/>
        </p:nvSpPr>
        <p:spPr bwMode="auto">
          <a:xfrm>
            <a:off x="365125" y="273050"/>
            <a:ext cx="6799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solidFill>
                  <a:srgbClr val="CC0000"/>
                </a:solidFill>
              </a:rPr>
              <a:t>分子内氢键一般会使熔点、沸点降低</a:t>
            </a:r>
          </a:p>
        </p:txBody>
      </p:sp>
      <p:grpSp>
        <p:nvGrpSpPr>
          <p:cNvPr id="246798" name="Group 1038"/>
          <p:cNvGrpSpPr>
            <a:grpSpLocks/>
          </p:cNvGrpSpPr>
          <p:nvPr/>
        </p:nvGrpSpPr>
        <p:grpSpPr bwMode="auto">
          <a:xfrm>
            <a:off x="457200" y="4876800"/>
            <a:ext cx="8321675" cy="1720850"/>
            <a:chOff x="288" y="3072"/>
            <a:chExt cx="5242" cy="1084"/>
          </a:xfrm>
        </p:grpSpPr>
        <p:sp>
          <p:nvSpPr>
            <p:cNvPr id="87055" name="Text Box 84"/>
            <p:cNvSpPr txBox="1">
              <a:spLocks noChangeArrowheads="1"/>
            </p:cNvSpPr>
            <p:nvPr/>
          </p:nvSpPr>
          <p:spPr bwMode="auto">
            <a:xfrm>
              <a:off x="288" y="3072"/>
              <a:ext cx="22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sz="2800" b="1">
                  <a:solidFill>
                    <a:schemeClr val="accent2"/>
                  </a:solidFill>
                </a:rPr>
                <a:t>（</a:t>
              </a:r>
              <a:r>
                <a:rPr lang="en-US" altLang="zh-CN" sz="2800" b="1">
                  <a:solidFill>
                    <a:schemeClr val="accent2"/>
                  </a:solidFill>
                </a:rPr>
                <a:t>2</a:t>
              </a:r>
              <a:r>
                <a:rPr lang="zh-CN" altLang="en-US" sz="2800" b="1">
                  <a:solidFill>
                    <a:schemeClr val="accent2"/>
                  </a:solidFill>
                </a:rPr>
                <a:t>）对溶解度的影响</a:t>
              </a:r>
            </a:p>
          </p:txBody>
        </p:sp>
        <p:sp>
          <p:nvSpPr>
            <p:cNvPr id="87056" name="Text Box 85"/>
            <p:cNvSpPr txBox="1">
              <a:spLocks noChangeArrowheads="1"/>
            </p:cNvSpPr>
            <p:nvPr/>
          </p:nvSpPr>
          <p:spPr bwMode="auto">
            <a:xfrm>
              <a:off x="336" y="3408"/>
              <a:ext cx="5194"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a:t>        </a:t>
              </a:r>
              <a:r>
                <a:rPr lang="zh-CN" altLang="en-US"/>
                <a:t>在极性溶剂中，如果溶质分子与溶剂分子之间可以形成氢键，则溶质的溶解度增大。</a:t>
              </a:r>
              <a:r>
                <a:rPr lang="en-US" altLang="zh-CN"/>
                <a:t>HF</a:t>
              </a:r>
              <a:r>
                <a:rPr lang="zh-CN" altLang="en-US"/>
                <a:t>和</a:t>
              </a:r>
              <a:r>
                <a:rPr lang="en-US" altLang="zh-CN"/>
                <a:t>NH</a:t>
              </a:r>
              <a:r>
                <a:rPr lang="en-US" altLang="zh-CN" baseline="-25000"/>
                <a:t>3</a:t>
              </a:r>
              <a:r>
                <a:rPr lang="zh-CN" altLang="en-US"/>
                <a:t>在水中的溶解度比较大，就是这个缘故。</a:t>
              </a:r>
            </a:p>
          </p:txBody>
        </p:sp>
      </p:grpSp>
      <p:sp>
        <p:nvSpPr>
          <p:cNvPr id="87051" name="Text Box 87"/>
          <p:cNvSpPr txBox="1">
            <a:spLocks noChangeArrowheads="1"/>
          </p:cNvSpPr>
          <p:nvPr/>
        </p:nvSpPr>
        <p:spPr bwMode="auto">
          <a:xfrm>
            <a:off x="395288" y="2492375"/>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熔点：</a:t>
            </a:r>
          </a:p>
        </p:txBody>
      </p:sp>
      <p:sp>
        <p:nvSpPr>
          <p:cNvPr id="177241" name="Text Box 89"/>
          <p:cNvSpPr txBox="1">
            <a:spLocks noChangeArrowheads="1"/>
          </p:cNvSpPr>
          <p:nvPr/>
        </p:nvSpPr>
        <p:spPr bwMode="auto">
          <a:xfrm>
            <a:off x="900113" y="2924175"/>
            <a:ext cx="26606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形成分子内氢键，阻碍分子间氢键的形成，使熔、沸点降低，在水中的溶解度下降</a:t>
            </a:r>
          </a:p>
        </p:txBody>
      </p:sp>
      <p:sp>
        <p:nvSpPr>
          <p:cNvPr id="177242" name="Text Box 90"/>
          <p:cNvSpPr txBox="1">
            <a:spLocks noChangeArrowheads="1"/>
          </p:cNvSpPr>
          <p:nvPr/>
        </p:nvSpPr>
        <p:spPr bwMode="auto">
          <a:xfrm>
            <a:off x="5867400" y="2781300"/>
            <a:ext cx="259238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形成分子间氢键，可形成缔合大分子，熔、沸点较高，在水中的溶解度大</a:t>
            </a:r>
          </a:p>
        </p:txBody>
      </p:sp>
      <p:sp>
        <p:nvSpPr>
          <p:cNvPr id="246797" name="Text Box 1037"/>
          <p:cNvSpPr txBox="1">
            <a:spLocks noChangeArrowheads="1"/>
          </p:cNvSpPr>
          <p:nvPr/>
        </p:nvSpPr>
        <p:spPr bwMode="auto">
          <a:xfrm>
            <a:off x="3779838" y="2852738"/>
            <a:ext cx="172878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a:t>由于空间位阻，只能形成较小的缔合分子</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7242"/>
                                        </p:tgtEl>
                                        <p:attrNameLst>
                                          <p:attrName>style.visibility</p:attrName>
                                        </p:attrNameLst>
                                      </p:cBhvr>
                                      <p:to>
                                        <p:strVal val="visible"/>
                                      </p:to>
                                    </p:set>
                                    <p:anim calcmode="lin" valueType="num">
                                      <p:cBhvr additive="base">
                                        <p:cTn id="7" dur="500" fill="hold"/>
                                        <p:tgtEl>
                                          <p:spTgt spid="177242"/>
                                        </p:tgtEl>
                                        <p:attrNameLst>
                                          <p:attrName>ppt_x</p:attrName>
                                        </p:attrNameLst>
                                      </p:cBhvr>
                                      <p:tavLst>
                                        <p:tav tm="0">
                                          <p:val>
                                            <p:strVal val="1+#ppt_w/2"/>
                                          </p:val>
                                        </p:tav>
                                        <p:tav tm="100000">
                                          <p:val>
                                            <p:strVal val="#ppt_x"/>
                                          </p:val>
                                        </p:tav>
                                      </p:tavLst>
                                    </p:anim>
                                    <p:anim calcmode="lin" valueType="num">
                                      <p:cBhvr additive="base">
                                        <p:cTn id="8" dur="500" fill="hold"/>
                                        <p:tgtEl>
                                          <p:spTgt spid="1772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46797"/>
                                        </p:tgtEl>
                                        <p:attrNameLst>
                                          <p:attrName>style.visibility</p:attrName>
                                        </p:attrNameLst>
                                      </p:cBhvr>
                                      <p:to>
                                        <p:strVal val="visible"/>
                                      </p:to>
                                    </p:set>
                                    <p:animEffect transition="in" filter="box(in)">
                                      <p:cBhvr>
                                        <p:cTn id="13" dur="500"/>
                                        <p:tgtEl>
                                          <p:spTgt spid="24679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77241"/>
                                        </p:tgtEl>
                                        <p:attrNameLst>
                                          <p:attrName>style.visibility</p:attrName>
                                        </p:attrNameLst>
                                      </p:cBhvr>
                                      <p:to>
                                        <p:strVal val="visible"/>
                                      </p:to>
                                    </p:set>
                                    <p:anim calcmode="lin" valueType="num">
                                      <p:cBhvr additive="base">
                                        <p:cTn id="18" dur="500" fill="hold"/>
                                        <p:tgtEl>
                                          <p:spTgt spid="177241"/>
                                        </p:tgtEl>
                                        <p:attrNameLst>
                                          <p:attrName>ppt_x</p:attrName>
                                        </p:attrNameLst>
                                      </p:cBhvr>
                                      <p:tavLst>
                                        <p:tav tm="0">
                                          <p:val>
                                            <p:strVal val="0-#ppt_w/2"/>
                                          </p:val>
                                        </p:tav>
                                        <p:tav tm="100000">
                                          <p:val>
                                            <p:strVal val="#ppt_x"/>
                                          </p:val>
                                        </p:tav>
                                      </p:tavLst>
                                    </p:anim>
                                    <p:anim calcmode="lin" valueType="num">
                                      <p:cBhvr additive="base">
                                        <p:cTn id="19" dur="500" fill="hold"/>
                                        <p:tgtEl>
                                          <p:spTgt spid="177241"/>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246798"/>
                                        </p:tgtEl>
                                        <p:attrNameLst>
                                          <p:attrName>style.visibility</p:attrName>
                                        </p:attrNameLst>
                                      </p:cBhvr>
                                      <p:to>
                                        <p:strVal val="visible"/>
                                      </p:to>
                                    </p:set>
                                    <p:animEffect transition="in" filter="box(in)">
                                      <p:cBhvr>
                                        <p:cTn id="24" dur="500"/>
                                        <p:tgtEl>
                                          <p:spTgt spid="246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241" grpId="0" autoUpdateAnimBg="0"/>
      <p:bldP spid="177242" grpId="0" autoUpdateAnimBg="0"/>
      <p:bldP spid="24679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4" descr="冰的结构"/>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44450"/>
            <a:ext cx="5429250" cy="666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Text Box 5"/>
          <p:cNvSpPr txBox="1">
            <a:spLocks noChangeArrowheads="1"/>
          </p:cNvSpPr>
          <p:nvPr/>
        </p:nvSpPr>
        <p:spPr bwMode="auto">
          <a:xfrm>
            <a:off x="5638800" y="381000"/>
            <a:ext cx="3240088"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2800"/>
              <a:t>思考：</a:t>
            </a:r>
          </a:p>
          <a:p>
            <a:pPr>
              <a:spcBef>
                <a:spcPct val="50000"/>
              </a:spcBef>
            </a:pPr>
            <a:r>
              <a:rPr lang="zh-CN" altLang="en-US" sz="2800"/>
              <a:t>     为什么冰会漂在水面上</a:t>
            </a:r>
            <a:r>
              <a:rPr lang="en-US" altLang="zh-CN" sz="2800"/>
              <a:t>?(</a:t>
            </a:r>
            <a:r>
              <a:rPr lang="zh-CN" altLang="en-US" sz="2800"/>
              <a:t>即为什么冰的密度比水小</a:t>
            </a:r>
            <a:r>
              <a:rPr lang="en-US" altLang="zh-CN" sz="2800"/>
              <a:t>?)</a:t>
            </a:r>
          </a:p>
        </p:txBody>
      </p:sp>
      <p:sp>
        <p:nvSpPr>
          <p:cNvPr id="178187" name="Text Box 11"/>
          <p:cNvSpPr txBox="1">
            <a:spLocks noChangeArrowheads="1"/>
          </p:cNvSpPr>
          <p:nvPr/>
        </p:nvSpPr>
        <p:spPr bwMode="auto">
          <a:xfrm>
            <a:off x="5651500" y="2819400"/>
            <a:ext cx="32416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solidFill>
                  <a:srgbClr val="FF3300"/>
                </a:solidFill>
              </a:rPr>
              <a:t>冰是分子间氢键，由于分子必须按照氢键轴排列，所以它的排列不是最紧密排列，因此冰的密度比水小。</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8187"/>
                                        </p:tgtEl>
                                        <p:attrNameLst>
                                          <p:attrName>style.visibility</p:attrName>
                                        </p:attrNameLst>
                                      </p:cBhvr>
                                      <p:to>
                                        <p:strVal val="visible"/>
                                      </p:to>
                                    </p:set>
                                    <p:anim calcmode="lin" valueType="num">
                                      <p:cBhvr additive="base">
                                        <p:cTn id="7" dur="500" fill="hold"/>
                                        <p:tgtEl>
                                          <p:spTgt spid="178187"/>
                                        </p:tgtEl>
                                        <p:attrNameLst>
                                          <p:attrName>ppt_x</p:attrName>
                                        </p:attrNameLst>
                                      </p:cBhvr>
                                      <p:tavLst>
                                        <p:tav tm="0">
                                          <p:val>
                                            <p:strVal val="1+#ppt_w/2"/>
                                          </p:val>
                                        </p:tav>
                                        <p:tav tm="100000">
                                          <p:val>
                                            <p:strVal val="#ppt_x"/>
                                          </p:val>
                                        </p:tav>
                                      </p:tavLst>
                                    </p:anim>
                                    <p:anim calcmode="lin" valueType="num">
                                      <p:cBhvr additive="base">
                                        <p:cTn id="8" dur="500" fill="hold"/>
                                        <p:tgtEl>
                                          <p:spTgt spid="1781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7"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5" descr="fig11_10_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243013"/>
            <a:ext cx="8604250" cy="463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sndAc>
      <p:stSnd>
        <p:snd r:embed="rId2" name="CAMERA.WAV"/>
      </p:stSnd>
    </p:sndAc>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4" name="Group 15"/>
          <p:cNvGrpSpPr>
            <a:grpSpLocks/>
          </p:cNvGrpSpPr>
          <p:nvPr/>
        </p:nvGrpSpPr>
        <p:grpSpPr bwMode="auto">
          <a:xfrm>
            <a:off x="0" y="93663"/>
            <a:ext cx="9144000" cy="6359525"/>
            <a:chOff x="0" y="59"/>
            <a:chExt cx="5760" cy="4006"/>
          </a:xfrm>
        </p:grpSpPr>
        <p:grpSp>
          <p:nvGrpSpPr>
            <p:cNvPr id="90117" name="Group 6"/>
            <p:cNvGrpSpPr>
              <a:grpSpLocks/>
            </p:cNvGrpSpPr>
            <p:nvPr/>
          </p:nvGrpSpPr>
          <p:grpSpPr bwMode="auto">
            <a:xfrm>
              <a:off x="0" y="59"/>
              <a:ext cx="5760" cy="4006"/>
              <a:chOff x="0" y="0"/>
              <a:chExt cx="5760" cy="4333"/>
            </a:xfrm>
          </p:grpSpPr>
          <p:pic>
            <p:nvPicPr>
              <p:cNvPr id="90122" name="Picture 4" descr="msoE7D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716" cy="4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23" name="Text Box 5"/>
              <p:cNvSpPr txBox="1">
                <a:spLocks noChangeArrowheads="1"/>
              </p:cNvSpPr>
              <p:nvPr/>
            </p:nvSpPr>
            <p:spPr bwMode="auto">
              <a:xfrm>
                <a:off x="5284" y="1986"/>
                <a:ext cx="476" cy="2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endParaRPr lang="en-US" altLang="zh-CN" sz="4000"/>
              </a:p>
              <a:p>
                <a:pPr>
                  <a:spcBef>
                    <a:spcPct val="50000"/>
                  </a:spcBef>
                </a:pPr>
                <a:endParaRPr lang="en-US" altLang="zh-CN" sz="4000"/>
              </a:p>
              <a:p>
                <a:pPr>
                  <a:spcBef>
                    <a:spcPct val="50000"/>
                  </a:spcBef>
                </a:pPr>
                <a:endParaRPr lang="en-US" altLang="zh-CN" sz="4000"/>
              </a:p>
              <a:p>
                <a:pPr>
                  <a:spcBef>
                    <a:spcPct val="50000"/>
                  </a:spcBef>
                </a:pPr>
                <a:endParaRPr lang="en-US" altLang="zh-CN" sz="4000"/>
              </a:p>
            </p:txBody>
          </p:sp>
        </p:grpSp>
        <p:grpSp>
          <p:nvGrpSpPr>
            <p:cNvPr id="90118" name="Group 14"/>
            <p:cNvGrpSpPr>
              <a:grpSpLocks/>
            </p:cNvGrpSpPr>
            <p:nvPr/>
          </p:nvGrpSpPr>
          <p:grpSpPr bwMode="auto">
            <a:xfrm>
              <a:off x="158" y="3612"/>
              <a:ext cx="5602" cy="317"/>
              <a:chOff x="158" y="3612"/>
              <a:chExt cx="5602" cy="317"/>
            </a:xfrm>
          </p:grpSpPr>
          <p:sp>
            <p:nvSpPr>
              <p:cNvPr id="90119" name="Rectangle 9"/>
              <p:cNvSpPr>
                <a:spLocks noChangeArrowheads="1"/>
              </p:cNvSpPr>
              <p:nvPr/>
            </p:nvSpPr>
            <p:spPr bwMode="auto">
              <a:xfrm>
                <a:off x="158" y="3657"/>
                <a:ext cx="2314" cy="272"/>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marL="533400" indent="-533400" eaLnBrk="1" hangingPunct="1">
                  <a:spcBef>
                    <a:spcPct val="20000"/>
                  </a:spcBef>
                </a:pPr>
                <a:r>
                  <a:rPr lang="zh-CN" altLang="en-US" b="1"/>
                  <a:t>蛋白质多肽折叠结构</a:t>
                </a:r>
              </a:p>
            </p:txBody>
          </p:sp>
          <p:sp>
            <p:nvSpPr>
              <p:cNvPr id="90120" name="Rectangle 10"/>
              <p:cNvSpPr>
                <a:spLocks noChangeArrowheads="1"/>
              </p:cNvSpPr>
              <p:nvPr/>
            </p:nvSpPr>
            <p:spPr bwMode="auto">
              <a:xfrm>
                <a:off x="2336" y="3612"/>
                <a:ext cx="2088" cy="272"/>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marL="533400" indent="-533400" eaLnBrk="1" hangingPunct="1">
                  <a:spcBef>
                    <a:spcPct val="20000"/>
                  </a:spcBef>
                </a:pPr>
                <a:r>
                  <a:rPr lang="zh-CN" altLang="en-US" b="1"/>
                  <a:t>蛋白质</a:t>
                </a:r>
                <a:r>
                  <a:rPr lang="en-US" altLang="zh-CN" b="1" i="1"/>
                  <a:t>α</a:t>
                </a:r>
                <a:r>
                  <a:rPr lang="en-US" altLang="zh-CN" b="1"/>
                  <a:t>-</a:t>
                </a:r>
                <a:r>
                  <a:rPr lang="zh-CN" altLang="en-US" b="1"/>
                  <a:t>螺旋结构</a:t>
                </a:r>
              </a:p>
            </p:txBody>
          </p:sp>
          <p:sp>
            <p:nvSpPr>
              <p:cNvPr id="90121" name="Rectangle 11"/>
              <p:cNvSpPr>
                <a:spLocks noChangeArrowheads="1"/>
              </p:cNvSpPr>
              <p:nvPr/>
            </p:nvSpPr>
            <p:spPr bwMode="auto">
              <a:xfrm>
                <a:off x="4195" y="3612"/>
                <a:ext cx="1565" cy="272"/>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marL="533400" indent="-533400" eaLnBrk="1" hangingPunct="1">
                  <a:spcBef>
                    <a:spcPct val="20000"/>
                  </a:spcBef>
                </a:pPr>
                <a:r>
                  <a:rPr lang="en-US" altLang="zh-CN" b="1"/>
                  <a:t>DNA</a:t>
                </a:r>
                <a:r>
                  <a:rPr lang="zh-CN" altLang="en-US" b="1"/>
                  <a:t>双螺旋结构</a:t>
                </a:r>
              </a:p>
            </p:txBody>
          </p:sp>
        </p:grpSp>
      </p:grpSp>
      <p:sp>
        <p:nvSpPr>
          <p:cNvPr id="90115" name="Rectangle 16"/>
          <p:cNvSpPr>
            <a:spLocks noChangeArrowheads="1"/>
          </p:cNvSpPr>
          <p:nvPr/>
        </p:nvSpPr>
        <p:spPr bwMode="auto">
          <a:xfrm>
            <a:off x="179388" y="381000"/>
            <a:ext cx="8964612" cy="43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533400" indent="-533400" eaLnBrk="1" hangingPunct="1">
              <a:spcBef>
                <a:spcPct val="20000"/>
              </a:spcBef>
            </a:pPr>
            <a:r>
              <a:rPr lang="zh-CN" altLang="en-US" sz="2800" b="1">
                <a:solidFill>
                  <a:srgbClr val="FF3300"/>
                </a:solidFill>
              </a:rPr>
              <a:t>氢键对生命比水更重要：分子内、分子间存在大量氢键</a:t>
            </a:r>
          </a:p>
        </p:txBody>
      </p:sp>
      <p:sp>
        <p:nvSpPr>
          <p:cNvPr id="90116" name="AutoShape 17">
            <a:hlinkClick r:id="rId4" action="ppaction://hlinksldjump" highlightClick="1"/>
          </p:cNvPr>
          <p:cNvSpPr>
            <a:spLocks noChangeArrowheads="1"/>
          </p:cNvSpPr>
          <p:nvPr/>
        </p:nvSpPr>
        <p:spPr bwMode="auto">
          <a:xfrm>
            <a:off x="8459788" y="6237288"/>
            <a:ext cx="684212" cy="620712"/>
          </a:xfrm>
          <a:prstGeom prst="actionButtonBackPrevious">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4"/>
          <p:cNvSpPr>
            <a:spLocks noChangeArrowheads="1"/>
          </p:cNvSpPr>
          <p:nvPr/>
        </p:nvSpPr>
        <p:spPr bwMode="auto">
          <a:xfrm>
            <a:off x="468313" y="1365029"/>
            <a:ext cx="8351837" cy="3954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76176" bIns="0" anchor="ctr">
            <a:spAutoFit/>
          </a:bodyPr>
          <a:lstStyle/>
          <a:p>
            <a:pPr indent="266700" algn="ctr"/>
            <a:r>
              <a:rPr lang="zh-CN" altLang="en-US" sz="3600" b="1" dirty="0">
                <a:solidFill>
                  <a:schemeClr val="hlink"/>
                </a:solidFill>
              </a:rPr>
              <a:t>基本要求</a:t>
            </a:r>
          </a:p>
          <a:p>
            <a:pPr indent="266700" algn="ctr"/>
            <a:endParaRPr lang="zh-CN" altLang="en-US" b="1" dirty="0"/>
          </a:p>
          <a:p>
            <a:pPr indent="266700"/>
            <a:r>
              <a:rPr lang="zh-CN" altLang="zh-CN" b="1" dirty="0" smtClean="0"/>
              <a:t>离子键与离子的极化作用，离子的电子构型，离子的极化作用、离子的变形性及其对离子化合物性质的影响，离子晶体简介；共价键理论（包括配位键），共价键的形成、本质及特征，</a:t>
            </a:r>
            <a:r>
              <a:rPr lang="en-US" altLang="zh-CN" b="1" dirty="0" smtClean="0"/>
              <a:t>σ</a:t>
            </a:r>
            <a:r>
              <a:rPr lang="zh-CN" altLang="zh-CN" b="1" dirty="0" smtClean="0"/>
              <a:t>键、</a:t>
            </a:r>
            <a:r>
              <a:rPr lang="en-US" altLang="zh-CN" b="1" dirty="0" smtClean="0"/>
              <a:t>π</a:t>
            </a:r>
            <a:r>
              <a:rPr lang="zh-CN" altLang="zh-CN" b="1" dirty="0" smtClean="0"/>
              <a:t>键及</a:t>
            </a:r>
            <a:r>
              <a:rPr lang="en-US" altLang="zh-CN" b="1" dirty="0" smtClean="0"/>
              <a:t>Π</a:t>
            </a:r>
            <a:r>
              <a:rPr lang="zh-CN" altLang="zh-CN" b="1" dirty="0" smtClean="0"/>
              <a:t>键、配位键。用杂化轨道理论解释分子的空间构型；用价层电子对互斥理论推测分子的空间构型和杂化轨道类型；氢键、分子间力的类型及存在范围，影响共价化合物性质的因素，原子晶体及分子晶体简介；金属键及金属晶体简介，混合晶体简介。</a:t>
            </a:r>
            <a:r>
              <a:rPr lang="zh-CN" altLang="en-US" b="1" dirty="0" smtClean="0"/>
              <a:t> </a:t>
            </a:r>
            <a:endParaRPr lang="zh-CN" altLang="en-US" sz="2800" b="1" dirty="0"/>
          </a:p>
        </p:txBody>
      </p:sp>
      <p:sp>
        <p:nvSpPr>
          <p:cNvPr id="119811" name="AutoShape 5">
            <a:hlinkClick r:id="rId3" action="ppaction://hlinksldjump" highlightClick="1"/>
          </p:cNvPr>
          <p:cNvSpPr>
            <a:spLocks noChangeArrowheads="1"/>
          </p:cNvSpPr>
          <p:nvPr/>
        </p:nvSpPr>
        <p:spPr bwMode="auto">
          <a:xfrm>
            <a:off x="8459788" y="6237288"/>
            <a:ext cx="684212" cy="620712"/>
          </a:xfrm>
          <a:prstGeom prst="actionButtonBackPrevious">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611188" y="549275"/>
            <a:ext cx="8190706" cy="3127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a:lnSpc>
                <a:spcPct val="145000"/>
              </a:lnSpc>
            </a:pPr>
            <a:r>
              <a:rPr lang="zh-CN" altLang="en-US" sz="4000" b="1" dirty="0">
                <a:solidFill>
                  <a:srgbClr val="CC0000"/>
                </a:solidFill>
              </a:rPr>
              <a:t>作业</a:t>
            </a:r>
            <a:endParaRPr lang="zh-CN" altLang="en-US" sz="3200" b="1" dirty="0">
              <a:solidFill>
                <a:srgbClr val="CC0000"/>
              </a:solidFill>
            </a:endParaRPr>
          </a:p>
          <a:p>
            <a:pPr>
              <a:lnSpc>
                <a:spcPct val="145000"/>
              </a:lnSpc>
            </a:pPr>
            <a:r>
              <a:rPr lang="en-US" altLang="zh-CN" sz="3200" b="1" dirty="0">
                <a:solidFill>
                  <a:schemeClr val="hlink"/>
                </a:solidFill>
              </a:rPr>
              <a:t>P322 </a:t>
            </a:r>
            <a:r>
              <a:rPr lang="en-US" altLang="zh-CN" sz="3200" b="1" dirty="0"/>
              <a:t> </a:t>
            </a:r>
          </a:p>
          <a:p>
            <a:pPr>
              <a:lnSpc>
                <a:spcPct val="145000"/>
              </a:lnSpc>
            </a:pPr>
            <a:r>
              <a:rPr lang="en-US" altLang="zh-CN" sz="3200" b="1" dirty="0"/>
              <a:t> </a:t>
            </a:r>
            <a:r>
              <a:rPr lang="zh-CN" altLang="en-US" sz="3200" b="1" dirty="0"/>
              <a:t>思考题：</a:t>
            </a:r>
            <a:r>
              <a:rPr lang="en-US" altLang="zh-CN" sz="3200" b="1" dirty="0"/>
              <a:t>2</a:t>
            </a:r>
            <a:r>
              <a:rPr lang="zh-CN" altLang="en-US" sz="3200" b="1" dirty="0" smtClean="0"/>
              <a:t>，</a:t>
            </a:r>
            <a:r>
              <a:rPr lang="en-US" altLang="zh-CN" sz="3200" b="1" dirty="0" smtClean="0"/>
              <a:t>12</a:t>
            </a:r>
            <a:r>
              <a:rPr lang="zh-CN" altLang="en-US" sz="3200" b="1" dirty="0" smtClean="0"/>
              <a:t>，</a:t>
            </a:r>
            <a:r>
              <a:rPr lang="en-US" altLang="zh-CN" sz="3200" b="1" dirty="0" smtClean="0"/>
              <a:t>16</a:t>
            </a:r>
            <a:endParaRPr lang="en-US" altLang="zh-CN" sz="3200" b="1" dirty="0"/>
          </a:p>
          <a:p>
            <a:pPr>
              <a:lnSpc>
                <a:spcPct val="145000"/>
              </a:lnSpc>
            </a:pPr>
            <a:r>
              <a:rPr lang="en-US" altLang="zh-CN" sz="3200" b="1" dirty="0"/>
              <a:t> </a:t>
            </a:r>
            <a:r>
              <a:rPr lang="zh-CN" altLang="en-US" sz="3200" b="1" dirty="0"/>
              <a:t>习题： </a:t>
            </a:r>
            <a:r>
              <a:rPr lang="en-US" altLang="zh-CN" sz="3200" b="1" dirty="0"/>
              <a:t>2</a:t>
            </a:r>
            <a:r>
              <a:rPr lang="zh-CN" altLang="en-US" sz="3200" b="1" dirty="0" smtClean="0"/>
              <a:t>，</a:t>
            </a:r>
            <a:r>
              <a:rPr lang="en-US" altLang="zh-CN" sz="3200" b="1" dirty="0" smtClean="0"/>
              <a:t>6,  7, 8 </a:t>
            </a:r>
            <a:r>
              <a:rPr lang="zh-CN" altLang="en-US" sz="3200" b="1" dirty="0"/>
              <a:t>（并说明杂化轨道类型</a:t>
            </a:r>
            <a:r>
              <a:rPr lang="zh-CN" altLang="en-US" sz="3200" b="1" dirty="0" smtClean="0"/>
              <a:t>）</a:t>
            </a:r>
            <a:endParaRPr lang="zh-CN" altLang="en-US" sz="3200" b="1" dirty="0"/>
          </a:p>
        </p:txBody>
      </p:sp>
      <p:sp>
        <p:nvSpPr>
          <p:cNvPr id="120835" name="AutoShape 3">
            <a:hlinkClick r:id="rId3" action="ppaction://hlinksldjump" highlightClick="1"/>
          </p:cNvPr>
          <p:cNvSpPr>
            <a:spLocks noChangeArrowheads="1"/>
          </p:cNvSpPr>
          <p:nvPr/>
        </p:nvSpPr>
        <p:spPr bwMode="auto">
          <a:xfrm>
            <a:off x="8459788" y="6237288"/>
            <a:ext cx="684212" cy="620712"/>
          </a:xfrm>
          <a:prstGeom prst="actionButtonBackPrevious">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random/>
    <p:sndAc>
      <p:stSnd>
        <p:snd r:embed="rId2" name="CAMERA.WAV"/>
      </p:stSnd>
    </p:sndAc>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4"/>
          <p:cNvSpPr txBox="1">
            <a:spLocks noChangeArrowheads="1"/>
          </p:cNvSpPr>
          <p:nvPr/>
        </p:nvSpPr>
        <p:spPr bwMode="auto">
          <a:xfrm>
            <a:off x="539750" y="260350"/>
            <a:ext cx="7704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3200" b="1">
                <a:solidFill>
                  <a:srgbClr val="FF3300"/>
                </a:solidFill>
              </a:rPr>
              <a:t>思考题答案：</a:t>
            </a:r>
          </a:p>
        </p:txBody>
      </p:sp>
      <p:graphicFrame>
        <p:nvGraphicFramePr>
          <p:cNvPr id="273508" name="Group 100"/>
          <p:cNvGraphicFramePr>
            <a:graphicFrameLocks noGrp="1"/>
          </p:cNvGraphicFramePr>
          <p:nvPr>
            <p:ph/>
          </p:nvPr>
        </p:nvGraphicFramePr>
        <p:xfrm>
          <a:off x="539750" y="1052513"/>
          <a:ext cx="7848600" cy="5133975"/>
        </p:xfrm>
        <a:graphic>
          <a:graphicData uri="http://schemas.openxmlformats.org/drawingml/2006/table">
            <a:tbl>
              <a:tblPr/>
              <a:tblGrid>
                <a:gridCol w="1295400"/>
                <a:gridCol w="1081088"/>
                <a:gridCol w="2232025"/>
                <a:gridCol w="3240087"/>
              </a:tblGrid>
              <a:tr h="352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smtClean="0">
                          <a:ln>
                            <a:noFill/>
                          </a:ln>
                          <a:solidFill>
                            <a:schemeClr val="hlink"/>
                          </a:solidFill>
                          <a:effectLst/>
                          <a:latin typeface="Times New Roman" pitchFamily="18" charset="0"/>
                          <a:ea typeface="宋体" pitchFamily="2" charset="-122"/>
                        </a:rPr>
                        <a:t>VP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hlink"/>
                          </a:solidFill>
                          <a:effectLst/>
                          <a:latin typeface="Times New Roman" pitchFamily="18" charset="0"/>
                          <a:ea typeface="宋体" pitchFamily="2" charset="-122"/>
                        </a:rPr>
                        <a:t>分子或离子空间构型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smtClean="0">
                          <a:ln>
                            <a:noFill/>
                          </a:ln>
                          <a:solidFill>
                            <a:schemeClr val="hlink"/>
                          </a:solidFill>
                          <a:effectLst/>
                          <a:latin typeface="Times New Roman" pitchFamily="18" charset="0"/>
                          <a:ea typeface="宋体" pitchFamily="2" charset="-122"/>
                        </a:rPr>
                        <a:t>中心原子轨道杂化方式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FF3300"/>
                          </a:solidFill>
                          <a:effectLst/>
                          <a:latin typeface="Times New Roman" pitchFamily="18" charset="0"/>
                          <a:ea typeface="宋体" pitchFamily="2" charset="-122"/>
                        </a:rPr>
                        <a:t>NO</a:t>
                      </a:r>
                      <a:r>
                        <a:rPr kumimoji="1" lang="en-US" altLang="zh-CN" sz="2800" b="0" i="0" u="none" strike="noStrike" cap="none" normalizeH="0" baseline="-25000" smtClean="0">
                          <a:ln>
                            <a:noFill/>
                          </a:ln>
                          <a:solidFill>
                            <a:srgbClr val="FF3300"/>
                          </a:solidFill>
                          <a:effectLst/>
                          <a:latin typeface="Times New Roman" pitchFamily="18" charset="0"/>
                          <a:ea typeface="宋体" pitchFamily="2" charset="-122"/>
                        </a:rPr>
                        <a:t>2</a:t>
                      </a:r>
                      <a:r>
                        <a:rPr kumimoji="1" lang="en-US" altLang="zh-CN" sz="2800" b="0" i="0" u="none" strike="noStrike" cap="none" normalizeH="0" baseline="30000" smtClean="0">
                          <a:ln>
                            <a:noFill/>
                          </a:ln>
                          <a:solidFill>
                            <a:srgbClr val="FF3300"/>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V</a:t>
                      </a: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sp</a:t>
                      </a:r>
                      <a:r>
                        <a:rPr kumimoji="1" lang="en-US" altLang="zh-CN" sz="2800" b="0" i="0" u="none" strike="noStrike" cap="none" normalizeH="0" baseline="30000" smtClean="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FF3300"/>
                          </a:solidFill>
                          <a:effectLst/>
                          <a:latin typeface="Times New Roman" pitchFamily="18" charset="0"/>
                          <a:ea typeface="宋体" pitchFamily="2" charset="-122"/>
                        </a:rPr>
                        <a:t>O</a:t>
                      </a:r>
                      <a:r>
                        <a:rPr kumimoji="1" lang="en-US" altLang="zh-CN" sz="2800" b="0" i="0" u="none" strike="noStrike" cap="none" normalizeH="0" baseline="-25000" smtClean="0">
                          <a:ln>
                            <a:noFill/>
                          </a:ln>
                          <a:solidFill>
                            <a:srgbClr val="FF3300"/>
                          </a:solidFill>
                          <a:effectLst/>
                          <a:latin typeface="Times New Roman" pitchFamily="18"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V</a:t>
                      </a: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sp</a:t>
                      </a:r>
                      <a:r>
                        <a:rPr kumimoji="1" lang="en-US" altLang="zh-CN" sz="2800" b="0" i="0" u="none" strike="noStrike" cap="none" normalizeH="0" baseline="30000" smtClean="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FF3300"/>
                          </a:solidFill>
                          <a:effectLst/>
                          <a:latin typeface="Times New Roman" pitchFamily="18" charset="0"/>
                          <a:ea typeface="宋体" pitchFamily="2" charset="-122"/>
                        </a:rPr>
                        <a:t>SnCl</a:t>
                      </a:r>
                      <a:r>
                        <a:rPr kumimoji="1" lang="en-US" altLang="zh-CN" sz="2800" b="0" i="0" u="none" strike="noStrike" cap="none" normalizeH="0" baseline="-25000" smtClean="0">
                          <a:ln>
                            <a:noFill/>
                          </a:ln>
                          <a:solidFill>
                            <a:srgbClr val="FF3300"/>
                          </a:solidFill>
                          <a:effectLst/>
                          <a:latin typeface="Times New Roman" pitchFamily="18" charset="0"/>
                          <a:ea typeface="宋体" pitchFamily="2" charset="-122"/>
                        </a:rPr>
                        <a:t>3</a:t>
                      </a:r>
                      <a:r>
                        <a:rPr kumimoji="1" lang="en-US" altLang="zh-CN" sz="2800" b="0" i="0" u="none" strike="noStrike" cap="none" normalizeH="0" baseline="30000" smtClean="0">
                          <a:ln>
                            <a:noFill/>
                          </a:ln>
                          <a:solidFill>
                            <a:srgbClr val="FF3300"/>
                          </a:solidFill>
                          <a:effectLst/>
                          <a:latin typeface="Times New Roman" pitchFamily="18" charset="0"/>
                          <a:ea typeface="宋体" pitchFamily="2" charset="-122"/>
                        </a:rPr>
                        <a:t>-</a:t>
                      </a:r>
                      <a:endParaRPr kumimoji="1" lang="en-US" altLang="zh-CN" sz="2800" b="0" i="0" u="none" strike="noStrike" cap="none" normalizeH="0" baseline="0" smtClean="0">
                        <a:ln>
                          <a:noFill/>
                        </a:ln>
                        <a:solidFill>
                          <a:srgbClr val="FF3300"/>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三角锥形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sp</a:t>
                      </a:r>
                      <a:r>
                        <a:rPr kumimoji="1" lang="en-US" altLang="zh-CN" sz="2800" b="0" i="0" u="none" strike="noStrike" cap="none" normalizeH="0" baseline="30000" smtClean="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FF3300"/>
                          </a:solidFill>
                          <a:effectLst/>
                          <a:latin typeface="Times New Roman" pitchFamily="18" charset="0"/>
                          <a:ea typeface="宋体" pitchFamily="2" charset="-122"/>
                        </a:rPr>
                        <a:t>OF</a:t>
                      </a:r>
                      <a:r>
                        <a:rPr kumimoji="1" lang="en-US" altLang="zh-CN" sz="2800" b="0" i="0" u="none" strike="noStrike" cap="none" normalizeH="0" baseline="-25000" smtClean="0">
                          <a:ln>
                            <a:noFill/>
                          </a:ln>
                          <a:solidFill>
                            <a:srgbClr val="FF3300"/>
                          </a:solidFill>
                          <a:effectLst/>
                          <a:latin typeface="Times New Roman" pitchFamily="18"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V</a:t>
                      </a: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sp</a:t>
                      </a:r>
                      <a:r>
                        <a:rPr kumimoji="1" lang="en-US" altLang="zh-CN" sz="2800" b="0" i="0" u="none" strike="noStrike" cap="none" normalizeH="0" baseline="30000" smtClean="0">
                          <a:ln>
                            <a:noFill/>
                          </a:ln>
                          <a:solidFill>
                            <a:schemeClr val="tx1"/>
                          </a:solidFill>
                          <a:effectLst/>
                          <a:latin typeface="Times New Roman" pitchFamily="18" charset="0"/>
                          <a:ea typeface="宋体" pitchFamily="2" charset="-122"/>
                        </a:rPr>
                        <a:t>3</a:t>
                      </a:r>
                      <a:endParaRPr kumimoji="1" lang="en-US"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FF3300"/>
                          </a:solidFill>
                          <a:effectLst/>
                          <a:latin typeface="Times New Roman" pitchFamily="18" charset="0"/>
                          <a:ea typeface="宋体" pitchFamily="2" charset="-122"/>
                        </a:rPr>
                        <a:t>ICl</a:t>
                      </a:r>
                      <a:r>
                        <a:rPr kumimoji="1" lang="en-US" altLang="zh-CN" sz="2800" b="0" i="0" u="none" strike="noStrike" cap="none" normalizeH="0" baseline="-25000" smtClean="0">
                          <a:ln>
                            <a:noFill/>
                          </a:ln>
                          <a:solidFill>
                            <a:srgbClr val="FF3300"/>
                          </a:solidFill>
                          <a:effectLst/>
                          <a:latin typeface="Times New Roman" pitchFamily="18"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T</a:t>
                      </a: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sp</a:t>
                      </a:r>
                      <a:r>
                        <a:rPr kumimoji="1" lang="en-US" altLang="zh-CN" sz="2800" b="0" i="0" u="none" strike="noStrike" cap="none" normalizeH="0" baseline="30000" smtClean="0">
                          <a:ln>
                            <a:noFill/>
                          </a:ln>
                          <a:solidFill>
                            <a:schemeClr val="tx1"/>
                          </a:solidFill>
                          <a:effectLst/>
                          <a:latin typeface="Times New Roman" pitchFamily="18" charset="0"/>
                          <a:ea typeface="宋体" pitchFamily="2" charset="-122"/>
                        </a:rPr>
                        <a:t>3</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FF3300"/>
                          </a:solidFill>
                          <a:effectLst/>
                          <a:latin typeface="Times New Roman" pitchFamily="18" charset="0"/>
                          <a:ea typeface="宋体" pitchFamily="2" charset="-122"/>
                        </a:rPr>
                        <a:t>I</a:t>
                      </a:r>
                      <a:r>
                        <a:rPr kumimoji="1" lang="en-US" altLang="zh-CN" sz="2800" b="0" i="0" u="none" strike="noStrike" cap="none" normalizeH="0" baseline="-25000" smtClean="0">
                          <a:ln>
                            <a:noFill/>
                          </a:ln>
                          <a:solidFill>
                            <a:srgbClr val="FF3300"/>
                          </a:solidFill>
                          <a:effectLst/>
                          <a:latin typeface="Times New Roman" pitchFamily="18" charset="0"/>
                          <a:ea typeface="宋体" pitchFamily="2" charset="-122"/>
                        </a:rPr>
                        <a:t>3</a:t>
                      </a:r>
                      <a:r>
                        <a:rPr kumimoji="1" lang="en-US" altLang="zh-CN" sz="2800" b="0" i="0" u="none" strike="noStrike" cap="none" normalizeH="0" baseline="30000" smtClean="0">
                          <a:ln>
                            <a:noFill/>
                          </a:ln>
                          <a:solidFill>
                            <a:srgbClr val="FF3300"/>
                          </a:solidFill>
                          <a:effectLst/>
                          <a:latin typeface="Times New Roman" pitchFamily="18" charset="0"/>
                          <a:ea typeface="宋体" pitchFamily="2" charset="-122"/>
                        </a:rPr>
                        <a:t>-</a:t>
                      </a:r>
                      <a:endParaRPr kumimoji="1" lang="en-US" altLang="zh-CN" sz="2800" b="0" i="0" u="none" strike="noStrike" cap="none" normalizeH="0" baseline="0" smtClean="0">
                        <a:ln>
                          <a:noFill/>
                        </a:ln>
                        <a:solidFill>
                          <a:srgbClr val="FF3300"/>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直线性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sp</a:t>
                      </a:r>
                      <a:r>
                        <a:rPr kumimoji="1" lang="en-US" altLang="zh-CN" sz="2800" b="0" i="0" u="none" strike="noStrike" cap="none" normalizeH="0" baseline="30000" smtClean="0">
                          <a:ln>
                            <a:noFill/>
                          </a:ln>
                          <a:solidFill>
                            <a:schemeClr val="tx1"/>
                          </a:solidFill>
                          <a:effectLst/>
                          <a:latin typeface="Times New Roman" pitchFamily="18" charset="0"/>
                          <a:ea typeface="宋体" pitchFamily="2" charset="-122"/>
                        </a:rPr>
                        <a:t>3</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smtClean="0">
                          <a:ln>
                            <a:noFill/>
                          </a:ln>
                          <a:solidFill>
                            <a:srgbClr val="FF3300"/>
                          </a:solidFill>
                          <a:effectLst/>
                          <a:latin typeface="Times New Roman" pitchFamily="18" charset="0"/>
                          <a:ea typeface="宋体" pitchFamily="2" charset="-122"/>
                        </a:rPr>
                        <a:t>XeF</a:t>
                      </a:r>
                      <a:r>
                        <a:rPr kumimoji="1" lang="en-US" altLang="zh-CN" sz="2800" b="0" i="0" u="none" strike="noStrike" cap="none" normalizeH="0" baseline="-25000" smtClean="0">
                          <a:ln>
                            <a:noFill/>
                          </a:ln>
                          <a:solidFill>
                            <a:srgbClr val="FF3300"/>
                          </a:solidFill>
                          <a:effectLst/>
                          <a:latin typeface="Times New Roman" pitchFamily="18" charset="0"/>
                          <a:ea typeface="宋体" pitchFamily="2" charset="-122"/>
                        </a:rPr>
                        <a:t>5</a:t>
                      </a:r>
                      <a:r>
                        <a:rPr kumimoji="1" lang="en-US" altLang="zh-CN" sz="2800" b="0" i="0" u="none" strike="noStrike" cap="none" normalizeH="0" baseline="30000" smtClean="0">
                          <a:ln>
                            <a:noFill/>
                          </a:ln>
                          <a:solidFill>
                            <a:srgbClr val="FF3300"/>
                          </a:solidFill>
                          <a:effectLst/>
                          <a:latin typeface="Times New Roman" pitchFamily="18" charset="0"/>
                          <a:ea typeface="宋体" pitchFamily="2" charset="-122"/>
                        </a:rPr>
                        <a:t>+</a:t>
                      </a:r>
                      <a:endParaRPr kumimoji="1" lang="en-US" altLang="zh-CN" sz="2800" b="0" i="0" u="none" strike="noStrike" cap="none" normalizeH="0" baseline="0" smtClean="0">
                        <a:ln>
                          <a:noFill/>
                        </a:ln>
                        <a:solidFill>
                          <a:srgbClr val="FF3300"/>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四棱锥形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sp</a:t>
                      </a:r>
                      <a:r>
                        <a:rPr kumimoji="1" lang="en-US" altLang="zh-CN" sz="2800" b="0" i="0" u="none" strike="noStrike" cap="none" normalizeH="0" baseline="30000" smtClean="0">
                          <a:ln>
                            <a:noFill/>
                          </a:ln>
                          <a:solidFill>
                            <a:schemeClr val="tx1"/>
                          </a:solidFill>
                          <a:effectLst/>
                          <a:latin typeface="Times New Roman" pitchFamily="18" charset="0"/>
                          <a:ea typeface="宋体" pitchFamily="2" charset="-122"/>
                        </a:rPr>
                        <a:t>3</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d</a:t>
                      </a:r>
                      <a:r>
                        <a:rPr kumimoji="1" lang="en-US" altLang="zh-CN" sz="2800" b="0" i="0" u="none" strike="noStrike" cap="none" normalizeH="0" baseline="30000" smtClean="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FF3300"/>
                          </a:solidFill>
                          <a:effectLst/>
                          <a:latin typeface="Times New Roman" pitchFamily="18" charset="0"/>
                          <a:ea typeface="宋体" pitchFamily="2" charset="-122"/>
                        </a:rPr>
                        <a:t>ICl</a:t>
                      </a:r>
                      <a:r>
                        <a:rPr kumimoji="1" lang="en-US" altLang="zh-CN" sz="2800" b="0" i="0" u="none" strike="noStrike" cap="none" normalizeH="0" baseline="-25000" smtClean="0">
                          <a:ln>
                            <a:noFill/>
                          </a:ln>
                          <a:solidFill>
                            <a:srgbClr val="FF3300"/>
                          </a:solidFill>
                          <a:effectLst/>
                          <a:latin typeface="Times New Roman" pitchFamily="18" charset="0"/>
                          <a:ea typeface="宋体" pitchFamily="2" charset="-122"/>
                        </a:rPr>
                        <a:t>4</a:t>
                      </a:r>
                      <a:r>
                        <a:rPr kumimoji="1" lang="en-US" altLang="zh-CN" sz="2800" b="0" i="0" u="none" strike="noStrike" cap="none" normalizeH="0" baseline="30000" smtClean="0">
                          <a:ln>
                            <a:noFill/>
                          </a:ln>
                          <a:solidFill>
                            <a:srgbClr val="FF3300"/>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四方形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sp</a:t>
                      </a:r>
                      <a:r>
                        <a:rPr kumimoji="1" lang="en-US" altLang="zh-CN" sz="2800" b="0" i="0" u="none" strike="noStrike" cap="none" normalizeH="0" baseline="30000" smtClean="0">
                          <a:ln>
                            <a:noFill/>
                          </a:ln>
                          <a:solidFill>
                            <a:schemeClr val="tx1"/>
                          </a:solidFill>
                          <a:effectLst/>
                          <a:latin typeface="Times New Roman" pitchFamily="18" charset="0"/>
                          <a:ea typeface="宋体" pitchFamily="2" charset="-122"/>
                        </a:rPr>
                        <a:t>3</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d</a:t>
                      </a:r>
                      <a:r>
                        <a:rPr kumimoji="1" lang="en-US" altLang="zh-CN" sz="2800" b="0" i="0" u="none" strike="noStrike" cap="none" normalizeH="0" baseline="30000" smtClean="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random/>
    <p:sndAc>
      <p:stSnd>
        <p:snd r:embed="rId2" name="CAMERA.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68313" y="692150"/>
            <a:ext cx="838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zh-CN" altLang="en-US" b="1"/>
              <a:t>离子间极化作用越强，化学键的共价成分越多，物质在水中的溶解度越小。</a:t>
            </a:r>
            <a:endParaRPr kumimoji="0" lang="zh-CN" altLang="en-US" baseline="-25000"/>
          </a:p>
        </p:txBody>
      </p:sp>
      <p:sp>
        <p:nvSpPr>
          <p:cNvPr id="11267" name="Text Box 3"/>
          <p:cNvSpPr txBox="1">
            <a:spLocks noChangeArrowheads="1"/>
          </p:cNvSpPr>
          <p:nvPr/>
        </p:nvSpPr>
        <p:spPr bwMode="auto">
          <a:xfrm>
            <a:off x="611188" y="1628775"/>
            <a:ext cx="816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t>如： </a:t>
            </a:r>
            <a:r>
              <a:rPr kumimoji="0" lang="en-US" altLang="zh-CN" b="1"/>
              <a:t>AgF</a:t>
            </a:r>
            <a:r>
              <a:rPr kumimoji="0" lang="zh-CN" altLang="en-US" b="1"/>
              <a:t>、</a:t>
            </a:r>
            <a:r>
              <a:rPr kumimoji="0" lang="en-US" altLang="zh-CN" b="1"/>
              <a:t>AgCl</a:t>
            </a:r>
            <a:r>
              <a:rPr kumimoji="0" lang="zh-CN" altLang="en-US" b="1"/>
              <a:t>、</a:t>
            </a:r>
            <a:r>
              <a:rPr kumimoji="0" lang="en-US" altLang="zh-CN" b="1"/>
              <a:t>AgBr</a:t>
            </a:r>
            <a:r>
              <a:rPr kumimoji="0" lang="zh-CN" altLang="en-US" b="1"/>
              <a:t>、</a:t>
            </a:r>
            <a:r>
              <a:rPr kumimoji="0" lang="en-US" altLang="zh-CN" b="1"/>
              <a:t>AgI</a:t>
            </a:r>
            <a:r>
              <a:rPr kumimoji="0" lang="zh-CN" altLang="en-US" b="1"/>
              <a:t>溶解度减小。</a:t>
            </a:r>
          </a:p>
        </p:txBody>
      </p:sp>
      <p:sp>
        <p:nvSpPr>
          <p:cNvPr id="285700" name="Text Box 4"/>
          <p:cNvSpPr txBox="1">
            <a:spLocks noChangeArrowheads="1"/>
          </p:cNvSpPr>
          <p:nvPr/>
        </p:nvSpPr>
        <p:spPr bwMode="auto">
          <a:xfrm>
            <a:off x="457200" y="2230438"/>
            <a:ext cx="84582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t>又如：</a:t>
            </a:r>
            <a:r>
              <a:rPr lang="en-US" altLang="zh-CN" b="1"/>
              <a:t>CuCl</a:t>
            </a:r>
            <a:r>
              <a:rPr lang="zh-CN" altLang="en-US" b="1"/>
              <a:t>与</a:t>
            </a:r>
            <a:r>
              <a:rPr lang="en-US" altLang="zh-CN" b="1"/>
              <a:t>NaCl</a:t>
            </a:r>
            <a:r>
              <a:rPr lang="zh-CN" altLang="en-US" b="1"/>
              <a:t>，阳离子电荷相同，半径相近，但是</a:t>
            </a:r>
            <a:r>
              <a:rPr lang="en-US" altLang="zh-CN" b="1"/>
              <a:t>Cu</a:t>
            </a:r>
            <a:r>
              <a:rPr lang="en-US" altLang="zh-CN" b="1" baseline="30000"/>
              <a:t>+</a:t>
            </a:r>
            <a:r>
              <a:rPr lang="en-US" altLang="zh-CN" b="1"/>
              <a:t>(18</a:t>
            </a:r>
            <a:r>
              <a:rPr lang="zh-CN" altLang="en-US" b="1"/>
              <a:t>电子构型</a:t>
            </a:r>
            <a:r>
              <a:rPr lang="en-US" altLang="zh-CN" b="1"/>
              <a:t>)</a:t>
            </a:r>
            <a:r>
              <a:rPr lang="zh-CN" altLang="en-US" b="1"/>
              <a:t>极化作用大于</a:t>
            </a:r>
            <a:r>
              <a:rPr lang="en-US" altLang="zh-CN" b="1"/>
              <a:t>Na</a:t>
            </a:r>
            <a:r>
              <a:rPr lang="en-US" altLang="zh-CN" b="1" baseline="30000"/>
              <a:t>+</a:t>
            </a:r>
            <a:r>
              <a:rPr lang="en-US" altLang="zh-CN" b="1"/>
              <a:t>(8</a:t>
            </a:r>
            <a:r>
              <a:rPr lang="zh-CN" altLang="en-US" b="1"/>
              <a:t>电子构型</a:t>
            </a:r>
            <a:r>
              <a:rPr lang="en-US" altLang="zh-CN" b="1"/>
              <a:t>)</a:t>
            </a:r>
            <a:r>
              <a:rPr lang="zh-CN" altLang="en-US" b="1"/>
              <a:t>，所以，</a:t>
            </a:r>
            <a:r>
              <a:rPr lang="en-US" altLang="zh-CN" b="1"/>
              <a:t>CuCl</a:t>
            </a:r>
            <a:r>
              <a:rPr lang="zh-CN" altLang="en-US" b="1"/>
              <a:t>的溶解度小于</a:t>
            </a:r>
            <a:r>
              <a:rPr lang="en-US" altLang="zh-CN" b="1"/>
              <a:t>NaCl</a:t>
            </a:r>
            <a:r>
              <a:rPr lang="zh-CN" altLang="en-US" b="1"/>
              <a:t>。</a:t>
            </a:r>
          </a:p>
        </p:txBody>
      </p:sp>
      <p:grpSp>
        <p:nvGrpSpPr>
          <p:cNvPr id="285701" name="Group 5"/>
          <p:cNvGrpSpPr>
            <a:grpSpLocks/>
          </p:cNvGrpSpPr>
          <p:nvPr/>
        </p:nvGrpSpPr>
        <p:grpSpPr bwMode="auto">
          <a:xfrm>
            <a:off x="228600" y="3505200"/>
            <a:ext cx="8915400" cy="1173163"/>
            <a:chOff x="144" y="2208"/>
            <a:chExt cx="5616" cy="739"/>
          </a:xfrm>
        </p:grpSpPr>
        <p:sp>
          <p:nvSpPr>
            <p:cNvPr id="11275" name="Text Box 6"/>
            <p:cNvSpPr txBox="1">
              <a:spLocks noChangeArrowheads="1"/>
            </p:cNvSpPr>
            <p:nvPr/>
          </p:nvSpPr>
          <p:spPr bwMode="auto">
            <a:xfrm>
              <a:off x="144" y="2208"/>
              <a:ext cx="387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1">
                  <a:solidFill>
                    <a:schemeClr val="accent2"/>
                  </a:solidFill>
                </a:rPr>
                <a:t>(3)</a:t>
              </a:r>
              <a:r>
                <a:rPr lang="zh-CN" altLang="en-US" sz="2800" b="1">
                  <a:solidFill>
                    <a:schemeClr val="accent2"/>
                  </a:solidFill>
                </a:rPr>
                <a:t>离子极化对化合物颜色的影响</a:t>
              </a:r>
            </a:p>
          </p:txBody>
        </p:sp>
        <p:sp>
          <p:nvSpPr>
            <p:cNvPr id="11276" name="Rectangle 7"/>
            <p:cNvSpPr>
              <a:spLocks noChangeArrowheads="1"/>
            </p:cNvSpPr>
            <p:nvPr/>
          </p:nvSpPr>
          <p:spPr bwMode="auto">
            <a:xfrm>
              <a:off x="222" y="2659"/>
              <a:ext cx="5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b="1"/>
                <a:t>AgF</a:t>
              </a:r>
              <a:r>
                <a:rPr kumimoji="0" lang="zh-CN" altLang="en-US" b="1"/>
                <a:t>、</a:t>
              </a:r>
              <a:r>
                <a:rPr kumimoji="0" lang="en-US" altLang="zh-CN" b="1"/>
                <a:t>AgCl</a:t>
              </a:r>
              <a:r>
                <a:rPr kumimoji="0" lang="zh-CN" altLang="en-US" b="1"/>
                <a:t>、</a:t>
              </a:r>
              <a:r>
                <a:rPr kumimoji="0" lang="en-US" altLang="zh-CN" b="1"/>
                <a:t>AgBr</a:t>
              </a:r>
              <a:r>
                <a:rPr kumimoji="0" lang="zh-CN" altLang="en-US" b="1"/>
                <a:t>、</a:t>
              </a:r>
              <a:r>
                <a:rPr kumimoji="0" lang="en-US" altLang="zh-CN" b="1"/>
                <a:t>AgI</a:t>
              </a:r>
              <a:r>
                <a:rPr kumimoji="0" lang="zh-CN" altLang="en-US" b="1"/>
                <a:t>的极化作用依次增强，其颜色依次加深</a:t>
              </a:r>
            </a:p>
          </p:txBody>
        </p:sp>
      </p:grpSp>
      <p:grpSp>
        <p:nvGrpSpPr>
          <p:cNvPr id="285704" name="Group 8"/>
          <p:cNvGrpSpPr>
            <a:grpSpLocks/>
          </p:cNvGrpSpPr>
          <p:nvPr/>
        </p:nvGrpSpPr>
        <p:grpSpPr bwMode="auto">
          <a:xfrm>
            <a:off x="228600" y="4876800"/>
            <a:ext cx="8312150" cy="1720850"/>
            <a:chOff x="144" y="3072"/>
            <a:chExt cx="5236" cy="1084"/>
          </a:xfrm>
        </p:grpSpPr>
        <p:sp>
          <p:nvSpPr>
            <p:cNvPr id="11273" name="Text Box 9"/>
            <p:cNvSpPr txBox="1">
              <a:spLocks noChangeArrowheads="1"/>
            </p:cNvSpPr>
            <p:nvPr/>
          </p:nvSpPr>
          <p:spPr bwMode="auto">
            <a:xfrm>
              <a:off x="144" y="3072"/>
              <a:ext cx="4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1">
                  <a:solidFill>
                    <a:schemeClr val="accent2"/>
                  </a:solidFill>
                </a:rPr>
                <a:t>(4)</a:t>
              </a:r>
              <a:r>
                <a:rPr lang="zh-CN" altLang="en-US" sz="2800" b="1">
                  <a:solidFill>
                    <a:schemeClr val="accent2"/>
                  </a:solidFill>
                </a:rPr>
                <a:t>离子极化对化合物热稳定性的影响</a:t>
              </a:r>
            </a:p>
          </p:txBody>
        </p:sp>
        <p:sp>
          <p:nvSpPr>
            <p:cNvPr id="11274" name="Text Box 10"/>
            <p:cNvSpPr txBox="1">
              <a:spLocks noChangeArrowheads="1"/>
            </p:cNvSpPr>
            <p:nvPr/>
          </p:nvSpPr>
          <p:spPr bwMode="auto">
            <a:xfrm>
              <a:off x="432" y="3408"/>
              <a:ext cx="494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b="1"/>
                <a:t>极化作用增强，热稳定性减弱，</a:t>
              </a:r>
            </a:p>
            <a:p>
              <a:r>
                <a:rPr lang="zh-CN" altLang="en-US" b="1"/>
                <a:t>阳离子的极化作用：</a:t>
              </a:r>
              <a:r>
                <a:rPr lang="en-US" altLang="zh-CN" b="1"/>
                <a:t>Be</a:t>
              </a:r>
              <a:r>
                <a:rPr lang="en-US" altLang="zh-CN" b="1" baseline="30000"/>
                <a:t>2+</a:t>
              </a:r>
              <a:r>
                <a:rPr lang="en-US" altLang="zh-CN" b="1"/>
                <a:t>&gt;Mg</a:t>
              </a:r>
              <a:r>
                <a:rPr lang="en-US" altLang="zh-CN" b="1" baseline="30000"/>
                <a:t>2+</a:t>
              </a:r>
              <a:r>
                <a:rPr lang="en-US" altLang="zh-CN" b="1"/>
                <a:t>&gt;Ca</a:t>
              </a:r>
              <a:r>
                <a:rPr lang="en-US" altLang="zh-CN" b="1" baseline="30000"/>
                <a:t>2+</a:t>
              </a:r>
              <a:r>
                <a:rPr lang="en-US" altLang="zh-CN" b="1"/>
                <a:t>&gt;Sr</a:t>
              </a:r>
              <a:r>
                <a:rPr lang="en-US" altLang="zh-CN" b="1" baseline="30000"/>
                <a:t>2+</a:t>
              </a:r>
              <a:r>
                <a:rPr lang="en-US" altLang="zh-CN" b="1"/>
                <a:t>&gt;Ba</a:t>
              </a:r>
              <a:r>
                <a:rPr lang="en-US" altLang="zh-CN" b="1" baseline="30000"/>
                <a:t>2+</a:t>
              </a:r>
              <a:r>
                <a:rPr lang="en-US" altLang="zh-CN" b="1"/>
                <a:t>, </a:t>
              </a:r>
            </a:p>
            <a:p>
              <a:r>
                <a:rPr lang="zh-CN" altLang="en-US" b="1"/>
                <a:t>而其热稳定性：</a:t>
              </a:r>
              <a:r>
                <a:rPr lang="en-US" altLang="en-US" b="1"/>
                <a:t>BeCO</a:t>
              </a:r>
              <a:r>
                <a:rPr lang="en-US" altLang="en-US" b="1" baseline="-25000"/>
                <a:t>3</a:t>
              </a:r>
              <a:r>
                <a:rPr lang="en-US" altLang="en-US" b="1"/>
                <a:t>&lt; MgCO</a:t>
              </a:r>
              <a:r>
                <a:rPr lang="en-US" altLang="en-US" b="1" baseline="-25000"/>
                <a:t>3</a:t>
              </a:r>
              <a:r>
                <a:rPr lang="en-US" altLang="en-US" b="1"/>
                <a:t>&lt; CaCO</a:t>
              </a:r>
              <a:r>
                <a:rPr lang="en-US" altLang="en-US" b="1" baseline="-25000"/>
                <a:t>3</a:t>
              </a:r>
              <a:r>
                <a:rPr lang="en-US" altLang="en-US" b="1"/>
                <a:t>&lt; SrCO</a:t>
              </a:r>
              <a:r>
                <a:rPr lang="en-US" altLang="en-US" b="1" baseline="-25000"/>
                <a:t>3</a:t>
              </a:r>
              <a:r>
                <a:rPr lang="en-US" altLang="en-US" b="1"/>
                <a:t>&lt;BaCO</a:t>
              </a:r>
              <a:r>
                <a:rPr lang="en-US" altLang="en-US" b="1" baseline="-25000"/>
                <a:t>3</a:t>
              </a:r>
              <a:endParaRPr lang="en-US" altLang="zh-CN" b="1"/>
            </a:p>
          </p:txBody>
        </p:sp>
      </p:grpSp>
      <p:sp>
        <p:nvSpPr>
          <p:cNvPr id="11271" name="AutoShape 11">
            <a:hlinkClick r:id="rId3" action="ppaction://hlinksldjump" highlightClick="1"/>
          </p:cNvPr>
          <p:cNvSpPr>
            <a:spLocks noChangeArrowheads="1"/>
          </p:cNvSpPr>
          <p:nvPr/>
        </p:nvSpPr>
        <p:spPr bwMode="auto">
          <a:xfrm>
            <a:off x="8459788" y="6237288"/>
            <a:ext cx="684212" cy="620712"/>
          </a:xfrm>
          <a:prstGeom prst="actionButtonBackPrevious">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1272" name="Text Box 12"/>
          <p:cNvSpPr txBox="1">
            <a:spLocks noChangeArrowheads="1"/>
          </p:cNvSpPr>
          <p:nvPr/>
        </p:nvSpPr>
        <p:spPr bwMode="auto">
          <a:xfrm>
            <a:off x="250825" y="188913"/>
            <a:ext cx="5076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en-US" altLang="zh-CN" sz="2800" b="1">
                <a:solidFill>
                  <a:schemeClr val="accent2"/>
                </a:solidFill>
              </a:rPr>
              <a:t>(2)</a:t>
            </a:r>
            <a:r>
              <a:rPr lang="zh-CN" altLang="en-US" sz="2800" b="1">
                <a:solidFill>
                  <a:schemeClr val="accent2"/>
                </a:solidFill>
              </a:rPr>
              <a:t>离子极化对溶解度的影响</a:t>
            </a: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5700"/>
                                        </p:tgtEl>
                                        <p:attrNameLst>
                                          <p:attrName>style.visibility</p:attrName>
                                        </p:attrNameLst>
                                      </p:cBhvr>
                                      <p:to>
                                        <p:strVal val="visible"/>
                                      </p:to>
                                    </p:set>
                                    <p:anim calcmode="lin" valueType="num">
                                      <p:cBhvr additive="base">
                                        <p:cTn id="7" dur="500" fill="hold"/>
                                        <p:tgtEl>
                                          <p:spTgt spid="285700"/>
                                        </p:tgtEl>
                                        <p:attrNameLst>
                                          <p:attrName>ppt_x</p:attrName>
                                        </p:attrNameLst>
                                      </p:cBhvr>
                                      <p:tavLst>
                                        <p:tav tm="0">
                                          <p:val>
                                            <p:strVal val="0-#ppt_w/2"/>
                                          </p:val>
                                        </p:tav>
                                        <p:tav tm="100000">
                                          <p:val>
                                            <p:strVal val="#ppt_x"/>
                                          </p:val>
                                        </p:tav>
                                      </p:tavLst>
                                    </p:anim>
                                    <p:anim calcmode="lin" valueType="num">
                                      <p:cBhvr additive="base">
                                        <p:cTn id="8" dur="500" fill="hold"/>
                                        <p:tgtEl>
                                          <p:spTgt spid="2857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85701"/>
                                        </p:tgtEl>
                                        <p:attrNameLst>
                                          <p:attrName>style.visibility</p:attrName>
                                        </p:attrNameLst>
                                      </p:cBhvr>
                                      <p:to>
                                        <p:strVal val="visible"/>
                                      </p:to>
                                    </p:set>
                                    <p:animEffect transition="in" filter="box(in)">
                                      <p:cBhvr>
                                        <p:cTn id="13" dur="500"/>
                                        <p:tgtEl>
                                          <p:spTgt spid="28570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285704"/>
                                        </p:tgtEl>
                                        <p:attrNameLst>
                                          <p:attrName>style.visibility</p:attrName>
                                        </p:attrNameLst>
                                      </p:cBhvr>
                                      <p:to>
                                        <p:strVal val="visible"/>
                                      </p:to>
                                    </p:set>
                                    <p:animEffect transition="in" filter="box(in)">
                                      <p:cBhvr>
                                        <p:cTn id="18" dur="500"/>
                                        <p:tgtEl>
                                          <p:spTgt spid="285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0" grpId="0" autoUpdateAnimBg="0"/>
    </p:bldLst>
  </p:timing>
</p:sld>
</file>

<file path=ppt/theme/theme1.xml><?xml version="1.0" encoding="utf-8"?>
<a:theme xmlns:a="http://schemas.openxmlformats.org/drawingml/2006/main" name="meban">
  <a:themeElements>
    <a:clrScheme name="meban 9">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000099"/>
      </a:folHlink>
    </a:clrScheme>
    <a:fontScheme name="meban">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meba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eba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meba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eba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eba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eba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meba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eban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99"/>
        </a:folHlink>
      </a:clrScheme>
      <a:clrMap bg1="lt1" tx1="dk1" bg2="lt2" tx2="dk2" accent1="accent1" accent2="accent2" accent3="accent3" accent4="accent4" accent5="accent5" accent6="accent6" hlink="hlink" folHlink="folHlink"/>
    </a:extraClrScheme>
    <a:extraClrScheme>
      <a:clrScheme name="meban 9">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00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Office\Templates\meban.pot</Template>
  <TotalTime>7084</TotalTime>
  <Words>7943</Words>
  <Application>Microsoft Office PowerPoint</Application>
  <PresentationFormat>全屏显示(4:3)</PresentationFormat>
  <Paragraphs>856</Paragraphs>
  <Slides>88</Slides>
  <Notes>0</Notes>
  <HiddenSlides>0</HiddenSlides>
  <MMClips>12</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88</vt:i4>
      </vt:variant>
    </vt:vector>
  </HeadingPairs>
  <TitlesOfParts>
    <vt:vector size="92" baseType="lpstr">
      <vt:lpstr>meban</vt:lpstr>
      <vt:lpstr>Photo Editor 照片</vt:lpstr>
      <vt:lpstr>公式</vt:lpstr>
      <vt:lpstr>Equation</vt:lpstr>
      <vt:lpstr>PowerPoint 演示文稿</vt:lpstr>
      <vt:lpstr>PowerPoint 演示文稿</vt:lpstr>
      <vt:lpstr>PowerPoint 演示文稿</vt:lpstr>
      <vt:lpstr>10.1 离子的电子构型与极化作用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四、氢键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dlut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分子结构</dc:title>
  <dc:creator>cjf</dc:creator>
  <cp:lastModifiedBy>cjf-436</cp:lastModifiedBy>
  <cp:revision>727</cp:revision>
  <dcterms:created xsi:type="dcterms:W3CDTF">1999-08-17T07:50:23Z</dcterms:created>
  <dcterms:modified xsi:type="dcterms:W3CDTF">2019-11-20T08:31:16Z</dcterms:modified>
</cp:coreProperties>
</file>