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262" r:id="rId3"/>
    <p:sldId id="272" r:id="rId4"/>
    <p:sldId id="267" r:id="rId5"/>
    <p:sldId id="271" r:id="rId6"/>
    <p:sldId id="270" r:id="rId7"/>
    <p:sldId id="273" r:id="rId8"/>
    <p:sldId id="274" r:id="rId9"/>
    <p:sldId id="275" r:id="rId10"/>
    <p:sldId id="278" r:id="rId11"/>
    <p:sldId id="280" r:id="rId12"/>
    <p:sldId id="279" r:id="rId13"/>
    <p:sldId id="281" r:id="rId14"/>
    <p:sldId id="282" r:id="rId15"/>
    <p:sldId id="284" r:id="rId16"/>
    <p:sldId id="285" r:id="rId17"/>
    <p:sldId id="259" r:id="rId18"/>
    <p:sldId id="260" r:id="rId19"/>
    <p:sldId id="261" r:id="rId20"/>
    <p:sldId id="264" r:id="rId21"/>
    <p:sldId id="263" r:id="rId22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774" userDrawn="1">
          <p15:clr>
            <a:srgbClr val="A4A3A4"/>
          </p15:clr>
        </p15:guide>
        <p15:guide id="3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03E1"/>
    <a:srgbClr val="2D2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78"/>
      </p:cViewPr>
      <p:guideLst>
        <p:guide orient="horz" pos="2205"/>
        <p:guide pos="2774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0D166-D463-4D85-A18D-4E4D14521B86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1363-4595-4F67-8849-71CF17CF5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53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6E4BA-C125-42C8-B8A1-6730F425FE8B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BAFAA-F2CE-4DA8-BFE0-4333E23122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5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图片 6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425"/>
            <a:ext cx="2412698" cy="660317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bg1"/>
            </a:outerShdw>
          </a:effectLst>
        </p:spPr>
      </p:pic>
      <p:cxnSp>
        <p:nvCxnSpPr>
          <p:cNvPr id="68" name="直接连接符 67"/>
          <p:cNvCxnSpPr/>
          <p:nvPr userDrawn="1"/>
        </p:nvCxnSpPr>
        <p:spPr bwMode="auto">
          <a:xfrm>
            <a:off x="0" y="769272"/>
            <a:ext cx="12192000" cy="29241"/>
          </a:xfrm>
          <a:prstGeom prst="line">
            <a:avLst/>
          </a:prstGeom>
          <a:solidFill>
            <a:srgbClr val="FFFFFF"/>
          </a:solidFill>
          <a:ln w="50800" cap="flat" cmpd="sng" algn="ctr">
            <a:solidFill>
              <a:srgbClr val="FFFF00">
                <a:alpha val="96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" y="0"/>
            <a:ext cx="3197101" cy="784225"/>
          </a:xfrm>
          <a:prstGeom prst="rect">
            <a:avLst/>
          </a:prstGeom>
          <a:effectLst>
            <a:glow rad="38100">
              <a:srgbClr val="C00000">
                <a:alpha val="17000"/>
              </a:srgbClr>
            </a:glow>
            <a:outerShdw blurRad="50800" dist="50800" dir="5400000" algn="ctr" rotWithShape="0">
              <a:schemeClr val="tx1"/>
            </a:outerShdw>
          </a:effectLst>
        </p:spPr>
      </p:pic>
      <p:cxnSp>
        <p:nvCxnSpPr>
          <p:cNvPr id="6" name="直接连接符 3"/>
          <p:cNvCxnSpPr>
            <a:cxnSpLocks noChangeShapeType="1"/>
          </p:cNvCxnSpPr>
          <p:nvPr userDrawn="1"/>
        </p:nvCxnSpPr>
        <p:spPr bwMode="auto">
          <a:xfrm>
            <a:off x="0" y="784225"/>
            <a:ext cx="12192000" cy="0"/>
          </a:xfrm>
          <a:prstGeom prst="line">
            <a:avLst/>
          </a:prstGeom>
          <a:noFill/>
          <a:ln w="50800" algn="ctr">
            <a:solidFill>
              <a:srgbClr val="FFFF00">
                <a:alpha val="96000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0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33.wmf"/><Relationship Id="rId18" Type="http://schemas.openxmlformats.org/officeDocument/2006/relationships/image" Target="../media/image320.png"/><Relationship Id="rId3" Type="http://schemas.openxmlformats.org/officeDocument/2006/relationships/image" Target="../media/image36.png"/><Relationship Id="rId7" Type="http://schemas.openxmlformats.org/officeDocument/2006/relationships/image" Target="../media/image231.png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31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0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1.png"/><Relationship Id="rId11" Type="http://schemas.openxmlformats.org/officeDocument/2006/relationships/image" Target="../media/image33.wmf"/><Relationship Id="rId5" Type="http://schemas.openxmlformats.org/officeDocument/2006/relationships/image" Target="../media/image211.png"/><Relationship Id="rId15" Type="http://schemas.openxmlformats.org/officeDocument/2006/relationships/image" Target="../media/image290.png"/><Relationship Id="rId10" Type="http://schemas.openxmlformats.org/officeDocument/2006/relationships/oleObject" Target="../embeddings/oleObject1.bin"/><Relationship Id="rId19" Type="http://schemas.openxmlformats.org/officeDocument/2006/relationships/image" Target="../media/image330.png"/><Relationship Id="rId4" Type="http://schemas.openxmlformats.org/officeDocument/2006/relationships/image" Target="../media/image201.png"/><Relationship Id="rId9" Type="http://schemas.openxmlformats.org/officeDocument/2006/relationships/image" Target="../media/image251.png"/><Relationship Id="rId1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0.png"/><Relationship Id="rId18" Type="http://schemas.openxmlformats.org/officeDocument/2006/relationships/image" Target="../media/image1020.png"/><Relationship Id="rId3" Type="http://schemas.openxmlformats.org/officeDocument/2006/relationships/image" Target="../media/image901.png"/><Relationship Id="rId7" Type="http://schemas.openxmlformats.org/officeDocument/2006/relationships/image" Target="../media/image930.png"/><Relationship Id="rId12" Type="http://schemas.openxmlformats.org/officeDocument/2006/relationships/image" Target="../media/image960.png"/><Relationship Id="rId16" Type="http://schemas.openxmlformats.org/officeDocument/2006/relationships/image" Target="../media/image10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11" Type="http://schemas.openxmlformats.org/officeDocument/2006/relationships/image" Target="../media/image950.png"/><Relationship Id="rId5" Type="http://schemas.openxmlformats.org/officeDocument/2006/relationships/image" Target="../media/image920.png"/><Relationship Id="rId15" Type="http://schemas.openxmlformats.org/officeDocument/2006/relationships/image" Target="../media/image990.png"/><Relationship Id="rId10" Type="http://schemas.openxmlformats.org/officeDocument/2006/relationships/image" Target="../media/image940.png"/><Relationship Id="rId19" Type="http://schemas.openxmlformats.org/officeDocument/2006/relationships/image" Target="../media/image1030.png"/><Relationship Id="rId4" Type="http://schemas.openxmlformats.org/officeDocument/2006/relationships/image" Target="../media/image910.png"/><Relationship Id="rId9" Type="http://schemas.openxmlformats.org/officeDocument/2006/relationships/image" Target="../media/image880.png"/><Relationship Id="rId14" Type="http://schemas.openxmlformats.org/officeDocument/2006/relationships/image" Target="../media/image9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12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8" Type="http://schemas.openxmlformats.org/officeDocument/2006/relationships/image" Target="../media/image18.png"/><Relationship Id="rId18" Type="http://schemas.openxmlformats.org/officeDocument/2006/relationships/image" Target="../media/image25.png"/><Relationship Id="rId3" Type="http://schemas.openxmlformats.org/officeDocument/2006/relationships/image" Target="../media/image11.png"/><Relationship Id="rId21" Type="http://schemas.openxmlformats.org/officeDocument/2006/relationships/image" Target="../media/image252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23.png"/><Relationship Id="rId20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6" Type="http://schemas.openxmlformats.org/officeDocument/2006/relationships/image" Target="../media/image16.png"/><Relationship Id="rId15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19" Type="http://schemas.openxmlformats.org/officeDocument/2006/relationships/image" Target="../media/image232.png"/><Relationship Id="rId14" Type="http://schemas.openxmlformats.org/officeDocument/2006/relationships/image" Target="../media/image13.png"/><Relationship Id="rId4" Type="http://schemas.openxmlformats.org/officeDocument/2006/relationships/image" Target="../media/image120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20.png"/><Relationship Id="rId3" Type="http://schemas.openxmlformats.org/officeDocument/2006/relationships/image" Target="../media/image230.png"/><Relationship Id="rId7" Type="http://schemas.openxmlformats.org/officeDocument/2006/relationships/image" Target="../media/image180.png"/><Relationship Id="rId12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9.png"/><Relationship Id="rId5" Type="http://schemas.openxmlformats.org/officeDocument/2006/relationships/image" Target="../media/image160.png"/><Relationship Id="rId15" Type="http://schemas.openxmlformats.org/officeDocument/2006/relationships/image" Target="../media/image25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9634" y="809897"/>
                <a:ext cx="11534503" cy="5319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研究内容</a:t>
                </a: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：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低浓度</a:t>
                </a: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、单组分、等温的物理吸收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过程</a:t>
                </a:r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（</a:t>
                </a:r>
                <a:r>
                  <a:rPr kumimoji="1" lang="en-US" altLang="zh-C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1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）低浓度吸收：</a:t>
                </a:r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若气体混合物所含溶质的量较少（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kumimoji="1" lang="en-US" altLang="zh-CN" sz="2400" b="1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）或被吸收溶质的量较少。</a:t>
                </a:r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（</a:t>
                </a:r>
                <a:r>
                  <a:rPr kumimoji="1" lang="en-US" altLang="zh-C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2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）单组分吸收：</a:t>
                </a:r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溶质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（</a:t>
                </a:r>
                <a:r>
                  <a:rPr kumimoji="1" lang="en-US" altLang="zh-C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3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）低浓度吸收的特点：</a:t>
                </a:r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①</a:t>
                </a:r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 </a:t>
                </a: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气、液两相在塔内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流量变化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不大，可视为常数。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② 因吸收溶质的量很少，溶热解量很少，温度变化可忽略，可视为等温过程。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③ 因吸收溶质的量很少，气液两相在塔内的流动状态近似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恒定</a:t>
                </a:r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（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定态流动），</a:t>
                </a:r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kumimoji="1" lang="zh-CN" altLang="en-US" sz="2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可视为常数。</a:t>
                </a:r>
                <a:endParaRPr kumimoji="1"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  <a:p>
                <a:pPr>
                  <a:lnSpc>
                    <a:spcPts val="3500"/>
                  </a:lnSpc>
                </a:pPr>
                <a:r>
                  <a:rPr kumimoji="1"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 </a:t>
                </a:r>
                <a:r>
                  <a:rPr kumimoji="1" lang="en-US" altLang="zh-C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  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若在吸收过程中溶解度常数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不变，则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kumimoji="1" lang="en-US" altLang="zh-CN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kumimoji="1" lang="zh-CN" altLang="en-US" sz="24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kumimoji="1" lang="en-US" altLang="zh-CN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kumimoji="1" lang="en-US" altLang="zh-CN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可视为</a:t>
                </a:r>
                <a:r>
                  <a:rPr kumimoji="1" lang="zh-CN" alt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常数。</a:t>
                </a:r>
                <a:endPara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809897"/>
                <a:ext cx="11534503" cy="5319405"/>
              </a:xfrm>
              <a:prstGeom prst="rect">
                <a:avLst/>
              </a:prstGeom>
              <a:blipFill>
                <a:blip r:embed="rId2"/>
                <a:stretch>
                  <a:fillRect l="-899" t="-1032" b="-1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9900128" y="822960"/>
            <a:ext cx="2291872" cy="3024419"/>
            <a:chOff x="4026183" y="1589871"/>
            <a:chExt cx="4258520" cy="4254175"/>
          </a:xfrm>
        </p:grpSpPr>
        <p:grpSp>
          <p:nvGrpSpPr>
            <p:cNvPr id="4" name="组合 3"/>
            <p:cNvGrpSpPr/>
            <p:nvPr/>
          </p:nvGrpSpPr>
          <p:grpSpPr>
            <a:xfrm>
              <a:off x="4195147" y="1589871"/>
              <a:ext cx="4089556" cy="4254175"/>
              <a:chOff x="3437502" y="1332235"/>
              <a:chExt cx="4089556" cy="4254175"/>
            </a:xfrm>
            <a:noFill/>
          </p:grpSpPr>
          <p:sp>
            <p:nvSpPr>
              <p:cNvPr id="9" name="矩形 8"/>
              <p:cNvSpPr/>
              <p:nvPr/>
            </p:nvSpPr>
            <p:spPr>
              <a:xfrm>
                <a:off x="4637314" y="1965244"/>
                <a:ext cx="1484811" cy="2894139"/>
              </a:xfrm>
              <a:prstGeom prst="rect">
                <a:avLst/>
              </a:prstGeom>
              <a:grpFill/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637314" y="2704011"/>
                <a:ext cx="1484811" cy="15152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V="1">
                <a:off x="4637314" y="2704012"/>
                <a:ext cx="1484811" cy="151529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37314" y="2704011"/>
                <a:ext cx="1484811" cy="1515291"/>
              </a:xfrm>
              <a:prstGeom prst="line">
                <a:avLst/>
              </a:prstGeom>
              <a:grpFill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5773783" y="1399418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5773782" y="4870384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5133703" y="483124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5133702" y="139391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3437502" y="5066904"/>
                    <a:ext cx="1730366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7502" y="5066904"/>
                    <a:ext cx="1730366" cy="5195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718078" y="5038324"/>
                    <a:ext cx="1563865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078" y="5038324"/>
                    <a:ext cx="1563865" cy="51950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797" t="-1311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728766" y="1410241"/>
                    <a:ext cx="1439101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66" y="1410241"/>
                    <a:ext cx="1439101" cy="5195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799903" y="1332235"/>
                    <a:ext cx="1727155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903" y="1332235"/>
                    <a:ext cx="1727155" cy="51950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921" t="-1311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箭头连接符 20"/>
              <p:cNvCxnSpPr/>
              <p:nvPr/>
            </p:nvCxnSpPr>
            <p:spPr>
              <a:xfrm flipV="1">
                <a:off x="5121808" y="2577903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5773782" y="3199846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4854355" y="3323239"/>
                <a:ext cx="1267770" cy="51950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539050" y="3429000"/>
              <a:ext cx="318210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 flipH="1">
                  <a:off x="5374909" y="2946282"/>
                  <a:ext cx="2018341" cy="519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4909" y="2946282"/>
                  <a:ext cx="2018341" cy="519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4026183" y="2961647"/>
              <a:ext cx="737401" cy="51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49684" y="2961647"/>
              <a:ext cx="84950" cy="51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353229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8061" y="799980"/>
                <a:ext cx="11534503" cy="543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2</a:t>
                </a:r>
                <a:r>
                  <a:rPr lang="zh-CN" altLang="en-US" sz="2400" b="1" dirty="0" smtClean="0">
                    <a:latin typeface="+mn-ea"/>
                  </a:rPr>
                  <a:t>）传质系数之间的关系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/>
                  <a:t>  </a:t>
                </a:r>
                <a:r>
                  <a:rPr lang="zh-CN" altLang="en-US" sz="2400" b="1" dirty="0">
                    <a:latin typeface="+mn-ea"/>
                  </a:rPr>
                  <a:t>①阻力之间的关系       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𝑯𝒌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CN" altLang="en-US" sz="2400" dirty="0"/>
                  <a:t>          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</a:t>
                </a:r>
                <a:r>
                  <a:rPr lang="zh-CN" altLang="en-US" sz="2400" b="1" dirty="0" smtClean="0"/>
                  <a:t> 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400" b="1" dirty="0">
                    <a:latin typeface="+mn-ea"/>
                  </a:rPr>
                  <a:t>  </a:t>
                </a:r>
                <a:r>
                  <a:rPr lang="zh-CN" altLang="en-US" sz="2400" b="1" dirty="0">
                    <a:latin typeface="+mn-ea"/>
                  </a:rPr>
                  <a:t>      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𝒎𝒌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	</a:t>
                </a:r>
                <a:r>
                  <a:rPr lang="zh-CN" altLang="en-US" sz="2400" b="1" dirty="0" smtClean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400" b="1" dirty="0">
                    <a:latin typeface="+mn-ea"/>
                  </a:rPr>
                  <a:t>  </a:t>
                </a:r>
                <a:r>
                  <a:rPr lang="zh-CN" altLang="en-US" sz="2400" b="1" dirty="0">
                    <a:latin typeface="+mn-ea"/>
                  </a:rPr>
                  <a:t>      </a:t>
                </a:r>
                <a:r>
                  <a:rPr lang="en-US" altLang="zh-CN" sz="24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+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𝒎𝒌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</a:t>
                </a: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②</a:t>
                </a:r>
                <a:r>
                  <a:rPr lang="zh-CN" altLang="en-US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b="1" dirty="0">
                    <a:latin typeface="+mn-ea"/>
                  </a:rPr>
                  <a:t>不同推动力下传质系数之间的关系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</a:t>
                </a:r>
                <a:r>
                  <a:rPr lang="zh-CN" altLang="en-US" sz="24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</a:rPr>
                  <a:t>    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latin typeface="+mn-ea"/>
                  </a:rPr>
                  <a:t>	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    </a:t>
                </a:r>
                <a:r>
                  <a:rPr lang="zh-CN" altLang="en-US" sz="2400" dirty="0"/>
                  <a:t>  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endParaRPr lang="en-US" altLang="zh-CN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zh-CN" altLang="en-US" sz="2400" dirty="0"/>
                  <a:t>          </a:t>
                </a:r>
                <a:endParaRPr lang="en-US" altLang="zh-CN" sz="24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/>
                  <a:t>	 </a:t>
                </a:r>
                <a:r>
                  <a:rPr lang="en-US" altLang="zh-CN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1" y="799980"/>
                <a:ext cx="11534503" cy="5437451"/>
              </a:xfrm>
              <a:prstGeom prst="rect">
                <a:avLst/>
              </a:prstGeom>
              <a:blipFill>
                <a:blip r:embed="rId2"/>
                <a:stretch>
                  <a:fillRect l="-793" t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343702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8061" y="799980"/>
                <a:ext cx="11534503" cy="646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/>
                  <a:t>  </a:t>
                </a:r>
                <a:r>
                  <a:rPr lang="zh-CN" altLang="en-US" sz="2400" b="1" dirty="0" smtClean="0">
                    <a:latin typeface="+mn-ea"/>
                    <a:ea typeface="等线" panose="02010600030101010101" pitchFamily="2" charset="-122"/>
                  </a:rPr>
                  <a:t>③ </a:t>
                </a:r>
                <a:r>
                  <a:rPr lang="zh-CN" altLang="en-US" sz="2400" b="1" dirty="0">
                    <a:latin typeface="+mn-ea"/>
                  </a:rPr>
                  <a:t>气膜</a:t>
                </a:r>
                <a:r>
                  <a:rPr lang="zh-CN" altLang="en-US" sz="2400" b="1" dirty="0" smtClean="0">
                    <a:latin typeface="+mn-ea"/>
                  </a:rPr>
                  <a:t>控制（易溶气体）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zh-CN" altLang="en-US" sz="2400" b="1" dirty="0" smtClean="0">
                    <a:latin typeface="+mn-ea"/>
                  </a:rPr>
                  <a:t>  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dirty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  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C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zh-CN" altLang="en-US" sz="2400" b="1" dirty="0">
                    <a:latin typeface="+mn-ea"/>
                  </a:rPr>
                  <a:t>平衡线斜率比较小</a:t>
                </a:r>
                <a:r>
                  <a:rPr lang="zh-CN" altLang="en-US" sz="2400" b="1" dirty="0" smtClean="0">
                    <a:latin typeface="+mn-ea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  ④  </a:t>
                </a:r>
                <a:r>
                  <a:rPr lang="zh-CN" altLang="en-US" sz="2400" b="1" dirty="0">
                    <a:latin typeface="+mn-ea"/>
                  </a:rPr>
                  <a:t>液膜</a:t>
                </a:r>
                <a:r>
                  <a:rPr lang="zh-CN" altLang="en-US" sz="2400" b="1" dirty="0" smtClean="0">
                    <a:latin typeface="+mn-ea"/>
                  </a:rPr>
                  <a:t>控制（难溶气体）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/>
                  <a:t>	  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A: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  B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 smtClean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，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𝐀𝐢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C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zh-CN" altLang="en-US" sz="2400" b="1" dirty="0" smtClean="0">
                    <a:latin typeface="+mn-ea"/>
                  </a:rPr>
                  <a:t>平衡</a:t>
                </a:r>
                <a:r>
                  <a:rPr lang="zh-CN" altLang="en-US" sz="2400" b="1" dirty="0">
                    <a:latin typeface="+mn-ea"/>
                  </a:rPr>
                  <a:t>线斜率</a:t>
                </a:r>
                <a:r>
                  <a:rPr lang="zh-CN" altLang="en-US" sz="2400" b="1" dirty="0" smtClean="0">
                    <a:latin typeface="+mn-ea"/>
                  </a:rPr>
                  <a:t>比较大。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1" y="799980"/>
                <a:ext cx="11534503" cy="6465681"/>
              </a:xfrm>
              <a:prstGeom prst="rect">
                <a:avLst/>
              </a:prstGeom>
              <a:blipFill>
                <a:blip r:embed="rId3"/>
                <a:stretch>
                  <a:fillRect t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741744" y="741827"/>
            <a:ext cx="4081809" cy="2803947"/>
            <a:chOff x="7256670" y="3752538"/>
            <a:chExt cx="4081809" cy="2803947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7309404" y="3752538"/>
              <a:ext cx="4029075" cy="2803947"/>
              <a:chOff x="796" y="1807"/>
              <a:chExt cx="2538" cy="1985"/>
            </a:xfrm>
          </p:grpSpPr>
          <p:sp>
            <p:nvSpPr>
              <p:cNvPr id="10" name="Text Box 12"/>
              <p:cNvSpPr txBox="1">
                <a:spLocks noChangeArrowheads="1"/>
              </p:cNvSpPr>
              <p:nvPr/>
            </p:nvSpPr>
            <p:spPr bwMode="auto">
              <a:xfrm>
                <a:off x="1457" y="1807"/>
                <a:ext cx="308" cy="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 dirty="0"/>
                  <a:t>.</a:t>
                </a:r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1066" y="3566"/>
                <a:ext cx="22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 flipV="1">
                <a:off x="1066" y="2205"/>
                <a:ext cx="0" cy="136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V="1">
                <a:off x="1066" y="2568"/>
                <a:ext cx="2087" cy="9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 flipV="1">
                <a:off x="1066" y="2613"/>
                <a:ext cx="1951" cy="1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6" y="2483"/>
                    <a:ext cx="309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800" dirty="0"/>
                  </a:p>
                </p:txBody>
              </p:sp>
            </mc:Choice>
            <mc:Fallback xmlns="">
              <p:sp>
                <p:nvSpPr>
                  <p:cNvPr id="9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96" y="2483"/>
                    <a:ext cx="309" cy="2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1611" y="2613"/>
                <a:ext cx="0" cy="95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1611" y="2613"/>
                <a:ext cx="181" cy="5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1066" y="3294"/>
                <a:ext cx="54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1747" y="3142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I</a:t>
                </a:r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 flipH="1">
                <a:off x="1066" y="3203"/>
                <a:ext cx="72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3" y="3510"/>
                    <a:ext cx="29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800" dirty="0"/>
                  </a:p>
                </p:txBody>
              </p:sp>
            </mc:Choice>
            <mc:Fallback xmlns="">
              <p:sp>
                <p:nvSpPr>
                  <p:cNvPr id="16" name="Text 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53" y="3510"/>
                    <a:ext cx="295" cy="26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Line 25"/>
              <p:cNvSpPr>
                <a:spLocks noChangeShapeType="1"/>
              </p:cNvSpPr>
              <p:nvPr/>
            </p:nvSpPr>
            <p:spPr bwMode="auto">
              <a:xfrm>
                <a:off x="1792" y="3203"/>
                <a:ext cx="0" cy="3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9" y="3510"/>
                    <a:ext cx="330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Ai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800" dirty="0"/>
                  </a:p>
                </p:txBody>
              </p:sp>
            </mc:Choice>
            <mc:Fallback xmlns="">
              <p:sp>
                <p:nvSpPr>
                  <p:cNvPr id="18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69" y="3510"/>
                    <a:ext cx="330" cy="2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Line 27"/>
              <p:cNvSpPr>
                <a:spLocks noChangeShapeType="1"/>
              </p:cNvSpPr>
              <p:nvPr/>
            </p:nvSpPr>
            <p:spPr bwMode="auto">
              <a:xfrm>
                <a:off x="3017" y="2613"/>
                <a:ext cx="0" cy="95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58" y="3531"/>
                    <a:ext cx="295" cy="2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1800" dirty="0"/>
                  </a:p>
                </p:txBody>
              </p:sp>
            </mc:Choice>
            <mc:Fallback xmlns="">
              <p:sp>
                <p:nvSpPr>
                  <p:cNvPr id="27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58" y="3531"/>
                    <a:ext cx="295" cy="26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组合 5"/>
            <p:cNvGrpSpPr/>
            <p:nvPr/>
          </p:nvGrpSpPr>
          <p:grpSpPr>
            <a:xfrm>
              <a:off x="7256670" y="4604989"/>
              <a:ext cx="1806605" cy="1359957"/>
              <a:chOff x="7256670" y="4604989"/>
              <a:chExt cx="1806605" cy="135995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8648144" y="4604989"/>
                <a:ext cx="415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7297263" y="5595614"/>
                    <a:ext cx="514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7263" y="5595614"/>
                    <a:ext cx="51482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/>
                  <p:cNvSpPr/>
                  <p:nvPr/>
                </p:nvSpPr>
                <p:spPr>
                  <a:xfrm>
                    <a:off x="7256670" y="5379711"/>
                    <a:ext cx="5773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670" y="5379711"/>
                    <a:ext cx="57733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组合 25"/>
          <p:cNvGrpSpPr/>
          <p:nvPr/>
        </p:nvGrpSpPr>
        <p:grpSpPr>
          <a:xfrm>
            <a:off x="7679550" y="3528414"/>
            <a:ext cx="3322466" cy="3237370"/>
            <a:chOff x="8057887" y="3108960"/>
            <a:chExt cx="3322466" cy="323737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9104427" y="3108960"/>
              <a:ext cx="554008" cy="155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 dirty="0" smtClean="0"/>
                <a:t>.</a:t>
              </a:r>
              <a:endParaRPr lang="en-US" altLang="zh-CN" sz="9600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057887" y="3835870"/>
              <a:ext cx="3322466" cy="2510460"/>
              <a:chOff x="8044825" y="3826705"/>
              <a:chExt cx="3322466" cy="251046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8168705" y="3832600"/>
                <a:ext cx="3198586" cy="2189163"/>
                <a:chOff x="8166100" y="3826705"/>
                <a:chExt cx="3198586" cy="218916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8" name="Object 2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985346181"/>
                        </p:ext>
                      </p:extLst>
                    </p:nvPr>
                  </p:nvGraphicFramePr>
                  <p:xfrm>
                    <a:off x="8166100" y="4113213"/>
                    <a:ext cx="244475" cy="5540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036" name="公式" r:id="rId10" imgW="114120" imgH="215640" progId="Equation.3">
                            <p:embed/>
                          </p:oleObj>
                        </mc:Choice>
                        <mc:Fallback>
                          <p:oleObj name="公式" r:id="rId10" imgW="114120" imgH="215640" progId="Equation.3">
                            <p:embed/>
                            <p:pic>
                              <p:nvPicPr>
                                <p:cNvPr id="16" name="Object 2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1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166100" y="4113213"/>
                                  <a:ext cx="244475" cy="5540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16" name="Object 23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721116304"/>
                        </p:ext>
                      </p:extLst>
                    </p:nvPr>
                  </p:nvGraphicFramePr>
                  <p:xfrm>
                    <a:off x="8166100" y="4113213"/>
                    <a:ext cx="244475" cy="5540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2072" name="公式" r:id="rId12" imgW="114120" imgH="215640" progId="Equation.3">
                            <p:embed/>
                          </p:oleObj>
                        </mc:Choice>
                        <mc:Fallback>
                          <p:oleObj name="公式" r:id="rId12" imgW="114120" imgH="215640" progId="Equation.3">
                            <p:embed/>
                            <p:pic>
                              <p:nvPicPr>
                                <p:cNvPr id="12312" name="Object 2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8166100" y="4113213"/>
                                  <a:ext cx="244475" cy="5540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p:grpSp>
              <p:nvGrpSpPr>
                <p:cNvPr id="39" name="组合 38"/>
                <p:cNvGrpSpPr/>
                <p:nvPr/>
              </p:nvGrpSpPr>
              <p:grpSpPr>
                <a:xfrm>
                  <a:off x="8574210" y="3826705"/>
                  <a:ext cx="2790476" cy="2189163"/>
                  <a:chOff x="8574210" y="3826705"/>
                  <a:chExt cx="2790476" cy="2189163"/>
                </a:xfrm>
              </p:grpSpPr>
              <p:sp>
                <p:nvSpPr>
                  <p:cNvPr id="4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8574210" y="5987293"/>
                    <a:ext cx="2790476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74210" y="3826705"/>
                    <a:ext cx="0" cy="216058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574210" y="3899730"/>
                    <a:ext cx="1860318" cy="2087563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8615246" y="4274380"/>
                    <a:ext cx="1447674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339083" y="4288668"/>
                    <a:ext cx="0" cy="172720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sys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9422296" y="4288668"/>
                    <a:ext cx="494717" cy="22145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9937531" y="4461705"/>
                    <a:ext cx="0" cy="151130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sys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74210" y="4475993"/>
                    <a:ext cx="1342803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74210" y="5052255"/>
                    <a:ext cx="827568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0083438" y="4260093"/>
                    <a:ext cx="0" cy="172720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sys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0" name="文本框 29"/>
              <p:cNvSpPr txBox="1"/>
              <p:nvPr/>
            </p:nvSpPr>
            <p:spPr>
              <a:xfrm>
                <a:off x="9151532" y="3826705"/>
                <a:ext cx="500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9741646" y="4516018"/>
                <a:ext cx="474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8059707" y="4238803"/>
                    <a:ext cx="5709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𝐀𝐢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矩形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9707" y="4238803"/>
                    <a:ext cx="57092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8044825" y="4003197"/>
                    <a:ext cx="514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4825" y="4003197"/>
                    <a:ext cx="51482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8046639" y="4879318"/>
                    <a:ext cx="4962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6639" y="4879318"/>
                    <a:ext cx="49629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9133425" y="5951713"/>
                    <a:ext cx="4891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3425" y="5951713"/>
                    <a:ext cx="48917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9649182" y="5953709"/>
                    <a:ext cx="5452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1" i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9182" y="5953709"/>
                    <a:ext cx="545277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矩形 36"/>
                  <p:cNvSpPr/>
                  <p:nvPr/>
                </p:nvSpPr>
                <p:spPr>
                  <a:xfrm>
                    <a:off x="9988322" y="5967833"/>
                    <a:ext cx="4763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  <m:sup>
                              <m:r>
                                <a:rPr lang="en-US" altLang="zh-CN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88322" y="5967833"/>
                    <a:ext cx="47634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3952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8061" y="799980"/>
                <a:ext cx="11534503" cy="5074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5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、</a:t>
                </a:r>
                <a:r>
                  <a:rPr lang="zh-CN" altLang="en-US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填料层高度的计算</a:t>
                </a:r>
                <a:endParaRPr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）传质单元数法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den>
                        </m:f>
                        <m:nary>
                          <m:nary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  <m:e>
                            <m:box>
                              <m:box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𝐝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</m:num>
                                  <m:den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box>
                          </m:e>
                        </m:nary>
                      </m:e>
                    </m:box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:endParaRPr lang="en-US" altLang="zh-CN" sz="2400" b="1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𝐎𝐋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𝐎𝐋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den>
                        </m:f>
                        <m:nary>
                          <m:nary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sup>
                          <m:e>
                            <m:box>
                              <m:box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𝒅𝑿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den>
                                </m:f>
                              </m:e>
                            </m:box>
                          </m:e>
                        </m:nary>
                      </m:e>
                    </m:box>
                  </m:oMath>
                </a14:m>
                <a:endParaRPr lang="en-US" altLang="zh-CN" sz="2400" b="1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）等板高度法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𝑯𝑬𝑻𝑷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1" y="799980"/>
                <a:ext cx="11534503" cy="5074979"/>
              </a:xfrm>
              <a:prstGeom prst="rect">
                <a:avLst/>
              </a:prstGeom>
              <a:blipFill>
                <a:blip r:embed="rId2"/>
                <a:stretch>
                  <a:fillRect l="-793" t="-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910251" y="1023648"/>
                <a:ext cx="4931093" cy="4829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b="1" i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：组成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变化（分离要求）</a:t>
                </a: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 吸收过程的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推动力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cs typeface="Times New Roman" panose="02020603050405020304" pitchFamily="18" charset="0"/>
                  </a:rPr>
                  <a:t>反映了吸收过程的难易</a:t>
                </a:r>
                <a:r>
                  <a:rPr lang="zh-CN" altLang="en-US" sz="2400" b="1" dirty="0" smtClean="0">
                    <a:cs typeface="Times New Roman" panose="02020603050405020304" pitchFamily="18" charset="0"/>
                  </a:rPr>
                  <a:t>程度</a:t>
                </a:r>
                <a:endParaRPr lang="en-US" altLang="zh-CN" sz="2400" b="1" dirty="0" smtClean="0">
                  <a:cs typeface="Times New Roman" panose="02020603050405020304" pitchFamily="18" charset="0"/>
                </a:endParaRPr>
              </a:p>
              <a:p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：单位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塔截面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积下的惰性组分的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摩尔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流量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传质阻力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cs typeface="Times New Roman" panose="02020603050405020304" pitchFamily="18" charset="0"/>
                  </a:rPr>
                  <a:t>反映了吸收设备传质效能的高低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𝒎𝑽</m:t>
                            </m:r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𝐎𝐋</m:t>
                            </m:r>
                          </m:sub>
                        </m:sSub>
                      </m:e>
                    </m:box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𝐎𝐋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ea typeface="等线" panose="02010600030101010101" pitchFamily="2" charset="-122"/>
                    <a:cs typeface="Times New Roman" panose="02020603050405020304" pitchFamily="18" charset="0"/>
                  </a:rPr>
                  <a:t>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𝑲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den>
                        </m:f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∝ 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∼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e>
                    </m:box>
                  </m:oMath>
                </a14:m>
                <a:r>
                  <a:rPr lang="en-US" altLang="zh-CN" sz="2400" b="1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𝟏𝟓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𝐦</m:t>
                    </m:r>
                  </m:oMath>
                </a14:m>
                <a:r>
                  <a:rPr lang="en-US" altLang="zh-CN" sz="2400" b="1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51" y="1023648"/>
                <a:ext cx="4931093" cy="4829784"/>
              </a:xfrm>
              <a:prstGeom prst="rect">
                <a:avLst/>
              </a:prstGeom>
              <a:blipFill>
                <a:blip r:embed="rId3"/>
                <a:stretch>
                  <a:fillRect l="-1980" t="-1389" r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形标注 4"/>
          <p:cNvSpPr/>
          <p:nvPr/>
        </p:nvSpPr>
        <p:spPr>
          <a:xfrm>
            <a:off x="5168255" y="1541416"/>
            <a:ext cx="1005840" cy="470263"/>
          </a:xfrm>
          <a:prstGeom prst="wedgeEllipseCallout">
            <a:avLst>
              <a:gd name="adj1" fmla="val -46807"/>
              <a:gd name="adj2" fmla="val 76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吸收 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5163619" y="2867206"/>
            <a:ext cx="1005840" cy="470263"/>
          </a:xfrm>
          <a:prstGeom prst="wedgeEllipseCallout">
            <a:avLst>
              <a:gd name="adj1" fmla="val -53301"/>
              <a:gd name="adj2" fmla="val 5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解吸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97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8061" y="799980"/>
                <a:ext cx="11534503" cy="5761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）传质单元数的计算方法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① 平均推动</a:t>
                </a:r>
                <a:r>
                  <a:rPr lang="zh-CN" altLang="en-US" sz="2400" b="1" dirty="0" smtClean="0">
                    <a:latin typeface="+mn-ea"/>
                    <a:cs typeface="Times New Roman" panose="02020603050405020304" pitchFamily="18" charset="0"/>
                  </a:rPr>
                  <a:t>力法</a:t>
                </a:r>
                <a:endParaRPr lang="en-US" altLang="zh-CN" sz="2400" b="1" dirty="0" smtClean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box>
                          <m:box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num>
                              <m:den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nary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𝒍𝒏</m:t>
                            </m:r>
                            <m:box>
                              <m:box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</m:t>
                        </m:r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box>
                          <m:box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𝐝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den>
                            </m:f>
                          </m:e>
                        </m:box>
                      </m:e>
                    </m:nary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𝒍𝒏</m:t>
                            </m:r>
                            <m:box>
                              <m:box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&lt;2</m:t>
                        </m:r>
                      </m:e>
                    </m:box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&lt;2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时，可用算术平均推动力来代替对数平均推动力。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平衡线与操作线平行时，即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+mn-ea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b="1" dirty="0">
                    <a:latin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OG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den>
                            </m:f>
                          </m:e>
                        </m:box>
                      </m:e>
                    </m:box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1" y="799980"/>
                <a:ext cx="11534503" cy="5761257"/>
              </a:xfrm>
              <a:prstGeom prst="rect">
                <a:avLst/>
              </a:prstGeom>
              <a:blipFill>
                <a:blip r:embed="rId2"/>
                <a:stretch>
                  <a:fillRect l="-793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155633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48061" y="799980"/>
                <a:ext cx="11534503" cy="418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  吸收因数法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4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𝐎𝐆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den>
                          </m:f>
                          <m: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altLang="zh-CN" sz="24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𝐥𝐧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</m:d>
                          <m:box>
                            <m:box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</m:box>
                        </m:e>
                      </m:d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的物理意义：反映了溶质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率的高低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：解吸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因数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的物理意义：反映了吸收过程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的推动力的大小。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1" y="799980"/>
                <a:ext cx="11534503" cy="4183005"/>
              </a:xfrm>
              <a:prstGeom prst="rect">
                <a:avLst/>
              </a:prstGeom>
              <a:blipFill>
                <a:blip r:embed="rId2"/>
                <a:stretch>
                  <a:fillRect l="-793" t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60" y="799980"/>
            <a:ext cx="4738254" cy="51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62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061" y="799980"/>
            <a:ext cx="1153450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6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、解吸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）与吸收相比相同点：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：传质设备相似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：传质计算方法相似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）与吸收相比不同点：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：传质方向相反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：推动力互为相反数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：操作线在平衡线的下方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050784" y="1563760"/>
            <a:ext cx="2924375" cy="4767736"/>
            <a:chOff x="9129161" y="1563760"/>
            <a:chExt cx="2924375" cy="4767736"/>
          </a:xfrm>
        </p:grpSpPr>
        <p:grpSp>
          <p:nvGrpSpPr>
            <p:cNvPr id="9" name="组合 8"/>
            <p:cNvGrpSpPr/>
            <p:nvPr/>
          </p:nvGrpSpPr>
          <p:grpSpPr>
            <a:xfrm>
              <a:off x="9129161" y="1563760"/>
              <a:ext cx="2924375" cy="4767736"/>
              <a:chOff x="4436742" y="1589871"/>
              <a:chExt cx="3551865" cy="4103975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4858622" y="1589871"/>
                <a:ext cx="2862531" cy="4103975"/>
                <a:chOff x="4100977" y="1332235"/>
                <a:chExt cx="2862531" cy="4103975"/>
              </a:xfrm>
              <a:noFill/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4637314" y="1965244"/>
                  <a:ext cx="1484811" cy="2894139"/>
                </a:xfrm>
                <a:prstGeom prst="rect">
                  <a:avLst/>
                </a:prstGeom>
                <a:grpFill/>
                <a:ln w="47625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637314" y="2704011"/>
                  <a:ext cx="1484811" cy="1515291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 flipV="1">
                  <a:off x="4637314" y="2704012"/>
                  <a:ext cx="1484811" cy="1515290"/>
                </a:xfrm>
                <a:prstGeom prst="straightConnector1">
                  <a:avLst/>
                </a:prstGeom>
                <a:grpFill/>
                <a:ln>
                  <a:tailEnd type="triangle"/>
                </a:ln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4637314" y="2704011"/>
                  <a:ext cx="1484811" cy="1515291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/>
                <p:nvPr/>
              </p:nvCxnSpPr>
              <p:spPr>
                <a:xfrm>
                  <a:off x="5773783" y="1399418"/>
                  <a:ext cx="1" cy="565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>
                  <a:off x="5773782" y="4870384"/>
                  <a:ext cx="1" cy="565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V="1">
                  <a:off x="5133703" y="4831248"/>
                  <a:ext cx="1" cy="576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/>
                <p:nvPr/>
              </p:nvCxnSpPr>
              <p:spPr>
                <a:xfrm flipV="1">
                  <a:off x="5133702" y="1393918"/>
                  <a:ext cx="1" cy="576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/>
                    <p:cNvSpPr txBox="1"/>
                    <p:nvPr/>
                  </p:nvSpPr>
                  <p:spPr>
                    <a:xfrm>
                      <a:off x="4100977" y="5066878"/>
                      <a:ext cx="1045789" cy="31791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0977" y="5066878"/>
                      <a:ext cx="1045789" cy="31791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5829897" y="5083997"/>
                      <a:ext cx="1013937" cy="31791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</a:t>
                      </a:r>
                      <a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，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" name="文本框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9897" y="5083997"/>
                      <a:ext cx="1013937" cy="31791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839" t="-15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4100977" y="1365782"/>
                      <a:ext cx="1066890" cy="31791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0977" y="1365782"/>
                      <a:ext cx="1066890" cy="31791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5799907" y="1332235"/>
                      <a:ext cx="1163601" cy="31791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</a:t>
                      </a:r>
                      <a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zh-CN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，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9907" y="1332235"/>
                      <a:ext cx="1163601" cy="31791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000" t="-13115" b="-229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121808" y="2577903"/>
                  <a:ext cx="1" cy="576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/>
                <p:nvPr/>
              </p:nvCxnSpPr>
              <p:spPr>
                <a:xfrm>
                  <a:off x="5773782" y="3199846"/>
                  <a:ext cx="1" cy="565826"/>
                </a:xfrm>
                <a:prstGeom prst="straightConnector1">
                  <a:avLst/>
                </a:prstGeom>
                <a:grpFill/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文本框 30"/>
                <p:cNvSpPr txBox="1"/>
                <p:nvPr/>
              </p:nvSpPr>
              <p:spPr>
                <a:xfrm>
                  <a:off x="4938931" y="3436277"/>
                  <a:ext cx="860976" cy="31791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</a:t>
                  </a:r>
                  <a:r>
                    <a:rPr lang="zh-CN" altLang="en-US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，</a:t>
                  </a:r>
                  <a:r>
                    <a:rPr lang="en-US" altLang="zh-CN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zh-CN" altLang="en-US" i="1" dirty="0">
                    <a:latin typeface="Cambria Math" panose="02040503050406030204" pitchFamily="18" charset="0"/>
                  </a:endParaRPr>
                </a:p>
              </p:txBody>
            </p: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4539050" y="3429000"/>
                <a:ext cx="3182104" cy="0"/>
              </a:xfrm>
              <a:prstGeom prst="line">
                <a:avLst/>
              </a:prstGeom>
              <a:ln w="412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5854275" y="2681369"/>
                    <a:ext cx="831994" cy="3179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4275" y="2681369"/>
                    <a:ext cx="831994" cy="31791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7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4436742" y="3081930"/>
                    <a:ext cx="609865" cy="3929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742" y="3081930"/>
                    <a:ext cx="609865" cy="39299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7457463" y="3059667"/>
                <a:ext cx="531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'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9379529" y="5670255"/>
              <a:ext cx="2292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407239" y="2302895"/>
              <a:ext cx="22921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340436" y="2754341"/>
            <a:ext cx="4083211" cy="3904508"/>
            <a:chOff x="4340436" y="2754341"/>
            <a:chExt cx="4083211" cy="390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095386" y="6331496"/>
                  <a:ext cx="2188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5386" y="6331496"/>
                  <a:ext cx="21884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19444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5276451" y="6289517"/>
                  <a:ext cx="45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451" y="6289517"/>
                  <a:ext cx="451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7265660" y="6289486"/>
                  <a:ext cx="45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660" y="6289486"/>
                  <a:ext cx="4510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/>
            <p:cNvGrpSpPr/>
            <p:nvPr/>
          </p:nvGrpSpPr>
          <p:grpSpPr>
            <a:xfrm>
              <a:off x="4340436" y="2754341"/>
              <a:ext cx="4083211" cy="3715654"/>
              <a:chOff x="4340436" y="2754341"/>
              <a:chExt cx="4083211" cy="3715654"/>
            </a:xfrm>
          </p:grpSpPr>
          <p:grpSp>
            <p:nvGrpSpPr>
              <p:cNvPr id="37" name="Group 26"/>
              <p:cNvGrpSpPr>
                <a:grpSpLocks/>
              </p:cNvGrpSpPr>
              <p:nvPr/>
            </p:nvGrpSpPr>
            <p:grpSpPr bwMode="auto">
              <a:xfrm>
                <a:off x="4738255" y="2757697"/>
                <a:ext cx="3685392" cy="3573830"/>
                <a:chOff x="1488" y="492"/>
                <a:chExt cx="3360" cy="2730"/>
              </a:xfrm>
            </p:grpSpPr>
            <p:sp>
              <p:nvSpPr>
                <p:cNvPr id="51" name="Line 4"/>
                <p:cNvSpPr>
                  <a:spLocks noChangeShapeType="1"/>
                </p:cNvSpPr>
                <p:nvPr/>
              </p:nvSpPr>
              <p:spPr bwMode="auto">
                <a:xfrm>
                  <a:off x="1488" y="3222"/>
                  <a:ext cx="336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488" y="492"/>
                  <a:ext cx="0" cy="27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lg" len="lg"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488" y="685"/>
                  <a:ext cx="3221" cy="25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 flipH="1">
                    <a:off x="4475017" y="2867661"/>
                    <a:ext cx="2774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75017" y="2867661"/>
                    <a:ext cx="277469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348" r="-434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6782529" y="3101208"/>
                    <a:ext cx="1085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2529" y="3101208"/>
                    <a:ext cx="1085554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494" t="-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连接符 39"/>
              <p:cNvCxnSpPr/>
              <p:nvPr/>
            </p:nvCxnSpPr>
            <p:spPr>
              <a:xfrm flipV="1">
                <a:off x="5472545" y="5204453"/>
                <a:ext cx="2011228" cy="69798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5472545" y="5902430"/>
                <a:ext cx="0" cy="429066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H="1">
                <a:off x="4738255" y="5902430"/>
                <a:ext cx="720436" cy="19887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4738255" y="3753693"/>
                <a:ext cx="274551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>
                <a:off x="7483773" y="3753693"/>
                <a:ext cx="0" cy="2577803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4597387" y="6192996"/>
                <a:ext cx="1266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5385865" y="5816844"/>
                    <a:ext cx="502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8" name="文本框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865" y="5816844"/>
                    <a:ext cx="50212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7410371" y="5061797"/>
                    <a:ext cx="50212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文本框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0371" y="5061797"/>
                    <a:ext cx="50212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4340436" y="3514298"/>
                    <a:ext cx="364107" cy="3720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4" name="文本框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436" y="3514298"/>
                    <a:ext cx="364107" cy="37208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4367190" y="5715011"/>
                    <a:ext cx="364107" cy="3720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文本框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7190" y="5715011"/>
                    <a:ext cx="364107" cy="37208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文本框 49"/>
              <p:cNvSpPr txBox="1"/>
              <p:nvPr/>
            </p:nvSpPr>
            <p:spPr>
              <a:xfrm>
                <a:off x="8006880" y="2754341"/>
                <a:ext cx="416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0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4998" y="819883"/>
                <a:ext cx="11534503" cy="4068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7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、吸收过程的强化</a:t>
                </a:r>
                <a:endParaRPr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吸收定性分析的步骤：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①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根据条件确定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</m:oMath>
                </a14:m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依据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𝐎𝐆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的变化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</a:t>
                </a: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③</a:t>
                </a:r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利用吸收因数法确定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的变化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④</a:t>
                </a:r>
                <a:r>
                  <a:rPr lang="zh-CN" altLang="en-US" sz="2400" b="1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利用全塔物料衡算分析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的变化。 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强化目标：提高吸收率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𝜼</m:t>
                    </m:r>
                  </m:oMath>
                </a14:m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，降低气相出口组成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：提高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吸收过程的推动力</a:t>
                </a:r>
                <a:endPara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：降低吸收过程的传质阻力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8" y="819883"/>
                <a:ext cx="11534503" cy="4068806"/>
              </a:xfrm>
              <a:prstGeom prst="rect">
                <a:avLst/>
              </a:prstGeom>
              <a:blipFill>
                <a:blip r:embed="rId2"/>
                <a:stretch>
                  <a:fillRect l="-846" t="-1198" b="-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183791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习  题  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52697" y="809897"/>
                <a:ext cx="11521440" cy="306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习题课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5-1】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在填料吸收塔中，用清水吸收含有溶质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的气体混合物，两相逆流流动。进塔气体初始浓度为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体积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，在操作条件下相平衡关系为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，试分别计算液气比为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时的出塔气体的极限浓度和液体出口浓度。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=0.0125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=0.0167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=0.0166</m:t>
                    </m:r>
                  </m:oMath>
                </a14:m>
                <a:r>
                  <a:rPr lang="zh-CN" altLang="en-US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=0.0167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7"/>
                <a:ext cx="11521440" cy="3063211"/>
              </a:xfrm>
              <a:prstGeom prst="rect">
                <a:avLst/>
              </a:prstGeom>
              <a:blipFill>
                <a:blip r:embed="rId2"/>
                <a:stretch>
                  <a:fillRect l="-847" t="-2191" b="-16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1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习  题  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52697" y="809897"/>
                <a:ext cx="1152144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习题课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5-2】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在填料高度为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的常压填料塔中，用清水吸收尾气中的可溶组分。已测得如下数据：尾气入塔组成为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，吸收液排出的浓度为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（以上均为摩尔分率），吸收率为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，并已知此吸收过程为气膜控制，气液平衡关系为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）计算该塔的传质单元高度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OG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1.443m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和传质单元数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OG</m:t>
                        </m:r>
                      </m:sub>
                    </m:sSub>
                    <m:d>
                      <m:dPr>
                        <m:begChr m:val="（"/>
                        <m:endChr m:val="）"/>
                        <m:ctrlPr>
                          <a:rPr lang="zh-CN" alt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2.773</m:t>
                        </m:r>
                      </m:e>
                    </m:d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；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）操作液气比为最小液气比的倍数；（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1.667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）若法定的气体排放浓度必须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0.002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，可采取哪些可行的措施？并任选其中之一进行计算，求出需改变参数的具体数值。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增加填料层高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度（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1.7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倍），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 增大用水量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2.78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7"/>
                <a:ext cx="11521440" cy="3785652"/>
              </a:xfrm>
              <a:prstGeom prst="rect">
                <a:avLst/>
              </a:prstGeom>
              <a:blipFill>
                <a:blip r:embed="rId2"/>
                <a:stretch>
                  <a:fillRect l="-847" t="-1771" r="-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696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习  题  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2697" y="809897"/>
                <a:ext cx="1152144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习题课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5-3】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常压逆流连续操作的吸收塔，用清水吸收空气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氨混合气中的氨，混合气体的流率为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.02</m:t>
                    </m:r>
                    <m:f>
                      <m:fPr>
                        <m:type m:val="li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入塔时氨的浓度为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（摩尔分率，下同），要求吸收率不低于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，出塔氨水的浓度为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。已知在操作条件下气液平衡关系为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=0.95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气相总体积传质系数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=0.04</m:t>
                    </m:r>
                    <m:f>
                      <m:fPr>
                        <m:type m:val="li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0.8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）所需填料层高度为多少？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9.5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）采用部分吸收液再循环流程，新鲜吸收剂与循环量之比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=20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，气体流率及新鲜吸收剂用量不变，为达到分离要求，所需的填料层的高度为多少？（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23.92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7"/>
                <a:ext cx="11521440" cy="3046988"/>
              </a:xfrm>
              <a:prstGeom prst="rect">
                <a:avLst/>
              </a:prstGeom>
              <a:blipFill>
                <a:blip r:embed="rId2"/>
                <a:stretch>
                  <a:fillRect l="-847" t="-2200" r="-635" b="-16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9634" y="809897"/>
                <a:ext cx="11534503" cy="537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一、物料衡算：</a:t>
                </a:r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dirty="0" smtClean="0"/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zh-CN" altLang="en-US" sz="2400" dirty="0" smtClean="0"/>
                  <a:t>吸收塔的物料衡算：</a:t>
                </a:r>
                <a:endParaRPr lang="en-US" altLang="zh-CN" sz="2400" dirty="0" smtClean="0"/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 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𝜼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CN" sz="2400" dirty="0" smtClean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、吸收操作线方程：</a:t>
                </a:r>
              </a:p>
              <a:p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num>
                              <m:den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（任一截面和塔顶）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num>
                              <m:den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box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（任一截面和塔底）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吸收过程目的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）净化气体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↓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（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吸收率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𝜂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↑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）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）获得高浓度的吸收液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↑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809897"/>
                <a:ext cx="11534503" cy="5374485"/>
              </a:xfrm>
              <a:prstGeom prst="rect">
                <a:avLst/>
              </a:prstGeom>
              <a:blipFill>
                <a:blip r:embed="rId2"/>
                <a:stretch>
                  <a:fillRect l="-846" t="-908" b="-1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9900128" y="822960"/>
            <a:ext cx="2291872" cy="3024419"/>
            <a:chOff x="4026183" y="1589871"/>
            <a:chExt cx="4258520" cy="4254175"/>
          </a:xfrm>
        </p:grpSpPr>
        <p:grpSp>
          <p:nvGrpSpPr>
            <p:cNvPr id="4" name="组合 3"/>
            <p:cNvGrpSpPr/>
            <p:nvPr/>
          </p:nvGrpSpPr>
          <p:grpSpPr>
            <a:xfrm>
              <a:off x="4195147" y="1589871"/>
              <a:ext cx="4089556" cy="4254175"/>
              <a:chOff x="3437502" y="1332235"/>
              <a:chExt cx="4089556" cy="4254175"/>
            </a:xfrm>
            <a:noFill/>
          </p:grpSpPr>
          <p:sp>
            <p:nvSpPr>
              <p:cNvPr id="9" name="矩形 8"/>
              <p:cNvSpPr/>
              <p:nvPr/>
            </p:nvSpPr>
            <p:spPr>
              <a:xfrm>
                <a:off x="4637314" y="1965244"/>
                <a:ext cx="1484811" cy="2894139"/>
              </a:xfrm>
              <a:prstGeom prst="rect">
                <a:avLst/>
              </a:prstGeom>
              <a:grpFill/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637314" y="2704011"/>
                <a:ext cx="1484811" cy="151529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V="1">
                <a:off x="4637314" y="2704012"/>
                <a:ext cx="1484811" cy="151529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37314" y="2704011"/>
                <a:ext cx="1484811" cy="1515291"/>
              </a:xfrm>
              <a:prstGeom prst="line">
                <a:avLst/>
              </a:prstGeom>
              <a:grpFill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5773783" y="1399418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5773782" y="4870384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5133703" y="483124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5133702" y="1393918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3437502" y="5066904"/>
                    <a:ext cx="1730366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7502" y="5066904"/>
                    <a:ext cx="1730366" cy="5195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718078" y="5038324"/>
                    <a:ext cx="1563865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8078" y="5038324"/>
                    <a:ext cx="1563865" cy="51950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797" t="-1311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3728766" y="1410241"/>
                    <a:ext cx="1439101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8766" y="1410241"/>
                    <a:ext cx="1439101" cy="5195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799903" y="1332235"/>
                    <a:ext cx="1727155" cy="51950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L</a:t>
                    </a:r>
                    <a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903" y="1332235"/>
                    <a:ext cx="1727155" cy="51950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921" t="-13115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箭头连接符 20"/>
              <p:cNvCxnSpPr/>
              <p:nvPr/>
            </p:nvCxnSpPr>
            <p:spPr>
              <a:xfrm flipV="1">
                <a:off x="5121808" y="2577903"/>
                <a:ext cx="1" cy="576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5773782" y="3199846"/>
                <a:ext cx="1" cy="565826"/>
              </a:xfrm>
              <a:prstGeom prst="straightConnector1">
                <a:avLst/>
              </a:prstGeom>
              <a:grpFill/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4854353" y="3617665"/>
                <a:ext cx="1267770" cy="51950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zh-CN" alt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r>
                  <a:rPr lang="en-US" altLang="zh-C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539050" y="3429000"/>
              <a:ext cx="318210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 flipH="1">
                  <a:off x="4195147" y="2835537"/>
                  <a:ext cx="2018341" cy="5195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95147" y="2835537"/>
                  <a:ext cx="2018341" cy="519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4026183" y="2961647"/>
              <a:ext cx="737401" cy="51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49684" y="2961647"/>
              <a:ext cx="84950" cy="519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33442" y="2875461"/>
            <a:ext cx="4619328" cy="3949700"/>
            <a:chOff x="6865394" y="1624296"/>
            <a:chExt cx="4619328" cy="39497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65394" y="1624296"/>
              <a:ext cx="4619328" cy="3949700"/>
              <a:chOff x="6865394" y="1624296"/>
              <a:chExt cx="4619328" cy="3949700"/>
            </a:xfrm>
          </p:grpSpPr>
          <p:grpSp>
            <p:nvGrpSpPr>
              <p:cNvPr id="27" name="Group 29"/>
              <p:cNvGrpSpPr>
                <a:grpSpLocks/>
              </p:cNvGrpSpPr>
              <p:nvPr/>
            </p:nvGrpSpPr>
            <p:grpSpPr bwMode="auto">
              <a:xfrm>
                <a:off x="6865394" y="1624296"/>
                <a:ext cx="4291012" cy="3949700"/>
                <a:chOff x="1374" y="1357"/>
                <a:chExt cx="2703" cy="2488"/>
              </a:xfrm>
            </p:grpSpPr>
            <p:sp>
              <p:nvSpPr>
                <p:cNvPr id="3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78" y="3598"/>
                  <a:ext cx="19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37" name="Group 28"/>
                <p:cNvGrpSpPr>
                  <a:grpSpLocks/>
                </p:cNvGrpSpPr>
                <p:nvPr/>
              </p:nvGrpSpPr>
              <p:grpSpPr bwMode="auto">
                <a:xfrm>
                  <a:off x="1374" y="1357"/>
                  <a:ext cx="2685" cy="2383"/>
                  <a:chOff x="921" y="1357"/>
                  <a:chExt cx="2685" cy="2383"/>
                </a:xfrm>
              </p:grpSpPr>
              <p:sp>
                <p:nvSpPr>
                  <p:cNvPr id="3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612"/>
                    <a:ext cx="2450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1434"/>
                    <a:ext cx="0" cy="2178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2" y="3566"/>
                    <a:ext cx="11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zh-CN" i="1" baseline="-25000" dirty="0"/>
                  </a:p>
                </p:txBody>
              </p:sp>
              <p:sp>
                <p:nvSpPr>
                  <p:cNvPr id="4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2024"/>
                    <a:ext cx="1180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113"/>
                    <a:ext cx="273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336" y="2024"/>
                    <a:ext cx="0" cy="158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3113"/>
                    <a:ext cx="0" cy="49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29" y="2024"/>
                    <a:ext cx="907" cy="1089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" y="2900"/>
                    <a:ext cx="20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4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0" y="1870"/>
                    <a:ext cx="20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49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296"/>
                    <a:ext cx="2087" cy="131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1" y="1357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51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58" y="2549"/>
                    <a:ext cx="20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K</a:t>
                    </a:r>
                    <a:endParaRPr lang="en-US" altLang="zh-CN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52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48" y="2439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12" y="3612"/>
                  <a:ext cx="19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10399168" y="3198322"/>
                    <a:ext cx="10855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9168" y="3198322"/>
                    <a:ext cx="108555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494" t="-4444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8586946" y="3203084"/>
                    <a:ext cx="4716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6946" y="3203084"/>
                    <a:ext cx="47166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3247" t="-175556" r="-118182" b="-25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6958062" y="2541221"/>
                    <a:ext cx="267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062" y="2541221"/>
                    <a:ext cx="26770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182" r="-6818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6965432" y="4273446"/>
                    <a:ext cx="273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432" y="4273446"/>
                    <a:ext cx="27302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455" r="-68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7451973" y="5186229"/>
                    <a:ext cx="49507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1973" y="5186229"/>
                    <a:ext cx="49507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5607" y="5204109"/>
                    <a:ext cx="48974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连接符 33"/>
              <p:cNvCxnSpPr/>
              <p:nvPr/>
            </p:nvCxnSpPr>
            <p:spPr>
              <a:xfrm>
                <a:off x="7225764" y="3547553"/>
                <a:ext cx="1166011" cy="0"/>
              </a:xfrm>
              <a:prstGeom prst="line">
                <a:avLst/>
              </a:prstGeom>
              <a:ln w="222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8377707" y="3547553"/>
                <a:ext cx="0" cy="1656556"/>
              </a:xfrm>
              <a:prstGeom prst="line">
                <a:avLst/>
              </a:prstGeom>
              <a:ln w="2222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7021310" y="5112032"/>
              <a:ext cx="3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668128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习  题  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2697" y="809897"/>
                <a:ext cx="1152144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习题课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5-4】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空气和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混合气中含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（摩尔分率，下同）的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，用煤油吸收其中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混合气流率为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</m:t>
                    </m:r>
                    <m:f>
                      <m:fPr>
                        <m:type m:val="li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𝑘𝑚𝑜𝑙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，吸收剂分两股入塔，由塔顶加入的一股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𝐶𝐶𝑙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组成为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，另一股在塔中一最佳位置（溶剂组成与塔内此截面上液相组成相等）加入，其组成为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0.014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，两股吸收剂摩尔流率比为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。在第二股吸收剂入口以上塔内的液气比为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，气相总传质单元高度为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，在操作条件下相平衡关系为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吸收过程可视为气膜控制，试求：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）第二股煤油的最佳入塔位置及填料层总高度；（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1.667m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5.74m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）若将两股煤油混合后从塔顶加入，为保持回收率不变，所需填料层高度为多少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7.653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7"/>
                <a:ext cx="11521440" cy="3785652"/>
              </a:xfrm>
              <a:prstGeom prst="rect">
                <a:avLst/>
              </a:prstGeom>
              <a:blipFill>
                <a:blip r:embed="rId2"/>
                <a:stretch>
                  <a:fillRect l="-847" t="-1771" r="-53"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4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习  题  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2697" y="809897"/>
                <a:ext cx="11521440" cy="350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习题课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5-5】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逆流吸收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解吸系统，两塔的填料层高度相同，已知吸收塔入塔的气体组成为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，要求回收率为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95%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，入塔液体组成为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0.006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（均为摩尔分率）。操作条件下吸收系统的气液平衡关系为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=0.125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，液气比为最小液气比的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倍，气相总传质单元高度为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，解吸系统用过热蒸汽吹脱，其气液平衡关系为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气液比为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试求：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）吸收塔出塔液体组成；（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=0.116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）吸收塔的填料层高度；（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5.565m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）解吸塔的气相总传质单元高度。（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OG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=0.304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" y="809897"/>
                <a:ext cx="11521440" cy="3505511"/>
              </a:xfrm>
              <a:prstGeom prst="rect">
                <a:avLst/>
              </a:prstGeom>
              <a:blipFill>
                <a:blip r:embed="rId2"/>
                <a:stretch>
                  <a:fillRect l="-847" t="-1913" r="-3122" b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9634" y="809897"/>
                <a:ext cx="11534503" cy="1510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zh-CN" altLang="en-US" sz="2400" dirty="0" smtClean="0"/>
                  <a:t>吸收操作线的斜率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）：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）最小液气比：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，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1.1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~2.0</m:t>
                        </m:r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）气液相的出口极限浓度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809897"/>
                <a:ext cx="11534503" cy="1510735"/>
              </a:xfrm>
              <a:prstGeom prst="rect">
                <a:avLst/>
              </a:prstGeom>
              <a:blipFill>
                <a:blip r:embed="rId2"/>
                <a:stretch>
                  <a:fillRect l="-846" t="-37903" b="-8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/>
          <p:cNvGrpSpPr/>
          <p:nvPr/>
        </p:nvGrpSpPr>
        <p:grpSpPr>
          <a:xfrm>
            <a:off x="4041597" y="3041698"/>
            <a:ext cx="8028278" cy="3524583"/>
            <a:chOff x="6860738" y="2452971"/>
            <a:chExt cx="8093696" cy="3102590"/>
          </a:xfrm>
        </p:grpSpPr>
        <p:grpSp>
          <p:nvGrpSpPr>
            <p:cNvPr id="35" name="组合 34"/>
            <p:cNvGrpSpPr/>
            <p:nvPr/>
          </p:nvGrpSpPr>
          <p:grpSpPr>
            <a:xfrm>
              <a:off x="6865394" y="2452971"/>
              <a:ext cx="8089040" cy="3102590"/>
              <a:chOff x="6865394" y="2452971"/>
              <a:chExt cx="8089040" cy="3102590"/>
            </a:xfrm>
          </p:grpSpPr>
          <p:grpSp>
            <p:nvGrpSpPr>
              <p:cNvPr id="37" name="Group 29"/>
              <p:cNvGrpSpPr>
                <a:grpSpLocks/>
              </p:cNvGrpSpPr>
              <p:nvPr/>
            </p:nvGrpSpPr>
            <p:grpSpPr bwMode="auto">
              <a:xfrm>
                <a:off x="6865394" y="2452971"/>
                <a:ext cx="4291012" cy="3098800"/>
                <a:chOff x="1374" y="1879"/>
                <a:chExt cx="2703" cy="1952"/>
              </a:xfrm>
            </p:grpSpPr>
            <p:sp>
              <p:nvSpPr>
                <p:cNvPr id="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878" y="3598"/>
                  <a:ext cx="19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US" altLang="zh-CN" baseline="-25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47" name="Group 28"/>
                <p:cNvGrpSpPr>
                  <a:grpSpLocks/>
                </p:cNvGrpSpPr>
                <p:nvPr/>
              </p:nvGrpSpPr>
              <p:grpSpPr bwMode="auto">
                <a:xfrm>
                  <a:off x="1374" y="1879"/>
                  <a:ext cx="2685" cy="1861"/>
                  <a:chOff x="921" y="1879"/>
                  <a:chExt cx="2685" cy="1861"/>
                </a:xfrm>
              </p:grpSpPr>
              <p:sp>
                <p:nvSpPr>
                  <p:cNvPr id="49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612"/>
                    <a:ext cx="2450" cy="0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Line 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139" y="1987"/>
                    <a:ext cx="17" cy="1625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92" y="3566"/>
                    <a:ext cx="116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endParaRPr lang="en-US" altLang="zh-CN" i="1" baseline="-25000" dirty="0"/>
                  </a:p>
                </p:txBody>
              </p:sp>
              <p:sp>
                <p:nvSpPr>
                  <p:cNvPr id="52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46" y="2586"/>
                    <a:ext cx="1623" cy="17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156" y="3113"/>
                    <a:ext cx="273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505" y="2602"/>
                    <a:ext cx="23" cy="100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3113"/>
                    <a:ext cx="0" cy="499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29" y="2582"/>
                    <a:ext cx="1076" cy="531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7" y="2900"/>
                    <a:ext cx="207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5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0" y="2385"/>
                    <a:ext cx="205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59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6" y="2296"/>
                    <a:ext cx="2087" cy="1316"/>
                  </a:xfrm>
                  <a:prstGeom prst="line">
                    <a:avLst/>
                  </a:prstGeom>
                  <a:noFill/>
                  <a:ln w="317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1" y="1879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97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46" y="2590"/>
                    <a:ext cx="1316" cy="714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  <a:headEnd/>
                    <a:tailEnd/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738" y="2604"/>
                    <a:ext cx="23" cy="100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/>
                  <p:cNvSpPr txBox="1"/>
                  <p:nvPr/>
                </p:nvSpPr>
                <p:spPr>
                  <a:xfrm rot="19407218">
                    <a:off x="9819661" y="3310833"/>
                    <a:ext cx="9545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𝑚𝑋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407218">
                    <a:off x="9819661" y="3310833"/>
                    <a:ext cx="95455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05" t="-1481" r="-2564" b="-148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7580962" y="2539315"/>
                    <a:ext cx="978883" cy="2438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0962" y="2539315"/>
                    <a:ext cx="978883" cy="2438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86" t="-173333" r="-5660" b="-25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/>
                  <p:cNvSpPr txBox="1"/>
                  <p:nvPr/>
                </p:nvSpPr>
                <p:spPr>
                  <a:xfrm>
                    <a:off x="6944269" y="3438784"/>
                    <a:ext cx="26770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4269" y="3438784"/>
                    <a:ext cx="26770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930" r="-6977" b="-196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6965432" y="4273446"/>
                    <a:ext cx="273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432" y="4273446"/>
                    <a:ext cx="27302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455" r="-68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/>
                  <p:cNvSpPr/>
                  <p:nvPr/>
                </p:nvSpPr>
                <p:spPr>
                  <a:xfrm>
                    <a:off x="7451973" y="5186229"/>
                    <a:ext cx="49507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1973" y="5186229"/>
                    <a:ext cx="49507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/>
                  <p:cNvSpPr/>
                  <p:nvPr/>
                </p:nvSpPr>
                <p:spPr>
                  <a:xfrm>
                    <a:off x="9192668" y="5180456"/>
                    <a:ext cx="4897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3" name="矩形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668" y="5180456"/>
                    <a:ext cx="48974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矩形 98"/>
                  <p:cNvSpPr/>
                  <p:nvPr/>
                </p:nvSpPr>
                <p:spPr>
                  <a:xfrm>
                    <a:off x="14090938" y="3845325"/>
                    <a:ext cx="863496" cy="325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9" name="矩形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90938" y="3845325"/>
                    <a:ext cx="863496" cy="325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矩形 102"/>
                  <p:cNvSpPr/>
                  <p:nvPr/>
                </p:nvSpPr>
                <p:spPr>
                  <a:xfrm>
                    <a:off x="9468013" y="5202946"/>
                    <a:ext cx="863496" cy="325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3" name="矩形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8013" y="5202946"/>
                    <a:ext cx="863496" cy="325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文本框 35"/>
            <p:cNvSpPr txBox="1"/>
            <p:nvPr/>
          </p:nvSpPr>
          <p:spPr>
            <a:xfrm>
              <a:off x="6860738" y="5112031"/>
              <a:ext cx="361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05655" y="2228549"/>
            <a:ext cx="11842692" cy="4326954"/>
            <a:chOff x="205655" y="2228549"/>
            <a:chExt cx="11842692" cy="4326954"/>
          </a:xfrm>
        </p:grpSpPr>
        <p:grpSp>
          <p:nvGrpSpPr>
            <p:cNvPr id="5" name="组合 4"/>
            <p:cNvGrpSpPr/>
            <p:nvPr/>
          </p:nvGrpSpPr>
          <p:grpSpPr>
            <a:xfrm>
              <a:off x="205655" y="2630308"/>
              <a:ext cx="9027562" cy="3925195"/>
              <a:chOff x="6501066" y="1930684"/>
              <a:chExt cx="11043232" cy="3642757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501066" y="1930684"/>
                <a:ext cx="11043232" cy="3642757"/>
                <a:chOff x="6501066" y="1930684"/>
                <a:chExt cx="11043232" cy="3642757"/>
              </a:xfrm>
            </p:grpSpPr>
            <p:grpSp>
              <p:nvGrpSpPr>
                <p:cNvPr id="8" name="Group 29"/>
                <p:cNvGrpSpPr>
                  <a:grpSpLocks/>
                </p:cNvGrpSpPr>
                <p:nvPr/>
              </p:nvGrpSpPr>
              <p:grpSpPr bwMode="auto">
                <a:xfrm>
                  <a:off x="6881269" y="1930684"/>
                  <a:ext cx="4275137" cy="3621088"/>
                  <a:chOff x="1384" y="1550"/>
                  <a:chExt cx="2693" cy="2281"/>
                </a:xfrm>
              </p:grpSpPr>
              <p:sp>
                <p:nvSpPr>
                  <p:cNvPr id="17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78" y="3598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1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384" y="1550"/>
                    <a:ext cx="2675" cy="2190"/>
                    <a:chOff x="931" y="1550"/>
                    <a:chExt cx="2675" cy="2190"/>
                  </a:xfrm>
                </p:grpSpPr>
                <p:sp>
                  <p:nvSpPr>
                    <p:cNvPr id="20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3612"/>
                      <a:ext cx="2450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65" y="1622"/>
                      <a:ext cx="1" cy="199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2" y="3566"/>
                      <a:ext cx="116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altLang="zh-CN" i="1" baseline="-25000" dirty="0"/>
                    </a:p>
                  </p:txBody>
                </p:sp>
                <p:sp>
                  <p:nvSpPr>
                    <p:cNvPr id="2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2024"/>
                      <a:ext cx="2159" cy="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3113"/>
                      <a:ext cx="273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6" y="2024"/>
                      <a:ext cx="0" cy="1588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9" y="3113"/>
                      <a:ext cx="0" cy="499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024"/>
                      <a:ext cx="907" cy="1089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47" y="2900"/>
                      <a:ext cx="207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29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00" y="1870"/>
                      <a:ext cx="205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30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2296"/>
                      <a:ext cx="2087" cy="1316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1" y="1550"/>
                      <a:ext cx="199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altLang="zh-C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91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29" y="2023"/>
                      <a:ext cx="1297" cy="1417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5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66" y="3440"/>
                      <a:ext cx="273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文本框 8"/>
                    <p:cNvSpPr txBox="1"/>
                    <p:nvPr/>
                  </p:nvSpPr>
                  <p:spPr>
                    <a:xfrm rot="19245551">
                      <a:off x="9743952" y="3374650"/>
                      <a:ext cx="95455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𝑚𝑋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" name="文本框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245551">
                      <a:off x="9743952" y="3374650"/>
                      <a:ext cx="954557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107" t="-14167" r="-1755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/>
                    <p:cNvSpPr txBox="1"/>
                    <p:nvPr/>
                  </p:nvSpPr>
                  <p:spPr>
                    <a:xfrm>
                      <a:off x="7947044" y="2193437"/>
                      <a:ext cx="1187769" cy="24383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lin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" name="文本框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7044" y="2193437"/>
                      <a:ext cx="1187769" cy="24383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6415" t="-175556" r="-5031" b="-2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/>
                    <p:cNvSpPr txBox="1"/>
                    <p:nvPr/>
                  </p:nvSpPr>
                  <p:spPr>
                    <a:xfrm>
                      <a:off x="6958062" y="2541221"/>
                      <a:ext cx="2677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7" name="文本框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58062" y="2541221"/>
                      <a:ext cx="267702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8182" r="-681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/>
                    <p:cNvSpPr txBox="1"/>
                    <p:nvPr/>
                  </p:nvSpPr>
                  <p:spPr>
                    <a:xfrm>
                      <a:off x="6965432" y="4273446"/>
                      <a:ext cx="27302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8" name="文本框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65432" y="4273446"/>
                      <a:ext cx="27302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455" r="-68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矩形 12"/>
                    <p:cNvSpPr/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" name="矩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8935607" y="5204109"/>
                      <a:ext cx="489749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1" name="矩形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5607" y="5204109"/>
                      <a:ext cx="48974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6" name="文本框 95"/>
                    <p:cNvSpPr txBox="1"/>
                    <p:nvPr/>
                  </p:nvSpPr>
                  <p:spPr>
                    <a:xfrm>
                      <a:off x="16808718" y="3408910"/>
                      <a:ext cx="735580" cy="2570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96" name="文本框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08718" y="3408910"/>
                      <a:ext cx="735580" cy="25706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8081" r="-3030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文本框 103"/>
                    <p:cNvSpPr txBox="1"/>
                    <p:nvPr/>
                  </p:nvSpPr>
                  <p:spPr>
                    <a:xfrm>
                      <a:off x="6501066" y="4778837"/>
                      <a:ext cx="735580" cy="2570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04" name="文本框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1066" y="4778837"/>
                      <a:ext cx="735580" cy="25706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163" r="-408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文本框 6"/>
              <p:cNvSpPr txBox="1"/>
              <p:nvPr/>
            </p:nvSpPr>
            <p:spPr>
              <a:xfrm>
                <a:off x="6892891" y="5150106"/>
                <a:ext cx="36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869775" y="2228549"/>
              <a:ext cx="3178572" cy="2666131"/>
              <a:chOff x="6595519" y="1608421"/>
              <a:chExt cx="4881561" cy="3983038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6595519" y="1608421"/>
                <a:ext cx="4881561" cy="3983038"/>
                <a:chOff x="6595519" y="1608421"/>
                <a:chExt cx="4881561" cy="3983038"/>
              </a:xfrm>
            </p:grpSpPr>
            <p:grpSp>
              <p:nvGrpSpPr>
                <p:cNvPr id="67" name="Group 29"/>
                <p:cNvGrpSpPr>
                  <a:grpSpLocks/>
                </p:cNvGrpSpPr>
                <p:nvPr/>
              </p:nvGrpSpPr>
              <p:grpSpPr bwMode="auto">
                <a:xfrm>
                  <a:off x="6595519" y="1608421"/>
                  <a:ext cx="4881561" cy="3983038"/>
                  <a:chOff x="1204" y="1347"/>
                  <a:chExt cx="3075" cy="2509"/>
                </a:xfrm>
              </p:grpSpPr>
              <p:sp>
                <p:nvSpPr>
                  <p:cNvPr id="76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80" y="3623"/>
                    <a:ext cx="19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US" altLang="zh-CN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grpSp>
                <p:nvGrpSpPr>
                  <p:cNvPr id="77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1204" y="1347"/>
                    <a:ext cx="3025" cy="2393"/>
                    <a:chOff x="751" y="1347"/>
                    <a:chExt cx="3025" cy="2393"/>
                  </a:xfrm>
                </p:grpSpPr>
                <p:sp>
                  <p:nvSpPr>
                    <p:cNvPr id="79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3612"/>
                      <a:ext cx="2620" cy="0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Line 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1434"/>
                      <a:ext cx="0" cy="2178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 type="triangle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92" y="3566"/>
                      <a:ext cx="116" cy="17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altLang="zh-CN" i="1" baseline="-25000" dirty="0"/>
                    </a:p>
                  </p:txBody>
                </p:sp>
                <p:sp>
                  <p:nvSpPr>
                    <p:cNvPr id="82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9" y="2106"/>
                      <a:ext cx="2305" cy="6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2933"/>
                      <a:ext cx="273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667" y="2109"/>
                      <a:ext cx="21" cy="152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429" y="2909"/>
                      <a:ext cx="14" cy="703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54" y="2109"/>
                      <a:ext cx="1213" cy="817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4" y="2838"/>
                      <a:ext cx="207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</a:p>
                  </p:txBody>
                </p:sp>
                <p:sp>
                  <p:nvSpPr>
                    <p:cNvPr id="88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51" y="1818"/>
                      <a:ext cx="205" cy="23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</a:p>
                  </p:txBody>
                </p:sp>
                <p:sp>
                  <p:nvSpPr>
                    <p:cNvPr id="89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156" y="1913"/>
                      <a:ext cx="2565" cy="1699"/>
                    </a:xfrm>
                    <a:prstGeom prst="line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1" y="1347"/>
                      <a:ext cx="369" cy="34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en-US" altLang="zh-CN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00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446" y="2085"/>
                      <a:ext cx="2018" cy="1329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  <a:headEnd/>
                      <a:tailEnd/>
                    </a:ln>
                  </p:spPr>
                  <p:style>
                    <a:lnRef idx="1">
                      <a:schemeClr val="accent3"/>
                    </a:lnRef>
                    <a:fillRef idx="0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tx1"/>
                    </a:fontRef>
                  </p:style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56" y="3414"/>
                      <a:ext cx="273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51" y="2072"/>
                      <a:ext cx="21" cy="1526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文本框 67"/>
                    <p:cNvSpPr txBox="1"/>
                    <p:nvPr/>
                  </p:nvSpPr>
                  <p:spPr>
                    <a:xfrm rot="19278499">
                      <a:off x="9997522" y="3136672"/>
                      <a:ext cx="95455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𝑚𝑋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68" name="文本框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278499">
                      <a:off x="9997522" y="3136672"/>
                      <a:ext cx="954557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091" t="-37079" r="-55556" b="-247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文本框 68"/>
                    <p:cNvSpPr txBox="1"/>
                    <p:nvPr/>
                  </p:nvSpPr>
                  <p:spPr>
                    <a:xfrm>
                      <a:off x="7675939" y="1693661"/>
                      <a:ext cx="985775" cy="413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type m:val="lin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69" name="文本框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75939" y="1693661"/>
                      <a:ext cx="985775" cy="4138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44340" t="-175556" r="-52830" b="-2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文本框 69"/>
                    <p:cNvSpPr txBox="1"/>
                    <p:nvPr/>
                  </p:nvSpPr>
                  <p:spPr>
                    <a:xfrm>
                      <a:off x="6805069" y="2541222"/>
                      <a:ext cx="420695" cy="413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0" name="文本框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05069" y="2541222"/>
                      <a:ext cx="420695" cy="41382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5556" r="-666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6790783" y="3946697"/>
                      <a:ext cx="447674" cy="413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71" name="文本框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90783" y="3946697"/>
                      <a:ext cx="447674" cy="41382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4583" r="-2083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0" name="矩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51973" y="5186229"/>
                      <a:ext cx="49507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9355697" y="5182441"/>
                      <a:ext cx="48974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73" name="矩形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55697" y="5182441"/>
                      <a:ext cx="489748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19231" b="-463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6" name="文本框 65"/>
              <p:cNvSpPr txBox="1"/>
              <p:nvPr/>
            </p:nvSpPr>
            <p:spPr>
              <a:xfrm>
                <a:off x="6892891" y="5150106"/>
                <a:ext cx="361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224" y="2406624"/>
            <a:ext cx="69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塔顶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4315722" y="2537787"/>
            <a:ext cx="69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塔底</a:t>
            </a:r>
          </a:p>
        </p:txBody>
      </p:sp>
    </p:spTree>
    <p:extLst>
      <p:ext uri="{BB962C8B-B14F-4D97-AF65-F5344CB8AC3E}">
        <p14:creationId xmlns:p14="http://schemas.microsoft.com/office/powerpoint/2010/main" val="328549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9634" y="809897"/>
                <a:ext cx="11534503" cy="512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</a:rPr>
                  <a:t>二、物系的平衡关系：</a:t>
                </a:r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dirty="0" smtClean="0"/>
              </a:p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、气液相平衡关系（</a:t>
                </a:r>
                <a:r>
                  <a:rPr lang="zh-CN" altLang="en-US" sz="2400" dirty="0" smtClean="0"/>
                  <a:t>亨利定律）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）表达形式：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气体总压不高（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&lt;500kPa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）时，在一定温度下，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稀溶液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上方气相中溶质的平衡分压与溶质在液相中的摩尔分数成正比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ea typeface="等线" panose="02010600030101010101" pitchFamily="2" charset="-122"/>
                  </a:rPr>
                  <a:t>② 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稀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溶液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上方气相中溶质的平衡分压与溶质在液相中的摩尔浓度成正比。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>
                    <a:ea typeface="等线" panose="02010600030101010101" pitchFamily="2" charset="-122"/>
                  </a:rPr>
                  <a:t>③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气相遵循道尔顿分压定律时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𝑚𝑥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④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溶液很低（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）时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</m:oMath>
                </a14:m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）亨利系数、溶解度系数、相平衡常数之间的关系：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）物系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↓，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气体的溶解度增大。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）易溶气体：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↑，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2400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809897"/>
                <a:ext cx="11534503" cy="5125121"/>
              </a:xfrm>
              <a:prstGeom prst="rect">
                <a:avLst/>
              </a:prstGeom>
              <a:blipFill>
                <a:blip r:embed="rId2"/>
                <a:stretch>
                  <a:fillRect l="-846" t="-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114698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634" y="809897"/>
            <a:ext cx="11534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、气液相平衡关系在吸收过程中的应用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）判断过程进行的方向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）指明过程进行的极限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）确定过程的推动力</a:t>
            </a:r>
            <a:endParaRPr lang="en-US" altLang="zh-CN" sz="2400" dirty="0" smtClean="0"/>
          </a:p>
        </p:txBody>
      </p:sp>
      <p:grpSp>
        <p:nvGrpSpPr>
          <p:cNvPr id="3" name="组合 2"/>
          <p:cNvGrpSpPr/>
          <p:nvPr/>
        </p:nvGrpSpPr>
        <p:grpSpPr>
          <a:xfrm>
            <a:off x="624669" y="2486177"/>
            <a:ext cx="4587411" cy="4174532"/>
            <a:chOff x="762426" y="2243671"/>
            <a:chExt cx="4587411" cy="4174532"/>
          </a:xfrm>
        </p:grpSpPr>
        <p:grpSp>
          <p:nvGrpSpPr>
            <p:cNvPr id="4" name="组合 3"/>
            <p:cNvGrpSpPr/>
            <p:nvPr/>
          </p:nvGrpSpPr>
          <p:grpSpPr>
            <a:xfrm>
              <a:off x="798534" y="2243671"/>
              <a:ext cx="4551303" cy="4174532"/>
              <a:chOff x="798534" y="2243671"/>
              <a:chExt cx="4551303" cy="4174532"/>
            </a:xfrm>
          </p:grpSpPr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 flipH="1">
                <a:off x="902263" y="5894983"/>
                <a:ext cx="75522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 smtClean="0"/>
                  <a:t>O</a:t>
                </a:r>
                <a:endParaRPr lang="en-US" altLang="zh-CN" sz="2800" dirty="0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798534" y="2243671"/>
                <a:ext cx="4551303" cy="4131470"/>
                <a:chOff x="798534" y="2243671"/>
                <a:chExt cx="4551303" cy="4131470"/>
              </a:xfrm>
            </p:grpSpPr>
            <p:sp>
              <p:nvSpPr>
                <p:cNvPr id="15" name="Line 8"/>
                <p:cNvSpPr>
                  <a:spLocks noChangeShapeType="1"/>
                </p:cNvSpPr>
                <p:nvPr/>
              </p:nvSpPr>
              <p:spPr bwMode="auto">
                <a:xfrm>
                  <a:off x="1266787" y="6005253"/>
                  <a:ext cx="3840163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med" len="med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66787" y="2574665"/>
                  <a:ext cx="0" cy="34305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266787" y="2793740"/>
                  <a:ext cx="3478213" cy="3211513"/>
                </a:xfrm>
                <a:prstGeom prst="line">
                  <a:avLst/>
                </a:prstGeom>
                <a:noFill/>
                <a:ln w="31750">
                  <a:solidFill>
                    <a:schemeClr val="accent3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84374" y="2358765"/>
                  <a:ext cx="488950" cy="1555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600" dirty="0"/>
                    <a:t>·</a:t>
                  </a:r>
                </a:p>
              </p:txBody>
            </p:sp>
            <p:sp>
              <p:nvSpPr>
                <p:cNvPr id="19" name="Text Box 12"/>
                <p:cNvSpPr txBox="1">
                  <a:spLocks noChangeArrowheads="1"/>
                </p:cNvSpPr>
                <p:nvPr/>
              </p:nvSpPr>
              <p:spPr bwMode="auto">
                <a:xfrm flipH="1">
                  <a:off x="4310024" y="2574666"/>
                  <a:ext cx="755223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dirty="0"/>
                    <a:t>P</a:t>
                  </a:r>
                </a:p>
              </p:txBody>
            </p:sp>
            <p:sp>
              <p:nvSpPr>
                <p:cNvPr id="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798534" y="2243671"/>
                  <a:ext cx="484188" cy="5191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i="1" dirty="0"/>
                    <a:t>y</a:t>
                  </a:r>
                </a:p>
              </p:txBody>
            </p:sp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744999" y="5856028"/>
                  <a:ext cx="604838" cy="5191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i="1" dirty="0"/>
                    <a:t>x</a:t>
                  </a:r>
                </a:p>
              </p:txBody>
            </p:sp>
            <p:sp>
              <p:nvSpPr>
                <p:cNvPr id="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16199" y="3414453"/>
                  <a:ext cx="488950" cy="1555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600" b="1" dirty="0">
                      <a:solidFill>
                        <a:schemeClr val="hlink"/>
                      </a:solidFill>
                    </a:rPr>
                    <a:t>·</a:t>
                  </a:r>
                </a:p>
              </p:txBody>
            </p:sp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663912" y="4632066"/>
                  <a:ext cx="488950" cy="1555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9600" b="1" dirty="0">
                      <a:solidFill>
                        <a:schemeClr val="accent2"/>
                      </a:solidFill>
                    </a:rPr>
                    <a:t>·</a:t>
                  </a:r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>
                  <a:off x="2578062" y="3169978"/>
                  <a:ext cx="0" cy="28384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>
                  <a:off x="3209988" y="4207468"/>
                  <a:ext cx="8976" cy="18287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19"/>
                <p:cNvSpPr>
                  <a:spLocks noChangeShapeType="1"/>
                </p:cNvSpPr>
                <p:nvPr/>
              </p:nvSpPr>
              <p:spPr bwMode="auto">
                <a:xfrm>
                  <a:off x="3938549" y="3554153"/>
                  <a:ext cx="18512" cy="248205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ash"/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604622" y="2831047"/>
                  <a:ext cx="37221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E</a:t>
                  </a:r>
                </a:p>
              </p:txBody>
            </p:sp>
            <p:sp>
              <p:nvSpPr>
                <p:cNvPr id="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043199" y="3746240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smtClean="0"/>
                    <a:t>C</a:t>
                  </a:r>
                  <a:endParaRPr lang="en-US" altLang="zh-CN" dirty="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982999" y="5246428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 smtClean="0"/>
                    <a:t>B</a:t>
                  </a:r>
                  <a:endParaRPr lang="en-US" altLang="zh-CN" dirty="0"/>
                </a:p>
              </p:txBody>
            </p:sp>
            <p:cxnSp>
              <p:nvCxnSpPr>
                <p:cNvPr id="30" name="直接连接符 29"/>
                <p:cNvCxnSpPr>
                  <a:endCxn id="59" idx="0"/>
                </p:cNvCxnSpPr>
                <p:nvPr/>
              </p:nvCxnSpPr>
              <p:spPr>
                <a:xfrm flipV="1">
                  <a:off x="1266787" y="3138475"/>
                  <a:ext cx="3106062" cy="315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279874" y="4787763"/>
                  <a:ext cx="1302298" cy="0"/>
                </a:xfrm>
                <a:prstGeom prst="line">
                  <a:avLst/>
                </a:prstGeom>
                <a:ln w="15875">
                  <a:solidFill>
                    <a:schemeClr val="accent1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1251738" y="4207468"/>
                  <a:ext cx="1958250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1279874" y="5435056"/>
                  <a:ext cx="266978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 flipV="1">
                  <a:off x="1266786" y="3541326"/>
                  <a:ext cx="2668808" cy="2166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Line 19"/>
                <p:cNvSpPr>
                  <a:spLocks noChangeShapeType="1"/>
                </p:cNvSpPr>
                <p:nvPr/>
              </p:nvSpPr>
              <p:spPr bwMode="auto">
                <a:xfrm>
                  <a:off x="4372849" y="3138475"/>
                  <a:ext cx="26839" cy="289773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sysDash"/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976840" y="5998664"/>
                  <a:ext cx="5564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840" y="5998664"/>
                  <a:ext cx="556403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373210" y="6016293"/>
                  <a:ext cx="4192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AE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210" y="6016293"/>
                  <a:ext cx="41928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797" r="-5797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768388" y="6017226"/>
                  <a:ext cx="4927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388" y="6017226"/>
                  <a:ext cx="492700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844377" y="3015713"/>
                  <a:ext cx="4209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AE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77" y="3015713"/>
                  <a:ext cx="42094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594" r="-579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72086" y="3433799"/>
                  <a:ext cx="5564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" y="3433799"/>
                  <a:ext cx="556403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62426" y="4061597"/>
                  <a:ext cx="5564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26" y="4061597"/>
                  <a:ext cx="556403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62426" y="4649263"/>
                  <a:ext cx="5564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AE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26" y="4649263"/>
                  <a:ext cx="556403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29831" y="5313665"/>
                  <a:ext cx="428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831" y="5313665"/>
                  <a:ext cx="42896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429" r="-571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4152862" y="6015333"/>
                  <a:ext cx="5564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AE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862" y="6015333"/>
                  <a:ext cx="556403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1590989" y="6023161"/>
                  <a:ext cx="5564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sub>
                          <m:sup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989" y="6023161"/>
                  <a:ext cx="556403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6660398" y="2283384"/>
            <a:ext cx="5190340" cy="4252414"/>
            <a:chOff x="388943" y="1058091"/>
            <a:chExt cx="5190340" cy="4252414"/>
          </a:xfrm>
        </p:grpSpPr>
        <p:grpSp>
          <p:nvGrpSpPr>
            <p:cNvPr id="36" name="组合 35"/>
            <p:cNvGrpSpPr/>
            <p:nvPr/>
          </p:nvGrpSpPr>
          <p:grpSpPr>
            <a:xfrm>
              <a:off x="388943" y="1250848"/>
              <a:ext cx="5190340" cy="4059657"/>
              <a:chOff x="4598699" y="1479334"/>
              <a:chExt cx="4084928" cy="2623577"/>
            </a:xfrm>
          </p:grpSpPr>
          <p:sp>
            <p:nvSpPr>
              <p:cNvPr id="38" name="Line 8"/>
              <p:cNvSpPr>
                <a:spLocks noChangeShapeType="1"/>
              </p:cNvSpPr>
              <p:nvPr/>
            </p:nvSpPr>
            <p:spPr bwMode="auto">
              <a:xfrm flipV="1">
                <a:off x="5051425" y="1653646"/>
                <a:ext cx="0" cy="2196042"/>
              </a:xfrm>
              <a:prstGeom prst="line">
                <a:avLst/>
              </a:prstGeom>
              <a:noFill/>
              <a:ln w="25400" cap="sq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9"/>
              <p:cNvSpPr>
                <a:spLocks noChangeShapeType="1"/>
              </p:cNvSpPr>
              <p:nvPr/>
            </p:nvSpPr>
            <p:spPr bwMode="auto">
              <a:xfrm>
                <a:off x="5051426" y="3849688"/>
                <a:ext cx="3402013" cy="0"/>
              </a:xfrm>
              <a:prstGeom prst="line">
                <a:avLst/>
              </a:prstGeom>
              <a:noFill/>
              <a:ln w="25400" cap="sq">
                <a:solidFill>
                  <a:srgbClr val="0000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11"/>
              <p:cNvSpPr>
                <a:spLocks noChangeArrowheads="1"/>
              </p:cNvSpPr>
              <p:nvPr/>
            </p:nvSpPr>
            <p:spPr bwMode="auto">
              <a:xfrm>
                <a:off x="8312152" y="3760966"/>
                <a:ext cx="371475" cy="298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Rectangle 14"/>
              <p:cNvSpPr>
                <a:spLocks noChangeArrowheads="1"/>
              </p:cNvSpPr>
              <p:nvPr/>
            </p:nvSpPr>
            <p:spPr bwMode="auto">
              <a:xfrm>
                <a:off x="7620699" y="1670600"/>
                <a:ext cx="1047750" cy="2585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>
                  <a:defRPr/>
                </a:pPr>
                <a:r>
                  <a:rPr lang="en-US" altLang="zh-CN" sz="2000" b="1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y*=f(x)</a:t>
                </a:r>
                <a:endParaRPr lang="en-US" altLang="zh-CN" sz="2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6661150" y="2237053"/>
                <a:ext cx="0" cy="1599406"/>
              </a:xfrm>
              <a:prstGeom prst="line">
                <a:avLst/>
              </a:prstGeom>
              <a:noFill/>
              <a:ln w="12700" cap="sq">
                <a:solidFill>
                  <a:schemeClr val="tx2">
                    <a:lumMod val="75000"/>
                  </a:schemeClr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 flipH="1">
                <a:off x="5049838" y="2238375"/>
                <a:ext cx="1619250" cy="0"/>
              </a:xfrm>
              <a:prstGeom prst="line">
                <a:avLst/>
              </a:prstGeom>
              <a:noFill/>
              <a:ln w="12700" cap="sq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Rectangle 17"/>
              <p:cNvSpPr>
                <a:spLocks noChangeArrowheads="1"/>
              </p:cNvSpPr>
              <p:nvPr/>
            </p:nvSpPr>
            <p:spPr bwMode="auto">
              <a:xfrm>
                <a:off x="6519864" y="1882825"/>
                <a:ext cx="371475" cy="298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altLang="zh-CN" sz="2400" b="0" dirty="0" smtClean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E</a:t>
                </a:r>
                <a:endParaRPr lang="en-US" altLang="zh-CN" sz="2400" b="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4598699" y="2064092"/>
                    <a:ext cx="371475" cy="2585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AE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98699" y="2064092"/>
                    <a:ext cx="371475" cy="25857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883" b="-92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399723" y="3841455"/>
                    <a:ext cx="529473" cy="23868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AE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399723" y="3841455"/>
                    <a:ext cx="529473" cy="23868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33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607888" y="3257514"/>
                    <a:ext cx="411262" cy="2585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𝐴𝐸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07888" y="3257514"/>
                    <a:ext cx="411262" cy="25857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176" b="-92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Line 21"/>
              <p:cNvSpPr>
                <a:spLocks noChangeShapeType="1"/>
              </p:cNvSpPr>
              <p:nvPr/>
            </p:nvSpPr>
            <p:spPr bwMode="auto">
              <a:xfrm flipH="1">
                <a:off x="5051426" y="3458104"/>
                <a:ext cx="1616075" cy="0"/>
              </a:xfrm>
              <a:prstGeom prst="line">
                <a:avLst/>
              </a:prstGeom>
              <a:noFill/>
              <a:ln w="12700" cap="sq">
                <a:solidFill>
                  <a:schemeClr val="tx2">
                    <a:lumMod val="75000"/>
                  </a:schemeClr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7874000" y="2254250"/>
                <a:ext cx="0" cy="1599407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642696" y="3844338"/>
                    <a:ext cx="444500" cy="2585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楷体_GB2312" pitchFamily="49" charset="-122"/>
                                  <a:cs typeface="Times New Roman" panose="02020603050405020304" pitchFamily="18" charset="0"/>
                                </a:rPr>
                                <m:t>𝐴𝐸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altLang="zh-CN" sz="2000" dirty="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42696" y="3844338"/>
                    <a:ext cx="444500" cy="25857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615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Oval 25"/>
              <p:cNvSpPr>
                <a:spLocks noChangeArrowheads="1"/>
              </p:cNvSpPr>
              <p:nvPr/>
            </p:nvSpPr>
            <p:spPr bwMode="auto">
              <a:xfrm>
                <a:off x="6616700" y="2202657"/>
                <a:ext cx="90488" cy="7540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7"/>
              <p:cNvSpPr>
                <a:spLocks noChangeShapeType="1"/>
              </p:cNvSpPr>
              <p:nvPr/>
            </p:nvSpPr>
            <p:spPr bwMode="auto">
              <a:xfrm flipH="1">
                <a:off x="5057776" y="2238375"/>
                <a:ext cx="2816225" cy="0"/>
              </a:xfrm>
              <a:prstGeom prst="line">
                <a:avLst/>
              </a:prstGeom>
              <a:noFill/>
              <a:ln w="12700" cap="sq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AutoShape 28"/>
              <p:cNvSpPr>
                <a:spLocks noChangeArrowheads="1"/>
              </p:cNvSpPr>
              <p:nvPr/>
            </p:nvSpPr>
            <p:spPr bwMode="auto">
              <a:xfrm>
                <a:off x="5578899" y="2610185"/>
                <a:ext cx="366960" cy="533102"/>
              </a:xfrm>
              <a:prstGeom prst="downArrow">
                <a:avLst>
                  <a:gd name="adj1" fmla="val 50000"/>
                  <a:gd name="adj2" fmla="val 38088"/>
                </a:avLst>
              </a:prstGeom>
              <a:solidFill>
                <a:schemeClr val="folHlink"/>
              </a:solidFill>
              <a:ln w="12700" cap="sq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Rectangle 29"/>
              <p:cNvSpPr>
                <a:spLocks noChangeArrowheads="1"/>
              </p:cNvSpPr>
              <p:nvPr/>
            </p:nvSpPr>
            <p:spPr bwMode="auto">
              <a:xfrm>
                <a:off x="5195888" y="2648700"/>
                <a:ext cx="606425" cy="377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600" b="1" dirty="0" smtClean="0">
                    <a:ea typeface="楷体_GB2312" pitchFamily="49" charset="-122"/>
                  </a:rPr>
                  <a:t>释放</a:t>
                </a:r>
                <a:endParaRPr lang="en-US" altLang="zh-CN" sz="1600" b="1" dirty="0" smtClean="0">
                  <a:ea typeface="楷体_GB2312" pitchFamily="49" charset="-122"/>
                </a:endParaRPr>
              </a:p>
              <a:p>
                <a:pPr algn="just">
                  <a:defRPr/>
                </a:pPr>
                <a:r>
                  <a:rPr lang="zh-CN" altLang="en-US" sz="1600" b="1" dirty="0" smtClean="0">
                    <a:ea typeface="楷体_GB2312" pitchFamily="49" charset="-122"/>
                  </a:rPr>
                  <a:t>溶质</a:t>
                </a:r>
                <a:endParaRPr lang="zh-CN" altLang="en-US" sz="1600" b="1" dirty="0">
                  <a:ea typeface="楷体_GB2312" pitchFamily="49" charset="-122"/>
                </a:endParaRPr>
              </a:p>
            </p:txBody>
          </p:sp>
          <p:sp>
            <p:nvSpPr>
              <p:cNvPr id="55" name="AutoShape 30"/>
              <p:cNvSpPr>
                <a:spLocks noChangeArrowheads="1"/>
              </p:cNvSpPr>
              <p:nvPr/>
            </p:nvSpPr>
            <p:spPr bwMode="auto">
              <a:xfrm rot="16200000">
                <a:off x="7220593" y="3357739"/>
                <a:ext cx="273352" cy="533102"/>
              </a:xfrm>
              <a:prstGeom prst="downArrow">
                <a:avLst>
                  <a:gd name="adj1" fmla="val 50000"/>
                  <a:gd name="adj2" fmla="val 38088"/>
                </a:avLst>
              </a:prstGeom>
              <a:solidFill>
                <a:schemeClr val="folHlink"/>
              </a:solidFill>
              <a:ln w="12700" cap="sq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Rectangle 31"/>
              <p:cNvSpPr>
                <a:spLocks noChangeArrowheads="1"/>
              </p:cNvSpPr>
              <p:nvPr/>
            </p:nvSpPr>
            <p:spPr bwMode="auto">
              <a:xfrm>
                <a:off x="7053573" y="3228545"/>
                <a:ext cx="799865" cy="2187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just">
                  <a:defRPr/>
                </a:pPr>
                <a:r>
                  <a:rPr lang="zh-CN" altLang="en-US" sz="1600" b="1" dirty="0">
                    <a:ea typeface="楷体_GB2312" pitchFamily="49" charset="-122"/>
                  </a:rPr>
                  <a:t>吸收溶质</a:t>
                </a:r>
              </a:p>
            </p:txBody>
          </p:sp>
          <p:sp>
            <p:nvSpPr>
              <p:cNvPr id="57" name="Rectangle 18"/>
              <p:cNvSpPr>
                <a:spLocks noChangeArrowheads="1"/>
              </p:cNvSpPr>
              <p:nvPr/>
            </p:nvSpPr>
            <p:spPr bwMode="auto">
              <a:xfrm>
                <a:off x="4824413" y="1479334"/>
                <a:ext cx="371475" cy="298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just"/>
                <a:r>
                  <a:rPr lang="en-US" altLang="zh-CN" sz="2400" i="1" dirty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y</a:t>
                </a:r>
                <a:endParaRPr lang="en-US" altLang="zh-CN" sz="24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Arc 13"/>
            <p:cNvSpPr>
              <a:spLocks/>
            </p:cNvSpPr>
            <p:nvPr/>
          </p:nvSpPr>
          <p:spPr bwMode="auto">
            <a:xfrm flipV="1">
              <a:off x="965345" y="1058091"/>
              <a:ext cx="3737284" cy="3883469"/>
            </a:xfrm>
            <a:custGeom>
              <a:avLst/>
              <a:gdLst>
                <a:gd name="T0" fmla="*/ 0 w 21048"/>
                <a:gd name="T1" fmla="*/ 0 h 21600"/>
                <a:gd name="T2" fmla="*/ 2870200 w 21048"/>
                <a:gd name="T3" fmla="*/ 2145331 h 21600"/>
                <a:gd name="T4" fmla="*/ 0 w 21048"/>
                <a:gd name="T5" fmla="*/ 2767012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48" h="21600" fill="none" extrusionOk="0">
                  <a:moveTo>
                    <a:pt x="0" y="0"/>
                  </a:moveTo>
                  <a:cubicBezTo>
                    <a:pt x="10059" y="0"/>
                    <a:pt x="18787" y="6944"/>
                    <a:pt x="21047" y="16747"/>
                  </a:cubicBezTo>
                </a:path>
                <a:path w="21048" h="21600" stroke="0" extrusionOk="0">
                  <a:moveTo>
                    <a:pt x="0" y="0"/>
                  </a:moveTo>
                  <a:cubicBezTo>
                    <a:pt x="10059" y="0"/>
                    <a:pt x="18787" y="6944"/>
                    <a:pt x="21047" y="16747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1741014" y="5681607"/>
            <a:ext cx="0" cy="5631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16724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9634" y="809897"/>
                <a:ext cx="11534503" cy="6947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三</a:t>
                </a:r>
                <a:r>
                  <a:rPr lang="zh-CN" altLang="en-US" sz="2400" b="1" dirty="0" smtClean="0">
                    <a:latin typeface="+mn-ea"/>
                  </a:rPr>
                  <a:t>、过程传递速率：</a:t>
                </a:r>
                <a:endParaRPr lang="en-US" altLang="zh-CN" sz="2400" b="1" dirty="0" smtClean="0">
                  <a:latin typeface="+mn-ea"/>
                </a:endParaRPr>
              </a:p>
              <a:p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1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、菲克定律：</a:t>
                </a:r>
                <a:endParaRPr lang="en-US" altLang="zh-CN" sz="2400" b="1" dirty="0" smtClean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 在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温度、总压一定，任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一组分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在扩散方向的扩散通量与该处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的浓度梯度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成正比。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dirty="0" smtClean="0">
                    <a:latin typeface="+mn-ea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𝑑𝑧</m:t>
                            </m:r>
                          </m:den>
                        </m:f>
                      </m:e>
                    </m:box>
                  </m:oMath>
                </a14:m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smtClean="0"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box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𝑅𝑇</m:t>
                        </m:r>
                      </m:den>
                    </m:f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+mn-ea"/>
                  </a:rPr>
                  <a:t>    （理想气体中组分</a:t>
                </a:r>
                <a:r>
                  <a:rPr lang="en-US" altLang="zh-CN" sz="2400" dirty="0" smtClean="0">
                    <a:latin typeface="+mn-ea"/>
                  </a:rPr>
                  <a:t>A</a:t>
                </a:r>
                <a:r>
                  <a:rPr lang="zh-CN" altLang="en-US" sz="2400" dirty="0" smtClean="0">
                    <a:latin typeface="+mn-ea"/>
                  </a:rPr>
                  <a:t>）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>
                    <a:latin typeface="+mn-ea"/>
                  </a:rPr>
                  <a:t>	</a:t>
                </a:r>
                <a:r>
                  <a:rPr lang="en-US" altLang="zh-CN" sz="2400" dirty="0" smtClean="0"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</m:sub>
                    </m:sSub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B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sz="2400" dirty="0" smtClean="0">
                    <a:latin typeface="+mn-ea"/>
                  </a:rPr>
                  <a:t>              （组分</a:t>
                </a:r>
                <a:r>
                  <a:rPr lang="en-US" altLang="zh-CN" sz="2400" dirty="0" smtClean="0">
                    <a:latin typeface="+mn-ea"/>
                  </a:rPr>
                  <a:t>B</a:t>
                </a:r>
                <a:r>
                  <a:rPr lang="zh-CN" altLang="en-US" sz="2400" dirty="0" smtClean="0">
                    <a:latin typeface="+mn-ea"/>
                  </a:rPr>
                  <a:t>的扩散通量</a:t>
                </a:r>
                <a:r>
                  <a:rPr lang="zh-CN" altLang="en-US" sz="2400" dirty="0">
                    <a:latin typeface="+mn-ea"/>
                  </a:rPr>
                  <a:t>）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双组分混合物中，组分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在组分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中的扩散系数等于组分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在组分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中的扩散系数。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AB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BA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（</a:t>
                </a:r>
                <a:r>
                  <a:rPr lang="en-US" altLang="zh-CN" sz="2400" dirty="0" smtClean="0">
                    <a:solidFill>
                      <a:srgbClr val="FF0000"/>
                    </a:solidFill>
                    <a:latin typeface="+mn-ea"/>
                  </a:rPr>
                  <a:t>1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）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+mn-ea"/>
                  </a:rPr>
                  <a:t>扩散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通量（扩散速率）：</a:t>
                </a:r>
                <a:endParaRPr lang="en-US" altLang="zh-CN" sz="2400" dirty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</a:rPr>
                  <a:t>    单位时间内垂直于扩散方向的单位截面积扩散的物质的量</a:t>
                </a:r>
                <a:r>
                  <a:rPr lang="zh-CN" altLang="en-US" sz="2400" dirty="0" smtClean="0">
                    <a:latin typeface="+mn-ea"/>
                  </a:rPr>
                  <a:t>。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单位为</a:t>
                </a:r>
                <a:r>
                  <a:rPr lang="en-US" altLang="zh-CN" sz="2400" i="1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kmol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· </a:t>
                </a:r>
                <a:r>
                  <a:rPr lang="en-US" altLang="zh-CN" sz="24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+mn-ea"/>
                  </a:rPr>
                  <a:t>2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</a:rPr>
                  <a:t>）传递速率：</a:t>
                </a:r>
                <a:endParaRPr lang="en-US" altLang="zh-CN" sz="2400" dirty="0">
                  <a:solidFill>
                    <a:srgbClr val="FF0000"/>
                  </a:solidFill>
                  <a:latin typeface="+mn-ea"/>
                </a:endParaRPr>
              </a:p>
              <a:p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+mn-ea"/>
                    <a:cs typeface="Times New Roman" panose="02020603050405020304" pitchFamily="18" charset="0"/>
                  </a:rPr>
                  <a:t>在任一固定的空间位置上， 单位时间内通过垂直于传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递方向的单位面积传递的物质的量</a:t>
                </a: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。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记作</a:t>
                </a:r>
                <a:r>
                  <a:rPr lang="en-US" altLang="zh-CN" sz="2400" i="1" dirty="0" smtClean="0">
                    <a:latin typeface="+mn-ea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，单位为</a:t>
                </a:r>
                <a:r>
                  <a:rPr lang="en-US" altLang="zh-CN" sz="24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kmol</a:t>
                </a:r>
                <a:r>
                  <a:rPr lang="zh-CN" altLang="en-US" sz="24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400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· s</a:t>
                </a:r>
                <a:r>
                  <a:rPr lang="zh-CN" altLang="en-US" sz="24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sz="2400" dirty="0" smtClean="0"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endParaRPr lang="en-US" altLang="zh-CN" sz="2400" b="1" dirty="0" smtClean="0">
                  <a:latin typeface="+mn-ea"/>
                </a:endParaRP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809897"/>
                <a:ext cx="11534503" cy="6947223"/>
              </a:xfrm>
              <a:prstGeom prst="rect">
                <a:avLst/>
              </a:prstGeom>
              <a:blipFill>
                <a:blip r:embed="rId2"/>
                <a:stretch>
                  <a:fillRect l="-846" t="-702" r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171773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39634" y="809897"/>
                <a:ext cx="11534503" cy="5811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2</a:t>
                </a:r>
                <a:r>
                  <a:rPr lang="zh-CN" altLang="en-US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、单相内传质</a:t>
                </a:r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——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一维定态分子扩散</a:t>
                </a:r>
                <a:endParaRPr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1</a:t>
                </a:r>
                <a:r>
                  <a:rPr lang="zh-CN" altLang="en-US" sz="2400" dirty="0" smtClean="0">
                    <a:latin typeface="+mn-ea"/>
                  </a:rPr>
                  <a:t>）等摩尔反向</a:t>
                </a:r>
                <a:r>
                  <a:rPr lang="zh-CN" altLang="en-US" sz="2400" dirty="0" smtClean="0">
                    <a:latin typeface="+mn-ea"/>
                  </a:rPr>
                  <a:t>扩散（分子扩散）</a:t>
                </a:r>
                <a:endParaRPr lang="en-US" altLang="zh-CN" sz="2400" dirty="0" smtClean="0">
                  <a:latin typeface="+mn-ea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 smtClean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box>
                  </m:oMath>
                </a14:m>
                <a:endParaRPr lang="en-US" altLang="zh-CN" sz="2400" dirty="0"/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 smtClean="0"/>
                  <a:t>边界条件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	      </a:t>
                </a:r>
              </a:p>
              <a:p>
                <a:pPr>
                  <a:lnSpc>
                    <a:spcPct val="135000"/>
                  </a:lnSpc>
                </a:pPr>
                <a:r>
                  <a:rPr lang="en-US" altLang="zh-CN" sz="2400" dirty="0"/>
                  <a:t> 			 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lnSpc>
                    <a:spcPct val="135000"/>
                  </a:lnSpc>
                </a:pPr>
                <a:r>
                  <a:rPr lang="en-US" altLang="zh-CN" sz="2400" dirty="0" smtClean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x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:endParaRPr lang="en-US" altLang="zh-CN" sz="240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35000"/>
                  </a:lnSpc>
                </a:pP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气相视为理想气体</a:t>
                </a:r>
                <a:r>
                  <a:rPr lang="en-US" altLang="zh-CN" sz="2400" dirty="0">
                    <a:latin typeface="+mn-ea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4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𝑅𝑇𝑧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x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2</a:t>
                </a:r>
                <a:r>
                  <a:rPr lang="zh-CN" altLang="en-US" sz="2400" dirty="0" smtClean="0">
                    <a:latin typeface="+mn-ea"/>
                  </a:rPr>
                  <a:t>）单向扩散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（</a:t>
                </a:r>
                <a:r>
                  <a:rPr lang="zh-CN" altLang="en-US" sz="2400" dirty="0" smtClean="0">
                    <a:latin typeface="+mn-ea"/>
                  </a:rPr>
                  <a:t>分子扩散</a:t>
                </a:r>
                <a:r>
                  <a:rPr lang="en-US" altLang="zh-CN" sz="2400" dirty="0" smtClean="0">
                    <a:latin typeface="+mn-ea"/>
                  </a:rPr>
                  <a:t>+</a:t>
                </a:r>
                <a:r>
                  <a:rPr lang="zh-CN" altLang="en-US" sz="2400" dirty="0" smtClean="0">
                    <a:latin typeface="+mn-ea"/>
                  </a:rPr>
                  <a:t>总体流动）</a:t>
                </a:r>
                <a:endParaRPr lang="en-US" altLang="zh-CN" sz="2400" dirty="0">
                  <a:latin typeface="+mn-ea"/>
                </a:endParaRPr>
              </a:p>
              <a:p>
                <a:pPr/>
                <a:r>
                  <a:rPr lang="en-US" altLang="zh-CN" sz="2400" dirty="0" smtClean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𝐷𝑐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Bm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+mn-ea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Bm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box>
                                  <m:box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func>
                          </m:den>
                        </m:f>
                      </m:e>
                    </m:box>
                  </m:oMath>
                </a14:m>
                <a:endParaRPr lang="en-US" altLang="zh-CN" sz="2400" b="1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+mn-ea"/>
                    <a:cs typeface="Times New Roman" panose="02020603050405020304" pitchFamily="18" charset="0"/>
                  </a:rPr>
                  <a:t>气相视为</a:t>
                </a:r>
                <a:r>
                  <a:rPr lang="zh-CN" altLang="en-US" sz="2400" dirty="0" smtClean="0">
                    <a:latin typeface="+mn-ea"/>
                    <a:cs typeface="Times New Roman" panose="02020603050405020304" pitchFamily="18" charset="0"/>
                  </a:rPr>
                  <a:t>理想气体</a:t>
                </a:r>
                <a:endParaRPr lang="en-US" altLang="zh-CN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𝐷𝑝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𝑅𝑇𝑧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Bm</m:t>
                                </m:r>
                              </m:sub>
                            </m:sSub>
                          </m:den>
                        </m:f>
                      </m:e>
                    </m:box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Bm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box>
                                  <m:box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  <m:r>
                                              <a:rPr lang="en-US" altLang="zh-CN" sz="24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func>
                          </m:den>
                        </m:f>
                      </m:e>
                    </m:box>
                  </m:oMath>
                </a14:m>
                <a:r>
                  <a:rPr lang="zh-CN" altLang="en-US" sz="2400" dirty="0">
                    <a:latin typeface="+mn-ea"/>
                  </a:rPr>
                  <a:t>              </a:t>
                </a:r>
                <a:r>
                  <a:rPr lang="en-US" altLang="zh-CN" sz="2400" dirty="0">
                    <a:latin typeface="+mn-ea"/>
                  </a:rPr>
                  <a:t>	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809897"/>
                <a:ext cx="11534503" cy="5811527"/>
              </a:xfrm>
              <a:prstGeom prst="rect">
                <a:avLst/>
              </a:prstGeom>
              <a:blipFill>
                <a:blip r:embed="rId2"/>
                <a:stretch>
                  <a:fillRect l="-846" t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136069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9634" y="809897"/>
                <a:ext cx="11534503" cy="564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3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、</a:t>
                </a:r>
                <a:r>
                  <a:rPr lang="zh-CN" altLang="en-US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单相内传质</a:t>
                </a:r>
                <a:r>
                  <a:rPr lang="en-US" altLang="zh-CN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——</a:t>
                </a:r>
                <a:r>
                  <a:rPr lang="zh-CN" altLang="en-US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单相对流传质</a:t>
                </a:r>
                <a:endParaRPr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1</a:t>
                </a:r>
                <a:r>
                  <a:rPr lang="zh-CN" altLang="en-US" sz="2400" dirty="0" smtClean="0">
                    <a:latin typeface="+mn-ea"/>
                  </a:rPr>
                  <a:t>）涡流扩散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/>
                  <a:t>       当</a:t>
                </a:r>
                <a:r>
                  <a:rPr lang="zh-CN" altLang="en-US" sz="2400" dirty="0"/>
                  <a:t>流体作湍流流动时，若溶质在流体内部存在浓度梯度，湍流流动是靠质点的无规则运动，相互碰撞和混合，溶质组分从高浓度向低浓度方向传递，这种现象称为涡流扩散。</a:t>
                </a:r>
                <a:endParaRPr lang="en-US" altLang="zh-CN" sz="24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/>
                  <a:t>		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Ae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sub>
                    </m:sSub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box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+mn-ea"/>
                  </a:rPr>
                  <a:t>（</a:t>
                </a:r>
                <a:r>
                  <a:rPr lang="en-US" altLang="zh-CN" sz="2400" dirty="0">
                    <a:latin typeface="+mn-ea"/>
                  </a:rPr>
                  <a:t>2</a:t>
                </a:r>
                <a:r>
                  <a:rPr lang="zh-CN" altLang="en-US" sz="2400" dirty="0">
                    <a:latin typeface="+mn-ea"/>
                  </a:rPr>
                  <a:t>）</a:t>
                </a:r>
                <a:r>
                  <a:rPr lang="zh-CN" altLang="en-US" sz="2400" dirty="0" smtClean="0"/>
                  <a:t>流体</a:t>
                </a:r>
                <a:r>
                  <a:rPr lang="zh-CN" altLang="en-US" sz="2400" dirty="0"/>
                  <a:t>在作湍流流动时，对流传质包括分子扩散和涡流扩散两种，那总的传递通量为   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box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 smtClean="0">
                    <a:latin typeface="+mn-ea"/>
                  </a:rPr>
                  <a:t>（</a:t>
                </a:r>
                <a:r>
                  <a:rPr lang="en-US" altLang="zh-CN" sz="2400" dirty="0" smtClean="0">
                    <a:latin typeface="+mn-ea"/>
                  </a:rPr>
                  <a:t>3</a:t>
                </a:r>
                <a:r>
                  <a:rPr lang="zh-CN" altLang="en-US" sz="2400" dirty="0" smtClean="0">
                    <a:latin typeface="+mn-ea"/>
                  </a:rPr>
                  <a:t>）有效膜模型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dirty="0" smtClean="0">
                    <a:latin typeface="+mn-ea"/>
                  </a:rPr>
                  <a:t>    单相</a:t>
                </a:r>
                <a:r>
                  <a:rPr lang="zh-CN" altLang="en-US" sz="2400" dirty="0">
                    <a:latin typeface="+mn-ea"/>
                  </a:rPr>
                  <a:t>对流传质的传质阻力全部集中在一层虚拟的膜层（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n-ea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）内</a:t>
                </a:r>
                <a:r>
                  <a:rPr lang="zh-CN" altLang="en-US" sz="2400" dirty="0">
                    <a:latin typeface="+mn-ea"/>
                  </a:rPr>
                  <a:t>，膜层内的传质形式仅为</a:t>
                </a:r>
                <a:r>
                  <a:rPr lang="zh-CN" altLang="en-US" sz="2400" dirty="0" smtClean="0">
                    <a:latin typeface="+mn-ea"/>
                  </a:rPr>
                  <a:t>分子扩散。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zh-CN" altLang="en-US" sz="2400" b="1" dirty="0" smtClean="0">
                    <a:latin typeface="+mn-ea"/>
                  </a:rPr>
                  <a:t>    </a:t>
                </a:r>
                <a:r>
                  <a:rPr lang="zh-CN" altLang="en-US" sz="2400" dirty="0"/>
                  <a:t>气相：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𝑫𝒑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𝑹𝑻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𝐁𝐦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𝐀𝐢</m:t>
                                </m:r>
                              </m:sub>
                            </m:sSub>
                          </m:e>
                        </m:d>
                      </m:e>
                    </m:box>
                  </m:oMath>
                </a14:m>
                <a:r>
                  <a:rPr lang="en-US" altLang="zh-CN" sz="2400" dirty="0"/>
                  <a:t>			 </a:t>
                </a:r>
                <a:r>
                  <a:rPr lang="zh-CN" altLang="en-US" sz="2400" dirty="0"/>
                  <a:t>液相：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𝐬𝐦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𝐀𝐢</m:t>
                                </m:r>
                              </m:sub>
                            </m:s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sub>
                            </m:sSub>
                          </m:e>
                        </m:d>
                      </m:e>
                    </m:box>
                  </m:oMath>
                </a14:m>
                <a:endParaRPr lang="en-US" altLang="zh-CN" sz="2400" dirty="0"/>
              </a:p>
              <a:p>
                <a:r>
                  <a:rPr lang="en-US" altLang="zh-CN" dirty="0" smtClean="0">
                    <a:latin typeface="+mn-ea"/>
                  </a:rPr>
                  <a:t>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4" y="809897"/>
                <a:ext cx="11534503" cy="5645328"/>
              </a:xfrm>
              <a:prstGeom prst="rect">
                <a:avLst/>
              </a:prstGeom>
              <a:blipFill>
                <a:blip r:embed="rId2"/>
                <a:stretch>
                  <a:fillRect l="-846" t="-864" r="-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147858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34998" y="799980"/>
                <a:ext cx="11534503" cy="5761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4</a:t>
                </a:r>
                <a:r>
                  <a:rPr lang="zh-CN" altLang="en-US" sz="2400" b="1" dirty="0" smtClean="0">
                    <a:latin typeface="+mn-ea"/>
                  </a:rPr>
                  <a:t>）单相内对流传递速率方程（流体和相界面之间）</a:t>
                </a:r>
                <a:r>
                  <a:rPr lang="en-US" altLang="zh-CN" sz="2400" b="1" dirty="0">
                    <a:latin typeface="+mn-ea"/>
                  </a:rPr>
                  <a:t>	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</a:rPr>
                  <a:t>气相：                               液</a:t>
                </a:r>
                <a:r>
                  <a:rPr lang="zh-CN" altLang="en-US" sz="2400" b="1" dirty="0">
                    <a:latin typeface="+mn-ea"/>
                  </a:rPr>
                  <a:t>相</a:t>
                </a:r>
                <a:r>
                  <a:rPr lang="zh-CN" altLang="en-US" sz="2400" b="1" dirty="0" smtClean="0">
                    <a:latin typeface="+mn-ea"/>
                  </a:rPr>
                  <a:t>：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传质速率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传质系数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传质推动力 </a:t>
                </a:r>
                <a:endParaRPr lang="en-US" altLang="zh-CN" sz="2400" b="1" i="1" dirty="0" smtClean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𝐋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𝐀𝐢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</a:rPr>
                  <a:t>                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</a:rPr>
                  <a:t> 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  </a:t>
                </a:r>
                <a:r>
                  <a:rPr lang="en-US" altLang="zh-CN" sz="2400" b="1" dirty="0" smtClean="0">
                    <a:latin typeface="+mn-ea"/>
                  </a:rPr>
                  <a:t>							</a:t>
                </a:r>
                <a:r>
                  <a:rPr lang="zh-CN" altLang="en-US" sz="2400" b="1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2400" b="1" dirty="0">
                    <a:latin typeface="+mn-ea"/>
                  </a:rPr>
                  <a:t> </a:t>
                </a:r>
                <a:endParaRPr lang="en-US" altLang="zh-CN" sz="2400" b="1" dirty="0" smtClean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4</a:t>
                </a:r>
                <a:r>
                  <a:rPr lang="zh-CN" altLang="en-US" sz="2400" b="1" dirty="0" smtClean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、</a:t>
                </a:r>
                <a:r>
                  <a:rPr lang="zh-CN" altLang="en-US" sz="2400" b="1" dirty="0">
                    <a:solidFill>
                      <a:schemeClr val="tx2">
                        <a:lumMod val="75000"/>
                      </a:schemeClr>
                    </a:solidFill>
                    <a:latin typeface="+mn-ea"/>
                  </a:rPr>
                  <a:t>相际间传质</a:t>
                </a:r>
                <a:endParaRPr lang="en-US" altLang="zh-CN" sz="2400" b="1" dirty="0">
                  <a:solidFill>
                    <a:schemeClr val="tx2">
                      <a:lumMod val="75000"/>
                    </a:schemeClr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</a:rPr>
                  <a:t>（</a:t>
                </a:r>
                <a:r>
                  <a:rPr lang="en-US" altLang="zh-CN" sz="2400" b="1" dirty="0" smtClean="0">
                    <a:latin typeface="+mn-ea"/>
                  </a:rPr>
                  <a:t>1</a:t>
                </a:r>
                <a:r>
                  <a:rPr lang="zh-CN" altLang="en-US" sz="2400" b="1" dirty="0" smtClean="0">
                    <a:latin typeface="+mn-ea"/>
                  </a:rPr>
                  <a:t>）吸收</a:t>
                </a:r>
                <a:r>
                  <a:rPr lang="zh-CN" altLang="en-US" sz="2400" b="1" dirty="0">
                    <a:latin typeface="+mn-ea"/>
                  </a:rPr>
                  <a:t>过程总对流传递速率方程（双膜理论</a:t>
                </a:r>
                <a:r>
                  <a:rPr lang="zh-CN" altLang="en-US" sz="2400" b="1" dirty="0" smtClean="0">
                    <a:latin typeface="+mn-ea"/>
                  </a:rPr>
                  <a:t>）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传质速率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传质推动力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/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+mn-ea"/>
                  </a:rPr>
                  <a:t>传质阻力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+mn-ea"/>
                  </a:rPr>
                  <a:t>气相</a:t>
                </a:r>
                <a:r>
                  <a:rPr lang="zh-CN" altLang="en-US" sz="2400" b="1" dirty="0" smtClean="0">
                    <a:latin typeface="+mn-ea"/>
                  </a:rPr>
                  <a:t>：</a:t>
                </a:r>
                <a:r>
                  <a:rPr lang="en-US" altLang="zh-CN" sz="2400" b="1" dirty="0" smtClean="0">
                    <a:latin typeface="+mn-ea"/>
                  </a:rPr>
                  <a:t>											</a:t>
                </a:r>
                <a:r>
                  <a:rPr lang="zh-CN" altLang="en-US" sz="2400" b="1" dirty="0" smtClean="0">
                    <a:latin typeface="+mn-ea"/>
                  </a:rPr>
                  <a:t>液</a:t>
                </a:r>
                <a:r>
                  <a:rPr lang="zh-CN" altLang="en-US" sz="2400" b="1" dirty="0">
                    <a:latin typeface="+mn-ea"/>
                  </a:rPr>
                  <a:t>相：</a:t>
                </a:r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𝐆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</a:rPr>
                  <a:t> </a:t>
                </a:r>
                <a:r>
                  <a:rPr lang="en-US" altLang="zh-CN" sz="2400" b="1" dirty="0" smtClean="0">
                    <a:latin typeface="+mn-ea"/>
                  </a:rPr>
                  <a:t>							</a:t>
                </a:r>
                <a:r>
                  <a:rPr lang="zh-CN" altLang="en-US" sz="2400" b="1" dirty="0" smtClean="0">
                    <a:latin typeface="+mn-ea"/>
                  </a:rPr>
                  <a:t>  </a:t>
                </a:r>
                <a:r>
                  <a:rPr lang="en-US" altLang="zh-CN" sz="2400" b="1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𝐋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</a:rPr>
                  <a:t>        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  </a:t>
                </a:r>
                <a:r>
                  <a:rPr lang="en-US" altLang="zh-CN" sz="2400" b="1" dirty="0" smtClean="0">
                    <a:latin typeface="+mn-ea"/>
                  </a:rPr>
                  <a:t>							</a:t>
                </a:r>
                <a:r>
                  <a:rPr lang="zh-CN" altLang="en-US" sz="2400" b="1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400" b="1" dirty="0">
                    <a:latin typeface="+mn-ea"/>
                  </a:rPr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1" dirty="0" smtClean="0">
                    <a:latin typeface="+mn-ea"/>
                  </a:rPr>
                  <a:t>  </a:t>
                </a:r>
                <a:r>
                  <a:rPr lang="en-US" altLang="zh-CN" sz="2400" b="1" dirty="0" smtClean="0">
                    <a:latin typeface="+mn-ea"/>
                  </a:rPr>
                  <a:t>							</a:t>
                </a:r>
                <a:r>
                  <a:rPr lang="zh-CN" altLang="en-US" sz="2400" b="1" dirty="0" smtClean="0">
                    <a:latin typeface="+mn-ea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US" altLang="zh-CN" sz="2400" b="1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8" y="799980"/>
                <a:ext cx="11534503" cy="5761705"/>
              </a:xfrm>
              <a:prstGeom prst="rect">
                <a:avLst/>
              </a:prstGeom>
              <a:blipFill>
                <a:blip r:embed="rId2"/>
                <a:stretch>
                  <a:fillRect l="-846" t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53726" y="78919"/>
            <a:ext cx="34970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   吸   收</a:t>
            </a:r>
          </a:p>
        </p:txBody>
      </p:sp>
    </p:spTree>
    <p:extLst>
      <p:ext uri="{BB962C8B-B14F-4D97-AF65-F5344CB8AC3E}">
        <p14:creationId xmlns:p14="http://schemas.microsoft.com/office/powerpoint/2010/main" val="351301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1027</TotalTime>
  <Words>895</Words>
  <Application>Microsoft Office PowerPoint</Application>
  <PresentationFormat>宽屏</PresentationFormat>
  <Paragraphs>343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楷体_GB2312</vt:lpstr>
      <vt:lpstr>宋体</vt:lpstr>
      <vt:lpstr>Arial</vt:lpstr>
      <vt:lpstr>Cambria Math</vt:lpstr>
      <vt:lpstr>Times New Roman</vt:lpstr>
      <vt:lpstr>Trebuchet MS</vt:lpstr>
      <vt:lpstr>Tw Cen MT</vt:lpstr>
      <vt:lpstr>Wingdings</vt:lpstr>
      <vt:lpstr>电路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109</cp:revision>
  <cp:lastPrinted>2018-12-13T02:24:51Z</cp:lastPrinted>
  <dcterms:created xsi:type="dcterms:W3CDTF">2018-01-09T01:28:03Z</dcterms:created>
  <dcterms:modified xsi:type="dcterms:W3CDTF">2019-03-18T05:30:33Z</dcterms:modified>
</cp:coreProperties>
</file>