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71" r:id="rId2"/>
    <p:sldId id="256" r:id="rId3"/>
    <p:sldId id="259" r:id="rId4"/>
    <p:sldId id="261" r:id="rId5"/>
    <p:sldId id="263" r:id="rId6"/>
    <p:sldId id="264" r:id="rId7"/>
    <p:sldId id="272" r:id="rId8"/>
    <p:sldId id="270" r:id="rId9"/>
    <p:sldId id="268" r:id="rId10"/>
    <p:sldId id="265" r:id="rId11"/>
    <p:sldId id="266" r:id="rId1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98705-ECFB-4338-A9F1-B9B66417B0C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15B9-6F7D-481B-8CD5-F7F7A7345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72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     气体吸收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4217" y="1293223"/>
            <a:ext cx="940525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吸收过程的汽液相平衡关系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单相内传质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相际对流传质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吸收塔的计算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填料塔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86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635" y="809897"/>
            <a:ext cx="314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.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吸收操作的分类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5759" y="1333117"/>
                <a:ext cx="11508378" cy="5350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b="1" dirty="0" smtClean="0"/>
                  <a:t>                                                                 </a:t>
                </a:r>
                <a:r>
                  <a:rPr lang="en-US" altLang="zh-CN" b="1" dirty="0" smtClean="0"/>
                  <a:t>	</a:t>
                </a:r>
                <a:r>
                  <a:rPr lang="zh-CN" altLang="en-US" sz="2400" b="1" dirty="0" smtClean="0">
                    <a:latin typeface="+mn-ea"/>
                  </a:rPr>
                  <a:t>物理吸收：因溶解度的差异来实现分离</a:t>
                </a:r>
                <a:endParaRPr lang="zh-CN" altLang="en-US" sz="26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按发不发生化学反应：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化学吸收：高选择性，可逆性，高反应速率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 smtClean="0">
                    <a:latin typeface="+mn-ea"/>
                  </a:rPr>
                  <a:t> 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单组分吸收：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）按物系的组分数：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多组分吸收：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endParaRPr lang="en-US" altLang="zh-CN" sz="24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ts val="2000"/>
                  </a:lnSpc>
                </a:pP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 smtClean="0">
                    <a:latin typeface="+mn-ea"/>
                  </a:rPr>
                  <a:t>          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等温</a:t>
                </a:r>
                <a:r>
                  <a:rPr lang="zh-CN" altLang="en-US" sz="2400" b="1" dirty="0">
                    <a:latin typeface="+mn-ea"/>
                  </a:rPr>
                  <a:t>吸收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 smtClean="0">
                    <a:latin typeface="+mn-ea"/>
                  </a:rPr>
                  <a:t>）按操作过程中的温度变化：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>
                    <a:latin typeface="+mn-ea"/>
                  </a:rPr>
                  <a:t>                             </a:t>
                </a:r>
                <a:r>
                  <a:rPr lang="en-US" altLang="zh-CN" sz="2400" b="1" dirty="0" smtClean="0">
                    <a:latin typeface="+mn-ea"/>
                  </a:rPr>
                  <a:t>		</a:t>
                </a:r>
                <a:r>
                  <a:rPr lang="zh-CN" altLang="en-US" sz="2400" b="1" dirty="0" smtClean="0">
                    <a:latin typeface="+mn-ea"/>
                  </a:rPr>
                  <a:t>非等温吸收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sz="2400" b="1" dirty="0" smtClean="0">
                    <a:latin typeface="+mn-ea"/>
                  </a:rPr>
                  <a:t/>
                </a:r>
                <a:br>
                  <a:rPr lang="en-US" altLang="zh-CN" sz="2400" b="1" dirty="0" smtClean="0">
                    <a:latin typeface="+mn-ea"/>
                  </a:rPr>
                </a:br>
                <a:r>
                  <a:rPr lang="zh-CN" altLang="en-US" sz="2400" b="1" dirty="0" smtClean="0">
                    <a:latin typeface="+mn-ea"/>
                  </a:rPr>
                  <a:t>                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低浓度吸收：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）按溶质组分在气相中的摩尔分数：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                            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高浓度吸收：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endParaRPr lang="en-US" altLang="zh-CN" sz="2600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2600" dirty="0" smtClean="0">
                    <a:latin typeface="+mn-ea"/>
                  </a:rPr>
                  <a:t> </a:t>
                </a:r>
                <a:endParaRPr lang="en-US" altLang="zh-CN" sz="2600" dirty="0" smtClean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sz="2600" dirty="0" smtClean="0">
                    <a:latin typeface="+mn-ea"/>
                  </a:rPr>
                  <a:t>           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重点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讨论：低浓度、单组分、等温的物理吸收过程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1333117"/>
                <a:ext cx="11508378" cy="5350439"/>
              </a:xfrm>
              <a:prstGeom prst="rect">
                <a:avLst/>
              </a:prstGeom>
              <a:blipFill>
                <a:blip r:embed="rId2"/>
                <a:stretch>
                  <a:fillRect l="-794" t="-3193" b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11"/>
          <p:cNvSpPr>
            <a:spLocks/>
          </p:cNvSpPr>
          <p:nvPr/>
        </p:nvSpPr>
        <p:spPr bwMode="auto">
          <a:xfrm>
            <a:off x="4245429" y="1353306"/>
            <a:ext cx="182879" cy="762969"/>
          </a:xfrm>
          <a:prstGeom prst="leftBrace">
            <a:avLst>
              <a:gd name="adj1" fmla="val 55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1"/>
          <p:cNvSpPr>
            <a:spLocks/>
          </p:cNvSpPr>
          <p:nvPr/>
        </p:nvSpPr>
        <p:spPr bwMode="auto">
          <a:xfrm>
            <a:off x="3812345" y="2475914"/>
            <a:ext cx="182879" cy="745588"/>
          </a:xfrm>
          <a:prstGeom prst="leftBrace">
            <a:avLst>
              <a:gd name="adj1" fmla="val 55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>
            <a:off x="5120641" y="3768134"/>
            <a:ext cx="182880" cy="699364"/>
          </a:xfrm>
          <a:prstGeom prst="leftBrace">
            <a:avLst>
              <a:gd name="adj1" fmla="val 55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6096001" y="5022166"/>
            <a:ext cx="200296" cy="816219"/>
          </a:xfrm>
          <a:prstGeom prst="leftBrace">
            <a:avLst>
              <a:gd name="adj1" fmla="val 55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7321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634" y="809897"/>
            <a:ext cx="115736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吸收剂的选用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对可供选用的吸收剂全面评价后，经济、合理、恰当的选择。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）溶解度大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）选择性高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）再生容易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）低挥发度；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）粘度低；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）化学稳定性高；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）腐蚀性低；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）无毒、无害、价廉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1037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570" y="789707"/>
            <a:ext cx="11594473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5.1.1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化工生产中的传质过程</a:t>
            </a:r>
            <a:endParaRPr lang="en-US" altLang="zh-CN" sz="2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latin typeface="+mn-ea"/>
              </a:rPr>
              <a:t>1.</a:t>
            </a:r>
            <a:r>
              <a:rPr lang="zh-CN" altLang="en-US" sz="2400" b="1" dirty="0" smtClean="0">
                <a:latin typeface="+mn-ea"/>
              </a:rPr>
              <a:t> 非均相物系：利用物系内部相界面两侧物质性质的不同，采用机械方法来分离。如：沉降、过滤。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ts val="4500"/>
              </a:lnSpc>
            </a:pPr>
            <a:r>
              <a:rPr lang="en-US" altLang="zh-CN" sz="2400" b="1" dirty="0" smtClean="0">
                <a:latin typeface="+mn-ea"/>
              </a:rPr>
              <a:t>2.</a:t>
            </a:r>
            <a:r>
              <a:rPr lang="zh-CN" altLang="en-US" sz="2400" b="1" dirty="0" smtClean="0">
                <a:latin typeface="+mn-ea"/>
              </a:rPr>
              <a:t> 均相物系：物系内部不存在相界面，各点处的物理性质又完全相同，通过引入第二相、外加能量，造成物系中的某一（些）组分从一相转移到另一相来分离。 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ct val="50000"/>
              </a:spcBef>
            </a:pP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传质分离过程：</a:t>
            </a:r>
            <a:r>
              <a:rPr lang="zh-CN" altLang="en-US" sz="2400" b="1" dirty="0">
                <a:latin typeface="+mn-ea"/>
              </a:rPr>
              <a:t>依据混合物中各</a:t>
            </a:r>
            <a:r>
              <a:rPr lang="zh-CN" altLang="en-US" sz="2400" b="1" dirty="0" smtClean="0">
                <a:latin typeface="+mn-ea"/>
              </a:rPr>
              <a:t>组分</a:t>
            </a:r>
            <a:r>
              <a:rPr lang="zh-CN" altLang="en-US" sz="2400" b="1" dirty="0">
                <a:latin typeface="+mn-ea"/>
              </a:rPr>
              <a:t>在两相间平衡分配不同</a:t>
            </a:r>
            <a:r>
              <a:rPr lang="zh-CN" altLang="en-US" sz="2400" b="1" dirty="0" smtClean="0">
                <a:latin typeface="+mn-ea"/>
              </a:rPr>
              <a:t>。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常见的单元操作：</a:t>
            </a:r>
            <a:r>
              <a:rPr lang="zh-CN" altLang="en-US" sz="2400" b="1" dirty="0" smtClean="0">
                <a:latin typeface="+mn-ea"/>
              </a:rPr>
              <a:t>气体吸收、液体蒸馏、固体干燥、液液萃取、结晶、吸附、膜分离。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9633" y="809896"/>
                <a:ext cx="11534503" cy="640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5.1.2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相组成表示法</a:t>
                </a:r>
                <a:endParaRPr lang="en-US" altLang="zh-CN" sz="28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1.</a:t>
                </a:r>
                <a:r>
                  <a:rPr lang="zh-CN" altLang="en-US" sz="2400" b="1" dirty="0" smtClean="0">
                    <a:latin typeface="+mn-ea"/>
                  </a:rPr>
                  <a:t>质量分数与摩尔分数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质量分数是指混合物中某组分的质量占混合物质量的分数。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	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zh-CN" altLang="en-US" sz="3000" b="1" dirty="0" smtClean="0">
                    <a:solidFill>
                      <a:srgbClr val="FFC000"/>
                    </a:solidFill>
                    <a:latin typeface="+mn-ea"/>
                  </a:rPr>
                  <a:t> </a:t>
                </a:r>
                <a:endParaRPr lang="en-US" altLang="zh-CN" sz="3000" b="1" dirty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en-US" altLang="zh-CN" sz="3000" b="1" dirty="0" smtClean="0">
                    <a:solidFill>
                      <a:srgbClr val="FFC000"/>
                    </a:solidFill>
                    <a:latin typeface="+mn-ea"/>
                  </a:rPr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摩尔分数</a:t>
                </a:r>
                <a:r>
                  <a:rPr lang="zh-CN" altLang="en-US" sz="2400" b="1" dirty="0">
                    <a:latin typeface="+mn-ea"/>
                  </a:rPr>
                  <a:t>是指混合物中某组分的物质的量占混合物总物质的量的分数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气相：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液相：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" y="809896"/>
                <a:ext cx="11534503" cy="6402137"/>
              </a:xfrm>
              <a:prstGeom prst="rect">
                <a:avLst/>
              </a:prstGeom>
              <a:blipFill>
                <a:blip r:embed="rId2"/>
                <a:stretch>
                  <a:fillRect l="-1110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标注 6"/>
              <p:cNvSpPr/>
              <p:nvPr/>
            </p:nvSpPr>
            <p:spPr>
              <a:xfrm>
                <a:off x="1068987" y="2255247"/>
                <a:ext cx="1769760" cy="584351"/>
              </a:xfrm>
              <a:prstGeom prst="wedgeRoundRectCallout">
                <a:avLst>
                  <a:gd name="adj1" fmla="val 94637"/>
                  <a:gd name="adj2" fmla="val -1950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+mn-ea"/>
                  </a:rPr>
                  <a:t>组分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+mn-ea"/>
                  </a:rPr>
                  <a:t>的质量分数</a:t>
                </a:r>
                <a:r>
                  <a:rPr lang="en-US" altLang="zh-CN" dirty="0" smtClean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圆角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7" y="2255247"/>
                <a:ext cx="1769760" cy="584351"/>
              </a:xfrm>
              <a:prstGeom prst="wedgeRoundRectCallout">
                <a:avLst>
                  <a:gd name="adj1" fmla="val 94637"/>
                  <a:gd name="adj2" fmla="val -19504"/>
                  <a:gd name="adj3" fmla="val 16667"/>
                </a:avLst>
              </a:prstGeom>
              <a:blipFill>
                <a:blip r:embed="rId3"/>
                <a:stretch>
                  <a:fillRect t="-28283" b="-113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标注 7"/>
          <p:cNvSpPr/>
          <p:nvPr/>
        </p:nvSpPr>
        <p:spPr>
          <a:xfrm>
            <a:off x="5719363" y="2062137"/>
            <a:ext cx="2928248" cy="365068"/>
          </a:xfrm>
          <a:prstGeom prst="wedgeRoundRectCallout">
            <a:avLst>
              <a:gd name="adj1" fmla="val -81108"/>
              <a:gd name="adj2" fmla="val 10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混合物中组分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</a:rPr>
              <a:t>的质量，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719363" y="2595815"/>
            <a:ext cx="2053037" cy="408642"/>
          </a:xfrm>
          <a:prstGeom prst="wedgeRoundRectCallout">
            <a:avLst>
              <a:gd name="adj1" fmla="val -95707"/>
              <a:gd name="adj2" fmla="val -49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混合物的质量</a:t>
            </a:r>
            <a:r>
              <a:rPr lang="en-US" altLang="zh-CN" dirty="0" smtClean="0">
                <a:latin typeface="+mn-ea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标注 10"/>
              <p:cNvSpPr/>
              <p:nvPr/>
            </p:nvSpPr>
            <p:spPr>
              <a:xfrm>
                <a:off x="1068987" y="3111345"/>
                <a:ext cx="1769760" cy="629803"/>
              </a:xfrm>
              <a:prstGeom prst="wedgeRoundRectCallout">
                <a:avLst>
                  <a:gd name="adj1" fmla="val 91831"/>
                  <a:gd name="adj2" fmla="val -258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+mn-ea"/>
                  </a:rPr>
                  <a:t>组分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的质量</a:t>
                </a:r>
                <a:r>
                  <a:rPr lang="zh-CN" altLang="en-US" dirty="0" smtClean="0">
                    <a:latin typeface="+mn-ea"/>
                  </a:rPr>
                  <a:t>分数</a:t>
                </a:r>
                <a:r>
                  <a:rPr lang="en-US" altLang="zh-CN" dirty="0" smtClean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圆角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7" y="3111345"/>
                <a:ext cx="1769760" cy="629803"/>
              </a:xfrm>
              <a:prstGeom prst="wedgeRoundRectCallout">
                <a:avLst>
                  <a:gd name="adj1" fmla="val 91831"/>
                  <a:gd name="adj2" fmla="val -2581"/>
                  <a:gd name="adj3" fmla="val 16667"/>
                </a:avLst>
              </a:prstGeom>
              <a:blipFill>
                <a:blip r:embed="rId4"/>
                <a:stretch>
                  <a:fillRect l="-240" t="-21495" b="-10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标注 13"/>
          <p:cNvSpPr/>
          <p:nvPr/>
        </p:nvSpPr>
        <p:spPr>
          <a:xfrm>
            <a:off x="339632" y="4916366"/>
            <a:ext cx="2886891" cy="349397"/>
          </a:xfrm>
          <a:prstGeom prst="wedgeRoundRectCallout">
            <a:avLst>
              <a:gd name="adj1" fmla="val 4186"/>
              <a:gd name="adj2" fmla="val -104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在气相中</a:t>
            </a:r>
            <a:r>
              <a:rPr lang="zh-CN" altLang="en-US" dirty="0" smtClean="0">
                <a:latin typeface="+mn-ea"/>
              </a:rPr>
              <a:t>的摩尔分数</a:t>
            </a:r>
            <a:endParaRPr lang="zh-CN" altLang="en-US" dirty="0">
              <a:latin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947847" y="4389120"/>
            <a:ext cx="3550233" cy="363000"/>
          </a:xfrm>
          <a:prstGeom prst="wedgeRoundRectCallout">
            <a:avLst>
              <a:gd name="adj1" fmla="val -80820"/>
              <a:gd name="adj2" fmla="val -42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在气相中</a:t>
            </a:r>
            <a:r>
              <a:rPr lang="zh-CN" altLang="en-US" dirty="0" smtClean="0">
                <a:latin typeface="+mn-ea"/>
              </a:rPr>
              <a:t>的物质的量，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947848" y="4916366"/>
            <a:ext cx="2466016" cy="349398"/>
          </a:xfrm>
          <a:prstGeom prst="wedgeRoundRectCallout">
            <a:avLst>
              <a:gd name="adj1" fmla="val -96170"/>
              <a:gd name="adj2" fmla="val -103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混合物物质的量，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39632" y="6069940"/>
            <a:ext cx="2913015" cy="349397"/>
          </a:xfrm>
          <a:prstGeom prst="wedgeRoundRectCallout">
            <a:avLst>
              <a:gd name="adj1" fmla="val -1098"/>
              <a:gd name="adj2" fmla="val -1011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液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相中</a:t>
            </a:r>
            <a:r>
              <a:rPr lang="zh-CN" altLang="en-US" dirty="0" smtClean="0">
                <a:latin typeface="+mn-ea"/>
              </a:rPr>
              <a:t>的摩尔分数</a:t>
            </a:r>
            <a:endParaRPr lang="zh-CN" altLang="en-US" dirty="0">
              <a:latin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9633" y="4916366"/>
            <a:ext cx="3213463" cy="349397"/>
          </a:xfrm>
          <a:prstGeom prst="wedgeRoundRectCallout">
            <a:avLst>
              <a:gd name="adj1" fmla="val 4186"/>
              <a:gd name="adj2" fmla="val -104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在气相中</a:t>
            </a:r>
            <a:r>
              <a:rPr lang="zh-CN" altLang="en-US" dirty="0" smtClean="0">
                <a:latin typeface="+mn-ea"/>
              </a:rPr>
              <a:t>的摩尔分数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25095" y="4432120"/>
                <a:ext cx="1280161" cy="519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95" y="4432120"/>
                <a:ext cx="1280161" cy="519694"/>
              </a:xfrm>
              <a:prstGeom prst="rect">
                <a:avLst/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标注 19"/>
          <p:cNvSpPr/>
          <p:nvPr/>
        </p:nvSpPr>
        <p:spPr>
          <a:xfrm>
            <a:off x="9533290" y="4691968"/>
            <a:ext cx="1573004" cy="573796"/>
          </a:xfrm>
          <a:prstGeom prst="wedgeRoundRectCallout">
            <a:avLst>
              <a:gd name="adj1" fmla="val -65080"/>
              <a:gd name="adj2" fmla="val -30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的摩尔质量，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kg/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3557" y="801857"/>
                <a:ext cx="11577711" cy="617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质量比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质量比是指混合物中组分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的质量与惰性组分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（不参加传质的组分）的质量之比。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质量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分数和质量比之间的关系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摩尔比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摩尔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比是指混合物中组分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的物质的量与惰性组分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（不参加传质的组分）的物质的量之比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𝐁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摩尔分数</a:t>
                </a:r>
                <a:r>
                  <a:rPr lang="zh-CN" altLang="en-US" sz="2400" b="1" dirty="0">
                    <a:latin typeface="+mn-ea"/>
                  </a:rPr>
                  <a:t>和摩尔比的</a:t>
                </a:r>
                <a:r>
                  <a:rPr lang="zh-CN" altLang="en-US" sz="2400" b="1" dirty="0" smtClean="0">
                    <a:latin typeface="+mn-ea"/>
                  </a:rPr>
                  <a:t>关系：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400" b="1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		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			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" y="801857"/>
                <a:ext cx="11577711" cy="6178871"/>
              </a:xfrm>
              <a:prstGeom prst="rect">
                <a:avLst/>
              </a:prstGeom>
              <a:blipFill>
                <a:blip r:embed="rId2"/>
                <a:stretch>
                  <a:fillRect l="-790" t="-1086" r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1110344" y="1881589"/>
            <a:ext cx="1854926" cy="330192"/>
          </a:xfrm>
          <a:prstGeom prst="wedgeRoundRectCallout">
            <a:avLst>
              <a:gd name="adj1" fmla="val 83726"/>
              <a:gd name="adj2" fmla="val -37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</a:rPr>
              <a:t>的质量比</a:t>
            </a:r>
            <a:endParaRPr lang="zh-CN" altLang="en-US" dirty="0"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60540" y="1681509"/>
            <a:ext cx="2945457" cy="318182"/>
          </a:xfrm>
          <a:prstGeom prst="wedgeRoundRectCallout">
            <a:avLst>
              <a:gd name="adj1" fmla="val -78510"/>
              <a:gd name="adj2" fmla="val -21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混合物中组分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</a:rPr>
              <a:t>的质量，</a:t>
            </a:r>
            <a:r>
              <a:rPr lang="en-US" altLang="zh-CN" i="1" dirty="0" smtClean="0">
                <a:latin typeface="+mn-ea"/>
              </a:rPr>
              <a:t>kg</a:t>
            </a:r>
            <a:endParaRPr lang="zh-CN" altLang="en-US" i="1" dirty="0"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60540" y="2091231"/>
            <a:ext cx="2945457" cy="323597"/>
          </a:xfrm>
          <a:prstGeom prst="wedgeRoundRectCallout">
            <a:avLst>
              <a:gd name="adj1" fmla="val -78958"/>
              <a:gd name="adj2" fmla="val -490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混合物中组分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+mn-ea"/>
              </a:rPr>
              <a:t>的质量，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045029" y="3230135"/>
            <a:ext cx="1985556" cy="324706"/>
          </a:xfrm>
          <a:prstGeom prst="wedgeRoundRectCallout">
            <a:avLst>
              <a:gd name="adj1" fmla="val 77443"/>
              <a:gd name="adj2" fmla="val -37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</a:rPr>
              <a:t>的质量分数</a:t>
            </a:r>
            <a:endParaRPr lang="zh-CN" altLang="en-US" dirty="0">
              <a:latin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23483" y="4641007"/>
            <a:ext cx="1541416" cy="517565"/>
          </a:xfrm>
          <a:prstGeom prst="wedgeRoundRectCallout">
            <a:avLst>
              <a:gd name="adj1" fmla="val 79923"/>
              <a:gd name="adj2" fmla="val -221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相中</a:t>
            </a:r>
            <a:r>
              <a:rPr lang="zh-CN" altLang="en-US" dirty="0" smtClean="0">
                <a:latin typeface="+mn-ea"/>
              </a:rPr>
              <a:t>的摩尔</a:t>
            </a:r>
            <a:r>
              <a:rPr lang="zh-CN" altLang="en-US" dirty="0">
                <a:latin typeface="+mn-ea"/>
              </a:rPr>
              <a:t>比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193177" y="4641007"/>
            <a:ext cx="1612621" cy="517565"/>
          </a:xfrm>
          <a:prstGeom prst="wedgeRoundRectCallout">
            <a:avLst>
              <a:gd name="adj1" fmla="val 87579"/>
              <a:gd name="adj2" fmla="val -11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在气相中</a:t>
            </a:r>
            <a:r>
              <a:rPr lang="zh-CN" altLang="en-US" dirty="0" smtClean="0">
                <a:latin typeface="+mn-ea"/>
              </a:rPr>
              <a:t>的摩尔</a:t>
            </a:r>
            <a:r>
              <a:rPr lang="zh-CN" altLang="en-US" dirty="0">
                <a:latin typeface="+mn-ea"/>
              </a:rPr>
              <a:t>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形标注 3"/>
              <p:cNvSpPr/>
              <p:nvPr/>
            </p:nvSpPr>
            <p:spPr>
              <a:xfrm>
                <a:off x="8905997" y="5302263"/>
                <a:ext cx="2207624" cy="850343"/>
              </a:xfrm>
              <a:prstGeom prst="wedgeEllipseCallout">
                <a:avLst>
                  <a:gd name="adj1" fmla="val -89796"/>
                  <a:gd name="adj2" fmla="val 7048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椭圆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97" y="5302263"/>
                <a:ext cx="2207624" cy="850343"/>
              </a:xfrm>
              <a:prstGeom prst="wedgeEllipseCallout">
                <a:avLst>
                  <a:gd name="adj1" fmla="val -89796"/>
                  <a:gd name="adj2" fmla="val 7048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697" y="809896"/>
                <a:ext cx="11508377" cy="4476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4.</a:t>
                </a:r>
                <a:r>
                  <a:rPr lang="zh-CN" altLang="en-US" sz="2400" b="1" dirty="0" smtClean="0">
                    <a:latin typeface="+mn-ea"/>
                  </a:rPr>
                  <a:t>质量浓度与物质的量浓度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质量浓度是指单位体积混合物中某组分的质量。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质量浓度与质量分数的关系为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物质的量浓度（浓度）是指单位体积混合物中某组分的物质的量。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物质的量浓度与摩尔分数的关系为</a:t>
                </a:r>
                <a:endParaRPr lang="en-US" altLang="zh-CN" sz="2400" b="1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zh-CN" sz="2400" b="1" i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6"/>
                <a:ext cx="11508377" cy="4476482"/>
              </a:xfrm>
              <a:prstGeom prst="rect">
                <a:avLst/>
              </a:prstGeom>
              <a:blipFill>
                <a:blip r:embed="rId2"/>
                <a:stretch>
                  <a:fillRect l="-847" t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1045029" y="1689049"/>
            <a:ext cx="2056982" cy="623077"/>
          </a:xfrm>
          <a:prstGeom prst="wedgeRoundRectCallout">
            <a:avLst>
              <a:gd name="adj1" fmla="val 70017"/>
              <a:gd name="adj2" fmla="val -18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的质量浓度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（密度），</a:t>
            </a:r>
            <a:r>
              <a:rPr lang="en-US" altLang="zh-CN" i="1" dirty="0" smtClean="0">
                <a:latin typeface="+mn-ea"/>
              </a:rPr>
              <a:t>kg/m</a:t>
            </a:r>
            <a:r>
              <a:rPr lang="en-US" altLang="zh-CN" i="1" baseline="30000" dirty="0" smtClean="0">
                <a:latin typeface="+mn-ea"/>
              </a:rPr>
              <a:t>3</a:t>
            </a:r>
            <a:endParaRPr lang="zh-CN" altLang="en-US" i="1" baseline="30000" dirty="0"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71063" y="1596420"/>
            <a:ext cx="2997653" cy="341089"/>
          </a:xfrm>
          <a:prstGeom prst="wedgeRoundRectCallout">
            <a:avLst>
              <a:gd name="adj1" fmla="val -64985"/>
              <a:gd name="adj2" fmla="val 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混合物中组分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的质量，</a:t>
            </a:r>
            <a:r>
              <a:rPr lang="en-US" altLang="zh-CN" i="1" dirty="0" smtClean="0">
                <a:latin typeface="+mn-ea"/>
              </a:rPr>
              <a:t>kg</a:t>
            </a:r>
            <a:endParaRPr lang="zh-CN" altLang="en-US" i="1" baseline="30000" dirty="0"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71063" y="2037087"/>
            <a:ext cx="2783223" cy="275039"/>
          </a:xfrm>
          <a:prstGeom prst="wedgeRoundRectCallout">
            <a:avLst>
              <a:gd name="adj1" fmla="val -66973"/>
              <a:gd name="adj2" fmla="val -34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混合物的体积，</a:t>
            </a:r>
            <a:r>
              <a:rPr lang="en-US" altLang="zh-CN" i="1" dirty="0" smtClean="0">
                <a:latin typeface="+mn-ea"/>
              </a:rPr>
              <a:t>m</a:t>
            </a:r>
            <a:r>
              <a:rPr lang="en-US" altLang="zh-CN" i="1" baseline="30000" dirty="0" smtClean="0">
                <a:latin typeface="+mn-ea"/>
              </a:rPr>
              <a:t>3</a:t>
            </a:r>
            <a:endParaRPr lang="zh-CN" altLang="en-US" i="1" baseline="30000" dirty="0"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58565" y="3662697"/>
            <a:ext cx="2629909" cy="634984"/>
          </a:xfrm>
          <a:prstGeom prst="wedgeRoundRectCallout">
            <a:avLst>
              <a:gd name="adj1" fmla="val 65546"/>
              <a:gd name="adj2" fmla="val -20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的物质的量浓度，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kmol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10357" y="3628597"/>
            <a:ext cx="2024583" cy="703184"/>
          </a:xfrm>
          <a:prstGeom prst="wedgeRoundRectCallout">
            <a:avLst>
              <a:gd name="adj1" fmla="val -89982"/>
              <a:gd name="adj2" fmla="val -32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混合物中组分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的物质的量，</a:t>
            </a:r>
            <a:r>
              <a:rPr lang="en-US" altLang="zh-CN" i="1" dirty="0" err="1" smtClean="0">
                <a:latin typeface="+mn-ea"/>
              </a:rPr>
              <a:t>kmol</a:t>
            </a:r>
            <a:endParaRPr lang="zh-CN" altLang="en-US" i="1" baseline="30000" dirty="0"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844936" y="2567698"/>
            <a:ext cx="2873830" cy="312670"/>
          </a:xfrm>
          <a:prstGeom prst="wedgeRoundRectCallout">
            <a:avLst>
              <a:gd name="adj1" fmla="val -71138"/>
              <a:gd name="adj2" fmla="val -2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混合物的质量浓度，</a:t>
            </a:r>
            <a:r>
              <a:rPr lang="en-US" altLang="zh-CN" i="1" dirty="0" smtClean="0">
                <a:latin typeface="+mn-ea"/>
              </a:rPr>
              <a:t>kg/m</a:t>
            </a:r>
            <a:r>
              <a:rPr lang="en-US" altLang="zh-CN" i="1" baseline="30000" dirty="0" smtClean="0">
                <a:latin typeface="+mn-ea"/>
              </a:rPr>
              <a:t>3</a:t>
            </a:r>
            <a:endParaRPr lang="zh-CN" altLang="en-US" i="1" baseline="30000" dirty="0">
              <a:latin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7374595" y="4913145"/>
            <a:ext cx="2769555" cy="688328"/>
          </a:xfrm>
          <a:prstGeom prst="wedgeRoundRectCallout">
            <a:avLst>
              <a:gd name="adj1" fmla="val -73593"/>
              <a:gd name="adj2" fmla="val -32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混合物的物质的量浓度，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kmol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697" y="809896"/>
                <a:ext cx="11508377" cy="415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+mn-ea"/>
                  </a:rPr>
                  <a:t>5.</a:t>
                </a:r>
                <a:r>
                  <a:rPr lang="zh-CN" altLang="en-US" sz="2400" b="1" dirty="0" smtClean="0">
                    <a:latin typeface="+mn-ea"/>
                  </a:rPr>
                  <a:t>气体的总压与理想气体混合物中组分的分压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当压力不太高（通常小于</a:t>
                </a:r>
                <a:r>
                  <a:rPr lang="en-US" altLang="zh-CN" sz="2400" b="1" dirty="0" smtClean="0">
                    <a:latin typeface="+mn-ea"/>
                  </a:rPr>
                  <a:t>500kPa)</a:t>
                </a:r>
                <a:r>
                  <a:rPr lang="zh-CN" altLang="en-US" sz="2400" b="1" dirty="0" smtClean="0">
                    <a:latin typeface="+mn-ea"/>
                  </a:rPr>
                  <a:t>、温度不太低时</a:t>
                </a:r>
                <a:r>
                  <a:rPr lang="en-US" altLang="zh-CN" sz="2400" b="1" dirty="0" smtClean="0">
                    <a:latin typeface="+mn-ea"/>
                  </a:rPr>
                  <a:t>,</a:t>
                </a:r>
                <a:r>
                  <a:rPr lang="zh-CN" altLang="en-US" sz="2400" b="1" dirty="0" smtClean="0">
                    <a:latin typeface="+mn-ea"/>
                  </a:rPr>
                  <a:t>气体的总压与某组分的分压之间的关系为：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摩尔比与分压之间的关系为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</a:p>
              <a:p>
                <a:r>
                  <a:rPr lang="zh-CN" altLang="en-US" sz="2400" b="1" dirty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物质的量浓度与摩尔分数的关系为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latin typeface="+mn-ea"/>
                  </a:rPr>
                  <a:t>  </a:t>
                </a:r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6"/>
                <a:ext cx="11508377" cy="4153509"/>
              </a:xfrm>
              <a:prstGeom prst="rect">
                <a:avLst/>
              </a:prstGeom>
              <a:blipFill>
                <a:blip r:embed="rId2"/>
                <a:stretch>
                  <a:fillRect l="-847" t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1238834" y="2137516"/>
            <a:ext cx="2015955" cy="333775"/>
          </a:xfrm>
          <a:prstGeom prst="wedgeRoundRectCallout">
            <a:avLst>
              <a:gd name="adj1" fmla="val 91871"/>
              <a:gd name="adj2" fmla="val -4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的分压，</a:t>
            </a:r>
            <a:r>
              <a:rPr lang="en-US" altLang="zh-CN" dirty="0" smtClean="0">
                <a:latin typeface="+mn-ea"/>
              </a:rPr>
              <a:t>Pa</a:t>
            </a:r>
            <a:endParaRPr lang="zh-CN" altLang="en-US" baseline="30000" dirty="0">
              <a:latin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72204" y="2116486"/>
            <a:ext cx="2031716" cy="354806"/>
          </a:xfrm>
          <a:prstGeom prst="wedgeRoundRectCallout">
            <a:avLst>
              <a:gd name="adj1" fmla="val -103942"/>
              <a:gd name="adj2" fmla="val -208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的摩尔分数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72203" y="1647761"/>
            <a:ext cx="1896190" cy="369146"/>
          </a:xfrm>
          <a:prstGeom prst="wedgeRoundRectCallout">
            <a:avLst>
              <a:gd name="adj1" fmla="val -129957"/>
              <a:gd name="adj2" fmla="val 100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气体的总压，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zh-CN" alt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54480" y="3142132"/>
            <a:ext cx="1700309" cy="528531"/>
          </a:xfrm>
          <a:prstGeom prst="wedgeRoundRectCallout">
            <a:avLst>
              <a:gd name="adj1" fmla="val 92145"/>
              <a:gd name="adj2" fmla="val -26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在气相中的摩尔比</a:t>
            </a:r>
            <a:endParaRPr lang="zh-CN" altLang="en-US" baseline="30000" dirty="0"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022574" y="4699909"/>
            <a:ext cx="2764120" cy="616674"/>
          </a:xfrm>
          <a:prstGeom prst="wedgeRoundRectCallout">
            <a:avLst>
              <a:gd name="adj1" fmla="val 61178"/>
              <a:gd name="adj2" fmla="val -47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组分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的物质的量浓度，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kmol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48" y="819484"/>
            <a:ext cx="384580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</a:t>
            </a: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  气体吸收过程</a:t>
            </a:r>
            <a:endParaRPr lang="en-US" altLang="zh-CN" sz="2800" b="1" dirty="0" smtClean="0">
              <a:solidFill>
                <a:srgbClr val="FFC000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）分离混合气体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一定的组分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）除去有害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净化或精制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气体。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）制备某种气体的溶液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）工业废气的治理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吸收和解吸流程示例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74553" y="1096214"/>
            <a:ext cx="7785556" cy="5278184"/>
            <a:chOff x="1369831" y="1578583"/>
            <a:chExt cx="8728073" cy="4319887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7634105" y="2552020"/>
              <a:ext cx="503237" cy="208915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71642" y="4423682"/>
              <a:ext cx="287337" cy="1444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962217" y="2839357"/>
              <a:ext cx="287337" cy="1444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346767" y="2767920"/>
              <a:ext cx="287337" cy="1444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124642" y="4352245"/>
              <a:ext cx="287337" cy="1444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530417" y="5360307"/>
              <a:ext cx="792162" cy="3603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332480" y="5274582"/>
              <a:ext cx="792162" cy="360363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715192" y="2552020"/>
              <a:ext cx="431800" cy="64770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99FF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01855" y="2480582"/>
              <a:ext cx="215900" cy="142875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601855" y="4712607"/>
              <a:ext cx="215900" cy="142875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7778567" y="2407557"/>
              <a:ext cx="215900" cy="142875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114742" y="3560082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5114742" y="3488645"/>
              <a:ext cx="43180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6122805" y="3531507"/>
              <a:ext cx="431800" cy="4318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6122805" y="3460070"/>
              <a:ext cx="43180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4865505" y="5288870"/>
              <a:ext cx="609600" cy="609600"/>
              <a:chOff x="3792" y="3504"/>
              <a:chExt cx="576" cy="528"/>
            </a:xfrm>
          </p:grpSpPr>
          <p:sp>
            <p:nvSpPr>
              <p:cNvPr id="68" name="AutoShape 28"/>
              <p:cNvSpPr>
                <a:spLocks noChangeArrowheads="1"/>
              </p:cNvSpPr>
              <p:nvPr/>
            </p:nvSpPr>
            <p:spPr bwMode="auto">
              <a:xfrm rot="-5400000">
                <a:off x="3888" y="3504"/>
                <a:ext cx="384" cy="384"/>
              </a:xfrm>
              <a:prstGeom prst="flowChartMagneticTape">
                <a:avLst/>
              </a:prstGeom>
              <a:gradFill rotWithShape="1">
                <a:gsLst>
                  <a:gs pos="0">
                    <a:srgbClr val="FF00FF"/>
                  </a:gs>
                  <a:gs pos="50000">
                    <a:schemeClr val="tx1"/>
                  </a:gs>
                  <a:gs pos="100000">
                    <a:srgbClr val="FF00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AutoShape 29"/>
              <p:cNvSpPr>
                <a:spLocks noChangeArrowheads="1"/>
              </p:cNvSpPr>
              <p:nvPr/>
            </p:nvSpPr>
            <p:spPr bwMode="auto">
              <a:xfrm flipV="1">
                <a:off x="3792" y="3840"/>
                <a:ext cx="576" cy="192"/>
              </a:xfrm>
              <a:prstGeom prst="flowChartManualOperation">
                <a:avLst/>
              </a:prstGeom>
              <a:gradFill rotWithShape="1">
                <a:gsLst>
                  <a:gs pos="0">
                    <a:srgbClr val="FF00FF"/>
                  </a:gs>
                  <a:gs pos="50000">
                    <a:schemeClr val="tx1"/>
                  </a:gs>
                  <a:gs pos="100000">
                    <a:srgbClr val="FF00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 flipH="1">
              <a:off x="6194242" y="5201557"/>
              <a:ext cx="609600" cy="609600"/>
              <a:chOff x="3792" y="3504"/>
              <a:chExt cx="576" cy="528"/>
            </a:xfrm>
          </p:grpSpPr>
          <p:sp>
            <p:nvSpPr>
              <p:cNvPr id="66" name="AutoShape 31"/>
              <p:cNvSpPr>
                <a:spLocks noChangeArrowheads="1"/>
              </p:cNvSpPr>
              <p:nvPr/>
            </p:nvSpPr>
            <p:spPr bwMode="auto">
              <a:xfrm rot="-5400000">
                <a:off x="3888" y="3504"/>
                <a:ext cx="384" cy="384"/>
              </a:xfrm>
              <a:prstGeom prst="flowChartMagneticTape">
                <a:avLst/>
              </a:prstGeom>
              <a:gradFill rotWithShape="1">
                <a:gsLst>
                  <a:gs pos="0">
                    <a:srgbClr val="FF00FF"/>
                  </a:gs>
                  <a:gs pos="50000">
                    <a:schemeClr val="tx1"/>
                  </a:gs>
                  <a:gs pos="100000">
                    <a:srgbClr val="FF00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AutoShape 32"/>
              <p:cNvSpPr>
                <a:spLocks noChangeArrowheads="1"/>
              </p:cNvSpPr>
              <p:nvPr/>
            </p:nvSpPr>
            <p:spPr bwMode="auto">
              <a:xfrm flipV="1">
                <a:off x="3792" y="3840"/>
                <a:ext cx="576" cy="192"/>
              </a:xfrm>
              <a:prstGeom prst="flowChartManualOperation">
                <a:avLst/>
              </a:prstGeom>
              <a:gradFill rotWithShape="1">
                <a:gsLst>
                  <a:gs pos="0">
                    <a:srgbClr val="FF00FF"/>
                  </a:gs>
                  <a:gs pos="50000">
                    <a:schemeClr val="tx1"/>
                  </a:gs>
                  <a:gs pos="100000">
                    <a:srgbClr val="FF00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rot="16200000">
              <a:off x="3416117" y="2177370"/>
              <a:ext cx="5746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3703451" y="4855482"/>
              <a:ext cx="2" cy="443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7893796" y="4727552"/>
              <a:ext cx="0" cy="5032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8427855" y="442368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V="1">
              <a:off x="9112067" y="269648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3632017" y="5288870"/>
              <a:ext cx="144462" cy="71438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7821430" y="5201557"/>
              <a:ext cx="144462" cy="71438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 rot="16200000" flipH="1">
              <a:off x="4308292" y="5504770"/>
              <a:ext cx="144463" cy="7143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 rot="16200000" flipH="1">
              <a:off x="7224530" y="5411107"/>
              <a:ext cx="144463" cy="7143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FF66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4409892" y="5533345"/>
              <a:ext cx="5746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6684780" y="5431745"/>
              <a:ext cx="5746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5330642" y="3991882"/>
              <a:ext cx="0" cy="129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6338705" y="3920445"/>
              <a:ext cx="0" cy="129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6338705" y="2120220"/>
              <a:ext cx="0" cy="1439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 flipH="1">
              <a:off x="4754380" y="2120220"/>
              <a:ext cx="1584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4754380" y="2120220"/>
              <a:ext cx="0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H="1">
              <a:off x="4251142" y="2912382"/>
              <a:ext cx="5032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flipV="1">
              <a:off x="5330642" y="2839357"/>
              <a:ext cx="0" cy="72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5330642" y="2839357"/>
              <a:ext cx="936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6443003" y="2839357"/>
              <a:ext cx="9037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 flipV="1">
              <a:off x="2565217" y="4496707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V="1">
              <a:off x="7851592" y="1975757"/>
              <a:ext cx="0" cy="431800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7851592" y="1975757"/>
              <a:ext cx="1079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>
              <a:off x="8931092" y="1975757"/>
              <a:ext cx="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5400000" flipV="1">
              <a:off x="8765198" y="3365614"/>
              <a:ext cx="3317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469271" y="4203093"/>
                  <a:ext cx="1364330" cy="579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 dirty="0"/>
                    <a:t>含苯</a:t>
                  </a:r>
                  <a:r>
                    <a:rPr lang="zh-CN" altLang="en-US" sz="2000" b="1" dirty="0" smtClean="0"/>
                    <a:t>煤气</a:t>
                  </a:r>
                  <a:endParaRPr lang="en-US" altLang="zh-CN" sz="2000" b="1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2" name="Text 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9271" y="4203093"/>
                  <a:ext cx="1364330" cy="579364"/>
                </a:xfrm>
                <a:prstGeom prst="rect">
                  <a:avLst/>
                </a:prstGeom>
                <a:blipFill>
                  <a:blip r:embed="rId2"/>
                  <a:stretch>
                    <a:fillRect l="-5000" t="-7759" r="-6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286048" y="1807327"/>
                  <a:ext cx="1388834" cy="579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/>
                    <a:t>脱苯</a:t>
                  </a:r>
                  <a:r>
                    <a:rPr lang="zh-CN" altLang="en-US" sz="2000" b="1" dirty="0" smtClean="0"/>
                    <a:t>煤气</a:t>
                  </a:r>
                  <a:endParaRPr lang="en-US" altLang="zh-CN" sz="2000" b="1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3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48" y="1807327"/>
                  <a:ext cx="1388834" cy="579364"/>
                </a:xfrm>
                <a:prstGeom prst="rect">
                  <a:avLst/>
                </a:prstGeom>
                <a:blipFill>
                  <a:blip r:embed="rId3"/>
                  <a:stretch>
                    <a:fillRect l="-5419" t="-6897" r="-3941" b="-775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869594" y="1578583"/>
                  <a:ext cx="1397000" cy="579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 smtClean="0"/>
                    <a:t>   洗油</a:t>
                  </a:r>
                  <a:endParaRPr lang="en-US" altLang="zh-CN" sz="2000" b="1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4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69594" y="1578583"/>
                  <a:ext cx="1397000" cy="579364"/>
                </a:xfrm>
                <a:prstGeom prst="rect">
                  <a:avLst/>
                </a:prstGeom>
                <a:blipFill>
                  <a:blip r:embed="rId4"/>
                  <a:stretch>
                    <a:fillRect t="-7759" b="-775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65"/>
                <p:cNvSpPr>
                  <a:spLocks noChangeArrowheads="1"/>
                </p:cNvSpPr>
                <p:nvPr/>
              </p:nvSpPr>
              <p:spPr bwMode="auto">
                <a:xfrm>
                  <a:off x="9275579" y="2344920"/>
                  <a:ext cx="822325" cy="3274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 smtClean="0"/>
                    <a:t>苯</a:t>
                  </a:r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5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75579" y="2344920"/>
                  <a:ext cx="822325" cy="327467"/>
                </a:xfrm>
                <a:prstGeom prst="rect">
                  <a:avLst/>
                </a:prstGeom>
                <a:blipFill>
                  <a:blip r:embed="rId5"/>
                  <a:stretch>
                    <a:fillRect l="-9167" t="-12121" b="-2121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8904098" y="3264345"/>
              <a:ext cx="505621" cy="32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水</a:t>
              </a:r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8485004" y="4401154"/>
              <a:ext cx="1430956" cy="32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过热蒸汽</a:t>
              </a:r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4682944" y="3382282"/>
              <a:ext cx="492443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 dirty="0"/>
                <a:t>加热器</a:t>
              </a:r>
            </a:p>
          </p:txBody>
        </p:sp>
        <p:sp>
          <p:nvSpPr>
            <p:cNvPr id="59" name="Text Box 69"/>
            <p:cNvSpPr txBox="1">
              <a:spLocks noChangeArrowheads="1"/>
            </p:cNvSpPr>
            <p:nvPr/>
          </p:nvSpPr>
          <p:spPr bwMode="auto">
            <a:xfrm>
              <a:off x="6513489" y="3350551"/>
              <a:ext cx="492443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 dirty="0"/>
                <a:t>冷却器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136551" y="4821271"/>
                  <a:ext cx="1134940" cy="579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 smtClean="0"/>
                    <a:t>吸收</a:t>
                  </a:r>
                  <a14:m>
                    <m:oMath xmlns:m="http://schemas.openxmlformats.org/officeDocument/2006/math">
                      <m:r>
                        <a:rPr lang="zh-CN" altLang="en-US" sz="2000" b="1" i="1" dirty="0" smtClean="0">
                          <a:latin typeface="Cambria Math" panose="02040503050406030204" pitchFamily="18" charset="0"/>
                        </a:rPr>
                        <m:t>液</m:t>
                      </m:r>
                    </m:oMath>
                  </a14:m>
                  <a:endParaRPr lang="en-US" altLang="zh-CN" sz="2000" b="1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60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6551" y="4821271"/>
                  <a:ext cx="1134940" cy="579364"/>
                </a:xfrm>
                <a:prstGeom prst="rect">
                  <a:avLst/>
                </a:prstGeom>
                <a:blipFill>
                  <a:blip r:embed="rId6"/>
                  <a:stretch>
                    <a:fillRect l="-6627" t="-68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标注 60"/>
            <p:cNvSpPr/>
            <p:nvPr/>
          </p:nvSpPr>
          <p:spPr>
            <a:xfrm>
              <a:off x="1369831" y="2983820"/>
              <a:ext cx="1164407" cy="398462"/>
            </a:xfrm>
            <a:prstGeom prst="wedgeRoundRectCallout">
              <a:avLst>
                <a:gd name="adj1" fmla="val 136236"/>
                <a:gd name="adj2" fmla="val 5374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吸收塔</a:t>
              </a:r>
              <a:endParaRPr lang="zh-CN" altLang="en-US" sz="2000" dirty="0"/>
            </a:p>
          </p:txBody>
        </p:sp>
        <p:sp>
          <p:nvSpPr>
            <p:cNvPr id="62" name="圆角矩形标注 61"/>
            <p:cNvSpPr/>
            <p:nvPr/>
          </p:nvSpPr>
          <p:spPr>
            <a:xfrm>
              <a:off x="6476381" y="1641717"/>
              <a:ext cx="1164407" cy="398462"/>
            </a:xfrm>
            <a:prstGeom prst="wedgeRoundRectCallout">
              <a:avLst>
                <a:gd name="adj1" fmla="val 59442"/>
                <a:gd name="adj2" fmla="val 2206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解吸塔</a:t>
              </a:r>
              <a:endParaRPr lang="zh-CN" altLang="en-US" sz="2000" dirty="0"/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3458980" y="2623457"/>
              <a:ext cx="503237" cy="208915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7778567" y="4639582"/>
              <a:ext cx="215900" cy="142875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77883" y="2508653"/>
              <a:ext cx="503238" cy="7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冷凝器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748" y="819484"/>
            <a:ext cx="11534503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气体吸收的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依据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利用混合气中各组分在液体溶剂中溶解度的差异来分离气体混合物。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溶质组分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液体溶剂（吸收剂）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吸收液   溶剂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混合气体 </a:t>
            </a:r>
            <a:r>
              <a:rPr lang="zh-CN" alt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（能够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显著溶解的</a:t>
            </a:r>
            <a:r>
              <a:rPr lang="zh-CN" alt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组分）                                    （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引入第二相）                         （</a:t>
            </a:r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A+S</a:t>
            </a:r>
            <a:r>
              <a:rPr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惰性组分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									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液相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（大量）</a:t>
            </a:r>
            <a:endParaRPr lang="en-US" altLang="zh-CN" sz="1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zh-CN" altLang="en-US" sz="1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不被溶解的组分）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（气相）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（液相）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                   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惰性组分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	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吸收尾气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气相）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b="1" dirty="0">
                <a:solidFill>
                  <a:srgbClr val="FFC000"/>
                </a:solidFill>
                <a:latin typeface="+mn-ea"/>
                <a:cs typeface="Times New Roman" panose="02020603050405020304" pitchFamily="18" charset="0"/>
              </a:rPr>
              <a:t>（少量）</a:t>
            </a:r>
            <a:endParaRPr lang="en-US" altLang="zh-CN" sz="1400" b="1" dirty="0">
              <a:solidFill>
                <a:srgbClr val="FFC000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只有溶质组分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由气相进入液相的单向传递，而气相中的惰性组分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和液相中溶剂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处于“停滞状态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。即惰性组分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不进入液相，溶剂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不进入气相。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1757687" y="2113178"/>
            <a:ext cx="58049" cy="1335416"/>
          </a:xfrm>
          <a:prstGeom prst="leftBrace">
            <a:avLst>
              <a:gd name="adj1" fmla="val 55576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13535" y="2390503"/>
            <a:ext cx="1088238" cy="75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781707" y="2272937"/>
            <a:ext cx="759655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11"/>
          <p:cNvSpPr>
            <a:spLocks/>
          </p:cNvSpPr>
          <p:nvPr/>
        </p:nvSpPr>
        <p:spPr bwMode="auto">
          <a:xfrm>
            <a:off x="9619922" y="2113178"/>
            <a:ext cx="98844" cy="786776"/>
          </a:xfrm>
          <a:prstGeom prst="leftBrace">
            <a:avLst>
              <a:gd name="adj1" fmla="val 55576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781707" y="2272937"/>
            <a:ext cx="0" cy="2181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781707" y="4454434"/>
            <a:ext cx="759655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/>
          </p:cNvSpPr>
          <p:nvPr/>
        </p:nvSpPr>
        <p:spPr bwMode="auto">
          <a:xfrm>
            <a:off x="9946493" y="4008794"/>
            <a:ext cx="46592" cy="891280"/>
          </a:xfrm>
          <a:prstGeom prst="leftBrace">
            <a:avLst>
              <a:gd name="adj1" fmla="val 55576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气体吸收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____5.1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347644" y="814641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．</a:t>
            </a:r>
            <a:r>
              <a:rPr lang="zh-CN" altLang="en-US" sz="2400" b="1" dirty="0">
                <a:latin typeface="宋体" panose="02010600030101010101" pitchFamily="2" charset="-122"/>
              </a:rPr>
              <a:t>吸收过程及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设备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4" name="Picture 12" descr="图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5" y="1627279"/>
            <a:ext cx="4841965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图5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59" y="1076251"/>
            <a:ext cx="3697583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28554" y="1137806"/>
            <a:ext cx="17123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吸收</a:t>
            </a:r>
            <a:r>
              <a:rPr lang="zh-CN" altLang="en-US" sz="2000" dirty="0" smtClean="0">
                <a:solidFill>
                  <a:srgbClr val="FF0000"/>
                </a:solidFill>
              </a:rPr>
              <a:t>尾气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5859" y="4894218"/>
            <a:ext cx="13821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吸收质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惰性组分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98653" y="2039847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溶剂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326448" y="6267481"/>
            <a:ext cx="1426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吸收</a:t>
            </a:r>
            <a:r>
              <a:rPr lang="zh-CN" altLang="en-US" sz="2000" dirty="0" smtClean="0">
                <a:solidFill>
                  <a:srgbClr val="000000"/>
                </a:solidFill>
              </a:rPr>
              <a:t>液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A+S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939</TotalTime>
  <Words>657</Words>
  <Application>Microsoft Office PowerPoint</Application>
  <PresentationFormat>宽屏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Arial</vt:lpstr>
      <vt:lpstr>Cambria Math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73</cp:revision>
  <cp:lastPrinted>2018-05-21T03:51:16Z</cp:lastPrinted>
  <dcterms:created xsi:type="dcterms:W3CDTF">2018-01-09T01:28:03Z</dcterms:created>
  <dcterms:modified xsi:type="dcterms:W3CDTF">2019-03-15T02:50:02Z</dcterms:modified>
</cp:coreProperties>
</file>