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56" r:id="rId2"/>
    <p:sldId id="262" r:id="rId3"/>
    <p:sldId id="259" r:id="rId4"/>
    <p:sldId id="260" r:id="rId5"/>
    <p:sldId id="261" r:id="rId6"/>
    <p:sldId id="263" r:id="rId7"/>
    <p:sldId id="266" r:id="rId8"/>
    <p:sldId id="265" r:id="rId9"/>
    <p:sldId id="264" r:id="rId10"/>
    <p:sldId id="272" r:id="rId11"/>
    <p:sldId id="275" r:id="rId12"/>
    <p:sldId id="274" r:id="rId13"/>
    <p:sldId id="276" r:id="rId14"/>
    <p:sldId id="271" r:id="rId15"/>
    <p:sldId id="267" r:id="rId16"/>
    <p:sldId id="270" r:id="rId17"/>
    <p:sldId id="269" r:id="rId18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BE5103-5670-4E30-B05B-DC4EE9D3109B}">
          <p14:sldIdLst>
            <p14:sldId id="256"/>
            <p14:sldId id="262"/>
            <p14:sldId id="259"/>
            <p14:sldId id="260"/>
            <p14:sldId id="261"/>
            <p14:sldId id="263"/>
            <p14:sldId id="266"/>
            <p14:sldId id="265"/>
            <p14:sldId id="264"/>
            <p14:sldId id="272"/>
            <p14:sldId id="275"/>
            <p14:sldId id="274"/>
            <p14:sldId id="276"/>
            <p14:sldId id="271"/>
            <p14:sldId id="267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080FB-2318-413A-BFBD-E09D8279F7E8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CB896-8224-44CF-A8F3-A2C357134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68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13" Type="http://schemas.openxmlformats.org/officeDocument/2006/relationships/image" Target="../media/image78.png"/><Relationship Id="rId34" Type="http://schemas.openxmlformats.org/officeDocument/2006/relationships/image" Target="../media/image105.png"/><Relationship Id="rId38" Type="http://schemas.openxmlformats.org/officeDocument/2006/relationships/image" Target="../media/image109.png"/><Relationship Id="rId33" Type="http://schemas.openxmlformats.org/officeDocument/2006/relationships/image" Target="../media/image104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0.png"/><Relationship Id="rId32" Type="http://schemas.openxmlformats.org/officeDocument/2006/relationships/image" Target="../media/image103.png"/><Relationship Id="rId37" Type="http://schemas.openxmlformats.org/officeDocument/2006/relationships/image" Target="../media/image108.png"/><Relationship Id="rId15" Type="http://schemas.openxmlformats.org/officeDocument/2006/relationships/image" Target="../media/image81.png"/><Relationship Id="rId36" Type="http://schemas.openxmlformats.org/officeDocument/2006/relationships/image" Target="../media/image107.png"/><Relationship Id="rId31" Type="http://schemas.openxmlformats.org/officeDocument/2006/relationships/image" Target="../media/image102.png"/><Relationship Id="rId14" Type="http://schemas.openxmlformats.org/officeDocument/2006/relationships/image" Target="../media/image79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0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0.png"/><Relationship Id="rId9" Type="http://schemas.openxmlformats.org/officeDocument/2006/relationships/image" Target="../media/image17.png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1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24" Type="http://schemas.openxmlformats.org/officeDocument/2006/relationships/image" Target="../media/image73.png"/><Relationship Id="rId15" Type="http://schemas.openxmlformats.org/officeDocument/2006/relationships/image" Target="../media/image53.png"/><Relationship Id="rId23" Type="http://schemas.openxmlformats.org/officeDocument/2006/relationships/image" Target="../media/image72.png"/><Relationship Id="rId19" Type="http://schemas.openxmlformats.org/officeDocument/2006/relationships/image" Target="../media/image57.png"/><Relationship Id="rId22" Type="http://schemas.openxmlformats.org/officeDocument/2006/relationships/image" Target="../media/image71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2782389" y="2033685"/>
            <a:ext cx="26125" cy="184262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01337" y="1997134"/>
            <a:ext cx="3775166" cy="3959528"/>
            <a:chOff x="901337" y="2090957"/>
            <a:chExt cx="3775166" cy="2867343"/>
          </a:xfrm>
        </p:grpSpPr>
        <p:sp>
          <p:nvSpPr>
            <p:cNvPr id="6" name="矩形 5"/>
            <p:cNvSpPr/>
            <p:nvPr/>
          </p:nvSpPr>
          <p:spPr>
            <a:xfrm>
              <a:off x="2524404" y="3451785"/>
              <a:ext cx="470263" cy="147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01337" y="2090957"/>
              <a:ext cx="3775166" cy="2867343"/>
              <a:chOff x="901337" y="2090957"/>
              <a:chExt cx="3775166" cy="2867343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553789" y="2168921"/>
                <a:ext cx="354742" cy="1069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虚拟</a:t>
                </a:r>
                <a:r>
                  <a:rPr lang="zh-CN" altLang="en-US" b="1" dirty="0" smtClean="0">
                    <a:solidFill>
                      <a:schemeClr val="bg1"/>
                    </a:solidFill>
                  </a:rPr>
                  <a:t>相界面</a:t>
                </a:r>
                <a:endParaRPr lang="en-US" altLang="zh-CN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>
                <a:off x="1382915" y="2123660"/>
                <a:ext cx="1" cy="283464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4245428" y="2091260"/>
                <a:ext cx="21772" cy="283464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526490" y="2117426"/>
                <a:ext cx="833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气相主体</a:t>
                </a:r>
                <a:endParaRPr lang="zh-CN" altLang="en-US" sz="2400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202910" y="2090957"/>
                <a:ext cx="833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液</a:t>
                </a:r>
                <a:r>
                  <a:rPr lang="zh-CN" altLang="en-US" sz="2400" dirty="0" smtClean="0"/>
                  <a:t>相主体</a:t>
                </a:r>
                <a:endParaRPr lang="zh-CN" altLang="en-US" sz="2400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536524" y="4061402"/>
                <a:ext cx="833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高温流体</a:t>
                </a:r>
                <a:endParaRPr lang="zh-CN" altLang="en-US" sz="24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198461" y="4063602"/>
                <a:ext cx="833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低</a:t>
                </a:r>
                <a:r>
                  <a:rPr lang="zh-CN" altLang="en-US" sz="2400" dirty="0" smtClean="0"/>
                  <a:t>温流体</a:t>
                </a:r>
                <a:endParaRPr lang="zh-CN" altLang="en-US" sz="2400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509350" y="3646249"/>
                <a:ext cx="4702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1"/>
                    </a:solidFill>
                  </a:rPr>
                  <a:t>传热壁</a:t>
                </a:r>
                <a:endParaRPr lang="en-US" altLang="zh-CN" sz="2400" b="1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V="1">
                <a:off x="901337" y="3451785"/>
                <a:ext cx="3775166" cy="13728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2697" y="796833"/>
            <a:ext cx="1161288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传热过程和吸收传质过程 </a:t>
            </a:r>
            <a:endParaRPr lang="en-US" altLang="zh-CN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）过程的类似性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					 		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）推动力的差异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吸收                                 传热：间壁两侧流体的温度差。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                                    吸收：溶质在气相的浓度与其接触的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			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液相呈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平衡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的气相浓度差。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												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）过程平衡条件不同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传热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											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 传热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：两侧流体的温度相等。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                                     吸收：溶质在气液两相达到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平衡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7051" y="908596"/>
                <a:ext cx="11517086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5-1】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已知在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总压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01.3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及温度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，液相中氨的摩尔浓度为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0.582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𝑘𝑚𝑜𝑙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气相中氨的平衡分压为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800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，在此浓度范围内符合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亨利定律，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氨水的密度近似为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.728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f>
                      <m:fPr>
                        <m:type m:val="li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𝑃𝑎</m:t>
                        </m:r>
                      </m:den>
                    </m:f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76.24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0.752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dirty="0" smtClean="0"/>
              </a:p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5-2】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某系统温度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，总压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101.3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试求此条件下在与空气充分接触后的水中，每立方米水溶解了多少克氧气？ （已知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10℃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时，氧气在水中的亨利系数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3.31×10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。）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11.42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908596"/>
                <a:ext cx="11517086" cy="4154984"/>
              </a:xfrm>
              <a:prstGeom prst="rect">
                <a:avLst/>
              </a:prstGeom>
              <a:blipFill>
                <a:blip r:embed="rId3"/>
                <a:stretch>
                  <a:fillRect l="-847" t="-1613" r="-794" b="-20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</p:spTree>
    <p:extLst>
      <p:ext uri="{BB962C8B-B14F-4D97-AF65-F5344CB8AC3E}">
        <p14:creationId xmlns:p14="http://schemas.microsoft.com/office/powerpoint/2010/main" val="355100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21144" y="2310116"/>
            <a:ext cx="5190340" cy="4252414"/>
            <a:chOff x="388943" y="1058091"/>
            <a:chExt cx="5190340" cy="4252414"/>
          </a:xfrm>
        </p:grpSpPr>
        <p:grpSp>
          <p:nvGrpSpPr>
            <p:cNvPr id="3" name="组合 2"/>
            <p:cNvGrpSpPr/>
            <p:nvPr/>
          </p:nvGrpSpPr>
          <p:grpSpPr>
            <a:xfrm>
              <a:off x="388943" y="1250848"/>
              <a:ext cx="5190340" cy="4059657"/>
              <a:chOff x="4598699" y="1479334"/>
              <a:chExt cx="4084928" cy="2623577"/>
            </a:xfrm>
          </p:grpSpPr>
          <p:sp>
            <p:nvSpPr>
              <p:cNvPr id="4" name="Line 8"/>
              <p:cNvSpPr>
                <a:spLocks noChangeShapeType="1"/>
              </p:cNvSpPr>
              <p:nvPr/>
            </p:nvSpPr>
            <p:spPr bwMode="auto">
              <a:xfrm flipV="1">
                <a:off x="5051425" y="1653646"/>
                <a:ext cx="0" cy="2196042"/>
              </a:xfrm>
              <a:prstGeom prst="line">
                <a:avLst/>
              </a:prstGeom>
              <a:noFill/>
              <a:ln w="25400" cap="sq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9"/>
              <p:cNvSpPr>
                <a:spLocks noChangeShapeType="1"/>
              </p:cNvSpPr>
              <p:nvPr/>
            </p:nvSpPr>
            <p:spPr bwMode="auto">
              <a:xfrm>
                <a:off x="5051426" y="3849688"/>
                <a:ext cx="3402013" cy="0"/>
              </a:xfrm>
              <a:prstGeom prst="line">
                <a:avLst/>
              </a:prstGeom>
              <a:noFill/>
              <a:ln w="25400" cap="sq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Rectangle 11"/>
              <p:cNvSpPr>
                <a:spLocks noChangeArrowheads="1"/>
              </p:cNvSpPr>
              <p:nvPr/>
            </p:nvSpPr>
            <p:spPr bwMode="auto">
              <a:xfrm>
                <a:off x="8312152" y="3760966"/>
                <a:ext cx="371475" cy="298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7620699" y="1670600"/>
                <a:ext cx="1047750" cy="25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>
                  <a:defRPr/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y*=f(x)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>
                <a:off x="6661150" y="2237053"/>
                <a:ext cx="0" cy="1599406"/>
              </a:xfrm>
              <a:prstGeom prst="line">
                <a:avLst/>
              </a:prstGeom>
              <a:noFill/>
              <a:ln w="12700" cap="sq">
                <a:solidFill>
                  <a:schemeClr val="tx2">
                    <a:lumMod val="75000"/>
                  </a:schemeClr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 flipH="1">
                <a:off x="5049838" y="2238375"/>
                <a:ext cx="1619250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6519864" y="1882825"/>
                    <a:ext cx="371475" cy="2983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altLang="zh-CN" sz="2400" b="0" i="1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19864" y="1882825"/>
                    <a:ext cx="371475" cy="2983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598699" y="2064092"/>
                    <a:ext cx="371475" cy="2585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AE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98699" y="2064092"/>
                    <a:ext cx="371475" cy="25857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6883" b="-92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399723" y="3831510"/>
                    <a:ext cx="529473" cy="2585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AE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99723" y="3831510"/>
                    <a:ext cx="529473" cy="25857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607888" y="3257514"/>
                    <a:ext cx="411262" cy="2585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𝐴𝐸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07888" y="3257514"/>
                    <a:ext cx="411262" cy="2585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6" b="-92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ine 21"/>
              <p:cNvSpPr>
                <a:spLocks noChangeShapeType="1"/>
              </p:cNvSpPr>
              <p:nvPr/>
            </p:nvSpPr>
            <p:spPr bwMode="auto">
              <a:xfrm flipH="1">
                <a:off x="5051426" y="3458104"/>
                <a:ext cx="1616075" cy="0"/>
              </a:xfrm>
              <a:prstGeom prst="line">
                <a:avLst/>
              </a:prstGeom>
              <a:noFill/>
              <a:ln w="12700" cap="sq">
                <a:solidFill>
                  <a:schemeClr val="tx2">
                    <a:lumMod val="75000"/>
                  </a:schemeClr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7874000" y="2254250"/>
                <a:ext cx="0" cy="1599407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642696" y="3844338"/>
                    <a:ext cx="444500" cy="2585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𝐴𝐸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42696" y="3844338"/>
                    <a:ext cx="444500" cy="258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61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 25"/>
              <p:cNvSpPr>
                <a:spLocks noChangeArrowheads="1"/>
              </p:cNvSpPr>
              <p:nvPr/>
            </p:nvSpPr>
            <p:spPr bwMode="auto">
              <a:xfrm>
                <a:off x="6616700" y="2202657"/>
                <a:ext cx="90488" cy="7540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7"/>
              <p:cNvSpPr>
                <a:spLocks noChangeShapeType="1"/>
              </p:cNvSpPr>
              <p:nvPr/>
            </p:nvSpPr>
            <p:spPr bwMode="auto">
              <a:xfrm flipH="1">
                <a:off x="5057776" y="2238375"/>
                <a:ext cx="2816225" cy="0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utoShape 28"/>
              <p:cNvSpPr>
                <a:spLocks noChangeArrowheads="1"/>
              </p:cNvSpPr>
              <p:nvPr/>
            </p:nvSpPr>
            <p:spPr bwMode="auto">
              <a:xfrm>
                <a:off x="5578899" y="2610185"/>
                <a:ext cx="366960" cy="533102"/>
              </a:xfrm>
              <a:prstGeom prst="downArrow">
                <a:avLst>
                  <a:gd name="adj1" fmla="val 50000"/>
                  <a:gd name="adj2" fmla="val 38088"/>
                </a:avLst>
              </a:prstGeom>
              <a:solidFill>
                <a:schemeClr val="folHlink"/>
              </a:solidFill>
              <a:ln w="12700" cap="sq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Rectangle 29"/>
              <p:cNvSpPr>
                <a:spLocks noChangeArrowheads="1"/>
              </p:cNvSpPr>
              <p:nvPr/>
            </p:nvSpPr>
            <p:spPr bwMode="auto">
              <a:xfrm>
                <a:off x="5195888" y="2648700"/>
                <a:ext cx="606425" cy="37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600" b="1" dirty="0" smtClean="0">
                    <a:ea typeface="楷体_GB2312" pitchFamily="49" charset="-122"/>
                  </a:rPr>
                  <a:t>释放</a:t>
                </a:r>
                <a:endParaRPr lang="en-US" altLang="zh-CN" sz="1600" b="1" dirty="0" smtClean="0">
                  <a:ea typeface="楷体_GB2312" pitchFamily="49" charset="-122"/>
                </a:endParaRPr>
              </a:p>
              <a:p>
                <a:pPr algn="just">
                  <a:defRPr/>
                </a:pPr>
                <a:r>
                  <a:rPr lang="zh-CN" altLang="en-US" sz="1600" b="1" dirty="0" smtClean="0">
                    <a:ea typeface="楷体_GB2312" pitchFamily="49" charset="-122"/>
                  </a:rPr>
                  <a:t>溶质</a:t>
                </a:r>
                <a:endParaRPr lang="zh-CN" altLang="en-US" sz="1600" b="1" dirty="0">
                  <a:ea typeface="楷体_GB2312" pitchFamily="49" charset="-122"/>
                </a:endParaRPr>
              </a:p>
            </p:txBody>
          </p:sp>
          <p:sp>
            <p:nvSpPr>
              <p:cNvPr id="23" name="AutoShape 30"/>
              <p:cNvSpPr>
                <a:spLocks noChangeArrowheads="1"/>
              </p:cNvSpPr>
              <p:nvPr/>
            </p:nvSpPr>
            <p:spPr bwMode="auto">
              <a:xfrm rot="16200000">
                <a:off x="7220593" y="3357739"/>
                <a:ext cx="273352" cy="533102"/>
              </a:xfrm>
              <a:prstGeom prst="downArrow">
                <a:avLst>
                  <a:gd name="adj1" fmla="val 50000"/>
                  <a:gd name="adj2" fmla="val 38088"/>
                </a:avLst>
              </a:prstGeom>
              <a:solidFill>
                <a:schemeClr val="folHlink"/>
              </a:solidFill>
              <a:ln w="12700" cap="sq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7053573" y="3228545"/>
                <a:ext cx="799865" cy="218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600" b="1" dirty="0">
                    <a:ea typeface="楷体_GB2312" pitchFamily="49" charset="-122"/>
                  </a:rPr>
                  <a:t>吸收溶质</a:t>
                </a: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824413" y="1479334"/>
                <a:ext cx="371475" cy="298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</a:t>
                </a:r>
                <a:endParaRPr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Arc 13"/>
            <p:cNvSpPr>
              <a:spLocks/>
            </p:cNvSpPr>
            <p:nvPr/>
          </p:nvSpPr>
          <p:spPr bwMode="auto">
            <a:xfrm flipV="1">
              <a:off x="965345" y="1058091"/>
              <a:ext cx="3737284" cy="3883469"/>
            </a:xfrm>
            <a:custGeom>
              <a:avLst/>
              <a:gdLst>
                <a:gd name="T0" fmla="*/ 0 w 21048"/>
                <a:gd name="T1" fmla="*/ 0 h 21600"/>
                <a:gd name="T2" fmla="*/ 2870200 w 21048"/>
                <a:gd name="T3" fmla="*/ 2145331 h 21600"/>
                <a:gd name="T4" fmla="*/ 0 w 21048"/>
                <a:gd name="T5" fmla="*/ 27670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48" h="21600" fill="none" extrusionOk="0">
                  <a:moveTo>
                    <a:pt x="0" y="0"/>
                  </a:moveTo>
                  <a:cubicBezTo>
                    <a:pt x="10059" y="0"/>
                    <a:pt x="18787" y="6944"/>
                    <a:pt x="21047" y="16747"/>
                  </a:cubicBezTo>
                </a:path>
                <a:path w="21048" h="21600" stroke="0" extrusionOk="0">
                  <a:moveTo>
                    <a:pt x="0" y="0"/>
                  </a:moveTo>
                  <a:cubicBezTo>
                    <a:pt x="10059" y="0"/>
                    <a:pt x="18787" y="6944"/>
                    <a:pt x="21047" y="16747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636885" y="1595021"/>
                <a:ext cx="622970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</a:rPr>
                  <a:t>状态点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）位于平衡线的上方。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）释放溶质：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（气相）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相对于液相浓度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而言，气相浓度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为过饱和状态（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），此时气相有释放溶质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的能力。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）吸收溶质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（液相）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相对于气相浓度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而言，液相浓度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为未饱和状态（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），此时液相还有吸收溶质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的能力 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）若气液相浓度（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）在平衡线的上方，则该体系将发生从气相到液相的传质，即为吸收过程。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885" y="1595021"/>
                <a:ext cx="6229706" cy="5262979"/>
              </a:xfrm>
              <a:prstGeom prst="rect">
                <a:avLst/>
              </a:prstGeom>
              <a:blipFill>
                <a:blip r:embed="rId9"/>
                <a:stretch>
                  <a:fillRect l="-1566" t="-1275" r="-587" b="-1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355898" y="774473"/>
            <a:ext cx="65021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+mn-ea"/>
              </a:rPr>
              <a:t>5.2.4</a:t>
            </a:r>
            <a:r>
              <a:rPr lang="zh-CN" altLang="en-US" sz="2800" b="1" dirty="0" smtClean="0">
                <a:solidFill>
                  <a:srgbClr val="FFC0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FFC000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FFC000"/>
                </a:solidFill>
                <a:latin typeface="+mn-ea"/>
              </a:rPr>
              <a:t>相平衡关系在吸收过程中的应用</a:t>
            </a:r>
          </a:p>
          <a:p>
            <a:pPr>
              <a:spcBef>
                <a:spcPts val="1200"/>
              </a:spcBef>
            </a:pPr>
            <a:r>
              <a:rPr lang="en-US" altLang="zh-CN" sz="2600" b="1" dirty="0" smtClean="0">
                <a:latin typeface="+mn-ea"/>
              </a:rPr>
              <a:t>1.</a:t>
            </a:r>
            <a:r>
              <a:rPr lang="zh-CN" altLang="en-US" sz="2600" b="1" dirty="0" smtClean="0">
                <a:latin typeface="+mn-ea"/>
              </a:rPr>
              <a:t>判断过程进行的方向</a:t>
            </a:r>
            <a:endParaRPr lang="en-US" altLang="zh-CN" sz="2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7088" y="1282704"/>
            <a:ext cx="5148270" cy="4076141"/>
            <a:chOff x="4631809" y="1479334"/>
            <a:chExt cx="4051818" cy="2634230"/>
          </a:xfrm>
        </p:grpSpPr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5023845" y="2205996"/>
              <a:ext cx="2297566" cy="1"/>
            </a:xfrm>
            <a:prstGeom prst="line">
              <a:avLst/>
            </a:prstGeom>
            <a:noFill/>
            <a:ln w="12700" cap="sq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V="1">
              <a:off x="5051425" y="1653646"/>
              <a:ext cx="0" cy="2196042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5051426" y="3849688"/>
              <a:ext cx="3402013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8312152" y="3760966"/>
              <a:ext cx="371475" cy="298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/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7165315" y="1763149"/>
              <a:ext cx="1047750" cy="258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y*=f(x)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 flipH="1">
              <a:off x="6361198" y="3467370"/>
              <a:ext cx="769" cy="378355"/>
            </a:xfrm>
            <a:prstGeom prst="line">
              <a:avLst/>
            </a:prstGeom>
            <a:noFill/>
            <a:ln w="12700" cap="sq">
              <a:solidFill>
                <a:schemeClr val="tx2">
                  <a:lumMod val="75000"/>
                </a:schemeClr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7363113" y="3287761"/>
              <a:ext cx="371475" cy="298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/>
              <a:r>
                <a:rPr lang="en-US" altLang="zh-CN" sz="2400" b="1" i="1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31809" y="3289254"/>
                  <a:ext cx="371475" cy="2585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AB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1809" y="3289254"/>
                  <a:ext cx="371475" cy="258573"/>
                </a:xfrm>
                <a:prstGeom prst="rect">
                  <a:avLst/>
                </a:prstGeom>
                <a:blipFill>
                  <a:blip r:embed="rId2"/>
                  <a:stretch>
                    <a:fillRect r="-18182" b="-909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9"/>
                <p:cNvSpPr>
                  <a:spLocks noChangeArrowheads="1"/>
                </p:cNvSpPr>
                <p:nvPr/>
              </p:nvSpPr>
              <p:spPr bwMode="auto">
                <a:xfrm>
                  <a:off x="7114345" y="3856494"/>
                  <a:ext cx="529473" cy="2386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AB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14345" y="3856494"/>
                  <a:ext cx="529473" cy="238683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20"/>
                <p:cNvSpPr>
                  <a:spLocks noChangeArrowheads="1"/>
                </p:cNvSpPr>
                <p:nvPr/>
              </p:nvSpPr>
              <p:spPr bwMode="auto">
                <a:xfrm>
                  <a:off x="4653959" y="2039985"/>
                  <a:ext cx="411262" cy="2585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AB</m:t>
                            </m:r>
                          </m:sub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3959" y="2039985"/>
                  <a:ext cx="411262" cy="258573"/>
                </a:xfrm>
                <a:prstGeom prst="rect">
                  <a:avLst/>
                </a:prstGeom>
                <a:blipFill>
                  <a:blip r:embed="rId4"/>
                  <a:stretch>
                    <a:fillRect r="-5814" b="-909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H="1">
              <a:off x="5023846" y="3436938"/>
              <a:ext cx="2315552" cy="15701"/>
            </a:xfrm>
            <a:prstGeom prst="line">
              <a:avLst/>
            </a:prstGeom>
            <a:noFill/>
            <a:ln w="12700" cap="sq">
              <a:solidFill>
                <a:schemeClr val="tx2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7359959" y="2205996"/>
              <a:ext cx="13309" cy="1648995"/>
            </a:xfrm>
            <a:prstGeom prst="line">
              <a:avLst/>
            </a:prstGeom>
            <a:noFill/>
            <a:ln w="12700" cap="sq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24"/>
                <p:cNvSpPr>
                  <a:spLocks noChangeArrowheads="1"/>
                </p:cNvSpPr>
                <p:nvPr/>
              </p:nvSpPr>
              <p:spPr bwMode="auto">
                <a:xfrm>
                  <a:off x="6138947" y="3854991"/>
                  <a:ext cx="444500" cy="2585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AB</m:t>
                            </m:r>
                          </m:sub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38947" y="3854991"/>
                  <a:ext cx="444500" cy="258573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7305392" y="3410099"/>
              <a:ext cx="88167" cy="784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28"/>
            <p:cNvSpPr>
              <a:spLocks noChangeArrowheads="1"/>
            </p:cNvSpPr>
            <p:nvPr/>
          </p:nvSpPr>
          <p:spPr bwMode="auto">
            <a:xfrm flipH="1" flipV="1">
              <a:off x="5657497" y="2529349"/>
              <a:ext cx="288362" cy="564450"/>
            </a:xfrm>
            <a:prstGeom prst="downArrow">
              <a:avLst>
                <a:gd name="adj1" fmla="val 50000"/>
                <a:gd name="adj2" fmla="val 38088"/>
              </a:avLst>
            </a:prstGeom>
            <a:solidFill>
              <a:schemeClr val="folHlink"/>
            </a:solidFill>
            <a:ln w="12700" cap="sq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5195888" y="2648700"/>
              <a:ext cx="606425" cy="377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>
                <a:defRPr/>
              </a:pPr>
              <a:r>
                <a:rPr lang="zh-CN" altLang="en-US" sz="1600" b="1" dirty="0" smtClean="0">
                  <a:ea typeface="楷体_GB2312" pitchFamily="49" charset="-122"/>
                </a:rPr>
                <a:t>吸收</a:t>
              </a:r>
              <a:endParaRPr lang="en-US" altLang="zh-CN" sz="1600" b="1" dirty="0" smtClean="0">
                <a:ea typeface="楷体_GB2312" pitchFamily="49" charset="-122"/>
              </a:endParaRPr>
            </a:p>
            <a:p>
              <a:pPr algn="just">
                <a:defRPr/>
              </a:pPr>
              <a:r>
                <a:rPr lang="zh-CN" altLang="en-US" sz="1600" b="1" dirty="0" smtClean="0">
                  <a:ea typeface="楷体_GB2312" pitchFamily="49" charset="-122"/>
                </a:rPr>
                <a:t>溶质</a:t>
              </a:r>
              <a:endParaRPr lang="zh-CN" altLang="en-US" sz="1600" b="1" dirty="0">
                <a:ea typeface="楷体_GB2312" pitchFamily="49" charset="-122"/>
              </a:endParaRPr>
            </a:p>
          </p:txBody>
        </p:sp>
        <p:sp>
          <p:nvSpPr>
            <p:cNvPr id="21" name="AutoShape 30"/>
            <p:cNvSpPr>
              <a:spLocks noChangeArrowheads="1"/>
            </p:cNvSpPr>
            <p:nvPr/>
          </p:nvSpPr>
          <p:spPr bwMode="auto">
            <a:xfrm rot="5400000">
              <a:off x="6801362" y="3445049"/>
              <a:ext cx="149371" cy="533102"/>
            </a:xfrm>
            <a:prstGeom prst="downArrow">
              <a:avLst>
                <a:gd name="adj1" fmla="val 50000"/>
                <a:gd name="adj2" fmla="val 38088"/>
              </a:avLst>
            </a:prstGeom>
            <a:solidFill>
              <a:schemeClr val="folHlink"/>
            </a:solidFill>
            <a:ln w="12700" cap="sq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6509690" y="3447422"/>
              <a:ext cx="799865" cy="218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>
                <a:defRPr/>
              </a:pPr>
              <a:r>
                <a:rPr lang="zh-CN" altLang="en-US" sz="1600" b="1" dirty="0">
                  <a:ea typeface="楷体_GB2312" pitchFamily="49" charset="-122"/>
                </a:rPr>
                <a:t>释放</a:t>
              </a:r>
              <a:r>
                <a:rPr lang="zh-CN" altLang="en-US" sz="1600" b="1" dirty="0" smtClean="0">
                  <a:ea typeface="楷体_GB2312" pitchFamily="49" charset="-122"/>
                </a:rPr>
                <a:t>溶质</a:t>
              </a:r>
              <a:endParaRPr lang="zh-CN" altLang="en-US" sz="1600" b="1" dirty="0">
                <a:ea typeface="楷体_GB2312" pitchFamily="49" charset="-122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824413" y="1479334"/>
              <a:ext cx="371475" cy="298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/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 13"/>
          <p:cNvSpPr>
            <a:spLocks/>
          </p:cNvSpPr>
          <p:nvPr/>
        </p:nvSpPr>
        <p:spPr bwMode="auto">
          <a:xfrm flipV="1">
            <a:off x="965345" y="1271881"/>
            <a:ext cx="3010873" cy="3669678"/>
          </a:xfrm>
          <a:custGeom>
            <a:avLst/>
            <a:gdLst>
              <a:gd name="T0" fmla="*/ 0 w 21048"/>
              <a:gd name="T1" fmla="*/ 0 h 21600"/>
              <a:gd name="T2" fmla="*/ 2870200 w 21048"/>
              <a:gd name="T3" fmla="*/ 2145331 h 21600"/>
              <a:gd name="T4" fmla="*/ 0 w 21048"/>
              <a:gd name="T5" fmla="*/ 27670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48" h="21600" fill="none" extrusionOk="0">
                <a:moveTo>
                  <a:pt x="0" y="0"/>
                </a:moveTo>
                <a:cubicBezTo>
                  <a:pt x="10059" y="0"/>
                  <a:pt x="18787" y="6944"/>
                  <a:pt x="21047" y="16747"/>
                </a:cubicBezTo>
              </a:path>
              <a:path w="21048" h="21600" stroke="0" extrusionOk="0">
                <a:moveTo>
                  <a:pt x="0" y="0"/>
                </a:moveTo>
                <a:cubicBezTo>
                  <a:pt x="10059" y="0"/>
                  <a:pt x="18787" y="6944"/>
                  <a:pt x="21047" y="16747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 cap="sq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611484" y="816860"/>
                <a:ext cx="622970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</a:rPr>
                  <a:t>状态点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）位于平衡线的下方。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溶质：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（气相）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相对于液相浓度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而言，气相浓度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饱和状态（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），此时气相有吸收溶质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的能力。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释放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溶质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（液相）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相对于气相浓度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而言，液相浓度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为过饱和状态（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），故液相有释放溶质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的能力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）若气液相浓度（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）在平衡线的下方，则该体系将发生从液相到气相的传质，即为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解吸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过程。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484" y="816860"/>
                <a:ext cx="6229706" cy="5262979"/>
              </a:xfrm>
              <a:prstGeom prst="rect">
                <a:avLst/>
              </a:prstGeom>
              <a:blipFill>
                <a:blip r:embed="rId7"/>
                <a:stretch>
                  <a:fillRect l="-1567" t="-1275" r="-686" b="-1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9157" y="1271881"/>
            <a:ext cx="5120126" cy="4076771"/>
            <a:chOff x="4653959" y="1479334"/>
            <a:chExt cx="4029668" cy="2634637"/>
          </a:xfrm>
        </p:grpSpPr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H="1">
              <a:off x="5057776" y="2238375"/>
              <a:ext cx="2816225" cy="0"/>
            </a:xfrm>
            <a:prstGeom prst="line">
              <a:avLst/>
            </a:prstGeom>
            <a:noFill/>
            <a:ln w="12700" cap="sq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V="1">
              <a:off x="5051425" y="1653646"/>
              <a:ext cx="0" cy="2196042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5051426" y="3849688"/>
              <a:ext cx="3402013" cy="0"/>
            </a:xfrm>
            <a:prstGeom prst="line">
              <a:avLst/>
            </a:prstGeom>
            <a:noFill/>
            <a:ln w="25400" cap="sq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8312152" y="3760966"/>
              <a:ext cx="371475" cy="298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/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7620699" y="1670600"/>
              <a:ext cx="1047750" cy="258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y*=f(x)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7894563" y="2062972"/>
              <a:ext cx="371475" cy="298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/>
              <a:r>
                <a:rPr lang="en-US" altLang="zh-CN" sz="2400" b="0" dirty="0" smtClean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endParaRPr lang="en-US" altLang="zh-CN" sz="2400" b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20"/>
                <p:cNvSpPr>
                  <a:spLocks noChangeArrowheads="1"/>
                </p:cNvSpPr>
                <p:nvPr/>
              </p:nvSpPr>
              <p:spPr bwMode="auto">
                <a:xfrm>
                  <a:off x="4653959" y="2039985"/>
                  <a:ext cx="411262" cy="2585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AC</m:t>
                            </m:r>
                          </m:sub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3959" y="2039985"/>
                  <a:ext cx="411262" cy="258573"/>
                </a:xfrm>
                <a:prstGeom prst="rect">
                  <a:avLst/>
                </a:prstGeom>
                <a:blipFill>
                  <a:blip r:embed="rId2"/>
                  <a:stretch>
                    <a:fillRect r="-4651" b="-909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7874000" y="2254250"/>
              <a:ext cx="0" cy="1599407"/>
            </a:xfrm>
            <a:prstGeom prst="line">
              <a:avLst/>
            </a:prstGeom>
            <a:noFill/>
            <a:ln w="12700" cap="sq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24"/>
                <p:cNvSpPr>
                  <a:spLocks noChangeArrowheads="1"/>
                </p:cNvSpPr>
                <p:nvPr/>
              </p:nvSpPr>
              <p:spPr bwMode="auto">
                <a:xfrm>
                  <a:off x="7641265" y="3855398"/>
                  <a:ext cx="444500" cy="2585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anose="02020603050405020304" pitchFamily="18" charset="0"/>
                              </a:rPr>
                              <m:t>AC</m:t>
                            </m:r>
                          </m:sub>
                          <m:sup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41265" y="3855398"/>
                  <a:ext cx="444500" cy="258573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7819432" y="2190541"/>
              <a:ext cx="88167" cy="862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824413" y="1479334"/>
              <a:ext cx="371475" cy="298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/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rc 13"/>
          <p:cNvSpPr>
            <a:spLocks/>
          </p:cNvSpPr>
          <p:nvPr/>
        </p:nvSpPr>
        <p:spPr bwMode="auto">
          <a:xfrm flipV="1">
            <a:off x="965345" y="1058091"/>
            <a:ext cx="3737284" cy="3883469"/>
          </a:xfrm>
          <a:custGeom>
            <a:avLst/>
            <a:gdLst>
              <a:gd name="T0" fmla="*/ 0 w 21048"/>
              <a:gd name="T1" fmla="*/ 0 h 21600"/>
              <a:gd name="T2" fmla="*/ 2870200 w 21048"/>
              <a:gd name="T3" fmla="*/ 2145331 h 21600"/>
              <a:gd name="T4" fmla="*/ 0 w 21048"/>
              <a:gd name="T5" fmla="*/ 27670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48" h="21600" fill="none" extrusionOk="0">
                <a:moveTo>
                  <a:pt x="0" y="0"/>
                </a:moveTo>
                <a:cubicBezTo>
                  <a:pt x="10059" y="0"/>
                  <a:pt x="18787" y="6944"/>
                  <a:pt x="21047" y="16747"/>
                </a:cubicBezTo>
              </a:path>
              <a:path w="21048" h="21600" stroke="0" extrusionOk="0">
                <a:moveTo>
                  <a:pt x="0" y="0"/>
                </a:moveTo>
                <a:cubicBezTo>
                  <a:pt x="10059" y="0"/>
                  <a:pt x="18787" y="6944"/>
                  <a:pt x="21047" y="16747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 cap="sq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611484" y="816860"/>
                <a:ext cx="6229706" cy="5449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</a:rPr>
                  <a:t>状态点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sub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）位于平衡线上。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）吸收（释放）溶质：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（无）</a:t>
                </a:r>
                <a:endParaRPr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相对于液相浓度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而言，气相浓度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刚好为平衡浓度（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），此时气相没有吸收溶质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，也没有释放溶质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的能力。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）释放（吸收）溶质：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（无）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相对于气相浓度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而言，液相浓度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刚好为平衡浓度（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），此时液相没有释放溶质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，也没有吸收溶质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的能力。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）若气液相浓度（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）刚好处在平衡线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，则该体系从宏观上讲不会发生相际传质，即此时处于平衡状态。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484" y="816860"/>
                <a:ext cx="6229706" cy="5449762"/>
              </a:xfrm>
              <a:prstGeom prst="rect">
                <a:avLst/>
              </a:prstGeom>
              <a:blipFill>
                <a:blip r:embed="rId5"/>
                <a:stretch>
                  <a:fillRect l="-1567" t="-1230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3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369213" y="975892"/>
                <a:ext cx="6459535" cy="552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若状态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  <m:r>
                      <m:rPr>
                        <m:nor/>
                      </m:rPr>
                      <a:rPr lang="zh-CN" altLang="en-US" sz="2400" b="1" dirty="0" smtClean="0">
                        <a:solidFill>
                          <a:srgbClr val="FF0000"/>
                        </a:solidFill>
                        <a:cs typeface="Times New Roman" panose="02020603050405020304" pitchFamily="18" charset="0"/>
                      </a:rPr>
                      <m:t>吸收过程</m:t>
                    </m:r>
                    <m:r>
                      <m:rPr>
                        <m:nor/>
                      </m:rPr>
                      <a:rPr lang="zh-CN" altLang="en-US" sz="2400" dirty="0"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或：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溶质由气相向液相传质，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平衡状态：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或：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解吸过程：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 或：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溶质由液相向气相传质。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13" y="975892"/>
                <a:ext cx="6459535" cy="5528821"/>
              </a:xfrm>
              <a:prstGeom prst="rect">
                <a:avLst/>
              </a:prstGeom>
              <a:blipFill>
                <a:blip r:embed="rId38"/>
                <a:stretch>
                  <a:fillRect l="-1511" t="-1213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4532143" y="992361"/>
            <a:ext cx="181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小结：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46937" y="1264671"/>
            <a:ext cx="4930836" cy="4192337"/>
            <a:chOff x="438377" y="1260910"/>
            <a:chExt cx="4930836" cy="4192337"/>
          </a:xfrm>
        </p:grpSpPr>
        <p:grpSp>
          <p:nvGrpSpPr>
            <p:cNvPr id="27" name="组合 26"/>
            <p:cNvGrpSpPr/>
            <p:nvPr/>
          </p:nvGrpSpPr>
          <p:grpSpPr>
            <a:xfrm>
              <a:off x="438377" y="1260910"/>
              <a:ext cx="4930836" cy="4192337"/>
              <a:chOff x="689808" y="2164311"/>
              <a:chExt cx="4930836" cy="419233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87484" y="2164311"/>
                <a:ext cx="4733160" cy="4192337"/>
                <a:chOff x="887484" y="2164311"/>
                <a:chExt cx="4733160" cy="4192337"/>
              </a:xfrm>
            </p:grpSpPr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 flipH="1">
                  <a:off x="1014817" y="5880230"/>
                  <a:ext cx="442145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/>
                    <a:t>0</a:t>
                  </a:r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887484" y="2164311"/>
                  <a:ext cx="4733160" cy="4192337"/>
                  <a:chOff x="887484" y="2164311"/>
                  <a:chExt cx="4733160" cy="4192337"/>
                </a:xfrm>
              </p:grpSpPr>
              <p:sp>
                <p:nvSpPr>
                  <p:cNvPr id="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266787" y="6005253"/>
                    <a:ext cx="38401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 type="none" w="med" len="med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66787" y="2574665"/>
                    <a:ext cx="0" cy="3430588"/>
                  </a:xfrm>
                  <a:prstGeom prst="line">
                    <a:avLst/>
                  </a:prstGeom>
                  <a:noFill/>
                  <a:ln w="38100">
                    <a:solidFill>
                      <a:schemeClr val="bg1"/>
                    </a:solidFill>
                    <a:round/>
                    <a:headEnd type="none"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66787" y="2793740"/>
                    <a:ext cx="3478213" cy="3211513"/>
                  </a:xfrm>
                  <a:prstGeom prst="line">
                    <a:avLst/>
                  </a:prstGeom>
                  <a:noFill/>
                  <a:ln w="31750">
                    <a:solidFill>
                      <a:schemeClr val="accent3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8328" y="2280705"/>
                    <a:ext cx="504902" cy="170816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10500" dirty="0">
                        <a:solidFill>
                          <a:srgbClr val="00B050"/>
                        </a:solidFill>
                      </a:rPr>
                      <a:t>·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7484" y="2164311"/>
                        <a:ext cx="569478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i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 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87484" y="2164311"/>
                        <a:ext cx="569478" cy="461665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11842"/>
                        </a:stretch>
                      </a:blip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15806" y="5894983"/>
                        <a:ext cx="604838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i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 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015806" y="5894983"/>
                        <a:ext cx="604838" cy="461665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b="-2632"/>
                        </a:stretch>
                      </a:blip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6199" y="3414453"/>
                    <a:ext cx="488950" cy="1555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9600" b="1" dirty="0">
                        <a:solidFill>
                          <a:schemeClr val="hlink"/>
                        </a:solidFill>
                      </a:rPr>
                      <a:t>·</a:t>
                    </a:r>
                  </a:p>
                </p:txBody>
              </p:sp>
              <p:sp>
                <p:nvSpPr>
                  <p:cNvPr id="1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63912" y="4632066"/>
                    <a:ext cx="488950" cy="15557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9600" b="1" dirty="0">
                        <a:solidFill>
                          <a:schemeClr val="accent2"/>
                        </a:solidFill>
                      </a:rPr>
                      <a:t>·</a:t>
                    </a:r>
                  </a:p>
                </p:txBody>
              </p:sp>
              <p:sp>
                <p:nvSpPr>
                  <p:cNvPr id="1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578062" y="3169978"/>
                    <a:ext cx="0" cy="283845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209988" y="4207468"/>
                    <a:ext cx="8976" cy="18287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38549" y="3554153"/>
                    <a:ext cx="18512" cy="2482056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sysDash"/>
                    <a:headEnd/>
                    <a:tailEnd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70282" y="2790565"/>
                        <a:ext cx="497406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US" altLang="zh-CN" dirty="0"/>
                      </a:p>
                    </p:txBody>
                  </p:sp>
                </mc:Choice>
                <mc:Fallback xmlns="">
                  <p:sp>
                    <p:nvSpPr>
                      <p:cNvPr id="17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770282" y="2790565"/>
                        <a:ext cx="497406" cy="46166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 Box 2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43199" y="3746240"/>
                        <a:ext cx="459485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altLang="zh-CN" dirty="0"/>
                      </a:p>
                    </p:txBody>
                  </p:sp>
                </mc:Choice>
                <mc:Fallback xmlns="">
                  <p:sp>
                    <p:nvSpPr>
                      <p:cNvPr id="18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043199" y="3746240"/>
                        <a:ext cx="459485" cy="46166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 Box 2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982999" y="5246428"/>
                        <a:ext cx="471860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altLang="zh-CN" dirty="0"/>
                      </a:p>
                    </p:txBody>
                  </p:sp>
                </mc:Choice>
                <mc:Fallback xmlns="">
                  <p:sp>
                    <p:nvSpPr>
                      <p:cNvPr id="19" name="Text Box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982999" y="5246428"/>
                        <a:ext cx="471860" cy="46166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1251738" y="3169978"/>
                    <a:ext cx="310606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1279874" y="4787763"/>
                    <a:ext cx="1302298" cy="0"/>
                  </a:xfrm>
                  <a:prstGeom prst="line">
                    <a:avLst/>
                  </a:prstGeom>
                  <a:ln w="158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1251738" y="4207468"/>
                    <a:ext cx="1958250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279874" y="5435056"/>
                    <a:ext cx="2669788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V="1">
                    <a:off x="1266786" y="3541326"/>
                    <a:ext cx="2668808" cy="2166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345082" y="3158467"/>
                    <a:ext cx="46294" cy="285782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prstDash val="sysDash"/>
                    <a:headEnd/>
                    <a:tailEnd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2989991" y="6022120"/>
                    <a:ext cx="55640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AC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9991" y="6022120"/>
                    <a:ext cx="556403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2373210" y="6016293"/>
                    <a:ext cx="4451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AE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210" y="6016293"/>
                    <a:ext cx="445185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479" r="-5479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768388" y="6017226"/>
                    <a:ext cx="49270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8388" y="6017226"/>
                    <a:ext cx="4927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235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726249" y="2913388"/>
                    <a:ext cx="47555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AE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49" y="2913388"/>
                    <a:ext cx="475550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0256" r="-3846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89808" y="3419235"/>
                    <a:ext cx="55640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20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8" y="3419235"/>
                    <a:ext cx="55640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198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707059" y="4048630"/>
                    <a:ext cx="55640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20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AC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59" y="4048630"/>
                    <a:ext cx="556403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198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692385" y="4664081"/>
                    <a:ext cx="55640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AE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385" y="4664081"/>
                    <a:ext cx="556403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198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774930" y="5307317"/>
                    <a:ext cx="4609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930" y="5307317"/>
                    <a:ext cx="46096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3158" r="-6579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4310024" y="6036209"/>
                    <a:ext cx="55640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AE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0024" y="6036209"/>
                    <a:ext cx="556403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 rot="18945261">
              <a:off x="4009990" y="1881118"/>
              <a:ext cx="985866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>
                <a:defRPr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y*=f(x)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下箭头 28"/>
          <p:cNvSpPr/>
          <p:nvPr/>
        </p:nvSpPr>
        <p:spPr>
          <a:xfrm>
            <a:off x="6734140" y="3360840"/>
            <a:ext cx="253219" cy="44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形标注 44"/>
          <p:cNvSpPr/>
          <p:nvPr/>
        </p:nvSpPr>
        <p:spPr>
          <a:xfrm>
            <a:off x="1091919" y="5803248"/>
            <a:ext cx="1645920" cy="698471"/>
          </a:xfrm>
          <a:prstGeom prst="wedgeEllipseCallout">
            <a:avLst>
              <a:gd name="adj1" fmla="val 62811"/>
              <a:gd name="adj2" fmla="val 22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传热过程的</a:t>
            </a:r>
            <a:r>
              <a:rPr lang="zh-CN" altLang="en-US" b="1" dirty="0">
                <a:solidFill>
                  <a:srgbClr val="FF0000"/>
                </a:solidFill>
              </a:rPr>
              <a:t>方向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76093" y="6051782"/>
            <a:ext cx="1796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由高温向低温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494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6824" y="838758"/>
                <a:ext cx="11576308" cy="5080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+mn-ea"/>
                  </a:rPr>
                  <a:t>2.</a:t>
                </a:r>
                <a:r>
                  <a:rPr lang="zh-CN" altLang="en-US" sz="2600" b="1" dirty="0">
                    <a:latin typeface="+mn-ea"/>
                  </a:rPr>
                  <a:t>指明</a:t>
                </a:r>
                <a:r>
                  <a:rPr lang="zh-CN" altLang="en-US" sz="2600" b="1" dirty="0" smtClean="0">
                    <a:latin typeface="+mn-ea"/>
                  </a:rPr>
                  <a:t>过程</a:t>
                </a:r>
                <a:r>
                  <a:rPr lang="zh-CN" altLang="en-US" sz="2600" b="1" dirty="0">
                    <a:latin typeface="+mn-ea"/>
                  </a:rPr>
                  <a:t>进行</a:t>
                </a:r>
                <a:r>
                  <a:rPr lang="zh-CN" altLang="en-US" sz="2600" b="1" dirty="0" smtClean="0">
                    <a:latin typeface="+mn-ea"/>
                  </a:rPr>
                  <a:t>的极限</a:t>
                </a:r>
                <a:endParaRPr lang="en-US" altLang="zh-CN" sz="2600" b="1" dirty="0" smtClean="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传质过程的极限是平衡状态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 </a:t>
                </a:r>
                <a:r>
                  <a:rPr lang="zh-CN" altLang="en-US" sz="2400" dirty="0" smtClean="0">
                    <a:latin typeface="+mn-ea"/>
                  </a:rPr>
                  <a:t>如将摩尔分数为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的混合气送入某吸收塔的底部，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与自塔顶淋下的溶剂（摩尔分数为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）逆流吸收。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）塔无限高，溶剂量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很小</a:t>
                </a:r>
                <a:endParaRPr lang="en-US" altLang="zh-CN" sz="24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不会</m:t>
                    </m:r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无限增大，其最大极限值是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）塔无限高，溶剂量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很大，气体流量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很小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不会低于与溶剂入口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平衡的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4" y="838758"/>
                <a:ext cx="11576308" cy="5080943"/>
              </a:xfrm>
              <a:prstGeom prst="rect">
                <a:avLst/>
              </a:prstGeom>
              <a:blipFill>
                <a:blip r:embed="rId2"/>
                <a:stretch>
                  <a:fillRect l="-948" t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9089801" y="918808"/>
            <a:ext cx="2679833" cy="3242627"/>
            <a:chOff x="9395055" y="1449364"/>
            <a:chExt cx="1319082" cy="190918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718766" y="1756254"/>
              <a:ext cx="622380" cy="1295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 flipV="1">
              <a:off x="9862918" y="3046022"/>
              <a:ext cx="531" cy="31252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9863449" y="1449364"/>
              <a:ext cx="0" cy="3191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232154" y="3061865"/>
              <a:ext cx="0" cy="29667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0181278" y="1468142"/>
              <a:ext cx="1" cy="2947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9480925" y="2447239"/>
              <a:ext cx="1233212" cy="1069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 flipV="1">
              <a:off x="9862918" y="2217072"/>
              <a:ext cx="2527" cy="237592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10167798" y="2447239"/>
              <a:ext cx="0" cy="293714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 flipH="1">
              <a:off x="9859494" y="2177587"/>
              <a:ext cx="184304" cy="2217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 dirty="0" smtClean="0"/>
                <a:t>y</a:t>
              </a:r>
              <a:endParaRPr lang="en-US" altLang="zh-CN" sz="1800" dirty="0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0021119" y="2523499"/>
              <a:ext cx="174827" cy="21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 dirty="0" smtClean="0"/>
                <a:t>x</a:t>
              </a:r>
              <a:endParaRPr lang="en-US" altLang="zh-CN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9395055" y="2261171"/>
                  <a:ext cx="409582" cy="236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055" y="2261171"/>
                  <a:ext cx="409582" cy="2362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0346960" y="2250378"/>
                  <a:ext cx="316922" cy="236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60" y="2250378"/>
                  <a:ext cx="316922" cy="2362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559327" y="1516425"/>
                  <a:ext cx="345629" cy="196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27" y="1516425"/>
                  <a:ext cx="345629" cy="196903"/>
                </a:xfrm>
                <a:prstGeom prst="rect">
                  <a:avLst/>
                </a:prstGeom>
                <a:blipFill>
                  <a:blip r:embed="rId5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0192602" y="1527675"/>
                  <a:ext cx="328261" cy="196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602" y="1527675"/>
                  <a:ext cx="328261" cy="196903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559327" y="3146181"/>
                  <a:ext cx="295000" cy="1687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27" y="3146181"/>
                  <a:ext cx="295000" cy="168743"/>
                </a:xfrm>
                <a:prstGeom prst="rect">
                  <a:avLst/>
                </a:prstGeom>
                <a:blipFill>
                  <a:blip r:embed="rId7"/>
                  <a:stretch>
                    <a:fillRect l="-8163" r="-2041" b="-34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0207999" y="3152657"/>
                  <a:ext cx="324773" cy="196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7999" y="3152657"/>
                  <a:ext cx="324773" cy="196903"/>
                </a:xfrm>
                <a:prstGeom prst="rect">
                  <a:avLst/>
                </a:prstGeom>
                <a:blipFill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椭圆形标注 9"/>
          <p:cNvSpPr/>
          <p:nvPr/>
        </p:nvSpPr>
        <p:spPr>
          <a:xfrm>
            <a:off x="4901140" y="5952382"/>
            <a:ext cx="1645920" cy="698471"/>
          </a:xfrm>
          <a:prstGeom prst="wedgeEllipseCallout">
            <a:avLst>
              <a:gd name="adj1" fmla="val 57255"/>
              <a:gd name="adj2" fmla="val -24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传热过程的极限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6547060" y="5184883"/>
            <a:ext cx="2712316" cy="1558227"/>
            <a:chOff x="8109361" y="5364286"/>
            <a:chExt cx="2127417" cy="1028664"/>
          </a:xfrm>
        </p:grpSpPr>
        <p:grpSp>
          <p:nvGrpSpPr>
            <p:cNvPr id="42" name="组合 41"/>
            <p:cNvGrpSpPr/>
            <p:nvPr/>
          </p:nvGrpSpPr>
          <p:grpSpPr>
            <a:xfrm>
              <a:off x="8661121" y="5364286"/>
              <a:ext cx="1314329" cy="1028664"/>
              <a:chOff x="8699863" y="5594747"/>
              <a:chExt cx="1314329" cy="102866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>
                <a:off x="8712926" y="5594747"/>
                <a:ext cx="12207" cy="102812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8712926" y="6622869"/>
                <a:ext cx="1301266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0014192" y="5594747"/>
                <a:ext cx="0" cy="102866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8700952" y="6101412"/>
                <a:ext cx="1313240" cy="31239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8699863" y="5762008"/>
                <a:ext cx="1314329" cy="647468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8109361" y="5822077"/>
                  <a:ext cx="606333" cy="487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zh-CN" sz="140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361" y="5822077"/>
                  <a:ext cx="606333" cy="4876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9970765" y="5406358"/>
                  <a:ext cx="266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765" y="5406358"/>
                  <a:ext cx="26601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9948441" y="5768044"/>
                  <a:ext cx="266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8441" y="5768044"/>
                  <a:ext cx="26601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/>
          <p:cNvGrpSpPr/>
          <p:nvPr/>
        </p:nvGrpSpPr>
        <p:grpSpPr>
          <a:xfrm>
            <a:off x="9545635" y="5112872"/>
            <a:ext cx="2494083" cy="1679020"/>
            <a:chOff x="9768970" y="5432494"/>
            <a:chExt cx="2045606" cy="1062156"/>
          </a:xfrm>
        </p:grpSpPr>
        <p:grpSp>
          <p:nvGrpSpPr>
            <p:cNvPr id="43" name="组合 42"/>
            <p:cNvGrpSpPr/>
            <p:nvPr/>
          </p:nvGrpSpPr>
          <p:grpSpPr>
            <a:xfrm>
              <a:off x="10022019" y="5432494"/>
              <a:ext cx="1301266" cy="1028664"/>
              <a:chOff x="8712926" y="5594747"/>
              <a:chExt cx="1301266" cy="1028664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H="1">
                <a:off x="8712926" y="5594747"/>
                <a:ext cx="12207" cy="102812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8712926" y="6622869"/>
                <a:ext cx="1301266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0014192" y="5594747"/>
                <a:ext cx="0" cy="102866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8723960" y="5823031"/>
                <a:ext cx="1290232" cy="671922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8712927" y="5822490"/>
                <a:ext cx="1301265" cy="39679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9768970" y="5872484"/>
                  <a:ext cx="3312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970" y="5872484"/>
                  <a:ext cx="33121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9786468" y="6186873"/>
                  <a:ext cx="3312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468" y="6186873"/>
                  <a:ext cx="33121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11308990" y="5508701"/>
                  <a:ext cx="505586" cy="325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990" y="5508701"/>
                  <a:ext cx="505586" cy="32575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35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2324" y="815924"/>
                <a:ext cx="6668735" cy="58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latin typeface="+mn-ea"/>
                  </a:rPr>
                  <a:t>3.</a:t>
                </a:r>
                <a:r>
                  <a:rPr lang="zh-CN" altLang="en-US" sz="2600" b="1" dirty="0" smtClean="0">
                    <a:latin typeface="+mn-ea"/>
                  </a:rPr>
                  <a:t>确定吸收过程的推动力</a:t>
                </a:r>
                <a:endParaRPr lang="en-US" altLang="zh-CN" sz="2600" b="1" dirty="0" smtClean="0">
                  <a:latin typeface="+mn-ea"/>
                </a:endParaRPr>
              </a:p>
              <a:p>
                <a:endParaRPr lang="en-US" altLang="zh-CN" sz="26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+mn-ea"/>
                  </a:rPr>
                  <a:t>吸收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过程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推动力是指实际浓度与平衡浓度的差值。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如图状态点</a:t>
                </a:r>
                <a:r>
                  <a:rPr lang="en-US" altLang="zh-CN" sz="2400" b="1" i="1" dirty="0" smtClean="0">
                    <a:latin typeface="+mn-ea"/>
                    <a:cs typeface="Times New Roman" panose="02020603050405020304" pitchFamily="18" charset="0"/>
                  </a:rPr>
                  <a:t>B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线段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）是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指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以气相中溶质摩尔分数差表示的吸收过程推动力；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线段</a:t>
                </a:r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）是指以液相中溶质摩尔分数差表示的吸收过程推动力。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线段越长，差值越大，过程的推动力越大，过程的速率也越快。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吸收过程的推动力的其他表示法：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相分压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，气相摩尔比：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液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相浓度：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，液相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摩尔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比：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4" y="815924"/>
                <a:ext cx="6668735" cy="5863144"/>
              </a:xfrm>
              <a:prstGeom prst="rect">
                <a:avLst/>
              </a:prstGeom>
              <a:blipFill>
                <a:blip r:embed="rId2"/>
                <a:stretch>
                  <a:fillRect l="-1645" t="-832" r="-2377" b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2"/>
          <p:cNvSpPr txBox="1">
            <a:spLocks noChangeArrowheads="1"/>
          </p:cNvSpPr>
          <p:nvPr/>
        </p:nvSpPr>
        <p:spPr bwMode="auto">
          <a:xfrm flipH="1">
            <a:off x="7335394" y="5537188"/>
            <a:ext cx="755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 </a:t>
            </a:r>
            <a:r>
              <a:rPr lang="en-US" altLang="zh-CN" sz="2000" dirty="0" smtClean="0"/>
              <a:t>0</a:t>
            </a:r>
            <a:endParaRPr lang="en-US" altLang="zh-CN" sz="2000" dirty="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691761" y="5783466"/>
            <a:ext cx="3840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7691761" y="2352878"/>
            <a:ext cx="0" cy="3430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7691761" y="2571953"/>
            <a:ext cx="3478213" cy="3211513"/>
          </a:xfrm>
          <a:prstGeom prst="line">
            <a:avLst/>
          </a:prstGeom>
          <a:noFill/>
          <a:ln w="31750">
            <a:solidFill>
              <a:schemeClr val="accent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709348" y="213697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/>
              <a:t>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flipH="1">
            <a:off x="10595726" y="2465567"/>
            <a:ext cx="755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361937" y="2087114"/>
            <a:ext cx="48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/>
              <a:t>y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355447" y="5692065"/>
            <a:ext cx="60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/>
              <a:t>x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8972224" y="2948191"/>
            <a:ext cx="30812" cy="2838565"/>
          </a:xfrm>
          <a:prstGeom prst="line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9001460" y="2517190"/>
            <a:ext cx="488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B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826029" y="5662818"/>
            <a:ext cx="60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 smtClean="0"/>
              <a:t>x</a:t>
            </a:r>
            <a:endParaRPr lang="en-US" altLang="zh-CN" sz="2800" baseline="-25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7691761" y="2948191"/>
            <a:ext cx="307230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327429" y="2729366"/>
            <a:ext cx="604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 smtClean="0"/>
              <a:t>y</a:t>
            </a:r>
            <a:endParaRPr lang="en-US" altLang="zh-CN" sz="2800" baseline="-25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7704848" y="4565976"/>
            <a:ext cx="1302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100011" y="4323088"/>
                <a:ext cx="76689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11" y="4323088"/>
                <a:ext cx="76689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10749997" y="2944900"/>
            <a:ext cx="0" cy="2838451"/>
          </a:xfrm>
          <a:prstGeom prst="line">
            <a:avLst/>
          </a:prstGeom>
          <a:noFill/>
          <a:ln w="15875">
            <a:solidFill>
              <a:srgbClr val="92D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10624055" y="5780291"/>
                <a:ext cx="4513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055" y="5780291"/>
                <a:ext cx="4513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/>
          <p:cNvCxnSpPr>
            <a:endCxn id="39" idx="0"/>
          </p:cNvCxnSpPr>
          <p:nvPr/>
        </p:nvCxnSpPr>
        <p:spPr>
          <a:xfrm>
            <a:off x="9003036" y="2944900"/>
            <a:ext cx="1746961" cy="0"/>
          </a:xfrm>
          <a:prstGeom prst="line">
            <a:avLst/>
          </a:prstGeom>
          <a:ln w="44450" cap="rnd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001460" y="2944900"/>
            <a:ext cx="0" cy="1621076"/>
          </a:xfrm>
          <a:prstGeom prst="line">
            <a:avLst/>
          </a:prstGeom>
          <a:ln w="44450" cap="rnd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9049098" y="4390983"/>
            <a:ext cx="4889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E</a:t>
            </a:r>
          </a:p>
        </p:txBody>
      </p:sp>
      <p:sp>
        <p:nvSpPr>
          <p:cNvPr id="28" name="椭圆形标注 27"/>
          <p:cNvSpPr/>
          <p:nvPr/>
        </p:nvSpPr>
        <p:spPr>
          <a:xfrm>
            <a:off x="8404952" y="837152"/>
            <a:ext cx="1645920" cy="698471"/>
          </a:xfrm>
          <a:prstGeom prst="wedgeEllipseCallout">
            <a:avLst>
              <a:gd name="adj1" fmla="val 57255"/>
              <a:gd name="adj2" fmla="val -24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传热过程的推动力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050873" y="791922"/>
                <a:ext cx="2036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两流体的温度差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873" y="791922"/>
                <a:ext cx="2036152" cy="707886"/>
              </a:xfrm>
              <a:prstGeom prst="rect">
                <a:avLst/>
              </a:prstGeom>
              <a:blipFill>
                <a:blip r:embed="rId5"/>
                <a:stretch>
                  <a:fillRect l="-3293" t="-6897" r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9633" y="827883"/>
                <a:ext cx="11534503" cy="5594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在总压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101.3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，温度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30℃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</m:t>
                    </m:r>
                    <m:r>
                      <a:rPr lang="en-US" altLang="zh-CN" sz="2400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摩尔分率为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的混合气体与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摩尔分率为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的水溶液相接触，试问：</a:t>
                </a: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的传质方向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；（液相分析，解吸）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）其它条件不变，温度降到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的传质方向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；（气相分析，吸收）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）其它条件不变，总压提高到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202.6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的传质方向，并计算以液相摩尔分率差及气相摩尔率差表示的传质推动力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=0.0025，∆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=0.0606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书习题：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5-2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5-5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3" y="827883"/>
                <a:ext cx="11534503" cy="5594352"/>
              </a:xfrm>
              <a:prstGeom prst="rect">
                <a:avLst/>
              </a:prstGeom>
              <a:blipFill>
                <a:blip r:embed="rId2"/>
                <a:stretch>
                  <a:fillRect l="-1110" r="-159" b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4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13508" y="796833"/>
                <a:ext cx="11599818" cy="574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C000"/>
                    </a:solidFill>
                    <a:latin typeface="+mn-ea"/>
                  </a:rPr>
                  <a:t>5.2.2</a:t>
                </a:r>
                <a:r>
                  <a:rPr lang="zh-CN" altLang="en-US" sz="2800" b="1" dirty="0" smtClean="0">
                    <a:solidFill>
                      <a:srgbClr val="FFC000"/>
                    </a:solidFill>
                    <a:latin typeface="+mn-ea"/>
                  </a:rPr>
                  <a:t>  气液相平衡关系</a:t>
                </a:r>
                <a:endParaRPr lang="en-US" altLang="zh-CN" sz="28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600" b="1" dirty="0" smtClean="0">
                    <a:latin typeface="+mn-ea"/>
                  </a:rPr>
                  <a:t>1.</a:t>
                </a:r>
                <a:r>
                  <a:rPr lang="zh-CN" altLang="en-US" sz="2600" b="1" dirty="0" smtClean="0">
                    <a:latin typeface="+mn-ea"/>
                  </a:rPr>
                  <a:t>基本概念</a:t>
                </a:r>
                <a:endParaRPr lang="en-US" altLang="zh-CN" sz="26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:r>
                  <a:rPr lang="zh-CN" altLang="en-US" sz="2400" b="1" dirty="0" smtClean="0">
                    <a:latin typeface="+mn-ea"/>
                  </a:rPr>
                  <a:t>平衡状态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</a:rPr>
                  <a:t>    </a:t>
                </a:r>
                <a:r>
                  <a:rPr lang="zh-CN" altLang="en-US" sz="2400" b="1" dirty="0">
                    <a:latin typeface="+mn-ea"/>
                  </a:rPr>
                  <a:t>在一定压力和温度下，一定量的液体</a:t>
                </a:r>
                <a:r>
                  <a:rPr lang="zh-CN" altLang="en-US" sz="2400" b="1" dirty="0" smtClean="0">
                    <a:latin typeface="+mn-ea"/>
                  </a:rPr>
                  <a:t>吸收剂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与混合气体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充分</a:t>
                </a:r>
                <a:r>
                  <a:rPr lang="zh-CN" altLang="en-US" sz="2400" b="1" dirty="0">
                    <a:latin typeface="+mn-ea"/>
                  </a:rPr>
                  <a:t>接触，气相中的</a:t>
                </a:r>
                <a:r>
                  <a:rPr lang="zh-CN" altLang="en-US" sz="2400" b="1" dirty="0" smtClean="0">
                    <a:latin typeface="+mn-ea"/>
                  </a:rPr>
                  <a:t>溶质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向</a:t>
                </a:r>
                <a:r>
                  <a:rPr lang="zh-CN" altLang="en-US" sz="2400" b="1" dirty="0">
                    <a:latin typeface="+mn-ea"/>
                  </a:rPr>
                  <a:t>液相</a:t>
                </a:r>
                <a:r>
                  <a:rPr lang="zh-CN" altLang="en-US" sz="2400" b="1" dirty="0" smtClean="0">
                    <a:latin typeface="+mn-ea"/>
                  </a:rPr>
                  <a:t>溶剂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中</a:t>
                </a:r>
                <a:r>
                  <a:rPr lang="zh-CN" altLang="en-US" sz="2400" b="1" dirty="0">
                    <a:latin typeface="+mn-ea"/>
                  </a:rPr>
                  <a:t>转移，长期充分接触后，液相中</a:t>
                </a:r>
                <a:r>
                  <a:rPr lang="zh-CN" altLang="en-US" sz="2400" b="1" dirty="0" smtClean="0">
                    <a:latin typeface="+mn-ea"/>
                  </a:rPr>
                  <a:t>溶质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组分</a:t>
                </a:r>
                <a:r>
                  <a:rPr lang="zh-CN" altLang="en-US" sz="2400" b="1" dirty="0">
                    <a:latin typeface="+mn-ea"/>
                  </a:rPr>
                  <a:t>的浓度不再增加，此时，气液两相达到平衡。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 smtClean="0">
                    <a:latin typeface="+mn-ea"/>
                  </a:rPr>
                  <a:t>）饱和浓度（溶解度） 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</a:t>
                </a:r>
                <a:r>
                  <a:rPr lang="zh-CN" altLang="en-US" sz="2400" b="1" dirty="0">
                    <a:latin typeface="+mn-ea"/>
                  </a:rPr>
                  <a:t>气液两相达到平衡时，</a:t>
                </a:r>
                <a:r>
                  <a:rPr lang="zh-CN" altLang="en-US" sz="2400" b="1" dirty="0" smtClean="0">
                    <a:latin typeface="+mn-ea"/>
                  </a:rPr>
                  <a:t>溶质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在</a:t>
                </a:r>
                <a:r>
                  <a:rPr lang="zh-CN" altLang="en-US" sz="2400" b="1" dirty="0">
                    <a:latin typeface="+mn-ea"/>
                  </a:rPr>
                  <a:t>液相中的浓度为饱和浓度。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>
                    <a:latin typeface="+mn-ea"/>
                  </a:rPr>
                  <a:t>）平衡分压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    </a:t>
                </a:r>
                <a:r>
                  <a:rPr lang="zh-CN" altLang="en-US" sz="2400" b="1" dirty="0" smtClean="0">
                    <a:latin typeface="+mn-ea"/>
                  </a:rPr>
                  <a:t>气</a:t>
                </a:r>
                <a:r>
                  <a:rPr lang="zh-CN" altLang="en-US" sz="2400" b="1" dirty="0">
                    <a:latin typeface="+mn-ea"/>
                  </a:rPr>
                  <a:t>液两相达到平衡时，溶质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在气相中的分压为平衡分压。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4</a:t>
                </a:r>
                <a:r>
                  <a:rPr lang="zh-CN" altLang="en-US" sz="2400" b="1" dirty="0">
                    <a:latin typeface="+mn-ea"/>
                  </a:rPr>
                  <a:t>）相平衡关系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    气液两相达到平衡时，溶质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组分在气液两相中的浓度存在的关系。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" y="796833"/>
                <a:ext cx="11599818" cy="5740033"/>
              </a:xfrm>
              <a:prstGeom prst="rect">
                <a:avLst/>
              </a:prstGeom>
              <a:blipFill>
                <a:blip r:embed="rId2"/>
                <a:stretch>
                  <a:fillRect l="-1051" t="-1169" r="-3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14200" y="814642"/>
                <a:ext cx="11546873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溶解度曲线</a:t>
                </a:r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）自由度数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对于双组分混合气体的单组分物理吸收系统，根据相律，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baseline="0" smtClean="0">
                        <a:latin typeface="Cambria Math" panose="02040503050406030204" pitchFamily="18" charset="0"/>
                      </a:rPr>
                      <m:t>2=3−2+2=3</m:t>
                    </m:r>
                  </m:oMath>
                </a14:m>
                <a:endPara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因此，当气液两相达到平衡时，温度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、总压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、气相组成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（或分压</m:t>
                    </m:r>
                    <m:r>
                      <a:rPr lang="en-US" altLang="zh-CN" sz="24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400" b="1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、液相组成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或溶解度</m:t>
                    </m:r>
                    <m:r>
                      <a:rPr lang="en-US" altLang="zh-CN" sz="24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zh-CN" sz="2400" b="1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共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个变量。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当总压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不太高时（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𝟓𝟎𝟎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𝒌𝑷𝒂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）时，压力的变化对平衡关系的影响忽略不计。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一定时 ，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𝐀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0" y="814642"/>
                <a:ext cx="11546873" cy="5478423"/>
              </a:xfrm>
              <a:prstGeom prst="rect">
                <a:avLst/>
              </a:prstGeom>
              <a:blipFill>
                <a:blip r:embed="rId4"/>
                <a:stretch>
                  <a:fillRect l="-950" t="-1336" r="-792" b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4511505" y="4972200"/>
            <a:ext cx="2158386" cy="431075"/>
          </a:xfrm>
          <a:prstGeom prst="wedgeRoundRectCallout">
            <a:avLst>
              <a:gd name="adj1" fmla="val -85226"/>
              <a:gd name="adj2" fmla="val 1004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溶解度曲线</a:t>
            </a:r>
            <a:endParaRPr lang="zh-CN" altLang="en-US" sz="2000" dirty="0"/>
          </a:p>
        </p:txBody>
      </p:sp>
      <p:sp>
        <p:nvSpPr>
          <p:cNvPr id="7" name="圆角矩形标注 6"/>
          <p:cNvSpPr/>
          <p:nvPr/>
        </p:nvSpPr>
        <p:spPr>
          <a:xfrm>
            <a:off x="783770" y="2586444"/>
            <a:ext cx="1077827" cy="431075"/>
          </a:xfrm>
          <a:prstGeom prst="wedgeRoundRectCallout">
            <a:avLst>
              <a:gd name="adj1" fmla="val 78318"/>
              <a:gd name="adj2" fmla="val -753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组</a:t>
            </a:r>
            <a:r>
              <a:rPr lang="zh-CN" altLang="en-US" sz="2000" dirty="0"/>
              <a:t>分数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3278776" y="2625632"/>
            <a:ext cx="1028245" cy="431075"/>
          </a:xfrm>
          <a:prstGeom prst="wedgeRoundRectCallout">
            <a:avLst>
              <a:gd name="adj1" fmla="val -89623"/>
              <a:gd name="adj2" fmla="val -87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相</a:t>
            </a:r>
            <a:r>
              <a:rPr lang="zh-CN" altLang="en-US" sz="2000" dirty="0" smtClean="0"/>
              <a:t>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810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p:sp>
        <p:nvSpPr>
          <p:cNvPr id="2" name="矩形 1"/>
          <p:cNvSpPr/>
          <p:nvPr/>
        </p:nvSpPr>
        <p:spPr>
          <a:xfrm>
            <a:off x="388470" y="814641"/>
            <a:ext cx="11472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）溶解度曲线</a:t>
            </a:r>
            <a:endParaRPr lang="en-US" altLang="zh-CN" sz="2400" b="1" dirty="0" smtClean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15974" y="1480828"/>
            <a:ext cx="4039246" cy="4496475"/>
            <a:chOff x="1415974" y="1480828"/>
            <a:chExt cx="4039246" cy="4496475"/>
          </a:xfrm>
        </p:grpSpPr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1760074" y="5577193"/>
              <a:ext cx="283443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/>
                <a:t> 氨</a:t>
              </a:r>
              <a:r>
                <a:rPr lang="zh-CN" altLang="en-US" sz="2000" b="1" dirty="0"/>
                <a:t>在水中的</a:t>
              </a:r>
              <a:r>
                <a:rPr lang="zh-CN" altLang="en-US" sz="2000" b="1" dirty="0" smtClean="0"/>
                <a:t>溶解度曲线</a:t>
              </a:r>
              <a:endParaRPr lang="zh-CN" altLang="en-US" sz="2000" b="1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415974" y="1480828"/>
              <a:ext cx="4039246" cy="3891842"/>
              <a:chOff x="1335063" y="1234659"/>
              <a:chExt cx="4039246" cy="3891842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1335063" y="4469276"/>
                <a:ext cx="2438400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2325663" y="4469276"/>
                <a:ext cx="0" cy="60960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2325663" y="4469276"/>
                <a:ext cx="0" cy="60960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2673326" y="4469276"/>
                <a:ext cx="0" cy="60960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3178151" y="4502614"/>
                <a:ext cx="0" cy="60960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3740126" y="4516901"/>
                <a:ext cx="0" cy="60960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1350938" y="1676864"/>
                <a:ext cx="3600450" cy="3384550"/>
              </a:xfrm>
              <a:custGeom>
                <a:avLst/>
                <a:gdLst>
                  <a:gd name="T0" fmla="*/ 0 w 2268"/>
                  <a:gd name="T1" fmla="*/ 2132 h 2132"/>
                  <a:gd name="T2" fmla="*/ 998 w 2268"/>
                  <a:gd name="T3" fmla="*/ 1451 h 2132"/>
                  <a:gd name="T4" fmla="*/ 1542 w 2268"/>
                  <a:gd name="T5" fmla="*/ 907 h 2132"/>
                  <a:gd name="T6" fmla="*/ 2041 w 2268"/>
                  <a:gd name="T7" fmla="*/ 272 h 2132"/>
                  <a:gd name="T8" fmla="*/ 2268 w 2268"/>
                  <a:gd name="T9" fmla="*/ 0 h 2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8" h="2132">
                    <a:moveTo>
                      <a:pt x="0" y="2132"/>
                    </a:moveTo>
                    <a:cubicBezTo>
                      <a:pt x="370" y="1893"/>
                      <a:pt x="741" y="1655"/>
                      <a:pt x="998" y="1451"/>
                    </a:cubicBezTo>
                    <a:cubicBezTo>
                      <a:pt x="1255" y="1247"/>
                      <a:pt x="1368" y="1103"/>
                      <a:pt x="1542" y="907"/>
                    </a:cubicBezTo>
                    <a:cubicBezTo>
                      <a:pt x="1716" y="711"/>
                      <a:pt x="1920" y="423"/>
                      <a:pt x="2041" y="272"/>
                    </a:cubicBezTo>
                    <a:cubicBezTo>
                      <a:pt x="2162" y="121"/>
                      <a:pt x="2230" y="45"/>
                      <a:pt x="2268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9"/>
              <p:cNvSpPr>
                <a:spLocks/>
              </p:cNvSpPr>
              <p:nvPr/>
            </p:nvSpPr>
            <p:spPr bwMode="auto">
              <a:xfrm>
                <a:off x="1350938" y="2611901"/>
                <a:ext cx="3600450" cy="2449512"/>
              </a:xfrm>
              <a:custGeom>
                <a:avLst/>
                <a:gdLst>
                  <a:gd name="T0" fmla="*/ 0 w 2268"/>
                  <a:gd name="T1" fmla="*/ 1543 h 1543"/>
                  <a:gd name="T2" fmla="*/ 771 w 2268"/>
                  <a:gd name="T3" fmla="*/ 1180 h 1543"/>
                  <a:gd name="T4" fmla="*/ 1270 w 2268"/>
                  <a:gd name="T5" fmla="*/ 908 h 1543"/>
                  <a:gd name="T6" fmla="*/ 1542 w 2268"/>
                  <a:gd name="T7" fmla="*/ 681 h 1543"/>
                  <a:gd name="T8" fmla="*/ 1814 w 2268"/>
                  <a:gd name="T9" fmla="*/ 454 h 1543"/>
                  <a:gd name="T10" fmla="*/ 2268 w 2268"/>
                  <a:gd name="T11" fmla="*/ 0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8" h="1543">
                    <a:moveTo>
                      <a:pt x="0" y="1543"/>
                    </a:moveTo>
                    <a:cubicBezTo>
                      <a:pt x="279" y="1414"/>
                      <a:pt x="559" y="1286"/>
                      <a:pt x="771" y="1180"/>
                    </a:cubicBezTo>
                    <a:cubicBezTo>
                      <a:pt x="983" y="1074"/>
                      <a:pt x="1142" y="991"/>
                      <a:pt x="1270" y="908"/>
                    </a:cubicBezTo>
                    <a:cubicBezTo>
                      <a:pt x="1398" y="825"/>
                      <a:pt x="1451" y="757"/>
                      <a:pt x="1542" y="681"/>
                    </a:cubicBezTo>
                    <a:cubicBezTo>
                      <a:pt x="1633" y="605"/>
                      <a:pt x="1693" y="568"/>
                      <a:pt x="1814" y="454"/>
                    </a:cubicBezTo>
                    <a:cubicBezTo>
                      <a:pt x="1935" y="340"/>
                      <a:pt x="2192" y="76"/>
                      <a:pt x="2268" y="0"/>
                    </a:cubicBez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20"/>
              <p:cNvSpPr>
                <a:spLocks/>
              </p:cNvSpPr>
              <p:nvPr/>
            </p:nvSpPr>
            <p:spPr bwMode="auto">
              <a:xfrm>
                <a:off x="1350938" y="4053351"/>
                <a:ext cx="3600450" cy="1008062"/>
              </a:xfrm>
              <a:custGeom>
                <a:avLst/>
                <a:gdLst>
                  <a:gd name="T0" fmla="*/ 0 w 2268"/>
                  <a:gd name="T1" fmla="*/ 635 h 635"/>
                  <a:gd name="T2" fmla="*/ 499 w 2268"/>
                  <a:gd name="T3" fmla="*/ 544 h 635"/>
                  <a:gd name="T4" fmla="*/ 1089 w 2268"/>
                  <a:gd name="T5" fmla="*/ 408 h 635"/>
                  <a:gd name="T6" fmla="*/ 1497 w 2268"/>
                  <a:gd name="T7" fmla="*/ 272 h 635"/>
                  <a:gd name="T8" fmla="*/ 2041 w 2268"/>
                  <a:gd name="T9" fmla="*/ 90 h 635"/>
                  <a:gd name="T10" fmla="*/ 2268 w 2268"/>
                  <a:gd name="T1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8" h="635">
                    <a:moveTo>
                      <a:pt x="0" y="635"/>
                    </a:moveTo>
                    <a:cubicBezTo>
                      <a:pt x="159" y="608"/>
                      <a:pt x="318" y="582"/>
                      <a:pt x="499" y="544"/>
                    </a:cubicBezTo>
                    <a:cubicBezTo>
                      <a:pt x="680" y="506"/>
                      <a:pt x="923" y="453"/>
                      <a:pt x="1089" y="408"/>
                    </a:cubicBezTo>
                    <a:cubicBezTo>
                      <a:pt x="1255" y="363"/>
                      <a:pt x="1338" y="325"/>
                      <a:pt x="1497" y="272"/>
                    </a:cubicBezTo>
                    <a:cubicBezTo>
                      <a:pt x="1656" y="219"/>
                      <a:pt x="1913" y="135"/>
                      <a:pt x="2041" y="90"/>
                    </a:cubicBezTo>
                    <a:cubicBezTo>
                      <a:pt x="2169" y="45"/>
                      <a:pt x="2218" y="22"/>
                      <a:pt x="2268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1350938" y="3477089"/>
                <a:ext cx="3600450" cy="1584325"/>
              </a:xfrm>
              <a:custGeom>
                <a:avLst/>
                <a:gdLst>
                  <a:gd name="T0" fmla="*/ 0 w 2268"/>
                  <a:gd name="T1" fmla="*/ 998 h 998"/>
                  <a:gd name="T2" fmla="*/ 635 w 2268"/>
                  <a:gd name="T3" fmla="*/ 816 h 998"/>
                  <a:gd name="T4" fmla="*/ 862 w 2268"/>
                  <a:gd name="T5" fmla="*/ 725 h 998"/>
                  <a:gd name="T6" fmla="*/ 1270 w 2268"/>
                  <a:gd name="T7" fmla="*/ 544 h 998"/>
                  <a:gd name="T8" fmla="*/ 1769 w 2268"/>
                  <a:gd name="T9" fmla="*/ 272 h 998"/>
                  <a:gd name="T10" fmla="*/ 2268 w 2268"/>
                  <a:gd name="T11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8" h="998">
                    <a:moveTo>
                      <a:pt x="0" y="998"/>
                    </a:moveTo>
                    <a:cubicBezTo>
                      <a:pt x="245" y="929"/>
                      <a:pt x="491" y="861"/>
                      <a:pt x="635" y="816"/>
                    </a:cubicBezTo>
                    <a:cubicBezTo>
                      <a:pt x="779" y="771"/>
                      <a:pt x="756" y="770"/>
                      <a:pt x="862" y="725"/>
                    </a:cubicBezTo>
                    <a:cubicBezTo>
                      <a:pt x="968" y="680"/>
                      <a:pt x="1119" y="619"/>
                      <a:pt x="1270" y="544"/>
                    </a:cubicBezTo>
                    <a:cubicBezTo>
                      <a:pt x="1421" y="469"/>
                      <a:pt x="1603" y="363"/>
                      <a:pt x="1769" y="272"/>
                    </a:cubicBezTo>
                    <a:cubicBezTo>
                      <a:pt x="1935" y="181"/>
                      <a:pt x="2101" y="90"/>
                      <a:pt x="2268" y="0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1350938" y="1603839"/>
                <a:ext cx="3600450" cy="345757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>
                <a:off x="4942509" y="5052941"/>
                <a:ext cx="4318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 flipV="1">
                <a:off x="1359993" y="1234659"/>
                <a:ext cx="0" cy="4333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0888" y="2321389"/>
                    <a:ext cx="85472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℃</m:t>
                          </m:r>
                        </m:oMath>
                      </m:oMathPara>
                    </a14:m>
                    <a:endParaRPr lang="en-US" altLang="zh-CN" sz="2000" b="1" dirty="0">
                      <a:latin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4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90888" y="2321389"/>
                    <a:ext cx="854721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1888" y="3043701"/>
                    <a:ext cx="85472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℃</m:t>
                          </m:r>
                        </m:oMath>
                      </m:oMathPara>
                    </a14:m>
                    <a:endParaRPr lang="en-US" altLang="zh-CN" sz="2000" b="1" dirty="0">
                      <a:latin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5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71888" y="3043701"/>
                    <a:ext cx="854721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7788" y="3619964"/>
                    <a:ext cx="85472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℃</m:t>
                          </m:r>
                        </m:oMath>
                      </m:oMathPara>
                    </a14:m>
                    <a:endParaRPr lang="en-US" altLang="zh-CN" sz="2000" b="1" dirty="0">
                      <a:latin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6" name="Text 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87788" y="3619964"/>
                    <a:ext cx="854721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7788" y="4194639"/>
                    <a:ext cx="85472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℃</m:t>
                          </m:r>
                        </m:oMath>
                      </m:oMathPara>
                    </a14:m>
                    <a:endParaRPr lang="en-US" altLang="zh-CN" sz="2000" b="1" dirty="0">
                      <a:latin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7" name="Text 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87788" y="4194639"/>
                    <a:ext cx="85472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096000" y="1497118"/>
                <a:ext cx="5765074" cy="2086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结论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总压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、气相中溶质组成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400" i="1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一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定，若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下降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，在同一溶剂中，溶质的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溶解度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随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之增加，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有利于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吸收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97118"/>
                <a:ext cx="5765074" cy="2086725"/>
              </a:xfrm>
              <a:prstGeom prst="rect">
                <a:avLst/>
              </a:prstGeom>
              <a:blipFill>
                <a:blip r:embed="rId14"/>
                <a:stretch>
                  <a:fillRect l="-1586" r="-634" b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81242" y="1402348"/>
                <a:ext cx="408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42" y="1402348"/>
                <a:ext cx="408510" cy="369332"/>
              </a:xfrm>
              <a:prstGeom prst="rect">
                <a:avLst/>
              </a:prstGeom>
              <a:blipFill>
                <a:blip r:embed="rId15"/>
                <a:stretch>
                  <a:fillRect l="-16418" r="-447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4916806" y="5316401"/>
                <a:ext cx="4555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806" y="5316401"/>
                <a:ext cx="455532" cy="369332"/>
              </a:xfrm>
              <a:prstGeom prst="rect">
                <a:avLst/>
              </a:prstGeom>
              <a:blipFill>
                <a:blip r:embed="rId16"/>
                <a:stretch>
                  <a:fillRect l="-1351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4792" y="1192570"/>
            <a:ext cx="5039484" cy="5021782"/>
            <a:chOff x="1086036" y="820781"/>
            <a:chExt cx="3798799" cy="50217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653605" y="5442453"/>
                  <a:ext cx="2842293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𝟐𝟎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℃</m:t>
                      </m:r>
                    </m:oMath>
                  </a14:m>
                  <a:r>
                    <a:rPr lang="zh-CN" alt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下</a:t>
                  </a:r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𝑺𝑶</m:t>
                      </m:r>
                      <m:r>
                        <a:rPr lang="en-US" altLang="zh-CN" sz="2000" b="1" i="1" baseline="-30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a14:m>
                  <a:r>
                    <a:rPr lang="zh-CN" alt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在水中的</a:t>
                  </a:r>
                  <a:r>
                    <a:rPr lang="zh-CN" altLang="en-US" sz="20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溶解度曲线</a:t>
                  </a:r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3605" y="5442453"/>
                  <a:ext cx="2842293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12308" r="-485" b="-2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500285" y="3611880"/>
              <a:ext cx="2320925" cy="2063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54410" y="3646805"/>
              <a:ext cx="0" cy="1447800"/>
            </a:xfrm>
            <a:prstGeom prst="line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740247" y="3646805"/>
              <a:ext cx="0" cy="1447800"/>
            </a:xfrm>
            <a:prstGeom prst="line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471710" y="1163955"/>
              <a:ext cx="3024188" cy="3959225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1500285" y="3035618"/>
              <a:ext cx="2952750" cy="2087563"/>
            </a:xfrm>
            <a:custGeom>
              <a:avLst/>
              <a:gdLst>
                <a:gd name="T0" fmla="*/ 0 w 1860"/>
                <a:gd name="T1" fmla="*/ 1315 h 1315"/>
                <a:gd name="T2" fmla="*/ 907 w 1860"/>
                <a:gd name="T3" fmla="*/ 771 h 1315"/>
                <a:gd name="T4" fmla="*/ 1860 w 1860"/>
                <a:gd name="T5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0" h="1315">
                  <a:moveTo>
                    <a:pt x="0" y="1315"/>
                  </a:moveTo>
                  <a:cubicBezTo>
                    <a:pt x="298" y="1152"/>
                    <a:pt x="597" y="990"/>
                    <a:pt x="907" y="771"/>
                  </a:cubicBezTo>
                  <a:cubicBezTo>
                    <a:pt x="1217" y="552"/>
                    <a:pt x="1538" y="276"/>
                    <a:pt x="186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1428847" y="1163955"/>
              <a:ext cx="2951163" cy="3959225"/>
            </a:xfrm>
            <a:custGeom>
              <a:avLst/>
              <a:gdLst>
                <a:gd name="T0" fmla="*/ 0 w 1859"/>
                <a:gd name="T1" fmla="*/ 2494 h 2494"/>
                <a:gd name="T2" fmla="*/ 362 w 1859"/>
                <a:gd name="T3" fmla="*/ 2177 h 2494"/>
                <a:gd name="T4" fmla="*/ 680 w 1859"/>
                <a:gd name="T5" fmla="*/ 1769 h 2494"/>
                <a:gd name="T6" fmla="*/ 1315 w 1859"/>
                <a:gd name="T7" fmla="*/ 816 h 2494"/>
                <a:gd name="T8" fmla="*/ 1859 w 1859"/>
                <a:gd name="T9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9" h="2494">
                  <a:moveTo>
                    <a:pt x="0" y="2494"/>
                  </a:moveTo>
                  <a:cubicBezTo>
                    <a:pt x="124" y="2396"/>
                    <a:pt x="249" y="2298"/>
                    <a:pt x="362" y="2177"/>
                  </a:cubicBezTo>
                  <a:cubicBezTo>
                    <a:pt x="475" y="2056"/>
                    <a:pt x="521" y="1996"/>
                    <a:pt x="680" y="1769"/>
                  </a:cubicBezTo>
                  <a:cubicBezTo>
                    <a:pt x="839" y="1542"/>
                    <a:pt x="1119" y="1111"/>
                    <a:pt x="1315" y="816"/>
                  </a:cubicBezTo>
                  <a:cubicBezTo>
                    <a:pt x="1511" y="521"/>
                    <a:pt x="1768" y="136"/>
                    <a:pt x="1859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08347" y="1667193"/>
                  <a:ext cx="132106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101.3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8347" y="1667193"/>
                  <a:ext cx="1321067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160543" y="2762538"/>
                  <a:ext cx="132106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202.6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</m:oMath>
                    </m:oMathPara>
                  </a14:m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60543" y="2762538"/>
                  <a:ext cx="1321067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453035" y="512318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72535" y="5066244"/>
                  <a:ext cx="32746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2535" y="5066244"/>
                  <a:ext cx="32746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86036" y="820781"/>
                  <a:ext cx="330461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6036" y="820781"/>
                  <a:ext cx="33046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1458647" y="844682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124007" y="1636833"/>
                <a:ext cx="5750130" cy="2086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结论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温度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、气相中溶质组成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一定，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总压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增加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，则在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同一溶剂中，溶质的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溶解度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随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之增加，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有利于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吸收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07" y="1636833"/>
                <a:ext cx="5750130" cy="2086725"/>
              </a:xfrm>
              <a:prstGeom prst="rect">
                <a:avLst/>
              </a:prstGeom>
              <a:blipFill>
                <a:blip r:embed="rId11"/>
                <a:stretch>
                  <a:fillRect l="-1697" b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099079" y="1331378"/>
                <a:ext cx="5759986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</a:rPr>
                  <a:t>结论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+mn-ea"/>
                  </a:rPr>
                  <a:t>：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zh-CN" altLang="en-US" sz="2400" dirty="0" smtClean="0">
                    <a:latin typeface="+mn-ea"/>
                  </a:rPr>
                  <a:t>   </a:t>
                </a:r>
                <a:r>
                  <a:rPr lang="zh-CN" altLang="en-US" sz="2400" dirty="0">
                    <a:latin typeface="+mn-ea"/>
                  </a:rPr>
                  <a:t>当</a:t>
                </a:r>
                <a:r>
                  <a:rPr lang="zh-CN" altLang="en-US" sz="2400" dirty="0" smtClean="0">
                    <a:latin typeface="+mn-ea"/>
                  </a:rPr>
                  <a:t>相同的总压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及摩尔分数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，温度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一定时，不同种的气体在水</a:t>
                </a:r>
                <a:r>
                  <a:rPr lang="zh-CN" altLang="en-US" sz="2400" dirty="0">
                    <a:latin typeface="+mn-ea"/>
                  </a:rPr>
                  <a:t>中</a:t>
                </a:r>
                <a:r>
                  <a:rPr lang="zh-CN" altLang="en-US" sz="2400" dirty="0" smtClean="0">
                    <a:latin typeface="+mn-ea"/>
                  </a:rPr>
                  <a:t>的溶解度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的差别为：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baseline="-5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altLang="zh-CN" sz="2400" i="1" baseline="-5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altLang="zh-CN" sz="2400" i="1" baseline="-5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𝑐𝑁𝐻</m:t>
                    </m:r>
                    <m:r>
                      <a:rPr lang="en-US" altLang="zh-CN" sz="2400" i="1" baseline="-5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i="1" baseline="-25000" dirty="0" smtClean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zh-CN" altLang="en-US" sz="2400" dirty="0" smtClean="0">
                    <a:latin typeface="+mn-ea"/>
                  </a:rPr>
                  <a:t>     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zh-CN" altLang="en-US" sz="2400" dirty="0" smtClean="0">
                    <a:latin typeface="+mn-ea"/>
                  </a:rPr>
                  <a:t>   因此，溶解小的气体（如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）称为难溶气体，溶解度大的气体称为易溶气体。</a:t>
                </a:r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结论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+mn-ea"/>
                  </a:rPr>
                  <a:t>：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 </a:t>
                </a:r>
                <a:r>
                  <a:rPr lang="zh-CN" altLang="en-US" sz="2400" dirty="0" smtClean="0">
                    <a:latin typeface="+mn-ea"/>
                  </a:rPr>
                  <a:t>   同种气体在不同溶剂中溶解度截然不同。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079" y="1331378"/>
                <a:ext cx="5759986" cy="4893647"/>
              </a:xfrm>
              <a:prstGeom prst="rect">
                <a:avLst/>
              </a:prstGeom>
              <a:blipFill>
                <a:blip r:embed="rId22"/>
                <a:stretch>
                  <a:fillRect l="-1695" t="-1370" r="-106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573051" y="1191799"/>
            <a:ext cx="5526028" cy="5027169"/>
            <a:chOff x="783812" y="1234002"/>
            <a:chExt cx="5526028" cy="5027169"/>
          </a:xfrm>
        </p:grpSpPr>
        <p:grpSp>
          <p:nvGrpSpPr>
            <p:cNvPr id="26" name="组合 25"/>
            <p:cNvGrpSpPr/>
            <p:nvPr/>
          </p:nvGrpSpPr>
          <p:grpSpPr>
            <a:xfrm>
              <a:off x="1151500" y="1560609"/>
              <a:ext cx="4694238" cy="4700562"/>
              <a:chOff x="1207771" y="1268925"/>
              <a:chExt cx="4694238" cy="4700562"/>
            </a:xfrm>
          </p:grpSpPr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1222058" y="1268925"/>
                <a:ext cx="4679951" cy="41767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1207771" y="537420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V="1">
                <a:off x="1207771" y="1268925"/>
                <a:ext cx="649288" cy="4176713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 flipV="1">
                <a:off x="1207771" y="1268925"/>
                <a:ext cx="1728788" cy="41767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7"/>
              <p:cNvSpPr>
                <a:spLocks/>
              </p:cNvSpPr>
              <p:nvPr/>
            </p:nvSpPr>
            <p:spPr bwMode="auto">
              <a:xfrm>
                <a:off x="1207771" y="1557850"/>
                <a:ext cx="4681538" cy="3887788"/>
              </a:xfrm>
              <a:custGeom>
                <a:avLst/>
                <a:gdLst>
                  <a:gd name="T0" fmla="*/ 0 w 2949"/>
                  <a:gd name="T1" fmla="*/ 2449 h 2449"/>
                  <a:gd name="T2" fmla="*/ 726 w 2949"/>
                  <a:gd name="T3" fmla="*/ 2086 h 2449"/>
                  <a:gd name="T4" fmla="*/ 771 w 2949"/>
                  <a:gd name="T5" fmla="*/ 2041 h 2449"/>
                  <a:gd name="T6" fmla="*/ 1044 w 2949"/>
                  <a:gd name="T7" fmla="*/ 1859 h 2449"/>
                  <a:gd name="T8" fmla="*/ 1316 w 2949"/>
                  <a:gd name="T9" fmla="*/ 1632 h 2449"/>
                  <a:gd name="T10" fmla="*/ 1679 w 2949"/>
                  <a:gd name="T11" fmla="*/ 1360 h 2449"/>
                  <a:gd name="T12" fmla="*/ 1996 w 2949"/>
                  <a:gd name="T13" fmla="*/ 1043 h 2449"/>
                  <a:gd name="T14" fmla="*/ 2314 w 2949"/>
                  <a:gd name="T15" fmla="*/ 680 h 2449"/>
                  <a:gd name="T16" fmla="*/ 2949 w 2949"/>
                  <a:gd name="T17" fmla="*/ 0 h 2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49" h="2449">
                    <a:moveTo>
                      <a:pt x="0" y="2449"/>
                    </a:moveTo>
                    <a:cubicBezTo>
                      <a:pt x="298" y="2301"/>
                      <a:pt x="597" y="2154"/>
                      <a:pt x="726" y="2086"/>
                    </a:cubicBezTo>
                    <a:cubicBezTo>
                      <a:pt x="855" y="2018"/>
                      <a:pt x="718" y="2079"/>
                      <a:pt x="771" y="2041"/>
                    </a:cubicBezTo>
                    <a:cubicBezTo>
                      <a:pt x="824" y="2003"/>
                      <a:pt x="953" y="1927"/>
                      <a:pt x="1044" y="1859"/>
                    </a:cubicBezTo>
                    <a:cubicBezTo>
                      <a:pt x="1135" y="1791"/>
                      <a:pt x="1210" y="1715"/>
                      <a:pt x="1316" y="1632"/>
                    </a:cubicBezTo>
                    <a:cubicBezTo>
                      <a:pt x="1422" y="1549"/>
                      <a:pt x="1566" y="1458"/>
                      <a:pt x="1679" y="1360"/>
                    </a:cubicBezTo>
                    <a:cubicBezTo>
                      <a:pt x="1792" y="1262"/>
                      <a:pt x="1890" y="1156"/>
                      <a:pt x="1996" y="1043"/>
                    </a:cubicBezTo>
                    <a:cubicBezTo>
                      <a:pt x="2102" y="930"/>
                      <a:pt x="2155" y="854"/>
                      <a:pt x="2314" y="680"/>
                    </a:cubicBezTo>
                    <a:cubicBezTo>
                      <a:pt x="2473" y="506"/>
                      <a:pt x="2711" y="253"/>
                      <a:pt x="2949" y="0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1207771" y="3899413"/>
                <a:ext cx="4694238" cy="1546225"/>
              </a:xfrm>
              <a:custGeom>
                <a:avLst/>
                <a:gdLst>
                  <a:gd name="T0" fmla="*/ 0 w 2903"/>
                  <a:gd name="T1" fmla="*/ 817 h 817"/>
                  <a:gd name="T2" fmla="*/ 681 w 2903"/>
                  <a:gd name="T3" fmla="*/ 726 h 817"/>
                  <a:gd name="T4" fmla="*/ 1089 w 2903"/>
                  <a:gd name="T5" fmla="*/ 635 h 817"/>
                  <a:gd name="T6" fmla="*/ 1588 w 2903"/>
                  <a:gd name="T7" fmla="*/ 499 h 817"/>
                  <a:gd name="T8" fmla="*/ 2042 w 2903"/>
                  <a:gd name="T9" fmla="*/ 363 h 817"/>
                  <a:gd name="T10" fmla="*/ 2586 w 2903"/>
                  <a:gd name="T11" fmla="*/ 182 h 817"/>
                  <a:gd name="T12" fmla="*/ 2903 w 2903"/>
                  <a:gd name="T13" fmla="*/ 0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3" h="817">
                    <a:moveTo>
                      <a:pt x="0" y="817"/>
                    </a:moveTo>
                    <a:cubicBezTo>
                      <a:pt x="250" y="786"/>
                      <a:pt x="500" y="756"/>
                      <a:pt x="681" y="726"/>
                    </a:cubicBezTo>
                    <a:cubicBezTo>
                      <a:pt x="862" y="696"/>
                      <a:pt x="938" y="673"/>
                      <a:pt x="1089" y="635"/>
                    </a:cubicBezTo>
                    <a:cubicBezTo>
                      <a:pt x="1240" y="597"/>
                      <a:pt x="1429" y="544"/>
                      <a:pt x="1588" y="499"/>
                    </a:cubicBezTo>
                    <a:cubicBezTo>
                      <a:pt x="1747" y="454"/>
                      <a:pt x="1876" y="416"/>
                      <a:pt x="2042" y="363"/>
                    </a:cubicBezTo>
                    <a:cubicBezTo>
                      <a:pt x="2208" y="310"/>
                      <a:pt x="2442" y="243"/>
                      <a:pt x="2586" y="182"/>
                    </a:cubicBezTo>
                    <a:cubicBezTo>
                      <a:pt x="2730" y="121"/>
                      <a:pt x="2816" y="60"/>
                      <a:pt x="2903" y="0"/>
                    </a:cubicBezTo>
                  </a:path>
                </a:pathLst>
              </a:custGeom>
              <a:noFill/>
              <a:ln w="38100" cmpd="sng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2184" y="1626113"/>
                    <a:ext cx="1407565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𝟐𝟗𝟑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oMath>
                      </m:oMathPara>
                    </a14:m>
                    <a:endParaRPr lang="en-US" altLang="zh-CN" sz="2000" b="1" dirty="0"/>
                  </a:p>
                </p:txBody>
              </p:sp>
            </mc:Choice>
            <mc:Fallback xmlns="">
              <p:sp>
                <p:nvSpPr>
                  <p:cNvPr id="15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92184" y="1626113"/>
                    <a:ext cx="140756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0"/>
                  <p:cNvSpPr txBox="1">
                    <a:spLocks noChangeArrowheads="1"/>
                  </p:cNvSpPr>
                  <p:nvPr/>
                </p:nvSpPr>
                <p:spPr bwMode="auto">
                  <a:xfrm rot="17457297">
                    <a:off x="1885872" y="3377138"/>
                    <a:ext cx="704039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𝑪𝑶</m:t>
                          </m:r>
                          <m:r>
                            <a:rPr lang="en-US" altLang="zh-CN" sz="2000" b="1" i="1" baseline="-25000" dirty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altLang="zh-CN" sz="2000" b="1" dirty="0"/>
                  </a:p>
                </p:txBody>
              </p:sp>
            </mc:Choice>
            <mc:Fallback xmlns="">
              <p:sp>
                <p:nvSpPr>
                  <p:cNvPr id="16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7457297">
                    <a:off x="1885872" y="3377138"/>
                    <a:ext cx="704039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2659" y="4493138"/>
                    <a:ext cx="75373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𝑵𝑯</m:t>
                          </m:r>
                          <m:r>
                            <a:rPr lang="en-US" altLang="zh-CN" sz="2000" b="1" i="1" baseline="-25000" dirty="0"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US" altLang="zh-CN" sz="2000" b="1" dirty="0"/>
                  </a:p>
                </p:txBody>
              </p:sp>
            </mc:Choice>
            <mc:Fallback xmlns="">
              <p:sp>
                <p:nvSpPr>
                  <p:cNvPr id="17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2659" y="4493138"/>
                    <a:ext cx="75373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80796" y="544563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 flipV="1">
                <a:off x="1280796" y="5056700"/>
                <a:ext cx="1150938" cy="360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 flipV="1">
                <a:off x="1352233" y="5156713"/>
                <a:ext cx="2232025" cy="2889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1905843" y="5569377"/>
                <a:ext cx="353975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/>
                  <a:t>几种</a:t>
                </a:r>
                <a:r>
                  <a:rPr lang="zh-CN" altLang="en-US" sz="2000" b="1" dirty="0"/>
                  <a:t>气体在水中的溶解度曲线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7034" y="3339025"/>
                    <a:ext cx="68961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𝑺𝑶</m:t>
                          </m:r>
                          <m:r>
                            <a:rPr lang="en-US" altLang="zh-CN" sz="2000" b="1" i="1" baseline="-2500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altLang="zh-CN" sz="2000" b="1" dirty="0"/>
                  </a:p>
                </p:txBody>
              </p:sp>
            </mc:Choice>
            <mc:Fallback xmlns="">
              <p:sp>
                <p:nvSpPr>
                  <p:cNvPr id="24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97034" y="3339025"/>
                    <a:ext cx="689612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 Box 20"/>
                  <p:cNvSpPr txBox="1">
                    <a:spLocks noChangeArrowheads="1"/>
                  </p:cNvSpPr>
                  <p:nvPr/>
                </p:nvSpPr>
                <p:spPr bwMode="auto">
                  <a:xfrm rot="17045199">
                    <a:off x="1451160" y="3046023"/>
                    <a:ext cx="543739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zh-CN" sz="2000" b="1" i="1" baseline="-2500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US" altLang="zh-CN" sz="2000" b="1" dirty="0"/>
                  </a:p>
                </p:txBody>
              </p:sp>
            </mc:Choice>
            <mc:Fallback xmlns="">
              <p:sp>
                <p:nvSpPr>
                  <p:cNvPr id="2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rot="17045199">
                    <a:off x="1451160" y="3046023"/>
                    <a:ext cx="543739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直接箭头连接符 3"/>
            <p:cNvCxnSpPr/>
            <p:nvPr/>
          </p:nvCxnSpPr>
          <p:spPr>
            <a:xfrm flipV="1">
              <a:off x="1165787" y="1252638"/>
              <a:ext cx="13063" cy="51672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83812" y="1234002"/>
                  <a:ext cx="4085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812" y="1234002"/>
                  <a:ext cx="408510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16418" r="-597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 rot="16810020">
                  <a:off x="1109197" y="2418266"/>
                  <a:ext cx="15301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=73300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810020">
                  <a:off x="1109197" y="2418266"/>
                  <a:ext cx="1530180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6667" b="-1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 rot="17648698">
                  <a:off x="1926777" y="2779754"/>
                  <a:ext cx="13331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=2580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48698">
                  <a:off x="1926777" y="2779754"/>
                  <a:ext cx="1333185" cy="276999"/>
                </a:xfrm>
                <a:prstGeom prst="rect">
                  <a:avLst/>
                </a:prstGeom>
                <a:blipFill>
                  <a:blip r:embed="rId18"/>
                  <a:stretch>
                    <a:fillRect r="-5303" b="-54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 rot="19571629">
                  <a:off x="2294150" y="4823934"/>
                  <a:ext cx="12530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=36.5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71629">
                  <a:off x="2294150" y="4823934"/>
                  <a:ext cx="125303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508" r="-2538" b="-84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 rot="20528820">
                  <a:off x="3490505" y="5159144"/>
                  <a:ext cx="12530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=1.38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8820">
                  <a:off x="3490505" y="5159144"/>
                  <a:ext cx="125303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381" r="-1429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/>
            <p:nvPr/>
          </p:nvCxnSpPr>
          <p:spPr>
            <a:xfrm flipV="1">
              <a:off x="5653012" y="5737322"/>
              <a:ext cx="645802" cy="2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942624" y="5751563"/>
                  <a:ext cx="3672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24" y="5751563"/>
                  <a:ext cx="367216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8197" r="-6557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67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2862" y="840768"/>
                <a:ext cx="11633527" cy="5170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5.2.3</a:t>
                </a:r>
                <a:r>
                  <a:rPr lang="zh-CN" altLang="en-US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亨利（</a:t>
                </a:r>
                <a:r>
                  <a:rPr lang="en-US" altLang="zh-CN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Henry</a:t>
                </a:r>
                <a:r>
                  <a:rPr lang="zh-CN" altLang="en-US" sz="28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）定律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当气体总压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&lt;500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𝑘𝑃𝑎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，在一定温度下，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稀溶液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上方气相中溶质的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平衡分压与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溶质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在液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相中的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摩尔分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成正比。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①对于理想溶液，亨利系数为同温度下的纯物质的饱和蒸汽压；对于非理想溶液，亨利系数对低浓度溶液是常数。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②物系一定时，亨利系数是温度的函数。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，气体溶解度减少。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难溶气体，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值大，溶解度小；易溶气体，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值小，溶解度大。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④亨利系数一般由实验测定。部分气体在水中的亨利系数见表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2" y="840768"/>
                <a:ext cx="11633527" cy="5170454"/>
              </a:xfrm>
              <a:prstGeom prst="rect">
                <a:avLst/>
              </a:prstGeom>
              <a:blipFill>
                <a:blip r:embed="rId2"/>
                <a:stretch>
                  <a:fillRect l="-1048" t="-1651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108290" y="2935253"/>
            <a:ext cx="2129247" cy="676671"/>
          </a:xfrm>
          <a:prstGeom prst="wedgeRoundRectCallout">
            <a:avLst>
              <a:gd name="adj1" fmla="val 77167"/>
              <a:gd name="adj2" fmla="val -87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溶质在气相中的平衡分压，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237537" y="3118178"/>
            <a:ext cx="1902825" cy="493746"/>
          </a:xfrm>
          <a:prstGeom prst="wedgeRoundRectCallout">
            <a:avLst>
              <a:gd name="adj1" fmla="val 15277"/>
              <a:gd name="adj2" fmla="val -130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亨利系数，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82212" y="2935253"/>
            <a:ext cx="1946367" cy="676671"/>
          </a:xfrm>
          <a:prstGeom prst="wedgeRoundRectCallout">
            <a:avLst>
              <a:gd name="adj1" fmla="val -75280"/>
              <a:gd name="adj2" fmla="val -114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溶质在液相中的摩尔分数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9419088" y="2921292"/>
            <a:ext cx="1895240" cy="676671"/>
          </a:xfrm>
          <a:prstGeom prst="wedgeRoundRectCallout">
            <a:avLst>
              <a:gd name="adj1" fmla="val -69133"/>
              <a:gd name="adj2" fmla="val -1277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溶质在气相中的分压，</a:t>
            </a:r>
            <a:r>
              <a:rPr lang="en-US" altLang="zh-CN" i="1" dirty="0" err="1" smtClean="0"/>
              <a:t>k</a:t>
            </a:r>
            <a:r>
              <a:rPr lang="en-US" altLang="zh-CN" dirty="0" err="1" smtClean="0"/>
              <a:t>Pa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6519208" y="2921293"/>
            <a:ext cx="2071515" cy="676671"/>
          </a:xfrm>
          <a:prstGeom prst="wedgeRoundRectCallout">
            <a:avLst>
              <a:gd name="adj1" fmla="val 22625"/>
              <a:gd name="adj2" fmla="val -73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平衡时溶质在液相中的摩尔分数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2740" y="827704"/>
                <a:ext cx="11560585" cy="5298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稀溶液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上方气相中溶质的平衡分压与溶质在液相中的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摩尔浓度成正比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系一定时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溶解度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系数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是温度的函数。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，气体溶解度减少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溶气体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值小，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溶解度小；易溶气体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值大，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溶解度大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0" y="827704"/>
                <a:ext cx="11560585" cy="5298438"/>
              </a:xfrm>
              <a:prstGeom prst="rect">
                <a:avLst/>
              </a:prstGeom>
              <a:blipFill>
                <a:blip r:embed="rId2"/>
                <a:stretch>
                  <a:fillRect l="-844" t="-1266" b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352740" y="1770774"/>
            <a:ext cx="2007303" cy="676671"/>
          </a:xfrm>
          <a:prstGeom prst="wedgeRoundRectCallout">
            <a:avLst>
              <a:gd name="adj1" fmla="val 53613"/>
              <a:gd name="adj2" fmla="val -73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溶质在气相中的平衡分压，</a:t>
            </a:r>
            <a:r>
              <a:rPr lang="en-US" altLang="zh-CN" dirty="0" err="1" smtClean="0">
                <a:latin typeface="+mn-ea"/>
              </a:rPr>
              <a:t>kPa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966753" y="1278399"/>
            <a:ext cx="2129247" cy="676671"/>
          </a:xfrm>
          <a:prstGeom prst="wedgeRoundRectCallout">
            <a:avLst>
              <a:gd name="adj1" fmla="val -81116"/>
              <a:gd name="adj2" fmla="val -29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溶质在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液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相中的浓度，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kmol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标注 5"/>
              <p:cNvSpPr/>
              <p:nvPr/>
            </p:nvSpPr>
            <p:spPr>
              <a:xfrm>
                <a:off x="2742793" y="2022804"/>
                <a:ext cx="3544347" cy="382214"/>
              </a:xfrm>
              <a:prstGeom prst="wedgeRoundRectCallout">
                <a:avLst>
                  <a:gd name="adj1" fmla="val -32380"/>
                  <a:gd name="adj2" fmla="val -14103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/>
                  <a:t>溶解度系数，</a:t>
                </a:r>
                <a:r>
                  <a:rPr lang="en-US" altLang="zh-CN" sz="2000" dirty="0" err="1" smtClean="0"/>
                  <a:t>kmol</a:t>
                </a:r>
                <a:r>
                  <a:rPr lang="en-US" altLang="zh-CN" sz="2000" dirty="0" smtClean="0"/>
                  <a:t>/</a:t>
                </a:r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m</a:t>
                </a:r>
                <a:r>
                  <a:rPr lang="en-US" altLang="zh-CN" sz="2000" baseline="30000" dirty="0" smtClean="0"/>
                  <a:t>3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000" dirty="0" smtClean="0"/>
                  <a:t> Pa</a:t>
                </a:r>
                <a:r>
                  <a:rPr lang="zh-CN" altLang="en-US" sz="2000" dirty="0" smtClean="0"/>
                  <a:t>）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圆角矩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793" y="2022804"/>
                <a:ext cx="3544347" cy="382214"/>
              </a:xfrm>
              <a:prstGeom prst="wedgeRoundRectCallout">
                <a:avLst>
                  <a:gd name="adj1" fmla="val -32380"/>
                  <a:gd name="adj2" fmla="val -141030"/>
                  <a:gd name="adj3" fmla="val 16667"/>
                </a:avLst>
              </a:prstGeom>
              <a:blipFill>
                <a:blip r:embed="rId3"/>
                <a:stretch>
                  <a:fillRect l="-514" r="-514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标注 7"/>
          <p:cNvSpPr/>
          <p:nvPr/>
        </p:nvSpPr>
        <p:spPr>
          <a:xfrm>
            <a:off x="9337150" y="1770772"/>
            <a:ext cx="1889804" cy="676671"/>
          </a:xfrm>
          <a:prstGeom prst="wedgeRoundRectCallout">
            <a:avLst>
              <a:gd name="adj1" fmla="val -87964"/>
              <a:gd name="adj2" fmla="val -775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溶质在气相中的分压，</a:t>
            </a:r>
            <a:r>
              <a:rPr lang="en-US" altLang="zh-CN" i="1" dirty="0" err="1" smtClean="0">
                <a:latin typeface="+mn-ea"/>
              </a:rPr>
              <a:t>kPa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613062" y="1770773"/>
            <a:ext cx="2269682" cy="676671"/>
          </a:xfrm>
          <a:prstGeom prst="wedgeRoundRectCallout">
            <a:avLst>
              <a:gd name="adj1" fmla="val -21607"/>
              <a:gd name="adj2" fmla="val -737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平衡时溶质在</a:t>
            </a:r>
            <a:r>
              <a:rPr lang="zh-CN" altLang="en-US" dirty="0">
                <a:latin typeface="+mn-ea"/>
              </a:rPr>
              <a:t>液</a:t>
            </a:r>
            <a:r>
              <a:rPr lang="zh-CN" altLang="en-US" dirty="0" smtClean="0">
                <a:latin typeface="+mn-ea"/>
              </a:rPr>
              <a:t>相中的浓度，</a:t>
            </a:r>
            <a:r>
              <a:rPr lang="en-US" altLang="zh-CN" i="1" dirty="0" err="1" smtClean="0">
                <a:latin typeface="+mn-ea"/>
              </a:rPr>
              <a:t>kmol</a:t>
            </a:r>
            <a:r>
              <a:rPr lang="en-US" altLang="zh-CN" i="1" dirty="0" smtClean="0">
                <a:latin typeface="+mn-ea"/>
              </a:rPr>
              <a:t>/m</a:t>
            </a:r>
            <a:r>
              <a:rPr lang="en-US" altLang="zh-CN" i="1" baseline="30000" dirty="0" smtClean="0">
                <a:latin typeface="+mn-ea"/>
              </a:rPr>
              <a:t>3</a:t>
            </a:r>
            <a:r>
              <a:rPr lang="en-US" altLang="zh-CN" dirty="0" smtClean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7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621017" y="125542"/>
            <a:ext cx="6097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吸收过程的汽液相平衡关系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2740" y="827704"/>
                <a:ext cx="11560585" cy="5942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）当气相遵循道尔顿分压定律时，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𝑝𝑚𝑥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 物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系一定时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，相平衡常数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温度或压力的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函数。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气体溶解度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增大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溶气体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溶解度小；易溶气体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值小，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溶解度大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）当溶液为低浓度（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）时，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en-US" altLang="zh-CN" sz="2400" dirty="0" smtClean="0"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zh-CN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0" y="827704"/>
                <a:ext cx="11560585" cy="5942717"/>
              </a:xfrm>
              <a:prstGeom prst="rect">
                <a:avLst/>
              </a:prstGeom>
              <a:blipFill>
                <a:blip r:embed="rId3"/>
                <a:stretch>
                  <a:fillRect l="-844" t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279978" y="1767771"/>
            <a:ext cx="2129247" cy="676671"/>
          </a:xfrm>
          <a:prstGeom prst="wedgeRoundRectCallout">
            <a:avLst>
              <a:gd name="adj1" fmla="val 26860"/>
              <a:gd name="adj2" fmla="val -698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平衡</a:t>
            </a:r>
            <a:r>
              <a:rPr lang="zh-CN" altLang="en-US" dirty="0"/>
              <a:t>时</a:t>
            </a:r>
            <a:r>
              <a:rPr lang="zh-CN" altLang="en-US" dirty="0" smtClean="0"/>
              <a:t>溶质在气相中的摩尔分数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2446258" y="2060932"/>
            <a:ext cx="1580606" cy="343027"/>
          </a:xfrm>
          <a:prstGeom prst="wedgeRoundRectCallout">
            <a:avLst>
              <a:gd name="adj1" fmla="val -40635"/>
              <a:gd name="adj2" fmla="val -170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相平衡常数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4098319" y="1731573"/>
            <a:ext cx="1737404" cy="676671"/>
          </a:xfrm>
          <a:prstGeom prst="wedgeRoundRectCallout">
            <a:avLst>
              <a:gd name="adj1" fmla="val -120265"/>
              <a:gd name="adj2" fmla="val -795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液相中溶质的摩尔分数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6133032" y="1937350"/>
            <a:ext cx="2072206" cy="676671"/>
          </a:xfrm>
          <a:prstGeom prst="wedgeRoundRectCallout">
            <a:avLst>
              <a:gd name="adj1" fmla="val 518"/>
              <a:gd name="adj2" fmla="val -87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平衡时液相中溶质的摩尔分数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8368054" y="1731573"/>
            <a:ext cx="1822269" cy="676671"/>
          </a:xfrm>
          <a:prstGeom prst="wedgeRoundRectCallout">
            <a:avLst>
              <a:gd name="adj1" fmla="val -64751"/>
              <a:gd name="adj2" fmla="val -108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溶质在气相中的摩尔分数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707" y="5077009"/>
            <a:ext cx="115605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                                                 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52740" y="5757364"/>
            <a:ext cx="2129247" cy="676671"/>
          </a:xfrm>
          <a:prstGeom prst="wedgeRoundRectCallout">
            <a:avLst>
              <a:gd name="adj1" fmla="val -8110"/>
              <a:gd name="adj2" fmla="val -910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平衡</a:t>
            </a:r>
            <a:r>
              <a:rPr lang="zh-CN" altLang="en-US" dirty="0"/>
              <a:t>时</a:t>
            </a:r>
            <a:r>
              <a:rPr lang="zh-CN" altLang="en-US" dirty="0" smtClean="0"/>
              <a:t>溶质在气相中的摩尔比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2519020" y="6105029"/>
            <a:ext cx="1580606" cy="343027"/>
          </a:xfrm>
          <a:prstGeom prst="wedgeRoundRectCallout">
            <a:avLst>
              <a:gd name="adj1" fmla="val -83610"/>
              <a:gd name="adj2" fmla="val -219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相平衡常数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4308501" y="5771385"/>
            <a:ext cx="1737404" cy="676671"/>
          </a:xfrm>
          <a:prstGeom prst="wedgeRoundRectCallout">
            <a:avLst>
              <a:gd name="adj1" fmla="val -165377"/>
              <a:gd name="adj2" fmla="val -1084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液相中溶质的摩尔比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6392525" y="5755124"/>
            <a:ext cx="1819660" cy="676671"/>
          </a:xfrm>
          <a:prstGeom prst="wedgeRoundRectCallout">
            <a:avLst>
              <a:gd name="adj1" fmla="val 17029"/>
              <a:gd name="adj2" fmla="val -89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平衡时液相中溶质的摩尔</a:t>
            </a:r>
            <a:r>
              <a:rPr lang="zh-CN" altLang="en-US" dirty="0"/>
              <a:t>比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8558805" y="5755123"/>
            <a:ext cx="1587054" cy="676671"/>
          </a:xfrm>
          <a:prstGeom prst="wedgeRoundRectCallout">
            <a:avLst>
              <a:gd name="adj1" fmla="val -60211"/>
              <a:gd name="adj2" fmla="val -133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溶质在气相中的摩尔比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3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921</Words>
  <Application>Microsoft Office PowerPoint</Application>
  <PresentationFormat>宽屏</PresentationFormat>
  <Paragraphs>306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楷体_GB2312</vt:lpstr>
      <vt:lpstr>宋体</vt:lpstr>
      <vt:lpstr>Arial</vt:lpstr>
      <vt:lpstr>Cambria Math</vt:lpstr>
      <vt:lpstr>Times New Roman</vt:lpstr>
      <vt:lpstr>Trebuchet MS</vt:lpstr>
      <vt:lpstr>Tw Cen MT</vt:lpstr>
      <vt:lpstr>Wingdings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119</cp:revision>
  <cp:lastPrinted>2018-12-07T01:30:13Z</cp:lastPrinted>
  <dcterms:created xsi:type="dcterms:W3CDTF">2018-01-09T01:28:03Z</dcterms:created>
  <dcterms:modified xsi:type="dcterms:W3CDTF">2019-03-24T03:08:38Z</dcterms:modified>
</cp:coreProperties>
</file>