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9"/>
  </p:handoutMasterIdLst>
  <p:sldIdLst>
    <p:sldId id="259" r:id="rId2"/>
    <p:sldId id="260" r:id="rId3"/>
    <p:sldId id="261" r:id="rId4"/>
    <p:sldId id="263" r:id="rId5"/>
    <p:sldId id="286" r:id="rId6"/>
    <p:sldId id="285" r:id="rId7"/>
    <p:sldId id="290" r:id="rId8"/>
    <p:sldId id="291" r:id="rId9"/>
    <p:sldId id="292" r:id="rId10"/>
    <p:sldId id="294" r:id="rId11"/>
    <p:sldId id="296" r:id="rId12"/>
    <p:sldId id="264" r:id="rId13"/>
    <p:sldId id="265" r:id="rId14"/>
    <p:sldId id="266" r:id="rId15"/>
    <p:sldId id="287" r:id="rId16"/>
    <p:sldId id="267" r:id="rId17"/>
    <p:sldId id="268" r:id="rId18"/>
    <p:sldId id="269" r:id="rId19"/>
    <p:sldId id="288" r:id="rId20"/>
    <p:sldId id="280" r:id="rId21"/>
    <p:sldId id="295" r:id="rId22"/>
    <p:sldId id="282" r:id="rId23"/>
    <p:sldId id="281" r:id="rId24"/>
    <p:sldId id="274" r:id="rId25"/>
    <p:sldId id="283" r:id="rId26"/>
    <p:sldId id="284" r:id="rId27"/>
    <p:sldId id="289" r:id="rId28"/>
  </p:sldIdLst>
  <p:sldSz cx="12192000" cy="6858000"/>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6BE"/>
    <a:srgbClr val="3D0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48" y="56"/>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23D9EC40-7F75-454E-92C7-41CCD2164F54}" type="datetimeFigureOut">
              <a:rPr lang="zh-CN" altLang="en-US" smtClean="0"/>
              <a:t>2019/4/2</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2FA0BEBE-E442-49DB-8277-6F02FFD83BB9}" type="slidenum">
              <a:rPr lang="zh-CN" altLang="en-US" smtClean="0"/>
              <a:t>‹#›</a:t>
            </a:fld>
            <a:endParaRPr lang="zh-CN" altLang="en-US"/>
          </a:p>
        </p:txBody>
      </p:sp>
    </p:spTree>
    <p:extLst>
      <p:ext uri="{BB962C8B-B14F-4D97-AF65-F5344CB8AC3E}">
        <p14:creationId xmlns:p14="http://schemas.microsoft.com/office/powerpoint/2010/main" val="2274839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67" name="图片 6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96" y="17425"/>
            <a:ext cx="2412698" cy="660317"/>
          </a:xfrm>
          <a:prstGeom prst="rect">
            <a:avLst/>
          </a:prstGeom>
          <a:effectLst>
            <a:glow rad="38100">
              <a:srgbClr val="C00000">
                <a:alpha val="17000"/>
              </a:srgbClr>
            </a:glow>
            <a:outerShdw blurRad="50800" dist="50800" dir="5400000" algn="ctr" rotWithShape="0">
              <a:schemeClr val="bg1"/>
            </a:outerShdw>
          </a:effectLst>
        </p:spPr>
      </p:pic>
      <p:cxnSp>
        <p:nvCxnSpPr>
          <p:cNvPr id="68" name="直接连接符 67"/>
          <p:cNvCxnSpPr/>
          <p:nvPr userDrawn="1"/>
        </p:nvCxnSpPr>
        <p:spPr bwMode="auto">
          <a:xfrm>
            <a:off x="0" y="769272"/>
            <a:ext cx="12192000" cy="29241"/>
          </a:xfrm>
          <a:prstGeom prst="line">
            <a:avLst/>
          </a:prstGeom>
          <a:solidFill>
            <a:srgbClr val="FFFFFF"/>
          </a:solidFill>
          <a:ln w="50800" cap="flat" cmpd="sng" algn="ctr">
            <a:solidFill>
              <a:srgbClr val="FFFF00">
                <a:alpha val="96000"/>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5" y="0"/>
            <a:ext cx="3197101" cy="784225"/>
          </a:xfrm>
          <a:prstGeom prst="rect">
            <a:avLst/>
          </a:prstGeom>
          <a:effectLst>
            <a:glow rad="38100">
              <a:srgbClr val="C00000">
                <a:alpha val="17000"/>
              </a:srgbClr>
            </a:glow>
            <a:outerShdw blurRad="50800" dist="50800" dir="5400000" algn="ctr" rotWithShape="0">
              <a:schemeClr val="tx1"/>
            </a:outerShdw>
          </a:effectLst>
        </p:spPr>
      </p:pic>
      <p:cxnSp>
        <p:nvCxnSpPr>
          <p:cNvPr id="6" name="直接连接符 3"/>
          <p:cNvCxnSpPr>
            <a:cxnSpLocks noChangeShapeType="1"/>
          </p:cNvCxnSpPr>
          <p:nvPr userDrawn="1"/>
        </p:nvCxnSpPr>
        <p:spPr bwMode="auto">
          <a:xfrm>
            <a:off x="0" y="784225"/>
            <a:ext cx="12192000" cy="0"/>
          </a:xfrm>
          <a:prstGeom prst="line">
            <a:avLst/>
          </a:prstGeom>
          <a:noFill/>
          <a:ln w="50800" algn="ctr">
            <a:solidFill>
              <a:srgbClr val="FFFF00">
                <a:alpha val="96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03E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6"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40.png"/><Relationship Id="rId7" Type="http://schemas.openxmlformats.org/officeDocument/2006/relationships/image" Target="../media/image21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200.png"/></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280.png"/></Relationships>
</file>

<file path=ppt/slides/_rels/slide1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400.png"/><Relationship Id="rId7" Type="http://schemas.openxmlformats.org/officeDocument/2006/relationships/image" Target="../media/image440.png"/><Relationship Id="rId2" Type="http://schemas.openxmlformats.org/officeDocument/2006/relationships/image" Target="../media/image431.png"/><Relationship Id="rId1" Type="http://schemas.openxmlformats.org/officeDocument/2006/relationships/slideLayout" Target="../slideLayouts/slideLayout7.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10.png"/></Relationships>
</file>

<file path=ppt/slides/_rels/slide2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60.png"/><Relationship Id="rId1" Type="http://schemas.openxmlformats.org/officeDocument/2006/relationships/slideLayout" Target="../slideLayouts/slideLayout7.xml"/><Relationship Id="rId4" Type="http://schemas.openxmlformats.org/officeDocument/2006/relationships/image" Target="../media/image480.png"/></Relationships>
</file>

<file path=ppt/slides/_rels/slide25.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1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00.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image" Target="../media/image550.png"/><Relationship Id="rId3" Type="http://schemas.openxmlformats.org/officeDocument/2006/relationships/image" Target="../media/image520.png"/><Relationship Id="rId12" Type="http://schemas.openxmlformats.org/officeDocument/2006/relationships/oleObject" Target="../embeddings/oleObject3.bin"/><Relationship Id="rId17" Type="http://schemas.openxmlformats.org/officeDocument/2006/relationships/image" Target="../media/image540.png"/><Relationship Id="rId2" Type="http://schemas.openxmlformats.org/officeDocument/2006/relationships/slideLayout" Target="../slideLayouts/slideLayout7.xml"/><Relationship Id="rId16" Type="http://schemas.openxmlformats.org/officeDocument/2006/relationships/image" Target="../media/image530.png"/><Relationship Id="rId1" Type="http://schemas.openxmlformats.org/officeDocument/2006/relationships/vmlDrawing" Target="../drawings/vmlDrawing2.vml"/><Relationship Id="rId11" Type="http://schemas.openxmlformats.org/officeDocument/2006/relationships/image" Target="../media/image5.wmf"/><Relationship Id="rId5" Type="http://schemas.openxmlformats.org/officeDocument/2006/relationships/image" Target="../media/image5.wmf"/><Relationship Id="rId15" Type="http://schemas.openxmlformats.org/officeDocument/2006/relationships/image" Target="../media/image6.wmf"/><Relationship Id="rId10" Type="http://schemas.openxmlformats.org/officeDocument/2006/relationships/oleObject" Target="../embeddings/oleObject2.bin"/><Relationship Id="rId19" Type="http://schemas.openxmlformats.org/officeDocument/2006/relationships/image" Target="../media/image560.png"/><Relationship Id="rId4" Type="http://schemas.openxmlformats.org/officeDocument/2006/relationships/oleObject" Target="../embeddings/oleObject2.bin"/><Relationship Id="rId1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1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295887" y="782483"/>
                <a:ext cx="11547971" cy="6001643"/>
              </a:xfrm>
              <a:prstGeom prst="rect">
                <a:avLst/>
              </a:prstGeom>
            </p:spPr>
            <p:txBody>
              <a:bodyPr wrap="square">
                <a:spAutoFit/>
              </a:bodyPr>
              <a:lstStyle/>
              <a:p>
                <a:r>
                  <a:rPr lang="en-US" altLang="zh-CN" sz="2800" b="1" dirty="0">
                    <a:solidFill>
                      <a:srgbClr val="FFC000"/>
                    </a:solidFill>
                    <a:latin typeface="+mn-ea"/>
                  </a:rPr>
                  <a:t>5.3.1</a:t>
                </a:r>
                <a:r>
                  <a:rPr lang="zh-CN" altLang="en-US" sz="2800" b="1" dirty="0">
                    <a:solidFill>
                      <a:srgbClr val="FFC000"/>
                    </a:solidFill>
                    <a:latin typeface="+mn-ea"/>
                  </a:rPr>
                  <a:t> </a:t>
                </a:r>
                <a:r>
                  <a:rPr lang="zh-CN" altLang="en-US" sz="2800" dirty="0">
                    <a:latin typeface="Times New Roman" panose="02020603050405020304" pitchFamily="18" charset="0"/>
                    <a:cs typeface="Times New Roman" panose="02020603050405020304" pitchFamily="18" charset="0"/>
                  </a:rPr>
                  <a:t>   </a:t>
                </a:r>
                <a:r>
                  <a:rPr lang="zh-CN" altLang="en-US" sz="2800" b="1" dirty="0">
                    <a:solidFill>
                      <a:srgbClr val="FFC000"/>
                    </a:solidFill>
                    <a:latin typeface="+mn-ea"/>
                  </a:rPr>
                  <a:t>思考</a:t>
                </a:r>
                <a:r>
                  <a:rPr lang="en-US" altLang="zh-CN" sz="2800" b="1" dirty="0">
                    <a:solidFill>
                      <a:srgbClr val="FFC000"/>
                    </a:solidFill>
                    <a:latin typeface="+mn-ea"/>
                  </a:rPr>
                  <a:t>——</a:t>
                </a:r>
                <a:r>
                  <a:rPr lang="zh-CN" altLang="en-US" sz="2800" b="1" dirty="0">
                    <a:solidFill>
                      <a:srgbClr val="FFC000"/>
                    </a:solidFill>
                    <a:latin typeface="+mn-ea"/>
                  </a:rPr>
                  <a:t>传热过程和吸收过程</a:t>
                </a:r>
                <a:endParaRPr lang="en-US" altLang="zh-CN" sz="2800" b="1" dirty="0">
                  <a:solidFill>
                    <a:srgbClr val="FFC000"/>
                  </a:solidFill>
                  <a:latin typeface="+mn-ea"/>
                </a:endParaRPr>
              </a:p>
              <a:p>
                <a:pPr>
                  <a:spcBef>
                    <a:spcPts val="600"/>
                  </a:spcBef>
                  <a:spcAft>
                    <a:spcPts val="600"/>
                  </a:spcAft>
                </a:pPr>
                <a:r>
                  <a:rPr lang="zh-CN" altLang="en-US" sz="2600" b="1" dirty="0">
                    <a:latin typeface="+mn-ea"/>
                  </a:rPr>
                  <a:t>（</a:t>
                </a:r>
                <a:r>
                  <a:rPr lang="en-US" altLang="zh-CN" sz="2600" b="1" dirty="0">
                    <a:latin typeface="+mn-ea"/>
                  </a:rPr>
                  <a:t>1</a:t>
                </a:r>
                <a:r>
                  <a:rPr lang="zh-CN" altLang="en-US" sz="2600" b="1" dirty="0">
                    <a:latin typeface="+mn-ea"/>
                  </a:rPr>
                  <a:t>）吸收过程的细化</a:t>
                </a:r>
                <a:endParaRPr lang="en-US" altLang="zh-CN" sz="2600" b="1" dirty="0">
                  <a:latin typeface="+mn-ea"/>
                </a:endParaRPr>
              </a:p>
              <a:p>
                <a:endParaRPr lang="en-US" altLang="zh-CN" sz="2600" b="1" dirty="0">
                  <a:latin typeface="+mn-ea"/>
                </a:endParaRPr>
              </a:p>
              <a:p>
                <a:r>
                  <a:rPr lang="zh-CN" altLang="en-US" sz="2600" b="1" dirty="0">
                    <a:latin typeface="+mn-ea"/>
                  </a:rPr>
                  <a:t>吸收                           </a:t>
                </a:r>
                <a:r>
                  <a:rPr lang="zh-CN" altLang="en-US" sz="2400" b="1" dirty="0">
                    <a:latin typeface="+mn-ea"/>
                  </a:rPr>
                  <a:t>吸收过程：</a:t>
                </a:r>
                <a:endParaRPr lang="en-US" altLang="zh-CN" sz="2400" b="1" dirty="0">
                  <a:latin typeface="+mn-ea"/>
                </a:endParaRPr>
              </a:p>
              <a:p>
                <a14:m>
                  <m:oMath xmlns:m="http://schemas.openxmlformats.org/officeDocument/2006/math">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𝑩</m:t>
                        </m:r>
                      </m:e>
                    </m:d>
                  </m:oMath>
                </a14:m>
                <a:r>
                  <a:rPr lang="zh-CN" altLang="en-US" sz="2400" b="1" dirty="0">
                    <a:latin typeface="+mn-ea"/>
                  </a:rPr>
                  <a:t>                               （</a:t>
                </a:r>
                <a:r>
                  <a:rPr lang="en-US" altLang="zh-CN" sz="2400" b="1" dirty="0">
                    <a:latin typeface="+mn-ea"/>
                  </a:rPr>
                  <a:t>1</a:t>
                </a:r>
                <a:r>
                  <a:rPr lang="zh-CN" altLang="en-US" sz="2400" b="1" dirty="0">
                    <a:latin typeface="+mn-ea"/>
                  </a:rPr>
                  <a:t>）溶质</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mn-ea"/>
                  </a:rPr>
                  <a:t>由气相主体向相界面传递，  </a:t>
                </a:r>
                <a:endParaRPr lang="en-US" altLang="zh-CN" sz="2400" b="1" dirty="0">
                  <a:latin typeface="+mn-ea"/>
                </a:endParaRPr>
              </a:p>
              <a:p>
                <a:r>
                  <a:rPr lang="zh-CN" altLang="en-US" sz="2400" b="1" dirty="0">
                    <a:latin typeface="+mn-ea"/>
                  </a:rPr>
                  <a:t>                                  即在气相（单一相）内传质；</a:t>
                </a:r>
                <a:endParaRPr lang="en-US" altLang="zh-CN" sz="2400" b="1" dirty="0">
                  <a:latin typeface="+mn-ea"/>
                </a:endParaRPr>
              </a:p>
              <a:p>
                <a:r>
                  <a:rPr lang="zh-CN" altLang="en-US" sz="2400" b="1" dirty="0">
                    <a:latin typeface="+mn-ea"/>
                  </a:rPr>
                  <a:t>                                     （</a:t>
                </a:r>
                <a:r>
                  <a:rPr lang="en-US" altLang="zh-CN" sz="2400" b="1" dirty="0">
                    <a:latin typeface="+mn-ea"/>
                  </a:rPr>
                  <a:t>2</a:t>
                </a:r>
                <a:r>
                  <a:rPr lang="zh-CN" altLang="en-US" sz="2400" b="1" dirty="0">
                    <a:latin typeface="+mn-ea"/>
                  </a:rPr>
                  <a:t>）溶质</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mn-ea"/>
                  </a:rPr>
                  <a:t>在气液相界面上的传质，由</a:t>
                </a:r>
                <a:endParaRPr lang="en-US" altLang="zh-CN" sz="2400" b="1" dirty="0">
                  <a:latin typeface="+mn-ea"/>
                </a:endParaRPr>
              </a:p>
              <a:p>
                <a:r>
                  <a:rPr lang="zh-CN" altLang="en-US" sz="2400" b="1" dirty="0">
                    <a:latin typeface="+mn-ea"/>
                  </a:rPr>
                  <a:t>                                  气相转入液相；溶质</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mn-ea"/>
                  </a:rPr>
                  <a:t>在相界面上发生溶解</a:t>
                </a:r>
                <a:endParaRPr lang="en-US" altLang="zh-CN" sz="2400" b="1" dirty="0">
                  <a:latin typeface="+mn-ea"/>
                </a:endParaRPr>
              </a:p>
              <a:p>
                <a:r>
                  <a:rPr lang="zh-CN" altLang="en-US" sz="2400" b="1" dirty="0">
                    <a:latin typeface="+mn-ea"/>
                  </a:rPr>
                  <a:t>                                  过程（相平衡关系）；</a:t>
                </a:r>
                <a:endParaRPr lang="en-US" altLang="zh-CN" sz="2400" b="1" dirty="0">
                  <a:latin typeface="+mn-ea"/>
                </a:endParaRPr>
              </a:p>
              <a:p>
                <a:r>
                  <a:rPr lang="zh-CN" altLang="en-US" sz="2400" b="1" dirty="0">
                    <a:latin typeface="+mn-ea"/>
                  </a:rPr>
                  <a:t>传热</a:t>
                </a:r>
                <a:r>
                  <a:rPr lang="en-US" altLang="zh-CN" sz="2400" b="1" dirty="0">
                    <a:latin typeface="+mn-ea"/>
                  </a:rPr>
                  <a:t>											</a:t>
                </a:r>
                <a:r>
                  <a:rPr lang="zh-CN" altLang="en-US" sz="2400" b="1" dirty="0">
                    <a:latin typeface="+mn-ea"/>
                  </a:rPr>
                  <a:t> （</a:t>
                </a:r>
                <a:r>
                  <a:rPr lang="en-US" altLang="zh-CN" sz="2400" b="1" dirty="0">
                    <a:latin typeface="+mn-ea"/>
                  </a:rPr>
                  <a:t>3</a:t>
                </a:r>
                <a:r>
                  <a:rPr lang="zh-CN" altLang="en-US" sz="2400" b="1" dirty="0">
                    <a:latin typeface="+mn-ea"/>
                  </a:rPr>
                  <a:t>）溶质</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mn-ea"/>
                  </a:rPr>
                  <a:t>自气液相界面向液相主体传</a:t>
                </a:r>
                <a:endParaRPr lang="en-US" altLang="zh-CN" sz="2400" b="1" dirty="0">
                  <a:latin typeface="+mn-ea"/>
                </a:endParaRPr>
              </a:p>
              <a:p>
                <a:r>
                  <a:rPr lang="zh-CN" altLang="en-US" sz="2400" b="1" dirty="0">
                    <a:latin typeface="+mn-ea"/>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a:latin typeface="Cambria Math" panose="02040503050406030204" pitchFamily="18" charset="0"/>
                          </a:rPr>
                          <m:t>𝐖</m:t>
                        </m:r>
                      </m:sub>
                    </m:sSub>
                  </m:oMath>
                </a14:m>
                <a:r>
                  <a:rPr lang="zh-CN" altLang="en-US" sz="2400" b="1" dirty="0">
                    <a:latin typeface="+mn-ea"/>
                  </a:rPr>
                  <a:t>   </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𝒕</m:t>
                        </m:r>
                      </m:e>
                      <m:sub>
                        <m:r>
                          <a:rPr lang="en-US" altLang="zh-CN" sz="2000" b="1">
                            <a:latin typeface="Cambria Math" panose="02040503050406030204" pitchFamily="18" charset="0"/>
                          </a:rPr>
                          <m:t>𝐖</m:t>
                        </m:r>
                      </m:sub>
                    </m:sSub>
                  </m:oMath>
                </a14:m>
                <a:r>
                  <a:rPr lang="zh-CN" altLang="en-US" sz="2400" b="1" dirty="0">
                    <a:latin typeface="+mn-ea"/>
                  </a:rPr>
                  <a:t>               递，即在液相（单一相）内传质。</a:t>
                </a:r>
                <a:endParaRPr lang="en-US" altLang="zh-CN" sz="2400" b="1" dirty="0">
                  <a:latin typeface="+mn-ea"/>
                </a:endParaRPr>
              </a:p>
              <a:p>
                <a:r>
                  <a:rPr lang="zh-CN" altLang="en-US" sz="2400" b="1" dirty="0">
                    <a:latin typeface="+mn-ea"/>
                  </a:rPr>
                  <a:t>                                  </a:t>
                </a:r>
                <a:endParaRPr lang="en-US" altLang="zh-CN" sz="2400" b="1" dirty="0">
                  <a:latin typeface="+mn-ea"/>
                </a:endParaRPr>
              </a:p>
              <a:p>
                <a:r>
                  <a:rPr lang="zh-CN" altLang="en-US" sz="2400" b="1" dirty="0">
                    <a:latin typeface="+mn-ea"/>
                  </a:rPr>
                  <a:t>                                   </a:t>
                </a:r>
                <a:r>
                  <a:rPr lang="zh-CN" altLang="en-US" sz="2400" b="1" dirty="0">
                    <a:solidFill>
                      <a:srgbClr val="FF0000"/>
                    </a:solidFill>
                    <a:latin typeface="+mn-ea"/>
                  </a:rPr>
                  <a:t>单相内传质 </a:t>
                </a:r>
                <a:r>
                  <a:rPr lang="en-US" altLang="zh-CN" sz="2400" b="1" dirty="0">
                    <a:solidFill>
                      <a:srgbClr val="FF0000"/>
                    </a:solidFill>
                    <a:latin typeface="+mn-ea"/>
                  </a:rPr>
                  <a:t>+</a:t>
                </a:r>
                <a:r>
                  <a:rPr lang="zh-CN" altLang="en-US" sz="2400" b="1" dirty="0">
                    <a:solidFill>
                      <a:srgbClr val="FF0000"/>
                    </a:solidFill>
                    <a:latin typeface="+mn-ea"/>
                  </a:rPr>
                  <a:t> 相平衡关系</a:t>
                </a:r>
                <a:endParaRPr lang="en-US" altLang="zh-CN" sz="2400" b="1" dirty="0">
                  <a:solidFill>
                    <a:srgbClr val="FF0000"/>
                  </a:solidFill>
                  <a:latin typeface="+mn-ea"/>
                </a:endParaRPr>
              </a:p>
              <a:p>
                <a:endParaRPr lang="en-US" altLang="zh-CN" sz="2600" b="1" dirty="0">
                  <a:latin typeface="+mn-ea"/>
                </a:endParaRPr>
              </a:p>
              <a:p>
                <a:endParaRPr lang="en-US" altLang="zh-CN" sz="2600" b="1" dirty="0">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295887" y="782483"/>
                <a:ext cx="11547971" cy="6001643"/>
              </a:xfrm>
              <a:prstGeom prst="rect">
                <a:avLst/>
              </a:prstGeom>
              <a:blipFill>
                <a:blip r:embed="rId2"/>
                <a:stretch>
                  <a:fillRect l="-1109" t="-1320"/>
                </a:stretch>
              </a:blipFill>
            </p:spPr>
            <p:txBody>
              <a:bodyPr/>
              <a:lstStyle/>
              <a:p>
                <a:r>
                  <a:rPr lang="zh-CN" altLang="en-US">
                    <a:noFill/>
                  </a:rPr>
                  <a:t> </a:t>
                </a:r>
              </a:p>
            </p:txBody>
          </p:sp>
        </mc:Fallback>
      </mc:AlternateContent>
      <p:sp>
        <p:nvSpPr>
          <p:cNvPr id="7" name="文本框 6"/>
          <p:cNvSpPr txBox="1"/>
          <p:nvPr/>
        </p:nvSpPr>
        <p:spPr>
          <a:xfrm>
            <a:off x="2526802" y="2716711"/>
            <a:ext cx="470262" cy="1477328"/>
          </a:xfrm>
          <a:prstGeom prst="rect">
            <a:avLst/>
          </a:prstGeom>
          <a:noFill/>
        </p:spPr>
        <p:txBody>
          <a:bodyPr wrap="square" rtlCol="0">
            <a:spAutoFit/>
          </a:bodyPr>
          <a:lstStyle/>
          <a:p>
            <a:r>
              <a:rPr lang="zh-CN" altLang="en-US" b="1" dirty="0">
                <a:solidFill>
                  <a:schemeClr val="bg1"/>
                </a:solidFill>
              </a:rPr>
              <a:t>虚拟相界面</a:t>
            </a:r>
            <a:endParaRPr lang="en-US" altLang="zh-CN" b="1" dirty="0">
              <a:solidFill>
                <a:schemeClr val="bg1"/>
              </a:solidFill>
            </a:endParaRPr>
          </a:p>
        </p:txBody>
      </p:sp>
      <p:sp>
        <p:nvSpPr>
          <p:cNvPr id="16" name="矩形 15"/>
          <p:cNvSpPr/>
          <p:nvPr/>
        </p:nvSpPr>
        <p:spPr>
          <a:xfrm>
            <a:off x="2524404" y="4302366"/>
            <a:ext cx="470263" cy="2372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4"/>
          <p:cNvSpPr txBox="1">
            <a:spLocks noChangeArrowheads="1"/>
          </p:cNvSpPr>
          <p:nvPr/>
        </p:nvSpPr>
        <p:spPr bwMode="auto">
          <a:xfrm>
            <a:off x="3621017" y="125542"/>
            <a:ext cx="4976091"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p>
        </p:txBody>
      </p:sp>
      <p:cxnSp>
        <p:nvCxnSpPr>
          <p:cNvPr id="8" name="直接连接符 7"/>
          <p:cNvCxnSpPr/>
          <p:nvPr/>
        </p:nvCxnSpPr>
        <p:spPr>
          <a:xfrm flipH="1">
            <a:off x="1353530" y="2179028"/>
            <a:ext cx="1" cy="453187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117418" y="2126744"/>
            <a:ext cx="21772" cy="4531879"/>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p:cNvSpPr txBox="1"/>
              <p:nvPr/>
            </p:nvSpPr>
            <p:spPr>
              <a:xfrm>
                <a:off x="1445183" y="2126744"/>
                <a:ext cx="1048965" cy="1138773"/>
              </a:xfrm>
              <a:prstGeom prst="rect">
                <a:avLst/>
              </a:prstGeom>
              <a:noFill/>
            </p:spPr>
            <p:txBody>
              <a:bodyPr wrap="square" rtlCol="0">
                <a:spAutoFit/>
              </a:bodyPr>
              <a:lstStyle/>
              <a:p>
                <a:pPr algn="ctr"/>
                <a:r>
                  <a:rPr lang="zh-CN" altLang="en-US" sz="2400" dirty="0"/>
                  <a:t>气相主体</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e>
                      </m:d>
                    </m:oMath>
                  </m:oMathPara>
                </a14:m>
                <a:endParaRPr lang="en-US" altLang="zh-CN"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445183" y="2126744"/>
                <a:ext cx="1048965" cy="1138773"/>
              </a:xfrm>
              <a:prstGeom prst="rect">
                <a:avLst/>
              </a:prstGeom>
              <a:blipFill>
                <a:blip r:embed="rId3"/>
                <a:stretch>
                  <a:fillRect t="-4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046900" y="2091260"/>
                <a:ext cx="1031098" cy="1138773"/>
              </a:xfrm>
              <a:prstGeom prst="rect">
                <a:avLst/>
              </a:prstGeom>
              <a:noFill/>
            </p:spPr>
            <p:txBody>
              <a:bodyPr wrap="square" rtlCol="0">
                <a:spAutoFit/>
              </a:bodyPr>
              <a:lstStyle/>
              <a:p>
                <a:pPr algn="ctr"/>
                <a:r>
                  <a:rPr lang="zh-CN" altLang="en-US" sz="2400" dirty="0"/>
                  <a:t>液相主体</a:t>
                </a:r>
                <a:endParaRPr lang="en-US" altLang="zh-CN" sz="2400" dirty="0"/>
              </a:p>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e>
                      </m:d>
                    </m:oMath>
                  </m:oMathPara>
                </a14:m>
                <a:endParaRPr lang="en-US" altLang="zh-CN"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046900" y="2091260"/>
                <a:ext cx="1031098" cy="1138773"/>
              </a:xfrm>
              <a:prstGeom prst="rect">
                <a:avLst/>
              </a:prstGeom>
              <a:blipFill>
                <a:blip r:embed="rId4"/>
                <a:stretch>
                  <a:fillRect t="-4278"/>
                </a:stretch>
              </a:blipFill>
            </p:spPr>
            <p:txBody>
              <a:bodyPr/>
              <a:lstStyle/>
              <a:p>
                <a:r>
                  <a:rPr lang="zh-CN" altLang="en-US">
                    <a:noFill/>
                  </a:rPr>
                  <a:t> </a:t>
                </a:r>
              </a:p>
            </p:txBody>
          </p:sp>
        </mc:Fallback>
      </mc:AlternateContent>
      <p:cxnSp>
        <p:nvCxnSpPr>
          <p:cNvPr id="12" name="直接连接符 11"/>
          <p:cNvCxnSpPr/>
          <p:nvPr/>
        </p:nvCxnSpPr>
        <p:spPr>
          <a:xfrm flipV="1">
            <a:off x="871952" y="4302367"/>
            <a:ext cx="3775166" cy="21948"/>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06704" y="5953130"/>
            <a:ext cx="833401" cy="830996"/>
          </a:xfrm>
          <a:prstGeom prst="rect">
            <a:avLst/>
          </a:prstGeom>
          <a:noFill/>
        </p:spPr>
        <p:txBody>
          <a:bodyPr wrap="square" rtlCol="0">
            <a:spAutoFit/>
          </a:bodyPr>
          <a:lstStyle/>
          <a:p>
            <a:r>
              <a:rPr lang="zh-CN" altLang="en-US" sz="2400" dirty="0"/>
              <a:t>高温流体</a:t>
            </a:r>
            <a:endParaRPr lang="en-US" altLang="zh-CN" sz="2400" dirty="0"/>
          </a:p>
        </p:txBody>
      </p:sp>
      <p:sp>
        <p:nvSpPr>
          <p:cNvPr id="14" name="文本框 13"/>
          <p:cNvSpPr txBox="1"/>
          <p:nvPr/>
        </p:nvSpPr>
        <p:spPr>
          <a:xfrm>
            <a:off x="3192365" y="5953130"/>
            <a:ext cx="833401" cy="830996"/>
          </a:xfrm>
          <a:prstGeom prst="rect">
            <a:avLst/>
          </a:prstGeom>
          <a:noFill/>
        </p:spPr>
        <p:txBody>
          <a:bodyPr wrap="square" rtlCol="0">
            <a:spAutoFit/>
          </a:bodyPr>
          <a:lstStyle/>
          <a:p>
            <a:r>
              <a:rPr lang="zh-CN" altLang="en-US" sz="2400" dirty="0"/>
              <a:t>低温流体</a:t>
            </a:r>
            <a:endParaRPr lang="en-US" altLang="zh-CN" sz="2400" dirty="0"/>
          </a:p>
        </p:txBody>
      </p:sp>
      <p:sp>
        <p:nvSpPr>
          <p:cNvPr id="15" name="文本框 14"/>
          <p:cNvSpPr txBox="1"/>
          <p:nvPr/>
        </p:nvSpPr>
        <p:spPr>
          <a:xfrm>
            <a:off x="2512981" y="5533178"/>
            <a:ext cx="470262" cy="1200329"/>
          </a:xfrm>
          <a:prstGeom prst="rect">
            <a:avLst/>
          </a:prstGeom>
          <a:noFill/>
        </p:spPr>
        <p:txBody>
          <a:bodyPr wrap="square" rtlCol="0">
            <a:spAutoFit/>
          </a:bodyPr>
          <a:lstStyle/>
          <a:p>
            <a:r>
              <a:rPr lang="zh-CN" altLang="en-US" sz="2400" b="1" dirty="0">
                <a:solidFill>
                  <a:schemeClr val="bg1"/>
                </a:solidFill>
              </a:rPr>
              <a:t>传热壁</a:t>
            </a:r>
            <a:endParaRPr lang="en-US" altLang="zh-CN" sz="2400" b="1" dirty="0">
              <a:solidFill>
                <a:schemeClr val="bg1"/>
              </a:solidFill>
            </a:endParaRPr>
          </a:p>
        </p:txBody>
      </p:sp>
      <p:sp>
        <p:nvSpPr>
          <p:cNvPr id="18" name="Line 69"/>
          <p:cNvSpPr>
            <a:spLocks noChangeShapeType="1"/>
          </p:cNvSpPr>
          <p:nvPr/>
        </p:nvSpPr>
        <p:spPr bwMode="auto">
          <a:xfrm flipV="1">
            <a:off x="1346752" y="4600222"/>
            <a:ext cx="606038" cy="1738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73"/>
          <p:cNvSpPr>
            <a:spLocks/>
          </p:cNvSpPr>
          <p:nvPr/>
        </p:nvSpPr>
        <p:spPr bwMode="auto">
          <a:xfrm flipV="1">
            <a:off x="1951586" y="4589827"/>
            <a:ext cx="594252" cy="384749"/>
          </a:xfrm>
          <a:custGeom>
            <a:avLst/>
            <a:gdLst>
              <a:gd name="T0" fmla="*/ 50 w 504"/>
              <a:gd name="T1" fmla="*/ 0 h 672"/>
              <a:gd name="T2" fmla="*/ 48 w 504"/>
              <a:gd name="T3" fmla="*/ 0 h 672"/>
              <a:gd name="T4" fmla="*/ 47 w 504"/>
              <a:gd name="T5" fmla="*/ 0 h 672"/>
              <a:gd name="T6" fmla="*/ 46 w 504"/>
              <a:gd name="T7" fmla="*/ 0 h 672"/>
              <a:gd name="T8" fmla="*/ 44 w 504"/>
              <a:gd name="T9" fmla="*/ 1 h 672"/>
              <a:gd name="T10" fmla="*/ 42 w 504"/>
              <a:gd name="T11" fmla="*/ 1 h 672"/>
              <a:gd name="T12" fmla="*/ 41 w 504"/>
              <a:gd name="T13" fmla="*/ 1 h 672"/>
              <a:gd name="T14" fmla="*/ 39 w 504"/>
              <a:gd name="T15" fmla="*/ 1 h 672"/>
              <a:gd name="T16" fmla="*/ 37 w 504"/>
              <a:gd name="T17" fmla="*/ 1 h 672"/>
              <a:gd name="T18" fmla="*/ 36 w 504"/>
              <a:gd name="T19" fmla="*/ 2 h 672"/>
              <a:gd name="T20" fmla="*/ 34 w 504"/>
              <a:gd name="T21" fmla="*/ 2 h 672"/>
              <a:gd name="T22" fmla="*/ 33 w 504"/>
              <a:gd name="T23" fmla="*/ 2 h 672"/>
              <a:gd name="T24" fmla="*/ 31 w 504"/>
              <a:gd name="T25" fmla="*/ 3 h 672"/>
              <a:gd name="T26" fmla="*/ 30 w 504"/>
              <a:gd name="T27" fmla="*/ 3 h 672"/>
              <a:gd name="T28" fmla="*/ 29 w 504"/>
              <a:gd name="T29" fmla="*/ 4 h 672"/>
              <a:gd name="T30" fmla="*/ 27 w 504"/>
              <a:gd name="T31" fmla="*/ 5 h 672"/>
              <a:gd name="T32" fmla="*/ 26 w 504"/>
              <a:gd name="T33" fmla="*/ 5 h 672"/>
              <a:gd name="T34" fmla="*/ 25 w 504"/>
              <a:gd name="T35" fmla="*/ 6 h 672"/>
              <a:gd name="T36" fmla="*/ 23 w 504"/>
              <a:gd name="T37" fmla="*/ 6 h 672"/>
              <a:gd name="T38" fmla="*/ 22 w 504"/>
              <a:gd name="T39" fmla="*/ 7 h 672"/>
              <a:gd name="T40" fmla="*/ 20 w 504"/>
              <a:gd name="T41" fmla="*/ 7 h 672"/>
              <a:gd name="T42" fmla="*/ 20 w 504"/>
              <a:gd name="T43" fmla="*/ 9 h 672"/>
              <a:gd name="T44" fmla="*/ 18 w 504"/>
              <a:gd name="T45" fmla="*/ 9 h 672"/>
              <a:gd name="T46" fmla="*/ 17 w 504"/>
              <a:gd name="T47" fmla="*/ 10 h 672"/>
              <a:gd name="T48" fmla="*/ 16 w 504"/>
              <a:gd name="T49" fmla="*/ 10 h 672"/>
              <a:gd name="T50" fmla="*/ 15 w 504"/>
              <a:gd name="T51" fmla="*/ 11 h 672"/>
              <a:gd name="T52" fmla="*/ 14 w 504"/>
              <a:gd name="T53" fmla="*/ 12 h 672"/>
              <a:gd name="T54" fmla="*/ 12 w 504"/>
              <a:gd name="T55" fmla="*/ 13 h 672"/>
              <a:gd name="T56" fmla="*/ 12 w 504"/>
              <a:gd name="T57" fmla="*/ 13 h 672"/>
              <a:gd name="T58" fmla="*/ 11 w 504"/>
              <a:gd name="T59" fmla="*/ 14 h 672"/>
              <a:gd name="T60" fmla="*/ 10 w 504"/>
              <a:gd name="T61" fmla="*/ 15 h 672"/>
              <a:gd name="T62" fmla="*/ 10 w 504"/>
              <a:gd name="T63" fmla="*/ 15 h 672"/>
              <a:gd name="T64" fmla="*/ 8 w 504"/>
              <a:gd name="T65" fmla="*/ 16 h 672"/>
              <a:gd name="T66" fmla="*/ 7 w 504"/>
              <a:gd name="T67" fmla="*/ 16 h 672"/>
              <a:gd name="T68" fmla="*/ 7 w 504"/>
              <a:gd name="T69" fmla="*/ 17 h 672"/>
              <a:gd name="T70" fmla="*/ 5 w 504"/>
              <a:gd name="T71" fmla="*/ 18 h 672"/>
              <a:gd name="T72" fmla="*/ 5 w 504"/>
              <a:gd name="T73" fmla="*/ 18 h 672"/>
              <a:gd name="T74" fmla="*/ 5 w 504"/>
              <a:gd name="T75" fmla="*/ 19 h 672"/>
              <a:gd name="T76" fmla="*/ 3 w 504"/>
              <a:gd name="T77" fmla="*/ 19 h 672"/>
              <a:gd name="T78" fmla="*/ 3 w 504"/>
              <a:gd name="T79" fmla="*/ 20 h 672"/>
              <a:gd name="T80" fmla="*/ 2 w 504"/>
              <a:gd name="T81" fmla="*/ 20 h 672"/>
              <a:gd name="T82" fmla="*/ 2 w 504"/>
              <a:gd name="T83" fmla="*/ 21 h 672"/>
              <a:gd name="T84" fmla="*/ 1 w 504"/>
              <a:gd name="T85" fmla="*/ 22 h 672"/>
              <a:gd name="T86" fmla="*/ 1 w 504"/>
              <a:gd name="T87" fmla="*/ 22 h 672"/>
              <a:gd name="T88" fmla="*/ 1 w 504"/>
              <a:gd name="T89" fmla="*/ 22 h 672"/>
              <a:gd name="T90" fmla="*/ 1 w 504"/>
              <a:gd name="T91" fmla="*/ 22 h 672"/>
              <a:gd name="T92" fmla="*/ 1 w 504"/>
              <a:gd name="T93" fmla="*/ 22 h 672"/>
              <a:gd name="T94" fmla="*/ 0 w 504"/>
              <a:gd name="T95" fmla="*/ 23 h 6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04"/>
              <a:gd name="T145" fmla="*/ 0 h 672"/>
              <a:gd name="T146" fmla="*/ 504 w 504"/>
              <a:gd name="T147" fmla="*/ 672 h 6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04" h="672">
                <a:moveTo>
                  <a:pt x="504" y="0"/>
                </a:moveTo>
                <a:lnTo>
                  <a:pt x="490" y="0"/>
                </a:lnTo>
                <a:lnTo>
                  <a:pt x="473" y="0"/>
                </a:lnTo>
                <a:lnTo>
                  <a:pt x="456" y="0"/>
                </a:lnTo>
                <a:lnTo>
                  <a:pt x="440" y="5"/>
                </a:lnTo>
                <a:lnTo>
                  <a:pt x="423" y="10"/>
                </a:lnTo>
                <a:lnTo>
                  <a:pt x="408" y="17"/>
                </a:lnTo>
                <a:lnTo>
                  <a:pt x="392" y="24"/>
                </a:lnTo>
                <a:lnTo>
                  <a:pt x="375" y="34"/>
                </a:lnTo>
                <a:lnTo>
                  <a:pt x="360" y="46"/>
                </a:lnTo>
                <a:lnTo>
                  <a:pt x="346" y="58"/>
                </a:lnTo>
                <a:lnTo>
                  <a:pt x="329" y="70"/>
                </a:lnTo>
                <a:lnTo>
                  <a:pt x="315" y="84"/>
                </a:lnTo>
                <a:lnTo>
                  <a:pt x="300" y="99"/>
                </a:lnTo>
                <a:lnTo>
                  <a:pt x="286" y="116"/>
                </a:lnTo>
                <a:lnTo>
                  <a:pt x="274" y="132"/>
                </a:lnTo>
                <a:lnTo>
                  <a:pt x="260" y="149"/>
                </a:lnTo>
                <a:lnTo>
                  <a:pt x="245" y="168"/>
                </a:lnTo>
                <a:lnTo>
                  <a:pt x="233" y="188"/>
                </a:lnTo>
                <a:lnTo>
                  <a:pt x="219" y="207"/>
                </a:lnTo>
                <a:lnTo>
                  <a:pt x="207" y="226"/>
                </a:lnTo>
                <a:lnTo>
                  <a:pt x="195" y="245"/>
                </a:lnTo>
                <a:lnTo>
                  <a:pt x="183" y="267"/>
                </a:lnTo>
                <a:lnTo>
                  <a:pt x="171" y="286"/>
                </a:lnTo>
                <a:lnTo>
                  <a:pt x="159" y="308"/>
                </a:lnTo>
                <a:lnTo>
                  <a:pt x="149" y="329"/>
                </a:lnTo>
                <a:lnTo>
                  <a:pt x="137" y="351"/>
                </a:lnTo>
                <a:lnTo>
                  <a:pt x="128" y="370"/>
                </a:lnTo>
                <a:lnTo>
                  <a:pt x="118" y="392"/>
                </a:lnTo>
                <a:lnTo>
                  <a:pt x="108" y="413"/>
                </a:lnTo>
                <a:lnTo>
                  <a:pt x="99" y="432"/>
                </a:lnTo>
                <a:lnTo>
                  <a:pt x="89" y="452"/>
                </a:lnTo>
                <a:lnTo>
                  <a:pt x="80" y="473"/>
                </a:lnTo>
                <a:lnTo>
                  <a:pt x="72" y="492"/>
                </a:lnTo>
                <a:lnTo>
                  <a:pt x="65" y="509"/>
                </a:lnTo>
                <a:lnTo>
                  <a:pt x="58" y="528"/>
                </a:lnTo>
                <a:lnTo>
                  <a:pt x="51" y="545"/>
                </a:lnTo>
                <a:lnTo>
                  <a:pt x="44" y="562"/>
                </a:lnTo>
                <a:lnTo>
                  <a:pt x="39" y="576"/>
                </a:lnTo>
                <a:lnTo>
                  <a:pt x="32" y="591"/>
                </a:lnTo>
                <a:lnTo>
                  <a:pt x="27" y="605"/>
                </a:lnTo>
                <a:lnTo>
                  <a:pt x="22" y="617"/>
                </a:lnTo>
                <a:lnTo>
                  <a:pt x="17" y="629"/>
                </a:lnTo>
                <a:lnTo>
                  <a:pt x="15" y="639"/>
                </a:lnTo>
                <a:lnTo>
                  <a:pt x="10" y="648"/>
                </a:lnTo>
                <a:lnTo>
                  <a:pt x="8" y="656"/>
                </a:lnTo>
                <a:lnTo>
                  <a:pt x="5" y="663"/>
                </a:lnTo>
                <a:lnTo>
                  <a:pt x="0" y="672"/>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Line 69"/>
          <p:cNvSpPr>
            <a:spLocks noChangeShapeType="1"/>
          </p:cNvSpPr>
          <p:nvPr/>
        </p:nvSpPr>
        <p:spPr bwMode="auto">
          <a:xfrm>
            <a:off x="2533568" y="4966170"/>
            <a:ext cx="461099" cy="14286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Freeform 73"/>
          <p:cNvSpPr>
            <a:spLocks/>
          </p:cNvSpPr>
          <p:nvPr/>
        </p:nvSpPr>
        <p:spPr bwMode="auto">
          <a:xfrm flipV="1">
            <a:off x="3013558" y="5092283"/>
            <a:ext cx="595931" cy="440402"/>
          </a:xfrm>
          <a:custGeom>
            <a:avLst/>
            <a:gdLst>
              <a:gd name="T0" fmla="*/ 50 w 504"/>
              <a:gd name="T1" fmla="*/ 0 h 672"/>
              <a:gd name="T2" fmla="*/ 48 w 504"/>
              <a:gd name="T3" fmla="*/ 0 h 672"/>
              <a:gd name="T4" fmla="*/ 47 w 504"/>
              <a:gd name="T5" fmla="*/ 0 h 672"/>
              <a:gd name="T6" fmla="*/ 46 w 504"/>
              <a:gd name="T7" fmla="*/ 0 h 672"/>
              <a:gd name="T8" fmla="*/ 44 w 504"/>
              <a:gd name="T9" fmla="*/ 1 h 672"/>
              <a:gd name="T10" fmla="*/ 42 w 504"/>
              <a:gd name="T11" fmla="*/ 1 h 672"/>
              <a:gd name="T12" fmla="*/ 41 w 504"/>
              <a:gd name="T13" fmla="*/ 1 h 672"/>
              <a:gd name="T14" fmla="*/ 39 w 504"/>
              <a:gd name="T15" fmla="*/ 1 h 672"/>
              <a:gd name="T16" fmla="*/ 37 w 504"/>
              <a:gd name="T17" fmla="*/ 1 h 672"/>
              <a:gd name="T18" fmla="*/ 36 w 504"/>
              <a:gd name="T19" fmla="*/ 2 h 672"/>
              <a:gd name="T20" fmla="*/ 34 w 504"/>
              <a:gd name="T21" fmla="*/ 2 h 672"/>
              <a:gd name="T22" fmla="*/ 33 w 504"/>
              <a:gd name="T23" fmla="*/ 2 h 672"/>
              <a:gd name="T24" fmla="*/ 31 w 504"/>
              <a:gd name="T25" fmla="*/ 3 h 672"/>
              <a:gd name="T26" fmla="*/ 30 w 504"/>
              <a:gd name="T27" fmla="*/ 3 h 672"/>
              <a:gd name="T28" fmla="*/ 29 w 504"/>
              <a:gd name="T29" fmla="*/ 4 h 672"/>
              <a:gd name="T30" fmla="*/ 27 w 504"/>
              <a:gd name="T31" fmla="*/ 5 h 672"/>
              <a:gd name="T32" fmla="*/ 26 w 504"/>
              <a:gd name="T33" fmla="*/ 5 h 672"/>
              <a:gd name="T34" fmla="*/ 25 w 504"/>
              <a:gd name="T35" fmla="*/ 6 h 672"/>
              <a:gd name="T36" fmla="*/ 23 w 504"/>
              <a:gd name="T37" fmla="*/ 6 h 672"/>
              <a:gd name="T38" fmla="*/ 22 w 504"/>
              <a:gd name="T39" fmla="*/ 7 h 672"/>
              <a:gd name="T40" fmla="*/ 20 w 504"/>
              <a:gd name="T41" fmla="*/ 7 h 672"/>
              <a:gd name="T42" fmla="*/ 20 w 504"/>
              <a:gd name="T43" fmla="*/ 9 h 672"/>
              <a:gd name="T44" fmla="*/ 18 w 504"/>
              <a:gd name="T45" fmla="*/ 9 h 672"/>
              <a:gd name="T46" fmla="*/ 17 w 504"/>
              <a:gd name="T47" fmla="*/ 10 h 672"/>
              <a:gd name="T48" fmla="*/ 16 w 504"/>
              <a:gd name="T49" fmla="*/ 10 h 672"/>
              <a:gd name="T50" fmla="*/ 15 w 504"/>
              <a:gd name="T51" fmla="*/ 11 h 672"/>
              <a:gd name="T52" fmla="*/ 14 w 504"/>
              <a:gd name="T53" fmla="*/ 12 h 672"/>
              <a:gd name="T54" fmla="*/ 12 w 504"/>
              <a:gd name="T55" fmla="*/ 13 h 672"/>
              <a:gd name="T56" fmla="*/ 12 w 504"/>
              <a:gd name="T57" fmla="*/ 13 h 672"/>
              <a:gd name="T58" fmla="*/ 11 w 504"/>
              <a:gd name="T59" fmla="*/ 14 h 672"/>
              <a:gd name="T60" fmla="*/ 10 w 504"/>
              <a:gd name="T61" fmla="*/ 15 h 672"/>
              <a:gd name="T62" fmla="*/ 10 w 504"/>
              <a:gd name="T63" fmla="*/ 15 h 672"/>
              <a:gd name="T64" fmla="*/ 8 w 504"/>
              <a:gd name="T65" fmla="*/ 16 h 672"/>
              <a:gd name="T66" fmla="*/ 7 w 504"/>
              <a:gd name="T67" fmla="*/ 16 h 672"/>
              <a:gd name="T68" fmla="*/ 7 w 504"/>
              <a:gd name="T69" fmla="*/ 17 h 672"/>
              <a:gd name="T70" fmla="*/ 5 w 504"/>
              <a:gd name="T71" fmla="*/ 18 h 672"/>
              <a:gd name="T72" fmla="*/ 5 w 504"/>
              <a:gd name="T73" fmla="*/ 18 h 672"/>
              <a:gd name="T74" fmla="*/ 5 w 504"/>
              <a:gd name="T75" fmla="*/ 19 h 672"/>
              <a:gd name="T76" fmla="*/ 3 w 504"/>
              <a:gd name="T77" fmla="*/ 19 h 672"/>
              <a:gd name="T78" fmla="*/ 3 w 504"/>
              <a:gd name="T79" fmla="*/ 20 h 672"/>
              <a:gd name="T80" fmla="*/ 2 w 504"/>
              <a:gd name="T81" fmla="*/ 20 h 672"/>
              <a:gd name="T82" fmla="*/ 2 w 504"/>
              <a:gd name="T83" fmla="*/ 21 h 672"/>
              <a:gd name="T84" fmla="*/ 1 w 504"/>
              <a:gd name="T85" fmla="*/ 22 h 672"/>
              <a:gd name="T86" fmla="*/ 1 w 504"/>
              <a:gd name="T87" fmla="*/ 22 h 672"/>
              <a:gd name="T88" fmla="*/ 1 w 504"/>
              <a:gd name="T89" fmla="*/ 22 h 672"/>
              <a:gd name="T90" fmla="*/ 1 w 504"/>
              <a:gd name="T91" fmla="*/ 22 h 672"/>
              <a:gd name="T92" fmla="*/ 1 w 504"/>
              <a:gd name="T93" fmla="*/ 22 h 672"/>
              <a:gd name="T94" fmla="*/ 0 w 504"/>
              <a:gd name="T95" fmla="*/ 23 h 6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04"/>
              <a:gd name="T145" fmla="*/ 0 h 672"/>
              <a:gd name="T146" fmla="*/ 504 w 504"/>
              <a:gd name="T147" fmla="*/ 672 h 6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04" h="672">
                <a:moveTo>
                  <a:pt x="504" y="0"/>
                </a:moveTo>
                <a:lnTo>
                  <a:pt x="490" y="0"/>
                </a:lnTo>
                <a:lnTo>
                  <a:pt x="473" y="0"/>
                </a:lnTo>
                <a:lnTo>
                  <a:pt x="456" y="0"/>
                </a:lnTo>
                <a:lnTo>
                  <a:pt x="440" y="5"/>
                </a:lnTo>
                <a:lnTo>
                  <a:pt x="423" y="10"/>
                </a:lnTo>
                <a:lnTo>
                  <a:pt x="408" y="17"/>
                </a:lnTo>
                <a:lnTo>
                  <a:pt x="392" y="24"/>
                </a:lnTo>
                <a:lnTo>
                  <a:pt x="375" y="34"/>
                </a:lnTo>
                <a:lnTo>
                  <a:pt x="360" y="46"/>
                </a:lnTo>
                <a:lnTo>
                  <a:pt x="346" y="58"/>
                </a:lnTo>
                <a:lnTo>
                  <a:pt x="329" y="70"/>
                </a:lnTo>
                <a:lnTo>
                  <a:pt x="315" y="84"/>
                </a:lnTo>
                <a:lnTo>
                  <a:pt x="300" y="99"/>
                </a:lnTo>
                <a:lnTo>
                  <a:pt x="286" y="116"/>
                </a:lnTo>
                <a:lnTo>
                  <a:pt x="274" y="132"/>
                </a:lnTo>
                <a:lnTo>
                  <a:pt x="260" y="149"/>
                </a:lnTo>
                <a:lnTo>
                  <a:pt x="245" y="168"/>
                </a:lnTo>
                <a:lnTo>
                  <a:pt x="233" y="188"/>
                </a:lnTo>
                <a:lnTo>
                  <a:pt x="219" y="207"/>
                </a:lnTo>
                <a:lnTo>
                  <a:pt x="207" y="226"/>
                </a:lnTo>
                <a:lnTo>
                  <a:pt x="195" y="245"/>
                </a:lnTo>
                <a:lnTo>
                  <a:pt x="183" y="267"/>
                </a:lnTo>
                <a:lnTo>
                  <a:pt x="171" y="286"/>
                </a:lnTo>
                <a:lnTo>
                  <a:pt x="159" y="308"/>
                </a:lnTo>
                <a:lnTo>
                  <a:pt x="149" y="329"/>
                </a:lnTo>
                <a:lnTo>
                  <a:pt x="137" y="351"/>
                </a:lnTo>
                <a:lnTo>
                  <a:pt x="128" y="370"/>
                </a:lnTo>
                <a:lnTo>
                  <a:pt x="118" y="392"/>
                </a:lnTo>
                <a:lnTo>
                  <a:pt x="108" y="413"/>
                </a:lnTo>
                <a:lnTo>
                  <a:pt x="99" y="432"/>
                </a:lnTo>
                <a:lnTo>
                  <a:pt x="89" y="452"/>
                </a:lnTo>
                <a:lnTo>
                  <a:pt x="80" y="473"/>
                </a:lnTo>
                <a:lnTo>
                  <a:pt x="72" y="492"/>
                </a:lnTo>
                <a:lnTo>
                  <a:pt x="65" y="509"/>
                </a:lnTo>
                <a:lnTo>
                  <a:pt x="58" y="528"/>
                </a:lnTo>
                <a:lnTo>
                  <a:pt x="51" y="545"/>
                </a:lnTo>
                <a:lnTo>
                  <a:pt x="44" y="562"/>
                </a:lnTo>
                <a:lnTo>
                  <a:pt x="39" y="576"/>
                </a:lnTo>
                <a:lnTo>
                  <a:pt x="32" y="591"/>
                </a:lnTo>
                <a:lnTo>
                  <a:pt x="27" y="605"/>
                </a:lnTo>
                <a:lnTo>
                  <a:pt x="22" y="617"/>
                </a:lnTo>
                <a:lnTo>
                  <a:pt x="17" y="629"/>
                </a:lnTo>
                <a:lnTo>
                  <a:pt x="15" y="639"/>
                </a:lnTo>
                <a:lnTo>
                  <a:pt x="10" y="648"/>
                </a:lnTo>
                <a:lnTo>
                  <a:pt x="8" y="656"/>
                </a:lnTo>
                <a:lnTo>
                  <a:pt x="5" y="663"/>
                </a:lnTo>
                <a:lnTo>
                  <a:pt x="0" y="672"/>
                </a:lnTo>
              </a:path>
            </a:pathLst>
          </a:custGeom>
          <a:noFill/>
          <a:ln w="3810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Line 69"/>
          <p:cNvSpPr>
            <a:spLocks noChangeShapeType="1"/>
          </p:cNvSpPr>
          <p:nvPr/>
        </p:nvSpPr>
        <p:spPr bwMode="auto">
          <a:xfrm>
            <a:off x="3565682" y="5553891"/>
            <a:ext cx="569601" cy="1217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57"/>
          <p:cNvSpPr>
            <a:spLocks noChangeArrowheads="1"/>
          </p:cNvSpPr>
          <p:nvPr/>
        </p:nvSpPr>
        <p:spPr bwMode="auto">
          <a:xfrm>
            <a:off x="1120786" y="4424246"/>
            <a:ext cx="254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2800" b="1">
                <a:solidFill>
                  <a:schemeClr val="tx1"/>
                </a:solidFill>
                <a:latin typeface="宋体" panose="02010600030101010101" pitchFamily="2" charset="-122"/>
                <a:ea typeface="宋体" panose="02010600030101010101" pitchFamily="2" charset="-122"/>
              </a:defRPr>
            </a:lvl1pPr>
            <a:lvl2pPr marL="742950" indent="-285750">
              <a:defRPr kumimoji="1" sz="2800" b="1">
                <a:solidFill>
                  <a:schemeClr val="tx1"/>
                </a:solidFill>
                <a:latin typeface="宋体" panose="02010600030101010101" pitchFamily="2" charset="-122"/>
                <a:ea typeface="宋体" panose="02010600030101010101" pitchFamily="2" charset="-122"/>
              </a:defRPr>
            </a:lvl2pPr>
            <a:lvl3pPr marL="1143000" indent="-228600">
              <a:defRPr kumimoji="1" sz="2800" b="1">
                <a:solidFill>
                  <a:schemeClr val="tx1"/>
                </a:solidFill>
                <a:latin typeface="宋体" panose="02010600030101010101" pitchFamily="2" charset="-122"/>
                <a:ea typeface="宋体" panose="02010600030101010101" pitchFamily="2" charset="-122"/>
              </a:defRPr>
            </a:lvl3pPr>
            <a:lvl4pPr marL="1600200" indent="-228600">
              <a:defRPr kumimoji="1" sz="2800" b="1">
                <a:solidFill>
                  <a:schemeClr val="tx1"/>
                </a:solidFill>
                <a:latin typeface="宋体" panose="02010600030101010101" pitchFamily="2" charset="-122"/>
                <a:ea typeface="宋体" panose="02010600030101010101" pitchFamily="2" charset="-122"/>
              </a:defRPr>
            </a:lvl4pPr>
            <a:lvl5pPr marL="2057400" indent="-228600">
              <a:defRPr kumimoji="1"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2400" i="1" dirty="0">
                <a:solidFill>
                  <a:srgbClr val="FFFFFF"/>
                </a:solidFill>
                <a:latin typeface="Times New Roman" panose="02020603050405020304" pitchFamily="18" charset="0"/>
              </a:rPr>
              <a:t>T</a:t>
            </a:r>
            <a:endParaRPr lang="en-US" altLang="zh-CN" sz="2400" b="0" i="1" dirty="0">
              <a:solidFill>
                <a:srgbClr val="FFFFFF"/>
              </a:solidFill>
              <a:latin typeface="Times New Roman" panose="02020603050405020304" pitchFamily="18" charset="0"/>
            </a:endParaRPr>
          </a:p>
        </p:txBody>
      </p:sp>
      <p:sp>
        <p:nvSpPr>
          <p:cNvPr id="25" name="Rectangle 57"/>
          <p:cNvSpPr>
            <a:spLocks noChangeArrowheads="1"/>
          </p:cNvSpPr>
          <p:nvPr/>
        </p:nvSpPr>
        <p:spPr bwMode="auto">
          <a:xfrm>
            <a:off x="4165540" y="5368316"/>
            <a:ext cx="386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2800" b="1">
                <a:solidFill>
                  <a:schemeClr val="tx1"/>
                </a:solidFill>
                <a:latin typeface="宋体" panose="02010600030101010101" pitchFamily="2" charset="-122"/>
                <a:ea typeface="宋体" panose="02010600030101010101" pitchFamily="2" charset="-122"/>
              </a:defRPr>
            </a:lvl1pPr>
            <a:lvl2pPr marL="742950" indent="-285750">
              <a:defRPr kumimoji="1" sz="2800" b="1">
                <a:solidFill>
                  <a:schemeClr val="tx1"/>
                </a:solidFill>
                <a:latin typeface="宋体" panose="02010600030101010101" pitchFamily="2" charset="-122"/>
                <a:ea typeface="宋体" panose="02010600030101010101" pitchFamily="2" charset="-122"/>
              </a:defRPr>
            </a:lvl2pPr>
            <a:lvl3pPr marL="1143000" indent="-228600">
              <a:defRPr kumimoji="1" sz="2800" b="1">
                <a:solidFill>
                  <a:schemeClr val="tx1"/>
                </a:solidFill>
                <a:latin typeface="宋体" panose="02010600030101010101" pitchFamily="2" charset="-122"/>
                <a:ea typeface="宋体" panose="02010600030101010101" pitchFamily="2" charset="-122"/>
              </a:defRPr>
            </a:lvl3pPr>
            <a:lvl4pPr marL="1600200" indent="-228600">
              <a:defRPr kumimoji="1" sz="2800" b="1">
                <a:solidFill>
                  <a:schemeClr val="tx1"/>
                </a:solidFill>
                <a:latin typeface="宋体" panose="02010600030101010101" pitchFamily="2" charset="-122"/>
                <a:ea typeface="宋体" panose="02010600030101010101" pitchFamily="2" charset="-122"/>
              </a:defRPr>
            </a:lvl4pPr>
            <a:lvl5pPr marL="2057400" indent="-228600">
              <a:defRPr kumimoji="1" sz="2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2400" i="1" dirty="0">
                <a:solidFill>
                  <a:srgbClr val="FFFFFF"/>
                </a:solidFill>
                <a:latin typeface="Times New Roman" panose="02020603050405020304" pitchFamily="18" charset="0"/>
              </a:rPr>
              <a:t>t</a:t>
            </a:r>
            <a:endParaRPr lang="en-US" altLang="zh-CN" sz="2400" b="0" i="1" dirty="0">
              <a:solidFill>
                <a:srgbClr val="FFFFFF"/>
              </a:solidFill>
              <a:latin typeface="Times New Roman" panose="02020603050405020304" pitchFamily="18" charset="0"/>
            </a:endParaRPr>
          </a:p>
        </p:txBody>
      </p:sp>
      <p:cxnSp>
        <p:nvCxnSpPr>
          <p:cNvPr id="27" name="直接连接符 26"/>
          <p:cNvCxnSpPr/>
          <p:nvPr/>
        </p:nvCxnSpPr>
        <p:spPr>
          <a:xfrm flipH="1">
            <a:off x="1935578" y="4268489"/>
            <a:ext cx="31089" cy="1482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583493" y="4243979"/>
            <a:ext cx="24676" cy="150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16" idx="0"/>
          </p:cNvCxnSpPr>
          <p:nvPr/>
        </p:nvCxnSpPr>
        <p:spPr>
          <a:xfrm flipH="1" flipV="1">
            <a:off x="2759535" y="2179028"/>
            <a:ext cx="1" cy="212333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0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621017" y="125542"/>
            <a:ext cx="67900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涡流扩散</a:t>
            </a:r>
          </a:p>
        </p:txBody>
      </p:sp>
      <mc:AlternateContent xmlns:mc="http://schemas.openxmlformats.org/markup-compatibility/2006" xmlns:a14="http://schemas.microsoft.com/office/drawing/2010/main">
        <mc:Choice Requires="a14">
          <p:sp>
            <p:nvSpPr>
              <p:cNvPr id="3" name="矩形 2"/>
              <p:cNvSpPr/>
              <p:nvPr/>
            </p:nvSpPr>
            <p:spPr>
              <a:xfrm>
                <a:off x="355028" y="827705"/>
                <a:ext cx="11519110" cy="5482206"/>
              </a:xfrm>
              <a:prstGeom prst="rect">
                <a:avLst/>
              </a:prstGeom>
            </p:spPr>
            <p:txBody>
              <a:bodyPr wrap="squar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5.3.3</a:t>
                </a:r>
                <a:r>
                  <a:rPr lang="zh-CN" altLang="en-US" sz="2800" b="1" dirty="0">
                    <a:solidFill>
                      <a:srgbClr val="FFC000"/>
                    </a:solidFill>
                    <a:latin typeface="Times New Roman" panose="02020603050405020304" pitchFamily="18" charset="0"/>
                    <a:cs typeface="Times New Roman" panose="02020603050405020304" pitchFamily="18" charset="0"/>
                  </a:rPr>
                  <a:t>  涡流扩散</a:t>
                </a:r>
                <a:endParaRPr lang="en-US" altLang="zh-CN" sz="2800" b="1" dirty="0">
                  <a:solidFill>
                    <a:srgbClr val="FFC000"/>
                  </a:solidFill>
                  <a:latin typeface="Times New Roman" panose="02020603050405020304" pitchFamily="18" charset="0"/>
                  <a:cs typeface="Times New Roman" panose="02020603050405020304" pitchFamily="18" charset="0"/>
                </a:endParaRPr>
              </a:p>
              <a:p>
                <a:r>
                  <a:rPr lang="zh-CN" altLang="en-US" sz="2400" dirty="0"/>
                  <a:t>       </a:t>
                </a:r>
                <a:endParaRPr lang="en-US" altLang="zh-CN" sz="2400" dirty="0"/>
              </a:p>
              <a:p>
                <a:r>
                  <a:rPr lang="zh-CN" altLang="en-US" sz="24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b="1" dirty="0">
                    <a:latin typeface="仿宋" panose="02010609060101010101" pitchFamily="49" charset="-122"/>
                    <a:ea typeface="仿宋" panose="02010609060101010101" pitchFamily="49" charset="-122"/>
                  </a:rPr>
                  <a:t>定义：</a:t>
                </a:r>
                <a:endParaRPr lang="en-US" altLang="zh-CN" sz="2400" b="1" dirty="0">
                  <a:latin typeface="仿宋" panose="02010609060101010101" pitchFamily="49" charset="-122"/>
                  <a:ea typeface="仿宋" panose="02010609060101010101" pitchFamily="49" charset="-122"/>
                </a:endParaRPr>
              </a:p>
              <a:p>
                <a:r>
                  <a:rPr lang="en-US" altLang="zh-CN" sz="2400" dirty="0"/>
                  <a:t>       </a:t>
                </a:r>
                <a:r>
                  <a:rPr lang="zh-CN" altLang="en-US" sz="2400" dirty="0"/>
                  <a:t>当流体作湍流流动时，若溶质在流体内部存在浓度梯度，湍流流动是靠质点的无规则运动，相互碰撞和混合，溶质组分从高浓度向低浓度方向传递，这种现象称为涡流扩散。</a:t>
                </a:r>
                <a:endParaRPr lang="en-US" altLang="zh-CN" sz="2400" dirty="0"/>
              </a:p>
              <a:p>
                <a:r>
                  <a:rPr lang="zh-CN" altLang="en-US" sz="24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公式：</a:t>
                </a:r>
                <a:endParaRPr lang="en-US" altLang="zh-CN" sz="2400" b="1" dirty="0">
                  <a:latin typeface="Times New Roman" panose="02020603050405020304" pitchFamily="18" charset="0"/>
                  <a:ea typeface="仿宋" panose="02010609060101010101" pitchFamily="49" charset="-122"/>
                  <a:cs typeface="Times New Roman" panose="02020603050405020304" pitchFamily="18" charset="0"/>
                </a:endParaRPr>
              </a:p>
              <a:p>
                <a:pPr>
                  <a:spcBef>
                    <a:spcPts val="600"/>
                  </a:spcBef>
                  <a:spcAft>
                    <a:spcPts val="600"/>
                  </a:spcAft>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𝐽</m:t>
                        </m:r>
                      </m:e>
                      <m:sub>
                        <m:r>
                          <m:rPr>
                            <m:sty m:val="p"/>
                          </m:rPr>
                          <a:rPr lang="en-US" altLang="zh-CN" sz="2400" i="0">
                            <a:latin typeface="Cambria Math" panose="02040503050406030204" pitchFamily="18" charset="0"/>
                          </a:rPr>
                          <m:t>Ae</m:t>
                        </m:r>
                      </m:sub>
                    </m:sSub>
                    <m:r>
                      <a:rPr lang="en-US" altLang="zh-CN" sz="2400" i="1">
                        <a:latin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𝐷</m:t>
                        </m:r>
                      </m:e>
                      <m:sub>
                        <m:r>
                          <m:rPr>
                            <m:sty m:val="p"/>
                          </m:rPr>
                          <a:rPr lang="en-US" altLang="zh-CN" sz="2400" b="0" i="0" smtClean="0">
                            <a:latin typeface="Cambria Math" panose="02040503050406030204" pitchFamily="18" charset="0"/>
                            <a:ea typeface="Cambria Math" panose="02040503050406030204" pitchFamily="18" charset="0"/>
                          </a:rPr>
                          <m:t>e</m:t>
                        </m:r>
                      </m:sub>
                    </m:sSub>
                    <m:box>
                      <m:boxPr>
                        <m:ctrlPr>
                          <a:rPr lang="en-US" altLang="zh-CN" sz="2400" i="1" smtClean="0">
                            <a:latin typeface="Cambria Math" panose="02040503050406030204" pitchFamily="18" charset="0"/>
                            <a:ea typeface="Cambria Math" panose="02040503050406030204" pitchFamily="18" charset="0"/>
                          </a:rPr>
                        </m:ctrlPr>
                      </m:boxPr>
                      <m:e>
                        <m:argPr>
                          <m:argSz m:val="-1"/>
                        </m:argPr>
                        <m:f>
                          <m:fPr>
                            <m:ctrlPr>
                              <a:rPr lang="en-US" altLang="zh-CN" sz="2400" i="1" smtClean="0">
                                <a:latin typeface="Cambria Math" panose="02040503050406030204" pitchFamily="18" charset="0"/>
                                <a:ea typeface="Cambria Math" panose="02040503050406030204" pitchFamily="18" charset="0"/>
                              </a:rPr>
                            </m:ctrlPr>
                          </m:fPr>
                          <m:num>
                            <m:r>
                              <m:rPr>
                                <m:sty m:val="p"/>
                              </m:rPr>
                              <a:rPr lang="en-US" altLang="zh-CN" sz="2400" b="0" i="0" smtClean="0">
                                <a:latin typeface="Cambria Math" panose="02040503050406030204" pitchFamily="18" charset="0"/>
                                <a:ea typeface="Cambria Math" panose="02040503050406030204" pitchFamily="18" charset="0"/>
                              </a:rPr>
                              <m:t>d</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𝑐</m:t>
                                </m:r>
                              </m:e>
                              <m:sub>
                                <m:r>
                                  <m:rPr>
                                    <m:sty m:val="p"/>
                                  </m:rPr>
                                  <a:rPr lang="en-US" altLang="zh-CN" sz="2400" b="0" i="0" smtClean="0">
                                    <a:latin typeface="Cambria Math" panose="02040503050406030204" pitchFamily="18" charset="0"/>
                                    <a:ea typeface="Cambria Math" panose="02040503050406030204" pitchFamily="18" charset="0"/>
                                  </a:rPr>
                                  <m:t>A</m:t>
                                </m:r>
                              </m:sub>
                            </m:sSub>
                          </m:num>
                          <m:den>
                            <m:r>
                              <m:rPr>
                                <m:sty m:val="p"/>
                              </m:rPr>
                              <a:rPr lang="en-US" altLang="zh-CN" sz="2400" b="0" i="0" smtClean="0">
                                <a:latin typeface="Cambria Math" panose="02040503050406030204" pitchFamily="18" charset="0"/>
                                <a:ea typeface="Cambria Math" panose="02040503050406030204" pitchFamily="18" charset="0"/>
                              </a:rPr>
                              <m:t>d</m:t>
                            </m:r>
                            <m:r>
                              <a:rPr lang="en-US" altLang="zh-CN" sz="2400" b="0" i="1" smtClean="0">
                                <a:latin typeface="Cambria Math" panose="02040503050406030204" pitchFamily="18" charset="0"/>
                                <a:ea typeface="Cambria Math" panose="02040503050406030204" pitchFamily="18" charset="0"/>
                              </a:rPr>
                              <m:t>𝑧</m:t>
                            </m:r>
                          </m:den>
                        </m:f>
                      </m:e>
                    </m:box>
                  </m:oMath>
                </a14:m>
                <a:r>
                  <a:rPr lang="zh-CN" altLang="en-US" sz="2400" dirty="0"/>
                  <a:t> </a:t>
                </a:r>
                <a:endParaRPr lang="en-US" altLang="zh-CN" sz="2400" dirty="0"/>
              </a:p>
              <a:p>
                <a:pPr>
                  <a:spcBef>
                    <a:spcPts val="600"/>
                  </a:spcBef>
                  <a:spcAft>
                    <a:spcPts val="600"/>
                  </a:spcAft>
                </a:pPr>
                <a:endParaRPr lang="en-US" altLang="zh-CN" sz="2400" dirty="0"/>
              </a:p>
              <a:p>
                <a:pPr>
                  <a:spcBef>
                    <a:spcPts val="600"/>
                  </a:spcBef>
                  <a:spcAft>
                    <a:spcPts val="600"/>
                  </a:spcAft>
                </a:pPr>
                <a:endParaRPr lang="en-US" altLang="zh-CN" sz="2400" dirty="0"/>
              </a:p>
              <a:p>
                <a:r>
                  <a:rPr lang="zh-CN" altLang="en-US" sz="2400" b="1" dirty="0">
                    <a:solidFill>
                      <a:srgbClr val="FF0000"/>
                    </a:solidFill>
                  </a:rPr>
                  <a:t>    </a:t>
                </a:r>
                <a:endParaRPr lang="en-US" altLang="zh-CN" sz="2400" b="1" dirty="0">
                  <a:solidFill>
                    <a:srgbClr val="FF0000"/>
                  </a:solidFill>
                </a:endParaRPr>
              </a:p>
              <a:p>
                <a:r>
                  <a:rPr lang="en-US" altLang="zh-CN" sz="2400" b="1" dirty="0">
                    <a:solidFill>
                      <a:srgbClr val="FF0000"/>
                    </a:solidFill>
                  </a:rPr>
                  <a:t>    </a:t>
                </a:r>
                <a:r>
                  <a:rPr lang="zh-CN" altLang="en-US" sz="2400" b="1" dirty="0">
                    <a:solidFill>
                      <a:srgbClr val="FF0000"/>
                    </a:solidFill>
                  </a:rPr>
                  <a:t>注意：</a:t>
                </a:r>
                <a:r>
                  <a:rPr lang="zh-CN" altLang="en-US" sz="2400" dirty="0"/>
                  <a:t>涡流扩散系数</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𝐷</m:t>
                        </m:r>
                      </m:e>
                      <m:sub>
                        <m:r>
                          <m:rPr>
                            <m:sty m:val="p"/>
                          </m:rPr>
                          <a:rPr lang="en-US" altLang="zh-CN" sz="2400" b="0" i="0" smtClean="0">
                            <a:latin typeface="Cambria Math" panose="02040503050406030204" pitchFamily="18" charset="0"/>
                          </a:rPr>
                          <m:t>e</m:t>
                        </m:r>
                      </m:sub>
                    </m:sSub>
                  </m:oMath>
                </a14:m>
                <a:r>
                  <a:rPr lang="zh-CN" altLang="en-US" sz="2400" dirty="0"/>
                  <a:t>与分子扩散系数</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m:rPr>
                            <m:sty m:val="p"/>
                          </m:rPr>
                          <a:rPr lang="en-US" altLang="zh-CN" sz="2400" b="0" i="0" smtClean="0">
                            <a:latin typeface="Cambria Math" panose="02040503050406030204" pitchFamily="18" charset="0"/>
                          </a:rPr>
                          <m:t>AB</m:t>
                        </m:r>
                      </m:sub>
                    </m:sSub>
                  </m:oMath>
                </a14:m>
                <a:r>
                  <a:rPr lang="zh-CN" altLang="en-US" sz="2400" dirty="0"/>
                  <a:t>不同，</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m:rPr>
                            <m:sty m:val="p"/>
                          </m:rPr>
                          <a:rPr lang="en-US" altLang="zh-CN" sz="2400">
                            <a:latin typeface="Cambria Math" panose="02040503050406030204" pitchFamily="18" charset="0"/>
                          </a:rPr>
                          <m:t>e</m:t>
                        </m:r>
                      </m:sub>
                    </m:sSub>
                  </m:oMath>
                </a14:m>
                <a:r>
                  <a:rPr lang="zh-CN" altLang="en-US" sz="2400" dirty="0"/>
                  <a:t>不是物性常数，其值与流体流动状态及所处的位置有关。</a:t>
                </a:r>
              </a:p>
            </p:txBody>
          </p:sp>
        </mc:Choice>
        <mc:Fallback xmlns="">
          <p:sp>
            <p:nvSpPr>
              <p:cNvPr id="3" name="矩形 2"/>
              <p:cNvSpPr>
                <a:spLocks noRot="1" noChangeAspect="1" noMove="1" noResize="1" noEditPoints="1" noAdjustHandles="1" noChangeArrowheads="1" noChangeShapeType="1" noTextEdit="1"/>
              </p:cNvSpPr>
              <p:nvPr/>
            </p:nvSpPr>
            <p:spPr>
              <a:xfrm>
                <a:off x="355028" y="827705"/>
                <a:ext cx="11519110" cy="5482206"/>
              </a:xfrm>
              <a:prstGeom prst="rect">
                <a:avLst/>
              </a:prstGeom>
              <a:blipFill>
                <a:blip r:embed="rId2"/>
                <a:stretch>
                  <a:fillRect l="-1058" t="-1557" r="-317" b="-12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圆角矩形标注 3"/>
              <p:cNvSpPr/>
              <p:nvPr/>
            </p:nvSpPr>
            <p:spPr>
              <a:xfrm>
                <a:off x="930872" y="4094432"/>
                <a:ext cx="2223291" cy="672552"/>
              </a:xfrm>
              <a:prstGeom prst="wedgeRoundRectCallout">
                <a:avLst>
                  <a:gd name="adj1" fmla="val 67246"/>
                  <a:gd name="adj2" fmla="val -78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涡流扩散速率，</a:t>
                </a:r>
                <a14:m>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a:solidFill>
                                  <a:schemeClr val="bg1"/>
                                </a:solidFill>
                                <a:latin typeface="Cambria Math" panose="02040503050406030204" pitchFamily="18" charset="0"/>
                              </a:rPr>
                            </m:ctrlPr>
                          </m:dPr>
                          <m:e>
                            <m:sSup>
                              <m:sSupPr>
                                <m:ctrlPr>
                                  <a:rPr lang="en-US" altLang="zh-CN" sz="2000" b="1" i="1">
                                    <a:solidFill>
                                      <a:schemeClr val="bg1"/>
                                    </a:solidFill>
                                    <a:latin typeface="Cambria Math" panose="02040503050406030204" pitchFamily="18" charset="0"/>
                                  </a:rPr>
                                </m:ctrlPr>
                              </m:sSupPr>
                              <m:e>
                                <m:r>
                                  <a:rPr lang="en-US" altLang="zh-CN" sz="2000" b="1" i="0">
                                    <a:solidFill>
                                      <a:schemeClr val="bg1"/>
                                    </a:solidFill>
                                    <a:latin typeface="Cambria Math" panose="02040503050406030204" pitchFamily="18" charset="0"/>
                                  </a:rPr>
                                  <m:t>𝐦</m:t>
                                </m:r>
                              </m:e>
                              <m:sup>
                                <m:r>
                                  <a:rPr lang="en-US" altLang="zh-CN" sz="2000" b="1" i="1">
                                    <a:solidFill>
                                      <a:schemeClr val="bg1"/>
                                    </a:solidFill>
                                    <a:latin typeface="Cambria Math" panose="02040503050406030204" pitchFamily="18" charset="0"/>
                                  </a:rPr>
                                  <m:t>𝟐</m:t>
                                </m:r>
                              </m:sup>
                            </m:sSup>
                            <m:r>
                              <a:rPr lang="en-US" altLang="zh-CN" sz="2000" b="1" i="1">
                                <a:solidFill>
                                  <a:schemeClr val="bg1"/>
                                </a:solidFill>
                                <a:latin typeface="Cambria Math" panose="02040503050406030204" pitchFamily="18" charset="0"/>
                                <a:ea typeface="Cambria Math" panose="02040503050406030204" pitchFamily="18" charset="0"/>
                              </a:rPr>
                              <m:t>∙</m:t>
                            </m:r>
                            <m:r>
                              <a:rPr lang="en-US" altLang="zh-CN" sz="2000" b="1" i="0">
                                <a:solidFill>
                                  <a:schemeClr val="bg1"/>
                                </a:solidFill>
                                <a:latin typeface="Cambria Math" panose="02040503050406030204" pitchFamily="18" charset="0"/>
                                <a:ea typeface="Cambria Math" panose="02040503050406030204" pitchFamily="18" charset="0"/>
                              </a:rPr>
                              <m:t>𝐬</m:t>
                            </m:r>
                          </m:e>
                        </m:d>
                      </m:den>
                    </m:f>
                  </m:oMath>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4" name="圆角矩形标注 3"/>
              <p:cNvSpPr>
                <a:spLocks noRot="1" noChangeAspect="1" noMove="1" noResize="1" noEditPoints="1" noAdjustHandles="1" noChangeArrowheads="1" noChangeShapeType="1" noTextEdit="1"/>
              </p:cNvSpPr>
              <p:nvPr/>
            </p:nvSpPr>
            <p:spPr>
              <a:xfrm>
                <a:off x="930872" y="4094432"/>
                <a:ext cx="2223291" cy="672552"/>
              </a:xfrm>
              <a:prstGeom prst="wedgeRoundRectCallout">
                <a:avLst>
                  <a:gd name="adj1" fmla="val 67246"/>
                  <a:gd name="adj2" fmla="val -78608"/>
                  <a:gd name="adj3" fmla="val 16667"/>
                </a:avLst>
              </a:prstGeom>
              <a:blipFill>
                <a:blip r:embed="rId3"/>
                <a:stretch>
                  <a:fillRect b="-820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圆角矩形标注 4"/>
              <p:cNvSpPr/>
              <p:nvPr/>
            </p:nvSpPr>
            <p:spPr>
              <a:xfrm>
                <a:off x="3438137" y="4293900"/>
                <a:ext cx="1959429" cy="670482"/>
              </a:xfrm>
              <a:prstGeom prst="wedgeRoundRectCallout">
                <a:avLst>
                  <a:gd name="adj1" fmla="val 9649"/>
                  <a:gd name="adj2" fmla="val -1015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0" dirty="0">
                    <a:solidFill>
                      <a:schemeClr val="bg1"/>
                    </a:solidFill>
                    <a:latin typeface="Cambria Math" panose="02040503050406030204" pitchFamily="18" charset="0"/>
                    <a:cs typeface="Times New Roman" panose="02020603050405020304" pitchFamily="18" charset="0"/>
                  </a:rPr>
                  <a:t>涡流扩散系数</a:t>
                </a:r>
                <a:endParaRPr lang="en-US" altLang="zh-CN" sz="2000" b="1" i="0" dirty="0">
                  <a:solidFill>
                    <a:schemeClr val="bg1"/>
                  </a:solidFill>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dirty="0" smtClean="0">
                              <a:solidFill>
                                <a:schemeClr val="bg1"/>
                              </a:solidFill>
                              <a:latin typeface="Cambria Math" panose="02040503050406030204" pitchFamily="18" charset="0"/>
                              <a:cs typeface="Times New Roman" panose="02020603050405020304" pitchFamily="18" charset="0"/>
                            </a:rPr>
                          </m:ctrlPr>
                        </m:fPr>
                        <m:num>
                          <m:sSup>
                            <m:sSupPr>
                              <m:ctrlPr>
                                <a:rPr lang="en-US" altLang="zh-CN" sz="2000" b="1" i="1" dirty="0" smtClean="0">
                                  <a:solidFill>
                                    <a:schemeClr val="bg1"/>
                                  </a:solidFill>
                                  <a:latin typeface="Cambria Math" panose="02040503050406030204" pitchFamily="18" charset="0"/>
                                  <a:cs typeface="Times New Roman" panose="02020603050405020304" pitchFamily="18" charset="0"/>
                                </a:rPr>
                              </m:ctrlPr>
                            </m:sSupPr>
                            <m:e>
                              <m:r>
                                <a:rPr lang="en-US" altLang="zh-CN" sz="2000" b="1" i="0" dirty="0" smtClean="0">
                                  <a:solidFill>
                                    <a:schemeClr val="bg1"/>
                                  </a:solidFill>
                                  <a:latin typeface="Cambria Math" panose="02040503050406030204" pitchFamily="18" charset="0"/>
                                  <a:cs typeface="Times New Roman" panose="02020603050405020304" pitchFamily="18" charset="0"/>
                                </a:rPr>
                                <m:t>𝐦</m:t>
                              </m:r>
                            </m:e>
                            <m:sup>
                              <m:r>
                                <a:rPr lang="en-US" altLang="zh-CN" sz="2000" b="1" i="1" dirty="0" smtClean="0">
                                  <a:solidFill>
                                    <a:schemeClr val="bg1"/>
                                  </a:solidFill>
                                  <a:latin typeface="Cambria Math" panose="02040503050406030204" pitchFamily="18" charset="0"/>
                                  <a:cs typeface="Times New Roman" panose="02020603050405020304" pitchFamily="18" charset="0"/>
                                </a:rPr>
                                <m:t>𝟐</m:t>
                              </m:r>
                            </m:sup>
                          </m:sSup>
                        </m:num>
                        <m:den>
                          <m:r>
                            <a:rPr lang="en-US" altLang="zh-CN" sz="2000" b="1" i="0" dirty="0" smtClean="0">
                              <a:solidFill>
                                <a:schemeClr val="bg1"/>
                              </a:solidFill>
                              <a:latin typeface="Cambria Math" panose="02040503050406030204" pitchFamily="18" charset="0"/>
                              <a:cs typeface="Times New Roman" panose="02020603050405020304" pitchFamily="18" charset="0"/>
                            </a:rPr>
                            <m:t>𝐬</m:t>
                          </m:r>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5" name="圆角矩形标注 4"/>
              <p:cNvSpPr>
                <a:spLocks noRot="1" noChangeAspect="1" noMove="1" noResize="1" noEditPoints="1" noAdjustHandles="1" noChangeArrowheads="1" noChangeShapeType="1" noTextEdit="1"/>
              </p:cNvSpPr>
              <p:nvPr/>
            </p:nvSpPr>
            <p:spPr>
              <a:xfrm>
                <a:off x="3438137" y="4293900"/>
                <a:ext cx="1959429" cy="670482"/>
              </a:xfrm>
              <a:prstGeom prst="wedgeRoundRectCallout">
                <a:avLst>
                  <a:gd name="adj1" fmla="val 9649"/>
                  <a:gd name="adj2" fmla="val -101540"/>
                  <a:gd name="adj3" fmla="val 16667"/>
                </a:avLst>
              </a:prstGeom>
              <a:blipFill>
                <a:blip r:embed="rId4"/>
                <a:stretch>
                  <a:fillRect b="-70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圆角矩形标注 5"/>
              <p:cNvSpPr/>
              <p:nvPr/>
            </p:nvSpPr>
            <p:spPr>
              <a:xfrm>
                <a:off x="5861858" y="4094432"/>
                <a:ext cx="2888474" cy="672552"/>
              </a:xfrm>
              <a:prstGeom prst="wedgeRoundRectCallout">
                <a:avLst>
                  <a:gd name="adj1" fmla="val -69228"/>
                  <a:gd name="adj2" fmla="val -805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组分</a:t>
                </a:r>
                <a:r>
                  <a:rPr lang="en-US" altLang="zh-CN" sz="2000" b="1" dirty="0">
                    <a:solidFill>
                      <a:schemeClr val="bg1"/>
                    </a:solidFill>
                    <a:latin typeface="Times New Roman" panose="02020603050405020304" pitchFamily="18" charset="0"/>
                    <a:cs typeface="Times New Roman" panose="02020603050405020304" pitchFamily="18" charset="0"/>
                  </a:rPr>
                  <a:t>A</a:t>
                </a:r>
                <a:r>
                  <a:rPr lang="zh-CN" altLang="en-US" sz="2000" b="1" dirty="0">
                    <a:solidFill>
                      <a:schemeClr val="bg1"/>
                    </a:solidFill>
                    <a:latin typeface="Times New Roman" panose="02020603050405020304" pitchFamily="18" charset="0"/>
                    <a:cs typeface="Times New Roman" panose="02020603050405020304" pitchFamily="18" charset="0"/>
                  </a:rPr>
                  <a:t>在扩散方向</a:t>
                </a:r>
                <a:r>
                  <a:rPr lang="en-US" altLang="zh-CN" sz="2000" b="1" dirty="0">
                    <a:solidFill>
                      <a:schemeClr val="bg1"/>
                    </a:solidFill>
                    <a:latin typeface="Times New Roman" panose="02020603050405020304" pitchFamily="18" charset="0"/>
                    <a:cs typeface="Times New Roman" panose="02020603050405020304" pitchFamily="18" charset="0"/>
                  </a:rPr>
                  <a:t>z</a:t>
                </a:r>
                <a:r>
                  <a:rPr lang="zh-CN" altLang="en-US" sz="2000" b="1" dirty="0">
                    <a:solidFill>
                      <a:schemeClr val="bg1"/>
                    </a:solidFill>
                    <a:latin typeface="Times New Roman" panose="02020603050405020304" pitchFamily="18" charset="0"/>
                    <a:cs typeface="Times New Roman" panose="02020603050405020304" pitchFamily="18" charset="0"/>
                  </a:rPr>
                  <a:t>上的浓度梯度，</a:t>
                </a:r>
                <a14:m>
                  <m:oMath xmlns:m="http://schemas.openxmlformats.org/officeDocument/2006/math">
                    <m:f>
                      <m:fPr>
                        <m:type m:val="lin"/>
                        <m:ctrlPr>
                          <a:rPr lang="zh-CN" altLang="en-US" sz="2000" b="1" i="1" smtClean="0">
                            <a:solidFill>
                              <a:schemeClr val="bg1"/>
                            </a:solidFill>
                            <a:latin typeface="Cambria Math" panose="02040503050406030204" pitchFamily="18" charset="0"/>
                            <a:cs typeface="Times New Roman" panose="02020603050405020304" pitchFamily="18" charset="0"/>
                          </a:rPr>
                        </m:ctrlPr>
                      </m:fPr>
                      <m:num>
                        <m:r>
                          <a:rPr lang="en-US" altLang="zh-CN" sz="2000" b="1" i="0" smtClean="0">
                            <a:solidFill>
                              <a:schemeClr val="bg1"/>
                            </a:solidFill>
                            <a:latin typeface="Cambria Math" panose="02040503050406030204" pitchFamily="18" charset="0"/>
                            <a:cs typeface="Times New Roman" panose="02020603050405020304" pitchFamily="18" charset="0"/>
                          </a:rPr>
                          <m:t>𝐤𝐦𝐨𝐥</m:t>
                        </m:r>
                      </m:num>
                      <m:den>
                        <m:sSup>
                          <m:sSupPr>
                            <m:ctrlPr>
                              <a:rPr lang="en-US" altLang="zh-CN" sz="2000" b="1" i="1" smtClean="0">
                                <a:solidFill>
                                  <a:schemeClr val="bg1"/>
                                </a:solidFill>
                                <a:latin typeface="Cambria Math" panose="02040503050406030204" pitchFamily="18" charset="0"/>
                                <a:cs typeface="Times New Roman" panose="02020603050405020304" pitchFamily="18" charset="0"/>
                              </a:rPr>
                            </m:ctrlPr>
                          </m:sSupPr>
                          <m:e>
                            <m:r>
                              <a:rPr lang="en-US" altLang="zh-CN" sz="2000" b="1" i="0" smtClean="0">
                                <a:solidFill>
                                  <a:schemeClr val="bg1"/>
                                </a:solidFill>
                                <a:latin typeface="Cambria Math" panose="02040503050406030204" pitchFamily="18" charset="0"/>
                                <a:cs typeface="Times New Roman" panose="02020603050405020304" pitchFamily="18" charset="0"/>
                              </a:rPr>
                              <m:t>𝐦</m:t>
                            </m:r>
                          </m:e>
                          <m:sup>
                            <m:r>
                              <a:rPr lang="en-US" altLang="zh-CN" sz="2000" b="1" i="0" smtClean="0">
                                <a:solidFill>
                                  <a:schemeClr val="bg1"/>
                                </a:solidFill>
                                <a:latin typeface="Cambria Math" panose="02040503050406030204" pitchFamily="18" charset="0"/>
                                <a:cs typeface="Times New Roman" panose="02020603050405020304" pitchFamily="18" charset="0"/>
                              </a:rPr>
                              <m:t>𝟒</m:t>
                            </m:r>
                          </m:sup>
                        </m:sSup>
                      </m:den>
                    </m:f>
                  </m:oMath>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6" name="圆角矩形标注 5"/>
              <p:cNvSpPr>
                <a:spLocks noRot="1" noChangeAspect="1" noMove="1" noResize="1" noEditPoints="1" noAdjustHandles="1" noChangeArrowheads="1" noChangeShapeType="1" noTextEdit="1"/>
              </p:cNvSpPr>
              <p:nvPr/>
            </p:nvSpPr>
            <p:spPr>
              <a:xfrm>
                <a:off x="5861858" y="4094432"/>
                <a:ext cx="2888474" cy="672552"/>
              </a:xfrm>
              <a:prstGeom prst="wedgeRoundRectCallout">
                <a:avLst>
                  <a:gd name="adj1" fmla="val -69228"/>
                  <a:gd name="adj2" fmla="val -80550"/>
                  <a:gd name="adj3" fmla="val 16667"/>
                </a:avLst>
              </a:prstGeom>
              <a:blipFill>
                <a:blip r:embed="rId5"/>
                <a:stretch>
                  <a:fillRect r="-5820" b="-82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540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5759" y="811147"/>
            <a:ext cx="4127864" cy="954107"/>
          </a:xfrm>
          <a:prstGeom prst="rect">
            <a:avLst/>
          </a:prstGeom>
          <a:noFill/>
        </p:spPr>
        <p:txBody>
          <a:bodyPr wrap="square" rtlCol="0">
            <a:spAutoFit/>
          </a:bodyPr>
          <a:lstStyle/>
          <a:p>
            <a:r>
              <a:rPr lang="en-US" altLang="zh-CN" sz="2800" b="1" dirty="0">
                <a:solidFill>
                  <a:srgbClr val="FFC000"/>
                </a:solidFill>
                <a:latin typeface="Times New Roman" panose="02020603050405020304" pitchFamily="18" charset="0"/>
                <a:ea typeface="仿宋" panose="02010609060101010101" pitchFamily="49" charset="-122"/>
                <a:cs typeface="Times New Roman" panose="02020603050405020304" pitchFamily="18" charset="0"/>
              </a:rPr>
              <a:t>5.3.4</a:t>
            </a:r>
            <a:r>
              <a:rPr lang="zh-CN" altLang="en-US" sz="2800" b="1" dirty="0">
                <a:solidFill>
                  <a:srgbClr val="FFC000"/>
                </a:solidFill>
                <a:latin typeface="仿宋" panose="02010609060101010101" pitchFamily="49" charset="-122"/>
                <a:ea typeface="仿宋" panose="02010609060101010101" pitchFamily="49" charset="-122"/>
                <a:cs typeface="Times New Roman" panose="02020603050405020304" pitchFamily="18" charset="0"/>
              </a:rPr>
              <a:t>  一维定态分子扩散</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1</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 </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等摩尔反向扩散</a:t>
            </a:r>
          </a:p>
        </p:txBody>
      </p:sp>
      <mc:AlternateContent xmlns:mc="http://schemas.openxmlformats.org/markup-compatibility/2006" xmlns:a14="http://schemas.microsoft.com/office/drawing/2010/main">
        <mc:Choice Requires="a14">
          <p:sp>
            <p:nvSpPr>
              <p:cNvPr id="58" name="矩形 57"/>
              <p:cNvSpPr/>
              <p:nvPr/>
            </p:nvSpPr>
            <p:spPr>
              <a:xfrm>
                <a:off x="365759" y="1758811"/>
                <a:ext cx="6950214" cy="2385268"/>
              </a:xfrm>
              <a:prstGeom prst="rect">
                <a:avLst/>
              </a:prstGeom>
            </p:spPr>
            <p:txBody>
              <a:bodyPr wrap="square">
                <a:spAutoFit/>
              </a:bodyPr>
              <a:lstStyle/>
              <a:p>
                <a:pPr>
                  <a:spcBef>
                    <a:spcPts val="600"/>
                  </a:spcBef>
                  <a:spcAft>
                    <a:spcPts val="600"/>
                  </a:spcAft>
                </a:pP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：思考 </a:t>
                </a:r>
                <a:endParaRPr lang="en-US" altLang="zh-CN" sz="2400" b="1"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过程描述</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组分只在</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𝑍</m:t>
                    </m:r>
                  </m:oMath>
                </a14:m>
                <a:r>
                  <a:rPr lang="zh-CN" altLang="en-US" sz="2400" dirty="0">
                    <a:latin typeface="Times New Roman" panose="02020603050405020304" pitchFamily="18" charset="0"/>
                    <a:cs typeface="Times New Roman" panose="02020603050405020304" pitchFamily="18" charset="0"/>
                  </a:rPr>
                  <a:t>方向上存在浓度梯度。</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组分在相界面处冷凝，并转入液相；释放的能量将处于相界面的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组分（挥发性大）汽化，并转入汽相。</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58" name="矩形 57"/>
              <p:cNvSpPr>
                <a:spLocks noRot="1" noChangeAspect="1" noMove="1" noResize="1" noEditPoints="1" noAdjustHandles="1" noChangeArrowheads="1" noChangeShapeType="1" noTextEdit="1"/>
              </p:cNvSpPr>
              <p:nvPr/>
            </p:nvSpPr>
            <p:spPr>
              <a:xfrm>
                <a:off x="365759" y="1758811"/>
                <a:ext cx="6950214" cy="2385268"/>
              </a:xfrm>
              <a:prstGeom prst="rect">
                <a:avLst/>
              </a:prstGeom>
              <a:blipFill>
                <a:blip r:embed="rId2"/>
                <a:stretch>
                  <a:fillRect l="-1316" t="-2813" r="-1140" b="-4092"/>
                </a:stretch>
              </a:blipFill>
            </p:spPr>
            <p:txBody>
              <a:bodyPr/>
              <a:lstStyle/>
              <a:p>
                <a:r>
                  <a:rPr lang="zh-CN" altLang="en-US">
                    <a:noFill/>
                  </a:rPr>
                  <a:t> </a:t>
                </a:r>
              </a:p>
            </p:txBody>
          </p:sp>
        </mc:Fallback>
      </mc:AlternateContent>
      <p:sp>
        <p:nvSpPr>
          <p:cNvPr id="47"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grpSp>
        <p:nvGrpSpPr>
          <p:cNvPr id="15" name="组合 14"/>
          <p:cNvGrpSpPr/>
          <p:nvPr/>
        </p:nvGrpSpPr>
        <p:grpSpPr>
          <a:xfrm>
            <a:off x="7454873" y="881487"/>
            <a:ext cx="4362994" cy="3687208"/>
            <a:chOff x="7454873" y="881487"/>
            <a:chExt cx="4362994" cy="3687208"/>
          </a:xfrm>
        </p:grpSpPr>
        <p:grpSp>
          <p:nvGrpSpPr>
            <p:cNvPr id="2" name="组合 1"/>
            <p:cNvGrpSpPr/>
            <p:nvPr/>
          </p:nvGrpSpPr>
          <p:grpSpPr>
            <a:xfrm>
              <a:off x="7454873" y="881487"/>
              <a:ext cx="4362994" cy="3334448"/>
              <a:chOff x="7511143" y="2288997"/>
              <a:chExt cx="4362994" cy="3334448"/>
            </a:xfrm>
          </p:grpSpPr>
          <p:sp>
            <p:nvSpPr>
              <p:cNvPr id="8" name="矩形 7"/>
              <p:cNvSpPr/>
              <p:nvPr/>
            </p:nvSpPr>
            <p:spPr>
              <a:xfrm>
                <a:off x="7511143" y="2694805"/>
                <a:ext cx="4362994" cy="292842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 name="直接连接符 30"/>
              <p:cNvCxnSpPr/>
              <p:nvPr/>
            </p:nvCxnSpPr>
            <p:spPr>
              <a:xfrm>
                <a:off x="9728813" y="2694805"/>
                <a:ext cx="0" cy="2928428"/>
              </a:xfrm>
              <a:prstGeom prst="line">
                <a:avLst/>
              </a:prstGeom>
              <a:ln w="4445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34" name="直接连接符 33"/>
              <p:cNvCxnSpPr/>
              <p:nvPr/>
            </p:nvCxnSpPr>
            <p:spPr>
              <a:xfrm flipH="1">
                <a:off x="8257735" y="2694805"/>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975186" y="2694805"/>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0410093" y="2694805"/>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1142117" y="2695017"/>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032652"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8743069"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9460523"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10177976"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910000"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flipV="1">
                <a:off x="10859610" y="4937547"/>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flipV="1">
                <a:off x="10113375" y="4937335"/>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9438771" y="4937335"/>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8691529" y="4937123"/>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flipV="1">
                <a:off x="7973578" y="4936911"/>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矩形 69"/>
                  <p:cNvSpPr/>
                  <p:nvPr/>
                </p:nvSpPr>
                <p:spPr>
                  <a:xfrm>
                    <a:off x="8064520" y="2952423"/>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𝐵</m:t>
                              </m:r>
                            </m:sub>
                          </m:sSub>
                        </m:oMath>
                      </m:oMathPara>
                    </a14:m>
                    <a:endParaRPr lang="zh-CN" altLang="en-US" dirty="0"/>
                  </a:p>
                </p:txBody>
              </p:sp>
            </mc:Choice>
            <mc:Fallback xmlns="">
              <p:sp>
                <p:nvSpPr>
                  <p:cNvPr id="70" name="矩形 69"/>
                  <p:cNvSpPr>
                    <a:spLocks noRot="1" noChangeAspect="1" noMove="1" noResize="1" noEditPoints="1" noAdjustHandles="1" noChangeArrowheads="1" noChangeShapeType="1" noTextEdit="1"/>
                  </p:cNvSpPr>
                  <p:nvPr/>
                </p:nvSpPr>
                <p:spPr>
                  <a:xfrm>
                    <a:off x="8064520" y="2952423"/>
                    <a:ext cx="451277" cy="369332"/>
                  </a:xfrm>
                  <a:prstGeom prst="rect">
                    <a:avLst/>
                  </a:prstGeom>
                  <a:blipFill>
                    <a:blip r:embed="rId3"/>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p:cNvSpPr/>
                  <p:nvPr/>
                </p:nvSpPr>
                <p:spPr>
                  <a:xfrm>
                    <a:off x="8782706" y="2952423"/>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𝐵</m:t>
                              </m:r>
                            </m:sub>
                          </m:sSub>
                        </m:oMath>
                      </m:oMathPara>
                    </a14:m>
                    <a:endParaRPr lang="zh-CN" altLang="en-US" dirty="0"/>
                  </a:p>
                </p:txBody>
              </p:sp>
            </mc:Choice>
            <mc:Fallback xmlns="">
              <p:sp>
                <p:nvSpPr>
                  <p:cNvPr id="71" name="矩形 70"/>
                  <p:cNvSpPr>
                    <a:spLocks noRot="1" noChangeAspect="1" noMove="1" noResize="1" noEditPoints="1" noAdjustHandles="1" noChangeArrowheads="1" noChangeShapeType="1" noTextEdit="1"/>
                  </p:cNvSpPr>
                  <p:nvPr/>
                </p:nvSpPr>
                <p:spPr>
                  <a:xfrm>
                    <a:off x="8782706" y="2952423"/>
                    <a:ext cx="451277" cy="369332"/>
                  </a:xfrm>
                  <a:prstGeom prst="rect">
                    <a:avLst/>
                  </a:prstGeom>
                  <a:blipFill>
                    <a:blip r:embed="rId4"/>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a:xfrm>
                    <a:off x="9667464" y="2982109"/>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𝐵</m:t>
                              </m:r>
                            </m:sub>
                          </m:sSub>
                        </m:oMath>
                      </m:oMathPara>
                    </a14:m>
                    <a:endParaRPr lang="zh-CN" altLang="en-US" dirty="0"/>
                  </a:p>
                </p:txBody>
              </p:sp>
            </mc:Choice>
            <mc:Fallback xmlns="">
              <p:sp>
                <p:nvSpPr>
                  <p:cNvPr id="72" name="矩形 71"/>
                  <p:cNvSpPr>
                    <a:spLocks noRot="1" noChangeAspect="1" noMove="1" noResize="1" noEditPoints="1" noAdjustHandles="1" noChangeArrowheads="1" noChangeShapeType="1" noTextEdit="1"/>
                  </p:cNvSpPr>
                  <p:nvPr/>
                </p:nvSpPr>
                <p:spPr>
                  <a:xfrm>
                    <a:off x="9667464" y="2982109"/>
                    <a:ext cx="451277" cy="369332"/>
                  </a:xfrm>
                  <a:prstGeom prst="rect">
                    <a:avLst/>
                  </a:prstGeom>
                  <a:blipFill>
                    <a:blip r:embed="rId5"/>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10317469" y="2981655"/>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𝐵</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0317469" y="2981655"/>
                    <a:ext cx="451277" cy="369332"/>
                  </a:xfrm>
                  <a:prstGeom prst="rect">
                    <a:avLst/>
                  </a:prstGeom>
                  <a:blipFill>
                    <a:blip r:embed="rId6"/>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73"/>
                  <p:cNvSpPr/>
                  <p:nvPr/>
                </p:nvSpPr>
                <p:spPr>
                  <a:xfrm>
                    <a:off x="10939234" y="4525904"/>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0939234" y="4525904"/>
                    <a:ext cx="446854" cy="369332"/>
                  </a:xfrm>
                  <a:prstGeom prst="rect">
                    <a:avLst/>
                  </a:prstGeom>
                  <a:blipFill>
                    <a:blip r:embed="rId7"/>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10939234" y="2967798"/>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𝐵</m:t>
                              </m:r>
                            </m:sub>
                          </m:sSub>
                        </m:oMath>
                      </m:oMathPara>
                    </a14:m>
                    <a:endParaRPr lang="zh-CN" altLang="en-US" dirty="0"/>
                  </a:p>
                </p:txBody>
              </p:sp>
            </mc:Choice>
            <mc:Fallback xmlns="">
              <p:sp>
                <p:nvSpPr>
                  <p:cNvPr id="75" name="矩形 74"/>
                  <p:cNvSpPr>
                    <a:spLocks noRot="1" noChangeAspect="1" noMove="1" noResize="1" noEditPoints="1" noAdjustHandles="1" noChangeArrowheads="1" noChangeShapeType="1" noTextEdit="1"/>
                  </p:cNvSpPr>
                  <p:nvPr/>
                </p:nvSpPr>
                <p:spPr>
                  <a:xfrm>
                    <a:off x="10939234" y="2967798"/>
                    <a:ext cx="451277" cy="369332"/>
                  </a:xfrm>
                  <a:prstGeom prst="rect">
                    <a:avLst/>
                  </a:prstGeom>
                  <a:blipFill>
                    <a:blip r:embed="rId8"/>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p:cNvSpPr/>
                  <p:nvPr/>
                </p:nvSpPr>
                <p:spPr>
                  <a:xfrm>
                    <a:off x="10177976" y="4525904"/>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79" name="矩形 78"/>
                  <p:cNvSpPr>
                    <a:spLocks noRot="1" noChangeAspect="1" noMove="1" noResize="1" noEditPoints="1" noAdjustHandles="1" noChangeArrowheads="1" noChangeShapeType="1" noTextEdit="1"/>
                  </p:cNvSpPr>
                  <p:nvPr/>
                </p:nvSpPr>
                <p:spPr>
                  <a:xfrm>
                    <a:off x="10177976" y="4525904"/>
                    <a:ext cx="446854" cy="369332"/>
                  </a:xfrm>
                  <a:prstGeom prst="rect">
                    <a:avLst/>
                  </a:prstGeom>
                  <a:blipFill>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p:cNvSpPr/>
                  <p:nvPr/>
                </p:nvSpPr>
                <p:spPr>
                  <a:xfrm>
                    <a:off x="9380663" y="4497979"/>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80" name="矩形 79"/>
                  <p:cNvSpPr>
                    <a:spLocks noRot="1" noChangeAspect="1" noMove="1" noResize="1" noEditPoints="1" noAdjustHandles="1" noChangeArrowheads="1" noChangeShapeType="1" noTextEdit="1"/>
                  </p:cNvSpPr>
                  <p:nvPr/>
                </p:nvSpPr>
                <p:spPr>
                  <a:xfrm>
                    <a:off x="9380663" y="4497979"/>
                    <a:ext cx="446854" cy="369332"/>
                  </a:xfrm>
                  <a:prstGeom prst="rect">
                    <a:avLst/>
                  </a:prstGeom>
                  <a:blipFill>
                    <a:blip r:embed="rId10"/>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p:cNvSpPr/>
                  <p:nvPr/>
                </p:nvSpPr>
                <p:spPr>
                  <a:xfrm>
                    <a:off x="8720411" y="4508152"/>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81" name="矩形 80"/>
                  <p:cNvSpPr>
                    <a:spLocks noRot="1" noChangeAspect="1" noMove="1" noResize="1" noEditPoints="1" noAdjustHandles="1" noChangeArrowheads="1" noChangeShapeType="1" noTextEdit="1"/>
                  </p:cNvSpPr>
                  <p:nvPr/>
                </p:nvSpPr>
                <p:spPr>
                  <a:xfrm>
                    <a:off x="8720411" y="4508152"/>
                    <a:ext cx="446854" cy="369332"/>
                  </a:xfrm>
                  <a:prstGeom prst="rect">
                    <a:avLst/>
                  </a:prstGeom>
                  <a:blipFill>
                    <a:blip r:embed="rId11"/>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8004564" y="4508152"/>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82" name="矩形 81"/>
                  <p:cNvSpPr>
                    <a:spLocks noRot="1" noChangeAspect="1" noMove="1" noResize="1" noEditPoints="1" noAdjustHandles="1" noChangeArrowheads="1" noChangeShapeType="1" noTextEdit="1"/>
                  </p:cNvSpPr>
                  <p:nvPr/>
                </p:nvSpPr>
                <p:spPr>
                  <a:xfrm>
                    <a:off x="8004564" y="4508152"/>
                    <a:ext cx="446854" cy="369332"/>
                  </a:xfrm>
                  <a:prstGeom prst="rect">
                    <a:avLst/>
                  </a:prstGeom>
                  <a:blipFill>
                    <a:blip r:embed="rId12"/>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8852327" y="2310389"/>
                    <a:ext cx="2943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8852327" y="2310389"/>
                    <a:ext cx="294375" cy="276999"/>
                  </a:xfrm>
                  <a:prstGeom prst="rect">
                    <a:avLst/>
                  </a:prstGeom>
                  <a:blipFill>
                    <a:blip r:embed="rId13"/>
                    <a:stretch>
                      <a:fillRect l="-10417" r="-4167"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8117581" y="2288997"/>
                    <a:ext cx="299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84" name="文本框 83"/>
                  <p:cNvSpPr txBox="1">
                    <a:spLocks noRot="1" noChangeAspect="1" noMove="1" noResize="1" noEditPoints="1" noAdjustHandles="1" noChangeArrowheads="1" noChangeShapeType="1" noTextEdit="1"/>
                  </p:cNvSpPr>
                  <p:nvPr/>
                </p:nvSpPr>
                <p:spPr>
                  <a:xfrm>
                    <a:off x="8117581" y="2288997"/>
                    <a:ext cx="299697" cy="276999"/>
                  </a:xfrm>
                  <a:prstGeom prst="rect">
                    <a:avLst/>
                  </a:prstGeom>
                  <a:blipFill>
                    <a:blip r:embed="rId14"/>
                    <a:stretch>
                      <a:fillRect l="-10000" r="-4000"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p:cNvSpPr txBox="1"/>
                  <p:nvPr/>
                </p:nvSpPr>
                <p:spPr>
                  <a:xfrm>
                    <a:off x="10248732" y="2314159"/>
                    <a:ext cx="283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85" name="文本框 84"/>
                  <p:cNvSpPr txBox="1">
                    <a:spLocks noRot="1" noChangeAspect="1" noMove="1" noResize="1" noEditPoints="1" noAdjustHandles="1" noChangeArrowheads="1" noChangeShapeType="1" noTextEdit="1"/>
                  </p:cNvSpPr>
                  <p:nvPr/>
                </p:nvSpPr>
                <p:spPr>
                  <a:xfrm>
                    <a:off x="10248732" y="2314159"/>
                    <a:ext cx="283859" cy="276999"/>
                  </a:xfrm>
                  <a:prstGeom prst="rect">
                    <a:avLst/>
                  </a:prstGeom>
                  <a:blipFill>
                    <a:blip r:embed="rId15"/>
                    <a:stretch>
                      <a:fillRect l="-19149" r="-2128"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p:cNvSpPr txBox="1"/>
                  <p:nvPr/>
                </p:nvSpPr>
                <p:spPr>
                  <a:xfrm>
                    <a:off x="11015473" y="2314159"/>
                    <a:ext cx="2891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11015473" y="2314159"/>
                    <a:ext cx="289182" cy="276999"/>
                  </a:xfrm>
                  <a:prstGeom prst="rect">
                    <a:avLst/>
                  </a:prstGeom>
                  <a:blipFill>
                    <a:blip r:embed="rId16"/>
                    <a:stretch>
                      <a:fillRect l="-19149" r="-4255"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9366798" y="2338335"/>
                    <a:ext cx="7566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相界面</m:t>
                          </m:r>
                        </m:oMath>
                      </m:oMathPara>
                    </a14:m>
                    <a:endParaRPr lang="zh-CN" altLang="en-US" dirty="0"/>
                  </a:p>
                </p:txBody>
              </p:sp>
            </mc:Choice>
            <mc:Fallback xmlns="">
              <p:sp>
                <p:nvSpPr>
                  <p:cNvPr id="88" name="文本框 87"/>
                  <p:cNvSpPr txBox="1">
                    <a:spLocks noRot="1" noChangeAspect="1" noMove="1" noResize="1" noEditPoints="1" noAdjustHandles="1" noChangeArrowheads="1" noChangeShapeType="1" noTextEdit="1"/>
                  </p:cNvSpPr>
                  <p:nvPr/>
                </p:nvSpPr>
                <p:spPr>
                  <a:xfrm>
                    <a:off x="9366798" y="2338335"/>
                    <a:ext cx="756617" cy="276999"/>
                  </a:xfrm>
                  <a:prstGeom prst="rect">
                    <a:avLst/>
                  </a:prstGeom>
                  <a:blipFill>
                    <a:blip r:embed="rId17"/>
                    <a:stretch>
                      <a:fillRect l="-9677" t="-11111" r="-10484"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7926530" y="3787905"/>
                    <a:ext cx="1732629"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气相主</m:t>
                          </m:r>
                          <m:r>
                            <a:rPr lang="zh-CN" altLang="en-US" sz="2000" b="0" i="1" smtClean="0">
                              <a:latin typeface="Cambria Math" panose="02040503050406030204" pitchFamily="18" charset="0"/>
                            </a:rPr>
                            <m:t>体</m:t>
                          </m:r>
                        </m:oMath>
                      </m:oMathPara>
                    </a14:m>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e>
                          </m:d>
                        </m:oMath>
                      </m:oMathPara>
                    </a14:m>
                    <a:endParaRPr lang="zh-CN" altLang="en-US" sz="2000" dirty="0"/>
                  </a:p>
                </p:txBody>
              </p:sp>
            </mc:Choice>
            <mc:Fallback xmlns="">
              <p:sp>
                <p:nvSpPr>
                  <p:cNvPr id="89" name="文本框 88"/>
                  <p:cNvSpPr txBox="1">
                    <a:spLocks noRot="1" noChangeAspect="1" noMove="1" noResize="1" noEditPoints="1" noAdjustHandles="1" noChangeArrowheads="1" noChangeShapeType="1" noTextEdit="1"/>
                  </p:cNvSpPr>
                  <p:nvPr/>
                </p:nvSpPr>
                <p:spPr>
                  <a:xfrm>
                    <a:off x="7926530" y="3787905"/>
                    <a:ext cx="1732629" cy="615553"/>
                  </a:xfrm>
                  <a:prstGeom prst="rect">
                    <a:avLst/>
                  </a:prstGeom>
                  <a:blipFill>
                    <a:blip r:embed="rId18"/>
                    <a:stretch>
                      <a:fillRect t="-2970" b="-2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9838369" y="3766075"/>
                    <a:ext cx="1581472"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液</m:t>
                          </m:r>
                          <m:r>
                            <a:rPr lang="zh-CN" altLang="en-US" sz="2000" i="1" smtClean="0">
                              <a:latin typeface="Cambria Math" panose="02040503050406030204" pitchFamily="18" charset="0"/>
                            </a:rPr>
                            <m:t>相主</m:t>
                          </m:r>
                          <m:r>
                            <a:rPr lang="zh-CN" altLang="en-US" sz="2000" b="0" i="1" smtClean="0">
                              <a:latin typeface="Cambria Math" panose="02040503050406030204" pitchFamily="18" charset="0"/>
                            </a:rPr>
                            <m:t>体</m:t>
                          </m:r>
                        </m:oMath>
                      </m:oMathPara>
                    </a14:m>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e>
                          </m:d>
                        </m:oMath>
                      </m:oMathPara>
                    </a14:m>
                    <a:endParaRPr lang="zh-CN" altLang="en-US" sz="2000" dirty="0"/>
                  </a:p>
                </p:txBody>
              </p:sp>
            </mc:Choice>
            <mc:Fallback xmlns="">
              <p:sp>
                <p:nvSpPr>
                  <p:cNvPr id="90" name="文本框 89"/>
                  <p:cNvSpPr txBox="1">
                    <a:spLocks noRot="1" noChangeAspect="1" noMove="1" noResize="1" noEditPoints="1" noAdjustHandles="1" noChangeArrowheads="1" noChangeShapeType="1" noTextEdit="1"/>
                  </p:cNvSpPr>
                  <p:nvPr/>
                </p:nvSpPr>
                <p:spPr>
                  <a:xfrm>
                    <a:off x="9838369" y="3766075"/>
                    <a:ext cx="1581472" cy="615553"/>
                  </a:xfrm>
                  <a:prstGeom prst="rect">
                    <a:avLst/>
                  </a:prstGeom>
                  <a:blipFill>
                    <a:blip r:embed="rId19"/>
                    <a:stretch>
                      <a:fillRect t="-2970" b="-2970"/>
                    </a:stretch>
                  </a:blipFill>
                </p:spPr>
                <p:txBody>
                  <a:bodyPr/>
                  <a:lstStyle/>
                  <a:p>
                    <a:r>
                      <a:rPr lang="zh-CN" altLang="en-US">
                        <a:noFill/>
                      </a:rPr>
                      <a:t> </a:t>
                    </a:r>
                  </a:p>
                </p:txBody>
              </p:sp>
            </mc:Fallback>
          </mc:AlternateContent>
        </p:grpSp>
        <p:cxnSp>
          <p:nvCxnSpPr>
            <p:cNvPr id="5" name="直接箭头连接符 4"/>
            <p:cNvCxnSpPr/>
            <p:nvPr/>
          </p:nvCxnSpPr>
          <p:spPr>
            <a:xfrm flipV="1">
              <a:off x="10327285" y="4359999"/>
              <a:ext cx="894562" cy="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p:cNvSpPr txBox="1"/>
                <p:nvPr/>
              </p:nvSpPr>
              <p:spPr>
                <a:xfrm>
                  <a:off x="11313793" y="4291696"/>
                  <a:ext cx="2060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1313793" y="4291696"/>
                  <a:ext cx="206018" cy="276999"/>
                </a:xfrm>
                <a:prstGeom prst="rect">
                  <a:avLst/>
                </a:prstGeom>
                <a:blipFill>
                  <a:blip r:embed="rId20"/>
                  <a:stretch>
                    <a:fillRect l="-26471" r="-20588" b="-888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矩形 13"/>
              <p:cNvSpPr/>
              <p:nvPr/>
            </p:nvSpPr>
            <p:spPr>
              <a:xfrm>
                <a:off x="365759" y="4473308"/>
                <a:ext cx="11577712" cy="2308324"/>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结论：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）在相界面处发生</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组分的</a:t>
                </a:r>
                <a:r>
                  <a:rPr lang="zh-CN" altLang="en-US" sz="2400" b="1" dirty="0">
                    <a:solidFill>
                      <a:srgbClr val="FFC000"/>
                    </a:solidFill>
                    <a:latin typeface="Times New Roman" panose="02020603050405020304" pitchFamily="18" charset="0"/>
                    <a:cs typeface="Times New Roman" panose="02020603050405020304" pitchFamily="18" charset="0"/>
                  </a:rPr>
                  <a:t>反向迁移</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组分的摩尔相变焓近似相等，则在相界面处的</a:t>
                </a:r>
                <a:r>
                  <a:rPr lang="zh-CN" altLang="en-US" sz="2400" b="1" dirty="0">
                    <a:solidFill>
                      <a:srgbClr val="FFC000"/>
                    </a:solidFill>
                    <a:latin typeface="Times New Roman" panose="02020603050405020304" pitchFamily="18" charset="0"/>
                    <a:cs typeface="Times New Roman" panose="02020603050405020304" pitchFamily="18" charset="0"/>
                  </a:rPr>
                  <a:t>扩散速率</a:t>
                </a:r>
                <a14:m>
                  <m:oMath xmlns:m="http://schemas.openxmlformats.org/officeDocument/2006/math">
                    <m:sSub>
                      <m:sSubPr>
                        <m:ctrlPr>
                          <a:rPr lang="en-US" altLang="zh-CN" sz="2400" b="1" i="1">
                            <a:solidFill>
                              <a:srgbClr val="FFC000"/>
                            </a:solidFill>
                            <a:latin typeface="Cambria Math" panose="02040503050406030204" pitchFamily="18" charset="0"/>
                            <a:cs typeface="Times New Roman" panose="02020603050405020304" pitchFamily="18" charset="0"/>
                          </a:rPr>
                        </m:ctrlPr>
                      </m:sSubPr>
                      <m:e>
                        <m:r>
                          <a:rPr lang="en-US" altLang="zh-CN" sz="2400" b="1" i="1">
                            <a:solidFill>
                              <a:srgbClr val="FFC000"/>
                            </a:solidFill>
                            <a:latin typeface="Cambria Math" panose="02040503050406030204" pitchFamily="18" charset="0"/>
                            <a:cs typeface="Times New Roman" panose="02020603050405020304" pitchFamily="18" charset="0"/>
                          </a:rPr>
                          <m:t>𝑱</m:t>
                        </m:r>
                      </m:e>
                      <m:sub>
                        <m:r>
                          <a:rPr lang="en-US" altLang="zh-CN" sz="2400" b="1" i="1">
                            <a:solidFill>
                              <a:srgbClr val="FFC000"/>
                            </a:solidFill>
                            <a:latin typeface="Cambria Math" panose="02040503050406030204" pitchFamily="18" charset="0"/>
                            <a:cs typeface="Times New Roman" panose="02020603050405020304" pitchFamily="18" charset="0"/>
                          </a:rPr>
                          <m:t>𝑨</m:t>
                        </m:r>
                      </m:sub>
                    </m:sSub>
                  </m:oMath>
                </a14:m>
                <a:r>
                  <a:rPr lang="zh-CN" altLang="en-US" sz="2400" b="1" dirty="0">
                    <a:solidFill>
                      <a:srgbClr val="FFC000"/>
                    </a:solidFill>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2400" b="1" i="1">
                            <a:solidFill>
                              <a:srgbClr val="FFC000"/>
                            </a:solidFill>
                            <a:latin typeface="Cambria Math" panose="02040503050406030204" pitchFamily="18" charset="0"/>
                            <a:cs typeface="Times New Roman" panose="02020603050405020304" pitchFamily="18" charset="0"/>
                          </a:rPr>
                        </m:ctrlPr>
                      </m:sSubPr>
                      <m:e>
                        <m:r>
                          <a:rPr lang="en-US" altLang="zh-CN" sz="2400" b="1" i="1">
                            <a:solidFill>
                              <a:srgbClr val="FFC000"/>
                            </a:solidFill>
                            <a:latin typeface="Cambria Math" panose="02040503050406030204" pitchFamily="18" charset="0"/>
                            <a:cs typeface="Times New Roman" panose="02020603050405020304" pitchFamily="18" charset="0"/>
                          </a:rPr>
                          <m:t>𝑱</m:t>
                        </m:r>
                      </m:e>
                      <m:sub>
                        <m:r>
                          <a:rPr lang="en-US" altLang="zh-CN" sz="2400" b="1" i="1">
                            <a:solidFill>
                              <a:srgbClr val="FFC000"/>
                            </a:solidFill>
                            <a:latin typeface="Cambria Math" panose="02040503050406030204" pitchFamily="18" charset="0"/>
                            <a:cs typeface="Times New Roman" panose="02020603050405020304" pitchFamily="18" charset="0"/>
                          </a:rPr>
                          <m:t>𝑩</m:t>
                        </m:r>
                      </m:sub>
                    </m:sSub>
                  </m:oMath>
                </a14:m>
                <a:r>
                  <a:rPr lang="zh-CN" altLang="en-US" sz="2400" b="1" dirty="0">
                    <a:solidFill>
                      <a:srgbClr val="FFC000"/>
                    </a:solidFill>
                    <a:latin typeface="Times New Roman" panose="02020603050405020304" pitchFamily="18" charset="0"/>
                    <a:cs typeface="Times New Roman" panose="02020603050405020304" pitchFamily="18" charset="0"/>
                  </a:rPr>
                  <a:t>大小相等</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）在有限的时间内， 浓度</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𝐶</m:t>
                    </m:r>
                    <m:r>
                      <a:rPr lang="zh-CN" altLang="en-US" sz="2400" b="0" i="1" smtClean="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或总压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oMath>
                </a14:m>
                <a:r>
                  <a:rPr lang="zh-CN" altLang="en-US" sz="2400" dirty="0">
                    <a:latin typeface="Times New Roman" panose="02020603050405020304" pitchFamily="18" charset="0"/>
                    <a:cs typeface="Times New Roman" panose="02020603050405020304" pitchFamily="18" charset="0"/>
                  </a:rPr>
                  <a:t>）不变，体系中各处的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的组分浓度不随时间发生变化。因此同一组分穿过同一相中各截面的分子扩散通量相等，都等于该组分穿过相界面的通量。</a:t>
                </a:r>
                <a:r>
                  <a:rPr lang="zh-CN" altLang="en-US" sz="2400" b="1" dirty="0">
                    <a:solidFill>
                      <a:srgbClr val="FFC000"/>
                    </a:solidFill>
                    <a:latin typeface="Times New Roman" panose="02020603050405020304" pitchFamily="18" charset="0"/>
                    <a:cs typeface="Times New Roman" panose="02020603050405020304" pitchFamily="18" charset="0"/>
                  </a:rPr>
                  <a:t>（一维定态分子扩散）</a:t>
                </a:r>
                <a:endParaRPr lang="en-US" altLang="zh-CN" sz="2400" b="1" dirty="0">
                  <a:solidFill>
                    <a:srgbClr val="FFC000"/>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365759" y="4473308"/>
                <a:ext cx="11577712" cy="2308324"/>
              </a:xfrm>
              <a:prstGeom prst="rect">
                <a:avLst/>
              </a:prstGeom>
              <a:blipFill>
                <a:blip r:embed="rId21"/>
                <a:stretch>
                  <a:fillRect l="-790" t="-2910" r="-474" b="-4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001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326572" y="822960"/>
                <a:ext cx="11521439" cy="6421694"/>
              </a:xfrm>
              <a:prstGeom prst="rect">
                <a:avLst/>
              </a:prstGeom>
              <a:noFill/>
            </p:spPr>
            <p:txBody>
              <a:bodyPr wrap="square" rtlCol="0">
                <a:spAutoFit/>
              </a:bodyPr>
              <a:lstStyle/>
              <a:p>
                <a:pPr>
                  <a:spcBef>
                    <a:spcPts val="600"/>
                  </a:spcBef>
                  <a:spcAft>
                    <a:spcPts val="600"/>
                  </a:spcAft>
                </a:pPr>
                <a:r>
                  <a:rPr lang="en-US" altLang="zh-CN" sz="2600" b="1" dirty="0">
                    <a:latin typeface="+mn-ea"/>
                    <a:cs typeface="Times New Roman" panose="02020603050405020304" pitchFamily="18" charset="0"/>
                  </a:rPr>
                  <a:t>B</a:t>
                </a:r>
                <a:r>
                  <a:rPr lang="zh-CN" altLang="en-US" sz="2600" b="1" dirty="0">
                    <a:latin typeface="+mn-ea"/>
                    <a:cs typeface="Times New Roman" panose="02020603050405020304" pitchFamily="18" charset="0"/>
                  </a:rPr>
                  <a:t>：传质</a:t>
                </a:r>
                <a:r>
                  <a:rPr lang="zh-CN" altLang="en-US" sz="2600" b="1" dirty="0">
                    <a:latin typeface="+mn-ea"/>
                  </a:rPr>
                  <a:t>速率方程</a:t>
                </a:r>
                <a:endParaRPr lang="en-US" altLang="zh-CN" sz="2600" b="1" dirty="0">
                  <a:latin typeface="+mn-ea"/>
                </a:endParaRPr>
              </a:p>
              <a:p>
                <a:pPr>
                  <a:lnSpc>
                    <a:spcPct val="135000"/>
                  </a:lnSpc>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）定义：传递速率是指在任一固定的空间位置上， 单位时间内通过垂直于传递方向的单位面积传递的物质量，记作</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，单位为  </a:t>
                </a:r>
                <a:r>
                  <a:rPr lang="en-US" altLang="zh-CN" sz="2400" b="1" i="1" dirty="0" err="1">
                    <a:latin typeface="Times New Roman" panose="02020603050405020304" pitchFamily="18" charset="0"/>
                    <a:cs typeface="Times New Roman" panose="02020603050405020304" pitchFamily="18" charset="0"/>
                  </a:rPr>
                  <a:t>kmol</a:t>
                </a:r>
                <a:r>
                  <a:rPr lang="zh-CN" altLang="en-US" sz="2400" b="1" i="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m</a:t>
                </a:r>
                <a:r>
                  <a:rPr lang="en-US" altLang="zh-CN" sz="2400" b="1" baseline="30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 s</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35000"/>
                  </a:lnSpc>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）等摩尔反向扩散中，</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组分的定向迁移仅仅是由分子扩散造成的。</a:t>
                </a:r>
                <a:endParaRPr lang="en-US" altLang="zh-CN" sz="2400" b="1" dirty="0">
                  <a:latin typeface="Times New Roman" panose="02020603050405020304" pitchFamily="18" charset="0"/>
                  <a:cs typeface="Times New Roman" panose="02020603050405020304" pitchFamily="18" charset="0"/>
                </a:endParaRPr>
              </a:p>
              <a:p>
                <a:pPr>
                  <a:lnSpc>
                    <a:spcPct val="135000"/>
                  </a:lnSpc>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）等摩尔反向扩散的传质速率方程：</a:t>
                </a:r>
                <a:endParaRPr lang="en-US" altLang="zh-CN" sz="2400" b="1" dirty="0">
                  <a:latin typeface="Times New Roman" panose="02020603050405020304" pitchFamily="18" charset="0"/>
                  <a:cs typeface="Times New Roman" panose="02020603050405020304" pitchFamily="18" charset="0"/>
                </a:endParaRPr>
              </a:p>
              <a:p>
                <a:pPr>
                  <a:lnSpc>
                    <a:spcPct val="135000"/>
                  </a:lnSpc>
                </a:pPr>
                <a:r>
                  <a:rPr lang="en-US" altLang="zh-CN" sz="24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𝑁</m:t>
                        </m:r>
                      </m:e>
                      <m:sub>
                        <m:r>
                          <m:rPr>
                            <m:sty m:val="p"/>
                          </m:rPr>
                          <a:rPr lang="en-US" altLang="zh-CN" sz="2600" i="1">
                            <a:latin typeface="Cambria Math" panose="02040503050406030204" pitchFamily="18" charset="0"/>
                          </a:rPr>
                          <m:t>A</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𝐽</m:t>
                        </m:r>
                      </m:e>
                      <m:sub>
                        <m:r>
                          <m:rPr>
                            <m:sty m:val="p"/>
                          </m:rPr>
                          <a:rPr lang="en-US" altLang="zh-CN" sz="2600">
                            <a:latin typeface="Cambria Math" panose="02040503050406030204" pitchFamily="18" charset="0"/>
                          </a:rPr>
                          <m:t>A</m:t>
                        </m:r>
                      </m:sub>
                    </m:sSub>
                  </m:oMath>
                </a14:m>
                <a:endParaRPr lang="en-US" altLang="zh-CN" sz="2600" dirty="0"/>
              </a:p>
              <a:p>
                <a:pPr>
                  <a:lnSpc>
                    <a:spcPct val="135000"/>
                  </a:lnSpc>
                </a:pPr>
                <a:r>
                  <a:rPr lang="en-US" altLang="zh-CN" sz="2600" b="1" dirty="0">
                    <a:cs typeface="Times New Roman" panose="02020603050405020304" pitchFamily="18" charset="0"/>
                  </a:rPr>
                  <a:t>         </a:t>
                </a:r>
                <a14:m>
                  <m:oMath xmlns:m="http://schemas.openxmlformats.org/officeDocument/2006/math">
                    <m:sSub>
                      <m:sSubPr>
                        <m:ctrlPr>
                          <a:rPr lang="en-US" altLang="zh-CN" sz="2600" b="1" i="1">
                            <a:latin typeface="Cambria Math" panose="02040503050406030204" pitchFamily="18" charset="0"/>
                            <a:cs typeface="Times New Roman" panose="02020603050405020304" pitchFamily="18" charset="0"/>
                          </a:rPr>
                        </m:ctrlPr>
                      </m:sSubPr>
                      <m:e>
                        <m:r>
                          <a:rPr lang="en-US" altLang="zh-CN" sz="2600" b="1">
                            <a:latin typeface="Cambria Math" panose="02040503050406030204" pitchFamily="18" charset="0"/>
                            <a:cs typeface="Times New Roman" panose="02020603050405020304" pitchFamily="18" charset="0"/>
                          </a:rPr>
                          <m:t>𝑁</m:t>
                        </m:r>
                      </m:e>
                      <m:sub>
                        <m:r>
                          <m:rPr>
                            <m:sty m:val="p"/>
                          </m:rPr>
                          <a:rPr lang="en-US" altLang="zh-CN" sz="2600" b="1">
                            <a:latin typeface="Cambria Math" panose="02040503050406030204" pitchFamily="18" charset="0"/>
                            <a:cs typeface="Times New Roman" panose="02020603050405020304" pitchFamily="18" charset="0"/>
                          </a:rPr>
                          <m:t>A</m:t>
                        </m:r>
                      </m:sub>
                    </m:sSub>
                    <m:r>
                      <a:rPr lang="en-US" altLang="zh-CN" sz="2600" b="1" smtClean="0">
                        <a:latin typeface="Cambria Math" panose="02040503050406030204" pitchFamily="18" charset="0"/>
                        <a:cs typeface="Times New Roman" panose="02020603050405020304" pitchFamily="18" charset="0"/>
                      </a:rPr>
                      <m:t>=</m:t>
                    </m:r>
                    <m:sSub>
                      <m:sSubPr>
                        <m:ctrlPr>
                          <a:rPr lang="en-US" altLang="zh-CN" sz="2600" b="1" i="1">
                            <a:latin typeface="Cambria Math" panose="02040503050406030204" pitchFamily="18" charset="0"/>
                            <a:cs typeface="Times New Roman" panose="02020603050405020304" pitchFamily="18" charset="0"/>
                          </a:rPr>
                        </m:ctrlPr>
                      </m:sSubPr>
                      <m:e>
                        <m:r>
                          <a:rPr lang="en-US" altLang="zh-CN" sz="2600" b="1">
                            <a:latin typeface="Cambria Math" panose="02040503050406030204" pitchFamily="18" charset="0"/>
                            <a:cs typeface="Times New Roman" panose="02020603050405020304" pitchFamily="18" charset="0"/>
                          </a:rPr>
                          <m:t>𝐽</m:t>
                        </m:r>
                      </m:e>
                      <m:sub>
                        <m:r>
                          <m:rPr>
                            <m:sty m:val="p"/>
                          </m:rPr>
                          <a:rPr lang="en-US" altLang="zh-CN" sz="2600" b="1">
                            <a:latin typeface="Cambria Math" panose="02040503050406030204" pitchFamily="18" charset="0"/>
                            <a:cs typeface="Times New Roman" panose="02020603050405020304" pitchFamily="18" charset="0"/>
                          </a:rPr>
                          <m:t>A</m:t>
                        </m:r>
                      </m:sub>
                    </m:sSub>
                    <m:r>
                      <a:rPr lang="en-US" altLang="zh-CN" sz="2600" b="1">
                        <a:latin typeface="Cambria Math" panose="02040503050406030204" pitchFamily="18" charset="0"/>
                        <a:cs typeface="Times New Roman" panose="02020603050405020304" pitchFamily="18" charset="0"/>
                      </a:rPr>
                      <m:t>=−</m:t>
                    </m:r>
                    <m:r>
                      <a:rPr lang="en-US" altLang="zh-CN" sz="2600" b="1">
                        <a:latin typeface="Cambria Math" panose="02040503050406030204" pitchFamily="18" charset="0"/>
                        <a:cs typeface="Times New Roman" panose="02020603050405020304" pitchFamily="18" charset="0"/>
                      </a:rPr>
                      <m:t>𝐷</m:t>
                    </m:r>
                    <m:box>
                      <m:boxPr>
                        <m:ctrlPr>
                          <a:rPr lang="en-US" altLang="zh-CN" sz="2600" b="1" i="1">
                            <a:latin typeface="Cambria Math" panose="02040503050406030204" pitchFamily="18" charset="0"/>
                            <a:cs typeface="Times New Roman" panose="02020603050405020304" pitchFamily="18" charset="0"/>
                          </a:rPr>
                        </m:ctrlPr>
                      </m:boxPr>
                      <m:e>
                        <m:argPr>
                          <m:argSz m:val="-1"/>
                        </m:argPr>
                        <m:f>
                          <m:fPr>
                            <m:ctrlPr>
                              <a:rPr lang="en-US" altLang="zh-CN" sz="2600" b="1" i="1">
                                <a:latin typeface="Cambria Math" panose="02040503050406030204" pitchFamily="18" charset="0"/>
                                <a:cs typeface="Times New Roman" panose="02020603050405020304" pitchFamily="18" charset="0"/>
                              </a:rPr>
                            </m:ctrlPr>
                          </m:fPr>
                          <m:num>
                            <m:r>
                              <m:rPr>
                                <m:sty m:val="p"/>
                              </m:rPr>
                              <a:rPr lang="en-US" altLang="zh-CN" sz="2600" b="1">
                                <a:latin typeface="Cambria Math" panose="02040503050406030204" pitchFamily="18" charset="0"/>
                                <a:cs typeface="Times New Roman" panose="02020603050405020304" pitchFamily="18" charset="0"/>
                              </a:rPr>
                              <m:t>d</m:t>
                            </m:r>
                            <m:sSub>
                              <m:sSubPr>
                                <m:ctrlPr>
                                  <a:rPr lang="en-US" altLang="zh-CN" sz="2600" b="1" i="1">
                                    <a:latin typeface="Cambria Math" panose="02040503050406030204" pitchFamily="18" charset="0"/>
                                    <a:cs typeface="Times New Roman" panose="02020603050405020304" pitchFamily="18" charset="0"/>
                                  </a:rPr>
                                </m:ctrlPr>
                              </m:sSubPr>
                              <m:e>
                                <m:r>
                                  <a:rPr lang="en-US" altLang="zh-CN" sz="2600" b="1">
                                    <a:latin typeface="Cambria Math" panose="02040503050406030204" pitchFamily="18" charset="0"/>
                                    <a:cs typeface="Times New Roman" panose="02020603050405020304" pitchFamily="18" charset="0"/>
                                  </a:rPr>
                                  <m:t>𝑐</m:t>
                                </m:r>
                              </m:e>
                              <m:sub>
                                <m:r>
                                  <m:rPr>
                                    <m:sty m:val="p"/>
                                  </m:rPr>
                                  <a:rPr lang="en-US" altLang="zh-CN" sz="2600" b="1">
                                    <a:latin typeface="Cambria Math" panose="02040503050406030204" pitchFamily="18" charset="0"/>
                                    <a:cs typeface="Times New Roman" panose="02020603050405020304" pitchFamily="18" charset="0"/>
                                  </a:rPr>
                                  <m:t>A</m:t>
                                </m:r>
                              </m:sub>
                            </m:sSub>
                          </m:num>
                          <m:den>
                            <m:r>
                              <m:rPr>
                                <m:sty m:val="p"/>
                              </m:rPr>
                              <a:rPr lang="en-US" altLang="zh-CN" sz="2600" b="1">
                                <a:latin typeface="Cambria Math" panose="02040503050406030204" pitchFamily="18" charset="0"/>
                                <a:cs typeface="Times New Roman" panose="02020603050405020304" pitchFamily="18" charset="0"/>
                              </a:rPr>
                              <m:t>d</m:t>
                            </m:r>
                            <m:r>
                              <a:rPr lang="en-US" altLang="zh-CN" sz="2600" b="1">
                                <a:latin typeface="Cambria Math" panose="02040503050406030204" pitchFamily="18" charset="0"/>
                                <a:cs typeface="Times New Roman" panose="02020603050405020304" pitchFamily="18" charset="0"/>
                              </a:rPr>
                              <m:t>𝑧</m:t>
                            </m:r>
                          </m:den>
                        </m:f>
                      </m:e>
                    </m:box>
                  </m:oMath>
                </a14:m>
                <a:endParaRPr lang="en-US" altLang="zh-CN" sz="2600" b="1" dirty="0">
                  <a:latin typeface="Times New Roman" panose="02020603050405020304" pitchFamily="18" charset="0"/>
                  <a:cs typeface="Times New Roman" panose="02020603050405020304" pitchFamily="18" charset="0"/>
                </a:endParaRPr>
              </a:p>
              <a:p>
                <a:pPr>
                  <a:lnSpc>
                    <a:spcPct val="135000"/>
                  </a:lnSpc>
                </a:pPr>
                <a:r>
                  <a:rPr lang="zh-CN" altLang="en-US" sz="2400" b="1" dirty="0">
                    <a:latin typeface="Times New Roman" panose="02020603050405020304" pitchFamily="18" charset="0"/>
                    <a:cs typeface="Times New Roman" panose="02020603050405020304" pitchFamily="18" charset="0"/>
                  </a:rPr>
                  <a:t>边界条件：</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a:latin typeface="Cambria Math" panose="02040503050406030204" pitchFamily="18" charset="0"/>
                        <a:cs typeface="Times New Roman" panose="02020603050405020304" pitchFamily="18" charset="0"/>
                      </a:rPr>
                      <m:t>𝑧</m:t>
                    </m:r>
                    <m:r>
                      <a:rPr lang="en-US" altLang="zh-CN" sz="2400" b="1">
                        <a:latin typeface="Cambria Math" panose="02040503050406030204" pitchFamily="18" charset="0"/>
                        <a:cs typeface="Times New Roman" panose="02020603050405020304" pitchFamily="18" charset="0"/>
                      </a:rPr>
                      <m:t>=0</m:t>
                    </m:r>
                    <m:r>
                      <a:rPr lang="zh-CN" altLang="en-US"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cs typeface="Times New Roman" panose="02020603050405020304" pitchFamily="18" charset="0"/>
                          </a:rPr>
                          <m:t>𝑐</m:t>
                        </m:r>
                      </m:e>
                      <m:sub>
                        <m:r>
                          <m:rPr>
                            <m:sty m:val="p"/>
                          </m:rPr>
                          <a:rPr lang="en-US" altLang="zh-CN" sz="2400" b="1">
                            <a:latin typeface="Cambria Math" panose="02040503050406030204" pitchFamily="18" charset="0"/>
                            <a:cs typeface="Times New Roman" panose="02020603050405020304" pitchFamily="18" charset="0"/>
                          </a:rPr>
                          <m:t>A</m:t>
                        </m:r>
                      </m:sub>
                    </m:sSub>
                    <m:r>
                      <a:rPr lang="en-US" altLang="zh-CN" sz="2400" b="1">
                        <a:latin typeface="Cambria Math" panose="02040503050406030204" pitchFamily="18" charset="0"/>
                        <a:cs typeface="Times New Roman" panose="02020603050405020304" pitchFamily="18" charset="0"/>
                      </a:rPr>
                      <m:t>=</m:t>
                    </m:r>
                    <m:sSub>
                      <m:sSubPr>
                        <m:ctrlPr>
                          <a:rPr lang="en-US" altLang="zh-CN" sz="2400" b="1" i="1" dirty="0">
                            <a:latin typeface="Cambria Math" panose="02040503050406030204" pitchFamily="18" charset="0"/>
                            <a:cs typeface="Times New Roman" panose="02020603050405020304" pitchFamily="18" charset="0"/>
                          </a:rPr>
                        </m:ctrlPr>
                      </m:sSubPr>
                      <m:e>
                        <m:r>
                          <a:rPr lang="en-US" altLang="zh-CN" sz="2400" b="1" dirty="0">
                            <a:latin typeface="Cambria Math" panose="02040503050406030204" pitchFamily="18" charset="0"/>
                            <a:cs typeface="Times New Roman" panose="02020603050405020304" pitchFamily="18" charset="0"/>
                          </a:rPr>
                          <m:t>𝑐</m:t>
                        </m:r>
                      </m:e>
                      <m:sub>
                        <m:r>
                          <m:rPr>
                            <m:sty m:val="p"/>
                          </m:rPr>
                          <a:rPr lang="en-US" altLang="zh-CN" sz="2400" b="1" dirty="0">
                            <a:latin typeface="Cambria Math" panose="02040503050406030204" pitchFamily="18" charset="0"/>
                            <a:cs typeface="Times New Roman" panose="02020603050405020304" pitchFamily="18" charset="0"/>
                          </a:rPr>
                          <m:t>A</m:t>
                        </m:r>
                        <m:r>
                          <a:rPr lang="en-US" altLang="zh-CN" sz="2400" b="1" dirty="0">
                            <a:latin typeface="Cambria Math" panose="02040503050406030204" pitchFamily="18" charset="0"/>
                            <a:cs typeface="Times New Roman" panose="02020603050405020304" pitchFamily="18" charset="0"/>
                          </a:rPr>
                          <m:t>1</m:t>
                        </m:r>
                      </m:sub>
                    </m:sSub>
                  </m:oMath>
                </a14:m>
                <a:r>
                  <a:rPr lang="en-US" altLang="zh-CN" sz="2400" b="1" dirty="0">
                    <a:latin typeface="Times New Roman" panose="02020603050405020304" pitchFamily="18" charset="0"/>
                    <a:cs typeface="Times New Roman" panose="02020603050405020304" pitchFamily="18" charset="0"/>
                  </a:rPr>
                  <a:t>	      </a:t>
                </a:r>
              </a:p>
              <a:p>
                <a:pPr>
                  <a:lnSpc>
                    <a:spcPct val="135000"/>
                  </a:lnSpc>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a:latin typeface="Cambria Math" panose="02040503050406030204" pitchFamily="18" charset="0"/>
                        <a:cs typeface="Times New Roman" panose="02020603050405020304" pitchFamily="18" charset="0"/>
                      </a:rPr>
                      <m:t>𝑧</m:t>
                    </m:r>
                    <m:r>
                      <a:rPr lang="en-US" altLang="zh-CN" sz="2400" b="1">
                        <a:latin typeface="Cambria Math" panose="02040503050406030204" pitchFamily="18" charset="0"/>
                        <a:cs typeface="Times New Roman" panose="02020603050405020304" pitchFamily="18" charset="0"/>
                      </a:rPr>
                      <m:t>=</m:t>
                    </m:r>
                    <m:r>
                      <a:rPr lang="en-US" altLang="zh-CN" sz="2400" b="1">
                        <a:latin typeface="Cambria Math" panose="02040503050406030204" pitchFamily="18" charset="0"/>
                        <a:cs typeface="Times New Roman" panose="02020603050405020304" pitchFamily="18" charset="0"/>
                      </a:rPr>
                      <m:t>𝑧</m:t>
                    </m:r>
                    <m:r>
                      <a:rPr lang="zh-CN" altLang="en-US"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cs typeface="Times New Roman" panose="02020603050405020304" pitchFamily="18" charset="0"/>
                          </a:rPr>
                          <m:t>𝑐</m:t>
                        </m:r>
                      </m:e>
                      <m:sub>
                        <m:r>
                          <m:rPr>
                            <m:sty m:val="p"/>
                          </m:rPr>
                          <a:rPr lang="en-US" altLang="zh-CN" sz="2400" b="1">
                            <a:latin typeface="Cambria Math" panose="02040503050406030204" pitchFamily="18" charset="0"/>
                            <a:cs typeface="Times New Roman" panose="02020603050405020304" pitchFamily="18" charset="0"/>
                          </a:rPr>
                          <m:t>A</m:t>
                        </m:r>
                      </m:sub>
                    </m:sSub>
                    <m:r>
                      <a:rPr lang="en-US" altLang="zh-CN"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a:latin typeface="Cambria Math" panose="02040503050406030204" pitchFamily="18" charset="0"/>
                            <a:cs typeface="Times New Roman" panose="02020603050405020304" pitchFamily="18" charset="0"/>
                          </a:rPr>
                          <m:t>𝑐</m:t>
                        </m:r>
                      </m:e>
                      <m:sub>
                        <m:r>
                          <m:rPr>
                            <m:sty m:val="p"/>
                          </m:rPr>
                          <a:rPr lang="en-US" altLang="zh-CN" sz="2400" b="1">
                            <a:latin typeface="Cambria Math" panose="02040503050406030204" pitchFamily="18" charset="0"/>
                            <a:cs typeface="Times New Roman" panose="02020603050405020304" pitchFamily="18" charset="0"/>
                          </a:rPr>
                          <m:t>A</m:t>
                        </m:r>
                        <m:r>
                          <a:rPr lang="en-US" altLang="zh-CN" sz="2400" b="1">
                            <a:latin typeface="Cambria Math" panose="02040503050406030204" pitchFamily="18" charset="0"/>
                            <a:cs typeface="Times New Roman" panose="02020603050405020304" pitchFamily="18" charset="0"/>
                          </a:rPr>
                          <m:t>2</m:t>
                        </m:r>
                      </m:sub>
                    </m:sSub>
                  </m:oMath>
                </a14:m>
                <a:endParaRPr lang="en-US" altLang="zh-CN" sz="2400" b="1" dirty="0">
                  <a:latin typeface="Times New Roman" panose="02020603050405020304" pitchFamily="18" charset="0"/>
                  <a:cs typeface="Times New Roman" panose="02020603050405020304" pitchFamily="18" charset="0"/>
                </a:endParaRPr>
              </a:p>
              <a:p>
                <a:pPr>
                  <a:lnSpc>
                    <a:spcPct val="135000"/>
                  </a:lnSpc>
                </a:pP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smtClean="0">
                            <a:latin typeface="Cambria Math" panose="02040503050406030204" pitchFamily="18" charset="0"/>
                            <a:cs typeface="Times New Roman" panose="02020603050405020304" pitchFamily="18" charset="0"/>
                          </a:rPr>
                        </m:ctrlPr>
                      </m:sSubPr>
                      <m:e>
                        <m:r>
                          <a:rPr lang="en-US" altLang="zh-CN" sz="2800" b="1">
                            <a:latin typeface="Cambria Math" panose="02040503050406030204" pitchFamily="18" charset="0"/>
                            <a:cs typeface="Times New Roman" panose="02020603050405020304" pitchFamily="18" charset="0"/>
                          </a:rPr>
                          <m:t>𝑁</m:t>
                        </m:r>
                      </m:e>
                      <m:sub>
                        <m:r>
                          <a:rPr lang="en-US" altLang="zh-CN" sz="2800" b="1">
                            <a:latin typeface="Cambria Math" panose="02040503050406030204" pitchFamily="18" charset="0"/>
                            <a:cs typeface="Times New Roman" panose="02020603050405020304" pitchFamily="18" charset="0"/>
                          </a:rPr>
                          <m:t>𝐴</m:t>
                        </m:r>
                      </m:sub>
                    </m:sSub>
                    <m:r>
                      <a:rPr lang="en-US" altLang="zh-CN" sz="2800" b="1">
                        <a:latin typeface="Cambria Math" panose="02040503050406030204" pitchFamily="18" charset="0"/>
                        <a:cs typeface="Times New Roman" panose="02020603050405020304" pitchFamily="18" charset="0"/>
                      </a:rPr>
                      <m:t>=</m:t>
                    </m:r>
                    <m:box>
                      <m:boxPr>
                        <m:ctrlPr>
                          <a:rPr lang="en-US" altLang="zh-CN" sz="2800" b="1" i="1">
                            <a:latin typeface="Cambria Math" panose="02040503050406030204" pitchFamily="18" charset="0"/>
                            <a:cs typeface="Times New Roman" panose="02020603050405020304" pitchFamily="18" charset="0"/>
                          </a:rPr>
                        </m:ctrlPr>
                      </m:boxPr>
                      <m:e>
                        <m:argPr>
                          <m:argSz m:val="-1"/>
                        </m:argPr>
                        <m:f>
                          <m:fPr>
                            <m:ctrlPr>
                              <a:rPr lang="en-US" altLang="zh-CN" sz="2800" b="1" i="1">
                                <a:latin typeface="Cambria Math" panose="02040503050406030204" pitchFamily="18" charset="0"/>
                                <a:cs typeface="Times New Roman" panose="02020603050405020304" pitchFamily="18" charset="0"/>
                              </a:rPr>
                            </m:ctrlPr>
                          </m:fPr>
                          <m:num>
                            <m:r>
                              <a:rPr lang="en-US" altLang="zh-CN" sz="2800" b="1">
                                <a:latin typeface="Cambria Math" panose="02040503050406030204" pitchFamily="18" charset="0"/>
                                <a:cs typeface="Times New Roman" panose="02020603050405020304" pitchFamily="18" charset="0"/>
                              </a:rPr>
                              <m:t>𝐷</m:t>
                            </m:r>
                          </m:num>
                          <m:den>
                            <m:r>
                              <a:rPr lang="en-US" altLang="zh-CN" sz="2800" b="1">
                                <a:latin typeface="Cambria Math" panose="02040503050406030204" pitchFamily="18" charset="0"/>
                                <a:cs typeface="Times New Roman" panose="02020603050405020304" pitchFamily="18" charset="0"/>
                              </a:rPr>
                              <m:t>𝑧</m:t>
                            </m:r>
                          </m:den>
                        </m:f>
                        <m:d>
                          <m:dPr>
                            <m:ctrlPr>
                              <a:rPr lang="en-US" altLang="zh-CN" sz="2800" b="1" i="1">
                                <a:latin typeface="Cambria Math" panose="02040503050406030204" pitchFamily="18" charset="0"/>
                                <a:cs typeface="Times New Roman" panose="02020603050405020304" pitchFamily="18" charset="0"/>
                              </a:rPr>
                            </m:ctrlPr>
                          </m:dPr>
                          <m:e>
                            <m:sSub>
                              <m:sSubPr>
                                <m:ctrlPr>
                                  <a:rPr lang="en-US" altLang="zh-CN" sz="2800" b="1" i="1">
                                    <a:latin typeface="Cambria Math" panose="02040503050406030204" pitchFamily="18" charset="0"/>
                                    <a:cs typeface="Times New Roman" panose="02020603050405020304" pitchFamily="18" charset="0"/>
                                  </a:rPr>
                                </m:ctrlPr>
                              </m:sSubPr>
                              <m:e>
                                <m:r>
                                  <a:rPr lang="en-US" altLang="zh-CN" sz="2800" b="1">
                                    <a:latin typeface="Cambria Math" panose="02040503050406030204" pitchFamily="18" charset="0"/>
                                    <a:cs typeface="Times New Roman" panose="02020603050405020304" pitchFamily="18" charset="0"/>
                                  </a:rPr>
                                  <m:t>𝑐</m:t>
                                </m:r>
                              </m:e>
                              <m:sub>
                                <m:r>
                                  <m:rPr>
                                    <m:sty m:val="p"/>
                                  </m:rPr>
                                  <a:rPr lang="en-US" altLang="zh-CN" sz="2800" b="1">
                                    <a:latin typeface="Cambria Math" panose="02040503050406030204" pitchFamily="18" charset="0"/>
                                    <a:cs typeface="Times New Roman" panose="02020603050405020304" pitchFamily="18" charset="0"/>
                                  </a:rPr>
                                  <m:t>A</m:t>
                                </m:r>
                                <m:r>
                                  <a:rPr lang="en-US" altLang="zh-CN" sz="2800" b="1">
                                    <a:latin typeface="Cambria Math" panose="02040503050406030204" pitchFamily="18" charset="0"/>
                                    <a:cs typeface="Times New Roman" panose="02020603050405020304" pitchFamily="18" charset="0"/>
                                  </a:rPr>
                                  <m:t>1</m:t>
                                </m:r>
                              </m:sub>
                            </m:sSub>
                            <m:r>
                              <a:rPr lang="en-US" altLang="zh-CN" sz="2800" b="1">
                                <a:latin typeface="Cambria Math" panose="02040503050406030204" pitchFamily="18" charset="0"/>
                                <a:cs typeface="Times New Roman" panose="02020603050405020304" pitchFamily="18" charset="0"/>
                              </a:rPr>
                              <m:t>−</m:t>
                            </m:r>
                            <m:sSub>
                              <m:sSubPr>
                                <m:ctrlPr>
                                  <a:rPr lang="en-US" altLang="zh-CN" sz="2800" b="1" i="1">
                                    <a:latin typeface="Cambria Math" panose="02040503050406030204" pitchFamily="18" charset="0"/>
                                    <a:cs typeface="Times New Roman" panose="02020603050405020304" pitchFamily="18" charset="0"/>
                                  </a:rPr>
                                </m:ctrlPr>
                              </m:sSubPr>
                              <m:e>
                                <m:r>
                                  <a:rPr lang="en-US" altLang="zh-CN" sz="2800" b="1">
                                    <a:latin typeface="Cambria Math" panose="02040503050406030204" pitchFamily="18" charset="0"/>
                                    <a:cs typeface="Times New Roman" panose="02020603050405020304" pitchFamily="18" charset="0"/>
                                  </a:rPr>
                                  <m:t>𝑐</m:t>
                                </m:r>
                              </m:e>
                              <m:sub>
                                <m:r>
                                  <m:rPr>
                                    <m:sty m:val="p"/>
                                  </m:rPr>
                                  <a:rPr lang="en-US" altLang="zh-CN" sz="2800" b="1">
                                    <a:latin typeface="Cambria Math" panose="02040503050406030204" pitchFamily="18" charset="0"/>
                                    <a:cs typeface="Times New Roman" panose="02020603050405020304" pitchFamily="18" charset="0"/>
                                  </a:rPr>
                                  <m:t>A</m:t>
                                </m:r>
                                <m:r>
                                  <a:rPr lang="en-US" altLang="zh-CN" sz="2800" b="1">
                                    <a:latin typeface="Cambria Math" panose="02040503050406030204" pitchFamily="18" charset="0"/>
                                    <a:cs typeface="Times New Roman" panose="02020603050405020304" pitchFamily="18" charset="0"/>
                                  </a:rPr>
                                  <m:t>2</m:t>
                                </m:r>
                              </m:sub>
                            </m:sSub>
                          </m:e>
                        </m:d>
                      </m:e>
                    </m:box>
                  </m:oMath>
                </a14:m>
                <a:r>
                  <a:rPr lang="en-US" altLang="zh-CN" sz="2400" b="1" dirty="0">
                    <a:latin typeface="Times New Roman" panose="02020603050405020304" pitchFamily="18" charset="0"/>
                    <a:cs typeface="Times New Roman" panose="02020603050405020304" pitchFamily="18" charset="0"/>
                  </a:rPr>
                  <a:t>     </a:t>
                </a:r>
              </a:p>
              <a:p>
                <a:pPr>
                  <a:lnSpc>
                    <a:spcPct val="135000"/>
                  </a:lnSpc>
                </a:pPr>
                <a:endParaRPr lang="zh-CN" altLang="en-US" sz="2800" dirty="0"/>
              </a:p>
              <a:p>
                <a:r>
                  <a:rPr lang="en-US" altLang="zh-CN" sz="2800" dirty="0"/>
                  <a:t>				</a:t>
                </a:r>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26572" y="822960"/>
                <a:ext cx="11521439" cy="6421694"/>
              </a:xfrm>
              <a:prstGeom prst="rect">
                <a:avLst/>
              </a:prstGeom>
              <a:blipFill>
                <a:blip r:embed="rId2"/>
                <a:stretch>
                  <a:fillRect l="-952" t="-760" r="-265"/>
                </a:stretch>
              </a:blipFill>
            </p:spPr>
            <p:txBody>
              <a:bodyPr/>
              <a:lstStyle/>
              <a:p>
                <a:r>
                  <a:rPr lang="zh-CN" altLang="en-US">
                    <a:noFill/>
                  </a:rPr>
                  <a:t> </a:t>
                </a:r>
              </a:p>
            </p:txBody>
          </p:sp>
        </mc:Fallback>
      </mc:AlternateContent>
      <p:sp>
        <p:nvSpPr>
          <p:cNvPr id="7"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grpSp>
        <p:nvGrpSpPr>
          <p:cNvPr id="4" name="组合 3"/>
          <p:cNvGrpSpPr/>
          <p:nvPr/>
        </p:nvGrpSpPr>
        <p:grpSpPr>
          <a:xfrm>
            <a:off x="6087291" y="3465513"/>
            <a:ext cx="5701100" cy="2435023"/>
            <a:chOff x="6059488" y="3138456"/>
            <a:chExt cx="5701100" cy="2435023"/>
          </a:xfrm>
        </p:grpSpPr>
        <p:cxnSp>
          <p:nvCxnSpPr>
            <p:cNvPr id="6" name="直接连接符 5"/>
            <p:cNvCxnSpPr/>
            <p:nvPr/>
          </p:nvCxnSpPr>
          <p:spPr>
            <a:xfrm flipV="1">
              <a:off x="6539611" y="3195981"/>
              <a:ext cx="0" cy="6371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9215587" y="3195980"/>
              <a:ext cx="0" cy="63713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 Box 26"/>
            <p:cNvSpPr txBox="1">
              <a:spLocks noChangeArrowheads="1"/>
            </p:cNvSpPr>
            <p:nvPr/>
          </p:nvSpPr>
          <p:spPr bwMode="auto">
            <a:xfrm>
              <a:off x="6195107" y="3138456"/>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1</a:t>
              </a:r>
            </a:p>
          </p:txBody>
        </p:sp>
        <p:sp>
          <p:nvSpPr>
            <p:cNvPr id="10" name="Text Box 26"/>
            <p:cNvSpPr txBox="1">
              <a:spLocks noChangeArrowheads="1"/>
            </p:cNvSpPr>
            <p:nvPr/>
          </p:nvSpPr>
          <p:spPr bwMode="auto">
            <a:xfrm>
              <a:off x="9223055" y="316066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2</a:t>
              </a:r>
            </a:p>
          </p:txBody>
        </p:sp>
        <p:grpSp>
          <p:nvGrpSpPr>
            <p:cNvPr id="11" name="组合 10"/>
            <p:cNvGrpSpPr/>
            <p:nvPr/>
          </p:nvGrpSpPr>
          <p:grpSpPr>
            <a:xfrm>
              <a:off x="6059488" y="3328276"/>
              <a:ext cx="5701100" cy="2245203"/>
              <a:chOff x="6059488" y="3328276"/>
              <a:chExt cx="5701100" cy="2245203"/>
            </a:xfrm>
          </p:grpSpPr>
          <p:grpSp>
            <p:nvGrpSpPr>
              <p:cNvPr id="12" name="组合 11"/>
              <p:cNvGrpSpPr/>
              <p:nvPr/>
            </p:nvGrpSpPr>
            <p:grpSpPr>
              <a:xfrm>
                <a:off x="6059488" y="3689421"/>
                <a:ext cx="5701100" cy="1884058"/>
                <a:chOff x="6059488" y="3689421"/>
                <a:chExt cx="5701100" cy="1884058"/>
              </a:xfrm>
            </p:grpSpPr>
            <p:sp>
              <p:nvSpPr>
                <p:cNvPr id="14" name="矩形 13"/>
                <p:cNvSpPr/>
                <p:nvPr/>
              </p:nvSpPr>
              <p:spPr>
                <a:xfrm>
                  <a:off x="6510856" y="3689421"/>
                  <a:ext cx="2704731" cy="1541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6497230" y="4569734"/>
                  <a:ext cx="2745798" cy="321168"/>
                </a:xfrm>
                <a:prstGeom prst="line">
                  <a:avLst/>
                </a:prstGeom>
                <a:ln w="50800">
                  <a:headEnd type="none"/>
                  <a:tailEnd type="stealth"/>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V="1">
                  <a:off x="6491866" y="3983911"/>
                  <a:ext cx="2738099" cy="391774"/>
                </a:xfrm>
                <a:prstGeom prst="line">
                  <a:avLst/>
                </a:prstGeom>
                <a:ln w="50800">
                  <a:headEnd type="stealth"/>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a:off x="9142186" y="5230838"/>
                  <a:ext cx="7705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277403" y="5050259"/>
                  <a:ext cx="31350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9019833" y="5050259"/>
                  <a:ext cx="313508"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z</a:t>
                  </a:r>
                  <a:endParaRPr lang="zh-CN" altLang="en-US" sz="2800" i="1" dirty="0">
                    <a:latin typeface="Times New Roman" panose="02020603050405020304" pitchFamily="18" charset="0"/>
                    <a:cs typeface="Times New Roman" panose="02020603050405020304" pitchFamily="18" charset="0"/>
                  </a:endParaRPr>
                </a:p>
              </p:txBody>
            </p:sp>
            <p:sp>
              <p:nvSpPr>
                <p:cNvPr id="20" name="矩形 19"/>
                <p:cNvSpPr/>
                <p:nvPr/>
              </p:nvSpPr>
              <p:spPr>
                <a:xfrm>
                  <a:off x="6059488" y="4434207"/>
                  <a:ext cx="508473"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c</a:t>
                  </a:r>
                  <a:r>
                    <a:rPr lang="en-US" altLang="zh-CN" baseline="-25000" dirty="0">
                      <a:solidFill>
                        <a:schemeClr val="bg1"/>
                      </a:solidFill>
                      <a:latin typeface="Times New Roman" panose="02020603050405020304" pitchFamily="18" charset="0"/>
                      <a:cs typeface="Times New Roman" panose="02020603050405020304" pitchFamily="18" charset="0"/>
                    </a:rPr>
                    <a:t>A1</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21" name="矩形 20"/>
                <p:cNvSpPr/>
                <p:nvPr/>
              </p:nvSpPr>
              <p:spPr>
                <a:xfrm>
                  <a:off x="9176587" y="4684894"/>
                  <a:ext cx="508473"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c</a:t>
                  </a:r>
                  <a:r>
                    <a:rPr lang="en-US" altLang="zh-CN" baseline="-25000" dirty="0">
                      <a:solidFill>
                        <a:schemeClr val="bg1"/>
                      </a:solidFill>
                      <a:latin typeface="Times New Roman" panose="02020603050405020304" pitchFamily="18" charset="0"/>
                      <a:cs typeface="Times New Roman" panose="02020603050405020304" pitchFamily="18" charset="0"/>
                    </a:rPr>
                    <a:t>A2</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22" name="矩形 21"/>
                <p:cNvSpPr/>
                <p:nvPr/>
              </p:nvSpPr>
              <p:spPr>
                <a:xfrm>
                  <a:off x="9169497" y="3720129"/>
                  <a:ext cx="500458"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c</a:t>
                  </a:r>
                  <a:r>
                    <a:rPr lang="en-US" altLang="zh-CN" baseline="-25000" dirty="0">
                      <a:solidFill>
                        <a:schemeClr val="bg1"/>
                      </a:solidFill>
                      <a:latin typeface="Times New Roman" panose="02020603050405020304" pitchFamily="18" charset="0"/>
                      <a:cs typeface="Times New Roman" panose="02020603050405020304" pitchFamily="18" charset="0"/>
                    </a:rPr>
                    <a:t>B2</a:t>
                  </a:r>
                </a:p>
              </p:txBody>
            </p:sp>
            <p:sp>
              <p:nvSpPr>
                <p:cNvPr id="23" name="矩形 22"/>
                <p:cNvSpPr/>
                <p:nvPr/>
              </p:nvSpPr>
              <p:spPr>
                <a:xfrm>
                  <a:off x="6063495" y="3943281"/>
                  <a:ext cx="500458"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c</a:t>
                  </a:r>
                  <a:r>
                    <a:rPr lang="en-US" altLang="zh-CN" baseline="-25000" dirty="0">
                      <a:solidFill>
                        <a:schemeClr val="bg1"/>
                      </a:solidFill>
                      <a:latin typeface="Times New Roman" panose="02020603050405020304" pitchFamily="18" charset="0"/>
                      <a:cs typeface="Times New Roman" panose="02020603050405020304" pitchFamily="18" charset="0"/>
                    </a:rPr>
                    <a:t>B1</a:t>
                  </a:r>
                </a:p>
              </p:txBody>
            </p:sp>
            <mc:AlternateContent xmlns:mc="http://schemas.openxmlformats.org/markup-compatibility/2006" xmlns:a14="http://schemas.microsoft.com/office/drawing/2010/main">
              <mc:Choice Requires="a14">
                <p:sp>
                  <p:nvSpPr>
                    <p:cNvPr id="24" name="文本框 23"/>
                    <p:cNvSpPr txBox="1"/>
                    <p:nvPr/>
                  </p:nvSpPr>
                  <p:spPr>
                    <a:xfrm>
                      <a:off x="9861362" y="3791133"/>
                      <a:ext cx="1899226" cy="1107996"/>
                    </a:xfrm>
                    <a:prstGeom prst="rect">
                      <a:avLst/>
                    </a:prstGeom>
                    <a:noFill/>
                  </p:spPr>
                  <p:txBody>
                    <a:bodyPr wrap="square" lIns="0" tIns="0" rIns="0" bIns="0" rtlCol="0">
                      <a:spAutoFit/>
                    </a:bodyPr>
                    <a:lstStyle/>
                    <a:p>
                      <a:r>
                        <a:rPr lang="en-US" altLang="zh-CN" sz="2400" i="1" dirty="0">
                          <a:latin typeface="Cambria Math" panose="02040503050406030204" pitchFamily="18" charset="0"/>
                        </a:rPr>
                        <a:t> </a:t>
                      </a:r>
                      <a:r>
                        <a:rPr lang="zh-CN" altLang="en-US" sz="2400" dirty="0">
                          <a:latin typeface="Cambria Math" panose="02040503050406030204" pitchFamily="18" charset="0"/>
                        </a:rPr>
                        <a:t>组分浓度：</a:t>
                      </a:r>
                      <a:endParaRPr lang="en-US" altLang="zh-CN"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m:rPr>
                                    <m:sty m:val="p"/>
                                  </m:rPr>
                                  <a:rPr lang="en-US" altLang="zh-CN" sz="2400" b="0" i="0" smtClean="0">
                                    <a:latin typeface="Cambria Math" panose="02040503050406030204" pitchFamily="18" charset="0"/>
                                  </a:rPr>
                                  <m:t>A</m:t>
                                </m:r>
                                <m:r>
                                  <a:rPr lang="en-US" altLang="zh-CN" sz="2400" b="0" i="1" smtClean="0">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&gt;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𝑐</m:t>
                                </m:r>
                              </m:e>
                              <m:sub>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2</m:t>
                                </m:r>
                              </m:sub>
                            </m:sSub>
                          </m:oMath>
                        </m:oMathPara>
                      </a14:m>
                      <a:endParaRPr lang="en-US" altLang="zh-CN" sz="2400" dirty="0">
                        <a:latin typeface="Times New Roman" panose="020206030504050203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cs typeface="Times New Roman" panose="02020603050405020304" pitchFamily="18" charset="0"/>
                                  </a:rPr>
                                  <m:t>B</m:t>
                                </m:r>
                                <m:r>
                                  <a:rPr lang="en-US" altLang="zh-CN" sz="2400" b="0" i="0" smtClean="0">
                                    <a:latin typeface="Cambria Math" panose="02040503050406030204" pitchFamily="18" charset="0"/>
                                    <a:cs typeface="Times New Roman" panose="02020603050405020304" pitchFamily="18" charset="0"/>
                                  </a:rPr>
                                  <m:t>2</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B</m:t>
                                </m:r>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9861362" y="3791133"/>
                      <a:ext cx="1899226" cy="1107996"/>
                    </a:xfrm>
                    <a:prstGeom prst="rect">
                      <a:avLst/>
                    </a:prstGeom>
                    <a:blipFill>
                      <a:blip r:embed="rId3"/>
                      <a:stretch>
                        <a:fillRect l="-6090" t="-10497" b="-5525"/>
                      </a:stretch>
                    </a:blipFill>
                  </p:spPr>
                  <p:txBody>
                    <a:bodyPr/>
                    <a:lstStyle/>
                    <a:p>
                      <a:r>
                        <a:rPr lang="zh-CN" altLang="en-US">
                          <a:noFill/>
                        </a:rPr>
                        <a:t> </a:t>
                      </a:r>
                    </a:p>
                  </p:txBody>
                </p:sp>
              </mc:Fallback>
            </mc:AlternateContent>
          </p:grpSp>
          <p:sp>
            <p:nvSpPr>
              <p:cNvPr id="13" name="文本框 12"/>
              <p:cNvSpPr txBox="1"/>
              <p:nvPr/>
            </p:nvSpPr>
            <p:spPr>
              <a:xfrm>
                <a:off x="7701592" y="3328276"/>
                <a:ext cx="449631"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 name="椭圆形标注 1"/>
              <p:cNvSpPr/>
              <p:nvPr/>
            </p:nvSpPr>
            <p:spPr>
              <a:xfrm>
                <a:off x="4563066" y="5016448"/>
                <a:ext cx="1134935" cy="659910"/>
              </a:xfrm>
              <a:prstGeom prst="wedgeEllipseCallout">
                <a:avLst>
                  <a:gd name="adj1" fmla="val -92238"/>
                  <a:gd name="adj2" fmla="val 39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扩散距离</a:t>
                </a:r>
                <a14:m>
                  <m:oMath xmlns:m="http://schemas.openxmlformats.org/officeDocument/2006/math">
                    <m:r>
                      <a:rPr lang="en-US" altLang="zh-CN" b="0" i="1" smtClean="0">
                        <a:latin typeface="Cambria Math" panose="02040503050406030204" pitchFamily="18" charset="0"/>
                      </a:rPr>
                      <m:t>𝑍</m:t>
                    </m:r>
                  </m:oMath>
                </a14:m>
                <a:endParaRPr lang="zh-CN" altLang="en-US" dirty="0"/>
              </a:p>
            </p:txBody>
          </p:sp>
        </mc:Choice>
        <mc:Fallback xmlns="">
          <p:sp>
            <p:nvSpPr>
              <p:cNvPr id="2" name="椭圆形标注 1"/>
              <p:cNvSpPr>
                <a:spLocks noRot="1" noChangeAspect="1" noMove="1" noResize="1" noEditPoints="1" noAdjustHandles="1" noChangeArrowheads="1" noChangeShapeType="1" noTextEdit="1"/>
              </p:cNvSpPr>
              <p:nvPr/>
            </p:nvSpPr>
            <p:spPr>
              <a:xfrm>
                <a:off x="4563066" y="5016448"/>
                <a:ext cx="1134935" cy="659910"/>
              </a:xfrm>
              <a:prstGeom prst="wedgeEllipseCallout">
                <a:avLst>
                  <a:gd name="adj1" fmla="val -92238"/>
                  <a:gd name="adj2" fmla="val 39593"/>
                </a:avLst>
              </a:prstGeom>
              <a:blipFill>
                <a:blip r:embed="rId4"/>
                <a:stretch>
                  <a:fillRect t="-1770" b="-7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766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78823" y="849085"/>
                <a:ext cx="11482251" cy="5866350"/>
              </a:xfrm>
              <a:prstGeom prst="rect">
                <a:avLst/>
              </a:prstGeom>
              <a:noFill/>
            </p:spPr>
            <p:txBody>
              <a:bodyPr wrap="square" rtlCol="0">
                <a:spAutoFit/>
              </a:bodyPr>
              <a:lstStyle/>
              <a:p>
                <a:pPr>
                  <a:spcBef>
                    <a:spcPts val="600"/>
                  </a:spcBef>
                  <a:spcAft>
                    <a:spcPts val="600"/>
                  </a:spcAft>
                </a:pP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5</a:t>
                </a:r>
                <a:r>
                  <a:rPr lang="zh-CN" altLang="en-US" sz="2600" b="1" dirty="0">
                    <a:latin typeface="Times New Roman" panose="02020603050405020304" pitchFamily="18" charset="0"/>
                    <a:cs typeface="Times New Roman" panose="02020603050405020304" pitchFamily="18" charset="0"/>
                  </a:rPr>
                  <a:t>）特例：若气相可视为理想气体，则可以分压差来表示。</a:t>
                </a:r>
                <a:endParaRPr lang="en-US" altLang="zh-CN" sz="2600" b="1"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dirty="0"/>
                  <a:t>气相：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i="1">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m:rPr>
                            <m:sty m:val="p"/>
                          </m:rPr>
                          <a:rPr lang="en-US" altLang="zh-CN" sz="2400" i="1">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num>
                          <m:den>
                            <m:r>
                              <a:rPr lang="en-US" altLang="zh-CN" sz="2400" i="1">
                                <a:latin typeface="Cambria Math" panose="02040503050406030204" pitchFamily="18" charset="0"/>
                              </a:rPr>
                              <m:t>𝑅𝑇</m:t>
                            </m:r>
                          </m:den>
                        </m:f>
                      </m:e>
                    </m:box>
                    <m:f>
                      <m:fPr>
                        <m:ctrlPr>
                          <a:rPr lang="en-US" altLang="zh-CN" sz="2400" i="1">
                            <a:latin typeface="Cambria Math" panose="02040503050406030204" pitchFamily="18" charset="0"/>
                          </a:rPr>
                        </m:ctrlPr>
                      </m:fPr>
                      <m:num>
                        <m:r>
                          <m:rPr>
                            <m:sty m:val="p"/>
                          </m:rPr>
                          <a:rPr lang="en-US" altLang="zh-CN" sz="2400">
                            <a:latin typeface="Cambria Math" panose="02040503050406030204" pitchFamily="18" charset="0"/>
                          </a:rPr>
                          <m:t>d</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m:rPr>
                                <m:sty m:val="p"/>
                              </m:rPr>
                              <a:rPr lang="en-US" altLang="zh-CN" sz="2400">
                                <a:latin typeface="Cambria Math" panose="02040503050406030204" pitchFamily="18" charset="0"/>
                              </a:rPr>
                              <m:t>A</m:t>
                            </m:r>
                          </m:sub>
                        </m:sSub>
                      </m:num>
                      <m:den>
                        <m:r>
                          <m:rPr>
                            <m:sty m:val="p"/>
                          </m:rPr>
                          <a:rPr lang="en-US" altLang="zh-CN" sz="2400">
                            <a:latin typeface="Cambria Math" panose="02040503050406030204" pitchFamily="18" charset="0"/>
                          </a:rPr>
                          <m:t>d</m:t>
                        </m:r>
                        <m:r>
                          <a:rPr lang="en-US" altLang="zh-CN" sz="2400" i="1">
                            <a:latin typeface="Cambria Math" panose="02040503050406030204" pitchFamily="18" charset="0"/>
                          </a:rPr>
                          <m:t>𝑧</m:t>
                        </m:r>
                      </m:den>
                    </m:f>
                  </m:oMath>
                </a14:m>
                <a:endParaRPr lang="en-US" altLang="zh-CN" sz="2400" dirty="0"/>
              </a:p>
              <a:p>
                <a:pPr>
                  <a:lnSpc>
                    <a:spcPct val="135000"/>
                  </a:lnSpc>
                </a:pPr>
                <a:r>
                  <a:rPr lang="zh-CN" altLang="en-US" sz="2400" dirty="0"/>
                  <a:t>边界条件：</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=0</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𝑝</m:t>
                        </m:r>
                      </m:e>
                      <m:sub>
                        <m:r>
                          <m:rPr>
                            <m:sty m:val="p"/>
                          </m:rPr>
                          <a:rPr lang="en-US" altLang="zh-CN" sz="2400" dirty="0">
                            <a:latin typeface="Cambria Math" panose="02040503050406030204" pitchFamily="18" charset="0"/>
                          </a:rPr>
                          <m:t>A</m:t>
                        </m:r>
                        <m:r>
                          <a:rPr lang="en-US" altLang="zh-CN" sz="2400" dirty="0">
                            <a:latin typeface="Cambria Math" panose="02040503050406030204" pitchFamily="18" charset="0"/>
                          </a:rPr>
                          <m:t>1</m:t>
                        </m:r>
                      </m:sub>
                    </m:sSub>
                  </m:oMath>
                </a14:m>
                <a:r>
                  <a:rPr lang="en-US" altLang="zh-CN" sz="2400" dirty="0"/>
                  <a:t>		  	      </a:t>
                </a:r>
              </a:p>
              <a:p>
                <a:pPr>
                  <a:lnSpc>
                    <a:spcPct val="135000"/>
                  </a:lnSpc>
                </a:pPr>
                <a:r>
                  <a:rPr lang="en-US" altLang="zh-CN" sz="2400" dirty="0"/>
                  <a:t> 			  </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oMath>
                </a14:m>
                <a:endParaRPr lang="en-US" altLang="zh-CN" sz="2400" dirty="0"/>
              </a:p>
              <a:p>
                <a:pPr>
                  <a:lnSpc>
                    <a:spcPct val="135000"/>
                  </a:lnSpc>
                </a:pPr>
                <a:r>
                  <a:rPr lang="en-US" altLang="zh-CN" sz="24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𝑁</m:t>
                        </m:r>
                      </m:e>
                      <m:sub>
                        <m:r>
                          <a:rPr lang="en-US" altLang="zh-CN" sz="2800" i="1">
                            <a:latin typeface="Cambria Math" panose="02040503050406030204" pitchFamily="18" charset="0"/>
                          </a:rPr>
                          <m:t>𝐴</m:t>
                        </m:r>
                      </m:sub>
                    </m:sSub>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𝐷</m:t>
                            </m:r>
                          </m:num>
                          <m:den>
                            <m:r>
                              <a:rPr lang="en-US" altLang="zh-CN" sz="2800" i="1">
                                <a:latin typeface="Cambria Math" panose="02040503050406030204" pitchFamily="18" charset="0"/>
                              </a:rPr>
                              <m:t>𝑅𝑇𝑧</m:t>
                            </m:r>
                          </m:den>
                        </m:f>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m:rPr>
                                    <m:sty m:val="p"/>
                                  </m:rPr>
                                  <a:rPr lang="en-US" altLang="zh-CN" sz="2800">
                                    <a:latin typeface="Cambria Math" panose="02040503050406030204" pitchFamily="18" charset="0"/>
                                  </a:rPr>
                                  <m:t>A</m:t>
                                </m:r>
                                <m:r>
                                  <a:rPr lang="en-US" altLang="zh-CN" sz="280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m:rPr>
                                    <m:sty m:val="p"/>
                                  </m:rPr>
                                  <a:rPr lang="en-US" altLang="zh-CN" sz="2800">
                                    <a:latin typeface="Cambria Math" panose="02040503050406030204" pitchFamily="18" charset="0"/>
                                  </a:rPr>
                                  <m:t>A</m:t>
                                </m:r>
                                <m:r>
                                  <a:rPr lang="en-US" altLang="zh-CN" sz="2800">
                                    <a:latin typeface="Cambria Math" panose="02040503050406030204" pitchFamily="18" charset="0"/>
                                  </a:rPr>
                                  <m:t>2</m:t>
                                </m:r>
                              </m:sub>
                            </m:sSub>
                          </m:e>
                        </m:d>
                      </m:e>
                    </m:box>
                  </m:oMath>
                </a14:m>
                <a:endParaRPr lang="en-US" altLang="zh-CN" sz="2800" b="1"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600" b="1" dirty="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600" b="1" dirty="0">
                    <a:latin typeface="Times New Roman" panose="02020603050405020304" pitchFamily="18" charset="0"/>
                    <a:cs typeface="Times New Roman" panose="02020603050405020304" pitchFamily="18" charset="0"/>
                  </a:rPr>
                  <a:t>C</a:t>
                </a:r>
                <a:r>
                  <a:rPr lang="zh-CN" altLang="en-US" sz="2600" b="1" dirty="0">
                    <a:latin typeface="Times New Roman" panose="02020603050405020304" pitchFamily="18" charset="0"/>
                    <a:cs typeface="Times New Roman" panose="02020603050405020304" pitchFamily="18" charset="0"/>
                  </a:rPr>
                  <a:t>：讨论</a:t>
                </a:r>
                <a:endParaRPr lang="en-US" altLang="zh-CN" sz="2600" b="1" dirty="0">
                  <a:latin typeface="Times New Roman" panose="02020603050405020304" pitchFamily="18" charset="0"/>
                  <a:cs typeface="Times New Roman" panose="02020603050405020304" pitchFamily="18" charset="0"/>
                </a:endParaRPr>
              </a:p>
              <a:p>
                <a:r>
                  <a:rPr lang="en-US" altLang="zh-CN" sz="2400" dirty="0">
                    <a:latin typeface="+mn-ea"/>
                    <a:cs typeface="Times New Roman" panose="02020603050405020304" pitchFamily="18" charset="0"/>
                  </a:rPr>
                  <a:t>① </a:t>
                </a:r>
                <a:r>
                  <a:rPr lang="zh-CN" altLang="en-US" sz="2400" dirty="0">
                    <a:latin typeface="+mn-ea"/>
                    <a:cs typeface="Times New Roman" panose="02020603050405020304" pitchFamily="18" charset="0"/>
                  </a:rPr>
                  <a:t>等摩尔反向扩散的传递速率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i="0">
                            <a:latin typeface="Cambria Math" panose="02040503050406030204" pitchFamily="18" charset="0"/>
                          </a:rPr>
                          <m:t>A</m:t>
                        </m:r>
                      </m:sub>
                    </m:sSub>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 </m:t>
                    </m:r>
                    <m:d>
                      <m:dPr>
                        <m:ctrlPr>
                          <a:rPr lang="en-US" altLang="zh-CN" sz="2400" i="1" smtClean="0">
                            <a:latin typeface="Cambria Math" panose="02040503050406030204" pitchFamily="18" charset="0"/>
                            <a:ea typeface="Cambria Math" panose="02040503050406030204" pitchFamily="18" charset="0"/>
                          </a:rPr>
                        </m:ctrlPr>
                      </m:dPr>
                      <m:e>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𝑝</m:t>
                            </m:r>
                          </m:e>
                          <m:sub>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𝑝</m:t>
                            </m:r>
                          </m:e>
                          <m:sub>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2</m:t>
                            </m:r>
                          </m:sub>
                        </m:sSub>
                      </m:e>
                    </m:d>
                    <m:r>
                      <a:rPr lang="zh-CN" altLang="en-US" sz="2400" i="1">
                        <a:latin typeface="Cambria Math" panose="02040503050406030204" pitchFamily="18" charset="0"/>
                        <a:ea typeface="Cambria Math" panose="02040503050406030204" pitchFamily="18" charset="0"/>
                      </a:rPr>
                      <m:t> </m:t>
                    </m:r>
                  </m:oMath>
                </a14:m>
                <a:r>
                  <a:rPr lang="en-US" altLang="zh-CN" sz="2400" dirty="0">
                    <a:latin typeface="+mn-ea"/>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𝑁</m:t>
                        </m:r>
                      </m:e>
                      <m:sub>
                        <m:r>
                          <a:rPr lang="en-US" altLang="zh-CN" sz="2400" b="0" i="1" dirty="0" smtClean="0">
                            <a:latin typeface="Cambria Math" panose="02040503050406030204" pitchFamily="18" charset="0"/>
                            <a:cs typeface="Times New Roman" panose="02020603050405020304" pitchFamily="18" charset="0"/>
                          </a:rPr>
                          <m:t>𝐴</m:t>
                        </m:r>
                      </m:sub>
                    </m:sSub>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400" b="0" i="0" dirty="0" smtClean="0">
                                <a:latin typeface="Cambria Math" panose="02040503050406030204" pitchFamily="18" charset="0"/>
                                <a:ea typeface="Cambria Math" panose="02040503050406030204" pitchFamily="18" charset="0"/>
                                <a:cs typeface="Times New Roman" panose="02020603050405020304" pitchFamily="18" charset="0"/>
                              </a:rPr>
                              <m:t>A</m:t>
                            </m:r>
                            <m:r>
                              <a:rPr lang="en-US" altLang="zh-CN" sz="2400" b="0" i="0" dirty="0"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400" b="0" i="0" dirty="0" smtClean="0">
                                <a:latin typeface="Cambria Math" panose="02040503050406030204" pitchFamily="18" charset="0"/>
                                <a:ea typeface="Cambria Math" panose="02040503050406030204" pitchFamily="18" charset="0"/>
                                <a:cs typeface="Times New Roman" panose="02020603050405020304" pitchFamily="18" charset="0"/>
                              </a:rPr>
                              <m:t>A</m:t>
                            </m:r>
                            <m:r>
                              <a:rPr lang="en-US" altLang="zh-CN" sz="2400" b="0" i="0" dirty="0" smtClean="0">
                                <a:latin typeface="Cambria Math" panose="02040503050406030204" pitchFamily="18" charset="0"/>
                                <a:ea typeface="Cambria Math" panose="02040503050406030204" pitchFamily="18" charset="0"/>
                                <a:cs typeface="Times New Roman" panose="02020603050405020304" pitchFamily="18" charset="0"/>
                              </a:rPr>
                              <m:t>2</m:t>
                            </m:r>
                          </m:sub>
                        </m:sSub>
                      </m:e>
                    </m:d>
                  </m:oMath>
                </a14:m>
                <a:endParaRPr lang="en-US" altLang="zh-CN" sz="2400" dirty="0">
                  <a:latin typeface="+mn-ea"/>
                  <a:cs typeface="Times New Roman" panose="02020603050405020304" pitchFamily="18" charset="0"/>
                </a:endParaRPr>
              </a:p>
              <a:p>
                <a:r>
                  <a:rPr lang="en-US" altLang="zh-CN" sz="2400" dirty="0">
                    <a:latin typeface="+mn-ea"/>
                    <a:cs typeface="Times New Roman" panose="02020603050405020304" pitchFamily="18" charset="0"/>
                  </a:rPr>
                  <a:t>② </a:t>
                </a:r>
                <a:r>
                  <a:rPr lang="zh-CN" altLang="en-US" sz="2400" dirty="0">
                    <a:latin typeface="+mn-ea"/>
                    <a:cs typeface="Times New Roman" panose="02020603050405020304" pitchFamily="18" charset="0"/>
                  </a:rPr>
                  <a:t>因定态一位分子扩散过程，传递速率</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𝑁</m:t>
                        </m:r>
                      </m:e>
                      <m:sub>
                        <m:r>
                          <m:rPr>
                            <m:sty m:val="p"/>
                          </m:rPr>
                          <a:rPr lang="en-US" altLang="zh-CN" sz="2400" i="1">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𝑐𝑜𝑛𝑠𝑡</m:t>
                    </m:r>
                  </m:oMath>
                </a14:m>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r>
                  <a:rPr lang="zh-CN" altLang="zh-CN" sz="2400" dirty="0">
                    <a:latin typeface="+mn-ea"/>
                    <a:ea typeface="等线" panose="02010600030101010101" pitchFamily="2" charset="-122"/>
                    <a:cs typeface="Times New Roman" panose="02020603050405020304" pitchFamily="18" charset="0"/>
                  </a:rPr>
                  <a:t>③</a:t>
                </a:r>
                <a:r>
                  <a:rPr lang="en-US" altLang="zh-CN" sz="2400" dirty="0">
                    <a:latin typeface="+mn-ea"/>
                    <a:ea typeface="等线" panose="02010600030101010101" pitchFamily="2" charset="-122"/>
                    <a:cs typeface="Times New Roman" panose="02020603050405020304" pitchFamily="18" charset="0"/>
                  </a:rPr>
                  <a:t> </a:t>
                </a:r>
                <a:r>
                  <a:rPr lang="zh-CN" altLang="en-US" sz="2400" dirty="0"/>
                  <a:t>组分的浓度与扩散距离 </a:t>
                </a:r>
                <a14:m>
                  <m:oMath xmlns:m="http://schemas.openxmlformats.org/officeDocument/2006/math">
                    <m:r>
                      <a:rPr lang="en-US" altLang="zh-CN" sz="2400" b="0" i="1" smtClean="0">
                        <a:latin typeface="Cambria Math" panose="02040503050406030204" pitchFamily="18" charset="0"/>
                      </a:rPr>
                      <m:t>𝑧</m:t>
                    </m:r>
                  </m:oMath>
                </a14:m>
                <a:r>
                  <a:rPr lang="zh-CN" altLang="en-US" sz="2400" dirty="0"/>
                  <a:t> 成直线关系。</a:t>
                </a:r>
                <a:endParaRPr lang="en-US" altLang="zh-CN" sz="2400" dirty="0">
                  <a:latin typeface="+mn-ea"/>
                  <a:cs typeface="Times New Roman" panose="02020603050405020304" pitchFamily="18" charset="0"/>
                </a:endParaRPr>
              </a:p>
              <a:p>
                <a:r>
                  <a:rPr lang="en-US" altLang="zh-CN" sz="2400" dirty="0">
                    <a:latin typeface="等线" panose="02010600030101010101" pitchFamily="2" charset="-122"/>
                    <a:ea typeface="等线" panose="02010600030101010101" pitchFamily="2" charset="-122"/>
                    <a:cs typeface="Times New Roman" panose="02020603050405020304" pitchFamily="18" charset="0"/>
                  </a:rPr>
                  <a:t>④</a:t>
                </a:r>
                <a:r>
                  <a:rPr lang="en-US" altLang="zh-CN" sz="2400" dirty="0">
                    <a:latin typeface="+mn-ea"/>
                    <a:cs typeface="Times New Roman" panose="02020603050405020304" pitchFamily="18" charset="0"/>
                  </a:rPr>
                  <a:t> </a:t>
                </a:r>
                <a:r>
                  <a:rPr lang="zh-CN" altLang="en-US" sz="2400" dirty="0"/>
                  <a:t>等摩尔反向扩散发生在蒸馏单元操作过程中。</a:t>
                </a:r>
                <a:endParaRPr lang="en-US" altLang="zh-CN" sz="2400" dirty="0"/>
              </a:p>
              <a:p>
                <a:r>
                  <a:rPr lang="zh-CN" altLang="en-US" sz="2400" dirty="0"/>
                  <a:t> </a:t>
                </a:r>
                <a:endParaRPr lang="en-US" altLang="zh-CN" sz="2600" dirty="0">
                  <a:latin typeface="+mn-ea"/>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78823" y="849085"/>
                <a:ext cx="11482251" cy="5866350"/>
              </a:xfrm>
              <a:prstGeom prst="rect">
                <a:avLst/>
              </a:prstGeom>
              <a:blipFill>
                <a:blip r:embed="rId2"/>
                <a:stretch>
                  <a:fillRect l="-955" t="-1142"/>
                </a:stretch>
              </a:blipFill>
            </p:spPr>
            <p:txBody>
              <a:bodyPr/>
              <a:lstStyle/>
              <a:p>
                <a:r>
                  <a:rPr lang="zh-CN" altLang="en-US">
                    <a:noFill/>
                  </a:rPr>
                  <a:t> </a:t>
                </a:r>
              </a:p>
            </p:txBody>
          </p:sp>
        </mc:Fallback>
      </mc:AlternateContent>
      <p:grpSp>
        <p:nvGrpSpPr>
          <p:cNvPr id="2" name="组合 1"/>
          <p:cNvGrpSpPr/>
          <p:nvPr/>
        </p:nvGrpSpPr>
        <p:grpSpPr>
          <a:xfrm>
            <a:off x="6059488" y="1450333"/>
            <a:ext cx="5699185" cy="2435023"/>
            <a:chOff x="6059488" y="3138456"/>
            <a:chExt cx="5699185" cy="2435023"/>
          </a:xfrm>
        </p:grpSpPr>
        <p:cxnSp>
          <p:nvCxnSpPr>
            <p:cNvPr id="12" name="直接连接符 11"/>
            <p:cNvCxnSpPr/>
            <p:nvPr/>
          </p:nvCxnSpPr>
          <p:spPr>
            <a:xfrm flipV="1">
              <a:off x="6539611" y="3195981"/>
              <a:ext cx="0" cy="6371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9215587" y="3195980"/>
              <a:ext cx="0" cy="63713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 Box 26"/>
            <p:cNvSpPr txBox="1">
              <a:spLocks noChangeArrowheads="1"/>
            </p:cNvSpPr>
            <p:nvPr/>
          </p:nvSpPr>
          <p:spPr bwMode="auto">
            <a:xfrm>
              <a:off x="6195107" y="3138456"/>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1</a:t>
              </a:r>
            </a:p>
          </p:txBody>
        </p:sp>
        <p:sp>
          <p:nvSpPr>
            <p:cNvPr id="8" name="Text Box 26"/>
            <p:cNvSpPr txBox="1">
              <a:spLocks noChangeArrowheads="1"/>
            </p:cNvSpPr>
            <p:nvPr/>
          </p:nvSpPr>
          <p:spPr bwMode="auto">
            <a:xfrm>
              <a:off x="9223055" y="316066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2</a:t>
              </a:r>
            </a:p>
          </p:txBody>
        </p:sp>
        <p:grpSp>
          <p:nvGrpSpPr>
            <p:cNvPr id="28" name="组合 27"/>
            <p:cNvGrpSpPr/>
            <p:nvPr/>
          </p:nvGrpSpPr>
          <p:grpSpPr>
            <a:xfrm>
              <a:off x="6059488" y="3236387"/>
              <a:ext cx="5699185" cy="2337092"/>
              <a:chOff x="6059488" y="3236387"/>
              <a:chExt cx="5699185" cy="2337092"/>
            </a:xfrm>
          </p:grpSpPr>
          <p:grpSp>
            <p:nvGrpSpPr>
              <p:cNvPr id="27" name="组合 26"/>
              <p:cNvGrpSpPr/>
              <p:nvPr/>
            </p:nvGrpSpPr>
            <p:grpSpPr>
              <a:xfrm>
                <a:off x="6059488" y="3689421"/>
                <a:ext cx="5699185" cy="1884058"/>
                <a:chOff x="6059488" y="3689421"/>
                <a:chExt cx="5699185" cy="1884058"/>
              </a:xfrm>
            </p:grpSpPr>
            <p:sp>
              <p:nvSpPr>
                <p:cNvPr id="9" name="矩形 8"/>
                <p:cNvSpPr/>
                <p:nvPr/>
              </p:nvSpPr>
              <p:spPr>
                <a:xfrm>
                  <a:off x="6510856" y="3689421"/>
                  <a:ext cx="2704731" cy="1541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497230" y="4569734"/>
                  <a:ext cx="2745798" cy="321168"/>
                </a:xfrm>
                <a:prstGeom prst="line">
                  <a:avLst/>
                </a:prstGeom>
                <a:ln w="50800">
                  <a:headEnd type="none"/>
                  <a:tailEnd type="stealth"/>
                </a:ln>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flipV="1">
                  <a:off x="6491866" y="3983911"/>
                  <a:ext cx="2738099" cy="391774"/>
                </a:xfrm>
                <a:prstGeom prst="line">
                  <a:avLst/>
                </a:prstGeom>
                <a:ln w="50800">
                  <a:headEnd type="stealth"/>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9142186" y="5230838"/>
                  <a:ext cx="7705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277403" y="5050259"/>
                  <a:ext cx="31350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9019833" y="5050259"/>
                  <a:ext cx="313508"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z</a:t>
                  </a:r>
                  <a:endParaRPr lang="zh-CN" altLang="en-US" sz="2800" i="1" dirty="0">
                    <a:latin typeface="Times New Roman" panose="02020603050405020304" pitchFamily="18" charset="0"/>
                    <a:cs typeface="Times New Roman" panose="02020603050405020304" pitchFamily="18" charset="0"/>
                  </a:endParaRPr>
                </a:p>
              </p:txBody>
            </p:sp>
            <p:sp>
              <p:nvSpPr>
                <p:cNvPr id="17" name="矩形 16"/>
                <p:cNvSpPr/>
                <p:nvPr/>
              </p:nvSpPr>
              <p:spPr>
                <a:xfrm>
                  <a:off x="6059488" y="4434207"/>
                  <a:ext cx="526106"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p</a:t>
                  </a:r>
                  <a:r>
                    <a:rPr lang="en-US" altLang="zh-CN" baseline="-25000" dirty="0">
                      <a:solidFill>
                        <a:schemeClr val="bg1"/>
                      </a:solidFill>
                      <a:latin typeface="Times New Roman" panose="02020603050405020304" pitchFamily="18" charset="0"/>
                      <a:cs typeface="Times New Roman" panose="02020603050405020304" pitchFamily="18" charset="0"/>
                    </a:rPr>
                    <a:t>A1</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8" name="矩形 17"/>
                <p:cNvSpPr/>
                <p:nvPr/>
              </p:nvSpPr>
              <p:spPr>
                <a:xfrm>
                  <a:off x="9176587" y="4684894"/>
                  <a:ext cx="526106"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p</a:t>
                  </a:r>
                  <a:r>
                    <a:rPr lang="en-US" altLang="zh-CN" baseline="-25000" dirty="0">
                      <a:solidFill>
                        <a:schemeClr val="bg1"/>
                      </a:solidFill>
                      <a:latin typeface="Times New Roman" panose="02020603050405020304" pitchFamily="18" charset="0"/>
                      <a:cs typeface="Times New Roman" panose="02020603050405020304" pitchFamily="18" charset="0"/>
                    </a:rPr>
                    <a:t>A2</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9" name="矩形 18"/>
                <p:cNvSpPr/>
                <p:nvPr/>
              </p:nvSpPr>
              <p:spPr>
                <a:xfrm>
                  <a:off x="9169497" y="3720129"/>
                  <a:ext cx="518091"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p</a:t>
                  </a:r>
                  <a:r>
                    <a:rPr lang="en-US" altLang="zh-CN" baseline="-25000" dirty="0">
                      <a:solidFill>
                        <a:schemeClr val="bg1"/>
                      </a:solidFill>
                      <a:latin typeface="Times New Roman" panose="02020603050405020304" pitchFamily="18" charset="0"/>
                      <a:cs typeface="Times New Roman" panose="02020603050405020304" pitchFamily="18" charset="0"/>
                    </a:rPr>
                    <a:t>B2</a:t>
                  </a:r>
                </a:p>
              </p:txBody>
            </p:sp>
            <p:sp>
              <p:nvSpPr>
                <p:cNvPr id="20" name="矩形 19"/>
                <p:cNvSpPr/>
                <p:nvPr/>
              </p:nvSpPr>
              <p:spPr>
                <a:xfrm>
                  <a:off x="6063495" y="3943281"/>
                  <a:ext cx="518091" cy="461665"/>
                </a:xfrm>
                <a:prstGeom prst="rect">
                  <a:avLst/>
                </a:prstGeom>
              </p:spPr>
              <p:txBody>
                <a:bodyPr wrap="none">
                  <a:spAutoFit/>
                </a:bodyPr>
                <a:lstStyle/>
                <a:p>
                  <a:r>
                    <a:rPr lang="en-US" altLang="zh-CN" sz="2400" i="1" dirty="0">
                      <a:solidFill>
                        <a:schemeClr val="bg1"/>
                      </a:solidFill>
                      <a:latin typeface="Times New Roman" panose="02020603050405020304" pitchFamily="18" charset="0"/>
                      <a:cs typeface="Times New Roman" panose="02020603050405020304" pitchFamily="18" charset="0"/>
                    </a:rPr>
                    <a:t>p</a:t>
                  </a:r>
                  <a:r>
                    <a:rPr lang="en-US" altLang="zh-CN" baseline="-25000" dirty="0">
                      <a:solidFill>
                        <a:schemeClr val="bg1"/>
                      </a:solidFill>
                      <a:latin typeface="Times New Roman" panose="02020603050405020304" pitchFamily="18" charset="0"/>
                      <a:cs typeface="Times New Roman" panose="02020603050405020304" pitchFamily="18" charset="0"/>
                    </a:rPr>
                    <a:t>B1</a:t>
                  </a:r>
                </a:p>
              </p:txBody>
            </p:sp>
            <mc:AlternateContent xmlns:mc="http://schemas.openxmlformats.org/markup-compatibility/2006" xmlns:a14="http://schemas.microsoft.com/office/drawing/2010/main">
              <mc:Choice Requires="a14">
                <p:sp>
                  <p:nvSpPr>
                    <p:cNvPr id="6" name="文本框 5"/>
                    <p:cNvSpPr txBox="1"/>
                    <p:nvPr/>
                  </p:nvSpPr>
                  <p:spPr>
                    <a:xfrm>
                      <a:off x="9859447" y="3950961"/>
                      <a:ext cx="1899226" cy="1107996"/>
                    </a:xfrm>
                    <a:prstGeom prst="rect">
                      <a:avLst/>
                    </a:prstGeom>
                    <a:noFill/>
                  </p:spPr>
                  <p:txBody>
                    <a:bodyPr wrap="square" lIns="0" tIns="0" rIns="0" bIns="0" rtlCol="0">
                      <a:spAutoFit/>
                    </a:bodyPr>
                    <a:lstStyle/>
                    <a:p>
                      <a:r>
                        <a:rPr lang="zh-CN" altLang="en-US" sz="2400" dirty="0"/>
                        <a:t>组分</a:t>
                      </a:r>
                      <a14:m>
                        <m:oMath xmlns:m="http://schemas.openxmlformats.org/officeDocument/2006/math">
                          <m:r>
                            <a:rPr lang="zh-CN" altLang="en-US" sz="2400" i="1" smtClean="0">
                              <a:latin typeface="Cambria Math" panose="02040503050406030204" pitchFamily="18" charset="0"/>
                            </a:rPr>
                            <m:t>浓度</m:t>
                          </m:r>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b="0" i="0" smtClean="0">
                                  <a:latin typeface="Cambria Math" panose="02040503050406030204" pitchFamily="18" charset="0"/>
                                </a:rPr>
                                <m:t>A</m:t>
                              </m:r>
                              <m:r>
                                <a:rPr lang="en-US" altLang="zh-CN" sz="2400" b="0" i="1" smtClean="0">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&gt;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𝑝</m:t>
                              </m:r>
                            </m:e>
                            <m:sub>
                              <m:r>
                                <m:rPr>
                                  <m:sty m:val="p"/>
                                </m:rPr>
                                <a:rPr lang="en-US" altLang="zh-CN" sz="2400" b="0" i="0" smtClean="0">
                                  <a:latin typeface="Cambria Math" panose="02040503050406030204" pitchFamily="18" charset="0"/>
                                  <a:ea typeface="Cambria Math" panose="02040503050406030204" pitchFamily="18" charset="0"/>
                                </a:rPr>
                                <m:t>A</m:t>
                              </m:r>
                              <m:r>
                                <a:rPr lang="en-US" altLang="zh-CN" sz="2400" b="0" i="0" smtClean="0">
                                  <a:latin typeface="Cambria Math" panose="02040503050406030204" pitchFamily="18" charset="0"/>
                                  <a:ea typeface="Cambria Math" panose="02040503050406030204" pitchFamily="18" charset="0"/>
                                </a:rPr>
                                <m:t>2</m:t>
                              </m:r>
                            </m:sub>
                          </m:sSub>
                        </m:oMath>
                      </a14:m>
                      <a:endParaRPr lang="en-US" altLang="zh-CN" sz="2400" dirty="0">
                        <a:latin typeface="Times New Roman" panose="020206030504050203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cs typeface="Times New Roman" panose="02020603050405020304" pitchFamily="18" charset="0"/>
                                  </a:rPr>
                                  <m:t>B</m:t>
                                </m:r>
                                <m:r>
                                  <a:rPr lang="en-US" altLang="zh-CN" sz="2400" b="0" i="0" smtClean="0">
                                    <a:latin typeface="Cambria Math" panose="02040503050406030204" pitchFamily="18" charset="0"/>
                                    <a:cs typeface="Times New Roman" panose="02020603050405020304" pitchFamily="18" charset="0"/>
                                  </a:rPr>
                                  <m:t>2</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B</m:t>
                                </m:r>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859447" y="3950961"/>
                      <a:ext cx="1899226" cy="1107996"/>
                    </a:xfrm>
                    <a:prstGeom prst="rect">
                      <a:avLst/>
                    </a:prstGeom>
                    <a:blipFill>
                      <a:blip r:embed="rId3"/>
                      <a:stretch>
                        <a:fillRect l="-9615" t="-9890" b="-8242"/>
                      </a:stretch>
                    </a:blipFill>
                  </p:spPr>
                  <p:txBody>
                    <a:bodyPr/>
                    <a:lstStyle/>
                    <a:p>
                      <a:r>
                        <a:rPr lang="zh-CN" altLang="en-US">
                          <a:noFill/>
                        </a:rPr>
                        <a:t> </a:t>
                      </a:r>
                    </a:p>
                  </p:txBody>
                </p:sp>
              </mc:Fallback>
            </mc:AlternateContent>
          </p:grpSp>
          <p:sp>
            <p:nvSpPr>
              <p:cNvPr id="26" name="文本框 25"/>
              <p:cNvSpPr txBox="1"/>
              <p:nvPr/>
            </p:nvSpPr>
            <p:spPr>
              <a:xfrm>
                <a:off x="7713003" y="3236387"/>
                <a:ext cx="449631"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p</a:t>
                </a:r>
                <a:endParaRPr lang="zh-CN" altLang="en-US" sz="2400" i="1" dirty="0">
                  <a:latin typeface="Times New Roman" panose="02020603050405020304" pitchFamily="18" charset="0"/>
                  <a:cs typeface="Times New Roman" panose="02020603050405020304" pitchFamily="18" charset="0"/>
                </a:endParaRPr>
              </a:p>
            </p:txBody>
          </p:sp>
        </p:grpSp>
      </p:grpSp>
      <p:sp>
        <p:nvSpPr>
          <p:cNvPr id="22"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212325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65756" y="811147"/>
                <a:ext cx="11619917" cy="5948360"/>
              </a:xfrm>
              <a:prstGeom prst="rect">
                <a:avLst/>
              </a:prstGeom>
              <a:noFill/>
            </p:spPr>
            <p:txBody>
              <a:bodyPr wrap="square" rtlCol="0">
                <a:spAutoFit/>
              </a:bodyPr>
              <a:lstStyle/>
              <a:p>
                <a:r>
                  <a:rPr lang="zh-CN" altLang="en-US" sz="2600" b="1" dirty="0">
                    <a:latin typeface="+mn-ea"/>
                  </a:rPr>
                  <a:t>（</a:t>
                </a:r>
                <a:r>
                  <a:rPr lang="en-US" altLang="zh-CN" sz="2600" b="1" dirty="0">
                    <a:latin typeface="+mn-ea"/>
                  </a:rPr>
                  <a:t>2</a:t>
                </a:r>
                <a:r>
                  <a:rPr lang="zh-CN" altLang="en-US" sz="2600" b="1" dirty="0">
                    <a:latin typeface="+mn-ea"/>
                  </a:rPr>
                  <a:t>）</a:t>
                </a:r>
                <a:r>
                  <a:rPr lang="en-US" altLang="zh-CN" sz="2600" b="1" dirty="0">
                    <a:latin typeface="+mn-ea"/>
                  </a:rPr>
                  <a:t> </a:t>
                </a:r>
                <a:r>
                  <a:rPr lang="zh-CN" altLang="en-US" sz="2600" b="1" dirty="0">
                    <a:latin typeface="+mn-ea"/>
                  </a:rPr>
                  <a:t>单向扩散</a:t>
                </a:r>
                <a:endParaRPr lang="en-US" altLang="zh-CN" sz="2600" b="1" dirty="0">
                  <a:latin typeface="+mn-ea"/>
                </a:endParaRPr>
              </a:p>
              <a:p>
                <a:pPr>
                  <a:spcBef>
                    <a:spcPts val="600"/>
                  </a:spcBef>
                  <a:spcAft>
                    <a:spcPts val="600"/>
                  </a:spcAft>
                </a:pP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：思考</a:t>
                </a:r>
                <a:endParaRPr lang="en-US" altLang="zh-CN" sz="2400" b="1"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）过程描述：</a:t>
                </a:r>
                <a:endParaRPr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含</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组分的气体混合物中的组分Ａ不断</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地溶解于液体</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中，组分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不能溶解于液体</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中，</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不能通过气液相界面，将气体混合物中组分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看</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成静止不动，因此这个过程描述为组分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通过了</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静止组分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，这个过程称为单向扩散。</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zh-CN" altLang="en-US" sz="2600" b="1" dirty="0">
                    <a:latin typeface="+mn-ea"/>
                  </a:rPr>
                  <a:t>特点：</a:t>
                </a:r>
                <a:r>
                  <a:rPr lang="zh-CN" altLang="en-US" sz="2400" dirty="0">
                    <a:latin typeface="Times New Roman" panose="02020603050405020304" pitchFamily="18" charset="0"/>
                    <a:cs typeface="Times New Roman" panose="02020603050405020304" pitchFamily="18" charset="0"/>
                  </a:rPr>
                  <a:t>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的传质通量等于零。  </a:t>
                </a:r>
                <a:endParaRPr lang="en-US" altLang="zh-CN" sz="2400" dirty="0">
                  <a:latin typeface="Times New Roman" panose="02020603050405020304" pitchFamily="18" charset="0"/>
                  <a:cs typeface="Times New Roman" panose="02020603050405020304" pitchFamily="18" charset="0"/>
                </a:endParaRPr>
              </a:p>
              <a:p>
                <a:r>
                  <a:rPr lang="en-US" altLang="zh-CN" sz="2600" b="1" i="1" dirty="0">
                    <a:latin typeface="Cambria Math" panose="020405030504060302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lang="en-US" altLang="zh-CN" sz="2600" b="1" i="1"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600" b="1" i="1">
                            <a:latin typeface="Cambria Math" panose="02040503050406030204" pitchFamily="18" charset="0"/>
                            <a:ea typeface="等线" panose="02010600030101010101" pitchFamily="2" charset="-122"/>
                            <a:cs typeface="Times New Roman" panose="02020603050405020304" pitchFamily="18" charset="0"/>
                          </a:rPr>
                          <m:t>𝑵</m:t>
                        </m:r>
                      </m:e>
                      <m:sub>
                        <m:r>
                          <m:rPr>
                            <m:sty m:val="p"/>
                          </m:rPr>
                          <a:rPr lang="en-US" altLang="zh-CN" sz="2600" b="1" i="1">
                            <a:latin typeface="Cambria Math" panose="02040503050406030204" pitchFamily="18" charset="0"/>
                            <a:ea typeface="等线" panose="02010600030101010101" pitchFamily="2" charset="-122"/>
                            <a:cs typeface="Times New Roman" panose="02020603050405020304" pitchFamily="18" charset="0"/>
                          </a:rPr>
                          <m:t>B</m:t>
                        </m:r>
                      </m:sub>
                    </m:sSub>
                    <m:r>
                      <a:rPr lang="en-US" altLang="zh-CN" sz="2600" b="1" i="1">
                        <a:latin typeface="Cambria Math" panose="02040503050406030204" pitchFamily="18" charset="0"/>
                        <a:ea typeface="等线" panose="02010600030101010101" pitchFamily="2" charset="-122"/>
                        <a:cs typeface="Times New Roman" panose="02020603050405020304" pitchFamily="18" charset="0"/>
                      </a:rPr>
                      <m:t>=</m:t>
                    </m:r>
                    <m:r>
                      <a:rPr lang="en-US" altLang="zh-CN" sz="2600" b="1" i="1" smtClean="0">
                        <a:latin typeface="Cambria Math" panose="02040503050406030204" pitchFamily="18" charset="0"/>
                        <a:ea typeface="等线" panose="02010600030101010101" pitchFamily="2" charset="-122"/>
                        <a:cs typeface="Times New Roman" panose="02020603050405020304" pitchFamily="18" charset="0"/>
                      </a:rPr>
                      <m:t>0</m:t>
                    </m:r>
                  </m:oMath>
                </a14:m>
                <a:r>
                  <a:rPr lang="zh-CN" altLang="en-US" sz="2600" b="1" dirty="0">
                    <a:latin typeface="Times New Roman" panose="02020603050405020304" pitchFamily="18" charset="0"/>
                    <a:ea typeface="等线" panose="02010600030101010101" pitchFamily="2" charset="-122"/>
                    <a:cs typeface="Times New Roman" panose="02020603050405020304" pitchFamily="18" charset="0"/>
                  </a:rPr>
                  <a:t> </a:t>
                </a:r>
                <a:endParaRPr lang="en-US" altLang="zh-CN" sz="2600" b="1" dirty="0">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）结论：</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① 在浓度梯度的作用下，</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组分以分子扩散从左向右通过。（</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𝐽</m:t>
                        </m:r>
                      </m:e>
                      <m:sub>
                        <m:r>
                          <a:rPr lang="en-US" altLang="zh-CN" sz="2400">
                            <a:latin typeface="Cambria Math" panose="02040503050406030204" pitchFamily="18" charset="0"/>
                            <a:cs typeface="Times New Roman" panose="02020603050405020304" pitchFamily="18" charset="0"/>
                          </a:rPr>
                          <m:t>𝐴</m:t>
                        </m:r>
                      </m:sub>
                    </m:sSub>
                  </m:oMath>
                </a14:m>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② 在浓度梯度的作用下，</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组分以分子扩散从右向左通过。（</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𝐽</m:t>
                        </m:r>
                      </m:e>
                      <m:sub>
                        <m:r>
                          <a:rPr lang="en-US" altLang="zh-CN" sz="2400" b="0" i="1" smtClean="0">
                            <a:latin typeface="Cambria Math" panose="02040503050406030204" pitchFamily="18" charset="0"/>
                            <a:cs typeface="Times New Roman" panose="02020603050405020304" pitchFamily="18" charset="0"/>
                          </a:rPr>
                          <m:t>𝐵</m:t>
                        </m:r>
                      </m:sub>
                    </m:sSub>
                  </m:oMath>
                </a14:m>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③ </a:t>
                </a:r>
                <a:r>
                  <a:rPr lang="zh-CN" altLang="en-US" sz="2400" dirty="0">
                    <a:latin typeface="Times New Roman" panose="02020603050405020304" pitchFamily="18" charset="0"/>
                    <a:cs typeface="Times New Roman" panose="02020603050405020304" pitchFamily="18" charset="0"/>
                  </a:rPr>
                  <a:t>在压力差的作用下，</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组分从左向右流动。（流动通量</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𝑁</m:t>
                        </m:r>
                      </m:e>
                      <m:sub>
                        <m:r>
                          <a:rPr lang="en-US" altLang="zh-CN" sz="2400" b="0" i="1" smtClean="0">
                            <a:latin typeface="Cambria Math" panose="02040503050406030204" pitchFamily="18" charset="0"/>
                            <a:cs typeface="Times New Roman" panose="02020603050405020304" pitchFamily="18" charset="0"/>
                          </a:rPr>
                          <m:t>𝑀</m:t>
                        </m:r>
                      </m:sub>
                    </m:sSub>
                  </m:oMath>
                </a14:m>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65756" y="811147"/>
                <a:ext cx="11619917" cy="5948360"/>
              </a:xfrm>
              <a:prstGeom prst="rect">
                <a:avLst/>
              </a:prstGeom>
              <a:blipFill>
                <a:blip r:embed="rId2"/>
                <a:stretch>
                  <a:fillRect l="-944" t="-820"/>
                </a:stretch>
              </a:blipFill>
            </p:spPr>
            <p:txBody>
              <a:bodyPr/>
              <a:lstStyle/>
              <a:p>
                <a:r>
                  <a:rPr lang="zh-CN" altLang="en-US">
                    <a:noFill/>
                  </a:rPr>
                  <a:t> </a:t>
                </a:r>
              </a:p>
            </p:txBody>
          </p:sp>
        </mc:Fallback>
      </mc:AlternateContent>
      <p:sp>
        <p:nvSpPr>
          <p:cNvPr id="38"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grpSp>
        <p:nvGrpSpPr>
          <p:cNvPr id="34" name="组合 33"/>
          <p:cNvGrpSpPr/>
          <p:nvPr/>
        </p:nvGrpSpPr>
        <p:grpSpPr>
          <a:xfrm>
            <a:off x="7483008" y="1232872"/>
            <a:ext cx="4362994" cy="3637870"/>
            <a:chOff x="7483008" y="1232872"/>
            <a:chExt cx="4362994" cy="3637870"/>
          </a:xfrm>
        </p:grpSpPr>
        <p:grpSp>
          <p:nvGrpSpPr>
            <p:cNvPr id="42" name="组合 41"/>
            <p:cNvGrpSpPr/>
            <p:nvPr/>
          </p:nvGrpSpPr>
          <p:grpSpPr>
            <a:xfrm>
              <a:off x="7483008" y="1232872"/>
              <a:ext cx="4362994" cy="3637870"/>
              <a:chOff x="7454873" y="930825"/>
              <a:chExt cx="4362994" cy="3637870"/>
            </a:xfrm>
          </p:grpSpPr>
          <p:grpSp>
            <p:nvGrpSpPr>
              <p:cNvPr id="44" name="组合 43"/>
              <p:cNvGrpSpPr/>
              <p:nvPr/>
            </p:nvGrpSpPr>
            <p:grpSpPr>
              <a:xfrm>
                <a:off x="7454873" y="930825"/>
                <a:ext cx="4362994" cy="3285110"/>
                <a:chOff x="7511143" y="2338335"/>
                <a:chExt cx="4362994" cy="3285110"/>
              </a:xfrm>
            </p:grpSpPr>
            <p:sp>
              <p:nvSpPr>
                <p:cNvPr id="47" name="矩形 46"/>
                <p:cNvSpPr/>
                <p:nvPr/>
              </p:nvSpPr>
              <p:spPr>
                <a:xfrm>
                  <a:off x="7511143" y="2694805"/>
                  <a:ext cx="4362994" cy="292842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8" name="直接连接符 47"/>
                <p:cNvCxnSpPr/>
                <p:nvPr/>
              </p:nvCxnSpPr>
              <p:spPr>
                <a:xfrm>
                  <a:off x="9728813" y="2694805"/>
                  <a:ext cx="0" cy="2928428"/>
                </a:xfrm>
                <a:prstGeom prst="line">
                  <a:avLst/>
                </a:prstGeom>
                <a:ln w="4445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49" name="直接连接符 48"/>
                <p:cNvCxnSpPr/>
                <p:nvPr/>
              </p:nvCxnSpPr>
              <p:spPr>
                <a:xfrm flipH="1">
                  <a:off x="8257735" y="2694805"/>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1142117" y="2695017"/>
                  <a:ext cx="1" cy="292842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8032652"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9207883" y="3293474"/>
                  <a:ext cx="841502" cy="1"/>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0910000" y="3319975"/>
                  <a:ext cx="46423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0859610" y="4937547"/>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flipV="1">
                  <a:off x="7973578" y="4936911"/>
                  <a:ext cx="514624" cy="21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矩形 77"/>
                    <p:cNvSpPr/>
                    <p:nvPr/>
                  </p:nvSpPr>
                  <p:spPr>
                    <a:xfrm>
                      <a:off x="8064520" y="2952423"/>
                      <a:ext cx="446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78" name="矩形 77"/>
                    <p:cNvSpPr>
                      <a:spLocks noRot="1" noChangeAspect="1" noMove="1" noResize="1" noEditPoints="1" noAdjustHandles="1" noChangeArrowheads="1" noChangeShapeType="1" noTextEdit="1"/>
                    </p:cNvSpPr>
                    <p:nvPr/>
                  </p:nvSpPr>
                  <p:spPr>
                    <a:xfrm>
                      <a:off x="8064520" y="2952423"/>
                      <a:ext cx="446854" cy="369332"/>
                    </a:xfrm>
                    <a:prstGeom prst="rect">
                      <a:avLst/>
                    </a:prstGeom>
                    <a:blipFill>
                      <a:blip r:embed="rId3"/>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10923812" y="4936911"/>
                      <a:ext cx="429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𝑆</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82" name="矩形 81"/>
                    <p:cNvSpPr>
                      <a:spLocks noRot="1" noChangeAspect="1" noMove="1" noResize="1" noEditPoints="1" noAdjustHandles="1" noChangeArrowheads="1" noChangeShapeType="1" noTextEdit="1"/>
                    </p:cNvSpPr>
                    <p:nvPr/>
                  </p:nvSpPr>
                  <p:spPr>
                    <a:xfrm>
                      <a:off x="10923812" y="4936911"/>
                      <a:ext cx="429220" cy="369332"/>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10923812" y="2924143"/>
                      <a:ext cx="446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𝐴</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83" name="矩形 82"/>
                    <p:cNvSpPr>
                      <a:spLocks noRot="1" noChangeAspect="1" noMove="1" noResize="1" noEditPoints="1" noAdjustHandles="1" noChangeArrowheads="1" noChangeShapeType="1" noTextEdit="1"/>
                    </p:cNvSpPr>
                    <p:nvPr/>
                  </p:nvSpPr>
                  <p:spPr>
                    <a:xfrm>
                      <a:off x="10923812" y="2924143"/>
                      <a:ext cx="446853" cy="369332"/>
                    </a:xfrm>
                    <a:prstGeom prst="rect">
                      <a:avLst/>
                    </a:prstGeom>
                    <a:blipFill>
                      <a:blip r:embed="rId5"/>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8004924" y="4892772"/>
                      <a:ext cx="4512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𝐵</m:t>
                                </m:r>
                              </m:sub>
                            </m:sSub>
                          </m:oMath>
                        </m:oMathPara>
                      </a14:m>
                      <a:endParaRPr lang="zh-CN" altLang="en-US" dirty="0"/>
                    </a:p>
                  </p:txBody>
                </p:sp>
              </mc:Choice>
              <mc:Fallback xmlns="">
                <p:sp>
                  <p:nvSpPr>
                    <p:cNvPr id="87" name="矩形 86"/>
                    <p:cNvSpPr>
                      <a:spLocks noRot="1" noChangeAspect="1" noMove="1" noResize="1" noEditPoints="1" noAdjustHandles="1" noChangeArrowheads="1" noChangeShapeType="1" noTextEdit="1"/>
                    </p:cNvSpPr>
                    <p:nvPr/>
                  </p:nvSpPr>
                  <p:spPr>
                    <a:xfrm>
                      <a:off x="8004924" y="4892772"/>
                      <a:ext cx="451277" cy="369332"/>
                    </a:xfrm>
                    <a:prstGeom prst="rect">
                      <a:avLst/>
                    </a:prstGeom>
                    <a:blipFill>
                      <a:blip r:embed="rId6"/>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8158733" y="2372530"/>
                      <a:ext cx="1980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8158733" y="2372530"/>
                      <a:ext cx="198003" cy="276999"/>
                    </a:xfrm>
                    <a:prstGeom prst="rect">
                      <a:avLst/>
                    </a:prstGeom>
                    <a:blipFill>
                      <a:blip r:embed="rId7"/>
                      <a:stretch>
                        <a:fillRect l="-15625" r="-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11087343" y="2383199"/>
                      <a:ext cx="1942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xmlns="">
                <p:sp>
                  <p:nvSpPr>
                    <p:cNvPr id="91" name="文本框 90"/>
                    <p:cNvSpPr txBox="1">
                      <a:spLocks noRot="1" noChangeAspect="1" noMove="1" noResize="1" noEditPoints="1" noAdjustHandles="1" noChangeArrowheads="1" noChangeShapeType="1" noTextEdit="1"/>
                    </p:cNvSpPr>
                    <p:nvPr/>
                  </p:nvSpPr>
                  <p:spPr>
                    <a:xfrm>
                      <a:off x="11087343" y="2383199"/>
                      <a:ext cx="194219" cy="276999"/>
                    </a:xfrm>
                    <a:prstGeom prst="rect">
                      <a:avLst/>
                    </a:prstGeom>
                    <a:blipFill>
                      <a:blip r:embed="rId8"/>
                      <a:stretch>
                        <a:fillRect l="-28125" r="-2187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9366798" y="2338335"/>
                      <a:ext cx="7566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相界面</m:t>
                            </m:r>
                          </m:oMath>
                        </m:oMathPara>
                      </a14:m>
                      <a:endParaRPr lang="zh-CN" altLang="en-US" dirty="0"/>
                    </a:p>
                  </p:txBody>
                </p:sp>
              </mc:Choice>
              <mc:Fallback xmlns="">
                <p:sp>
                  <p:nvSpPr>
                    <p:cNvPr id="92" name="文本框 91"/>
                    <p:cNvSpPr txBox="1">
                      <a:spLocks noRot="1" noChangeAspect="1" noMove="1" noResize="1" noEditPoints="1" noAdjustHandles="1" noChangeArrowheads="1" noChangeShapeType="1" noTextEdit="1"/>
                    </p:cNvSpPr>
                    <p:nvPr/>
                  </p:nvSpPr>
                  <p:spPr>
                    <a:xfrm>
                      <a:off x="9366798" y="2338335"/>
                      <a:ext cx="756617" cy="276999"/>
                    </a:xfrm>
                    <a:prstGeom prst="rect">
                      <a:avLst/>
                    </a:prstGeom>
                    <a:blipFill>
                      <a:blip r:embed="rId9"/>
                      <a:stretch>
                        <a:fillRect l="-9677" t="-8696" r="-10484"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p:cNvSpPr txBox="1"/>
                    <p:nvPr/>
                  </p:nvSpPr>
                  <p:spPr>
                    <a:xfrm>
                      <a:off x="8870021" y="4677374"/>
                      <a:ext cx="855292" cy="9233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气相</m:t>
                            </m:r>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主</m:t>
                            </m:r>
                            <m:r>
                              <a:rPr lang="zh-CN" altLang="en-US" sz="2000" b="0" i="1" smtClean="0">
                                <a:latin typeface="Cambria Math" panose="02040503050406030204" pitchFamily="18" charset="0"/>
                              </a:rPr>
                              <m:t>体</m:t>
                            </m:r>
                          </m:oMath>
                        </m:oMathPara>
                      </a14:m>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e>
                            </m:d>
                          </m:oMath>
                        </m:oMathPara>
                      </a14:m>
                      <a:endParaRPr lang="zh-CN" altLang="en-US" sz="2000" dirty="0"/>
                    </a:p>
                  </p:txBody>
                </p:sp>
              </mc:Choice>
              <mc:Fallback xmlns="">
                <p:sp>
                  <p:nvSpPr>
                    <p:cNvPr id="93" name="文本框 92"/>
                    <p:cNvSpPr txBox="1">
                      <a:spLocks noRot="1" noChangeAspect="1" noMove="1" noResize="1" noEditPoints="1" noAdjustHandles="1" noChangeArrowheads="1" noChangeShapeType="1" noTextEdit="1"/>
                    </p:cNvSpPr>
                    <p:nvPr/>
                  </p:nvSpPr>
                  <p:spPr>
                    <a:xfrm>
                      <a:off x="8870021" y="4677374"/>
                      <a:ext cx="855292" cy="923330"/>
                    </a:xfrm>
                    <a:prstGeom prst="rect">
                      <a:avLst/>
                    </a:prstGeom>
                    <a:blipFill>
                      <a:blip r:embed="rId10"/>
                      <a:stretch>
                        <a:fillRect t="-1987" b="-1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p:cNvSpPr txBox="1"/>
                    <p:nvPr/>
                  </p:nvSpPr>
                  <p:spPr>
                    <a:xfrm>
                      <a:off x="9772293" y="4690087"/>
                      <a:ext cx="838999" cy="9233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液相</m:t>
                            </m:r>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主</m:t>
                            </m:r>
                            <m:r>
                              <a:rPr lang="zh-CN" altLang="en-US" sz="2000" b="0" i="1" smtClean="0">
                                <a:latin typeface="Cambria Math" panose="02040503050406030204" pitchFamily="18" charset="0"/>
                              </a:rPr>
                              <m:t>体</m:t>
                            </m:r>
                          </m:oMath>
                        </m:oMathPara>
                      </a14:m>
                      <a:endParaRPr lang="en-US" altLang="zh-C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e>
                            </m:d>
                          </m:oMath>
                        </m:oMathPara>
                      </a14:m>
                      <a:endParaRPr lang="zh-CN" altLang="en-US" sz="2000" dirty="0"/>
                    </a:p>
                  </p:txBody>
                </p:sp>
              </mc:Choice>
              <mc:Fallback xmlns="">
                <p:sp>
                  <p:nvSpPr>
                    <p:cNvPr id="94" name="文本框 93"/>
                    <p:cNvSpPr txBox="1">
                      <a:spLocks noRot="1" noChangeAspect="1" noMove="1" noResize="1" noEditPoints="1" noAdjustHandles="1" noChangeArrowheads="1" noChangeShapeType="1" noTextEdit="1"/>
                    </p:cNvSpPr>
                    <p:nvPr/>
                  </p:nvSpPr>
                  <p:spPr>
                    <a:xfrm>
                      <a:off x="9772293" y="4690087"/>
                      <a:ext cx="838999" cy="923330"/>
                    </a:xfrm>
                    <a:prstGeom prst="rect">
                      <a:avLst/>
                    </a:prstGeom>
                    <a:blipFill>
                      <a:blip r:embed="rId11"/>
                      <a:stretch>
                        <a:fillRect t="-1987" b="-1987"/>
                      </a:stretch>
                    </a:blipFill>
                  </p:spPr>
                  <p:txBody>
                    <a:bodyPr/>
                    <a:lstStyle/>
                    <a:p>
                      <a:r>
                        <a:rPr lang="zh-CN" altLang="en-US">
                          <a:noFill/>
                        </a:rPr>
                        <a:t> </a:t>
                      </a:r>
                    </a:p>
                  </p:txBody>
                </p:sp>
              </mc:Fallback>
            </mc:AlternateContent>
          </p:grpSp>
          <p:cxnSp>
            <p:nvCxnSpPr>
              <p:cNvPr id="45" name="直接箭头连接符 44"/>
              <p:cNvCxnSpPr/>
              <p:nvPr/>
            </p:nvCxnSpPr>
            <p:spPr>
              <a:xfrm flipV="1">
                <a:off x="10327285" y="4359999"/>
                <a:ext cx="894562" cy="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p:cNvSpPr txBox="1"/>
                  <p:nvPr/>
                </p:nvSpPr>
                <p:spPr>
                  <a:xfrm>
                    <a:off x="11313793" y="4291696"/>
                    <a:ext cx="2060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oMath>
                      </m:oMathPara>
                    </a14:m>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11313793" y="4291696"/>
                    <a:ext cx="206018" cy="276999"/>
                  </a:xfrm>
                  <a:prstGeom prst="rect">
                    <a:avLst/>
                  </a:prstGeom>
                  <a:blipFill>
                    <a:blip r:embed="rId12"/>
                    <a:stretch>
                      <a:fillRect l="-27273" r="-24242" b="-6667"/>
                    </a:stretch>
                  </a:blipFill>
                </p:spPr>
                <p:txBody>
                  <a:bodyPr/>
                  <a:lstStyle/>
                  <a:p>
                    <a:r>
                      <a:rPr lang="zh-CN" altLang="en-US">
                        <a:noFill/>
                      </a:rPr>
                      <a:t> </a:t>
                    </a:r>
                  </a:p>
                </p:txBody>
              </p:sp>
            </mc:Fallback>
          </mc:AlternateContent>
        </p:grpSp>
        <p:cxnSp>
          <p:nvCxnSpPr>
            <p:cNvPr id="9" name="直接连接符 8"/>
            <p:cNvCxnSpPr/>
            <p:nvPr/>
          </p:nvCxnSpPr>
          <p:spPr>
            <a:xfrm>
              <a:off x="7706292" y="2872394"/>
              <a:ext cx="42150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126739" y="2447778"/>
              <a:ext cx="0" cy="8348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127267" y="2447778"/>
              <a:ext cx="5632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8126739" y="3282633"/>
              <a:ext cx="56323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8328601" y="2427622"/>
                  <a:ext cx="632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𝐴</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8328601" y="2427622"/>
                  <a:ext cx="632289" cy="276999"/>
                </a:xfrm>
                <a:prstGeom prst="rect">
                  <a:avLst/>
                </a:prstGeom>
                <a:blipFill>
                  <a:blip r:embed="rId13"/>
                  <a:stretch>
                    <a:fillRect l="-5769" r="-962"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8343904" y="2976359"/>
                  <a:ext cx="6251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𝐵</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96" name="文本框 95"/>
                <p:cNvSpPr txBox="1">
                  <a:spLocks noRot="1" noChangeAspect="1" noMove="1" noResize="1" noEditPoints="1" noAdjustHandles="1" noChangeArrowheads="1" noChangeShapeType="1" noTextEdit="1"/>
                </p:cNvSpPr>
                <p:nvPr/>
              </p:nvSpPr>
              <p:spPr>
                <a:xfrm>
                  <a:off x="8343904" y="2976359"/>
                  <a:ext cx="625108" cy="276999"/>
                </a:xfrm>
                <a:prstGeom prst="rect">
                  <a:avLst/>
                </a:prstGeom>
                <a:blipFill>
                  <a:blip r:embed="rId14"/>
                  <a:stretch>
                    <a:fillRect l="-7843" r="-2941"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7710993" y="2572757"/>
                  <a:ext cx="374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97" name="文本框 96"/>
                <p:cNvSpPr txBox="1">
                  <a:spLocks noRot="1" noChangeAspect="1" noMove="1" noResize="1" noEditPoints="1" noAdjustHandles="1" noChangeArrowheads="1" noChangeShapeType="1" noTextEdit="1"/>
                </p:cNvSpPr>
                <p:nvPr/>
              </p:nvSpPr>
              <p:spPr>
                <a:xfrm>
                  <a:off x="7710993" y="2572757"/>
                  <a:ext cx="374397" cy="276999"/>
                </a:xfrm>
                <a:prstGeom prst="rect">
                  <a:avLst/>
                </a:prstGeom>
                <a:blipFill>
                  <a:blip r:embed="rId15"/>
                  <a:stretch>
                    <a:fillRect l="-14754" r="-4918" b="-17778"/>
                  </a:stretch>
                </a:blipFill>
              </p:spPr>
              <p:txBody>
                <a:bodyPr/>
                <a:lstStyle/>
                <a:p>
                  <a:r>
                    <a:rPr lang="zh-CN" altLang="en-US">
                      <a:noFill/>
                    </a:rPr>
                    <a:t> </a:t>
                  </a:r>
                </a:p>
              </p:txBody>
            </p:sp>
          </mc:Fallback>
        </mc:AlternateContent>
        <p:sp>
          <p:nvSpPr>
            <p:cNvPr id="21" name="右大括号 20"/>
            <p:cNvSpPr/>
            <p:nvPr/>
          </p:nvSpPr>
          <p:spPr>
            <a:xfrm>
              <a:off x="9025569" y="2034565"/>
              <a:ext cx="127126" cy="41615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9315171" y="1887878"/>
                  <a:ext cx="32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9315171" y="1887878"/>
                  <a:ext cx="325217" cy="276999"/>
                </a:xfrm>
                <a:prstGeom prst="rect">
                  <a:avLst/>
                </a:prstGeom>
                <a:blipFill>
                  <a:blip r:embed="rId16"/>
                  <a:stretch>
                    <a:fillRect l="-15094" r="-7547" b="-1555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7777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65758" y="811147"/>
                <a:ext cx="11547568" cy="5834161"/>
              </a:xfrm>
              <a:prstGeom prst="rect">
                <a:avLst/>
              </a:prstGeom>
              <a:noFill/>
            </p:spPr>
            <p:txBody>
              <a:bodyPr wrap="square" rtlCol="0">
                <a:spAutoFit/>
              </a:bodyPr>
              <a:lstStyle/>
              <a:p>
                <a:pPr>
                  <a:spcBef>
                    <a:spcPts val="600"/>
                  </a:spcBef>
                  <a:spcAft>
                    <a:spcPts val="600"/>
                  </a:spcAft>
                </a:pP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mn-ea"/>
                  </a:rPr>
                  <a:t>总体流动</a:t>
                </a:r>
                <a:endParaRPr lang="en-US" altLang="zh-CN" sz="2400" b="1" dirty="0">
                  <a:latin typeface="+mn-ea"/>
                </a:endParaRPr>
              </a:p>
              <a:p>
                <a:r>
                  <a:rPr lang="zh-CN" altLang="en-US" sz="2400" b="1" dirty="0">
                    <a:latin typeface="+mn-ea"/>
                  </a:rPr>
                  <a:t>    </a:t>
                </a:r>
                <a:r>
                  <a:rPr lang="zh-CN" altLang="en-US" sz="2400" dirty="0">
                    <a:latin typeface="+mn-ea"/>
                  </a:rPr>
                  <a:t>因气体混合物组分Ａ扩散到气液相界面</a:t>
                </a:r>
                <a:endParaRPr lang="en-US" altLang="zh-CN" sz="2400" dirty="0">
                  <a:latin typeface="+mn-ea"/>
                </a:endParaRPr>
              </a:p>
              <a:p>
                <a:r>
                  <a:rPr lang="zh-CN" altLang="en-US" sz="2400" dirty="0">
                    <a:latin typeface="+mn-ea"/>
                  </a:rPr>
                  <a:t>处并溶解于液体溶剂中，因液相不能向界面</a:t>
                </a:r>
                <a:endParaRPr lang="en-US" altLang="zh-CN" sz="2400" dirty="0">
                  <a:latin typeface="+mn-ea"/>
                </a:endParaRPr>
              </a:p>
              <a:p>
                <a:r>
                  <a:rPr lang="zh-CN" altLang="en-US" sz="2400" dirty="0">
                    <a:latin typeface="+mn-ea"/>
                  </a:rPr>
                  <a:t>提供组分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mn-ea"/>
                  </a:rPr>
                  <a:t>，造成界面与气相主体的微小压</a:t>
                </a:r>
                <a:endParaRPr lang="en-US" altLang="zh-CN" sz="2400" dirty="0">
                  <a:latin typeface="+mn-ea"/>
                </a:endParaRPr>
              </a:p>
              <a:p>
                <a:r>
                  <a:rPr lang="zh-CN" altLang="en-US" sz="2400" dirty="0">
                    <a:latin typeface="+mn-ea"/>
                  </a:rPr>
                  <a:t>差，使得混合气体</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组分和</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组分）由气相</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主体向界面处的宏观流动。</a:t>
                </a:r>
                <a:endParaRPr lang="en-US" altLang="zh-CN" sz="2400" b="1" dirty="0">
                  <a:latin typeface="+mn-ea"/>
                </a:endParaRPr>
              </a:p>
              <a:p>
                <a:r>
                  <a:rPr lang="zh-CN" altLang="en-US" sz="2400" b="1" dirty="0">
                    <a:latin typeface="+mn-ea"/>
                  </a:rPr>
                  <a:t>特点：</a:t>
                </a:r>
                <a:endParaRPr lang="en-US" altLang="zh-CN" sz="2400" b="1" dirty="0">
                  <a:latin typeface="+mn-ea"/>
                </a:endParaRPr>
              </a:p>
              <a:p>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sz="2400" b="1" dirty="0">
                    <a:latin typeface="Times New Roman" panose="02020603050405020304" pitchFamily="18" charset="0"/>
                    <a:ea typeface="等线" panose="02010600030101010101" pitchFamily="2" charset="-122"/>
                    <a:cs typeface="Times New Roman" panose="02020603050405020304" pitchFamily="18" charset="0"/>
                  </a:rPr>
                  <a:t>①</a:t>
                </a:r>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因分子扩散本身引起的宏观流动，不是依靠</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外力引起的宏观流动。</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等线" panose="02010600030101010101" pitchFamily="2" charset="-122"/>
                    <a:cs typeface="Times New Roman" panose="02020603050405020304" pitchFamily="18" charset="0"/>
                  </a:rPr>
                  <a:t>②</a:t>
                </a:r>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总体流动的组分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和组分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具有相同的传递方向。</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zh-CN" altLang="en-US" sz="2400" dirty="0">
                    <a:latin typeface="等线" panose="02010600030101010101" pitchFamily="2" charset="-122"/>
                    <a:ea typeface="等线" panose="02010600030101010101" pitchFamily="2" charset="-122"/>
                    <a:cs typeface="Times New Roman" panose="02020603050405020304" pitchFamily="18" charset="0"/>
                  </a:rPr>
                  <a:t>③ </a:t>
                </a:r>
                <a:r>
                  <a:rPr lang="zh-CN" altLang="en-US" sz="2400" dirty="0">
                    <a:latin typeface="Times New Roman" panose="02020603050405020304" pitchFamily="18" charset="0"/>
                    <a:cs typeface="Times New Roman" panose="02020603050405020304" pitchFamily="18" charset="0"/>
                  </a:rPr>
                  <a:t>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和组分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在总体流动通量中各占的比例与其摩尔分数相同。</a:t>
                </a:r>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b="1" i="1">
                            <a:latin typeface="Cambria Math" panose="02040503050406030204" pitchFamily="18" charset="0"/>
                          </a:rPr>
                          <m:t>AM</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m:rPr>
                            <m:sty m:val="p"/>
                          </m:rPr>
                          <a:rPr lang="en-US" altLang="zh-CN" sz="2400" b="1" i="1">
                            <a:latin typeface="Cambria Math" panose="02040503050406030204" pitchFamily="18" charset="0"/>
                          </a:rPr>
                          <m:t>M</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𝑨</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𝑵</m:t>
                        </m:r>
                      </m:e>
                      <m:sub>
                        <m:r>
                          <a:rPr lang="en-US" altLang="zh-CN" sz="2400" b="1" i="0" smtClean="0">
                            <a:latin typeface="Cambria Math" panose="02040503050406030204" pitchFamily="18" charset="0"/>
                          </a:rPr>
                          <m:t>𝐌</m:t>
                        </m:r>
                      </m:sub>
                    </m:sSub>
                    <m:box>
                      <m:boxPr>
                        <m:ctrlPr>
                          <a:rPr lang="en-US" altLang="zh-CN" sz="2400" b="1" i="1" smtClean="0">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𝑐</m:t>
                                </m:r>
                              </m:e>
                              <m:sub>
                                <m:r>
                                  <a:rPr lang="en-US" altLang="zh-CN" sz="2400" b="1">
                                    <a:latin typeface="Cambria Math" panose="02040503050406030204" pitchFamily="18" charset="0"/>
                                  </a:rPr>
                                  <m:t>𝐀</m:t>
                                </m:r>
                              </m:sub>
                            </m:sSub>
                          </m:num>
                          <m:den>
                            <m:r>
                              <a:rPr lang="en-US" altLang="zh-CN" sz="2400" i="1">
                                <a:latin typeface="Cambria Math" panose="02040503050406030204" pitchFamily="18" charset="0"/>
                              </a:rPr>
                              <m:t>𝑐</m:t>
                            </m:r>
                          </m:den>
                        </m:f>
                      </m:e>
                    </m:box>
                    <m:r>
                      <a:rPr lang="en-US" altLang="zh-CN" sz="2400" b="1" i="1">
                        <a:latin typeface="Cambria Math" panose="02040503050406030204" pitchFamily="18" charset="0"/>
                      </a:rPr>
                      <m:t>                    </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m:rPr>
                            <m:sty m:val="p"/>
                          </m:rPr>
                          <a:rPr lang="en-US" altLang="zh-CN" sz="2400">
                            <a:latin typeface="Cambria Math" panose="02040503050406030204" pitchFamily="18" charset="0"/>
                          </a:rPr>
                          <m:t>BM</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𝑵</m:t>
                        </m:r>
                      </m:e>
                      <m:sub>
                        <m:r>
                          <a:rPr lang="en-US" altLang="zh-CN" sz="2400" b="1" i="0" smtClean="0">
                            <a:latin typeface="Cambria Math" panose="02040503050406030204" pitchFamily="18" charset="0"/>
                          </a:rPr>
                          <m:t>𝐌</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𝑩</m:t>
                        </m:r>
                      </m:sub>
                    </m:sSub>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a:latin typeface="Cambria Math" panose="02040503050406030204" pitchFamily="18" charset="0"/>
                          </a:rPr>
                          <m:t>𝐌</m:t>
                        </m:r>
                      </m:sub>
                    </m:sSub>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𝒄</m:t>
                                </m:r>
                              </m:e>
                              <m:sub>
                                <m:r>
                                  <a:rPr lang="en-US" altLang="zh-CN" sz="2400" b="1">
                                    <a:latin typeface="Cambria Math" panose="02040503050406030204" pitchFamily="18" charset="0"/>
                                  </a:rPr>
                                  <m:t>𝐁</m:t>
                                </m:r>
                              </m:sub>
                            </m:sSub>
                          </m:num>
                          <m:den>
                            <m:r>
                              <a:rPr lang="en-US" altLang="zh-CN" sz="2400" b="1" i="1">
                                <a:latin typeface="Cambria Math" panose="02040503050406030204" pitchFamily="18" charset="0"/>
                              </a:rPr>
                              <m:t>𝒄</m:t>
                            </m:r>
                          </m:den>
                        </m:f>
                      </m:e>
                    </m:box>
                  </m:oMath>
                </a14:m>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：单向扩散中，某一组分的定向迁移是由分子扩散和总体流动组成的。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组分方向相同，</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组分方向相反。</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65758" y="811147"/>
                <a:ext cx="11547568" cy="5834161"/>
              </a:xfrm>
              <a:prstGeom prst="rect">
                <a:avLst/>
              </a:prstGeom>
              <a:blipFill>
                <a:blip r:embed="rId2"/>
                <a:stretch>
                  <a:fillRect l="-792" t="-1149" b="-1567"/>
                </a:stretch>
              </a:blipFill>
            </p:spPr>
            <p:txBody>
              <a:bodyPr/>
              <a:lstStyle/>
              <a:p>
                <a:r>
                  <a:rPr lang="zh-CN" altLang="en-US">
                    <a:noFill/>
                  </a:rPr>
                  <a:t> </a:t>
                </a:r>
              </a:p>
            </p:txBody>
          </p:sp>
        </mc:Fallback>
      </mc:AlternateContent>
      <p:grpSp>
        <p:nvGrpSpPr>
          <p:cNvPr id="68" name="组合 67"/>
          <p:cNvGrpSpPr/>
          <p:nvPr/>
        </p:nvGrpSpPr>
        <p:grpSpPr>
          <a:xfrm>
            <a:off x="8335195" y="926945"/>
            <a:ext cx="3191060" cy="3293523"/>
            <a:chOff x="8184115" y="832329"/>
            <a:chExt cx="3191060" cy="2647873"/>
          </a:xfrm>
        </p:grpSpPr>
        <p:grpSp>
          <p:nvGrpSpPr>
            <p:cNvPr id="50" name="组合 49"/>
            <p:cNvGrpSpPr/>
            <p:nvPr/>
          </p:nvGrpSpPr>
          <p:grpSpPr>
            <a:xfrm>
              <a:off x="8195736" y="1419230"/>
              <a:ext cx="2742104" cy="2060972"/>
              <a:chOff x="6816094" y="1368028"/>
              <a:chExt cx="2742104" cy="2060972"/>
            </a:xfrm>
          </p:grpSpPr>
          <p:cxnSp>
            <p:nvCxnSpPr>
              <p:cNvPr id="32" name="直接连接符 31"/>
              <p:cNvCxnSpPr/>
              <p:nvPr/>
            </p:nvCxnSpPr>
            <p:spPr>
              <a:xfrm flipV="1">
                <a:off x="6816094" y="1368028"/>
                <a:ext cx="0" cy="1932347"/>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9544130" y="1368028"/>
                <a:ext cx="14068" cy="2060972"/>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784400" y="2927300"/>
                <a:ext cx="958659" cy="461665"/>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总压</a:t>
                </a:r>
                <a:r>
                  <a:rPr lang="en-US" altLang="zh-CN" sz="2400" i="1" dirty="0">
                    <a:latin typeface="Times New Roman" panose="02020603050405020304" pitchFamily="18" charset="0"/>
                    <a:cs typeface="Times New Roman" panose="02020603050405020304" pitchFamily="18" charset="0"/>
                  </a:rPr>
                  <a:t>p</a:t>
                </a:r>
                <a:endParaRPr lang="zh-CN" altLang="en-US" sz="2400" i="1" dirty="0">
                  <a:latin typeface="Times New Roman" panose="02020603050405020304" pitchFamily="18" charset="0"/>
                  <a:cs typeface="Times New Roman" panose="02020603050405020304" pitchFamily="18" charset="0"/>
                </a:endParaRPr>
              </a:p>
            </p:txBody>
          </p:sp>
        </p:grpSp>
        <p:grpSp>
          <p:nvGrpSpPr>
            <p:cNvPr id="67" name="组合 66"/>
            <p:cNvGrpSpPr/>
            <p:nvPr/>
          </p:nvGrpSpPr>
          <p:grpSpPr>
            <a:xfrm>
              <a:off x="8184115" y="832329"/>
              <a:ext cx="3191060" cy="2451884"/>
              <a:chOff x="8184115" y="832329"/>
              <a:chExt cx="3191060" cy="2451884"/>
            </a:xfrm>
          </p:grpSpPr>
          <p:sp>
            <p:nvSpPr>
              <p:cNvPr id="56" name="文本框 55"/>
              <p:cNvSpPr txBox="1"/>
              <p:nvPr/>
            </p:nvSpPr>
            <p:spPr>
              <a:xfrm>
                <a:off x="10724993" y="832329"/>
                <a:ext cx="442896" cy="646331"/>
              </a:xfrm>
              <a:prstGeom prst="rect">
                <a:avLst/>
              </a:prstGeom>
              <a:noFill/>
            </p:spPr>
            <p:txBody>
              <a:bodyPr wrap="square" rtlCol="0">
                <a:spAutoFit/>
              </a:bodyPr>
              <a:lstStyle/>
              <a:p>
                <a:r>
                  <a:rPr lang="zh-CN" altLang="en-US" dirty="0"/>
                  <a:t>界面</a:t>
                </a:r>
              </a:p>
            </p:txBody>
          </p:sp>
          <p:grpSp>
            <p:nvGrpSpPr>
              <p:cNvPr id="66" name="组合 65"/>
              <p:cNvGrpSpPr/>
              <p:nvPr/>
            </p:nvGrpSpPr>
            <p:grpSpPr>
              <a:xfrm>
                <a:off x="8184115" y="921958"/>
                <a:ext cx="3191060" cy="2362255"/>
                <a:chOff x="6816093" y="766898"/>
                <a:chExt cx="3191060" cy="2362255"/>
              </a:xfrm>
            </p:grpSpPr>
            <p:sp>
              <p:nvSpPr>
                <p:cNvPr id="51" name="文本框 50"/>
                <p:cNvSpPr txBox="1"/>
                <p:nvPr/>
              </p:nvSpPr>
              <p:spPr>
                <a:xfrm>
                  <a:off x="6816093" y="766898"/>
                  <a:ext cx="730596" cy="519627"/>
                </a:xfrm>
                <a:prstGeom prst="rect">
                  <a:avLst/>
                </a:prstGeom>
                <a:noFill/>
              </p:spPr>
              <p:txBody>
                <a:bodyPr wrap="square" rtlCol="0">
                  <a:spAutoFit/>
                </a:bodyPr>
                <a:lstStyle/>
                <a:p>
                  <a:r>
                    <a:rPr lang="zh-CN" altLang="en-US" dirty="0"/>
                    <a:t>气相主体</a:t>
                  </a:r>
                </a:p>
              </p:txBody>
            </p:sp>
            <p:sp>
              <p:nvSpPr>
                <p:cNvPr id="52" name="文本框 51"/>
                <p:cNvSpPr txBox="1"/>
                <p:nvPr/>
              </p:nvSpPr>
              <p:spPr>
                <a:xfrm>
                  <a:off x="9564257" y="1265607"/>
                  <a:ext cx="442896" cy="646331"/>
                </a:xfrm>
                <a:prstGeom prst="rect">
                  <a:avLst/>
                </a:prstGeom>
                <a:noFill/>
              </p:spPr>
              <p:txBody>
                <a:bodyPr wrap="square" rtlCol="0">
                  <a:spAutoFit/>
                </a:bodyPr>
                <a:lstStyle/>
                <a:p>
                  <a:r>
                    <a:rPr lang="zh-CN" altLang="en-US" dirty="0"/>
                    <a:t>液相</a:t>
                  </a:r>
                </a:p>
              </p:txBody>
            </p:sp>
            <p:cxnSp>
              <p:nvCxnSpPr>
                <p:cNvPr id="54" name="直接箭头连接符 53"/>
                <p:cNvCxnSpPr/>
                <p:nvPr/>
              </p:nvCxnSpPr>
              <p:spPr>
                <a:xfrm flipV="1">
                  <a:off x="6857969" y="1781360"/>
                  <a:ext cx="1305237" cy="16594"/>
                </a:xfrm>
                <a:prstGeom prst="straightConnector1">
                  <a:avLst/>
                </a:prstGeom>
                <a:ln w="44450">
                  <a:tailEnd type="triangle"/>
                </a:ln>
              </p:spPr>
              <p:style>
                <a:lnRef idx="1">
                  <a:schemeClr val="accent3"/>
                </a:lnRef>
                <a:fillRef idx="0">
                  <a:schemeClr val="accent3"/>
                </a:fillRef>
                <a:effectRef idx="0">
                  <a:schemeClr val="accent3"/>
                </a:effectRef>
                <a:fontRef idx="minor">
                  <a:schemeClr val="tx1"/>
                </a:fontRef>
              </p:style>
            </p:cxnSp>
            <p:cxnSp>
              <p:nvCxnSpPr>
                <p:cNvPr id="55" name="直接箭头连接符 54"/>
                <p:cNvCxnSpPr/>
                <p:nvPr/>
              </p:nvCxnSpPr>
              <p:spPr>
                <a:xfrm flipV="1">
                  <a:off x="6816093" y="2505049"/>
                  <a:ext cx="1347113" cy="1"/>
                </a:xfrm>
                <a:prstGeom prst="straightConnector1">
                  <a:avLst/>
                </a:prstGeom>
                <a:ln w="44450">
                  <a:tailEnd type="triangle"/>
                </a:ln>
              </p:spPr>
              <p:style>
                <a:lnRef idx="1">
                  <a:schemeClr val="accent3"/>
                </a:lnRef>
                <a:fillRef idx="0">
                  <a:schemeClr val="accent3"/>
                </a:fillRef>
                <a:effectRef idx="0">
                  <a:schemeClr val="accent3"/>
                </a:effectRef>
                <a:fontRef idx="minor">
                  <a:schemeClr val="tx1"/>
                </a:fontRef>
              </p:style>
            </p:cxnSp>
            <p:cxnSp>
              <p:nvCxnSpPr>
                <p:cNvPr id="60" name="直接箭头连接符 59"/>
                <p:cNvCxnSpPr/>
                <p:nvPr/>
              </p:nvCxnSpPr>
              <p:spPr>
                <a:xfrm flipH="1">
                  <a:off x="8721969" y="1911938"/>
                  <a:ext cx="822161"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8736037" y="2669249"/>
                  <a:ext cx="822161"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p:cNvSpPr txBox="1"/>
                    <p:nvPr/>
                  </p:nvSpPr>
                  <p:spPr>
                    <a:xfrm>
                      <a:off x="6819981" y="1456533"/>
                      <a:ext cx="12365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𝑁</m:t>
                                </m:r>
                              </m:e>
                              <m:sub>
                                <m:r>
                                  <m:rPr>
                                    <m:sty m:val="p"/>
                                  </m:rPr>
                                  <a:rPr lang="en-US" altLang="zh-CN" i="0">
                                    <a:latin typeface="Cambria Math" panose="02040503050406030204" pitchFamily="18" charset="0"/>
                                  </a:rPr>
                                  <m:t>BM</m:t>
                                </m:r>
                              </m:sub>
                            </m:sSub>
                          </m:oMath>
                        </m:oMathPara>
                      </a14:m>
                      <a:endParaRPr lang="zh-CN" altLang="en-US" i="1" dirty="0"/>
                    </a:p>
                  </p:txBody>
                </p:sp>
              </mc:Choice>
              <mc:Fallback xmlns="">
                <p:sp>
                  <p:nvSpPr>
                    <p:cNvPr id="62" name="文本框 61"/>
                    <p:cNvSpPr txBox="1">
                      <a:spLocks noRot="1" noChangeAspect="1" noMove="1" noResize="1" noEditPoints="1" noAdjustHandles="1" noChangeArrowheads="1" noChangeShapeType="1" noTextEdit="1"/>
                    </p:cNvSpPr>
                    <p:nvPr/>
                  </p:nvSpPr>
                  <p:spPr>
                    <a:xfrm>
                      <a:off x="6819981" y="1456533"/>
                      <a:ext cx="123657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6888269" y="2126422"/>
                      <a:ext cx="12365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𝑁</m:t>
                                </m:r>
                              </m:e>
                              <m:sub>
                                <m:r>
                                  <m:rPr>
                                    <m:sty m:val="p"/>
                                  </m:rPr>
                                  <a:rPr lang="en-US" altLang="zh-CN" i="1">
                                    <a:latin typeface="Cambria Math" panose="02040503050406030204" pitchFamily="18" charset="0"/>
                                  </a:rPr>
                                  <m:t>A</m:t>
                                </m:r>
                                <m:r>
                                  <m:rPr>
                                    <m:sty m:val="p"/>
                                  </m:rPr>
                                  <a:rPr lang="en-US" altLang="zh-CN" i="0">
                                    <a:latin typeface="Cambria Math" panose="02040503050406030204" pitchFamily="18" charset="0"/>
                                  </a:rPr>
                                  <m:t>M</m:t>
                                </m:r>
                              </m:sub>
                            </m:sSub>
                          </m:oMath>
                        </m:oMathPara>
                      </a14:m>
                      <a:endParaRPr lang="zh-CN" altLang="en-US" i="1" dirty="0"/>
                    </a:p>
                  </p:txBody>
                </p:sp>
              </mc:Choice>
              <mc:Fallback xmlns="">
                <p:sp>
                  <p:nvSpPr>
                    <p:cNvPr id="63" name="文本框 62"/>
                    <p:cNvSpPr txBox="1">
                      <a:spLocks noRot="1" noChangeAspect="1" noMove="1" noResize="1" noEditPoints="1" noAdjustHandles="1" noChangeArrowheads="1" noChangeShapeType="1" noTextEdit="1"/>
                    </p:cNvSpPr>
                    <p:nvPr/>
                  </p:nvSpPr>
                  <p:spPr>
                    <a:xfrm>
                      <a:off x="6888269" y="2126422"/>
                      <a:ext cx="123657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8932936" y="1912507"/>
                      <a:ext cx="4137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𝐽</m:t>
                                </m:r>
                              </m:e>
                              <m:sub>
                                <m:r>
                                  <m:rPr>
                                    <m:sty m:val="p"/>
                                  </m:rPr>
                                  <a:rPr lang="en-US" altLang="zh-CN" sz="2400" b="0" i="0" smtClean="0">
                                    <a:latin typeface="Cambria Math" panose="02040503050406030204" pitchFamily="18" charset="0"/>
                                  </a:rPr>
                                  <m:t>B</m:t>
                                </m:r>
                              </m:sub>
                            </m:sSub>
                          </m:oMath>
                        </m:oMathPara>
                      </a14:m>
                      <a:endParaRPr lang="zh-CN" altLang="en-US" sz="24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8932936" y="1912507"/>
                      <a:ext cx="413747" cy="461665"/>
                    </a:xfrm>
                    <a:prstGeom prst="rect">
                      <a:avLst/>
                    </a:prstGeom>
                    <a:blipFill>
                      <a:blip r:embed="rId7"/>
                      <a:stretch>
                        <a:fillRect l="-10294" r="-1471"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8926175" y="2667488"/>
                      <a:ext cx="4137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𝐽</m:t>
                                </m:r>
                              </m:e>
                              <m:sub>
                                <m:r>
                                  <m:rPr>
                                    <m:sty m:val="p"/>
                                  </m:rPr>
                                  <a:rPr lang="en-US" altLang="zh-CN" sz="2400" b="0" i="0" smtClean="0">
                                    <a:latin typeface="Cambria Math" panose="02040503050406030204" pitchFamily="18" charset="0"/>
                                  </a:rPr>
                                  <m:t>A</m:t>
                                </m:r>
                              </m:sub>
                            </m:sSub>
                          </m:oMath>
                        </m:oMathPara>
                      </a14:m>
                      <a:endParaRPr lang="zh-CN" altLang="en-US" sz="24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8926175" y="2667488"/>
                      <a:ext cx="413747" cy="461665"/>
                    </a:xfrm>
                    <a:prstGeom prst="rect">
                      <a:avLst/>
                    </a:prstGeom>
                    <a:blipFill>
                      <a:blip r:embed="rId8"/>
                      <a:stretch>
                        <a:fillRect l="-10294" r="-2941" b="-13333"/>
                      </a:stretch>
                    </a:blipFill>
                  </p:spPr>
                  <p:txBody>
                    <a:bodyPr/>
                    <a:lstStyle/>
                    <a:p>
                      <a:r>
                        <a:rPr lang="zh-CN" altLang="en-US">
                          <a:noFill/>
                        </a:rPr>
                        <a:t> </a:t>
                      </a:r>
                    </a:p>
                  </p:txBody>
                </p:sp>
              </mc:Fallback>
            </mc:AlternateContent>
          </p:grpSp>
        </p:grpSp>
      </p:grpSp>
      <p:sp>
        <p:nvSpPr>
          <p:cNvPr id="38"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
        <p:nvSpPr>
          <p:cNvPr id="42" name="圆角矩形标注 41"/>
          <p:cNvSpPr/>
          <p:nvPr/>
        </p:nvSpPr>
        <p:spPr>
          <a:xfrm>
            <a:off x="1703381" y="5484940"/>
            <a:ext cx="1917636" cy="323689"/>
          </a:xfrm>
          <a:prstGeom prst="wedgeRoundRectCallout">
            <a:avLst>
              <a:gd name="adj1" fmla="val -11279"/>
              <a:gd name="adj2" fmla="val -90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总体流动传递速率</a:t>
            </a:r>
            <a:endParaRPr lang="en-US" altLang="zh-CN" dirty="0">
              <a:solidFill>
                <a:schemeClr val="bg1"/>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6483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31931" y="824951"/>
                <a:ext cx="11610534" cy="5526962"/>
              </a:xfrm>
              <a:prstGeom prst="rect">
                <a:avLst/>
              </a:prstGeom>
            </p:spPr>
            <p:txBody>
              <a:bodyPr wrap="square">
                <a:spAutoFit/>
              </a:bodyPr>
              <a:lstStyle/>
              <a:p>
                <a:pPr>
                  <a:lnSpc>
                    <a:spcPct val="135000"/>
                  </a:lnSpc>
                </a:pPr>
                <a:r>
                  <a:rPr lang="en-US" altLang="zh-CN" sz="2600" b="1" dirty="0">
                    <a:latin typeface="Times New Roman" panose="02020603050405020304" pitchFamily="18" charset="0"/>
                    <a:cs typeface="Times New Roman" panose="02020603050405020304" pitchFamily="18" charset="0"/>
                  </a:rPr>
                  <a:t>D</a:t>
                </a:r>
                <a:r>
                  <a:rPr lang="zh-CN" altLang="en-US" sz="2600" b="1" dirty="0">
                    <a:latin typeface="Times New Roman" panose="02020603050405020304" pitchFamily="18" charset="0"/>
                    <a:cs typeface="Times New Roman" panose="02020603050405020304" pitchFamily="18" charset="0"/>
                  </a:rPr>
                  <a:t>：</a:t>
                </a:r>
                <a:r>
                  <a:rPr lang="zh-CN" altLang="en-US" sz="2600" b="1" dirty="0">
                    <a:latin typeface="+mn-ea"/>
                  </a:rPr>
                  <a:t>单向扩散的传质速率方程</a:t>
                </a:r>
                <a:endParaRPr lang="en-US" altLang="zh-CN" sz="2600" b="1" dirty="0">
                  <a:latin typeface="+mn-ea"/>
                </a:endParaRPr>
              </a:p>
              <a:p>
                <a:pPr>
                  <a:lnSpc>
                    <a:spcPct val="135000"/>
                  </a:lnSpc>
                </a:pPr>
                <a:r>
                  <a:rPr lang="en-US" altLang="zh-CN" sz="2600" b="1" dirty="0"/>
                  <a:t>      </a:t>
                </a:r>
                <a:r>
                  <a:rPr lang="zh-CN" altLang="en-US" sz="2600" b="1" dirty="0"/>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0"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𝑱</m:t>
                        </m:r>
                      </m:e>
                      <m:sub>
                        <m:r>
                          <a:rPr lang="en-US" altLang="zh-CN" sz="2600" b="1" i="0" smtClean="0">
                            <a:latin typeface="Cambria Math" panose="02040503050406030204" pitchFamily="18" charset="0"/>
                          </a:rPr>
                          <m:t>𝐀</m:t>
                        </m:r>
                      </m:sub>
                    </m:sSub>
                    <m:r>
                      <a:rPr lang="en-US" altLang="zh-CN" sz="2600" b="1" i="0"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𝑵</m:t>
                        </m:r>
                      </m:e>
                      <m:sub>
                        <m:r>
                          <a:rPr lang="en-US" altLang="zh-CN" sz="2600" b="1" i="0" smtClean="0">
                            <a:latin typeface="Cambria Math" panose="02040503050406030204" pitchFamily="18" charset="0"/>
                          </a:rPr>
                          <m:t>𝐌</m:t>
                        </m:r>
                      </m:sub>
                    </m:sSub>
                    <m:box>
                      <m:boxPr>
                        <m:ctrlPr>
                          <a:rPr lang="en-US" altLang="zh-CN" sz="2600" b="1" i="1" smtClean="0">
                            <a:latin typeface="Cambria Math" panose="02040503050406030204" pitchFamily="18" charset="0"/>
                          </a:rPr>
                        </m:ctrlPr>
                      </m:boxPr>
                      <m:e>
                        <m:f>
                          <m:fPr>
                            <m:ctrlPr>
                              <a:rPr lang="en-US" altLang="zh-CN" sz="2600" b="1" i="1" smtClean="0">
                                <a:latin typeface="Cambria Math" panose="02040503050406030204" pitchFamily="18" charset="0"/>
                              </a:rPr>
                            </m:ctrlPr>
                          </m:fPr>
                          <m:num>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𝒄</m:t>
                                </m:r>
                              </m:e>
                              <m:sub>
                                <m:r>
                                  <a:rPr lang="en-US" altLang="zh-CN" sz="2600" b="1" i="0" smtClean="0">
                                    <a:latin typeface="Cambria Math" panose="02040503050406030204" pitchFamily="18" charset="0"/>
                                  </a:rPr>
                                  <m:t>𝐀</m:t>
                                </m:r>
                              </m:sub>
                            </m:sSub>
                          </m:num>
                          <m:den>
                            <m:r>
                              <a:rPr lang="en-US" altLang="zh-CN" sz="2600" b="1" i="1" smtClean="0">
                                <a:latin typeface="Cambria Math" panose="02040503050406030204" pitchFamily="18" charset="0"/>
                              </a:rPr>
                              <m:t>𝒄</m:t>
                            </m:r>
                          </m:den>
                        </m:f>
                      </m:e>
                    </m:box>
                  </m:oMath>
                </a14:m>
                <a:endParaRPr lang="en-US" altLang="zh-CN" sz="2600" b="1" dirty="0">
                  <a:latin typeface="+mn-ea"/>
                </a:endParaRPr>
              </a:p>
              <a:p>
                <a:pPr>
                  <a:lnSpc>
                    <a:spcPct val="135000"/>
                  </a:lnSpc>
                </a:pPr>
                <a:r>
                  <a:rPr lang="en-US" altLang="zh-CN" sz="2600" b="1" dirty="0"/>
                  <a:t>  </a:t>
                </a:r>
                <a:r>
                  <a:rPr lang="zh-CN" altLang="en-US" sz="2600" b="1" dirty="0"/>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i="0" smtClean="0">
                            <a:latin typeface="Cambria Math" panose="02040503050406030204" pitchFamily="18" charset="0"/>
                          </a:rPr>
                          <m:t>𝐁</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𝑱</m:t>
                        </m:r>
                      </m:e>
                      <m:sub>
                        <m:r>
                          <a:rPr lang="en-US" altLang="zh-CN" sz="2600" b="1" i="0" smtClean="0">
                            <a:latin typeface="Cambria Math" panose="02040503050406030204" pitchFamily="18" charset="0"/>
                          </a:rPr>
                          <m:t>𝐁</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𝐌</m:t>
                        </m:r>
                      </m:sub>
                    </m:sSub>
                    <m:box>
                      <m:boxPr>
                        <m:ctrlPr>
                          <a:rPr lang="en-US" altLang="zh-CN" sz="2600" b="1" i="1">
                            <a:latin typeface="Cambria Math" panose="02040503050406030204" pitchFamily="18" charset="0"/>
                          </a:rPr>
                        </m:ctrlPr>
                      </m:boxPr>
                      <m:e>
                        <m:f>
                          <m:fPr>
                            <m:ctrlPr>
                              <a:rPr lang="en-US" altLang="zh-CN" sz="2600" b="1" i="1">
                                <a:latin typeface="Cambria Math" panose="02040503050406030204" pitchFamily="18" charset="0"/>
                              </a:rPr>
                            </m:ctrlPr>
                          </m:fPr>
                          <m:num>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𝒄</m:t>
                                </m:r>
                              </m:e>
                              <m:sub>
                                <m:r>
                                  <a:rPr lang="en-US" altLang="zh-CN" sz="2600" b="1" i="0" smtClean="0">
                                    <a:latin typeface="Cambria Math" panose="02040503050406030204" pitchFamily="18" charset="0"/>
                                  </a:rPr>
                                  <m:t>𝐁</m:t>
                                </m:r>
                              </m:sub>
                            </m:sSub>
                          </m:num>
                          <m:den>
                            <m:r>
                              <a:rPr lang="en-US" altLang="zh-CN" sz="2600" b="1" i="1">
                                <a:latin typeface="Cambria Math" panose="02040503050406030204" pitchFamily="18" charset="0"/>
                              </a:rPr>
                              <m:t>𝒄</m:t>
                            </m:r>
                          </m:den>
                        </m:f>
                      </m:e>
                    </m:box>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𝟎</m:t>
                    </m:r>
                  </m:oMath>
                </a14:m>
                <a:r>
                  <a:rPr lang="en-US" altLang="zh-CN" sz="2600" b="1" dirty="0">
                    <a:latin typeface="+mn-ea"/>
                  </a:rPr>
                  <a:t>  </a:t>
                </a:r>
                <a14:m>
                  <m:oMath xmlns:m="http://schemas.openxmlformats.org/officeDocument/2006/math">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0" dirty="0" smtClean="0">
                            <a:latin typeface="Cambria Math" panose="02040503050406030204" pitchFamily="18" charset="0"/>
                          </a:rPr>
                          <m:t>𝐀</m:t>
                        </m:r>
                      </m:sub>
                    </m:sSub>
                    <m:r>
                      <a:rPr lang="en-US" altLang="zh-CN" sz="2600" b="1" i="0" dirty="0" smtClean="0">
                        <a:latin typeface="Cambria Math" panose="02040503050406030204" pitchFamily="18" charset="0"/>
                      </a:rPr>
                      <m:t>=</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0" dirty="0" smtClean="0">
                            <a:latin typeface="Cambria Math" panose="02040503050406030204" pitchFamily="18" charset="0"/>
                          </a:rPr>
                          <m:t>𝐌</m:t>
                        </m:r>
                      </m:sub>
                    </m:sSub>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𝐁</m:t>
                                </m:r>
                              </m:sub>
                            </m:sSub>
                          </m:num>
                          <m:den>
                            <m:r>
                              <a:rPr lang="en-US" altLang="zh-CN" sz="2600" b="1" i="1" dirty="0" smtClean="0">
                                <a:latin typeface="Cambria Math" panose="02040503050406030204" pitchFamily="18" charset="0"/>
                              </a:rPr>
                              <m:t>𝒄</m:t>
                            </m:r>
                          </m:den>
                        </m:f>
                      </m:e>
                    </m:box>
                    <m:r>
                      <a:rPr lang="en-US" altLang="zh-CN" sz="2600" b="1" i="0" dirty="0" smtClean="0">
                        <a:latin typeface="Cambria Math" panose="02040503050406030204" pitchFamily="18" charset="0"/>
                      </a:rPr>
                      <m:t>+</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0" dirty="0" smtClean="0">
                            <a:latin typeface="Cambria Math" panose="02040503050406030204" pitchFamily="18" charset="0"/>
                          </a:rPr>
                          <m:t>𝐌</m:t>
                        </m:r>
                      </m:sub>
                    </m:sSub>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𝐀</m:t>
                                </m:r>
                              </m:sub>
                            </m:sSub>
                          </m:num>
                          <m:den>
                            <m:r>
                              <a:rPr lang="en-US" altLang="zh-CN" sz="2600" b="1" i="1" dirty="0" smtClean="0">
                                <a:latin typeface="Cambria Math" panose="02040503050406030204" pitchFamily="18" charset="0"/>
                              </a:rPr>
                              <m:t>𝒄</m:t>
                            </m:r>
                          </m:den>
                        </m:f>
                      </m:e>
                    </m:box>
                    <m:r>
                      <a:rPr lang="en-US" altLang="zh-CN" sz="2600" b="1" i="1" dirty="0" smtClean="0">
                        <a:latin typeface="Cambria Math" panose="02040503050406030204" pitchFamily="18" charset="0"/>
                      </a:rPr>
                      <m:t>=</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0" dirty="0" smtClean="0">
                            <a:latin typeface="Cambria Math" panose="02040503050406030204" pitchFamily="18" charset="0"/>
                          </a:rPr>
                          <m:t>𝐌</m:t>
                        </m:r>
                      </m:sub>
                    </m:sSub>
                  </m:oMath>
                </a14:m>
                <a:endParaRPr lang="en-US" altLang="zh-CN" sz="2600" b="1" dirty="0">
                  <a:latin typeface="+mn-ea"/>
                </a:endParaRPr>
              </a:p>
              <a:p>
                <a:pPr>
                  <a:lnSpc>
                    <a:spcPct val="135000"/>
                  </a:lnSpc>
                </a:pPr>
                <a:r>
                  <a:rPr lang="en-US" altLang="zh-CN" sz="2600" b="1" dirty="0">
                    <a:latin typeface="+mn-ea"/>
                  </a:rPr>
                  <a:t>   </a:t>
                </a:r>
                <a:r>
                  <a:rPr lang="zh-CN" altLang="en-US" sz="2600" b="1" dirty="0">
                    <a:latin typeface="+mn-ea"/>
                  </a:rPr>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𝑱</m:t>
                        </m:r>
                      </m:e>
                      <m:sub>
                        <m:r>
                          <a:rPr lang="en-US" altLang="zh-CN" sz="2600" b="1" i="0" smtClean="0">
                            <a:latin typeface="Cambria Math" panose="02040503050406030204" pitchFamily="18" charset="0"/>
                          </a:rPr>
                          <m:t>𝐀</m:t>
                        </m:r>
                      </m:sub>
                    </m:sSub>
                    <m:r>
                      <a:rPr lang="en-US" altLang="zh-CN" sz="2600" b="1"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𝑱</m:t>
                        </m:r>
                      </m:e>
                      <m:sub>
                        <m:r>
                          <a:rPr lang="en-US" altLang="zh-CN" sz="2600" b="1" i="0" smtClean="0">
                            <a:latin typeface="Cambria Math" panose="02040503050406030204" pitchFamily="18" charset="0"/>
                          </a:rPr>
                          <m:t>𝐁</m:t>
                        </m:r>
                      </m:sub>
                    </m:sSub>
                  </m:oMath>
                </a14:m>
                <a:endParaRPr lang="en-US" altLang="zh-CN" sz="2600" b="1" dirty="0">
                  <a:latin typeface="+mn-ea"/>
                </a:endParaRPr>
              </a:p>
              <a:p>
                <a:pPr>
                  <a:lnSpc>
                    <a:spcPct val="135000"/>
                  </a:lnSpc>
                </a:pPr>
                <a:endParaRPr lang="en-US" altLang="zh-CN" sz="2600" b="1" dirty="0">
                  <a:latin typeface="+mn-ea"/>
                </a:endParaRPr>
              </a:p>
              <a:p>
                <a:r>
                  <a:rPr lang="zh-CN" altLang="en-US" sz="2400" b="1" dirty="0">
                    <a:latin typeface="+mn-ea"/>
                  </a:rPr>
                  <a:t>因此，</a:t>
                </a:r>
                <a:r>
                  <a:rPr lang="zh-CN" altLang="en-US" sz="2400" b="1" dirty="0">
                    <a:latin typeface="Times New Roman" panose="02020603050405020304" pitchFamily="18" charset="0"/>
                    <a:cs typeface="Times New Roman" panose="02020603050405020304" pitchFamily="18" charset="0"/>
                  </a:rPr>
                  <a:t>定态扩散时，总体流动所引起的单位时间、单位传质面积传递的量等于组分</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的传质速率。</a:t>
                </a:r>
                <a:r>
                  <a:rPr lang="en-US" altLang="zh-CN" sz="2600" b="1" dirty="0">
                    <a:latin typeface="+mn-ea"/>
                  </a:rPr>
                  <a:t>	</a:t>
                </a:r>
                <a:r>
                  <a:rPr lang="zh-CN" altLang="en-US" sz="2600" b="1" dirty="0">
                    <a:latin typeface="+mn-ea"/>
                  </a:rPr>
                  <a:t>  </a:t>
                </a:r>
                <a:endParaRPr lang="en-US" altLang="zh-CN" sz="2600" b="1" dirty="0">
                  <a:latin typeface="+mn-ea"/>
                </a:endParaRPr>
              </a:p>
              <a:p>
                <a:pPr>
                  <a:lnSpc>
                    <a:spcPct val="135000"/>
                  </a:lnSpc>
                </a:pPr>
                <a:r>
                  <a:rPr lang="en-US" altLang="zh-CN" sz="2600" b="1" dirty="0">
                    <a:latin typeface="+mn-ea"/>
                  </a:rPr>
                  <a:t>		</a:t>
                </a:r>
                <a:r>
                  <a:rPr lang="zh-CN" altLang="en-US"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𝑱</m:t>
                        </m:r>
                      </m:e>
                      <m:sub>
                        <m:r>
                          <a:rPr lang="en-US" altLang="zh-CN" sz="2600" b="1">
                            <a:latin typeface="Cambria Math" panose="02040503050406030204" pitchFamily="18" charset="0"/>
                          </a:rPr>
                          <m:t>𝐀</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m:rPr>
                            <m:sty m:val="p"/>
                          </m:rPr>
                          <a:rPr lang="en-US" altLang="zh-CN" sz="2600" b="1" i="1" smtClean="0">
                            <a:latin typeface="Cambria Math" panose="02040503050406030204" pitchFamily="18" charset="0"/>
                          </a:rPr>
                          <m:t>A</m:t>
                        </m:r>
                      </m:sub>
                    </m:sSub>
                    <m:box>
                      <m:boxPr>
                        <m:ctrlPr>
                          <a:rPr lang="en-US" altLang="zh-CN" sz="2600" b="1" i="1">
                            <a:latin typeface="Cambria Math" panose="02040503050406030204" pitchFamily="18" charset="0"/>
                          </a:rPr>
                        </m:ctrlPr>
                      </m:boxPr>
                      <m:e>
                        <m:f>
                          <m:fPr>
                            <m:ctrlPr>
                              <a:rPr lang="en-US" altLang="zh-CN" sz="2600" b="1" i="1">
                                <a:latin typeface="Cambria Math" panose="02040503050406030204" pitchFamily="18" charset="0"/>
                              </a:rPr>
                            </m:ctrlPr>
                          </m:fPr>
                          <m:num>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𝒄</m:t>
                                </m:r>
                              </m:e>
                              <m:sub>
                                <m:r>
                                  <a:rPr lang="en-US" altLang="zh-CN" sz="2600" b="1">
                                    <a:latin typeface="Cambria Math" panose="02040503050406030204" pitchFamily="18" charset="0"/>
                                  </a:rPr>
                                  <m:t>𝐀</m:t>
                                </m:r>
                              </m:sub>
                            </m:sSub>
                          </m:num>
                          <m:den>
                            <m:r>
                              <a:rPr lang="en-US" altLang="zh-CN" sz="2600" b="1" i="1">
                                <a:latin typeface="Cambria Math" panose="02040503050406030204" pitchFamily="18" charset="0"/>
                              </a:rPr>
                              <m:t>𝒄</m:t>
                            </m:r>
                          </m:den>
                        </m:f>
                      </m:e>
                    </m:box>
                  </m:oMath>
                </a14:m>
                <a:endParaRPr lang="en-US" altLang="zh-CN" sz="2600" b="1" dirty="0">
                  <a:latin typeface="+mn-ea"/>
                </a:endParaRPr>
              </a:p>
              <a:p>
                <a:pPr>
                  <a:lnSpc>
                    <a:spcPct val="135000"/>
                  </a:lnSpc>
                </a:pPr>
                <a:r>
                  <a:rPr lang="zh-CN" altLang="en-US" sz="2600" b="1" dirty="0">
                    <a:latin typeface="+mn-ea"/>
                  </a:rPr>
                  <a:t> </a:t>
                </a:r>
                <a:r>
                  <a:rPr lang="en-US" altLang="zh-CN" sz="2600" b="1" dirty="0">
                    <a:latin typeface="+mn-ea"/>
                  </a:rPr>
                  <a:t>		</a:t>
                </a:r>
                <a:r>
                  <a:rPr lang="zh-CN" altLang="en-US" sz="2600" b="1" dirty="0">
                    <a:latin typeface="+mn-ea"/>
                  </a:rPr>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a:latin typeface="Cambria Math" panose="02040503050406030204" pitchFamily="18" charset="0"/>
                          </a:rPr>
                          <m:t>𝑱</m:t>
                        </m:r>
                      </m:e>
                      <m:sub>
                        <m:r>
                          <a:rPr lang="en-US" altLang="zh-CN" sz="2600" b="1" i="0">
                            <a:latin typeface="Cambria Math" panose="02040503050406030204" pitchFamily="18" charset="0"/>
                          </a:rPr>
                          <m:t>𝐀</m:t>
                        </m:r>
                      </m:sub>
                    </m:sSub>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𝑫</m:t>
                    </m:r>
                    <m:box>
                      <m:boxPr>
                        <m:ctrlPr>
                          <a:rPr lang="en-US" altLang="zh-CN" sz="2600" b="1" i="1" smtClean="0">
                            <a:latin typeface="Cambria Math" panose="02040503050406030204" pitchFamily="18" charset="0"/>
                            <a:ea typeface="Cambria Math" panose="02040503050406030204" pitchFamily="18" charset="0"/>
                          </a:rPr>
                        </m:ctrlPr>
                      </m:boxPr>
                      <m:e>
                        <m:f>
                          <m:fPr>
                            <m:ctrlPr>
                              <a:rPr lang="en-US" altLang="zh-CN" sz="2600" b="1" i="1" smtClean="0">
                                <a:latin typeface="Cambria Math" panose="02040503050406030204" pitchFamily="18" charset="0"/>
                                <a:ea typeface="Cambria Math" panose="02040503050406030204" pitchFamily="18" charset="0"/>
                              </a:rPr>
                            </m:ctrlPr>
                          </m:fPr>
                          <m:num>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𝒅𝒄</m:t>
                                </m:r>
                              </m:e>
                              <m:sub>
                                <m:r>
                                  <a:rPr lang="en-US" altLang="zh-CN" sz="2600" b="1" i="0" smtClean="0">
                                    <a:latin typeface="Cambria Math" panose="02040503050406030204" pitchFamily="18" charset="0"/>
                                    <a:ea typeface="Cambria Math" panose="02040503050406030204" pitchFamily="18" charset="0"/>
                                  </a:rPr>
                                  <m:t>𝐀</m:t>
                                </m:r>
                              </m:sub>
                            </m:sSub>
                          </m:num>
                          <m:den>
                            <m:r>
                              <a:rPr lang="en-US" altLang="zh-CN" sz="2600" b="1" i="1" smtClean="0">
                                <a:latin typeface="Cambria Math" panose="02040503050406030204" pitchFamily="18" charset="0"/>
                                <a:ea typeface="Cambria Math" panose="02040503050406030204" pitchFamily="18" charset="0"/>
                              </a:rPr>
                              <m:t>𝒅𝒛</m:t>
                            </m:r>
                          </m:den>
                        </m:f>
                      </m:e>
                    </m:box>
                  </m:oMath>
                </a14:m>
                <a:r>
                  <a:rPr lang="en-US" altLang="zh-CN" sz="2600" b="1" dirty="0">
                    <a:latin typeface="+mn-ea"/>
                  </a:rPr>
                  <a:t>       </a:t>
                </a:r>
                <a14:m>
                  <m:oMath xmlns:m="http://schemas.openxmlformats.org/officeDocument/2006/math">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1" dirty="0" smtClean="0">
                            <a:latin typeface="Cambria Math" panose="02040503050406030204" pitchFamily="18" charset="0"/>
                          </a:rPr>
                          <m:t>𝑨</m:t>
                        </m:r>
                      </m:sub>
                    </m:sSub>
                    <m:r>
                      <a:rPr lang="en-US" altLang="zh-CN" sz="2600" b="1" i="1" dirty="0" smtClean="0">
                        <a:latin typeface="Cambria Math" panose="02040503050406030204" pitchFamily="18" charset="0"/>
                      </a:rPr>
                      <m:t>=−</m:t>
                    </m:r>
                    <m:r>
                      <a:rPr lang="en-US" altLang="zh-CN" sz="2600" b="1" i="1" dirty="0" smtClean="0">
                        <a:latin typeface="Cambria Math" panose="02040503050406030204" pitchFamily="18" charset="0"/>
                      </a:rPr>
                      <m:t>𝑫</m:t>
                    </m:r>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r>
                              <a:rPr lang="en-US" altLang="zh-CN" sz="2600" b="1" i="1" dirty="0" smtClean="0">
                                <a:latin typeface="Cambria Math" panose="02040503050406030204" pitchFamily="18" charset="0"/>
                              </a:rPr>
                              <m:t>𝒅</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𝐀</m:t>
                                </m:r>
                              </m:sub>
                            </m:sSub>
                          </m:num>
                          <m:den>
                            <m:r>
                              <a:rPr lang="en-US" altLang="zh-CN" sz="2600" b="1" i="1" dirty="0" smtClean="0">
                                <a:latin typeface="Cambria Math" panose="02040503050406030204" pitchFamily="18" charset="0"/>
                              </a:rPr>
                              <m:t>𝒅𝒛</m:t>
                            </m:r>
                          </m:den>
                        </m:f>
                      </m:e>
                    </m:box>
                    <m:r>
                      <a:rPr lang="en-US" altLang="zh-CN" sz="2600" b="1" i="0" dirty="0" smtClean="0">
                        <a:latin typeface="Cambria Math" panose="02040503050406030204" pitchFamily="18" charset="0"/>
                      </a:rPr>
                      <m:t>+</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1" dirty="0" smtClean="0">
                            <a:latin typeface="Cambria Math" panose="02040503050406030204" pitchFamily="18" charset="0"/>
                          </a:rPr>
                          <m:t>𝑨</m:t>
                        </m:r>
                      </m:sub>
                    </m:sSub>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𝐀</m:t>
                                </m:r>
                              </m:sub>
                            </m:sSub>
                          </m:num>
                          <m:den>
                            <m:r>
                              <a:rPr lang="en-US" altLang="zh-CN" sz="2600" b="1" i="1" dirty="0" smtClean="0">
                                <a:latin typeface="Cambria Math" panose="02040503050406030204" pitchFamily="18" charset="0"/>
                              </a:rPr>
                              <m:t>𝒄</m:t>
                            </m:r>
                          </m:den>
                        </m:f>
                      </m:e>
                    </m:box>
                  </m:oMath>
                </a14:m>
                <a:r>
                  <a:rPr lang="en-US" altLang="zh-CN" sz="2600" b="1" dirty="0">
                    <a:latin typeface="+mn-ea"/>
                  </a:rPr>
                  <a:t>      </a:t>
                </a:r>
                <a14:m>
                  <m:oMath xmlns:m="http://schemas.openxmlformats.org/officeDocument/2006/math">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𝑵</m:t>
                        </m:r>
                      </m:e>
                      <m:sub>
                        <m:r>
                          <a:rPr lang="en-US" altLang="zh-CN" sz="2600" b="1" i="0" dirty="0" smtClean="0">
                            <a:latin typeface="Cambria Math" panose="02040503050406030204" pitchFamily="18" charset="0"/>
                          </a:rPr>
                          <m:t>𝐀</m:t>
                        </m:r>
                      </m:sub>
                    </m:sSub>
                    <m:r>
                      <a:rPr lang="en-US" altLang="zh-CN" sz="2600" b="1" i="0" dirty="0" smtClean="0">
                        <a:latin typeface="Cambria Math" panose="02040503050406030204" pitchFamily="18" charset="0"/>
                      </a:rPr>
                      <m:t>=−</m:t>
                    </m:r>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r>
                              <a:rPr lang="en-US" altLang="zh-CN" sz="2600" b="1" i="1" dirty="0" smtClean="0">
                                <a:latin typeface="Cambria Math" panose="02040503050406030204" pitchFamily="18" charset="0"/>
                              </a:rPr>
                              <m:t>𝑫𝒄</m:t>
                            </m:r>
                          </m:num>
                          <m:den>
                            <m:r>
                              <a:rPr lang="en-US" altLang="zh-CN" sz="2600" b="1" i="1" dirty="0" smtClean="0">
                                <a:latin typeface="Cambria Math" panose="02040503050406030204" pitchFamily="18" charset="0"/>
                              </a:rPr>
                              <m:t>𝒄</m:t>
                            </m:r>
                            <m:r>
                              <a:rPr lang="en-US" altLang="zh-CN" sz="2600" b="1" i="1" dirty="0" smtClean="0">
                                <a:latin typeface="Cambria Math" panose="02040503050406030204" pitchFamily="18" charset="0"/>
                              </a:rPr>
                              <m:t>−</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𝐀</m:t>
                                </m:r>
                              </m:sub>
                            </m:sSub>
                          </m:den>
                        </m:f>
                        <m:box>
                          <m:boxPr>
                            <m:ctrlPr>
                              <a:rPr lang="en-US" altLang="zh-CN" sz="2600" b="1" i="1" dirty="0" smtClean="0">
                                <a:latin typeface="Cambria Math" panose="02040503050406030204" pitchFamily="18" charset="0"/>
                              </a:rPr>
                            </m:ctrlPr>
                          </m:boxPr>
                          <m:e>
                            <m:f>
                              <m:fPr>
                                <m:ctrlPr>
                                  <a:rPr lang="en-US" altLang="zh-CN" sz="2600" b="1" i="1" dirty="0" smtClean="0">
                                    <a:latin typeface="Cambria Math" panose="02040503050406030204" pitchFamily="18" charset="0"/>
                                  </a:rPr>
                                </m:ctrlPr>
                              </m:fPr>
                              <m:num>
                                <m:r>
                                  <a:rPr lang="en-US" altLang="zh-CN" sz="2600" b="1" i="1" dirty="0" smtClean="0">
                                    <a:latin typeface="Cambria Math" panose="02040503050406030204" pitchFamily="18" charset="0"/>
                                  </a:rPr>
                                  <m:t>𝒅</m:t>
                                </m:r>
                                <m:sSub>
                                  <m:sSubPr>
                                    <m:ctrlPr>
                                      <a:rPr lang="en-US" altLang="zh-CN" sz="2600" b="1" i="1" dirty="0" smtClean="0">
                                        <a:latin typeface="Cambria Math" panose="02040503050406030204" pitchFamily="18" charset="0"/>
                                      </a:rPr>
                                    </m:ctrlPr>
                                  </m:sSubPr>
                                  <m:e>
                                    <m:r>
                                      <a:rPr lang="en-US" altLang="zh-CN" sz="2600" b="1" i="1" dirty="0" smtClean="0">
                                        <a:latin typeface="Cambria Math" panose="02040503050406030204" pitchFamily="18" charset="0"/>
                                      </a:rPr>
                                      <m:t>𝒄</m:t>
                                    </m:r>
                                  </m:e>
                                  <m:sub>
                                    <m:r>
                                      <a:rPr lang="en-US" altLang="zh-CN" sz="2600" b="1" i="0" dirty="0" smtClean="0">
                                        <a:latin typeface="Cambria Math" panose="02040503050406030204" pitchFamily="18" charset="0"/>
                                      </a:rPr>
                                      <m:t>𝐀</m:t>
                                    </m:r>
                                  </m:sub>
                                </m:sSub>
                              </m:num>
                              <m:den>
                                <m:r>
                                  <a:rPr lang="en-US" altLang="zh-CN" sz="2600" b="1" i="1" dirty="0" smtClean="0">
                                    <a:latin typeface="Cambria Math" panose="02040503050406030204" pitchFamily="18" charset="0"/>
                                  </a:rPr>
                                  <m:t>𝒅𝒛</m:t>
                                </m:r>
                              </m:den>
                            </m:f>
                          </m:e>
                        </m:box>
                      </m:e>
                    </m:box>
                  </m:oMath>
                </a14:m>
                <a:endParaRPr lang="en-US" altLang="zh-CN" sz="2600" b="1" dirty="0">
                  <a:latin typeface="+mn-ea"/>
                </a:endParaRPr>
              </a:p>
            </p:txBody>
          </p:sp>
        </mc:Choice>
        <mc:Fallback xmlns="">
          <p:sp>
            <p:nvSpPr>
              <p:cNvPr id="3" name="矩形 2"/>
              <p:cNvSpPr>
                <a:spLocks noRot="1" noChangeAspect="1" noMove="1" noResize="1" noEditPoints="1" noAdjustHandles="1" noChangeArrowheads="1" noChangeShapeType="1" noTextEdit="1"/>
              </p:cNvSpPr>
              <p:nvPr/>
            </p:nvSpPr>
            <p:spPr>
              <a:xfrm>
                <a:off x="331931" y="824951"/>
                <a:ext cx="11610534" cy="5526962"/>
              </a:xfrm>
              <a:prstGeom prst="rect">
                <a:avLst/>
              </a:prstGeom>
              <a:blipFill>
                <a:blip r:embed="rId2"/>
                <a:stretch>
                  <a:fillRect l="-945"/>
                </a:stretch>
              </a:blipFill>
            </p:spPr>
            <p:txBody>
              <a:bodyPr/>
              <a:lstStyle/>
              <a:p>
                <a:r>
                  <a:rPr lang="zh-CN" altLang="en-US">
                    <a:noFill/>
                  </a:rPr>
                  <a:t> </a:t>
                </a:r>
              </a:p>
            </p:txBody>
          </p:sp>
        </mc:Fallback>
      </mc:AlternateContent>
      <p:grpSp>
        <p:nvGrpSpPr>
          <p:cNvPr id="4" name="Group 6"/>
          <p:cNvGrpSpPr>
            <a:grpSpLocks/>
          </p:cNvGrpSpPr>
          <p:nvPr/>
        </p:nvGrpSpPr>
        <p:grpSpPr bwMode="auto">
          <a:xfrm>
            <a:off x="9112163" y="876669"/>
            <a:ext cx="2476500" cy="3119438"/>
            <a:chOff x="3348" y="864"/>
            <a:chExt cx="1560" cy="1965"/>
          </a:xfrm>
        </p:grpSpPr>
        <p:sp>
          <p:nvSpPr>
            <p:cNvPr id="5" name="Line 7"/>
            <p:cNvSpPr>
              <a:spLocks noChangeShapeType="1"/>
            </p:cNvSpPr>
            <p:nvPr/>
          </p:nvSpPr>
          <p:spPr bwMode="auto">
            <a:xfrm>
              <a:off x="4788" y="912"/>
              <a:ext cx="0" cy="177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8"/>
            <p:cNvSpPr>
              <a:spLocks noChangeShapeType="1"/>
            </p:cNvSpPr>
            <p:nvPr/>
          </p:nvSpPr>
          <p:spPr bwMode="auto">
            <a:xfrm flipH="1">
              <a:off x="4788" y="1104"/>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9"/>
            <p:cNvSpPr>
              <a:spLocks noChangeShapeType="1"/>
            </p:cNvSpPr>
            <p:nvPr/>
          </p:nvSpPr>
          <p:spPr bwMode="auto">
            <a:xfrm flipH="1">
              <a:off x="4788" y="124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0"/>
            <p:cNvSpPr>
              <a:spLocks noChangeShapeType="1"/>
            </p:cNvSpPr>
            <p:nvPr/>
          </p:nvSpPr>
          <p:spPr bwMode="auto">
            <a:xfrm flipH="1">
              <a:off x="4788" y="139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1"/>
            <p:cNvSpPr>
              <a:spLocks noChangeShapeType="1"/>
            </p:cNvSpPr>
            <p:nvPr/>
          </p:nvSpPr>
          <p:spPr bwMode="auto">
            <a:xfrm flipH="1">
              <a:off x="4788" y="153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2"/>
            <p:cNvSpPr>
              <a:spLocks noChangeShapeType="1"/>
            </p:cNvSpPr>
            <p:nvPr/>
          </p:nvSpPr>
          <p:spPr bwMode="auto">
            <a:xfrm flipH="1">
              <a:off x="4788" y="166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3"/>
            <p:cNvSpPr>
              <a:spLocks noChangeShapeType="1"/>
            </p:cNvSpPr>
            <p:nvPr/>
          </p:nvSpPr>
          <p:spPr bwMode="auto">
            <a:xfrm flipH="1">
              <a:off x="4788" y="180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flipH="1">
              <a:off x="4788" y="193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flipH="1">
              <a:off x="4788" y="2064"/>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flipH="1">
              <a:off x="4788" y="220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7"/>
            <p:cNvSpPr>
              <a:spLocks noChangeShapeType="1"/>
            </p:cNvSpPr>
            <p:nvPr/>
          </p:nvSpPr>
          <p:spPr bwMode="auto">
            <a:xfrm flipH="1">
              <a:off x="4776" y="235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8"/>
            <p:cNvSpPr>
              <a:spLocks noChangeShapeType="1"/>
            </p:cNvSpPr>
            <p:nvPr/>
          </p:nvSpPr>
          <p:spPr bwMode="auto">
            <a:xfrm flipH="1">
              <a:off x="4788" y="972"/>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9"/>
            <p:cNvSpPr>
              <a:spLocks noChangeShapeType="1"/>
            </p:cNvSpPr>
            <p:nvPr/>
          </p:nvSpPr>
          <p:spPr bwMode="auto">
            <a:xfrm flipH="1">
              <a:off x="4788" y="246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0"/>
            <p:cNvSpPr>
              <a:spLocks noChangeShapeType="1"/>
            </p:cNvSpPr>
            <p:nvPr/>
          </p:nvSpPr>
          <p:spPr bwMode="auto">
            <a:xfrm>
              <a:off x="3492" y="912"/>
              <a:ext cx="0" cy="177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1"/>
            <p:cNvSpPr>
              <a:spLocks noChangeShapeType="1"/>
            </p:cNvSpPr>
            <p:nvPr/>
          </p:nvSpPr>
          <p:spPr bwMode="auto">
            <a:xfrm>
              <a:off x="3828" y="1200"/>
              <a:ext cx="720"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p:cNvSpPr>
              <a:spLocks noChangeShapeType="1"/>
            </p:cNvSpPr>
            <p:nvPr/>
          </p:nvSpPr>
          <p:spPr bwMode="auto">
            <a:xfrm>
              <a:off x="3780" y="2352"/>
              <a:ext cx="816" cy="0"/>
            </a:xfrm>
            <a:prstGeom prst="line">
              <a:avLst/>
            </a:prstGeom>
            <a:noFill/>
            <a:ln w="381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23"/>
            <p:cNvSpPr txBox="1">
              <a:spLocks noChangeArrowheads="1"/>
            </p:cNvSpPr>
            <p:nvPr/>
          </p:nvSpPr>
          <p:spPr bwMode="auto">
            <a:xfrm>
              <a:off x="3348" y="2596"/>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0</a:t>
              </a:r>
            </a:p>
          </p:txBody>
        </p:sp>
        <p:sp>
          <p:nvSpPr>
            <p:cNvPr id="22" name="Text Box 24"/>
            <p:cNvSpPr txBox="1">
              <a:spLocks noChangeArrowheads="1"/>
            </p:cNvSpPr>
            <p:nvPr/>
          </p:nvSpPr>
          <p:spPr bwMode="auto">
            <a:xfrm>
              <a:off x="4668" y="2583"/>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latin typeface="Times New Roman" panose="02020603050405020304" pitchFamily="18" charset="0"/>
                  <a:cs typeface="Times New Roman" panose="02020603050405020304" pitchFamily="18" charset="0"/>
                </a:rPr>
                <a:t>z</a:t>
              </a:r>
            </a:p>
          </p:txBody>
        </p:sp>
        <p:sp>
          <p:nvSpPr>
            <p:cNvPr id="23" name="Text Box 25"/>
            <p:cNvSpPr txBox="1">
              <a:spLocks noChangeArrowheads="1"/>
            </p:cNvSpPr>
            <p:nvPr/>
          </p:nvSpPr>
          <p:spPr bwMode="auto">
            <a:xfrm>
              <a:off x="4020" y="864"/>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a:t>J</a:t>
              </a:r>
              <a:r>
                <a:rPr lang="en-US" altLang="zh-CN" sz="2400" baseline="-25000" dirty="0"/>
                <a:t>A</a:t>
              </a:r>
              <a:endParaRPr lang="en-US" altLang="zh-CN" sz="2400" dirty="0"/>
            </a:p>
          </p:txBody>
        </p:sp>
        <p:sp>
          <p:nvSpPr>
            <p:cNvPr id="24" name="Text Box 26"/>
            <p:cNvSpPr txBox="1">
              <a:spLocks noChangeArrowheads="1"/>
            </p:cNvSpPr>
            <p:nvPr/>
          </p:nvSpPr>
          <p:spPr bwMode="auto">
            <a:xfrm>
              <a:off x="4020" y="206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a:t>J</a:t>
              </a:r>
              <a:r>
                <a:rPr lang="en-US" altLang="zh-CN" sz="2400" baseline="-25000" dirty="0"/>
                <a:t>B</a:t>
              </a:r>
              <a:endParaRPr lang="en-US" altLang="zh-CN" sz="2400" dirty="0"/>
            </a:p>
          </p:txBody>
        </p:sp>
      </p:grpSp>
      <p:grpSp>
        <p:nvGrpSpPr>
          <p:cNvPr id="25" name="Group 27"/>
          <p:cNvGrpSpPr>
            <a:grpSpLocks/>
          </p:cNvGrpSpPr>
          <p:nvPr/>
        </p:nvGrpSpPr>
        <p:grpSpPr bwMode="auto">
          <a:xfrm>
            <a:off x="8992469" y="1709079"/>
            <a:ext cx="2209800" cy="1101725"/>
            <a:chOff x="3264" y="1296"/>
            <a:chExt cx="1392" cy="694"/>
          </a:xfrm>
        </p:grpSpPr>
        <p:sp>
          <p:nvSpPr>
            <p:cNvPr id="26" name="Line 28"/>
            <p:cNvSpPr>
              <a:spLocks noChangeShapeType="1"/>
            </p:cNvSpPr>
            <p:nvPr/>
          </p:nvSpPr>
          <p:spPr bwMode="auto">
            <a:xfrm>
              <a:off x="3948" y="1584"/>
              <a:ext cx="576" cy="0"/>
            </a:xfrm>
            <a:prstGeom prst="line">
              <a:avLst/>
            </a:prstGeom>
            <a:noFill/>
            <a:ln w="3810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9"/>
            <p:cNvSpPr>
              <a:spLocks noChangeShapeType="1"/>
            </p:cNvSpPr>
            <p:nvPr/>
          </p:nvSpPr>
          <p:spPr bwMode="auto">
            <a:xfrm>
              <a:off x="3948" y="1968"/>
              <a:ext cx="576" cy="0"/>
            </a:xfrm>
            <a:prstGeom prst="line">
              <a:avLst/>
            </a:prstGeom>
            <a:noFill/>
            <a:ln w="3810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30"/>
            <p:cNvSpPr txBox="1">
              <a:spLocks noChangeArrowheads="1"/>
            </p:cNvSpPr>
            <p:nvPr/>
          </p:nvSpPr>
          <p:spPr bwMode="auto">
            <a:xfrm>
              <a:off x="3840" y="129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err="1">
                  <a:latin typeface="Times New Roman" panose="02020603050405020304" pitchFamily="18" charset="0"/>
                  <a:cs typeface="Times New Roman" panose="02020603050405020304" pitchFamily="18" charset="0"/>
                </a:rPr>
                <a:t>N</a:t>
              </a:r>
              <a:r>
                <a:rPr lang="en-US" altLang="zh-CN" sz="2400" baseline="-25000" dirty="0" err="1">
                  <a:latin typeface="Times New Roman" panose="02020603050405020304" pitchFamily="18" charset="0"/>
                  <a:cs typeface="Times New Roman" panose="02020603050405020304" pitchFamily="18" charset="0"/>
                </a:rPr>
                <a:t>M</a:t>
              </a:r>
              <a:r>
                <a:rPr lang="en-US" altLang="zh-CN" sz="2400" i="1" dirty="0" err="1">
                  <a:latin typeface="Times New Roman" panose="02020603050405020304" pitchFamily="18" charset="0"/>
                  <a:cs typeface="Times New Roman" panose="02020603050405020304" pitchFamily="18" charset="0"/>
                </a:rPr>
                <a:t>c</a:t>
              </a:r>
              <a:r>
                <a:rPr lang="en-US" altLang="zh-CN" sz="2400" baseline="-25000" dirty="0" err="1"/>
                <a:t>A</a:t>
              </a:r>
              <a:r>
                <a:rPr lang="en-US" altLang="zh-CN" sz="2400" dirty="0"/>
                <a:t>/</a:t>
              </a:r>
              <a:r>
                <a:rPr lang="en-US" altLang="zh-CN" sz="2400" i="1" dirty="0">
                  <a:latin typeface="Times New Roman" panose="02020603050405020304" pitchFamily="18" charset="0"/>
                  <a:cs typeface="Times New Roman" panose="02020603050405020304" pitchFamily="18" charset="0"/>
                </a:rPr>
                <a:t>c</a:t>
              </a:r>
            </a:p>
          </p:txBody>
        </p:sp>
        <p:sp>
          <p:nvSpPr>
            <p:cNvPr id="29" name="Text Box 31"/>
            <p:cNvSpPr txBox="1">
              <a:spLocks noChangeArrowheads="1"/>
            </p:cNvSpPr>
            <p:nvPr/>
          </p:nvSpPr>
          <p:spPr bwMode="auto">
            <a:xfrm>
              <a:off x="3840" y="168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i="1" dirty="0" err="1">
                  <a:latin typeface="Times New Roman" panose="02020603050405020304" pitchFamily="18" charset="0"/>
                  <a:cs typeface="Times New Roman" panose="02020603050405020304" pitchFamily="18" charset="0"/>
                </a:rPr>
                <a:t>N</a:t>
              </a:r>
              <a:r>
                <a:rPr lang="en-US" altLang="zh-CN" sz="2400" baseline="-25000" dirty="0" err="1">
                  <a:latin typeface="Times New Roman" panose="02020603050405020304" pitchFamily="18" charset="0"/>
                  <a:cs typeface="Times New Roman" panose="02020603050405020304" pitchFamily="18" charset="0"/>
                </a:rPr>
                <a:t>M</a:t>
              </a:r>
              <a:r>
                <a:rPr lang="en-US" altLang="zh-CN" sz="2400" i="1" dirty="0" err="1">
                  <a:latin typeface="Times New Roman" panose="02020603050405020304" pitchFamily="18" charset="0"/>
                  <a:cs typeface="Times New Roman" panose="02020603050405020304" pitchFamily="18" charset="0"/>
                </a:rPr>
                <a:t>c</a:t>
              </a:r>
              <a:r>
                <a:rPr lang="en-US" altLang="zh-CN" sz="2400" baseline="-25000" dirty="0" err="1">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p>
          </p:txBody>
        </p:sp>
        <p:sp>
          <p:nvSpPr>
            <p:cNvPr id="30" name="AutoShape 32"/>
            <p:cNvSpPr>
              <a:spLocks/>
            </p:cNvSpPr>
            <p:nvPr/>
          </p:nvSpPr>
          <p:spPr bwMode="auto">
            <a:xfrm>
              <a:off x="3792" y="1584"/>
              <a:ext cx="93" cy="406"/>
            </a:xfrm>
            <a:prstGeom prst="leftBrace">
              <a:avLst>
                <a:gd name="adj1" fmla="val 36380"/>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33"/>
            <p:cNvSpPr txBox="1">
              <a:spLocks noChangeArrowheads="1"/>
            </p:cNvSpPr>
            <p:nvPr/>
          </p:nvSpPr>
          <p:spPr bwMode="auto">
            <a:xfrm>
              <a:off x="3264" y="1536"/>
              <a:ext cx="7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hlink"/>
                  </a:solidFill>
                </a:rPr>
                <a:t>总体流动</a:t>
              </a:r>
              <a:r>
                <a:rPr lang="en-US" altLang="zh-CN" sz="2000">
                  <a:solidFill>
                    <a:schemeClr val="hlink"/>
                  </a:solidFill>
                </a:rPr>
                <a:t>N</a:t>
              </a:r>
              <a:r>
                <a:rPr lang="en-US" altLang="zh-CN" sz="2000" baseline="-25000">
                  <a:solidFill>
                    <a:schemeClr val="hlink"/>
                  </a:solidFill>
                </a:rPr>
                <a:t>M</a:t>
              </a:r>
              <a:endParaRPr lang="en-US" altLang="zh-CN" sz="2000">
                <a:solidFill>
                  <a:schemeClr val="hlink"/>
                </a:solidFill>
              </a:endParaRPr>
            </a:p>
          </p:txBody>
        </p:sp>
      </p:grpSp>
      <p:sp>
        <p:nvSpPr>
          <p:cNvPr id="33" name="右大括号 32"/>
          <p:cNvSpPr/>
          <p:nvPr/>
        </p:nvSpPr>
        <p:spPr>
          <a:xfrm>
            <a:off x="3955613" y="1561442"/>
            <a:ext cx="211015" cy="1803398"/>
          </a:xfrm>
          <a:prstGeom prst="rightBrace">
            <a:avLst>
              <a:gd name="adj1" fmla="val 8333"/>
              <a:gd name="adj2" fmla="val 534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右大括号 35"/>
          <p:cNvSpPr/>
          <p:nvPr/>
        </p:nvSpPr>
        <p:spPr>
          <a:xfrm>
            <a:off x="4061120" y="5186083"/>
            <a:ext cx="222068" cy="93637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右箭头 36"/>
          <p:cNvSpPr/>
          <p:nvPr/>
        </p:nvSpPr>
        <p:spPr>
          <a:xfrm>
            <a:off x="7592321" y="5855171"/>
            <a:ext cx="520505"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
        <p:nvSpPr>
          <p:cNvPr id="2" name="文本框 1"/>
          <p:cNvSpPr txBox="1"/>
          <p:nvPr/>
        </p:nvSpPr>
        <p:spPr>
          <a:xfrm>
            <a:off x="9267282" y="876669"/>
            <a:ext cx="697740" cy="646331"/>
          </a:xfrm>
          <a:prstGeom prst="rect">
            <a:avLst/>
          </a:prstGeom>
          <a:noFill/>
        </p:spPr>
        <p:txBody>
          <a:bodyPr wrap="square" rtlCol="0">
            <a:spAutoFit/>
          </a:bodyPr>
          <a:lstStyle/>
          <a:p>
            <a:r>
              <a:rPr lang="zh-CN" altLang="en-US" dirty="0">
                <a:solidFill>
                  <a:srgbClr val="FFFF00"/>
                </a:solidFill>
              </a:rPr>
              <a:t>气相主体</a:t>
            </a:r>
          </a:p>
        </p:txBody>
      </p:sp>
      <p:sp>
        <p:nvSpPr>
          <p:cNvPr id="38" name="文本框 37"/>
          <p:cNvSpPr txBox="1"/>
          <p:nvPr/>
        </p:nvSpPr>
        <p:spPr>
          <a:xfrm>
            <a:off x="10992718" y="842989"/>
            <a:ext cx="461565" cy="923330"/>
          </a:xfrm>
          <a:prstGeom prst="rect">
            <a:avLst/>
          </a:prstGeom>
          <a:noFill/>
        </p:spPr>
        <p:txBody>
          <a:bodyPr wrap="square" rtlCol="0">
            <a:spAutoFit/>
          </a:bodyPr>
          <a:lstStyle/>
          <a:p>
            <a:r>
              <a:rPr lang="zh-CN" altLang="en-US" dirty="0">
                <a:solidFill>
                  <a:srgbClr val="FFFF00"/>
                </a:solidFill>
              </a:rPr>
              <a:t>相界面</a:t>
            </a:r>
          </a:p>
        </p:txBody>
      </p:sp>
      <p:sp>
        <p:nvSpPr>
          <p:cNvPr id="39" name="文本框 38"/>
          <p:cNvSpPr txBox="1"/>
          <p:nvPr/>
        </p:nvSpPr>
        <p:spPr>
          <a:xfrm>
            <a:off x="11458947" y="1192084"/>
            <a:ext cx="697740" cy="646331"/>
          </a:xfrm>
          <a:prstGeom prst="rect">
            <a:avLst/>
          </a:prstGeom>
          <a:noFill/>
        </p:spPr>
        <p:txBody>
          <a:bodyPr wrap="square" rtlCol="0">
            <a:spAutoFit/>
          </a:bodyPr>
          <a:lstStyle/>
          <a:p>
            <a:r>
              <a:rPr lang="zh-CN" altLang="en-US" dirty="0">
                <a:solidFill>
                  <a:srgbClr val="FFFF00"/>
                </a:solidFill>
              </a:rPr>
              <a:t>液相主体</a:t>
            </a:r>
          </a:p>
        </p:txBody>
      </p:sp>
    </p:spTree>
    <p:extLst>
      <p:ext uri="{BB962C8B-B14F-4D97-AF65-F5344CB8AC3E}">
        <p14:creationId xmlns:p14="http://schemas.microsoft.com/office/powerpoint/2010/main" val="71836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352696" y="822960"/>
                <a:ext cx="11521441" cy="4921027"/>
              </a:xfrm>
              <a:prstGeom prst="rect">
                <a:avLst/>
              </a:prstGeom>
              <a:noFill/>
            </p:spPr>
            <p:txBody>
              <a:bodyPr wrap="square" rtlCol="0">
                <a:spAutoFit/>
              </a:bodyPr>
              <a:lstStyle/>
              <a:p>
                <a:r>
                  <a:rPr lang="zh-CN" altLang="en-US" sz="2400" dirty="0">
                    <a:latin typeface="+mn-ea"/>
                  </a:rPr>
                  <a:t>对于一维定态分子扩散过程： </a:t>
                </a:r>
                <a:endParaRPr lang="en-US" altLang="zh-CN" sz="2400" dirty="0">
                  <a:latin typeface="+mn-ea"/>
                </a:endParaRPr>
              </a:p>
              <a:p>
                <a:r>
                  <a:rPr lang="en-US" altLang="zh-CN" sz="2400" b="1" dirty="0">
                    <a:latin typeface="+mn-ea"/>
                  </a:rPr>
                  <a:t>      </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𝑵</m:t>
                        </m:r>
                      </m:e>
                      <m:sub>
                        <m:r>
                          <a:rPr lang="en-US" altLang="zh-CN" sz="2400" b="1" dirty="0">
                            <a:latin typeface="Cambria Math" panose="02040503050406030204" pitchFamily="18" charset="0"/>
                          </a:rPr>
                          <m:t>𝐀</m:t>
                        </m:r>
                      </m:sub>
                    </m:sSub>
                    <m:r>
                      <a:rPr lang="en-US" altLang="zh-CN" sz="2400" b="1" dirty="0">
                        <a:latin typeface="Cambria Math" panose="02040503050406030204" pitchFamily="18" charset="0"/>
                      </a:rPr>
                      <m:t>=−</m:t>
                    </m:r>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𝑫𝒄</m:t>
                            </m:r>
                          </m:num>
                          <m:den>
                            <m:r>
                              <a:rPr lang="en-US" altLang="zh-CN" sz="2400" b="1" i="1" dirty="0">
                                <a:latin typeface="Cambria Math" panose="02040503050406030204" pitchFamily="18" charset="0"/>
                              </a:rPr>
                              <m:t>𝒄</m:t>
                            </m:r>
                            <m:r>
                              <a:rPr lang="en-US" altLang="zh-CN" sz="2400" b="1"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𝒄</m:t>
                                </m:r>
                              </m:e>
                              <m:sub>
                                <m:r>
                                  <a:rPr lang="en-US" altLang="zh-CN" sz="2400" b="1" dirty="0">
                                    <a:latin typeface="Cambria Math" panose="02040503050406030204" pitchFamily="18" charset="0"/>
                                  </a:rPr>
                                  <m:t>𝐀</m:t>
                                </m:r>
                              </m:sub>
                            </m:sSub>
                          </m:den>
                        </m:f>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𝒅</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𝒄</m:t>
                                    </m:r>
                                  </m:e>
                                  <m:sub>
                                    <m:r>
                                      <a:rPr lang="en-US" altLang="zh-CN" sz="2400" b="1" dirty="0">
                                        <a:latin typeface="Cambria Math" panose="02040503050406030204" pitchFamily="18" charset="0"/>
                                      </a:rPr>
                                      <m:t>𝐀</m:t>
                                    </m:r>
                                  </m:sub>
                                </m:sSub>
                              </m:num>
                              <m:den>
                                <m:r>
                                  <a:rPr lang="en-US" altLang="zh-CN" sz="2400" b="1" i="1" dirty="0">
                                    <a:latin typeface="Cambria Math" panose="02040503050406030204" pitchFamily="18" charset="0"/>
                                  </a:rPr>
                                  <m:t>𝒅𝒛</m:t>
                                </m:r>
                              </m:den>
                            </m:f>
                          </m:e>
                        </m:box>
                      </m:e>
                    </m:box>
                  </m:oMath>
                </a14:m>
                <a:r>
                  <a:rPr lang="en-US" altLang="zh-CN" sz="2400" dirty="0">
                    <a:latin typeface="+mn-ea"/>
                  </a:rPr>
                  <a:t>            		</a:t>
                </a:r>
                <a14:m>
                  <m:oMath xmlns:m="http://schemas.openxmlformats.org/officeDocument/2006/math">
                    <m:r>
                      <a:rPr lang="zh-CN" altLang="en-US" sz="2400" b="1" i="1">
                        <a:latin typeface="Cambria Math" panose="02040503050406030204" pitchFamily="18" charset="0"/>
                      </a:rPr>
                      <m:t> </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𝑵</m:t>
                        </m:r>
                      </m:e>
                      <m:sub>
                        <m:r>
                          <a:rPr lang="en-US" altLang="zh-CN" sz="2400" b="1" dirty="0">
                            <a:latin typeface="Cambria Math" panose="02040503050406030204" pitchFamily="18" charset="0"/>
                          </a:rPr>
                          <m:t>𝐀</m:t>
                        </m:r>
                      </m:sub>
                    </m:sSub>
                    <m:r>
                      <a:rPr lang="en-US" altLang="zh-CN" sz="2400" b="1" dirty="0">
                        <a:latin typeface="Cambria Math" panose="02040503050406030204" pitchFamily="18" charset="0"/>
                      </a:rPr>
                      <m:t>=−</m:t>
                    </m:r>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𝑫</m:t>
                            </m:r>
                            <m:r>
                              <a:rPr lang="en-US" altLang="zh-CN" sz="2400" b="1" i="1" dirty="0" smtClean="0">
                                <a:latin typeface="Cambria Math" panose="02040503050406030204" pitchFamily="18" charset="0"/>
                              </a:rPr>
                              <m:t>𝒑</m:t>
                            </m:r>
                          </m:num>
                          <m:den>
                            <m:r>
                              <a:rPr lang="en-US" altLang="zh-CN" sz="2400" b="1" i="1" dirty="0" smtClean="0">
                                <a:latin typeface="Cambria Math" panose="02040503050406030204" pitchFamily="18" charset="0"/>
                              </a:rPr>
                              <m:t>𝑹𝑻</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𝒑</m:t>
                            </m:r>
                            <m:r>
                              <a:rPr lang="en-US" altLang="zh-CN" sz="2400" b="1"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𝒑</m:t>
                                </m:r>
                              </m:e>
                              <m:sub>
                                <m:r>
                                  <a:rPr lang="en-US" altLang="zh-CN" sz="2400" b="1" dirty="0">
                                    <a:latin typeface="Cambria Math" panose="02040503050406030204" pitchFamily="18" charset="0"/>
                                  </a:rPr>
                                  <m:t>𝐀</m:t>
                                </m:r>
                              </m:sub>
                            </m:sSub>
                            <m:r>
                              <a:rPr lang="en-US" altLang="zh-CN" sz="2400" b="1" i="1" dirty="0" smtClean="0">
                                <a:latin typeface="Cambria Math" panose="02040503050406030204" pitchFamily="18" charset="0"/>
                              </a:rPr>
                              <m:t>)</m:t>
                            </m:r>
                          </m:den>
                        </m:f>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𝒅</m:t>
                                </m:r>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𝒑</m:t>
                                    </m:r>
                                  </m:e>
                                  <m:sub>
                                    <m:r>
                                      <a:rPr lang="en-US" altLang="zh-CN" sz="2400" b="1" dirty="0">
                                        <a:latin typeface="Cambria Math" panose="02040503050406030204" pitchFamily="18" charset="0"/>
                                      </a:rPr>
                                      <m:t>𝐀</m:t>
                                    </m:r>
                                  </m:sub>
                                </m:sSub>
                              </m:num>
                              <m:den>
                                <m:r>
                                  <a:rPr lang="en-US" altLang="zh-CN" sz="2400" b="1" i="1" dirty="0">
                                    <a:latin typeface="Cambria Math" panose="02040503050406030204" pitchFamily="18" charset="0"/>
                                  </a:rPr>
                                  <m:t>𝒅𝒛</m:t>
                                </m:r>
                              </m:den>
                            </m:f>
                          </m:e>
                        </m:box>
                      </m:e>
                    </m:box>
                  </m:oMath>
                </a14:m>
                <a:r>
                  <a:rPr lang="en-US" altLang="zh-CN" sz="2400" dirty="0">
                    <a:latin typeface="+mn-ea"/>
                  </a:rPr>
                  <a:t>                 </a:t>
                </a:r>
              </a:p>
              <a:p>
                <a:r>
                  <a:rPr lang="zh-CN" altLang="en-US" sz="2400" dirty="0">
                    <a:latin typeface="+mn-ea"/>
                  </a:rPr>
                  <a:t>边界条件：</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=0</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oMath>
                </a14:m>
                <a:r>
                  <a:rPr lang="zh-CN" altLang="en-US" sz="2400" dirty="0">
                    <a:latin typeface="+mn-ea"/>
                  </a:rPr>
                  <a:t>        边界条件：</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=0</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oMath>
                </a14:m>
                <a:endParaRPr lang="en-US" altLang="zh-CN" sz="2400" dirty="0">
                  <a:latin typeface="+mn-ea"/>
                </a:endParaRPr>
              </a:p>
              <a:p>
                <a:r>
                  <a:rPr lang="en-US" altLang="zh-CN" sz="2400" dirty="0">
                    <a:latin typeface="+mn-ea"/>
                  </a:rPr>
                  <a:t>          </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i="0">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oMath>
                </a14:m>
                <a:r>
                  <a:rPr lang="en-US" altLang="zh-CN" sz="2400" dirty="0">
                    <a:latin typeface="+mn-ea"/>
                  </a:rPr>
                  <a:t>					      </a:t>
                </a:r>
                <a14:m>
                  <m:oMath xmlns:m="http://schemas.openxmlformats.org/officeDocument/2006/math">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i="0">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oMath>
                </a14:m>
                <a:endParaRPr lang="en-US" altLang="zh-CN" sz="2400" dirty="0">
                  <a:latin typeface="+mn-ea"/>
                </a:endParaRPr>
              </a:p>
              <a:p>
                <a:pPr>
                  <a:spcBef>
                    <a:spcPts val="600"/>
                  </a:spcBef>
                  <a:spcAft>
                    <a:spcPts val="600"/>
                  </a:spcAft>
                </a:pP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𝐷𝑐</m:t>
                            </m:r>
                          </m:num>
                          <m:den>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r>
                                          <a:rPr lang="en-US" altLang="zh-CN" sz="2400" i="1">
                                            <a:latin typeface="Cambria Math" panose="02040503050406030204" pitchFamily="18" charset="0"/>
                                          </a:rPr>
                                          <m:t>−</m:t>
                                        </m:r>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num>
                                  <m:den>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den>
                                </m:f>
                              </m:e>
                            </m:box>
                          </m:e>
                        </m:func>
                      </m:e>
                    </m:box>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𝐷𝑐</m:t>
                            </m:r>
                          </m:num>
                          <m:den>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den>
                                </m:f>
                              </m:e>
                            </m:box>
                          </m:e>
                        </m:func>
                      </m:e>
                    </m:box>
                  </m:oMath>
                </a14:m>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r>
                              <a:rPr lang="en-US" altLang="zh-CN" sz="2400" b="0" i="1" smtClean="0">
                                <a:latin typeface="Cambria Math" panose="02040503050406030204" pitchFamily="18" charset="0"/>
                              </a:rPr>
                              <m:t>𝑝</m:t>
                            </m:r>
                          </m:num>
                          <m:den>
                            <m:r>
                              <a:rPr lang="en-US" altLang="zh-CN" sz="2400" b="0" i="1" smtClean="0">
                                <a:latin typeface="Cambria Math" panose="02040503050406030204" pitchFamily="18" charset="0"/>
                              </a:rPr>
                              <m:t>𝑅𝑇</m:t>
                            </m:r>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r>
                                          <a:rPr lang="en-US" altLang="zh-CN" sz="2400" i="1">
                                            <a:latin typeface="Cambria Math" panose="02040503050406030204" pitchFamily="18" charset="0"/>
                                          </a:rPr>
                                          <m:t>−</m:t>
                                        </m:r>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num>
                                  <m:den>
                                    <m:r>
                                      <a:rPr lang="en-US" altLang="zh-CN" sz="2400" b="0" i="1" smtClean="0">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den>
                                </m:f>
                              </m:e>
                            </m:box>
                          </m:e>
                        </m:func>
                      </m:e>
                    </m:box>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r>
                              <a:rPr lang="en-US" altLang="zh-CN" sz="2400" b="0" i="1" smtClean="0">
                                <a:latin typeface="Cambria Math" panose="02040503050406030204" pitchFamily="18" charset="0"/>
                              </a:rPr>
                              <m:t>𝑝</m:t>
                            </m:r>
                          </m:num>
                          <m:den>
                            <m:r>
                              <a:rPr lang="en-US" altLang="zh-CN" sz="2400" b="0" i="1" smtClean="0">
                                <a:latin typeface="Cambria Math" panose="02040503050406030204" pitchFamily="18" charset="0"/>
                              </a:rPr>
                              <m:t>𝑅𝑇</m:t>
                            </m:r>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den>
                                </m:f>
                              </m:e>
                            </m:box>
                          </m:e>
                        </m:func>
                      </m:e>
                    </m:box>
                  </m:oMath>
                </a14:m>
                <a:endParaRPr lang="en-US" altLang="zh-CN" sz="2400" dirty="0">
                  <a:latin typeface="+mn-ea"/>
                </a:endParaRPr>
              </a:p>
              <a:p>
                <a:r>
                  <a:rPr lang="zh-CN" altLang="en-US" sz="2400" dirty="0">
                    <a:latin typeface="+mn-ea"/>
                  </a:rPr>
                  <a:t>可数学变换：                    可数学变换：</a:t>
                </a:r>
                <a:endParaRPr lang="en-US" altLang="zh-CN" sz="2400" dirty="0">
                  <a:latin typeface="+mn-ea"/>
                </a:endParaRPr>
              </a:p>
              <a:p>
                <a:r>
                  <a:rPr lang="zh-CN" altLang="en-US"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𝐷𝑐</m:t>
                            </m:r>
                          </m:num>
                          <m:den>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den>
                                </m:f>
                                <m:d>
                                  <m:dPr>
                                    <m:ctrlPr>
                                      <a:rPr lang="en-US" altLang="zh-CN" sz="2400" i="1">
                                        <a:latin typeface="Cambria Math" panose="02040503050406030204" pitchFamily="18" charset="0"/>
                                      </a:rPr>
                                    </m:ctrlPr>
                                  </m:dPr>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r>
                                                  <a:rPr lang="en-US" altLang="zh-CN" sz="2400" i="1">
                                                    <a:latin typeface="Cambria Math" panose="02040503050406030204" pitchFamily="18" charset="0"/>
                                                  </a:rPr>
                                                  <m:t>−</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den>
                                        </m:f>
                                      </m:e>
                                    </m:box>
                                  </m:e>
                                </m:d>
                              </m:e>
                            </m:box>
                          </m:e>
                        </m:func>
                      </m:e>
                    </m:box>
                  </m:oMath>
                </a14:m>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r>
                              <a:rPr lang="en-US" altLang="zh-CN" sz="2400" b="0" i="1" smtClean="0">
                                <a:latin typeface="Cambria Math" panose="02040503050406030204" pitchFamily="18" charset="0"/>
                              </a:rPr>
                              <m:t>𝑝</m:t>
                            </m:r>
                          </m:num>
                          <m:den>
                            <m:r>
                              <a:rPr lang="en-US" altLang="zh-CN" sz="2400" b="0" i="1" smtClean="0">
                                <a:latin typeface="Cambria Math" panose="02040503050406030204" pitchFamily="18" charset="0"/>
                              </a:rPr>
                              <m:t>𝑅𝑇</m:t>
                            </m:r>
                            <m:r>
                              <a:rPr lang="en-US" altLang="zh-CN" sz="2400" i="1">
                                <a:latin typeface="Cambria Math" panose="02040503050406030204" pitchFamily="18" charset="0"/>
                              </a:rPr>
                              <m:t>𝑧</m:t>
                            </m:r>
                          </m:den>
                        </m:f>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den>
                                </m:f>
                                <m:d>
                                  <m:dPr>
                                    <m:ctrlPr>
                                      <a:rPr lang="en-US" altLang="zh-CN" sz="2400" i="1">
                                        <a:latin typeface="Cambria Math" panose="02040503050406030204" pitchFamily="18" charset="0"/>
                                      </a:rPr>
                                    </m:ctrlPr>
                                  </m:dPr>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r>
                                                  <a:rPr lang="en-US" altLang="zh-CN" sz="2400" i="1">
                                                    <a:latin typeface="Cambria Math" panose="02040503050406030204" pitchFamily="18" charset="0"/>
                                                  </a:rPr>
                                                  <m:t>−</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den>
                                        </m:f>
                                      </m:e>
                                    </m:box>
                                  </m:e>
                                </m:d>
                              </m:e>
                            </m:box>
                          </m:e>
                        </m:func>
                      </m:e>
                    </m:box>
                  </m:oMath>
                </a14:m>
                <a:endParaRPr lang="en-US" altLang="zh-CN" sz="2400" dirty="0">
                  <a:latin typeface="+mn-ea"/>
                </a:endParaRPr>
              </a:p>
              <a:p>
                <a:pPr>
                  <a:spcBef>
                    <a:spcPts val="600"/>
                  </a:spcBef>
                  <a:spcAft>
                    <a:spcPts val="600"/>
                  </a:spcAft>
                </a:pP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𝐷𝑐</m:t>
                            </m:r>
                          </m:num>
                          <m:den>
                            <m:r>
                              <a:rPr lang="en-US" altLang="zh-CN" sz="2400" i="1">
                                <a:latin typeface="Cambria Math" panose="02040503050406030204" pitchFamily="18" charset="0"/>
                              </a:rPr>
                              <m:t>𝑧</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m:rPr>
                                    <m:sty m:val="p"/>
                                  </m:rPr>
                                  <a:rPr lang="en-US" altLang="zh-CN" sz="2400">
                                    <a:latin typeface="Cambria Math" panose="02040503050406030204" pitchFamily="18" charset="0"/>
                                  </a:rPr>
                                  <m:t>m</m:t>
                                </m:r>
                              </m:sub>
                            </m:sSub>
                          </m:den>
                        </m:f>
                      </m:e>
                    </m:box>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e>
                    </m:d>
                  </m:oMath>
                </a14:m>
                <a:r>
                  <a:rPr lang="en-US" altLang="zh-CN" sz="2400" dirty="0">
                    <a:latin typeface="+mn-ea"/>
                  </a:rPr>
                  <a:t>            </a:t>
                </a:r>
                <a:r>
                  <a:rPr lang="zh-CN" altLang="en-US" sz="2400" dirty="0">
                    <a:latin typeface="+mn-ea"/>
                  </a:rPr>
                  <a:t>   </a:t>
                </a:r>
                <a:r>
                  <a:rPr lang="en-US" altLang="zh-CN" sz="2400" dirty="0">
                    <a:latin typeface="+mn-ea"/>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r>
                              <a:rPr lang="en-US" altLang="zh-CN" sz="2400" b="0" i="1" smtClean="0">
                                <a:latin typeface="Cambria Math" panose="02040503050406030204" pitchFamily="18" charset="0"/>
                              </a:rPr>
                              <m:t>𝑝</m:t>
                            </m:r>
                          </m:num>
                          <m:den>
                            <m:r>
                              <a:rPr lang="en-US" altLang="zh-CN" sz="2400" b="0" i="1" smtClean="0">
                                <a:latin typeface="Cambria Math" panose="02040503050406030204" pitchFamily="18" charset="0"/>
                              </a:rPr>
                              <m:t>𝑅𝑇</m:t>
                            </m:r>
                            <m:r>
                              <a:rPr lang="en-US" altLang="zh-CN" sz="2400" i="1">
                                <a:latin typeface="Cambria Math" panose="02040503050406030204" pitchFamily="18" charset="0"/>
                              </a:rPr>
                              <m:t>𝑧</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m:t>
                                </m:r>
                              </m:sub>
                            </m:sSub>
                          </m:den>
                        </m:f>
                      </m:e>
                    </m:box>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e>
                    </m:d>
                  </m:oMath>
                </a14:m>
                <a:endParaRPr lang="en-US" altLang="zh-CN" sz="2400" dirty="0">
                  <a:latin typeface="+mn-ea"/>
                </a:endParaRPr>
              </a:p>
              <a:p>
                <a:r>
                  <a:rPr lang="zh-CN" altLang="en-US" sz="2400" dirty="0">
                    <a:latin typeface="+mn-ea"/>
                  </a:rPr>
                  <a:t>其中：</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m:rPr>
                            <m:sty m:val="p"/>
                          </m:rPr>
                          <a:rPr lang="en-US" altLang="zh-CN" sz="2400">
                            <a:latin typeface="Cambria Math" panose="02040503050406030204" pitchFamily="18" charset="0"/>
                          </a:rPr>
                          <m:t>m</m:t>
                        </m:r>
                      </m:sub>
                    </m:sSub>
                    <m:r>
                      <a:rPr lang="en-US" altLang="zh-CN" sz="2400" i="1">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num>
                          <m:den>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b="0" i="0" smtClean="0">
                                                <a:latin typeface="Cambria Math" panose="02040503050406030204" pitchFamily="18" charset="0"/>
                                              </a:rPr>
                                              <m:t>B</m:t>
                                            </m:r>
                                            <m:r>
                                              <a:rPr lang="en-US" altLang="zh-CN" sz="2400">
                                                <a:latin typeface="Cambria Math" panose="02040503050406030204" pitchFamily="18" charset="0"/>
                                              </a:rPr>
                                              <m:t>1</m:t>
                                            </m:r>
                                          </m:sub>
                                        </m:sSub>
                                      </m:den>
                                    </m:f>
                                  </m:e>
                                </m:box>
                              </m:e>
                            </m:func>
                          </m:den>
                        </m:f>
                      </m:e>
                    </m:box>
                  </m:oMath>
                </a14:m>
                <a:r>
                  <a:rPr lang="zh-CN" altLang="en-US" sz="2400" dirty="0">
                    <a:latin typeface="+mn-ea"/>
                  </a:rPr>
                  <a:t>              </a:t>
                </a:r>
                <a:r>
                  <a:rPr lang="en-US" altLang="zh-CN" sz="2400" dirty="0">
                    <a:latin typeface="+mn-ea"/>
                  </a:rPr>
                  <a:t>		</a:t>
                </a:r>
                <a:r>
                  <a:rPr lang="zh-CN" altLang="en-US" sz="2400" dirty="0">
                    <a:latin typeface="+mn-ea"/>
                  </a:rPr>
                  <a:t>其中：</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m:t>
                        </m:r>
                      </m:sub>
                    </m:sSub>
                    <m:r>
                      <a:rPr lang="en-US" altLang="zh-CN" sz="2400" i="1">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num>
                          <m:den>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ln</m:t>
                                </m:r>
                              </m:fName>
                              <m:e>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a:latin typeface="Cambria Math" panose="02040503050406030204" pitchFamily="18" charset="0"/>
                                              </a:rPr>
                                              <m:t>B</m:t>
                                            </m:r>
                                            <m:r>
                                              <a:rPr lang="en-US" altLang="zh-CN" sz="2400">
                                                <a:latin typeface="Cambria Math" panose="02040503050406030204" pitchFamily="18" charset="0"/>
                                              </a:rPr>
                                              <m:t>1</m:t>
                                            </m:r>
                                          </m:sub>
                                        </m:sSub>
                                      </m:den>
                                    </m:f>
                                  </m:e>
                                </m:box>
                              </m:e>
                            </m:func>
                          </m:den>
                        </m:f>
                      </m:e>
                    </m:box>
                  </m:oMath>
                </a14:m>
                <a:endParaRPr lang="en-US" altLang="zh-CN" sz="2400" dirty="0">
                  <a:latin typeface="+mn-ea"/>
                </a:endParaRPr>
              </a:p>
              <a:p>
                <a:endParaRPr lang="en-US" altLang="zh-CN" sz="2400" dirty="0">
                  <a:latin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52696" y="822960"/>
                <a:ext cx="11521441" cy="4921027"/>
              </a:xfrm>
              <a:prstGeom prst="rect">
                <a:avLst/>
              </a:prstGeom>
              <a:blipFill>
                <a:blip r:embed="rId2"/>
                <a:stretch>
                  <a:fillRect l="-847" t="-9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标注 7"/>
              <p:cNvSpPr/>
              <p:nvPr/>
            </p:nvSpPr>
            <p:spPr>
              <a:xfrm>
                <a:off x="261256" y="5564501"/>
                <a:ext cx="4733611" cy="721984"/>
              </a:xfrm>
              <a:prstGeom prst="wedgeRoundRectCallout">
                <a:avLst>
                  <a:gd name="adj1" fmla="val -18191"/>
                  <a:gd name="adj2" fmla="val -104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组分</a:t>
                </a:r>
                <a:r>
                  <a:rPr lang="en-US" altLang="zh-CN" sz="1600" dirty="0">
                    <a:solidFill>
                      <a:schemeClr val="bg1"/>
                    </a:solidFill>
                    <a:latin typeface="Cambria Math" panose="02040503050406030204" pitchFamily="18" charset="0"/>
                    <a:cs typeface="Times New Roman" panose="02020603050405020304" pitchFamily="18" charset="0"/>
                  </a:rPr>
                  <a:t>B</a:t>
                </a:r>
                <a:r>
                  <a:rPr lang="zh-CN" altLang="en-US" sz="1600" dirty="0">
                    <a:solidFill>
                      <a:schemeClr val="bg1"/>
                    </a:solidFill>
                    <a:latin typeface="Cambria Math" panose="02040503050406030204" pitchFamily="18" charset="0"/>
                    <a:cs typeface="Times New Roman" panose="02020603050405020304" pitchFamily="18" charset="0"/>
                  </a:rPr>
                  <a:t>在气相主体与相界面处浓度的对数平均值</a:t>
                </a:r>
                <a:r>
                  <a:rPr lang="zh-CN" altLang="en-US" sz="16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f>
                      <m:fPr>
                        <m:type m:val="lin"/>
                        <m:ctrlPr>
                          <a:rPr lang="zh-CN" altLang="en-US" sz="2000" i="1" smtClean="0">
                            <a:solidFill>
                              <a:schemeClr val="bg1"/>
                            </a:solidFill>
                            <a:latin typeface="Cambria Math" panose="02040503050406030204" pitchFamily="18" charset="0"/>
                            <a:cs typeface="Times New Roman" panose="02020603050405020304" pitchFamily="18" charset="0"/>
                          </a:rPr>
                        </m:ctrlPr>
                      </m:fPr>
                      <m:num>
                        <m:r>
                          <m:rPr>
                            <m:sty m:val="p"/>
                          </m:rPr>
                          <a:rPr lang="en-US" altLang="zh-CN" sz="2000" b="0" i="0" smtClean="0">
                            <a:solidFill>
                              <a:schemeClr val="bg1"/>
                            </a:solidFill>
                            <a:latin typeface="Cambria Math" panose="02040503050406030204" pitchFamily="18" charset="0"/>
                            <a:cs typeface="Times New Roman" panose="02020603050405020304" pitchFamily="18" charset="0"/>
                          </a:rPr>
                          <m:t>kmol</m:t>
                        </m:r>
                      </m:num>
                      <m:den>
                        <m:sSup>
                          <m:sSupPr>
                            <m:ctrlPr>
                              <a:rPr lang="en-US" altLang="zh-CN" sz="2000" i="1" smtClean="0">
                                <a:solidFill>
                                  <a:schemeClr val="bg1"/>
                                </a:solidFill>
                                <a:latin typeface="Cambria Math" panose="02040503050406030204" pitchFamily="18" charset="0"/>
                                <a:cs typeface="Times New Roman" panose="02020603050405020304" pitchFamily="18" charset="0"/>
                              </a:rPr>
                            </m:ctrlPr>
                          </m:sSupPr>
                          <m:e>
                            <m:r>
                              <m:rPr>
                                <m:sty m:val="p"/>
                              </m:rPr>
                              <a:rPr lang="en-US" altLang="zh-CN" sz="2000" b="0" i="0" smtClean="0">
                                <a:solidFill>
                                  <a:schemeClr val="bg1"/>
                                </a:solidFill>
                                <a:latin typeface="Cambria Math" panose="02040503050406030204" pitchFamily="18" charset="0"/>
                                <a:cs typeface="Times New Roman" panose="02020603050405020304" pitchFamily="18" charset="0"/>
                              </a:rPr>
                              <m:t>m</m:t>
                            </m:r>
                          </m:e>
                          <m:sup>
                            <m:r>
                              <a:rPr lang="en-US" altLang="zh-CN" sz="2000" b="0" i="0" smtClean="0">
                                <a:solidFill>
                                  <a:schemeClr val="bg1"/>
                                </a:solidFill>
                                <a:latin typeface="Cambria Math" panose="02040503050406030204" pitchFamily="18" charset="0"/>
                                <a:cs typeface="Times New Roman" panose="02020603050405020304" pitchFamily="18" charset="0"/>
                              </a:rPr>
                              <m:t>3</m:t>
                            </m:r>
                          </m:sup>
                        </m:sSup>
                      </m:den>
                    </m:f>
                  </m:oMath>
                </a14:m>
                <a:endParaRPr lang="en-US" altLang="zh-CN" dirty="0">
                  <a:solidFill>
                    <a:schemeClr val="bg1"/>
                  </a:solidFill>
                  <a:latin typeface="Cambria Math" panose="02040503050406030204" pitchFamily="18" charset="0"/>
                  <a:cs typeface="Times New Roman" panose="02020603050405020304" pitchFamily="18" charset="0"/>
                </a:endParaRPr>
              </a:p>
            </p:txBody>
          </p:sp>
        </mc:Choice>
        <mc:Fallback xmlns="">
          <p:sp>
            <p:nvSpPr>
              <p:cNvPr id="8" name="圆角矩形标注 7"/>
              <p:cNvSpPr>
                <a:spLocks noRot="1" noChangeAspect="1" noMove="1" noResize="1" noEditPoints="1" noAdjustHandles="1" noChangeArrowheads="1" noChangeShapeType="1" noTextEdit="1"/>
              </p:cNvSpPr>
              <p:nvPr/>
            </p:nvSpPr>
            <p:spPr>
              <a:xfrm>
                <a:off x="261256" y="5564501"/>
                <a:ext cx="4733611" cy="721984"/>
              </a:xfrm>
              <a:prstGeom prst="wedgeRoundRectCallout">
                <a:avLst>
                  <a:gd name="adj1" fmla="val -18191"/>
                  <a:gd name="adj2" fmla="val -104751"/>
                  <a:gd name="adj3" fmla="val 16667"/>
                </a:avLst>
              </a:prstGeom>
              <a:blipFill>
                <a:blip r:embed="rId3"/>
                <a:stretch>
                  <a:fillRect b="-60215"/>
                </a:stretch>
              </a:blipFill>
            </p:spPr>
            <p:txBody>
              <a:bodyPr/>
              <a:lstStyle/>
              <a:p>
                <a:r>
                  <a:rPr lang="zh-CN" altLang="en-US">
                    <a:noFill/>
                  </a:rPr>
                  <a:t> </a:t>
                </a:r>
              </a:p>
            </p:txBody>
          </p:sp>
        </mc:Fallback>
      </mc:AlternateContent>
      <p:sp>
        <p:nvSpPr>
          <p:cNvPr id="5" name="右箭头 4"/>
          <p:cNvSpPr/>
          <p:nvPr/>
        </p:nvSpPr>
        <p:spPr>
          <a:xfrm>
            <a:off x="901337" y="4258491"/>
            <a:ext cx="483326"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146074" y="4258491"/>
            <a:ext cx="483326" cy="195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mc:AlternateContent xmlns:mc="http://schemas.openxmlformats.org/markup-compatibility/2006" xmlns:a14="http://schemas.microsoft.com/office/drawing/2010/main">
        <mc:Choice Requires="a14">
          <p:sp>
            <p:nvSpPr>
              <p:cNvPr id="9" name="圆角矩形标注 8"/>
              <p:cNvSpPr/>
              <p:nvPr/>
            </p:nvSpPr>
            <p:spPr>
              <a:xfrm>
                <a:off x="6146074" y="5629816"/>
                <a:ext cx="4688265" cy="591355"/>
              </a:xfrm>
              <a:prstGeom prst="wedgeRoundRectCallout">
                <a:avLst>
                  <a:gd name="adj1" fmla="val -26818"/>
                  <a:gd name="adj2" fmla="val -1263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组分</a:t>
                </a:r>
                <a:r>
                  <a:rPr lang="en-US" altLang="zh-CN" sz="1600" dirty="0">
                    <a:solidFill>
                      <a:schemeClr val="bg1"/>
                    </a:solidFill>
                    <a:latin typeface="Cambria Math" panose="02040503050406030204" pitchFamily="18" charset="0"/>
                    <a:cs typeface="Times New Roman" panose="02020603050405020304" pitchFamily="18" charset="0"/>
                  </a:rPr>
                  <a:t>B</a:t>
                </a:r>
                <a:r>
                  <a:rPr lang="zh-CN" altLang="en-US" sz="1600" dirty="0">
                    <a:solidFill>
                      <a:schemeClr val="bg1"/>
                    </a:solidFill>
                    <a:latin typeface="Cambria Math" panose="02040503050406030204" pitchFamily="18" charset="0"/>
                    <a:cs typeface="Times New Roman" panose="02020603050405020304" pitchFamily="18" charset="0"/>
                  </a:rPr>
                  <a:t>在气相主体与相界面处分压的对数平均值</a:t>
                </a:r>
                <a:r>
                  <a:rPr lang="zh-CN" altLang="en-US" sz="16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m:rPr>
                        <m:sty m:val="p"/>
                      </m:rPr>
                      <a:rPr lang="en-US" altLang="zh-CN" sz="1600" b="0" i="0" smtClean="0">
                        <a:solidFill>
                          <a:schemeClr val="bg1"/>
                        </a:solidFill>
                        <a:latin typeface="Cambria Math" panose="02040503050406030204" pitchFamily="18" charset="0"/>
                        <a:cs typeface="Times New Roman" panose="02020603050405020304" pitchFamily="18" charset="0"/>
                      </a:rPr>
                      <m:t>kPa</m:t>
                    </m:r>
                  </m:oMath>
                </a14:m>
                <a:endParaRPr lang="en-US" altLang="zh-CN" dirty="0">
                  <a:solidFill>
                    <a:schemeClr val="bg1"/>
                  </a:solidFill>
                  <a:latin typeface="Cambria Math" panose="02040503050406030204" pitchFamily="18" charset="0"/>
                  <a:cs typeface="Times New Roman" panose="02020603050405020304" pitchFamily="18" charset="0"/>
                </a:endParaRPr>
              </a:p>
            </p:txBody>
          </p:sp>
        </mc:Choice>
        <mc:Fallback xmlns="">
          <p:sp>
            <p:nvSpPr>
              <p:cNvPr id="9" name="圆角矩形标注 8"/>
              <p:cNvSpPr>
                <a:spLocks noRot="1" noChangeAspect="1" noMove="1" noResize="1" noEditPoints="1" noAdjustHandles="1" noChangeArrowheads="1" noChangeShapeType="1" noTextEdit="1"/>
              </p:cNvSpPr>
              <p:nvPr/>
            </p:nvSpPr>
            <p:spPr>
              <a:xfrm>
                <a:off x="6146074" y="5629816"/>
                <a:ext cx="4688265" cy="591355"/>
              </a:xfrm>
              <a:prstGeom prst="wedgeRoundRectCallout">
                <a:avLst>
                  <a:gd name="adj1" fmla="val -26818"/>
                  <a:gd name="adj2" fmla="val -126353"/>
                  <a:gd name="adj3" fmla="val 16667"/>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34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39633" y="822960"/>
                <a:ext cx="11534503" cy="5488939"/>
              </a:xfrm>
              <a:prstGeom prst="rect">
                <a:avLst/>
              </a:prstGeom>
              <a:noFill/>
            </p:spPr>
            <p:txBody>
              <a:bodyPr wrap="square" rtlCol="0">
                <a:spAutoFit/>
              </a:bodyPr>
              <a:lstStyle/>
              <a:p>
                <a:pPr>
                  <a:spcBef>
                    <a:spcPts val="600"/>
                  </a:spcBef>
                  <a:spcAft>
                    <a:spcPts val="600"/>
                  </a:spcAft>
                </a:pPr>
                <a:r>
                  <a:rPr lang="en-US" altLang="zh-CN" sz="2600" dirty="0">
                    <a:latin typeface="Times New Roman" panose="02020603050405020304" pitchFamily="18" charset="0"/>
                    <a:cs typeface="Times New Roman" panose="02020603050405020304" pitchFamily="18" charset="0"/>
                  </a:rPr>
                  <a:t>E</a:t>
                </a:r>
                <a:r>
                  <a:rPr lang="zh-CN" altLang="en-US" sz="2600" dirty="0">
                    <a:latin typeface="Times New Roman" panose="02020603050405020304" pitchFamily="18" charset="0"/>
                    <a:cs typeface="Times New Roman" panose="02020603050405020304" pitchFamily="18" charset="0"/>
                  </a:rPr>
                  <a:t>：</a:t>
                </a:r>
                <a:r>
                  <a:rPr lang="zh-CN" altLang="en-US" sz="2600" dirty="0"/>
                  <a:t>讨论</a:t>
                </a:r>
                <a:endParaRPr lang="en-US" altLang="zh-CN" sz="2600" dirty="0"/>
              </a:p>
              <a:p>
                <a:pPr>
                  <a:spcBef>
                    <a:spcPts val="600"/>
                  </a:spcBef>
                </a:pPr>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① </a:t>
                </a:r>
                <a:r>
                  <a:rPr lang="zh-CN" altLang="en-US" sz="2400" dirty="0">
                    <a:latin typeface="Times New Roman" panose="02020603050405020304" pitchFamily="18" charset="0"/>
                    <a:cs typeface="Times New Roman" panose="02020603050405020304" pitchFamily="18" charset="0"/>
                  </a:rPr>
                  <a:t>在单向扩散过程中，组分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的浓度沿扩散方向</a:t>
                </a:r>
                <a:r>
                  <a:rPr lang="en-US" altLang="zh-CN" sz="2400" i="1"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的分布为曲线。</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等线" panose="02010600030101010101" pitchFamily="2" charset="-122"/>
                    <a:ea typeface="等线" panose="02010600030101010101" pitchFamily="2" charset="-122"/>
                    <a:cs typeface="Times New Roman" panose="02020603050405020304" pitchFamily="18" charset="0"/>
                  </a:rPr>
                  <a:t>② </a:t>
                </a:r>
                <a:r>
                  <a:rPr lang="zh-CN" altLang="en-US" sz="2400" dirty="0">
                    <a:latin typeface="Times New Roman" panose="02020603050405020304" pitchFamily="18" charset="0"/>
                    <a:cs typeface="Times New Roman" panose="02020603050405020304" pitchFamily="18" charset="0"/>
                  </a:rPr>
                  <a:t>式中</a:t>
                </a:r>
                <a14:m>
                  <m:oMath xmlns:m="http://schemas.openxmlformats.org/officeDocument/2006/math">
                    <m:box>
                      <m:boxPr>
                        <m:ctrlPr>
                          <a:rPr lang="zh-CN" altLang="en-US" sz="2400" i="1" smtClean="0">
                            <a:latin typeface="Cambria Math" panose="02040503050406030204" pitchFamily="18" charset="0"/>
                            <a:ea typeface="等线" panose="02010600030101010101" pitchFamily="2" charset="-122"/>
                          </a:rPr>
                        </m:ctrlPr>
                      </m:boxPr>
                      <m:e>
                        <m:argPr>
                          <m:argSz m:val="-1"/>
                        </m:argPr>
                        <m:f>
                          <m:fPr>
                            <m:ctrlPr>
                              <a:rPr lang="en-US" altLang="zh-CN" sz="2400" i="1" smtClean="0">
                                <a:latin typeface="Cambria Math" panose="02040503050406030204" pitchFamily="18" charset="0"/>
                                <a:ea typeface="等线" panose="02010600030101010101" pitchFamily="2" charset="-122"/>
                              </a:rPr>
                            </m:ctrlPr>
                          </m:fPr>
                          <m:num>
                            <m:r>
                              <a:rPr lang="en-US" altLang="zh-CN" sz="2400" b="0" i="1" smtClean="0">
                                <a:latin typeface="Cambria Math" panose="02040503050406030204" pitchFamily="18" charset="0"/>
                                <a:ea typeface="等线" panose="02010600030101010101" pitchFamily="2" charset="-122"/>
                              </a:rPr>
                              <m:t>𝑝</m:t>
                            </m:r>
                          </m:num>
                          <m:den>
                            <m:sSub>
                              <m:sSubPr>
                                <m:ctrlPr>
                                  <a:rPr lang="en-US" altLang="zh-CN" sz="2400" i="1" smtClean="0">
                                    <a:latin typeface="Cambria Math" panose="02040503050406030204" pitchFamily="18" charset="0"/>
                                    <a:ea typeface="等线" panose="02010600030101010101" pitchFamily="2" charset="-122"/>
                                  </a:rPr>
                                </m:ctrlPr>
                              </m:sSubPr>
                              <m:e>
                                <m:r>
                                  <a:rPr lang="en-US" altLang="zh-CN" sz="2400" b="0" i="1" smtClean="0">
                                    <a:latin typeface="Cambria Math" panose="02040503050406030204" pitchFamily="18" charset="0"/>
                                    <a:ea typeface="等线" panose="02010600030101010101" pitchFamily="2" charset="-122"/>
                                  </a:rPr>
                                  <m:t>𝑝</m:t>
                                </m:r>
                              </m:e>
                              <m:sub>
                                <m:r>
                                  <m:rPr>
                                    <m:sty m:val="p"/>
                                  </m:rPr>
                                  <a:rPr lang="en-US" altLang="zh-CN" sz="2400" b="0" i="0" smtClean="0">
                                    <a:latin typeface="Cambria Math" panose="02040503050406030204" pitchFamily="18" charset="0"/>
                                    <a:ea typeface="等线" panose="02010600030101010101" pitchFamily="2" charset="-122"/>
                                  </a:rPr>
                                  <m:t>Bm</m:t>
                                </m:r>
                              </m:sub>
                            </m:sSub>
                          </m:den>
                        </m:f>
                      </m:e>
                    </m:box>
                    <m:r>
                      <a:rPr lang="zh-CN" altLang="en-US" sz="2400" i="1">
                        <a:latin typeface="Cambria Math" panose="02040503050406030204" pitchFamily="18" charset="0"/>
                        <a:ea typeface="等线" panose="02010600030101010101" pitchFamily="2" charset="-122"/>
                      </a:rPr>
                      <m:t>，</m:t>
                    </m:r>
                    <m:box>
                      <m:boxPr>
                        <m:ctrlPr>
                          <a:rPr lang="zh-CN" altLang="en-US" sz="2400" i="1">
                            <a:latin typeface="Cambria Math" panose="02040503050406030204" pitchFamily="18" charset="0"/>
                            <a:ea typeface="等线" panose="02010600030101010101" pitchFamily="2" charset="-122"/>
                          </a:rPr>
                        </m:ctrlPr>
                      </m:boxPr>
                      <m:e>
                        <m:argPr>
                          <m:argSz m:val="-1"/>
                        </m:argPr>
                        <m:f>
                          <m:fPr>
                            <m:ctrlPr>
                              <a:rPr lang="en-US" altLang="zh-CN" sz="2400" i="1">
                                <a:latin typeface="Cambria Math" panose="02040503050406030204" pitchFamily="18" charset="0"/>
                                <a:ea typeface="等线" panose="02010600030101010101" pitchFamily="2" charset="-122"/>
                              </a:rPr>
                            </m:ctrlPr>
                          </m:fPr>
                          <m:num>
                            <m:r>
                              <a:rPr lang="en-US" altLang="zh-CN" sz="2400" b="0" i="1" smtClean="0">
                                <a:latin typeface="Cambria Math" panose="02040503050406030204" pitchFamily="18" charset="0"/>
                                <a:ea typeface="等线" panose="02010600030101010101" pitchFamily="2" charset="-122"/>
                              </a:rPr>
                              <m:t>𝑐</m:t>
                            </m:r>
                          </m:num>
                          <m:den>
                            <m:sSub>
                              <m:sSubPr>
                                <m:ctrlPr>
                                  <a:rPr lang="en-US" altLang="zh-CN" sz="2400" i="1">
                                    <a:latin typeface="Cambria Math" panose="02040503050406030204" pitchFamily="18" charset="0"/>
                                    <a:ea typeface="等线" panose="02010600030101010101" pitchFamily="2" charset="-122"/>
                                  </a:rPr>
                                </m:ctrlPr>
                              </m:sSubPr>
                              <m:e>
                                <m:r>
                                  <a:rPr lang="en-US" altLang="zh-CN" sz="2400" b="0" i="1" smtClean="0">
                                    <a:latin typeface="Cambria Math" panose="02040503050406030204" pitchFamily="18" charset="0"/>
                                    <a:ea typeface="等线" panose="02010600030101010101" pitchFamily="2" charset="-122"/>
                                  </a:rPr>
                                  <m:t>𝑐</m:t>
                                </m:r>
                              </m:e>
                              <m:sub>
                                <m:r>
                                  <m:rPr>
                                    <m:sty m:val="p"/>
                                  </m:rPr>
                                  <a:rPr lang="en-US" altLang="zh-CN" sz="2400" b="0" i="0" smtClean="0">
                                    <a:latin typeface="Cambria Math" panose="02040503050406030204" pitchFamily="18" charset="0"/>
                                    <a:ea typeface="等线" panose="02010600030101010101" pitchFamily="2" charset="-122"/>
                                  </a:rPr>
                                  <m:t>B</m:t>
                                </m:r>
                                <m:r>
                                  <m:rPr>
                                    <m:sty m:val="p"/>
                                  </m:rPr>
                                  <a:rPr lang="en-US" altLang="zh-CN" sz="2400">
                                    <a:latin typeface="Cambria Math" panose="02040503050406030204" pitchFamily="18" charset="0"/>
                                    <a:ea typeface="等线" panose="02010600030101010101" pitchFamily="2" charset="-122"/>
                                  </a:rPr>
                                  <m:t>m</m:t>
                                </m:r>
                              </m:sub>
                            </m:sSub>
                          </m:den>
                        </m:f>
                      </m:e>
                    </m:box>
                  </m:oMath>
                </a14:m>
                <a:r>
                  <a:rPr lang="zh-CN" altLang="en-US" sz="2400" dirty="0">
                    <a:latin typeface="Times New Roman" panose="02020603050405020304" pitchFamily="18" charset="0"/>
                    <a:cs typeface="Times New Roman" panose="02020603050405020304" pitchFamily="18" charset="0"/>
                  </a:rPr>
                  <a:t> 为漂流因子或移动因子。因</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Bm</m:t>
                        </m:r>
                      </m:sub>
                    </m:sSub>
                    <m:r>
                      <a:rPr lang="zh-CN" alt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𝑐</m:t>
                    </m:r>
                    <m:r>
                      <a:rPr lang="en-US" altLang="zh-CN" sz="2400" b="0" i="1" dirty="0" smtClean="0">
                        <a:latin typeface="Cambria Math" panose="02040503050406030204" pitchFamily="18" charset="0"/>
                        <a:cs typeface="Times New Roman" panose="02020603050405020304" pitchFamily="18" charset="0"/>
                      </a:rPr>
                      <m:t>&gt;</m:t>
                    </m:r>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𝑐</m:t>
                        </m:r>
                      </m:e>
                      <m:sub>
                        <m:r>
                          <m:rPr>
                            <m:sty m:val="p"/>
                          </m:rPr>
                          <a:rPr lang="en-US" altLang="zh-CN" sz="2400" b="0" i="0" dirty="0" smtClean="0">
                            <a:latin typeface="Cambria Math" panose="02040503050406030204" pitchFamily="18" charset="0"/>
                            <a:cs typeface="Times New Roman" panose="02020603050405020304" pitchFamily="18" charset="0"/>
                          </a:rPr>
                          <m:t>Bm</m:t>
                        </m:r>
                      </m:sub>
                    </m:sSub>
                    <m:r>
                      <a:rPr lang="zh-CN" altLang="en-US" sz="2400" i="1" dirty="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故漂流因子为大于</a:t>
                </a:r>
                <a:r>
                  <a:rPr lang="en-US" altLang="zh-CN" sz="2400" dirty="0">
                    <a:latin typeface="Times New Roman" panose="02020603050405020304" pitchFamily="18" charset="0"/>
                    <a:cs typeface="Times New Roman" panose="02020603050405020304" pitchFamily="18" charset="0"/>
                  </a:rPr>
                  <a:t>1</a:t>
                </a:r>
              </a:p>
              <a:p>
                <a:pPr>
                  <a:spcBef>
                    <a:spcPts val="600"/>
                  </a:spcBef>
                </a:pPr>
                <a:r>
                  <a:rPr lang="zh-CN" altLang="en-US" sz="2400" dirty="0">
                    <a:latin typeface="Times New Roman" panose="02020603050405020304" pitchFamily="18" charset="0"/>
                    <a:cs typeface="Times New Roman" panose="02020603050405020304" pitchFamily="18" charset="0"/>
                  </a:rPr>
                  <a:t>的无量纲数。</a:t>
                </a:r>
                <a:endParaRPr lang="en-US" altLang="zh-CN" sz="2400" dirty="0">
                  <a:latin typeface="Times New Roman" panose="02020603050405020304" pitchFamily="18" charset="0"/>
                  <a:cs typeface="Times New Roman" panose="02020603050405020304" pitchFamily="18" charset="0"/>
                </a:endParaRPr>
              </a:p>
              <a:p>
                <a:pPr>
                  <a:lnSpc>
                    <a:spcPct val="135000"/>
                  </a:lnSpc>
                </a:pPr>
                <a:r>
                  <a:rPr lang="zh-CN" altLang="en-US" sz="2400" dirty="0">
                    <a:solidFill>
                      <a:schemeClr val="hlink"/>
                    </a:solidFill>
                  </a:rPr>
                  <a:t>       </a:t>
                </a:r>
                <a:r>
                  <a:rPr lang="zh-CN" altLang="en-US" sz="2400" b="1" dirty="0">
                    <a:solidFill>
                      <a:srgbClr val="FFC000"/>
                    </a:solidFill>
                  </a:rPr>
                  <a:t>漂流因子的意义</a:t>
                </a:r>
                <a:r>
                  <a:rPr lang="zh-CN" altLang="en-US" sz="2400" dirty="0"/>
                  <a:t>：其大小反映了总体流动对传质速率的影响程度，其值为总体</a:t>
                </a:r>
                <a:endParaRPr lang="en-US" altLang="zh-CN" sz="2400" dirty="0"/>
              </a:p>
              <a:p>
                <a:pPr>
                  <a:lnSpc>
                    <a:spcPct val="135000"/>
                  </a:lnSpc>
                </a:pPr>
                <a:r>
                  <a:rPr lang="zh-CN" altLang="en-US" sz="2400" dirty="0"/>
                  <a:t>流动使传质速率较等摩尔反向扩散增大的倍数。</a:t>
                </a:r>
                <a:endParaRPr lang="en-US" altLang="zh-CN" sz="2400" dirty="0"/>
              </a:p>
              <a:p>
                <a:pPr>
                  <a:lnSpc>
                    <a:spcPct val="135000"/>
                  </a:lnSpc>
                </a:pPr>
                <a:r>
                  <a:rPr lang="zh-CN" altLang="en-US" sz="2400" dirty="0"/>
                  <a:t>       </a:t>
                </a:r>
                <a:r>
                  <a:rPr lang="zh-CN" altLang="en-US" sz="2400" b="1" dirty="0">
                    <a:solidFill>
                      <a:srgbClr val="FFC000"/>
                    </a:solidFill>
                  </a:rPr>
                  <a:t>漂流因数的影响因素：</a:t>
                </a:r>
                <a:endParaRPr lang="zh-CN" altLang="en-US" sz="2400" b="1" dirty="0">
                  <a:solidFill>
                    <a:srgbClr val="FF0000"/>
                  </a:solidFill>
                </a:endParaRPr>
              </a:p>
              <a:p>
                <a:pPr>
                  <a:lnSpc>
                    <a:spcPct val="135000"/>
                  </a:lnSpc>
                </a:pPr>
                <a:r>
                  <a:rPr lang="zh-CN" altLang="en-US" sz="2400" dirty="0"/>
                  <a:t>       当混合物中溶质</a:t>
                </a:r>
                <a:r>
                  <a:rPr lang="en-US" altLang="zh-CN" sz="2400" dirty="0">
                    <a:latin typeface="Times New Roman" panose="02020603050405020304" pitchFamily="18" charset="0"/>
                    <a:cs typeface="Times New Roman" panose="02020603050405020304" pitchFamily="18" charset="0"/>
                  </a:rPr>
                  <a:t>A</a:t>
                </a:r>
                <a:r>
                  <a:rPr lang="zh-CN" altLang="en-US" sz="2400" dirty="0"/>
                  <a:t>的浓度高，漂流因数大，总体流动的影响大。</a:t>
                </a:r>
              </a:p>
              <a:p>
                <a:pPr>
                  <a:lnSpc>
                    <a:spcPct val="135000"/>
                  </a:lnSpc>
                </a:pPr>
                <a:r>
                  <a:rPr lang="zh-CN" altLang="en-US" sz="2400" dirty="0"/>
                  <a:t>       当混合物中溶质</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a:t>
                </a:r>
                <a:r>
                  <a:rPr lang="zh-CN" altLang="en-US" sz="2400" dirty="0"/>
                  <a:t>浓度低，即</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𝑝</m:t>
                        </m:r>
                      </m:e>
                      <m:sub>
                        <m:r>
                          <m:rPr>
                            <m:sty m:val="p"/>
                          </m:rPr>
                          <a:rPr lang="en-US" altLang="zh-CN" sz="2400" b="0" i="0" smtClean="0">
                            <a:latin typeface="Cambria Math" panose="02040503050406030204" pitchFamily="18" charset="0"/>
                            <a:ea typeface="Cambria Math" panose="02040503050406030204" pitchFamily="18" charset="0"/>
                          </a:rPr>
                          <m:t>Bm</m:t>
                        </m:r>
                      </m:sub>
                    </m:sSub>
                    <m:r>
                      <a:rPr lang="zh-CN" altLang="en-US"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𝑐</m:t>
                        </m:r>
                      </m:e>
                      <m:sub>
                        <m:r>
                          <m:rPr>
                            <m:sty m:val="p"/>
                          </m:rPr>
                          <a:rPr lang="en-US" altLang="zh-CN" sz="2400" b="0" i="0" smtClean="0">
                            <a:latin typeface="Cambria Math" panose="02040503050406030204" pitchFamily="18" charset="0"/>
                            <a:ea typeface="Cambria Math" panose="02040503050406030204" pitchFamily="18" charset="0"/>
                          </a:rPr>
                          <m:t>Bm</m:t>
                        </m:r>
                      </m:sub>
                    </m:sSub>
                    <m:r>
                      <a:rPr lang="zh-CN" altLang="en-US" sz="2400" i="1">
                        <a:latin typeface="Cambria Math" panose="02040503050406030204" pitchFamily="18" charset="0"/>
                        <a:ea typeface="Cambria Math" panose="02040503050406030204" pitchFamily="18" charset="0"/>
                      </a:rPr>
                      <m:t>，</m:t>
                    </m:r>
                  </m:oMath>
                </a14:m>
                <a:r>
                  <a:rPr lang="zh-CN" altLang="en-US" sz="2400" dirty="0"/>
                  <a:t>漂流因数近似等于</a:t>
                </a:r>
                <a:r>
                  <a:rPr lang="en-US" altLang="zh-CN" sz="2400" dirty="0">
                    <a:latin typeface="Times New Roman" panose="02020603050405020304" pitchFamily="18" charset="0"/>
                    <a:cs typeface="Times New Roman" panose="02020603050405020304" pitchFamily="18" charset="0"/>
                  </a:rPr>
                  <a:t>1</a:t>
                </a:r>
                <a:r>
                  <a:rPr lang="zh-CN" altLang="en-US" sz="2400" dirty="0"/>
                  <a:t>，总体流动的影响小。 </a:t>
                </a:r>
              </a:p>
              <a:p>
                <a:pPr>
                  <a:lnSpc>
                    <a:spcPct val="135000"/>
                  </a:lnSpc>
                </a:pPr>
                <a:r>
                  <a:rPr lang="zh-CN" altLang="en-US" sz="2400" dirty="0">
                    <a:latin typeface="Times New Roman" panose="02020603050405020304" pitchFamily="18" charset="0"/>
                    <a:cs typeface="Times New Roman" panose="02020603050405020304" pitchFamily="18" charset="0"/>
                  </a:rPr>
                  <a:t>③ </a:t>
                </a:r>
                <a:r>
                  <a:rPr lang="zh-CN" altLang="en-US" sz="2400" dirty="0"/>
                  <a:t>单向扩散体现在吸收过程中。</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39633" y="822960"/>
                <a:ext cx="11534503" cy="5488939"/>
              </a:xfrm>
              <a:prstGeom prst="rect">
                <a:avLst/>
              </a:prstGeom>
              <a:blipFill>
                <a:blip r:embed="rId2"/>
                <a:stretch>
                  <a:fillRect l="-951" t="-1333" r="-634" b="-222"/>
                </a:stretch>
              </a:blipFill>
            </p:spPr>
            <p:txBody>
              <a:bodyPr/>
              <a:lstStyle/>
              <a:p>
                <a:r>
                  <a:rPr lang="zh-CN" altLang="en-US">
                    <a:noFill/>
                  </a:rPr>
                  <a:t> </a:t>
                </a:r>
              </a:p>
            </p:txBody>
          </p:sp>
        </mc:Fallback>
      </mc:AlternateContent>
      <p:sp>
        <p:nvSpPr>
          <p:cNvPr id="5"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422471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39633" y="822960"/>
                <a:ext cx="11534503" cy="5360891"/>
              </a:xfrm>
              <a:prstGeom prst="rect">
                <a:avLst/>
              </a:prstGeom>
              <a:noFill/>
            </p:spPr>
            <p:txBody>
              <a:bodyPr wrap="square" rtlCol="0">
                <a:spAutoFit/>
              </a:bodyPr>
              <a:lstStyle/>
              <a:p>
                <a:pPr>
                  <a:spcBef>
                    <a:spcPts val="600"/>
                  </a:spcBef>
                </a:pPr>
                <a:r>
                  <a:rPr lang="zh-CN" altLang="en-US" sz="2400" dirty="0">
                    <a:latin typeface="等线" panose="02010600030101010101" pitchFamily="2" charset="-122"/>
                    <a:ea typeface="等线" panose="02010600030101010101" pitchFamily="2" charset="-122"/>
                    <a:cs typeface="Times New Roman" panose="02020603050405020304" pitchFamily="18" charset="0"/>
                  </a:rPr>
                  <a:t>④ </a:t>
                </a:r>
                <a:r>
                  <a:rPr lang="zh-CN" altLang="en-US" sz="2400" dirty="0">
                    <a:latin typeface="+mn-ea"/>
                    <a:cs typeface="Times New Roman" panose="02020603050405020304" pitchFamily="18" charset="0"/>
                  </a:rPr>
                  <a:t>净传递速率</a:t>
                </a:r>
                <a:r>
                  <a:rPr lang="en-US" altLang="zh-CN" sz="2400" i="1"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     是指包括组分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和组分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的分子扩散和因分子扩散引起的总体流动这三部分。</a:t>
                </a:r>
                <a:endParaRPr lang="en-US" altLang="zh-CN" sz="2400" dirty="0">
                  <a:latin typeface="Times New Roman" panose="02020603050405020304" pitchFamily="18" charset="0"/>
                  <a:cs typeface="Times New Roman" panose="02020603050405020304" pitchFamily="18" charset="0"/>
                </a:endParaRPr>
              </a:p>
              <a:p>
                <a:pPr>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等摩尔反向扩散：                            单向扩散：</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t>组分</a:t>
                </a:r>
                <a:r>
                  <a:rPr lang="en-US" altLang="zh-CN" sz="2400" dirty="0">
                    <a:latin typeface="Times New Roman" panose="02020603050405020304" pitchFamily="18" charset="0"/>
                    <a:cs typeface="Times New Roman" panose="02020603050405020304" pitchFamily="18" charset="0"/>
                  </a:rPr>
                  <a:t>A</a:t>
                </a:r>
                <a:r>
                  <a:rPr lang="zh-CN" altLang="en-US" sz="2400" dirty="0"/>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i="1">
                            <a:latin typeface="Cambria Math" panose="02040503050406030204" pitchFamily="18" charset="0"/>
                          </a:rPr>
                          <m:t>A</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box>
                      <m:boxPr>
                        <m:ctrlPr>
                          <a:rPr lang="en-US" altLang="zh-CN" sz="2400" i="1">
                            <a:latin typeface="Cambria Math" panose="02040503050406030204" pitchFamily="18" charset="0"/>
                            <a:ea typeface="Cambria Math" panose="02040503050406030204" pitchFamily="18" charset="0"/>
                          </a:rPr>
                        </m:ctrlPr>
                      </m:boxPr>
                      <m:e>
                        <m:argPr>
                          <m:argSz m:val="-1"/>
                        </m:argPr>
                        <m:f>
                          <m:fPr>
                            <m:ctrlPr>
                              <a:rPr lang="en-US" altLang="zh-CN" sz="2400" i="1">
                                <a:latin typeface="Cambria Math" panose="02040503050406030204" pitchFamily="18" charset="0"/>
                                <a:ea typeface="Cambria Math" panose="02040503050406030204" pitchFamily="18" charset="0"/>
                              </a:rPr>
                            </m:ctrlPr>
                          </m:fPr>
                          <m:num>
                            <m:r>
                              <m:rPr>
                                <m:sty m:val="p"/>
                              </m:rPr>
                              <a:rPr lang="en-US" altLang="zh-CN" sz="2400">
                                <a:latin typeface="Cambria Math" panose="02040503050406030204" pitchFamily="18" charset="0"/>
                                <a:ea typeface="Cambria Math" panose="02040503050406030204" pitchFamily="18" charset="0"/>
                              </a:rPr>
                              <m:t>d</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𝑐</m:t>
                                </m:r>
                              </m:e>
                              <m:sub>
                                <m:r>
                                  <m:rPr>
                                    <m:sty m:val="p"/>
                                  </m:rPr>
                                  <a:rPr lang="en-US" altLang="zh-CN" sz="2400">
                                    <a:latin typeface="Cambria Math" panose="02040503050406030204" pitchFamily="18" charset="0"/>
                                    <a:ea typeface="Cambria Math" panose="02040503050406030204" pitchFamily="18" charset="0"/>
                                  </a:rPr>
                                  <m:t>A</m:t>
                                </m:r>
                              </m:sub>
                            </m:sSub>
                          </m:num>
                          <m:den>
                            <m:r>
                              <m:rPr>
                                <m:sty m:val="p"/>
                              </m:rPr>
                              <a:rPr lang="en-US" altLang="zh-CN" sz="2400">
                                <a:latin typeface="Cambria Math" panose="02040503050406030204" pitchFamily="18" charset="0"/>
                                <a:ea typeface="Cambria Math" panose="02040503050406030204" pitchFamily="18" charset="0"/>
                              </a:rPr>
                              <m:t>d</m:t>
                            </m:r>
                            <m:r>
                              <a:rPr lang="en-US" altLang="zh-CN" sz="2400" i="1">
                                <a:latin typeface="Cambria Math" panose="02040503050406030204" pitchFamily="18" charset="0"/>
                                <a:ea typeface="Cambria Math" panose="02040503050406030204" pitchFamily="18" charset="0"/>
                              </a:rPr>
                              <m:t>𝑧</m:t>
                            </m:r>
                          </m:den>
                        </m:f>
                      </m:e>
                    </m:box>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𝑵</m:t>
                        </m:r>
                      </m:e>
                      <m:sub>
                        <m:r>
                          <a:rPr lang="en-US" altLang="zh-CN" sz="2400" b="1" dirty="0">
                            <a:latin typeface="Cambria Math" panose="02040503050406030204" pitchFamily="18" charset="0"/>
                          </a:rPr>
                          <m:t>𝐀</m:t>
                        </m:r>
                      </m:sub>
                    </m:sSub>
                    <m:r>
                      <a:rPr lang="en-US" altLang="zh-CN" sz="2400" b="1" dirty="0">
                        <a:latin typeface="Cambria Math" panose="02040503050406030204" pitchFamily="18" charset="0"/>
                      </a:rPr>
                      <m:t>=</m:t>
                    </m:r>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𝐽</m:t>
                        </m:r>
                      </m:e>
                      <m:sub>
                        <m:r>
                          <a:rPr lang="en-US" altLang="zh-CN" sz="2400" b="0" i="1" dirty="0" smtClean="0">
                            <a:latin typeface="Cambria Math" panose="02040503050406030204" pitchFamily="18" charset="0"/>
                            <a:cs typeface="Times New Roman" panose="02020603050405020304" pitchFamily="18" charset="0"/>
                          </a:rPr>
                          <m:t>𝐴</m:t>
                        </m:r>
                      </m:sub>
                    </m:sSub>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𝑁</m:t>
                        </m:r>
                      </m:e>
                      <m:sub>
                        <m:r>
                          <m:rPr>
                            <m:sty m:val="p"/>
                          </m:rPr>
                          <a:rPr lang="en-US" altLang="zh-CN" sz="2400" b="0" i="0" dirty="0" smtClean="0">
                            <a:latin typeface="Cambria Math" panose="02040503050406030204" pitchFamily="18" charset="0"/>
                            <a:cs typeface="Times New Roman" panose="02020603050405020304" pitchFamily="18" charset="0"/>
                          </a:rPr>
                          <m:t>M</m:t>
                        </m:r>
                      </m:sub>
                    </m:sSub>
                    <m:f>
                      <m:fPr>
                        <m:ctrlPr>
                          <a:rPr lang="en-US" altLang="zh-CN" sz="2400" b="0" i="1" dirty="0" smtClean="0">
                            <a:latin typeface="Cambria Math" panose="02040503050406030204" pitchFamily="18" charset="0"/>
                            <a:cs typeface="Times New Roman" panose="02020603050405020304" pitchFamily="18" charset="0"/>
                          </a:rPr>
                        </m:ctrlPr>
                      </m:fPr>
                      <m:num>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𝑐</m:t>
                            </m:r>
                          </m:e>
                          <m:sub>
                            <m:r>
                              <a:rPr lang="en-US" altLang="zh-CN" sz="2400" b="0" i="1" dirty="0" smtClean="0">
                                <a:latin typeface="Cambria Math" panose="02040503050406030204" pitchFamily="18" charset="0"/>
                                <a:cs typeface="Times New Roman" panose="02020603050405020304" pitchFamily="18" charset="0"/>
                              </a:rPr>
                              <m:t>𝐴</m:t>
                            </m:r>
                          </m:sub>
                        </m:sSub>
                      </m:num>
                      <m:den>
                        <m:r>
                          <a:rPr lang="en-US" altLang="zh-CN" sz="2400" b="0" i="1" dirty="0" smtClean="0">
                            <a:latin typeface="Cambria Math" panose="02040503050406030204" pitchFamily="18" charset="0"/>
                            <a:cs typeface="Times New Roman" panose="02020603050405020304" pitchFamily="18" charset="0"/>
                          </a:rPr>
                          <m:t>𝑐</m:t>
                        </m:r>
                      </m:den>
                    </m:f>
                    <m:r>
                      <a:rPr lang="en-US" altLang="zh-CN" sz="2400" b="1" i="0" dirty="0" smtClean="0">
                        <a:latin typeface="Cambria Math" panose="02040503050406030204" pitchFamily="18" charset="0"/>
                        <a:cs typeface="Times New Roman" panose="02020603050405020304" pitchFamily="18" charset="0"/>
                      </a:rPr>
                      <m:t>=</m:t>
                    </m:r>
                    <m:r>
                      <a:rPr lang="en-US" altLang="zh-CN" sz="2400" b="1" dirty="0">
                        <a:latin typeface="Cambria Math" panose="02040503050406030204" pitchFamily="18" charset="0"/>
                      </a:rPr>
                      <m:t>−</m:t>
                    </m:r>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𝑫𝒄</m:t>
                            </m:r>
                          </m:num>
                          <m:den>
                            <m:r>
                              <a:rPr lang="en-US" altLang="zh-CN" sz="2400" b="1" i="1" dirty="0">
                                <a:latin typeface="Cambria Math" panose="02040503050406030204" pitchFamily="18" charset="0"/>
                              </a:rPr>
                              <m:t>𝒄</m:t>
                            </m:r>
                            <m:r>
                              <a:rPr lang="en-US" altLang="zh-CN" sz="2400" b="1" i="1" dirty="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𝒄</m:t>
                                </m:r>
                              </m:e>
                              <m:sub>
                                <m:r>
                                  <a:rPr lang="en-US" altLang="zh-CN" sz="2400" b="1" dirty="0">
                                    <a:latin typeface="Cambria Math" panose="02040503050406030204" pitchFamily="18" charset="0"/>
                                  </a:rPr>
                                  <m:t>𝐀</m:t>
                                </m:r>
                              </m:sub>
                            </m:sSub>
                          </m:den>
                        </m:f>
                        <m:box>
                          <m:boxPr>
                            <m:ctrlPr>
                              <a:rPr lang="en-US" altLang="zh-CN" sz="2400" b="1" i="1" dirty="0">
                                <a:latin typeface="Cambria Math" panose="02040503050406030204" pitchFamily="18" charset="0"/>
                              </a:rPr>
                            </m:ctrlPr>
                          </m:boxPr>
                          <m:e>
                            <m:f>
                              <m:fPr>
                                <m:ctrlPr>
                                  <a:rPr lang="en-US" altLang="zh-CN" sz="2400" b="1" i="1" dirty="0">
                                    <a:latin typeface="Cambria Math" panose="02040503050406030204" pitchFamily="18" charset="0"/>
                                  </a:rPr>
                                </m:ctrlPr>
                              </m:fPr>
                              <m:num>
                                <m:r>
                                  <a:rPr lang="en-US" altLang="zh-CN" sz="2400" b="1" i="1" dirty="0">
                                    <a:latin typeface="Cambria Math" panose="02040503050406030204" pitchFamily="18" charset="0"/>
                                  </a:rPr>
                                  <m:t>𝒅</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𝒄</m:t>
                                    </m:r>
                                  </m:e>
                                  <m:sub>
                                    <m:r>
                                      <a:rPr lang="en-US" altLang="zh-CN" sz="2400" b="1" dirty="0">
                                        <a:latin typeface="Cambria Math" panose="02040503050406030204" pitchFamily="18" charset="0"/>
                                      </a:rPr>
                                      <m:t>𝐀</m:t>
                                    </m:r>
                                  </m:sub>
                                </m:sSub>
                              </m:num>
                              <m:den>
                                <m:r>
                                  <a:rPr lang="en-US" altLang="zh-CN" sz="2400" b="1" i="1" dirty="0">
                                    <a:latin typeface="Cambria Math" panose="02040503050406030204" pitchFamily="18" charset="0"/>
                                  </a:rPr>
                                  <m:t>𝒅𝒛</m:t>
                                </m:r>
                              </m:den>
                            </m:f>
                          </m:e>
                        </m:box>
                      </m:e>
                    </m:box>
                  </m:oMath>
                </a14:m>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                </a:t>
                </a:r>
                <a:r>
                  <a:rPr lang="en-US" altLang="zh-CN" sz="2400" i="1" dirty="0">
                    <a:latin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𝐴</m:t>
                        </m:r>
                      </m:sub>
                    </m:sSub>
                    <m:r>
                      <a:rPr lang="en-US" altLang="zh-CN" sz="2400" i="1">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m:t>
                            </m:r>
                          </m:num>
                          <m:den>
                            <m:r>
                              <a:rPr lang="en-US" altLang="zh-CN" sz="2400" i="1">
                                <a:latin typeface="Cambria Math" panose="02040503050406030204" pitchFamily="18" charset="0"/>
                              </a:rPr>
                              <m:t>𝑧</m:t>
                            </m:r>
                          </m:den>
                        </m:f>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e>
                        </m:d>
                      </m:e>
                    </m:box>
                  </m:oMath>
                </a14:m>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A</m:t>
                        </m:r>
                      </m:sub>
                    </m:sSub>
                    <m:r>
                      <a:rPr lang="en-US" altLang="zh-CN" sz="2400">
                        <a:latin typeface="Cambria Math" panose="02040503050406030204" pitchFamily="18" charset="0"/>
                      </a:rPr>
                      <m:t>=</m:t>
                    </m:r>
                    <m:box>
                      <m:boxPr>
                        <m:ctrlPr>
                          <a:rPr lang="en-US" altLang="zh-CN" sz="2400" i="1">
                            <a:latin typeface="Cambria Math" panose="02040503050406030204" pitchFamily="18" charset="0"/>
                          </a:rPr>
                        </m:ctrlPr>
                      </m:boxPr>
                      <m:e>
                        <m:argPr>
                          <m:argSz m:val="-1"/>
                        </m:argP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𝐷𝑐</m:t>
                            </m:r>
                          </m:num>
                          <m:den>
                            <m:r>
                              <a:rPr lang="en-US" altLang="zh-CN" sz="2400" i="1">
                                <a:latin typeface="Cambria Math" panose="02040503050406030204" pitchFamily="18" charset="0"/>
                              </a:rPr>
                              <m:t>𝑧</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Bm</m:t>
                                </m:r>
                              </m:sub>
                            </m:sSub>
                          </m:den>
                        </m:f>
                      </m:e>
                    </m:box>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r>
                              <a:rPr lang="en-US" altLang="zh-CN" sz="2400">
                                <a:latin typeface="Cambria Math" panose="02040503050406030204" pitchFamily="18" charset="0"/>
                              </a:rPr>
                              <m:t>2</m:t>
                            </m:r>
                          </m:sub>
                        </m:sSub>
                      </m:e>
                    </m:d>
                  </m:oMath>
                </a14:m>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i="1">
                            <a:latin typeface="Cambria Math" panose="02040503050406030204" pitchFamily="18" charset="0"/>
                          </a:rPr>
                          <m:t>B</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m:rPr>
                            <m:sty m:val="p"/>
                          </m:rPr>
                          <a:rPr lang="en-US" altLang="zh-CN" sz="2400" i="1">
                            <a:latin typeface="Cambria Math" panose="02040503050406030204" pitchFamily="18" charset="0"/>
                          </a:rPr>
                          <m:t>B</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box>
                      <m:boxPr>
                        <m:ctrlPr>
                          <a:rPr lang="en-US" altLang="zh-CN" sz="2400" i="1">
                            <a:latin typeface="Cambria Math" panose="02040503050406030204" pitchFamily="18" charset="0"/>
                            <a:ea typeface="Cambria Math" panose="02040503050406030204" pitchFamily="18" charset="0"/>
                          </a:rPr>
                        </m:ctrlPr>
                      </m:boxPr>
                      <m:e>
                        <m:argPr>
                          <m:argSz m:val="-1"/>
                        </m:argPr>
                        <m:f>
                          <m:fPr>
                            <m:ctrlPr>
                              <a:rPr lang="en-US" altLang="zh-CN" sz="2400" i="1">
                                <a:latin typeface="Cambria Math" panose="02040503050406030204" pitchFamily="18" charset="0"/>
                                <a:ea typeface="Cambria Math" panose="02040503050406030204" pitchFamily="18" charset="0"/>
                              </a:rPr>
                            </m:ctrlPr>
                          </m:fPr>
                          <m:num>
                            <m:r>
                              <m:rPr>
                                <m:sty m:val="p"/>
                              </m:rPr>
                              <a:rPr lang="en-US" altLang="zh-CN" sz="2400">
                                <a:latin typeface="Cambria Math" panose="02040503050406030204" pitchFamily="18" charset="0"/>
                                <a:ea typeface="Cambria Math" panose="02040503050406030204" pitchFamily="18" charset="0"/>
                              </a:rPr>
                              <m:t>d</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𝑐</m:t>
                                </m:r>
                              </m:e>
                              <m:sub>
                                <m:r>
                                  <m:rPr>
                                    <m:sty m:val="p"/>
                                  </m:rPr>
                                  <a:rPr lang="en-US" altLang="zh-CN" sz="2400" i="1">
                                    <a:latin typeface="Cambria Math" panose="02040503050406030204" pitchFamily="18" charset="0"/>
                                    <a:ea typeface="Cambria Math" panose="02040503050406030204" pitchFamily="18" charset="0"/>
                                  </a:rPr>
                                  <m:t>B</m:t>
                                </m:r>
                              </m:sub>
                            </m:sSub>
                          </m:num>
                          <m:den>
                            <m:r>
                              <m:rPr>
                                <m:sty m:val="p"/>
                              </m:rPr>
                              <a:rPr lang="en-US" altLang="zh-CN" sz="2400">
                                <a:latin typeface="Cambria Math" panose="02040503050406030204" pitchFamily="18" charset="0"/>
                                <a:ea typeface="Cambria Math" panose="02040503050406030204" pitchFamily="18" charset="0"/>
                              </a:rPr>
                              <m:t>d</m:t>
                            </m:r>
                            <m:r>
                              <a:rPr lang="en-US" altLang="zh-CN" sz="2400" i="1">
                                <a:latin typeface="Cambria Math" panose="02040503050406030204" pitchFamily="18" charset="0"/>
                                <a:ea typeface="Cambria Math" panose="02040503050406030204" pitchFamily="18" charset="0"/>
                              </a:rPr>
                              <m:t>𝑧</m:t>
                            </m:r>
                          </m:den>
                        </m:f>
                      </m:e>
                    </m:box>
                  </m:oMath>
                </a14:m>
                <a:r>
                  <a:rPr lang="zh-CN" altLang="en-US" sz="2400" dirty="0">
                    <a:latin typeface="Times New Roman" panose="02020603050405020304" pitchFamily="18" charset="0"/>
                    <a:cs typeface="Times New Roman" panose="02020603050405020304" pitchFamily="18" charset="0"/>
                  </a:rPr>
                  <a:t>              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1" i="1">
                            <a:latin typeface="Cambria Math" panose="02040503050406030204" pitchFamily="18" charset="0"/>
                            <a:ea typeface="等线" panose="02010600030101010101" pitchFamily="2" charset="-122"/>
                            <a:cs typeface="Times New Roman" panose="02020603050405020304" pitchFamily="18" charset="0"/>
                          </a:rPr>
                          <m:t>𝑵</m:t>
                        </m:r>
                      </m:e>
                      <m:sub>
                        <m:r>
                          <m:rPr>
                            <m:sty m:val="p"/>
                          </m:rPr>
                          <a:rPr lang="en-US" altLang="zh-CN" sz="2400" b="1" i="1">
                            <a:latin typeface="Cambria Math" panose="02040503050406030204" pitchFamily="18" charset="0"/>
                            <a:ea typeface="等线" panose="02010600030101010101" pitchFamily="2" charset="-122"/>
                            <a:cs typeface="Times New Roman" panose="02020603050405020304" pitchFamily="18" charset="0"/>
                          </a:rPr>
                          <m:t>B</m:t>
                        </m:r>
                      </m:sub>
                    </m:sSub>
                    <m:r>
                      <a:rPr lang="en-US" altLang="zh-CN" sz="2400" b="1" i="1">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𝐽</m:t>
                        </m:r>
                      </m:e>
                      <m:sub>
                        <m:r>
                          <a:rPr lang="en-US" altLang="zh-CN" sz="2400" b="0" i="1" dirty="0" smtClean="0">
                            <a:latin typeface="Cambria Math" panose="02040503050406030204" pitchFamily="18" charset="0"/>
                            <a:cs typeface="Times New Roman" panose="02020603050405020304" pitchFamily="18" charset="0"/>
                          </a:rPr>
                          <m:t>𝐵</m:t>
                        </m:r>
                      </m:sub>
                    </m:sSub>
                    <m:r>
                      <a:rPr lang="en-US" altLang="zh-CN" sz="2400" i="1"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𝑁</m:t>
                        </m:r>
                      </m:e>
                      <m:sub>
                        <m:r>
                          <m:rPr>
                            <m:sty m:val="p"/>
                          </m:rPr>
                          <a:rPr lang="en-US" altLang="zh-CN" sz="2400" b="0" i="0" dirty="0" smtClean="0">
                            <a:latin typeface="Cambria Math" panose="02040503050406030204" pitchFamily="18" charset="0"/>
                            <a:cs typeface="Times New Roman" panose="02020603050405020304" pitchFamily="18" charset="0"/>
                          </a:rPr>
                          <m:t>M</m:t>
                        </m:r>
                      </m:sub>
                    </m:sSub>
                    <m:f>
                      <m:fPr>
                        <m:ctrlPr>
                          <a:rPr lang="en-US" altLang="zh-CN" sz="2400" i="1" dirty="0">
                            <a:latin typeface="Cambria Math" panose="02040503050406030204" pitchFamily="18" charset="0"/>
                            <a:cs typeface="Times New Roman" panose="02020603050405020304" pitchFamily="18" charset="0"/>
                          </a:rPr>
                        </m:ctrlPr>
                      </m:fPr>
                      <m:num>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𝑐</m:t>
                            </m:r>
                          </m:e>
                          <m:sub>
                            <m:r>
                              <a:rPr lang="en-US" altLang="zh-CN" sz="2400" b="0" i="1" dirty="0" smtClean="0">
                                <a:latin typeface="Cambria Math" panose="02040503050406030204" pitchFamily="18" charset="0"/>
                                <a:cs typeface="Times New Roman" panose="02020603050405020304" pitchFamily="18" charset="0"/>
                              </a:rPr>
                              <m:t>𝐵</m:t>
                            </m:r>
                          </m:sub>
                        </m:sSub>
                      </m:num>
                      <m:den>
                        <m:r>
                          <a:rPr lang="en-US" altLang="zh-CN" sz="2400" i="1" dirty="0">
                            <a:latin typeface="Cambria Math" panose="02040503050406030204" pitchFamily="18" charset="0"/>
                            <a:cs typeface="Times New Roman" panose="02020603050405020304" pitchFamily="18" charset="0"/>
                          </a:rPr>
                          <m:t>𝑐</m:t>
                        </m:r>
                      </m:den>
                    </m:f>
                  </m:oMath>
                </a14:m>
                <a:endParaRPr lang="en-US" altLang="zh-CN" sz="2400" b="1" dirty="0">
                  <a:latin typeface="Times New Roman" panose="02020603050405020304" pitchFamily="18" charset="0"/>
                  <a:ea typeface="等线" panose="02010600030101010101" pitchFamily="2" charset="-122"/>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净传递速率：                                    净传递速率：</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𝑁</m:t>
                    </m:r>
                    <m:r>
                      <a:rPr lang="en-US" altLang="zh-CN" sz="2400" b="0" i="1" smtClean="0">
                        <a:latin typeface="Cambria Math" panose="02040503050406030204" pitchFamily="18" charset="0"/>
                        <a:cs typeface="Times New Roman" panose="02020603050405020304" pitchFamily="18" charset="0"/>
                      </a:rPr>
                      <m:t>=0 </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𝑁</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𝑁</m:t>
                        </m:r>
                      </m:e>
                      <m:sub>
                        <m:r>
                          <m:rPr>
                            <m:sty m:val="p"/>
                          </m:rPr>
                          <a:rPr lang="en-US" altLang="zh-CN" sz="2400" b="0" i="0" smtClean="0">
                            <a:latin typeface="Cambria Math" panose="02040503050406030204" pitchFamily="18" charset="0"/>
                            <a:cs typeface="Times New Roman" panose="02020603050405020304" pitchFamily="18" charset="0"/>
                          </a:rPr>
                          <m:t>A</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𝑁</m:t>
                        </m:r>
                      </m:e>
                      <m:sub>
                        <m:r>
                          <m:rPr>
                            <m:sty m:val="p"/>
                          </m:rPr>
                          <a:rPr lang="en-US" altLang="zh-CN" sz="2400" b="0" i="0" smtClean="0">
                            <a:latin typeface="Cambria Math" panose="02040503050406030204" pitchFamily="18" charset="0"/>
                            <a:cs typeface="Times New Roman" panose="02020603050405020304" pitchFamily="18" charset="0"/>
                          </a:rPr>
                          <m:t>M</m:t>
                        </m:r>
                      </m:sub>
                    </m:sSub>
                  </m:oMath>
                </a14:m>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单元操作：                                        单元操作：</a:t>
                </a:r>
                <a:endParaRPr lang="en-US" altLang="zh-CN" sz="2400" dirty="0">
                  <a:latin typeface="Times New Roman" panose="02020603050405020304" pitchFamily="18" charset="0"/>
                  <a:cs typeface="Times New Roman" panose="02020603050405020304" pitchFamily="18" charset="0"/>
                </a:endParaRPr>
              </a:p>
              <a:p>
                <a:pPr>
                  <a:spcBef>
                    <a:spcPts val="600"/>
                  </a:spcBef>
                </a:pPr>
                <a:r>
                  <a:rPr lang="zh-CN" altLang="en-US" sz="2400" dirty="0">
                    <a:latin typeface="Times New Roman" panose="02020603050405020304" pitchFamily="18" charset="0"/>
                    <a:cs typeface="Times New Roman" panose="02020603050405020304" pitchFamily="18" charset="0"/>
                  </a:rPr>
                  <a:t>                二元混合物蒸馏过程                            二元混合物的单组分吸收过程</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39633" y="822960"/>
                <a:ext cx="11534503" cy="5360891"/>
              </a:xfrm>
              <a:prstGeom prst="rect">
                <a:avLst/>
              </a:prstGeom>
              <a:blipFill>
                <a:blip r:embed="rId2"/>
                <a:stretch>
                  <a:fillRect l="-846" t="-1365" b="-1365"/>
                </a:stretch>
              </a:blipFill>
            </p:spPr>
            <p:txBody>
              <a:bodyPr/>
              <a:lstStyle/>
              <a:p>
                <a:r>
                  <a:rPr lang="zh-CN" altLang="en-US">
                    <a:noFill/>
                  </a:rPr>
                  <a:t> </a:t>
                </a:r>
              </a:p>
            </p:txBody>
          </p:sp>
        </mc:Fallback>
      </mc:AlternateContent>
      <p:sp>
        <p:nvSpPr>
          <p:cNvPr id="3"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193741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621017" y="125542"/>
            <a:ext cx="4976091"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p>
        </p:txBody>
      </p:sp>
      <p:sp>
        <p:nvSpPr>
          <p:cNvPr id="2" name="矩形 1"/>
          <p:cNvSpPr/>
          <p:nvPr/>
        </p:nvSpPr>
        <p:spPr>
          <a:xfrm>
            <a:off x="351975" y="827706"/>
            <a:ext cx="11548288" cy="3924151"/>
          </a:xfrm>
          <a:prstGeom prst="rect">
            <a:avLst/>
          </a:prstGeom>
        </p:spPr>
        <p:txBody>
          <a:bodyPr wrap="square">
            <a:spAutoFit/>
          </a:bodyPr>
          <a:lstStyle/>
          <a:p>
            <a:pPr>
              <a:spcBef>
                <a:spcPts val="600"/>
              </a:spcBef>
              <a:spcAft>
                <a:spcPts val="600"/>
              </a:spcAft>
            </a:pPr>
            <a:r>
              <a:rPr lang="zh-CN" altLang="en-US" sz="2600" b="1" dirty="0">
                <a:latin typeface="+mn-ea"/>
              </a:rPr>
              <a:t>（</a:t>
            </a:r>
            <a:r>
              <a:rPr lang="en-US" altLang="zh-CN" sz="2600" b="1" dirty="0">
                <a:latin typeface="+mn-ea"/>
              </a:rPr>
              <a:t>2</a:t>
            </a:r>
            <a:r>
              <a:rPr lang="zh-CN" altLang="en-US" sz="2600" b="1" dirty="0">
                <a:latin typeface="+mn-ea"/>
              </a:rPr>
              <a:t>）单相内传质的基本形式</a:t>
            </a:r>
            <a:endParaRPr lang="en-US" altLang="zh-CN" sz="2600" b="1" dirty="0">
              <a:latin typeface="+mn-ea"/>
            </a:endParaRPr>
          </a:p>
          <a:p>
            <a:endParaRPr lang="en-US" altLang="zh-CN" sz="2600" b="1" dirty="0">
              <a:latin typeface="+mn-ea"/>
            </a:endParaRPr>
          </a:p>
          <a:p>
            <a:r>
              <a:rPr lang="zh-CN" altLang="zh-CN" sz="2400" b="1" dirty="0">
                <a:latin typeface="+mn-ea"/>
                <a:ea typeface="等线" panose="02010600030101010101" pitchFamily="2" charset="-122"/>
              </a:rPr>
              <a:t>①</a:t>
            </a:r>
            <a:r>
              <a:rPr lang="zh-CN" altLang="en-US" sz="2400" b="1" dirty="0">
                <a:latin typeface="+mn-ea"/>
              </a:rPr>
              <a:t>分子扩散（</a:t>
            </a:r>
            <a:r>
              <a:rPr lang="en-US" altLang="zh-CN" sz="2400" b="1" dirty="0">
                <a:latin typeface="Times New Roman" panose="02020603050405020304" pitchFamily="18" charset="0"/>
                <a:cs typeface="Times New Roman" panose="02020603050405020304" pitchFamily="18" charset="0"/>
              </a:rPr>
              <a:t>molecular diffusion </a:t>
            </a:r>
            <a:r>
              <a:rPr lang="en-US" altLang="zh-CN" sz="2400" b="1" dirty="0">
                <a:latin typeface="+mn-ea"/>
              </a:rPr>
              <a:t>) </a:t>
            </a:r>
          </a:p>
          <a:p>
            <a:r>
              <a:rPr lang="zh-CN" altLang="en-US" sz="2400" b="1" dirty="0">
                <a:latin typeface="+mn-ea"/>
              </a:rPr>
              <a:t>    在静止或呈层流流动的流体中，溶质以浓度梯度为推动力，靠分子热运动进行传质。</a:t>
            </a:r>
            <a:endParaRPr lang="en-US" altLang="zh-CN" sz="2400" b="1" dirty="0">
              <a:latin typeface="+mn-ea"/>
            </a:endParaRPr>
          </a:p>
          <a:p>
            <a:r>
              <a:rPr lang="zh-CN" altLang="en-US" sz="2400" b="1" dirty="0">
                <a:latin typeface="+mn-ea"/>
              </a:rPr>
              <a:t>    </a:t>
            </a:r>
            <a:r>
              <a:rPr lang="zh-CN" altLang="en-US" sz="2400" b="1" dirty="0">
                <a:solidFill>
                  <a:srgbClr val="FF0000"/>
                </a:solidFill>
                <a:latin typeface="+mn-ea"/>
              </a:rPr>
              <a:t>与传热过程中的热传导类似。</a:t>
            </a:r>
            <a:r>
              <a:rPr lang="zh-CN" altLang="en-US" sz="2400" b="1" dirty="0">
                <a:solidFill>
                  <a:srgbClr val="FFFF00"/>
                </a:solidFill>
                <a:latin typeface="+mn-ea"/>
              </a:rPr>
              <a:t> </a:t>
            </a:r>
            <a:r>
              <a:rPr lang="en-US" altLang="zh-CN" sz="2400" b="1" dirty="0">
                <a:solidFill>
                  <a:srgbClr val="FFFF00"/>
                </a:solidFill>
                <a:latin typeface="+mn-ea"/>
              </a:rPr>
              <a:t>(</a:t>
            </a:r>
            <a:r>
              <a:rPr lang="zh-CN" altLang="en-US" sz="2400" b="1" dirty="0">
                <a:solidFill>
                  <a:srgbClr val="FFFF00"/>
                </a:solidFill>
                <a:latin typeface="+mn-ea"/>
              </a:rPr>
              <a:t> 等摩尔反向扩散、单向扩散）</a:t>
            </a:r>
            <a:endParaRPr lang="en-US" altLang="zh-CN" sz="2400" b="1" dirty="0">
              <a:solidFill>
                <a:srgbClr val="FFFF00"/>
              </a:solidFill>
              <a:latin typeface="+mn-ea"/>
            </a:endParaRPr>
          </a:p>
          <a:p>
            <a:endParaRPr lang="en-US" altLang="zh-CN" sz="2400" b="1" dirty="0">
              <a:latin typeface="+mn-ea"/>
            </a:endParaRPr>
          </a:p>
          <a:p>
            <a:r>
              <a:rPr lang="zh-CN" altLang="zh-CN" sz="2400" b="1" dirty="0">
                <a:latin typeface="+mn-ea"/>
              </a:rPr>
              <a:t>②</a:t>
            </a:r>
            <a:r>
              <a:rPr lang="zh-CN" altLang="en-US" sz="2400" b="1" dirty="0">
                <a:latin typeface="+mn-ea"/>
              </a:rPr>
              <a:t>对流传质</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mass transfer  by convection</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当流体流动或搅拌时，由于流体质点的宏观运动，使组分从高浓度向低浓度传质。</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a:t>
            </a:r>
            <a:r>
              <a:rPr lang="zh-CN" altLang="en-US" sz="2400" b="1" dirty="0">
                <a:solidFill>
                  <a:srgbClr val="FF0000"/>
                </a:solidFill>
                <a:latin typeface="+mn-ea"/>
              </a:rPr>
              <a:t>与传热过程中的对流传热类似。</a:t>
            </a:r>
            <a:endParaRPr lang="en-US" altLang="zh-CN" sz="2400" b="1" dirty="0">
              <a:solidFill>
                <a:srgbClr val="FF0000"/>
              </a:solidFill>
              <a:latin typeface="+mn-ea"/>
            </a:endParaRPr>
          </a:p>
        </p:txBody>
      </p:sp>
    </p:spTree>
    <p:extLst>
      <p:ext uri="{BB962C8B-B14F-4D97-AF65-F5344CB8AC3E}">
        <p14:creationId xmlns:p14="http://schemas.microsoft.com/office/powerpoint/2010/main" val="194099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65734" y="856861"/>
                <a:ext cx="11487106" cy="4964372"/>
              </a:xfrm>
              <a:prstGeom prst="rect">
                <a:avLst/>
              </a:prstGeom>
              <a:noFill/>
            </p:spPr>
            <p:txBody>
              <a:bodyPr wrap="square" rtlCol="0">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5.3.5</a:t>
                </a:r>
                <a:r>
                  <a:rPr lang="zh-CN" altLang="en-US" sz="2800" b="1" dirty="0">
                    <a:solidFill>
                      <a:srgbClr val="FFC000"/>
                    </a:solidFill>
                    <a:latin typeface="Times New Roman" panose="02020603050405020304" pitchFamily="18" charset="0"/>
                    <a:cs typeface="Times New Roman" panose="02020603050405020304" pitchFamily="18" charset="0"/>
                  </a:rPr>
                  <a:t>  对流传质</a:t>
                </a:r>
                <a:endParaRPr lang="en-US" altLang="zh-CN" sz="2800" b="1" dirty="0">
                  <a:solidFill>
                    <a:srgbClr val="FFC00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a:t>
                </a:r>
                <a:r>
                  <a:rPr lang="zh-CN" altLang="en-US" sz="2600" dirty="0">
                    <a:latin typeface="Times New Roman" panose="02020603050405020304" pitchFamily="18" charset="0"/>
                    <a:cs typeface="Times New Roman" panose="02020603050405020304" pitchFamily="18" charset="0"/>
                  </a:rPr>
                  <a:t>）对流传质</a:t>
                </a:r>
                <a:endParaRPr lang="en-US" altLang="zh-CN" sz="2600" dirty="0">
                  <a:latin typeface="Times New Roman" panose="02020603050405020304" pitchFamily="18" charset="0"/>
                  <a:cs typeface="Times New Roman" panose="02020603050405020304" pitchFamily="18" charset="0"/>
                </a:endParaRPr>
              </a:p>
              <a:p>
                <a:r>
                  <a:rPr lang="en-US" altLang="zh-CN" sz="2600" dirty="0"/>
                  <a:t>       </a:t>
                </a:r>
                <a:r>
                  <a:rPr lang="zh-CN" altLang="en-US" sz="2600" dirty="0"/>
                  <a:t>对流传质是指流动着的流体与壁面之间或两个有限互溶的流动流体相界面之间所发生的传质。</a:t>
                </a:r>
                <a:endParaRPr lang="en-US" altLang="zh-CN" sz="2600" dirty="0"/>
              </a:p>
              <a:p>
                <a:r>
                  <a:rPr lang="zh-CN" altLang="en-US" sz="2600" dirty="0"/>
                  <a:t>       流体在作湍流流动时，对流传质包括分子扩散和涡流扩散两种，那总的传递通量为                            </a:t>
                </a:r>
                <a:endParaRPr lang="en-US" altLang="zh-CN" sz="2600" dirty="0"/>
              </a:p>
              <a:p>
                <a:r>
                  <a:rPr lang="en-US" altLang="zh-CN" sz="2600" dirty="0"/>
                  <a:t>                              </a:t>
                </a:r>
              </a:p>
              <a:p>
                <a:r>
                  <a:rPr lang="en-US" altLang="zh-CN" sz="2600" dirty="0"/>
                  <a:t>                                     </a:t>
                </a:r>
                <a:r>
                  <a:rPr lang="zh-CN" altLang="en-US" sz="2600" dirty="0"/>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𝐽</m:t>
                        </m:r>
                      </m:e>
                      <m:sub>
                        <m:r>
                          <m:rPr>
                            <m:sty m:val="p"/>
                          </m:rPr>
                          <a:rPr lang="en-US" altLang="zh-CN" sz="2600">
                            <a:latin typeface="Cambria Math" panose="02040503050406030204" pitchFamily="18" charset="0"/>
                          </a:rPr>
                          <m:t>A</m:t>
                        </m:r>
                        <m:r>
                          <m:rPr>
                            <m:sty m:val="p"/>
                          </m:rPr>
                          <a:rPr lang="en-US" altLang="zh-CN" sz="2600" i="1">
                            <a:latin typeface="Cambria Math" panose="02040503050406030204" pitchFamily="18" charset="0"/>
                          </a:rPr>
                          <m:t>T</m:t>
                        </m:r>
                      </m:sub>
                    </m:sSub>
                    <m:r>
                      <a:rPr lang="en-US" altLang="zh-CN" sz="2600" i="1">
                        <a:latin typeface="Cambria Math" panose="02040503050406030204" pitchFamily="18" charset="0"/>
                      </a:rPr>
                      <m:t>=</m:t>
                    </m:r>
                    <m:r>
                      <a:rPr lang="en-US" altLang="zh-CN" sz="2600" i="1">
                        <a:latin typeface="Cambria Math" panose="02040503050406030204" pitchFamily="18" charset="0"/>
                        <a:ea typeface="Cambria Math" panose="02040503050406030204" pitchFamily="18" charset="0"/>
                      </a:rPr>
                      <m:t>−</m:t>
                    </m:r>
                    <m:d>
                      <m:dPr>
                        <m:ctrlPr>
                          <a:rPr lang="en-US" altLang="zh-CN" sz="2600" i="1" smtClean="0">
                            <a:latin typeface="Cambria Math" panose="02040503050406030204" pitchFamily="18" charset="0"/>
                            <a:ea typeface="Cambria Math" panose="02040503050406030204" pitchFamily="18" charset="0"/>
                          </a:rPr>
                        </m:ctrlPr>
                      </m:dPr>
                      <m:e>
                        <m:sSub>
                          <m:sSubPr>
                            <m:ctrlPr>
                              <a:rPr lang="en-US" altLang="zh-CN" sz="260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𝐷</m:t>
                            </m:r>
                          </m:e>
                          <m:sub>
                            <m:r>
                              <a:rPr lang="en-US" altLang="zh-CN" sz="2600" b="0" i="1" smtClean="0">
                                <a:latin typeface="Cambria Math" panose="02040503050406030204" pitchFamily="18" charset="0"/>
                                <a:ea typeface="Cambria Math" panose="02040503050406030204" pitchFamily="18" charset="0"/>
                              </a:rPr>
                              <m:t>𝑒</m:t>
                            </m:r>
                          </m:sub>
                        </m:sSub>
                        <m:r>
                          <a:rPr lang="en-US" altLang="zh-CN" sz="260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𝐷</m:t>
                        </m:r>
                      </m:e>
                    </m:d>
                    <m:box>
                      <m:boxPr>
                        <m:ctrlPr>
                          <a:rPr lang="en-US" altLang="zh-CN" sz="2600" i="1">
                            <a:latin typeface="Cambria Math" panose="02040503050406030204" pitchFamily="18" charset="0"/>
                            <a:ea typeface="Cambria Math" panose="02040503050406030204" pitchFamily="18" charset="0"/>
                          </a:rPr>
                        </m:ctrlPr>
                      </m:boxPr>
                      <m:e>
                        <m:argPr>
                          <m:argSz m:val="-1"/>
                        </m:argPr>
                        <m:f>
                          <m:fPr>
                            <m:ctrlPr>
                              <a:rPr lang="en-US" altLang="zh-CN" sz="2600" i="1">
                                <a:latin typeface="Cambria Math" panose="02040503050406030204" pitchFamily="18" charset="0"/>
                                <a:ea typeface="Cambria Math" panose="02040503050406030204" pitchFamily="18" charset="0"/>
                              </a:rPr>
                            </m:ctrlPr>
                          </m:fPr>
                          <m:num>
                            <m:r>
                              <m:rPr>
                                <m:sty m:val="p"/>
                              </m:rPr>
                              <a:rPr lang="en-US" altLang="zh-CN" sz="2600">
                                <a:latin typeface="Cambria Math" panose="02040503050406030204" pitchFamily="18" charset="0"/>
                                <a:ea typeface="Cambria Math" panose="02040503050406030204" pitchFamily="18" charset="0"/>
                              </a:rPr>
                              <m:t>d</m:t>
                            </m:r>
                            <m:sSub>
                              <m:sSubPr>
                                <m:ctrlPr>
                                  <a:rPr lang="en-US" altLang="zh-CN" sz="2600" i="1">
                                    <a:latin typeface="Cambria Math" panose="02040503050406030204" pitchFamily="18" charset="0"/>
                                    <a:ea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𝑐</m:t>
                                </m:r>
                              </m:e>
                              <m:sub>
                                <m:r>
                                  <m:rPr>
                                    <m:sty m:val="p"/>
                                  </m:rPr>
                                  <a:rPr lang="en-US" altLang="zh-CN" sz="2600">
                                    <a:latin typeface="Cambria Math" panose="02040503050406030204" pitchFamily="18" charset="0"/>
                                    <a:ea typeface="Cambria Math" panose="02040503050406030204" pitchFamily="18" charset="0"/>
                                  </a:rPr>
                                  <m:t>A</m:t>
                                </m:r>
                              </m:sub>
                            </m:sSub>
                          </m:num>
                          <m:den>
                            <m:r>
                              <m:rPr>
                                <m:sty m:val="p"/>
                              </m:rPr>
                              <a:rPr lang="en-US" altLang="zh-CN" sz="2600">
                                <a:latin typeface="Cambria Math" panose="02040503050406030204" pitchFamily="18" charset="0"/>
                                <a:ea typeface="Cambria Math" panose="02040503050406030204" pitchFamily="18" charset="0"/>
                              </a:rPr>
                              <m:t>d</m:t>
                            </m:r>
                            <m:r>
                              <a:rPr lang="en-US" altLang="zh-CN" sz="2600" i="1">
                                <a:latin typeface="Cambria Math" panose="02040503050406030204" pitchFamily="18" charset="0"/>
                                <a:ea typeface="Cambria Math" panose="02040503050406030204" pitchFamily="18" charset="0"/>
                              </a:rPr>
                              <m:t>𝑧</m:t>
                            </m:r>
                          </m:den>
                        </m:f>
                      </m:e>
                    </m:box>
                  </m:oMath>
                </a14:m>
                <a:endParaRPr lang="en-US" altLang="zh-CN" sz="2600" dirty="0"/>
              </a:p>
              <a:p>
                <a:pPr algn="ctr">
                  <a:spcBef>
                    <a:spcPts val="600"/>
                  </a:spcBef>
                  <a:spcAft>
                    <a:spcPts val="600"/>
                  </a:spcAft>
                </a:pPr>
                <a:endParaRPr lang="en-US" altLang="zh-CN" sz="2400" dirty="0"/>
              </a:p>
              <a:p>
                <a:pPr algn="ctr">
                  <a:spcBef>
                    <a:spcPts val="600"/>
                  </a:spcBef>
                  <a:spcAft>
                    <a:spcPts val="600"/>
                  </a:spcAft>
                </a:pPr>
                <a:endParaRPr lang="en-US" altLang="zh-CN" sz="2400" dirty="0"/>
              </a:p>
              <a:p>
                <a:pPr>
                  <a:spcBef>
                    <a:spcPts val="1200"/>
                  </a:spcBef>
                  <a:spcAft>
                    <a:spcPts val="1200"/>
                  </a:spcAft>
                </a:pPr>
                <a:endParaRPr lang="en-US" altLang="zh-CN" sz="24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365734" y="856861"/>
                <a:ext cx="11487106" cy="4964372"/>
              </a:xfrm>
              <a:prstGeom prst="rect">
                <a:avLst/>
              </a:prstGeom>
              <a:blipFill>
                <a:blip r:embed="rId2"/>
                <a:stretch>
                  <a:fillRect l="-1115" t="-17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圆角矩形标注 2"/>
              <p:cNvSpPr/>
              <p:nvPr/>
            </p:nvSpPr>
            <p:spPr>
              <a:xfrm>
                <a:off x="1522466" y="4336495"/>
                <a:ext cx="2223291" cy="672552"/>
              </a:xfrm>
              <a:prstGeom prst="wedgeRoundRectCallout">
                <a:avLst>
                  <a:gd name="adj1" fmla="val 67246"/>
                  <a:gd name="adj2" fmla="val -78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总扩散速率，</a:t>
                </a:r>
                <a14:m>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a:solidFill>
                                  <a:schemeClr val="bg1"/>
                                </a:solidFill>
                                <a:latin typeface="Cambria Math" panose="02040503050406030204" pitchFamily="18" charset="0"/>
                              </a:rPr>
                            </m:ctrlPr>
                          </m:dPr>
                          <m:e>
                            <m:sSup>
                              <m:sSupPr>
                                <m:ctrlPr>
                                  <a:rPr lang="en-US" altLang="zh-CN" sz="2000" b="1" i="1">
                                    <a:solidFill>
                                      <a:schemeClr val="bg1"/>
                                    </a:solidFill>
                                    <a:latin typeface="Cambria Math" panose="02040503050406030204" pitchFamily="18" charset="0"/>
                                  </a:rPr>
                                </m:ctrlPr>
                              </m:sSupPr>
                              <m:e>
                                <m:r>
                                  <a:rPr lang="en-US" altLang="zh-CN" sz="2000" b="1" i="0">
                                    <a:solidFill>
                                      <a:schemeClr val="bg1"/>
                                    </a:solidFill>
                                    <a:latin typeface="Cambria Math" panose="02040503050406030204" pitchFamily="18" charset="0"/>
                                  </a:rPr>
                                  <m:t>𝐦</m:t>
                                </m:r>
                              </m:e>
                              <m:sup>
                                <m:r>
                                  <a:rPr lang="en-US" altLang="zh-CN" sz="2000" b="1" i="1">
                                    <a:solidFill>
                                      <a:schemeClr val="bg1"/>
                                    </a:solidFill>
                                    <a:latin typeface="Cambria Math" panose="02040503050406030204" pitchFamily="18" charset="0"/>
                                  </a:rPr>
                                  <m:t>𝟐</m:t>
                                </m:r>
                              </m:sup>
                            </m:sSup>
                            <m:r>
                              <a:rPr lang="en-US" altLang="zh-CN" sz="2000" b="1" i="1">
                                <a:solidFill>
                                  <a:schemeClr val="bg1"/>
                                </a:solidFill>
                                <a:latin typeface="Cambria Math" panose="02040503050406030204" pitchFamily="18" charset="0"/>
                                <a:ea typeface="Cambria Math" panose="02040503050406030204" pitchFamily="18" charset="0"/>
                              </a:rPr>
                              <m:t>∙</m:t>
                            </m:r>
                            <m:r>
                              <a:rPr lang="en-US" altLang="zh-CN" sz="2000" b="1" i="0">
                                <a:solidFill>
                                  <a:schemeClr val="bg1"/>
                                </a:solidFill>
                                <a:latin typeface="Cambria Math" panose="02040503050406030204" pitchFamily="18" charset="0"/>
                                <a:ea typeface="Cambria Math" panose="02040503050406030204" pitchFamily="18" charset="0"/>
                              </a:rPr>
                              <m:t>𝐬</m:t>
                            </m:r>
                          </m:e>
                        </m:d>
                      </m:den>
                    </m:f>
                  </m:oMath>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3" name="圆角矩形标注 2"/>
              <p:cNvSpPr>
                <a:spLocks noRot="1" noChangeAspect="1" noMove="1" noResize="1" noEditPoints="1" noAdjustHandles="1" noChangeArrowheads="1" noChangeShapeType="1" noTextEdit="1"/>
              </p:cNvSpPr>
              <p:nvPr/>
            </p:nvSpPr>
            <p:spPr>
              <a:xfrm>
                <a:off x="1522466" y="4336495"/>
                <a:ext cx="2223291" cy="672552"/>
              </a:xfrm>
              <a:prstGeom prst="wedgeRoundRectCallout">
                <a:avLst>
                  <a:gd name="adj1" fmla="val 67246"/>
                  <a:gd name="adj2" fmla="val -78608"/>
                  <a:gd name="adj3" fmla="val 16667"/>
                </a:avLst>
              </a:prstGeom>
              <a:blipFill>
                <a:blip r:embed="rId3"/>
                <a:stretch>
                  <a:fillRect b="-815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圆角矩形标注 3"/>
              <p:cNvSpPr/>
              <p:nvPr/>
            </p:nvSpPr>
            <p:spPr>
              <a:xfrm>
                <a:off x="3803657" y="4698523"/>
                <a:ext cx="1852698" cy="634652"/>
              </a:xfrm>
              <a:prstGeom prst="wedgeRoundRectCallout">
                <a:avLst>
                  <a:gd name="adj1" fmla="val 41476"/>
                  <a:gd name="adj2" fmla="val -1445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Times New Roman" panose="02020603050405020304" pitchFamily="18" charset="0"/>
                  </a:rPr>
                  <a:t>涡流扩散系数</a:t>
                </a:r>
                <a:endParaRPr lang="en-US" altLang="zh-CN" sz="2000" b="1" dirty="0">
                  <a:solidFill>
                    <a:schemeClr val="bg1"/>
                  </a:solidFill>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dirty="0">
                              <a:solidFill>
                                <a:schemeClr val="bg1"/>
                              </a:solidFill>
                              <a:latin typeface="Cambria Math" panose="02040503050406030204" pitchFamily="18" charset="0"/>
                              <a:cs typeface="Times New Roman" panose="02020603050405020304" pitchFamily="18" charset="0"/>
                            </a:rPr>
                          </m:ctrlPr>
                        </m:fPr>
                        <m:num>
                          <m:sSup>
                            <m:sSupPr>
                              <m:ctrlPr>
                                <a:rPr lang="en-US" altLang="zh-CN" sz="2000" b="1" i="1" dirty="0">
                                  <a:solidFill>
                                    <a:schemeClr val="bg1"/>
                                  </a:solidFill>
                                  <a:latin typeface="Cambria Math" panose="02040503050406030204" pitchFamily="18" charset="0"/>
                                  <a:cs typeface="Times New Roman" panose="02020603050405020304" pitchFamily="18" charset="0"/>
                                </a:rPr>
                              </m:ctrlPr>
                            </m:sSupPr>
                            <m:e>
                              <m:r>
                                <a:rPr lang="en-US" altLang="zh-CN" sz="2000" b="1" dirty="0">
                                  <a:solidFill>
                                    <a:schemeClr val="bg1"/>
                                  </a:solidFill>
                                  <a:latin typeface="Cambria Math" panose="02040503050406030204" pitchFamily="18" charset="0"/>
                                  <a:cs typeface="Times New Roman" panose="02020603050405020304" pitchFamily="18" charset="0"/>
                                </a:rPr>
                                <m:t>𝐦</m:t>
                              </m:r>
                            </m:e>
                            <m:sup>
                              <m:r>
                                <a:rPr lang="en-US" altLang="zh-CN" sz="2000" b="1" dirty="0">
                                  <a:solidFill>
                                    <a:schemeClr val="bg1"/>
                                  </a:solidFill>
                                  <a:latin typeface="Cambria Math" panose="02040503050406030204" pitchFamily="18" charset="0"/>
                                  <a:cs typeface="Times New Roman" panose="02020603050405020304" pitchFamily="18" charset="0"/>
                                </a:rPr>
                                <m:t>𝟐</m:t>
                              </m:r>
                            </m:sup>
                          </m:sSup>
                        </m:num>
                        <m:den>
                          <m:r>
                            <a:rPr lang="en-US" altLang="zh-CN" sz="2000" b="1" dirty="0">
                              <a:solidFill>
                                <a:schemeClr val="bg1"/>
                              </a:solidFill>
                              <a:latin typeface="Cambria Math" panose="02040503050406030204" pitchFamily="18" charset="0"/>
                              <a:cs typeface="Times New Roman" panose="02020603050405020304" pitchFamily="18" charset="0"/>
                            </a:rPr>
                            <m:t>𝐬</m:t>
                          </m:r>
                        </m:den>
                      </m:f>
                    </m:oMath>
                  </m:oMathPara>
                </a14:m>
                <a:endParaRPr lang="en-US" altLang="zh-CN" sz="2000" b="1" dirty="0">
                  <a:solidFill>
                    <a:schemeClr val="bg1"/>
                  </a:solidFill>
                  <a:cs typeface="Times New Roman" panose="02020603050405020304" pitchFamily="18" charset="0"/>
                </a:endParaRPr>
              </a:p>
            </p:txBody>
          </p:sp>
        </mc:Choice>
        <mc:Fallback xmlns="">
          <p:sp>
            <p:nvSpPr>
              <p:cNvPr id="4" name="圆角矩形标注 3"/>
              <p:cNvSpPr>
                <a:spLocks noRot="1" noChangeAspect="1" noMove="1" noResize="1" noEditPoints="1" noAdjustHandles="1" noChangeArrowheads="1" noChangeShapeType="1" noTextEdit="1"/>
              </p:cNvSpPr>
              <p:nvPr/>
            </p:nvSpPr>
            <p:spPr>
              <a:xfrm>
                <a:off x="3803657" y="4698523"/>
                <a:ext cx="1852698" cy="634652"/>
              </a:xfrm>
              <a:prstGeom prst="wedgeRoundRectCallout">
                <a:avLst>
                  <a:gd name="adj1" fmla="val 41476"/>
                  <a:gd name="adj2" fmla="val -144579"/>
                  <a:gd name="adj3" fmla="val 16667"/>
                </a:avLst>
              </a:prstGeom>
              <a:blipFill>
                <a:blip r:embed="rId4"/>
                <a:stretch>
                  <a:fillRect r="-2606" b="-597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圆角矩形标注 4"/>
              <p:cNvSpPr/>
              <p:nvPr/>
            </p:nvSpPr>
            <p:spPr>
              <a:xfrm>
                <a:off x="7604889" y="4235350"/>
                <a:ext cx="2888474" cy="672552"/>
              </a:xfrm>
              <a:prstGeom prst="wedgeRoundRectCallout">
                <a:avLst>
                  <a:gd name="adj1" fmla="val -71489"/>
                  <a:gd name="adj2" fmla="val -94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组分</a:t>
                </a:r>
                <a:r>
                  <a:rPr lang="en-US" altLang="zh-CN" sz="2000" b="1" dirty="0">
                    <a:solidFill>
                      <a:schemeClr val="bg1"/>
                    </a:solidFill>
                    <a:latin typeface="Times New Roman" panose="02020603050405020304" pitchFamily="18" charset="0"/>
                    <a:cs typeface="Times New Roman" panose="02020603050405020304" pitchFamily="18" charset="0"/>
                  </a:rPr>
                  <a:t>A</a:t>
                </a:r>
                <a:r>
                  <a:rPr lang="zh-CN" altLang="en-US" sz="2000" b="1" dirty="0">
                    <a:solidFill>
                      <a:schemeClr val="bg1"/>
                    </a:solidFill>
                    <a:latin typeface="Times New Roman" panose="02020603050405020304" pitchFamily="18" charset="0"/>
                    <a:cs typeface="Times New Roman" panose="02020603050405020304" pitchFamily="18" charset="0"/>
                  </a:rPr>
                  <a:t>在扩散方向</a:t>
                </a:r>
                <a:r>
                  <a:rPr lang="en-US" altLang="zh-CN" sz="2000" b="1" dirty="0">
                    <a:solidFill>
                      <a:schemeClr val="bg1"/>
                    </a:solidFill>
                    <a:latin typeface="Times New Roman" panose="02020603050405020304" pitchFamily="18" charset="0"/>
                    <a:cs typeface="Times New Roman" panose="02020603050405020304" pitchFamily="18" charset="0"/>
                  </a:rPr>
                  <a:t>z</a:t>
                </a:r>
                <a:r>
                  <a:rPr lang="zh-CN" altLang="en-US" sz="2000" b="1" dirty="0">
                    <a:solidFill>
                      <a:schemeClr val="bg1"/>
                    </a:solidFill>
                    <a:latin typeface="Times New Roman" panose="02020603050405020304" pitchFamily="18" charset="0"/>
                    <a:cs typeface="Times New Roman" panose="02020603050405020304" pitchFamily="18" charset="0"/>
                  </a:rPr>
                  <a:t>上的浓度梯度，</a:t>
                </a:r>
                <a14:m>
                  <m:oMath xmlns:m="http://schemas.openxmlformats.org/officeDocument/2006/math">
                    <m:f>
                      <m:fPr>
                        <m:type m:val="lin"/>
                        <m:ctrlPr>
                          <a:rPr lang="zh-CN" altLang="en-US" sz="2000" b="1" i="1" smtClean="0">
                            <a:solidFill>
                              <a:schemeClr val="bg1"/>
                            </a:solidFill>
                            <a:latin typeface="Cambria Math" panose="02040503050406030204" pitchFamily="18" charset="0"/>
                            <a:cs typeface="Times New Roman" panose="02020603050405020304" pitchFamily="18" charset="0"/>
                          </a:rPr>
                        </m:ctrlPr>
                      </m:fPr>
                      <m:num>
                        <m:r>
                          <a:rPr lang="en-US" altLang="zh-CN" sz="2000" b="1" i="0" smtClean="0">
                            <a:solidFill>
                              <a:schemeClr val="bg1"/>
                            </a:solidFill>
                            <a:latin typeface="Cambria Math" panose="02040503050406030204" pitchFamily="18" charset="0"/>
                            <a:cs typeface="Times New Roman" panose="02020603050405020304" pitchFamily="18" charset="0"/>
                          </a:rPr>
                          <m:t>𝐤𝐦𝐨𝐥</m:t>
                        </m:r>
                      </m:num>
                      <m:den>
                        <m:sSup>
                          <m:sSupPr>
                            <m:ctrlPr>
                              <a:rPr lang="en-US" altLang="zh-CN" sz="2000" b="1" i="1" smtClean="0">
                                <a:solidFill>
                                  <a:schemeClr val="bg1"/>
                                </a:solidFill>
                                <a:latin typeface="Cambria Math" panose="02040503050406030204" pitchFamily="18" charset="0"/>
                                <a:cs typeface="Times New Roman" panose="02020603050405020304" pitchFamily="18" charset="0"/>
                              </a:rPr>
                            </m:ctrlPr>
                          </m:sSupPr>
                          <m:e>
                            <m:r>
                              <a:rPr lang="en-US" altLang="zh-CN" sz="2000" b="1" i="0" smtClean="0">
                                <a:solidFill>
                                  <a:schemeClr val="bg1"/>
                                </a:solidFill>
                                <a:latin typeface="Cambria Math" panose="02040503050406030204" pitchFamily="18" charset="0"/>
                                <a:cs typeface="Times New Roman" panose="02020603050405020304" pitchFamily="18" charset="0"/>
                              </a:rPr>
                              <m:t>𝐦</m:t>
                            </m:r>
                          </m:e>
                          <m:sup>
                            <m:r>
                              <a:rPr lang="en-US" altLang="zh-CN" sz="2000" b="1" i="0" smtClean="0">
                                <a:solidFill>
                                  <a:schemeClr val="bg1"/>
                                </a:solidFill>
                                <a:latin typeface="Cambria Math" panose="02040503050406030204" pitchFamily="18" charset="0"/>
                                <a:cs typeface="Times New Roman" panose="02020603050405020304" pitchFamily="18" charset="0"/>
                              </a:rPr>
                              <m:t>𝟒</m:t>
                            </m:r>
                          </m:sup>
                        </m:sSup>
                      </m:den>
                    </m:f>
                  </m:oMath>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5" name="圆角矩形标注 4"/>
              <p:cNvSpPr>
                <a:spLocks noRot="1" noChangeAspect="1" noMove="1" noResize="1" noEditPoints="1" noAdjustHandles="1" noChangeArrowheads="1" noChangeShapeType="1" noTextEdit="1"/>
              </p:cNvSpPr>
              <p:nvPr/>
            </p:nvSpPr>
            <p:spPr>
              <a:xfrm>
                <a:off x="7604889" y="4235350"/>
                <a:ext cx="2888474" cy="672552"/>
              </a:xfrm>
              <a:prstGeom prst="wedgeRoundRectCallout">
                <a:avLst>
                  <a:gd name="adj1" fmla="val -71489"/>
                  <a:gd name="adj2" fmla="val -94146"/>
                  <a:gd name="adj3" fmla="val 16667"/>
                </a:avLst>
              </a:prstGeom>
              <a:blipFill>
                <a:blip r:embed="rId5"/>
                <a:stretch>
                  <a:fillRect r="-5709" b="-746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圆角矩形标注 5"/>
              <p:cNvSpPr/>
              <p:nvPr/>
            </p:nvSpPr>
            <p:spPr>
              <a:xfrm>
                <a:off x="5714255" y="4698523"/>
                <a:ext cx="1852698" cy="634652"/>
              </a:xfrm>
              <a:prstGeom prst="wedgeRoundRectCallout">
                <a:avLst>
                  <a:gd name="adj1" fmla="val -25506"/>
                  <a:gd name="adj2" fmla="val -1548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Times New Roman" panose="02020603050405020304" pitchFamily="18" charset="0"/>
                  </a:rPr>
                  <a:t>分子扩散系数</a:t>
                </a:r>
                <a:endParaRPr lang="en-US" altLang="zh-CN" sz="2000" b="1" dirty="0">
                  <a:solidFill>
                    <a:schemeClr val="bg1"/>
                  </a:solidFill>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dirty="0">
                              <a:solidFill>
                                <a:schemeClr val="bg1"/>
                              </a:solidFill>
                              <a:latin typeface="Cambria Math" panose="02040503050406030204" pitchFamily="18" charset="0"/>
                              <a:cs typeface="Times New Roman" panose="02020603050405020304" pitchFamily="18" charset="0"/>
                            </a:rPr>
                          </m:ctrlPr>
                        </m:fPr>
                        <m:num>
                          <m:sSup>
                            <m:sSupPr>
                              <m:ctrlPr>
                                <a:rPr lang="en-US" altLang="zh-CN" sz="2000" b="1" i="1" dirty="0">
                                  <a:solidFill>
                                    <a:schemeClr val="bg1"/>
                                  </a:solidFill>
                                  <a:latin typeface="Cambria Math" panose="02040503050406030204" pitchFamily="18" charset="0"/>
                                  <a:cs typeface="Times New Roman" panose="02020603050405020304" pitchFamily="18" charset="0"/>
                                </a:rPr>
                              </m:ctrlPr>
                            </m:sSupPr>
                            <m:e>
                              <m:r>
                                <a:rPr lang="en-US" altLang="zh-CN" sz="2000" b="1" dirty="0">
                                  <a:solidFill>
                                    <a:schemeClr val="bg1"/>
                                  </a:solidFill>
                                  <a:latin typeface="Cambria Math" panose="02040503050406030204" pitchFamily="18" charset="0"/>
                                  <a:cs typeface="Times New Roman" panose="02020603050405020304" pitchFamily="18" charset="0"/>
                                </a:rPr>
                                <m:t>𝐦</m:t>
                              </m:r>
                            </m:e>
                            <m:sup>
                              <m:r>
                                <a:rPr lang="en-US" altLang="zh-CN" sz="2000" b="1" dirty="0">
                                  <a:solidFill>
                                    <a:schemeClr val="bg1"/>
                                  </a:solidFill>
                                  <a:latin typeface="Cambria Math" panose="02040503050406030204" pitchFamily="18" charset="0"/>
                                  <a:cs typeface="Times New Roman" panose="02020603050405020304" pitchFamily="18" charset="0"/>
                                </a:rPr>
                                <m:t>𝟐</m:t>
                              </m:r>
                            </m:sup>
                          </m:sSup>
                        </m:num>
                        <m:den>
                          <m:r>
                            <a:rPr lang="en-US" altLang="zh-CN" sz="2000" b="1" dirty="0">
                              <a:solidFill>
                                <a:schemeClr val="bg1"/>
                              </a:solidFill>
                              <a:latin typeface="Cambria Math" panose="02040503050406030204" pitchFamily="18" charset="0"/>
                              <a:cs typeface="Times New Roman" panose="02020603050405020304" pitchFamily="18" charset="0"/>
                            </a:rPr>
                            <m:t>𝐬</m:t>
                          </m:r>
                        </m:den>
                      </m:f>
                    </m:oMath>
                  </m:oMathPara>
                </a14:m>
                <a:endParaRPr lang="en-US" altLang="zh-CN" sz="2000" b="1" dirty="0">
                  <a:solidFill>
                    <a:schemeClr val="bg1"/>
                  </a:solidFill>
                  <a:cs typeface="Times New Roman" panose="02020603050405020304" pitchFamily="18" charset="0"/>
                </a:endParaRPr>
              </a:p>
            </p:txBody>
          </p:sp>
        </mc:Choice>
        <mc:Fallback xmlns="">
          <p:sp>
            <p:nvSpPr>
              <p:cNvPr id="6" name="圆角矩形标注 5"/>
              <p:cNvSpPr>
                <a:spLocks noRot="1" noChangeAspect="1" noMove="1" noResize="1" noEditPoints="1" noAdjustHandles="1" noChangeArrowheads="1" noChangeShapeType="1" noTextEdit="1"/>
              </p:cNvSpPr>
              <p:nvPr/>
            </p:nvSpPr>
            <p:spPr>
              <a:xfrm>
                <a:off x="5714255" y="4698523"/>
                <a:ext cx="1852698" cy="634652"/>
              </a:xfrm>
              <a:prstGeom prst="wedgeRoundRectCallout">
                <a:avLst>
                  <a:gd name="adj1" fmla="val -25506"/>
                  <a:gd name="adj2" fmla="val -154870"/>
                  <a:gd name="adj3" fmla="val 16667"/>
                </a:avLst>
              </a:prstGeom>
              <a:blipFill>
                <a:blip r:embed="rId6"/>
                <a:stretch>
                  <a:fillRect r="-2606" b="-56682"/>
                </a:stretch>
              </a:blipFill>
            </p:spPr>
            <p:txBody>
              <a:bodyPr/>
              <a:lstStyle/>
              <a:p>
                <a:r>
                  <a:rPr lang="zh-CN" altLang="en-US">
                    <a:noFill/>
                  </a:rPr>
                  <a:t> </a:t>
                </a:r>
              </a:p>
            </p:txBody>
          </p:sp>
        </mc:Fallback>
      </mc:AlternateContent>
      <p:sp>
        <p:nvSpPr>
          <p:cNvPr id="169" name="Text Box 4"/>
          <p:cNvSpPr txBox="1">
            <a:spLocks noChangeArrowheads="1"/>
          </p:cNvSpPr>
          <p:nvPr/>
        </p:nvSpPr>
        <p:spPr bwMode="auto">
          <a:xfrm>
            <a:off x="3621017" y="125542"/>
            <a:ext cx="69285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169879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65734" y="856861"/>
                <a:ext cx="11487106" cy="3323987"/>
              </a:xfrm>
              <a:prstGeom prst="rect">
                <a:avLst/>
              </a:prstGeom>
              <a:noFill/>
            </p:spPr>
            <p:txBody>
              <a:bodyPr wrap="square" rtlCol="0">
                <a:spAutoFit/>
              </a:bodyPr>
              <a:lstStyle/>
              <a:p>
                <a:pPr>
                  <a:spcBef>
                    <a:spcPts val="1200"/>
                  </a:spcBef>
                  <a:spcAft>
                    <a:spcPts val="1200"/>
                  </a:spcAft>
                </a:pPr>
                <a:r>
                  <a:rPr lang="zh-CN" altLang="en-US" sz="2600" b="1" dirty="0"/>
                  <a:t>（</a:t>
                </a:r>
                <a:r>
                  <a:rPr lang="en-US" altLang="zh-CN" sz="2600" b="1" dirty="0">
                    <a:latin typeface="Times New Roman" panose="02020603050405020304" pitchFamily="18" charset="0"/>
                    <a:cs typeface="Times New Roman" panose="02020603050405020304" pitchFamily="18" charset="0"/>
                  </a:rPr>
                  <a:t>2</a:t>
                </a:r>
                <a:r>
                  <a:rPr lang="zh-CN" altLang="en-US" sz="2600" b="1" dirty="0"/>
                  <a:t>）有效膜模型</a:t>
                </a:r>
                <a:endParaRPr lang="en-US" altLang="zh-CN" sz="2400" b="1" dirty="0"/>
              </a:p>
              <a:p>
                <a:pPr>
                  <a:spcBef>
                    <a:spcPts val="1200"/>
                  </a:spcBef>
                  <a:spcAft>
                    <a:spcPts val="1200"/>
                  </a:spcAft>
                </a:pPr>
                <a:r>
                  <a:rPr lang="en-US" altLang="zh-CN" sz="2400" b="1" dirty="0"/>
                  <a:t>  </a:t>
                </a:r>
                <a:r>
                  <a:rPr lang="en-US" altLang="zh-CN" sz="2600" b="1" dirty="0">
                    <a:latin typeface="等线" panose="02010600030101010101" pitchFamily="2" charset="-122"/>
                    <a:ea typeface="等线" panose="02010600030101010101" pitchFamily="2" charset="-122"/>
                  </a:rPr>
                  <a:t>①</a:t>
                </a:r>
                <a:r>
                  <a:rPr lang="zh-CN" altLang="en-US" sz="2600" dirty="0"/>
                  <a:t>回忆：对流传热过程     </a:t>
                </a:r>
                <a14:m>
                  <m:oMath xmlns:m="http://schemas.openxmlformats.org/officeDocument/2006/math">
                    <m:r>
                      <a:rPr lang="en-US" altLang="zh-CN" sz="2600" i="1">
                        <a:latin typeface="Cambria Math" panose="02040503050406030204" pitchFamily="18" charset="0"/>
                      </a:rPr>
                      <m:t>𝑄</m:t>
                    </m:r>
                    <m:r>
                      <a:rPr lang="en-US" altLang="zh-CN" sz="2600" i="1">
                        <a:latin typeface="Cambria Math" panose="02040503050406030204" pitchFamily="18" charset="0"/>
                      </a:rPr>
                      <m:t>=</m:t>
                    </m:r>
                    <m:r>
                      <a:rPr lang="zh-CN" altLang="en-US" sz="2600" i="1">
                        <a:latin typeface="Cambria Math" panose="02040503050406030204" pitchFamily="18" charset="0"/>
                      </a:rPr>
                      <m:t>𝛼</m:t>
                    </m:r>
                    <m:r>
                      <a:rPr lang="en-US" altLang="zh-CN" sz="2600" i="1">
                        <a:latin typeface="Cambria Math" panose="02040503050406030204" pitchFamily="18" charset="0"/>
                      </a:rPr>
                      <m:t>𝐴</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𝑇</m:t>
                        </m:r>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𝑇</m:t>
                            </m:r>
                          </m:e>
                          <m:sub>
                            <m:r>
                              <a:rPr lang="en-US" altLang="zh-CN" sz="2600" i="1">
                                <a:latin typeface="Cambria Math" panose="02040503050406030204" pitchFamily="18" charset="0"/>
                              </a:rPr>
                              <m:t>𝑊</m:t>
                            </m:r>
                          </m:sub>
                        </m:sSub>
                      </m:e>
                    </m:d>
                  </m:oMath>
                </a14:m>
                <a:r>
                  <a:rPr lang="zh-CN" altLang="en-US" sz="2600" dirty="0"/>
                  <a:t>                                </a:t>
                </a:r>
                <a:endParaRPr lang="en-US" altLang="zh-CN" sz="2600" dirty="0"/>
              </a:p>
              <a:p>
                <a:pPr>
                  <a:spcBef>
                    <a:spcPts val="1200"/>
                  </a:spcBef>
                  <a:spcAft>
                    <a:spcPts val="1200"/>
                  </a:spcAft>
                </a:pPr>
                <a:r>
                  <a:rPr lang="zh-CN" altLang="en-US" sz="2600" dirty="0"/>
                  <a:t>                单位面积的传热速率</a:t>
                </a:r>
                <a:r>
                  <a:rPr lang="en-US" altLang="zh-CN" sz="2600" dirty="0"/>
                  <a:t>=</a:t>
                </a:r>
                <a:r>
                  <a:rPr lang="zh-CN" altLang="en-US" sz="2600" dirty="0"/>
                  <a:t>对流传热系数</a:t>
                </a:r>
                <a:r>
                  <a:rPr lang="en-US"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推动力</a:t>
                </a:r>
                <a:endParaRPr lang="en-US" altLang="zh-CN" sz="2600" dirty="0">
                  <a:latin typeface="Times New Roman" panose="02020603050405020304" pitchFamily="18" charset="0"/>
                  <a:cs typeface="Times New Roman" panose="02020603050405020304" pitchFamily="18" charset="0"/>
                </a:endParaRPr>
              </a:p>
              <a:p>
                <a:pPr>
                  <a:spcBef>
                    <a:spcPts val="1200"/>
                  </a:spcBef>
                  <a:spcAft>
                    <a:spcPts val="1200"/>
                  </a:spcAft>
                </a:pPr>
                <a:r>
                  <a:rPr lang="en-US" altLang="zh-CN" sz="2600"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sz="2600" dirty="0">
                    <a:latin typeface="Times New Roman" panose="02020603050405020304" pitchFamily="18" charset="0"/>
                    <a:ea typeface="等线" panose="02010600030101010101" pitchFamily="2" charset="-122"/>
                    <a:cs typeface="Times New Roman" panose="02020603050405020304" pitchFamily="18" charset="0"/>
                  </a:rPr>
                  <a:t>②</a:t>
                </a:r>
                <a:r>
                  <a:rPr lang="zh-CN" altLang="en-US" sz="2600" dirty="0"/>
                  <a:t>对流传质过程</a:t>
                </a:r>
                <a:endParaRPr lang="en-US" altLang="zh-CN" sz="2600" dirty="0"/>
              </a:p>
              <a:p>
                <a:pPr>
                  <a:spcBef>
                    <a:spcPts val="1200"/>
                  </a:spcBef>
                  <a:spcAft>
                    <a:spcPts val="1200"/>
                  </a:spcAft>
                </a:pPr>
                <a:endParaRPr lang="en-US" altLang="zh-CN" sz="2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65734" y="856861"/>
                <a:ext cx="11487106" cy="3323987"/>
              </a:xfrm>
              <a:prstGeom prst="rect">
                <a:avLst/>
              </a:prstGeom>
              <a:blipFill>
                <a:blip r:embed="rId2"/>
                <a:stretch>
                  <a:fillRect l="-955" t="-2385"/>
                </a:stretch>
              </a:blipFill>
            </p:spPr>
            <p:txBody>
              <a:bodyPr/>
              <a:lstStyle/>
              <a:p>
                <a:r>
                  <a:rPr lang="zh-CN" altLang="en-US">
                    <a:noFill/>
                  </a:rPr>
                  <a:t> </a:t>
                </a:r>
              </a:p>
            </p:txBody>
          </p:sp>
        </mc:Fallback>
      </mc:AlternateContent>
      <p:grpSp>
        <p:nvGrpSpPr>
          <p:cNvPr id="7" name="组合 6"/>
          <p:cNvGrpSpPr/>
          <p:nvPr/>
        </p:nvGrpSpPr>
        <p:grpSpPr>
          <a:xfrm>
            <a:off x="2482235" y="3711047"/>
            <a:ext cx="6653212" cy="3016251"/>
            <a:chOff x="1042988" y="2627313"/>
            <a:chExt cx="6653212" cy="3016251"/>
          </a:xfrm>
        </p:grpSpPr>
        <p:grpSp>
          <p:nvGrpSpPr>
            <p:cNvPr id="8" name="Group 2"/>
            <p:cNvGrpSpPr>
              <a:grpSpLocks/>
            </p:cNvGrpSpPr>
            <p:nvPr/>
          </p:nvGrpSpPr>
          <p:grpSpPr bwMode="auto">
            <a:xfrm>
              <a:off x="1042988" y="2627313"/>
              <a:ext cx="3352800" cy="2681287"/>
              <a:chOff x="144" y="1047"/>
              <a:chExt cx="2112" cy="1689"/>
            </a:xfrm>
          </p:grpSpPr>
          <p:sp>
            <p:nvSpPr>
              <p:cNvPr id="103" name="Line 3"/>
              <p:cNvSpPr>
                <a:spLocks noChangeShapeType="1"/>
              </p:cNvSpPr>
              <p:nvPr/>
            </p:nvSpPr>
            <p:spPr bwMode="auto">
              <a:xfrm>
                <a:off x="1008" y="1047"/>
                <a:ext cx="0" cy="1689"/>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4"/>
              <p:cNvSpPr>
                <a:spLocks noChangeShapeType="1"/>
              </p:cNvSpPr>
              <p:nvPr/>
            </p:nvSpPr>
            <p:spPr bwMode="auto">
              <a:xfrm>
                <a:off x="1296" y="1056"/>
                <a:ext cx="0" cy="16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5"/>
              <p:cNvSpPr>
                <a:spLocks noChangeShapeType="1"/>
              </p:cNvSpPr>
              <p:nvPr/>
            </p:nvSpPr>
            <p:spPr bwMode="auto">
              <a:xfrm>
                <a:off x="972"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6"/>
              <p:cNvSpPr>
                <a:spLocks noChangeShapeType="1"/>
              </p:cNvSpPr>
              <p:nvPr/>
            </p:nvSpPr>
            <p:spPr bwMode="auto">
              <a:xfrm>
                <a:off x="942"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7"/>
              <p:cNvSpPr>
                <a:spLocks noChangeShapeType="1"/>
              </p:cNvSpPr>
              <p:nvPr/>
            </p:nvSpPr>
            <p:spPr bwMode="auto">
              <a:xfrm>
                <a:off x="906" y="1050"/>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8"/>
              <p:cNvSpPr>
                <a:spLocks noChangeShapeType="1"/>
              </p:cNvSpPr>
              <p:nvPr/>
            </p:nvSpPr>
            <p:spPr bwMode="auto">
              <a:xfrm>
                <a:off x="1332"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9"/>
              <p:cNvSpPr>
                <a:spLocks noChangeShapeType="1"/>
              </p:cNvSpPr>
              <p:nvPr/>
            </p:nvSpPr>
            <p:spPr bwMode="auto">
              <a:xfrm>
                <a:off x="1356"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0"/>
              <p:cNvSpPr>
                <a:spLocks noChangeShapeType="1"/>
              </p:cNvSpPr>
              <p:nvPr/>
            </p:nvSpPr>
            <p:spPr bwMode="auto">
              <a:xfrm>
                <a:off x="1380"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11"/>
              <p:cNvSpPr>
                <a:spLocks noChangeShapeType="1"/>
              </p:cNvSpPr>
              <p:nvPr/>
            </p:nvSpPr>
            <p:spPr bwMode="auto">
              <a:xfrm>
                <a:off x="1410" y="1056"/>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Arc 12"/>
              <p:cNvSpPr>
                <a:spLocks/>
              </p:cNvSpPr>
              <p:nvPr/>
            </p:nvSpPr>
            <p:spPr bwMode="auto">
              <a:xfrm>
                <a:off x="768" y="1107"/>
                <a:ext cx="25" cy="47"/>
              </a:xfrm>
              <a:custGeom>
                <a:avLst/>
                <a:gdLst>
                  <a:gd name="G0" fmla="+- 0 0 0"/>
                  <a:gd name="G1" fmla="+- 21600 0 0"/>
                  <a:gd name="G2" fmla="+- 21600 0 0"/>
                  <a:gd name="T0" fmla="*/ 0 w 21600"/>
                  <a:gd name="T1" fmla="*/ 0 h 40757"/>
                  <a:gd name="T2" fmla="*/ 9978 w 21600"/>
                  <a:gd name="T3" fmla="*/ 40757 h 40757"/>
                  <a:gd name="T4" fmla="*/ 0 w 21600"/>
                  <a:gd name="T5" fmla="*/ 21600 h 40757"/>
                </a:gdLst>
                <a:ahLst/>
                <a:cxnLst>
                  <a:cxn ang="0">
                    <a:pos x="T0" y="T1"/>
                  </a:cxn>
                  <a:cxn ang="0">
                    <a:pos x="T2" y="T3"/>
                  </a:cxn>
                  <a:cxn ang="0">
                    <a:pos x="T4" y="T5"/>
                  </a:cxn>
                </a:cxnLst>
                <a:rect l="0" t="0" r="r" b="b"/>
                <a:pathLst>
                  <a:path w="21600" h="40757" fill="none" extrusionOk="0">
                    <a:moveTo>
                      <a:pt x="0" y="0"/>
                    </a:moveTo>
                    <a:cubicBezTo>
                      <a:pt x="11929" y="0"/>
                      <a:pt x="21600" y="9670"/>
                      <a:pt x="21600" y="21600"/>
                    </a:cubicBezTo>
                    <a:cubicBezTo>
                      <a:pt x="21600" y="29652"/>
                      <a:pt x="17120" y="37037"/>
                      <a:pt x="9978" y="40757"/>
                    </a:cubicBezTo>
                  </a:path>
                  <a:path w="21600" h="40757" stroke="0" extrusionOk="0">
                    <a:moveTo>
                      <a:pt x="0" y="0"/>
                    </a:moveTo>
                    <a:cubicBezTo>
                      <a:pt x="11929" y="0"/>
                      <a:pt x="21600" y="9670"/>
                      <a:pt x="21600" y="21600"/>
                    </a:cubicBezTo>
                    <a:cubicBezTo>
                      <a:pt x="21600" y="29652"/>
                      <a:pt x="17120" y="37037"/>
                      <a:pt x="9978" y="40757"/>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Arc 13"/>
              <p:cNvSpPr>
                <a:spLocks/>
              </p:cNvSpPr>
              <p:nvPr/>
            </p:nvSpPr>
            <p:spPr bwMode="auto">
              <a:xfrm>
                <a:off x="864" y="120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Arc 14"/>
              <p:cNvSpPr>
                <a:spLocks/>
              </p:cNvSpPr>
              <p:nvPr/>
            </p:nvSpPr>
            <p:spPr bwMode="auto">
              <a:xfrm>
                <a:off x="816" y="129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Arc 15"/>
              <p:cNvSpPr>
                <a:spLocks/>
              </p:cNvSpPr>
              <p:nvPr/>
            </p:nvSpPr>
            <p:spPr bwMode="auto">
              <a:xfrm>
                <a:off x="816" y="1152"/>
                <a:ext cx="25" cy="48"/>
              </a:xfrm>
              <a:custGeom>
                <a:avLst/>
                <a:gdLst>
                  <a:gd name="G0" fmla="+- 0 0 0"/>
                  <a:gd name="G1" fmla="+- 21600 0 0"/>
                  <a:gd name="G2" fmla="+- 21600 0 0"/>
                  <a:gd name="T0" fmla="*/ 0 w 21600"/>
                  <a:gd name="T1" fmla="*/ 0 h 41201"/>
                  <a:gd name="T2" fmla="*/ 9075 w 21600"/>
                  <a:gd name="T3" fmla="*/ 41201 h 41201"/>
                  <a:gd name="T4" fmla="*/ 0 w 21600"/>
                  <a:gd name="T5" fmla="*/ 21600 h 41201"/>
                </a:gdLst>
                <a:ahLst/>
                <a:cxnLst>
                  <a:cxn ang="0">
                    <a:pos x="T0" y="T1"/>
                  </a:cxn>
                  <a:cxn ang="0">
                    <a:pos x="T2" y="T3"/>
                  </a:cxn>
                  <a:cxn ang="0">
                    <a:pos x="T4" y="T5"/>
                  </a:cxn>
                </a:cxnLst>
                <a:rect l="0" t="0" r="r" b="b"/>
                <a:pathLst>
                  <a:path w="21600" h="41201" fill="none" extrusionOk="0">
                    <a:moveTo>
                      <a:pt x="0" y="0"/>
                    </a:moveTo>
                    <a:cubicBezTo>
                      <a:pt x="11929" y="0"/>
                      <a:pt x="21600" y="9670"/>
                      <a:pt x="21600" y="21600"/>
                    </a:cubicBezTo>
                    <a:cubicBezTo>
                      <a:pt x="21600" y="30015"/>
                      <a:pt x="16712" y="37665"/>
                      <a:pt x="9075" y="41201"/>
                    </a:cubicBezTo>
                  </a:path>
                  <a:path w="21600" h="41201" stroke="0" extrusionOk="0">
                    <a:moveTo>
                      <a:pt x="0" y="0"/>
                    </a:moveTo>
                    <a:cubicBezTo>
                      <a:pt x="11929" y="0"/>
                      <a:pt x="21600" y="9670"/>
                      <a:pt x="21600" y="21600"/>
                    </a:cubicBezTo>
                    <a:cubicBezTo>
                      <a:pt x="21600" y="30015"/>
                      <a:pt x="16712" y="37665"/>
                      <a:pt x="9075" y="4120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Arc 16"/>
              <p:cNvSpPr>
                <a:spLocks/>
              </p:cNvSpPr>
              <p:nvPr/>
            </p:nvSpPr>
            <p:spPr bwMode="auto">
              <a:xfrm>
                <a:off x="864" y="134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Arc 17"/>
              <p:cNvSpPr>
                <a:spLocks/>
              </p:cNvSpPr>
              <p:nvPr/>
            </p:nvSpPr>
            <p:spPr bwMode="auto">
              <a:xfrm>
                <a:off x="768" y="134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Arc 18"/>
              <p:cNvSpPr>
                <a:spLocks/>
              </p:cNvSpPr>
              <p:nvPr/>
            </p:nvSpPr>
            <p:spPr bwMode="auto">
              <a:xfrm>
                <a:off x="864" y="115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Arc 19"/>
              <p:cNvSpPr>
                <a:spLocks/>
              </p:cNvSpPr>
              <p:nvPr/>
            </p:nvSpPr>
            <p:spPr bwMode="auto">
              <a:xfrm>
                <a:off x="768" y="123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Arc 20"/>
              <p:cNvSpPr>
                <a:spLocks/>
              </p:cNvSpPr>
              <p:nvPr/>
            </p:nvSpPr>
            <p:spPr bwMode="auto">
              <a:xfrm>
                <a:off x="816" y="135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Arc 21"/>
              <p:cNvSpPr>
                <a:spLocks/>
              </p:cNvSpPr>
              <p:nvPr/>
            </p:nvSpPr>
            <p:spPr bwMode="auto">
              <a:xfrm>
                <a:off x="840" y="115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Arc 22"/>
              <p:cNvSpPr>
                <a:spLocks/>
              </p:cNvSpPr>
              <p:nvPr/>
            </p:nvSpPr>
            <p:spPr bwMode="auto">
              <a:xfrm>
                <a:off x="864" y="108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Arc 23"/>
              <p:cNvSpPr>
                <a:spLocks/>
              </p:cNvSpPr>
              <p:nvPr/>
            </p:nvSpPr>
            <p:spPr bwMode="auto">
              <a:xfrm>
                <a:off x="864" y="1248"/>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Arc 24"/>
              <p:cNvSpPr>
                <a:spLocks/>
              </p:cNvSpPr>
              <p:nvPr/>
            </p:nvSpPr>
            <p:spPr bwMode="auto">
              <a:xfrm>
                <a:off x="816" y="110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Arc 25"/>
              <p:cNvSpPr>
                <a:spLocks/>
              </p:cNvSpPr>
              <p:nvPr/>
            </p:nvSpPr>
            <p:spPr bwMode="auto">
              <a:xfrm>
                <a:off x="768" y="129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Arc 26"/>
              <p:cNvSpPr>
                <a:spLocks/>
              </p:cNvSpPr>
              <p:nvPr/>
            </p:nvSpPr>
            <p:spPr bwMode="auto">
              <a:xfrm>
                <a:off x="816" y="1248"/>
                <a:ext cx="25" cy="49"/>
              </a:xfrm>
              <a:custGeom>
                <a:avLst/>
                <a:gdLst>
                  <a:gd name="G0" fmla="+- 0 0 0"/>
                  <a:gd name="G1" fmla="+- 21600 0 0"/>
                  <a:gd name="G2" fmla="+- 21600 0 0"/>
                  <a:gd name="T0" fmla="*/ 0 w 21600"/>
                  <a:gd name="T1" fmla="*/ 0 h 42282"/>
                  <a:gd name="T2" fmla="*/ 6230 w 21600"/>
                  <a:gd name="T3" fmla="*/ 42282 h 42282"/>
                  <a:gd name="T4" fmla="*/ 0 w 21600"/>
                  <a:gd name="T5" fmla="*/ 21600 h 42282"/>
                </a:gdLst>
                <a:ahLst/>
                <a:cxnLst>
                  <a:cxn ang="0">
                    <a:pos x="T0" y="T1"/>
                  </a:cxn>
                  <a:cxn ang="0">
                    <a:pos x="T2" y="T3"/>
                  </a:cxn>
                  <a:cxn ang="0">
                    <a:pos x="T4" y="T5"/>
                  </a:cxn>
                </a:cxnLst>
                <a:rect l="0" t="0" r="r" b="b"/>
                <a:pathLst>
                  <a:path w="21600" h="42282" fill="none" extrusionOk="0">
                    <a:moveTo>
                      <a:pt x="0" y="0"/>
                    </a:moveTo>
                    <a:cubicBezTo>
                      <a:pt x="11929" y="0"/>
                      <a:pt x="21600" y="9670"/>
                      <a:pt x="21600" y="21600"/>
                    </a:cubicBezTo>
                    <a:cubicBezTo>
                      <a:pt x="21600" y="31129"/>
                      <a:pt x="15354" y="39533"/>
                      <a:pt x="6230" y="42282"/>
                    </a:cubicBezTo>
                  </a:path>
                  <a:path w="21600" h="42282" stroke="0" extrusionOk="0">
                    <a:moveTo>
                      <a:pt x="0" y="0"/>
                    </a:moveTo>
                    <a:cubicBezTo>
                      <a:pt x="11929" y="0"/>
                      <a:pt x="21600" y="9670"/>
                      <a:pt x="21600" y="21600"/>
                    </a:cubicBezTo>
                    <a:cubicBezTo>
                      <a:pt x="21600" y="31129"/>
                      <a:pt x="15354" y="39533"/>
                      <a:pt x="6230" y="42282"/>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Arc 27"/>
              <p:cNvSpPr>
                <a:spLocks/>
              </p:cNvSpPr>
              <p:nvPr/>
            </p:nvSpPr>
            <p:spPr bwMode="auto">
              <a:xfrm>
                <a:off x="864" y="144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Arc 28"/>
              <p:cNvSpPr>
                <a:spLocks/>
              </p:cNvSpPr>
              <p:nvPr/>
            </p:nvSpPr>
            <p:spPr bwMode="auto">
              <a:xfrm>
                <a:off x="864" y="139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Arc 29"/>
              <p:cNvSpPr>
                <a:spLocks/>
              </p:cNvSpPr>
              <p:nvPr/>
            </p:nvSpPr>
            <p:spPr bwMode="auto">
              <a:xfrm>
                <a:off x="768" y="1248"/>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Arc 30"/>
              <p:cNvSpPr>
                <a:spLocks/>
              </p:cNvSpPr>
              <p:nvPr/>
            </p:nvSpPr>
            <p:spPr bwMode="auto">
              <a:xfrm>
                <a:off x="779" y="1182"/>
                <a:ext cx="25" cy="46"/>
              </a:xfrm>
              <a:custGeom>
                <a:avLst/>
                <a:gdLst>
                  <a:gd name="G0" fmla="+- 0 0 0"/>
                  <a:gd name="G1" fmla="+- 21600 0 0"/>
                  <a:gd name="G2" fmla="+- 21600 0 0"/>
                  <a:gd name="T0" fmla="*/ 0 w 21600"/>
                  <a:gd name="T1" fmla="*/ 0 h 39848"/>
                  <a:gd name="T2" fmla="*/ 11557 w 21600"/>
                  <a:gd name="T3" fmla="*/ 39848 h 39848"/>
                  <a:gd name="T4" fmla="*/ 0 w 21600"/>
                  <a:gd name="T5" fmla="*/ 21600 h 39848"/>
                </a:gdLst>
                <a:ahLst/>
                <a:cxnLst>
                  <a:cxn ang="0">
                    <a:pos x="T0" y="T1"/>
                  </a:cxn>
                  <a:cxn ang="0">
                    <a:pos x="T2" y="T3"/>
                  </a:cxn>
                  <a:cxn ang="0">
                    <a:pos x="T4" y="T5"/>
                  </a:cxn>
                </a:cxnLst>
                <a:rect l="0" t="0" r="r" b="b"/>
                <a:pathLst>
                  <a:path w="21600" h="39848" fill="none" extrusionOk="0">
                    <a:moveTo>
                      <a:pt x="0" y="0"/>
                    </a:moveTo>
                    <a:cubicBezTo>
                      <a:pt x="11929" y="0"/>
                      <a:pt x="21600" y="9670"/>
                      <a:pt x="21600" y="21600"/>
                    </a:cubicBezTo>
                    <a:cubicBezTo>
                      <a:pt x="21600" y="29001"/>
                      <a:pt x="17810" y="35887"/>
                      <a:pt x="11557" y="39848"/>
                    </a:cubicBezTo>
                  </a:path>
                  <a:path w="21600" h="39848" stroke="0" extrusionOk="0">
                    <a:moveTo>
                      <a:pt x="0" y="0"/>
                    </a:moveTo>
                    <a:cubicBezTo>
                      <a:pt x="11929" y="0"/>
                      <a:pt x="21600" y="9670"/>
                      <a:pt x="21600" y="21600"/>
                    </a:cubicBezTo>
                    <a:cubicBezTo>
                      <a:pt x="21600" y="29001"/>
                      <a:pt x="17810" y="35887"/>
                      <a:pt x="11557" y="39848"/>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Arc 31"/>
              <p:cNvSpPr>
                <a:spLocks/>
              </p:cNvSpPr>
              <p:nvPr/>
            </p:nvSpPr>
            <p:spPr bwMode="auto">
              <a:xfrm>
                <a:off x="780" y="1397"/>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Arc 32"/>
              <p:cNvSpPr>
                <a:spLocks/>
              </p:cNvSpPr>
              <p:nvPr/>
            </p:nvSpPr>
            <p:spPr bwMode="auto">
              <a:xfrm>
                <a:off x="816" y="141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Arc 33"/>
              <p:cNvSpPr>
                <a:spLocks/>
              </p:cNvSpPr>
              <p:nvPr/>
            </p:nvSpPr>
            <p:spPr bwMode="auto">
              <a:xfrm>
                <a:off x="804" y="144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Arc 34"/>
              <p:cNvSpPr>
                <a:spLocks/>
              </p:cNvSpPr>
              <p:nvPr/>
            </p:nvSpPr>
            <p:spPr bwMode="auto">
              <a:xfrm>
                <a:off x="1445" y="109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Arc 35"/>
              <p:cNvSpPr>
                <a:spLocks/>
              </p:cNvSpPr>
              <p:nvPr/>
            </p:nvSpPr>
            <p:spPr bwMode="auto">
              <a:xfrm>
                <a:off x="1541" y="119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Arc 36"/>
              <p:cNvSpPr>
                <a:spLocks/>
              </p:cNvSpPr>
              <p:nvPr/>
            </p:nvSpPr>
            <p:spPr bwMode="auto">
              <a:xfrm>
                <a:off x="1493" y="128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Arc 37"/>
              <p:cNvSpPr>
                <a:spLocks/>
              </p:cNvSpPr>
              <p:nvPr/>
            </p:nvSpPr>
            <p:spPr bwMode="auto">
              <a:xfrm>
                <a:off x="1493" y="1188"/>
                <a:ext cx="47" cy="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Arc 38"/>
              <p:cNvSpPr>
                <a:spLocks/>
              </p:cNvSpPr>
              <p:nvPr/>
            </p:nvSpPr>
            <p:spPr bwMode="auto">
              <a:xfrm>
                <a:off x="1541" y="133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Arc 39"/>
              <p:cNvSpPr>
                <a:spLocks/>
              </p:cNvSpPr>
              <p:nvPr/>
            </p:nvSpPr>
            <p:spPr bwMode="auto">
              <a:xfrm>
                <a:off x="1445" y="133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Arc 40"/>
              <p:cNvSpPr>
                <a:spLocks/>
              </p:cNvSpPr>
              <p:nvPr/>
            </p:nvSpPr>
            <p:spPr bwMode="auto">
              <a:xfrm>
                <a:off x="1541" y="114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Arc 41"/>
              <p:cNvSpPr>
                <a:spLocks/>
              </p:cNvSpPr>
              <p:nvPr/>
            </p:nvSpPr>
            <p:spPr bwMode="auto">
              <a:xfrm>
                <a:off x="1445" y="122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Arc 42"/>
              <p:cNvSpPr>
                <a:spLocks/>
              </p:cNvSpPr>
              <p:nvPr/>
            </p:nvSpPr>
            <p:spPr bwMode="auto">
              <a:xfrm>
                <a:off x="1493" y="134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Arc 43"/>
              <p:cNvSpPr>
                <a:spLocks/>
              </p:cNvSpPr>
              <p:nvPr/>
            </p:nvSpPr>
            <p:spPr bwMode="auto">
              <a:xfrm>
                <a:off x="1488" y="114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Arc 44"/>
              <p:cNvSpPr>
                <a:spLocks/>
              </p:cNvSpPr>
              <p:nvPr/>
            </p:nvSpPr>
            <p:spPr bwMode="auto">
              <a:xfrm>
                <a:off x="1541" y="107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Arc 45"/>
              <p:cNvSpPr>
                <a:spLocks/>
              </p:cNvSpPr>
              <p:nvPr/>
            </p:nvSpPr>
            <p:spPr bwMode="auto">
              <a:xfrm>
                <a:off x="1511" y="1242"/>
                <a:ext cx="47" cy="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Arc 46"/>
              <p:cNvSpPr>
                <a:spLocks/>
              </p:cNvSpPr>
              <p:nvPr/>
            </p:nvSpPr>
            <p:spPr bwMode="auto">
              <a:xfrm>
                <a:off x="1493" y="109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Arc 47"/>
              <p:cNvSpPr>
                <a:spLocks/>
              </p:cNvSpPr>
              <p:nvPr/>
            </p:nvSpPr>
            <p:spPr bwMode="auto">
              <a:xfrm>
                <a:off x="1439" y="1285"/>
                <a:ext cx="47" cy="82"/>
              </a:xfrm>
              <a:custGeom>
                <a:avLst/>
                <a:gdLst>
                  <a:gd name="G0" fmla="+- 0 0 0"/>
                  <a:gd name="G1" fmla="+- 21600 0 0"/>
                  <a:gd name="G2" fmla="+- 21600 0 0"/>
                  <a:gd name="T0" fmla="*/ 0 w 21600"/>
                  <a:gd name="T1" fmla="*/ 0 h 29622"/>
                  <a:gd name="T2" fmla="*/ 20055 w 21600"/>
                  <a:gd name="T3" fmla="*/ 29622 h 29622"/>
                  <a:gd name="T4" fmla="*/ 0 w 21600"/>
                  <a:gd name="T5" fmla="*/ 21600 h 29622"/>
                </a:gdLst>
                <a:ahLst/>
                <a:cxnLst>
                  <a:cxn ang="0">
                    <a:pos x="T0" y="T1"/>
                  </a:cxn>
                  <a:cxn ang="0">
                    <a:pos x="T2" y="T3"/>
                  </a:cxn>
                  <a:cxn ang="0">
                    <a:pos x="T4" y="T5"/>
                  </a:cxn>
                </a:cxnLst>
                <a:rect l="0" t="0" r="r" b="b"/>
                <a:pathLst>
                  <a:path w="21600" h="29622" fill="none" extrusionOk="0">
                    <a:moveTo>
                      <a:pt x="0" y="0"/>
                    </a:moveTo>
                    <a:cubicBezTo>
                      <a:pt x="11929" y="0"/>
                      <a:pt x="21600" y="9670"/>
                      <a:pt x="21600" y="21600"/>
                    </a:cubicBezTo>
                    <a:cubicBezTo>
                      <a:pt x="21600" y="24347"/>
                      <a:pt x="21075" y="27070"/>
                      <a:pt x="20055" y="29622"/>
                    </a:cubicBezTo>
                  </a:path>
                  <a:path w="21600" h="29622" stroke="0" extrusionOk="0">
                    <a:moveTo>
                      <a:pt x="0" y="0"/>
                    </a:moveTo>
                    <a:cubicBezTo>
                      <a:pt x="11929" y="0"/>
                      <a:pt x="21600" y="9670"/>
                      <a:pt x="21600" y="21600"/>
                    </a:cubicBezTo>
                    <a:cubicBezTo>
                      <a:pt x="21600" y="24347"/>
                      <a:pt x="21075" y="27070"/>
                      <a:pt x="20055" y="29622"/>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Arc 48"/>
              <p:cNvSpPr>
                <a:spLocks/>
              </p:cNvSpPr>
              <p:nvPr/>
            </p:nvSpPr>
            <p:spPr bwMode="auto">
              <a:xfrm>
                <a:off x="1493" y="123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Arc 49"/>
              <p:cNvSpPr>
                <a:spLocks/>
              </p:cNvSpPr>
              <p:nvPr/>
            </p:nvSpPr>
            <p:spPr bwMode="auto">
              <a:xfrm>
                <a:off x="1541" y="1428"/>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Arc 50"/>
              <p:cNvSpPr>
                <a:spLocks/>
              </p:cNvSpPr>
              <p:nvPr/>
            </p:nvSpPr>
            <p:spPr bwMode="auto">
              <a:xfrm>
                <a:off x="1541" y="138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Arc 51"/>
              <p:cNvSpPr>
                <a:spLocks/>
              </p:cNvSpPr>
              <p:nvPr/>
            </p:nvSpPr>
            <p:spPr bwMode="auto">
              <a:xfrm>
                <a:off x="1445" y="1140"/>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Arc 52"/>
              <p:cNvSpPr>
                <a:spLocks/>
              </p:cNvSpPr>
              <p:nvPr/>
            </p:nvSpPr>
            <p:spPr bwMode="auto">
              <a:xfrm>
                <a:off x="1420" y="1158"/>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Arc 53"/>
              <p:cNvSpPr>
                <a:spLocks/>
              </p:cNvSpPr>
              <p:nvPr/>
            </p:nvSpPr>
            <p:spPr bwMode="auto">
              <a:xfrm>
                <a:off x="1457" y="138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Arc 54"/>
              <p:cNvSpPr>
                <a:spLocks/>
              </p:cNvSpPr>
              <p:nvPr/>
            </p:nvSpPr>
            <p:spPr bwMode="auto">
              <a:xfrm>
                <a:off x="1493" y="140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Arc 55"/>
              <p:cNvSpPr>
                <a:spLocks/>
              </p:cNvSpPr>
              <p:nvPr/>
            </p:nvSpPr>
            <p:spPr bwMode="auto">
              <a:xfrm>
                <a:off x="1481" y="143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Arc 56"/>
              <p:cNvSpPr>
                <a:spLocks/>
              </p:cNvSpPr>
              <p:nvPr/>
            </p:nvSpPr>
            <p:spPr bwMode="auto">
              <a:xfrm>
                <a:off x="1440" y="142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Arc 57"/>
              <p:cNvSpPr>
                <a:spLocks/>
              </p:cNvSpPr>
              <p:nvPr/>
            </p:nvSpPr>
            <p:spPr bwMode="auto">
              <a:xfrm>
                <a:off x="1427" y="123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Arc 58"/>
              <p:cNvSpPr>
                <a:spLocks/>
              </p:cNvSpPr>
              <p:nvPr/>
            </p:nvSpPr>
            <p:spPr bwMode="auto">
              <a:xfrm>
                <a:off x="426" y="1590"/>
                <a:ext cx="48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59"/>
              <p:cNvSpPr>
                <a:spLocks noChangeShapeType="1"/>
              </p:cNvSpPr>
              <p:nvPr/>
            </p:nvSpPr>
            <p:spPr bwMode="auto">
              <a:xfrm>
                <a:off x="1008" y="1986"/>
                <a:ext cx="288" cy="9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Arc 60"/>
              <p:cNvSpPr>
                <a:spLocks/>
              </p:cNvSpPr>
              <p:nvPr/>
            </p:nvSpPr>
            <p:spPr bwMode="auto">
              <a:xfrm flipH="1" flipV="1">
                <a:off x="1392" y="2208"/>
                <a:ext cx="480"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61"/>
              <p:cNvSpPr>
                <a:spLocks noChangeShapeType="1"/>
              </p:cNvSpPr>
              <p:nvPr/>
            </p:nvSpPr>
            <p:spPr bwMode="auto">
              <a:xfrm>
                <a:off x="1296" y="2070"/>
                <a:ext cx="96" cy="14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Line 62"/>
              <p:cNvSpPr>
                <a:spLocks noChangeShapeType="1"/>
              </p:cNvSpPr>
              <p:nvPr/>
            </p:nvSpPr>
            <p:spPr bwMode="auto">
              <a:xfrm>
                <a:off x="912" y="1782"/>
                <a:ext cx="96" cy="192"/>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Text Box 63"/>
              <p:cNvSpPr txBox="1">
                <a:spLocks noChangeArrowheads="1"/>
              </p:cNvSpPr>
              <p:nvPr/>
            </p:nvSpPr>
            <p:spPr bwMode="auto">
              <a:xfrm>
                <a:off x="240"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T</a:t>
                </a:r>
              </a:p>
            </p:txBody>
          </p:sp>
          <p:sp>
            <p:nvSpPr>
              <p:cNvPr id="164" name="Text Box 64"/>
              <p:cNvSpPr txBox="1">
                <a:spLocks noChangeArrowheads="1"/>
              </p:cNvSpPr>
              <p:nvPr/>
            </p:nvSpPr>
            <p:spPr bwMode="auto">
              <a:xfrm>
                <a:off x="624" y="177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t>
                </a:r>
                <a:r>
                  <a:rPr lang="en-US" altLang="zh-CN" baseline="-25000"/>
                  <a:t>W</a:t>
                </a:r>
                <a:endParaRPr lang="en-US" altLang="zh-CN"/>
              </a:p>
            </p:txBody>
          </p:sp>
          <p:sp>
            <p:nvSpPr>
              <p:cNvPr id="165" name="Text Box 65"/>
              <p:cNvSpPr txBox="1">
                <a:spLocks noChangeArrowheads="1"/>
              </p:cNvSpPr>
              <p:nvPr/>
            </p:nvSpPr>
            <p:spPr bwMode="auto">
              <a:xfrm>
                <a:off x="1344"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t>
                </a:r>
                <a:r>
                  <a:rPr lang="en-US" altLang="zh-CN" baseline="-25000"/>
                  <a:t>W</a:t>
                </a:r>
                <a:endParaRPr lang="en-US" altLang="zh-CN"/>
              </a:p>
            </p:txBody>
          </p:sp>
          <p:sp>
            <p:nvSpPr>
              <p:cNvPr id="166" name="Text Box 66"/>
              <p:cNvSpPr txBox="1">
                <a:spLocks noChangeArrowheads="1"/>
              </p:cNvSpPr>
              <p:nvPr/>
            </p:nvSpPr>
            <p:spPr bwMode="auto">
              <a:xfrm>
                <a:off x="1872" y="225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a:t>
                </a:r>
              </a:p>
            </p:txBody>
          </p:sp>
          <p:sp>
            <p:nvSpPr>
              <p:cNvPr id="167" name="Text Box 67"/>
              <p:cNvSpPr txBox="1">
                <a:spLocks noChangeArrowheads="1"/>
              </p:cNvSpPr>
              <p:nvPr/>
            </p:nvSpPr>
            <p:spPr bwMode="auto">
              <a:xfrm>
                <a:off x="144" y="11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热流体</a:t>
                </a:r>
              </a:p>
            </p:txBody>
          </p:sp>
          <p:sp>
            <p:nvSpPr>
              <p:cNvPr id="168" name="Text Box 68"/>
              <p:cNvSpPr txBox="1">
                <a:spLocks noChangeArrowheads="1"/>
              </p:cNvSpPr>
              <p:nvPr/>
            </p:nvSpPr>
            <p:spPr bwMode="auto">
              <a:xfrm>
                <a:off x="1584" y="110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冷流体</a:t>
                </a:r>
              </a:p>
            </p:txBody>
          </p:sp>
        </p:grpSp>
        <p:grpSp>
          <p:nvGrpSpPr>
            <p:cNvPr id="9" name="Group 69"/>
            <p:cNvGrpSpPr>
              <a:grpSpLocks/>
            </p:cNvGrpSpPr>
            <p:nvPr/>
          </p:nvGrpSpPr>
          <p:grpSpPr bwMode="auto">
            <a:xfrm>
              <a:off x="4953000" y="2670175"/>
              <a:ext cx="2743200" cy="2681288"/>
              <a:chOff x="2592" y="1056"/>
              <a:chExt cx="1728" cy="1689"/>
            </a:xfrm>
          </p:grpSpPr>
          <p:sp>
            <p:nvSpPr>
              <p:cNvPr id="39" name="Line 70"/>
              <p:cNvSpPr>
                <a:spLocks noChangeShapeType="1"/>
              </p:cNvSpPr>
              <p:nvPr/>
            </p:nvSpPr>
            <p:spPr bwMode="auto">
              <a:xfrm>
                <a:off x="3360" y="1056"/>
                <a:ext cx="0" cy="1689"/>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71"/>
              <p:cNvSpPr>
                <a:spLocks noChangeShapeType="1"/>
              </p:cNvSpPr>
              <p:nvPr/>
            </p:nvSpPr>
            <p:spPr bwMode="auto">
              <a:xfrm>
                <a:off x="3324"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2"/>
              <p:cNvSpPr>
                <a:spLocks noChangeShapeType="1"/>
              </p:cNvSpPr>
              <p:nvPr/>
            </p:nvSpPr>
            <p:spPr bwMode="auto">
              <a:xfrm>
                <a:off x="3294"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3"/>
              <p:cNvSpPr>
                <a:spLocks noChangeShapeType="1"/>
              </p:cNvSpPr>
              <p:nvPr/>
            </p:nvSpPr>
            <p:spPr bwMode="auto">
              <a:xfrm>
                <a:off x="3258" y="1059"/>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74"/>
              <p:cNvSpPr>
                <a:spLocks noChangeShapeType="1"/>
              </p:cNvSpPr>
              <p:nvPr/>
            </p:nvSpPr>
            <p:spPr bwMode="auto">
              <a:xfrm>
                <a:off x="3396"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75"/>
              <p:cNvSpPr>
                <a:spLocks noChangeShapeType="1"/>
              </p:cNvSpPr>
              <p:nvPr/>
            </p:nvSpPr>
            <p:spPr bwMode="auto">
              <a:xfrm>
                <a:off x="3420"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76"/>
              <p:cNvSpPr>
                <a:spLocks noChangeShapeType="1"/>
              </p:cNvSpPr>
              <p:nvPr/>
            </p:nvSpPr>
            <p:spPr bwMode="auto">
              <a:xfrm>
                <a:off x="3444"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77"/>
              <p:cNvSpPr>
                <a:spLocks noChangeShapeType="1"/>
              </p:cNvSpPr>
              <p:nvPr/>
            </p:nvSpPr>
            <p:spPr bwMode="auto">
              <a:xfrm>
                <a:off x="3474" y="1065"/>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Arc 78"/>
              <p:cNvSpPr>
                <a:spLocks/>
              </p:cNvSpPr>
              <p:nvPr/>
            </p:nvSpPr>
            <p:spPr bwMode="auto">
              <a:xfrm>
                <a:off x="3120" y="1116"/>
                <a:ext cx="25" cy="47"/>
              </a:xfrm>
              <a:custGeom>
                <a:avLst/>
                <a:gdLst>
                  <a:gd name="G0" fmla="+- 0 0 0"/>
                  <a:gd name="G1" fmla="+- 21600 0 0"/>
                  <a:gd name="G2" fmla="+- 21600 0 0"/>
                  <a:gd name="T0" fmla="*/ 0 w 21600"/>
                  <a:gd name="T1" fmla="*/ 0 h 40757"/>
                  <a:gd name="T2" fmla="*/ 9978 w 21600"/>
                  <a:gd name="T3" fmla="*/ 40757 h 40757"/>
                  <a:gd name="T4" fmla="*/ 0 w 21600"/>
                  <a:gd name="T5" fmla="*/ 21600 h 40757"/>
                </a:gdLst>
                <a:ahLst/>
                <a:cxnLst>
                  <a:cxn ang="0">
                    <a:pos x="T0" y="T1"/>
                  </a:cxn>
                  <a:cxn ang="0">
                    <a:pos x="T2" y="T3"/>
                  </a:cxn>
                  <a:cxn ang="0">
                    <a:pos x="T4" y="T5"/>
                  </a:cxn>
                </a:cxnLst>
                <a:rect l="0" t="0" r="r" b="b"/>
                <a:pathLst>
                  <a:path w="21600" h="40757" fill="none" extrusionOk="0">
                    <a:moveTo>
                      <a:pt x="0" y="0"/>
                    </a:moveTo>
                    <a:cubicBezTo>
                      <a:pt x="11929" y="0"/>
                      <a:pt x="21600" y="9670"/>
                      <a:pt x="21600" y="21600"/>
                    </a:cubicBezTo>
                    <a:cubicBezTo>
                      <a:pt x="21600" y="29652"/>
                      <a:pt x="17120" y="37037"/>
                      <a:pt x="9978" y="40757"/>
                    </a:cubicBezTo>
                  </a:path>
                  <a:path w="21600" h="40757" stroke="0" extrusionOk="0">
                    <a:moveTo>
                      <a:pt x="0" y="0"/>
                    </a:moveTo>
                    <a:cubicBezTo>
                      <a:pt x="11929" y="0"/>
                      <a:pt x="21600" y="9670"/>
                      <a:pt x="21600" y="21600"/>
                    </a:cubicBezTo>
                    <a:cubicBezTo>
                      <a:pt x="21600" y="29652"/>
                      <a:pt x="17120" y="37037"/>
                      <a:pt x="9978" y="40757"/>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79"/>
              <p:cNvSpPr>
                <a:spLocks/>
              </p:cNvSpPr>
              <p:nvPr/>
            </p:nvSpPr>
            <p:spPr bwMode="auto">
              <a:xfrm>
                <a:off x="3216" y="121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80"/>
              <p:cNvSpPr>
                <a:spLocks/>
              </p:cNvSpPr>
              <p:nvPr/>
            </p:nvSpPr>
            <p:spPr bwMode="auto">
              <a:xfrm>
                <a:off x="3168" y="130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81"/>
              <p:cNvSpPr>
                <a:spLocks/>
              </p:cNvSpPr>
              <p:nvPr/>
            </p:nvSpPr>
            <p:spPr bwMode="auto">
              <a:xfrm>
                <a:off x="3168" y="1161"/>
                <a:ext cx="25" cy="48"/>
              </a:xfrm>
              <a:custGeom>
                <a:avLst/>
                <a:gdLst>
                  <a:gd name="G0" fmla="+- 0 0 0"/>
                  <a:gd name="G1" fmla="+- 21600 0 0"/>
                  <a:gd name="G2" fmla="+- 21600 0 0"/>
                  <a:gd name="T0" fmla="*/ 0 w 21600"/>
                  <a:gd name="T1" fmla="*/ 0 h 41201"/>
                  <a:gd name="T2" fmla="*/ 9075 w 21600"/>
                  <a:gd name="T3" fmla="*/ 41201 h 41201"/>
                  <a:gd name="T4" fmla="*/ 0 w 21600"/>
                  <a:gd name="T5" fmla="*/ 21600 h 41201"/>
                </a:gdLst>
                <a:ahLst/>
                <a:cxnLst>
                  <a:cxn ang="0">
                    <a:pos x="T0" y="T1"/>
                  </a:cxn>
                  <a:cxn ang="0">
                    <a:pos x="T2" y="T3"/>
                  </a:cxn>
                  <a:cxn ang="0">
                    <a:pos x="T4" y="T5"/>
                  </a:cxn>
                </a:cxnLst>
                <a:rect l="0" t="0" r="r" b="b"/>
                <a:pathLst>
                  <a:path w="21600" h="41201" fill="none" extrusionOk="0">
                    <a:moveTo>
                      <a:pt x="0" y="0"/>
                    </a:moveTo>
                    <a:cubicBezTo>
                      <a:pt x="11929" y="0"/>
                      <a:pt x="21600" y="9670"/>
                      <a:pt x="21600" y="21600"/>
                    </a:cubicBezTo>
                    <a:cubicBezTo>
                      <a:pt x="21600" y="30015"/>
                      <a:pt x="16712" y="37665"/>
                      <a:pt x="9075" y="41201"/>
                    </a:cubicBezTo>
                  </a:path>
                  <a:path w="21600" h="41201" stroke="0" extrusionOk="0">
                    <a:moveTo>
                      <a:pt x="0" y="0"/>
                    </a:moveTo>
                    <a:cubicBezTo>
                      <a:pt x="11929" y="0"/>
                      <a:pt x="21600" y="9670"/>
                      <a:pt x="21600" y="21600"/>
                    </a:cubicBezTo>
                    <a:cubicBezTo>
                      <a:pt x="21600" y="30015"/>
                      <a:pt x="16712" y="37665"/>
                      <a:pt x="9075" y="41201"/>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Arc 82"/>
              <p:cNvSpPr>
                <a:spLocks/>
              </p:cNvSpPr>
              <p:nvPr/>
            </p:nvSpPr>
            <p:spPr bwMode="auto">
              <a:xfrm>
                <a:off x="3216" y="135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83"/>
              <p:cNvSpPr>
                <a:spLocks/>
              </p:cNvSpPr>
              <p:nvPr/>
            </p:nvSpPr>
            <p:spPr bwMode="auto">
              <a:xfrm>
                <a:off x="3120" y="135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rc 84"/>
              <p:cNvSpPr>
                <a:spLocks/>
              </p:cNvSpPr>
              <p:nvPr/>
            </p:nvSpPr>
            <p:spPr bwMode="auto">
              <a:xfrm>
                <a:off x="3216" y="116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rc 85"/>
              <p:cNvSpPr>
                <a:spLocks/>
              </p:cNvSpPr>
              <p:nvPr/>
            </p:nvSpPr>
            <p:spPr bwMode="auto">
              <a:xfrm>
                <a:off x="3120" y="124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86"/>
              <p:cNvSpPr>
                <a:spLocks/>
              </p:cNvSpPr>
              <p:nvPr/>
            </p:nvSpPr>
            <p:spPr bwMode="auto">
              <a:xfrm>
                <a:off x="3168" y="136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rc 87"/>
              <p:cNvSpPr>
                <a:spLocks/>
              </p:cNvSpPr>
              <p:nvPr/>
            </p:nvSpPr>
            <p:spPr bwMode="auto">
              <a:xfrm>
                <a:off x="3192" y="116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88"/>
              <p:cNvSpPr>
                <a:spLocks/>
              </p:cNvSpPr>
              <p:nvPr/>
            </p:nvSpPr>
            <p:spPr bwMode="auto">
              <a:xfrm>
                <a:off x="3216" y="109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Arc 89"/>
              <p:cNvSpPr>
                <a:spLocks/>
              </p:cNvSpPr>
              <p:nvPr/>
            </p:nvSpPr>
            <p:spPr bwMode="auto">
              <a:xfrm>
                <a:off x="3216" y="1257"/>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90"/>
              <p:cNvSpPr>
                <a:spLocks/>
              </p:cNvSpPr>
              <p:nvPr/>
            </p:nvSpPr>
            <p:spPr bwMode="auto">
              <a:xfrm>
                <a:off x="3168" y="111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rc 91"/>
              <p:cNvSpPr>
                <a:spLocks/>
              </p:cNvSpPr>
              <p:nvPr/>
            </p:nvSpPr>
            <p:spPr bwMode="auto">
              <a:xfrm>
                <a:off x="3120" y="130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rc 92"/>
              <p:cNvSpPr>
                <a:spLocks/>
              </p:cNvSpPr>
              <p:nvPr/>
            </p:nvSpPr>
            <p:spPr bwMode="auto">
              <a:xfrm>
                <a:off x="3168" y="1257"/>
                <a:ext cx="25" cy="49"/>
              </a:xfrm>
              <a:custGeom>
                <a:avLst/>
                <a:gdLst>
                  <a:gd name="G0" fmla="+- 0 0 0"/>
                  <a:gd name="G1" fmla="+- 21600 0 0"/>
                  <a:gd name="G2" fmla="+- 21600 0 0"/>
                  <a:gd name="T0" fmla="*/ 0 w 21600"/>
                  <a:gd name="T1" fmla="*/ 0 h 42282"/>
                  <a:gd name="T2" fmla="*/ 6230 w 21600"/>
                  <a:gd name="T3" fmla="*/ 42282 h 42282"/>
                  <a:gd name="T4" fmla="*/ 0 w 21600"/>
                  <a:gd name="T5" fmla="*/ 21600 h 42282"/>
                </a:gdLst>
                <a:ahLst/>
                <a:cxnLst>
                  <a:cxn ang="0">
                    <a:pos x="T0" y="T1"/>
                  </a:cxn>
                  <a:cxn ang="0">
                    <a:pos x="T2" y="T3"/>
                  </a:cxn>
                  <a:cxn ang="0">
                    <a:pos x="T4" y="T5"/>
                  </a:cxn>
                </a:cxnLst>
                <a:rect l="0" t="0" r="r" b="b"/>
                <a:pathLst>
                  <a:path w="21600" h="42282" fill="none" extrusionOk="0">
                    <a:moveTo>
                      <a:pt x="0" y="0"/>
                    </a:moveTo>
                    <a:cubicBezTo>
                      <a:pt x="11929" y="0"/>
                      <a:pt x="21600" y="9670"/>
                      <a:pt x="21600" y="21600"/>
                    </a:cubicBezTo>
                    <a:cubicBezTo>
                      <a:pt x="21600" y="31129"/>
                      <a:pt x="15354" y="39533"/>
                      <a:pt x="6230" y="42282"/>
                    </a:cubicBezTo>
                  </a:path>
                  <a:path w="21600" h="42282" stroke="0" extrusionOk="0">
                    <a:moveTo>
                      <a:pt x="0" y="0"/>
                    </a:moveTo>
                    <a:cubicBezTo>
                      <a:pt x="11929" y="0"/>
                      <a:pt x="21600" y="9670"/>
                      <a:pt x="21600" y="21600"/>
                    </a:cubicBezTo>
                    <a:cubicBezTo>
                      <a:pt x="21600" y="31129"/>
                      <a:pt x="15354" y="39533"/>
                      <a:pt x="6230" y="42282"/>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Arc 93"/>
              <p:cNvSpPr>
                <a:spLocks/>
              </p:cNvSpPr>
              <p:nvPr/>
            </p:nvSpPr>
            <p:spPr bwMode="auto">
              <a:xfrm>
                <a:off x="3216" y="144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94"/>
              <p:cNvSpPr>
                <a:spLocks/>
              </p:cNvSpPr>
              <p:nvPr/>
            </p:nvSpPr>
            <p:spPr bwMode="auto">
              <a:xfrm>
                <a:off x="3216" y="140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rc 95"/>
              <p:cNvSpPr>
                <a:spLocks/>
              </p:cNvSpPr>
              <p:nvPr/>
            </p:nvSpPr>
            <p:spPr bwMode="auto">
              <a:xfrm>
                <a:off x="3120" y="1257"/>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rc 96"/>
              <p:cNvSpPr>
                <a:spLocks/>
              </p:cNvSpPr>
              <p:nvPr/>
            </p:nvSpPr>
            <p:spPr bwMode="auto">
              <a:xfrm>
                <a:off x="3131" y="1191"/>
                <a:ext cx="25" cy="46"/>
              </a:xfrm>
              <a:custGeom>
                <a:avLst/>
                <a:gdLst>
                  <a:gd name="G0" fmla="+- 0 0 0"/>
                  <a:gd name="G1" fmla="+- 21600 0 0"/>
                  <a:gd name="G2" fmla="+- 21600 0 0"/>
                  <a:gd name="T0" fmla="*/ 0 w 21600"/>
                  <a:gd name="T1" fmla="*/ 0 h 39848"/>
                  <a:gd name="T2" fmla="*/ 11557 w 21600"/>
                  <a:gd name="T3" fmla="*/ 39848 h 39848"/>
                  <a:gd name="T4" fmla="*/ 0 w 21600"/>
                  <a:gd name="T5" fmla="*/ 21600 h 39848"/>
                </a:gdLst>
                <a:ahLst/>
                <a:cxnLst>
                  <a:cxn ang="0">
                    <a:pos x="T0" y="T1"/>
                  </a:cxn>
                  <a:cxn ang="0">
                    <a:pos x="T2" y="T3"/>
                  </a:cxn>
                  <a:cxn ang="0">
                    <a:pos x="T4" y="T5"/>
                  </a:cxn>
                </a:cxnLst>
                <a:rect l="0" t="0" r="r" b="b"/>
                <a:pathLst>
                  <a:path w="21600" h="39848" fill="none" extrusionOk="0">
                    <a:moveTo>
                      <a:pt x="0" y="0"/>
                    </a:moveTo>
                    <a:cubicBezTo>
                      <a:pt x="11929" y="0"/>
                      <a:pt x="21600" y="9670"/>
                      <a:pt x="21600" y="21600"/>
                    </a:cubicBezTo>
                    <a:cubicBezTo>
                      <a:pt x="21600" y="29001"/>
                      <a:pt x="17810" y="35887"/>
                      <a:pt x="11557" y="39848"/>
                    </a:cubicBezTo>
                  </a:path>
                  <a:path w="21600" h="39848" stroke="0" extrusionOk="0">
                    <a:moveTo>
                      <a:pt x="0" y="0"/>
                    </a:moveTo>
                    <a:cubicBezTo>
                      <a:pt x="11929" y="0"/>
                      <a:pt x="21600" y="9670"/>
                      <a:pt x="21600" y="21600"/>
                    </a:cubicBezTo>
                    <a:cubicBezTo>
                      <a:pt x="21600" y="29001"/>
                      <a:pt x="17810" y="35887"/>
                      <a:pt x="11557" y="39848"/>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97"/>
              <p:cNvSpPr>
                <a:spLocks/>
              </p:cNvSpPr>
              <p:nvPr/>
            </p:nvSpPr>
            <p:spPr bwMode="auto">
              <a:xfrm>
                <a:off x="3132" y="1406"/>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rc 98"/>
              <p:cNvSpPr>
                <a:spLocks/>
              </p:cNvSpPr>
              <p:nvPr/>
            </p:nvSpPr>
            <p:spPr bwMode="auto">
              <a:xfrm>
                <a:off x="3168" y="142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rc 99"/>
              <p:cNvSpPr>
                <a:spLocks/>
              </p:cNvSpPr>
              <p:nvPr/>
            </p:nvSpPr>
            <p:spPr bwMode="auto">
              <a:xfrm>
                <a:off x="3156" y="145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100"/>
              <p:cNvSpPr>
                <a:spLocks/>
              </p:cNvSpPr>
              <p:nvPr/>
            </p:nvSpPr>
            <p:spPr bwMode="auto">
              <a:xfrm>
                <a:off x="3509" y="110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Arc 101"/>
              <p:cNvSpPr>
                <a:spLocks/>
              </p:cNvSpPr>
              <p:nvPr/>
            </p:nvSpPr>
            <p:spPr bwMode="auto">
              <a:xfrm>
                <a:off x="3605" y="119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102"/>
              <p:cNvSpPr>
                <a:spLocks/>
              </p:cNvSpPr>
              <p:nvPr/>
            </p:nvSpPr>
            <p:spPr bwMode="auto">
              <a:xfrm>
                <a:off x="3557" y="129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rc 103"/>
              <p:cNvSpPr>
                <a:spLocks/>
              </p:cNvSpPr>
              <p:nvPr/>
            </p:nvSpPr>
            <p:spPr bwMode="auto">
              <a:xfrm>
                <a:off x="3557" y="1197"/>
                <a:ext cx="47" cy="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104"/>
              <p:cNvSpPr>
                <a:spLocks/>
              </p:cNvSpPr>
              <p:nvPr/>
            </p:nvSpPr>
            <p:spPr bwMode="auto">
              <a:xfrm>
                <a:off x="3605" y="134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Arc 105"/>
              <p:cNvSpPr>
                <a:spLocks/>
              </p:cNvSpPr>
              <p:nvPr/>
            </p:nvSpPr>
            <p:spPr bwMode="auto">
              <a:xfrm>
                <a:off x="3509" y="134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Arc 106"/>
              <p:cNvSpPr>
                <a:spLocks/>
              </p:cNvSpPr>
              <p:nvPr/>
            </p:nvSpPr>
            <p:spPr bwMode="auto">
              <a:xfrm>
                <a:off x="3605" y="114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Arc 107"/>
              <p:cNvSpPr>
                <a:spLocks/>
              </p:cNvSpPr>
              <p:nvPr/>
            </p:nvSpPr>
            <p:spPr bwMode="auto">
              <a:xfrm>
                <a:off x="3509" y="123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Arc 108"/>
              <p:cNvSpPr>
                <a:spLocks/>
              </p:cNvSpPr>
              <p:nvPr/>
            </p:nvSpPr>
            <p:spPr bwMode="auto">
              <a:xfrm>
                <a:off x="3557" y="135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Arc 109"/>
              <p:cNvSpPr>
                <a:spLocks/>
              </p:cNvSpPr>
              <p:nvPr/>
            </p:nvSpPr>
            <p:spPr bwMode="auto">
              <a:xfrm>
                <a:off x="3552" y="114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Arc 110"/>
              <p:cNvSpPr>
                <a:spLocks/>
              </p:cNvSpPr>
              <p:nvPr/>
            </p:nvSpPr>
            <p:spPr bwMode="auto">
              <a:xfrm>
                <a:off x="3605" y="1083"/>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Arc 111"/>
              <p:cNvSpPr>
                <a:spLocks/>
              </p:cNvSpPr>
              <p:nvPr/>
            </p:nvSpPr>
            <p:spPr bwMode="auto">
              <a:xfrm>
                <a:off x="3575" y="1251"/>
                <a:ext cx="47" cy="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Arc 112"/>
              <p:cNvSpPr>
                <a:spLocks/>
              </p:cNvSpPr>
              <p:nvPr/>
            </p:nvSpPr>
            <p:spPr bwMode="auto">
              <a:xfrm>
                <a:off x="3557" y="110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Arc 113"/>
              <p:cNvSpPr>
                <a:spLocks/>
              </p:cNvSpPr>
              <p:nvPr/>
            </p:nvSpPr>
            <p:spPr bwMode="auto">
              <a:xfrm>
                <a:off x="3503" y="1294"/>
                <a:ext cx="47" cy="82"/>
              </a:xfrm>
              <a:custGeom>
                <a:avLst/>
                <a:gdLst>
                  <a:gd name="G0" fmla="+- 0 0 0"/>
                  <a:gd name="G1" fmla="+- 21600 0 0"/>
                  <a:gd name="G2" fmla="+- 21600 0 0"/>
                  <a:gd name="T0" fmla="*/ 0 w 21600"/>
                  <a:gd name="T1" fmla="*/ 0 h 29622"/>
                  <a:gd name="T2" fmla="*/ 20055 w 21600"/>
                  <a:gd name="T3" fmla="*/ 29622 h 29622"/>
                  <a:gd name="T4" fmla="*/ 0 w 21600"/>
                  <a:gd name="T5" fmla="*/ 21600 h 29622"/>
                </a:gdLst>
                <a:ahLst/>
                <a:cxnLst>
                  <a:cxn ang="0">
                    <a:pos x="T0" y="T1"/>
                  </a:cxn>
                  <a:cxn ang="0">
                    <a:pos x="T2" y="T3"/>
                  </a:cxn>
                  <a:cxn ang="0">
                    <a:pos x="T4" y="T5"/>
                  </a:cxn>
                </a:cxnLst>
                <a:rect l="0" t="0" r="r" b="b"/>
                <a:pathLst>
                  <a:path w="21600" h="29622" fill="none" extrusionOk="0">
                    <a:moveTo>
                      <a:pt x="0" y="0"/>
                    </a:moveTo>
                    <a:cubicBezTo>
                      <a:pt x="11929" y="0"/>
                      <a:pt x="21600" y="9670"/>
                      <a:pt x="21600" y="21600"/>
                    </a:cubicBezTo>
                    <a:cubicBezTo>
                      <a:pt x="21600" y="24347"/>
                      <a:pt x="21075" y="27070"/>
                      <a:pt x="20055" y="29622"/>
                    </a:cubicBezTo>
                  </a:path>
                  <a:path w="21600" h="29622" stroke="0" extrusionOk="0">
                    <a:moveTo>
                      <a:pt x="0" y="0"/>
                    </a:moveTo>
                    <a:cubicBezTo>
                      <a:pt x="11929" y="0"/>
                      <a:pt x="21600" y="9670"/>
                      <a:pt x="21600" y="21600"/>
                    </a:cubicBezTo>
                    <a:cubicBezTo>
                      <a:pt x="21600" y="24347"/>
                      <a:pt x="21075" y="27070"/>
                      <a:pt x="20055" y="29622"/>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Arc 114"/>
              <p:cNvSpPr>
                <a:spLocks/>
              </p:cNvSpPr>
              <p:nvPr/>
            </p:nvSpPr>
            <p:spPr bwMode="auto">
              <a:xfrm>
                <a:off x="3557" y="124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Arc 115"/>
              <p:cNvSpPr>
                <a:spLocks/>
              </p:cNvSpPr>
              <p:nvPr/>
            </p:nvSpPr>
            <p:spPr bwMode="auto">
              <a:xfrm>
                <a:off x="3605" y="1437"/>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Arc 116"/>
              <p:cNvSpPr>
                <a:spLocks/>
              </p:cNvSpPr>
              <p:nvPr/>
            </p:nvSpPr>
            <p:spPr bwMode="auto">
              <a:xfrm>
                <a:off x="3605" y="138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rc 117"/>
              <p:cNvSpPr>
                <a:spLocks/>
              </p:cNvSpPr>
              <p:nvPr/>
            </p:nvSpPr>
            <p:spPr bwMode="auto">
              <a:xfrm>
                <a:off x="3509" y="1149"/>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Arc 118"/>
              <p:cNvSpPr>
                <a:spLocks/>
              </p:cNvSpPr>
              <p:nvPr/>
            </p:nvSpPr>
            <p:spPr bwMode="auto">
              <a:xfrm>
                <a:off x="3484" y="1167"/>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Arc 119"/>
              <p:cNvSpPr>
                <a:spLocks/>
              </p:cNvSpPr>
              <p:nvPr/>
            </p:nvSpPr>
            <p:spPr bwMode="auto">
              <a:xfrm>
                <a:off x="3521" y="1394"/>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rc 120"/>
              <p:cNvSpPr>
                <a:spLocks/>
              </p:cNvSpPr>
              <p:nvPr/>
            </p:nvSpPr>
            <p:spPr bwMode="auto">
              <a:xfrm>
                <a:off x="3557" y="141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Arc 121"/>
              <p:cNvSpPr>
                <a:spLocks/>
              </p:cNvSpPr>
              <p:nvPr/>
            </p:nvSpPr>
            <p:spPr bwMode="auto">
              <a:xfrm>
                <a:off x="3545" y="1442"/>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Arc 122"/>
              <p:cNvSpPr>
                <a:spLocks/>
              </p:cNvSpPr>
              <p:nvPr/>
            </p:nvSpPr>
            <p:spPr bwMode="auto">
              <a:xfrm>
                <a:off x="3504" y="1431"/>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Arc 123"/>
              <p:cNvSpPr>
                <a:spLocks/>
              </p:cNvSpPr>
              <p:nvPr/>
            </p:nvSpPr>
            <p:spPr bwMode="auto">
              <a:xfrm>
                <a:off x="3491" y="1245"/>
                <a:ext cx="25" cy="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rc 124"/>
              <p:cNvSpPr>
                <a:spLocks/>
              </p:cNvSpPr>
              <p:nvPr/>
            </p:nvSpPr>
            <p:spPr bwMode="auto">
              <a:xfrm>
                <a:off x="2778" y="1599"/>
                <a:ext cx="48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rc 125"/>
              <p:cNvSpPr>
                <a:spLocks/>
              </p:cNvSpPr>
              <p:nvPr/>
            </p:nvSpPr>
            <p:spPr bwMode="auto">
              <a:xfrm flipH="1" flipV="1">
                <a:off x="3456" y="2352"/>
                <a:ext cx="480"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26"/>
              <p:cNvSpPr>
                <a:spLocks noChangeShapeType="1"/>
              </p:cNvSpPr>
              <p:nvPr/>
            </p:nvSpPr>
            <p:spPr bwMode="auto">
              <a:xfrm>
                <a:off x="3360" y="2208"/>
                <a:ext cx="96" cy="14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127"/>
              <p:cNvSpPr>
                <a:spLocks noChangeShapeType="1"/>
              </p:cNvSpPr>
              <p:nvPr/>
            </p:nvSpPr>
            <p:spPr bwMode="auto">
              <a:xfrm>
                <a:off x="3264" y="1791"/>
                <a:ext cx="96" cy="192"/>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Text Box 128"/>
              <p:cNvSpPr txBox="1">
                <a:spLocks noChangeArrowheads="1"/>
              </p:cNvSpPr>
              <p:nvPr/>
            </p:nvSpPr>
            <p:spPr bwMode="auto">
              <a:xfrm>
                <a:off x="2592" y="1449"/>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r>
                  <a:rPr lang="en-US" altLang="zh-CN" baseline="-25000"/>
                  <a:t>A</a:t>
                </a:r>
                <a:endParaRPr lang="en-US" altLang="zh-CN"/>
              </a:p>
            </p:txBody>
          </p:sp>
          <p:sp>
            <p:nvSpPr>
              <p:cNvPr id="98" name="Text Box 129"/>
              <p:cNvSpPr txBox="1">
                <a:spLocks noChangeArrowheads="1"/>
              </p:cNvSpPr>
              <p:nvPr/>
            </p:nvSpPr>
            <p:spPr bwMode="auto">
              <a:xfrm>
                <a:off x="3024" y="177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p</a:t>
                </a:r>
                <a:r>
                  <a:rPr lang="en-US" altLang="zh-CN" baseline="-25000"/>
                  <a:t>Ai</a:t>
                </a:r>
                <a:endParaRPr lang="en-US" altLang="zh-CN"/>
              </a:p>
            </p:txBody>
          </p:sp>
          <p:sp>
            <p:nvSpPr>
              <p:cNvPr id="99" name="Text Box 130"/>
              <p:cNvSpPr txBox="1">
                <a:spLocks noChangeArrowheads="1"/>
              </p:cNvSpPr>
              <p:nvPr/>
            </p:nvSpPr>
            <p:spPr bwMode="auto">
              <a:xfrm>
                <a:off x="340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r>
                  <a:rPr lang="en-US" altLang="zh-CN" baseline="-25000"/>
                  <a:t>Ai</a:t>
                </a:r>
                <a:endParaRPr lang="en-US" altLang="zh-CN"/>
              </a:p>
            </p:txBody>
          </p:sp>
          <p:sp>
            <p:nvSpPr>
              <p:cNvPr id="100" name="Text Box 131"/>
              <p:cNvSpPr txBox="1">
                <a:spLocks noChangeArrowheads="1"/>
              </p:cNvSpPr>
              <p:nvPr/>
            </p:nvSpPr>
            <p:spPr bwMode="auto">
              <a:xfrm>
                <a:off x="3936" y="226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r>
                  <a:rPr lang="en-US" altLang="zh-CN" baseline="-25000"/>
                  <a:t>A</a:t>
                </a:r>
                <a:endParaRPr lang="en-US" altLang="zh-CN"/>
              </a:p>
            </p:txBody>
          </p:sp>
          <p:sp>
            <p:nvSpPr>
              <p:cNvPr id="101" name="Text Box 132"/>
              <p:cNvSpPr txBox="1">
                <a:spLocks noChangeArrowheads="1"/>
              </p:cNvSpPr>
              <p:nvPr/>
            </p:nvSpPr>
            <p:spPr bwMode="auto">
              <a:xfrm>
                <a:off x="2661" y="11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气相</a:t>
                </a:r>
              </a:p>
            </p:txBody>
          </p:sp>
          <p:sp>
            <p:nvSpPr>
              <p:cNvPr id="102" name="Text Box 133"/>
              <p:cNvSpPr txBox="1">
                <a:spLocks noChangeArrowheads="1"/>
              </p:cNvSpPr>
              <p:nvPr/>
            </p:nvSpPr>
            <p:spPr bwMode="auto">
              <a:xfrm>
                <a:off x="3648" y="1104"/>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液相</a:t>
                </a:r>
              </a:p>
            </p:txBody>
          </p:sp>
        </p:grpSp>
        <p:grpSp>
          <p:nvGrpSpPr>
            <p:cNvPr id="10" name="Group 134"/>
            <p:cNvGrpSpPr>
              <a:grpSpLocks/>
            </p:cNvGrpSpPr>
            <p:nvPr/>
          </p:nvGrpSpPr>
          <p:grpSpPr bwMode="auto">
            <a:xfrm>
              <a:off x="1524000" y="3508375"/>
              <a:ext cx="2286000" cy="2114550"/>
              <a:chOff x="960" y="1808"/>
              <a:chExt cx="1440" cy="1332"/>
            </a:xfrm>
          </p:grpSpPr>
          <p:sp>
            <p:nvSpPr>
              <p:cNvPr id="26" name="Line 135"/>
              <p:cNvSpPr>
                <a:spLocks noChangeShapeType="1"/>
              </p:cNvSpPr>
              <p:nvPr/>
            </p:nvSpPr>
            <p:spPr bwMode="auto">
              <a:xfrm>
                <a:off x="2016" y="2544"/>
                <a:ext cx="384" cy="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36"/>
              <p:cNvSpPr>
                <a:spLocks noChangeShapeType="1"/>
              </p:cNvSpPr>
              <p:nvPr/>
            </p:nvSpPr>
            <p:spPr bwMode="auto">
              <a:xfrm>
                <a:off x="1344" y="1872"/>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 name="Group 137"/>
              <p:cNvGrpSpPr>
                <a:grpSpLocks/>
              </p:cNvGrpSpPr>
              <p:nvPr/>
            </p:nvGrpSpPr>
            <p:grpSpPr bwMode="auto">
              <a:xfrm>
                <a:off x="960" y="1808"/>
                <a:ext cx="1405" cy="1332"/>
                <a:chOff x="432" y="1584"/>
                <a:chExt cx="1405" cy="1332"/>
              </a:xfrm>
            </p:grpSpPr>
            <p:sp>
              <p:nvSpPr>
                <p:cNvPr id="29" name="Line 138"/>
                <p:cNvSpPr>
                  <a:spLocks noChangeShapeType="1"/>
                </p:cNvSpPr>
                <p:nvPr/>
              </p:nvSpPr>
              <p:spPr bwMode="auto">
                <a:xfrm>
                  <a:off x="1296" y="2670"/>
                  <a:ext cx="192"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39"/>
                <p:cNvSpPr>
                  <a:spLocks noChangeShapeType="1"/>
                </p:cNvSpPr>
                <p:nvPr/>
              </p:nvSpPr>
              <p:spPr bwMode="auto">
                <a:xfrm flipH="1">
                  <a:off x="816" y="2688"/>
                  <a:ext cx="192"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 name="Group 140"/>
                <p:cNvGrpSpPr>
                  <a:grpSpLocks/>
                </p:cNvGrpSpPr>
                <p:nvPr/>
              </p:nvGrpSpPr>
              <p:grpSpPr bwMode="auto">
                <a:xfrm>
                  <a:off x="432" y="1584"/>
                  <a:ext cx="1405" cy="1332"/>
                  <a:chOff x="441" y="1602"/>
                  <a:chExt cx="1405" cy="1332"/>
                </a:xfrm>
              </p:grpSpPr>
              <p:sp>
                <p:nvSpPr>
                  <p:cNvPr id="32" name="Line 141"/>
                  <p:cNvSpPr>
                    <a:spLocks noChangeShapeType="1"/>
                  </p:cNvSpPr>
                  <p:nvPr/>
                </p:nvSpPr>
                <p:spPr bwMode="auto">
                  <a:xfrm flipH="1" flipV="1">
                    <a:off x="816" y="1602"/>
                    <a:ext cx="192" cy="360"/>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42"/>
                  <p:cNvSpPr>
                    <a:spLocks noChangeShapeType="1"/>
                  </p:cNvSpPr>
                  <p:nvPr/>
                </p:nvSpPr>
                <p:spPr bwMode="auto">
                  <a:xfrm flipH="1">
                    <a:off x="441" y="1611"/>
                    <a:ext cx="384" cy="0"/>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43"/>
                  <p:cNvSpPr>
                    <a:spLocks noChangeShapeType="1"/>
                  </p:cNvSpPr>
                  <p:nvPr/>
                </p:nvSpPr>
                <p:spPr bwMode="auto">
                  <a:xfrm>
                    <a:off x="1296" y="2070"/>
                    <a:ext cx="192" cy="282"/>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44"/>
                  <p:cNvSpPr>
                    <a:spLocks noChangeShapeType="1"/>
                  </p:cNvSpPr>
                  <p:nvPr/>
                </p:nvSpPr>
                <p:spPr bwMode="auto">
                  <a:xfrm>
                    <a:off x="1488" y="2334"/>
                    <a:ext cx="358" cy="0"/>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45"/>
                  <p:cNvSpPr>
                    <a:spLocks noChangeShapeType="1"/>
                  </p:cNvSpPr>
                  <p:nvPr/>
                </p:nvSpPr>
                <p:spPr bwMode="auto">
                  <a:xfrm>
                    <a:off x="1488" y="235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146"/>
                  <p:cNvSpPr txBox="1">
                    <a:spLocks noChangeArrowheads="1"/>
                  </p:cNvSpPr>
                  <p:nvPr/>
                </p:nvSpPr>
                <p:spPr bwMode="auto">
                  <a:xfrm>
                    <a:off x="786" y="264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folHlink"/>
                        </a:solidFill>
                        <a:sym typeface="Symbol" panose="05050102010706020507" pitchFamily="18" charset="2"/>
                      </a:rPr>
                      <a:t></a:t>
                    </a:r>
                    <a:r>
                      <a:rPr lang="en-US" altLang="zh-CN" b="1" baseline="-25000">
                        <a:solidFill>
                          <a:schemeClr val="folHlink"/>
                        </a:solidFill>
                        <a:sym typeface="Symbol" panose="05050102010706020507" pitchFamily="18" charset="2"/>
                      </a:rPr>
                      <a:t>T</a:t>
                    </a:r>
                    <a:endParaRPr lang="en-US" altLang="zh-CN" b="1">
                      <a:solidFill>
                        <a:schemeClr val="folHlink"/>
                      </a:solidFill>
                    </a:endParaRPr>
                  </a:p>
                </p:txBody>
              </p:sp>
              <p:sp>
                <p:nvSpPr>
                  <p:cNvPr id="38" name="Text Box 147"/>
                  <p:cNvSpPr txBox="1">
                    <a:spLocks noChangeArrowheads="1"/>
                  </p:cNvSpPr>
                  <p:nvPr/>
                </p:nvSpPr>
                <p:spPr bwMode="auto">
                  <a:xfrm>
                    <a:off x="1278" y="264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folHlink"/>
                        </a:solidFill>
                        <a:sym typeface="Symbol" panose="05050102010706020507" pitchFamily="18" charset="2"/>
                      </a:rPr>
                      <a:t></a:t>
                    </a:r>
                    <a:r>
                      <a:rPr lang="en-US" altLang="zh-CN" b="1" baseline="-25000">
                        <a:solidFill>
                          <a:schemeClr val="folHlink"/>
                        </a:solidFill>
                        <a:sym typeface="Symbol" panose="05050102010706020507" pitchFamily="18" charset="2"/>
                      </a:rPr>
                      <a:t>t</a:t>
                    </a:r>
                    <a:endParaRPr lang="en-US" altLang="zh-CN" b="1">
                      <a:solidFill>
                        <a:schemeClr val="folHlink"/>
                      </a:solidFill>
                    </a:endParaRPr>
                  </a:p>
                </p:txBody>
              </p:sp>
            </p:grpSp>
          </p:grpSp>
        </p:grpSp>
        <p:grpSp>
          <p:nvGrpSpPr>
            <p:cNvPr id="11" name="Group 148"/>
            <p:cNvGrpSpPr>
              <a:grpSpLocks/>
            </p:cNvGrpSpPr>
            <p:nvPr/>
          </p:nvGrpSpPr>
          <p:grpSpPr bwMode="auto">
            <a:xfrm>
              <a:off x="5295900" y="3190876"/>
              <a:ext cx="1790700" cy="2452688"/>
              <a:chOff x="3336" y="1608"/>
              <a:chExt cx="1128" cy="1545"/>
            </a:xfrm>
          </p:grpSpPr>
          <p:grpSp>
            <p:nvGrpSpPr>
              <p:cNvPr id="12" name="Group 149"/>
              <p:cNvGrpSpPr>
                <a:grpSpLocks/>
              </p:cNvGrpSpPr>
              <p:nvPr/>
            </p:nvGrpSpPr>
            <p:grpSpPr bwMode="auto">
              <a:xfrm>
                <a:off x="3336" y="1842"/>
                <a:ext cx="1128" cy="1311"/>
                <a:chOff x="3336" y="1850"/>
                <a:chExt cx="1128" cy="1311"/>
              </a:xfrm>
            </p:grpSpPr>
            <p:sp>
              <p:nvSpPr>
                <p:cNvPr id="14" name="Line 150"/>
                <p:cNvSpPr>
                  <a:spLocks noChangeShapeType="1"/>
                </p:cNvSpPr>
                <p:nvPr/>
              </p:nvSpPr>
              <p:spPr bwMode="auto">
                <a:xfrm>
                  <a:off x="3888" y="2912"/>
                  <a:ext cx="144"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1"/>
                <p:cNvSpPr>
                  <a:spLocks noChangeShapeType="1"/>
                </p:cNvSpPr>
                <p:nvPr/>
              </p:nvSpPr>
              <p:spPr bwMode="auto">
                <a:xfrm flipH="1">
                  <a:off x="3696" y="2912"/>
                  <a:ext cx="192"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 name="Group 152"/>
                <p:cNvGrpSpPr>
                  <a:grpSpLocks/>
                </p:cNvGrpSpPr>
                <p:nvPr/>
              </p:nvGrpSpPr>
              <p:grpSpPr bwMode="auto">
                <a:xfrm>
                  <a:off x="3336" y="1850"/>
                  <a:ext cx="1128" cy="1311"/>
                  <a:chOff x="2808" y="1626"/>
                  <a:chExt cx="1128" cy="1311"/>
                </a:xfrm>
              </p:grpSpPr>
              <p:sp>
                <p:nvSpPr>
                  <p:cNvPr id="17" name="Line 153"/>
                  <p:cNvSpPr>
                    <a:spLocks noChangeShapeType="1"/>
                  </p:cNvSpPr>
                  <p:nvPr/>
                </p:nvSpPr>
                <p:spPr bwMode="auto">
                  <a:xfrm>
                    <a:off x="3504" y="24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 name="Group 154"/>
                  <p:cNvGrpSpPr>
                    <a:grpSpLocks/>
                  </p:cNvGrpSpPr>
                  <p:nvPr/>
                </p:nvGrpSpPr>
                <p:grpSpPr bwMode="auto">
                  <a:xfrm>
                    <a:off x="2808" y="1626"/>
                    <a:ext cx="1128" cy="1311"/>
                    <a:chOff x="2808" y="1626"/>
                    <a:chExt cx="1128" cy="1311"/>
                  </a:xfrm>
                </p:grpSpPr>
                <p:sp>
                  <p:nvSpPr>
                    <p:cNvPr id="19" name="Line 155"/>
                    <p:cNvSpPr>
                      <a:spLocks noChangeShapeType="1"/>
                    </p:cNvSpPr>
                    <p:nvPr/>
                  </p:nvSpPr>
                  <p:spPr bwMode="auto">
                    <a:xfrm flipH="1" flipV="1">
                      <a:off x="3168" y="1632"/>
                      <a:ext cx="192" cy="336"/>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56"/>
                    <p:cNvSpPr>
                      <a:spLocks noChangeShapeType="1"/>
                    </p:cNvSpPr>
                    <p:nvPr/>
                  </p:nvSpPr>
                  <p:spPr bwMode="auto">
                    <a:xfrm flipH="1">
                      <a:off x="2808" y="1626"/>
                      <a:ext cx="358" cy="0"/>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57"/>
                    <p:cNvSpPr>
                      <a:spLocks noChangeShapeType="1"/>
                    </p:cNvSpPr>
                    <p:nvPr/>
                  </p:nvSpPr>
                  <p:spPr bwMode="auto">
                    <a:xfrm>
                      <a:off x="3372" y="2214"/>
                      <a:ext cx="132" cy="282"/>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8"/>
                    <p:cNvSpPr>
                      <a:spLocks noChangeShapeType="1"/>
                    </p:cNvSpPr>
                    <p:nvPr/>
                  </p:nvSpPr>
                  <p:spPr bwMode="auto">
                    <a:xfrm>
                      <a:off x="3504" y="2484"/>
                      <a:ext cx="432" cy="0"/>
                    </a:xfrm>
                    <a:prstGeom prst="line">
                      <a:avLst/>
                    </a:prstGeom>
                    <a:noFill/>
                    <a:ln w="317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59"/>
                    <p:cNvSpPr>
                      <a:spLocks noChangeShapeType="1"/>
                    </p:cNvSpPr>
                    <p:nvPr/>
                  </p:nvSpPr>
                  <p:spPr bwMode="auto">
                    <a:xfrm>
                      <a:off x="3168" y="1632"/>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160"/>
                    <p:cNvSpPr txBox="1">
                      <a:spLocks noChangeArrowheads="1"/>
                    </p:cNvSpPr>
                    <p:nvPr/>
                  </p:nvSpPr>
                  <p:spPr bwMode="auto">
                    <a:xfrm>
                      <a:off x="3120" y="264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err="1">
                          <a:solidFill>
                            <a:schemeClr val="folHlink"/>
                          </a:solidFill>
                          <a:sym typeface="Symbol" panose="05050102010706020507" pitchFamily="18" charset="2"/>
                        </a:rPr>
                        <a:t>z</a:t>
                      </a:r>
                      <a:r>
                        <a:rPr lang="en-US" altLang="zh-CN" baseline="-25000" dirty="0" err="1">
                          <a:solidFill>
                            <a:schemeClr val="folHlink"/>
                          </a:solidFill>
                          <a:sym typeface="Symbol" panose="05050102010706020507" pitchFamily="18" charset="2"/>
                        </a:rPr>
                        <a:t>G</a:t>
                      </a:r>
                      <a:endParaRPr lang="en-US" altLang="zh-CN" dirty="0">
                        <a:solidFill>
                          <a:schemeClr val="folHlink"/>
                        </a:solidFill>
                      </a:endParaRPr>
                    </a:p>
                  </p:txBody>
                </p:sp>
                <p:sp>
                  <p:nvSpPr>
                    <p:cNvPr id="25" name="Text Box 161"/>
                    <p:cNvSpPr txBox="1">
                      <a:spLocks noChangeArrowheads="1"/>
                    </p:cNvSpPr>
                    <p:nvPr/>
                  </p:nvSpPr>
                  <p:spPr bwMode="auto">
                    <a:xfrm>
                      <a:off x="3330" y="264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err="1">
                          <a:solidFill>
                            <a:schemeClr val="folHlink"/>
                          </a:solidFill>
                          <a:sym typeface="Symbol" panose="05050102010706020507" pitchFamily="18" charset="2"/>
                        </a:rPr>
                        <a:t>z</a:t>
                      </a:r>
                      <a:r>
                        <a:rPr lang="en-US" altLang="zh-CN" baseline="-25000" dirty="0" err="1">
                          <a:solidFill>
                            <a:schemeClr val="folHlink"/>
                          </a:solidFill>
                          <a:sym typeface="Symbol" panose="05050102010706020507" pitchFamily="18" charset="2"/>
                        </a:rPr>
                        <a:t>L</a:t>
                      </a:r>
                      <a:endParaRPr lang="en-US" altLang="zh-CN" dirty="0">
                        <a:solidFill>
                          <a:schemeClr val="folHlink"/>
                        </a:solidFill>
                      </a:endParaRPr>
                    </a:p>
                  </p:txBody>
                </p:sp>
              </p:grpSp>
            </p:grpSp>
          </p:grpSp>
          <p:sp>
            <p:nvSpPr>
              <p:cNvPr id="13" name="Text Box 162"/>
              <p:cNvSpPr txBox="1">
                <a:spLocks noChangeArrowheads="1"/>
              </p:cNvSpPr>
              <p:nvPr/>
            </p:nvSpPr>
            <p:spPr bwMode="auto">
              <a:xfrm>
                <a:off x="3563" y="160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E</a:t>
                </a:r>
              </a:p>
            </p:txBody>
          </p:sp>
        </p:grpSp>
      </p:grpSp>
      <p:sp>
        <p:nvSpPr>
          <p:cNvPr id="169" name="Text Box 4"/>
          <p:cNvSpPr txBox="1">
            <a:spLocks noChangeArrowheads="1"/>
          </p:cNvSpPr>
          <p:nvPr/>
        </p:nvSpPr>
        <p:spPr bwMode="auto">
          <a:xfrm>
            <a:off x="3621017" y="125542"/>
            <a:ext cx="69285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287998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39484" y="797169"/>
                <a:ext cx="11647715" cy="5219891"/>
              </a:xfrm>
              <a:prstGeom prst="rect">
                <a:avLst/>
              </a:prstGeom>
            </p:spPr>
            <p:txBody>
              <a:bodyPr wrap="square">
                <a:spAutoFit/>
              </a:bodyPr>
              <a:lstStyle/>
              <a:p>
                <a:r>
                  <a:rPr lang="zh-CN" altLang="en-US" sz="2400" b="1" dirty="0">
                    <a:latin typeface="+mn-ea"/>
                  </a:rPr>
                  <a:t>结论：</a:t>
                </a:r>
                <a:r>
                  <a:rPr lang="zh-CN" altLang="en-US" sz="2400" dirty="0">
                    <a:latin typeface="+mn-ea"/>
                  </a:rPr>
                  <a:t> 对流传热过程和对流传质过程有类似性。</a:t>
                </a:r>
                <a:endParaRPr lang="en-US" altLang="zh-CN" sz="2400" dirty="0">
                  <a:latin typeface="+mn-ea"/>
                </a:endParaRPr>
              </a:p>
              <a:p>
                <a:pPr>
                  <a:lnSpc>
                    <a:spcPct val="135000"/>
                  </a:lnSpc>
                </a:pPr>
                <a:r>
                  <a:rPr lang="en-US" altLang="zh-CN" sz="2400" dirty="0">
                    <a:latin typeface="+mn-ea"/>
                  </a:rPr>
                  <a:t>①</a:t>
                </a:r>
                <a:r>
                  <a:rPr lang="zh-CN" altLang="en-US" sz="2400" dirty="0">
                    <a:latin typeface="+mn-ea"/>
                  </a:rPr>
                  <a:t>靠近相界面处</a:t>
                </a:r>
                <a:r>
                  <a:rPr lang="zh-CN" altLang="en-US" sz="2400" b="1" dirty="0">
                    <a:solidFill>
                      <a:srgbClr val="FFFF00"/>
                    </a:solidFill>
                    <a:latin typeface="+mn-ea"/>
                  </a:rPr>
                  <a:t>层流内层</a:t>
                </a:r>
                <a:r>
                  <a:rPr lang="zh-CN" altLang="en-US" sz="2400" dirty="0">
                    <a:latin typeface="+mn-ea"/>
                  </a:rPr>
                  <a:t>：</a:t>
                </a:r>
                <a:endParaRPr lang="en-US" altLang="zh-CN" sz="2400" dirty="0">
                  <a:latin typeface="+mn-ea"/>
                </a:endParaRPr>
              </a:p>
              <a:p>
                <a:r>
                  <a:rPr lang="en-US" altLang="zh-CN" sz="2400" dirty="0">
                    <a:latin typeface="+mn-ea"/>
                  </a:rPr>
                  <a:t>  </a:t>
                </a:r>
                <a:r>
                  <a:rPr lang="zh-CN" altLang="en-US" sz="2400" dirty="0">
                    <a:latin typeface="+mn-ea"/>
                  </a:rPr>
                  <a:t>传质机理仅为</a:t>
                </a:r>
                <a:r>
                  <a:rPr lang="zh-CN" altLang="en-US" sz="2400" b="1" dirty="0">
                    <a:solidFill>
                      <a:srgbClr val="FF0000"/>
                    </a:solidFill>
                    <a:latin typeface="+mn-ea"/>
                  </a:rPr>
                  <a:t>分子扩散</a:t>
                </a:r>
                <a:r>
                  <a:rPr lang="zh-CN" altLang="en-US" sz="2400" dirty="0">
                    <a:latin typeface="+mn-ea"/>
                  </a:rPr>
                  <a:t>，溶质</a:t>
                </a:r>
                <a:r>
                  <a:rPr lang="en-US" altLang="zh-CN" sz="2400" dirty="0">
                    <a:latin typeface="+mn-ea"/>
                    <a:cs typeface="Times New Roman" panose="02020603050405020304" pitchFamily="18" charset="0"/>
                  </a:rPr>
                  <a:t>A</a:t>
                </a:r>
                <a:r>
                  <a:rPr lang="zh-CN" altLang="en-US" sz="2400" dirty="0">
                    <a:latin typeface="+mn-ea"/>
                  </a:rPr>
                  <a:t>的浓度梯度较大，</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m:rPr>
                            <m:sty m:val="p"/>
                          </m:rPr>
                          <a:rPr lang="en-US" altLang="zh-CN" sz="2400" b="0" i="0" smtClean="0">
                            <a:latin typeface="Cambria Math" panose="02040503050406030204" pitchFamily="18" charset="0"/>
                          </a:rPr>
                          <m:t>A</m:t>
                        </m:r>
                      </m:sub>
                    </m:sSub>
                    <m:r>
                      <a:rPr lang="en-US" altLang="zh-CN" sz="2400" b="0" i="1" smtClean="0">
                        <a:latin typeface="Cambria Math" panose="02040503050406030204" pitchFamily="18" charset="0"/>
                      </a:rPr>
                      <m:t>  </m:t>
                    </m:r>
                    <m:d>
                      <m:dPr>
                        <m:ctrlPr>
                          <a:rPr lang="en-US" altLang="zh-CN" sz="240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m:rPr>
                                <m:sty m:val="p"/>
                              </m:rPr>
                              <a:rPr lang="en-US" altLang="zh-CN" sz="2400" b="0" i="0" smtClean="0">
                                <a:latin typeface="Cambria Math" panose="02040503050406030204" pitchFamily="18" charset="0"/>
                              </a:rPr>
                              <m:t>A</m:t>
                            </m:r>
                          </m:sub>
                        </m:sSub>
                      </m:e>
                    </m:d>
                  </m:oMath>
                </a14:m>
                <a:r>
                  <a:rPr lang="zh-CN" altLang="en-US" sz="2400" dirty="0">
                    <a:latin typeface="+mn-ea"/>
                  </a:rPr>
                  <a:t> 随 </a:t>
                </a:r>
                <a:r>
                  <a:rPr lang="en-US" altLang="zh-CN" sz="2400" i="1" dirty="0">
                    <a:latin typeface="+mn-ea"/>
                    <a:cs typeface="Times New Roman" panose="02020603050405020304" pitchFamily="18" charset="0"/>
                  </a:rPr>
                  <a:t>z </a:t>
                </a:r>
                <a:r>
                  <a:rPr lang="zh-CN" altLang="en-US" sz="2400" dirty="0">
                    <a:latin typeface="+mn-ea"/>
                  </a:rPr>
                  <a:t>的变化较陡。</a:t>
                </a:r>
                <a:endParaRPr lang="en-US" altLang="zh-CN" sz="2400" dirty="0">
                  <a:latin typeface="+mn-ea"/>
                </a:endParaRPr>
              </a:p>
              <a:p>
                <a:pPr>
                  <a:lnSpc>
                    <a:spcPct val="135000"/>
                  </a:lnSpc>
                </a:pPr>
                <a:r>
                  <a:rPr lang="zh-CN" altLang="en-US" sz="2400" dirty="0">
                    <a:latin typeface="+mn-ea"/>
                  </a:rPr>
                  <a:t>②</a:t>
                </a:r>
                <a:r>
                  <a:rPr lang="zh-CN" altLang="en-US" sz="2400" b="1" dirty="0">
                    <a:solidFill>
                      <a:srgbClr val="FFFF00"/>
                    </a:solidFill>
                    <a:latin typeface="+mn-ea"/>
                  </a:rPr>
                  <a:t>过渡区</a:t>
                </a:r>
                <a:r>
                  <a:rPr lang="zh-CN" altLang="en-US" sz="2400" dirty="0">
                    <a:latin typeface="+mn-ea"/>
                  </a:rPr>
                  <a:t>：</a:t>
                </a:r>
                <a:endParaRPr lang="en-US" altLang="zh-CN" sz="2400" dirty="0">
                  <a:latin typeface="+mn-ea"/>
                </a:endParaRPr>
              </a:p>
              <a:p>
                <a:r>
                  <a:rPr lang="en-US" altLang="zh-CN" sz="2400" dirty="0">
                    <a:latin typeface="+mn-ea"/>
                  </a:rPr>
                  <a:t>  </a:t>
                </a:r>
                <a:r>
                  <a:rPr lang="zh-CN" altLang="en-US" sz="2400" dirty="0">
                    <a:latin typeface="+mn-ea"/>
                  </a:rPr>
                  <a:t>传质机理为</a:t>
                </a:r>
                <a:r>
                  <a:rPr lang="zh-CN" altLang="en-US" sz="2400" b="1" dirty="0">
                    <a:solidFill>
                      <a:srgbClr val="FF0000"/>
                    </a:solidFill>
                    <a:latin typeface="+mn-ea"/>
                  </a:rPr>
                  <a:t>分子扩散和涡流扩散</a:t>
                </a:r>
                <a:r>
                  <a:rPr lang="zh-CN" altLang="en-US" sz="2400" dirty="0">
                    <a:latin typeface="+mn-ea"/>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sub>
                        </m:sSub>
                      </m:e>
                    </m:d>
                  </m:oMath>
                </a14:m>
                <a:r>
                  <a:rPr lang="zh-CN" altLang="en-US" sz="2400" dirty="0">
                    <a:latin typeface="+mn-ea"/>
                  </a:rPr>
                  <a:t> 随 </a:t>
                </a:r>
                <a:r>
                  <a:rPr lang="en-US" altLang="zh-CN" sz="2400" i="1" dirty="0">
                    <a:latin typeface="+mn-ea"/>
                    <a:cs typeface="Times New Roman" panose="02020603050405020304" pitchFamily="18" charset="0"/>
                  </a:rPr>
                  <a:t>z</a:t>
                </a:r>
                <a:r>
                  <a:rPr lang="en-US" altLang="zh-CN" sz="2400" i="1" dirty="0">
                    <a:latin typeface="+mn-ea"/>
                  </a:rPr>
                  <a:t> </a:t>
                </a:r>
                <a:r>
                  <a:rPr lang="zh-CN" altLang="en-US" sz="2400" dirty="0">
                    <a:latin typeface="+mn-ea"/>
                  </a:rPr>
                  <a:t>的变化逐渐平缓。</a:t>
                </a:r>
                <a:endParaRPr lang="en-US" altLang="zh-CN" sz="2400" dirty="0">
                  <a:latin typeface="+mn-ea"/>
                </a:endParaRPr>
              </a:p>
              <a:p>
                <a:pPr>
                  <a:lnSpc>
                    <a:spcPct val="135000"/>
                  </a:lnSpc>
                </a:pPr>
                <a:r>
                  <a:rPr lang="zh-CN" altLang="en-US" sz="2400" dirty="0">
                    <a:latin typeface="+mn-ea"/>
                  </a:rPr>
                  <a:t>③</a:t>
                </a:r>
                <a:r>
                  <a:rPr lang="zh-CN" altLang="en-US" sz="2400" b="1" dirty="0">
                    <a:solidFill>
                      <a:srgbClr val="FFFF00"/>
                    </a:solidFill>
                    <a:latin typeface="+mn-ea"/>
                  </a:rPr>
                  <a:t>湍流主体</a:t>
                </a:r>
                <a:r>
                  <a:rPr lang="zh-CN" altLang="en-US" sz="2400" dirty="0">
                    <a:latin typeface="+mn-ea"/>
                  </a:rPr>
                  <a:t>：</a:t>
                </a:r>
                <a:endParaRPr lang="en-US" altLang="zh-CN" sz="2400" dirty="0">
                  <a:latin typeface="+mn-ea"/>
                </a:endParaRPr>
              </a:p>
              <a:p>
                <a:r>
                  <a:rPr lang="zh-CN" altLang="en-US" sz="2400" dirty="0">
                    <a:latin typeface="+mn-ea"/>
                  </a:rPr>
                  <a:t>  传质机理为</a:t>
                </a:r>
                <a:r>
                  <a:rPr lang="zh-CN" altLang="en-US" sz="2400" b="1" dirty="0">
                    <a:solidFill>
                      <a:srgbClr val="FF0000"/>
                    </a:solidFill>
                    <a:latin typeface="+mn-ea"/>
                  </a:rPr>
                  <a:t>涡流扩散</a:t>
                </a:r>
                <a:r>
                  <a:rPr lang="zh-CN" altLang="en-US" sz="2400" dirty="0">
                    <a:latin typeface="+mn-ea"/>
                  </a:rPr>
                  <a:t>，其远远大于分子扩散，溶质浓度</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sub>
                        </m:sSub>
                      </m:e>
                    </m:d>
                  </m:oMath>
                </a14:m>
                <a:r>
                  <a:rPr lang="zh-CN" altLang="en-US" sz="2400" dirty="0">
                    <a:latin typeface="+mn-ea"/>
                  </a:rPr>
                  <a:t>均一化，</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m:rPr>
                            <m:sty m:val="p"/>
                          </m:rPr>
                          <a:rPr lang="en-US" altLang="zh-CN" sz="2400">
                            <a:latin typeface="Cambria Math" panose="02040503050406030204" pitchFamily="18" charset="0"/>
                          </a:rPr>
                          <m:t>A</m:t>
                        </m:r>
                      </m:sub>
                    </m:sSub>
                    <m:r>
                      <a:rPr lang="en-US" altLang="zh-CN" sz="2400" i="1">
                        <a:latin typeface="Cambria Math" panose="02040503050406030204" pitchFamily="18" charset="0"/>
                      </a:rPr>
                      <m:t>  </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m:rPr>
                                <m:sty m:val="p"/>
                              </m:rPr>
                              <a:rPr lang="en-US" altLang="zh-CN" sz="2400">
                                <a:latin typeface="Cambria Math" panose="02040503050406030204" pitchFamily="18" charset="0"/>
                              </a:rPr>
                              <m:t>A</m:t>
                            </m:r>
                          </m:sub>
                        </m:sSub>
                      </m:e>
                    </m:d>
                  </m:oMath>
                </a14:m>
                <a:r>
                  <a:rPr lang="zh-CN" altLang="en-US" sz="2400" dirty="0">
                    <a:latin typeface="+mn-ea"/>
                  </a:rPr>
                  <a:t> 随 </a:t>
                </a:r>
                <a:r>
                  <a:rPr lang="en-US" altLang="zh-CN" sz="2400" i="1" dirty="0">
                    <a:latin typeface="+mn-ea"/>
                    <a:cs typeface="Times New Roman" panose="02020603050405020304" pitchFamily="18" charset="0"/>
                  </a:rPr>
                  <a:t>z</a:t>
                </a:r>
                <a:r>
                  <a:rPr lang="en-US" altLang="zh-CN" sz="2400" dirty="0">
                    <a:latin typeface="+mn-ea"/>
                  </a:rPr>
                  <a:t> </a:t>
                </a:r>
                <a:r>
                  <a:rPr lang="zh-CN" altLang="en-US" sz="2400" dirty="0">
                    <a:latin typeface="+mn-ea"/>
                  </a:rPr>
                  <a:t>的变化近似为水平线。</a:t>
                </a:r>
                <a:endParaRPr lang="en-US" altLang="zh-CN" sz="2400" dirty="0">
                  <a:latin typeface="+mn-ea"/>
                </a:endParaRPr>
              </a:p>
              <a:p>
                <a:pPr>
                  <a:spcBef>
                    <a:spcPts val="1200"/>
                  </a:spcBef>
                  <a:spcAft>
                    <a:spcPts val="1200"/>
                  </a:spcAft>
                </a:pPr>
                <a:r>
                  <a:rPr lang="zh-CN" altLang="en-US" sz="2400" b="1" dirty="0">
                    <a:latin typeface="+mn-ea"/>
                  </a:rPr>
                  <a:t>    有效膜模型：</a:t>
                </a:r>
                <a:r>
                  <a:rPr lang="zh-CN" altLang="en-US" sz="2400" dirty="0">
                    <a:latin typeface="+mn-ea"/>
                  </a:rPr>
                  <a:t>单相对流传质的传质阻力全部集中在一层虚拟的膜层（</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𝑧</m:t>
                        </m:r>
                      </m:e>
                      <m:sub>
                        <m:r>
                          <m:rPr>
                            <m:sty m:val="p"/>
                          </m:rPr>
                          <a:rPr lang="en-US" altLang="zh-CN" sz="2400" i="1">
                            <a:latin typeface="Cambria Math" panose="02040503050406030204" pitchFamily="18" charset="0"/>
                          </a:rPr>
                          <m:t>G</m:t>
                        </m:r>
                      </m:sub>
                    </m:sSub>
                  </m:oMath>
                </a14:m>
                <a:r>
                  <a:rPr lang="zh-CN" altLang="en-US" sz="2400" dirty="0">
                    <a:latin typeface="+mn-ea"/>
                  </a:rPr>
                  <a:t>或</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𝑧</m:t>
                        </m:r>
                      </m:e>
                      <m:sub>
                        <m:r>
                          <m:rPr>
                            <m:sty m:val="p"/>
                          </m:rPr>
                          <a:rPr lang="en-US" altLang="zh-CN" sz="2400" i="1">
                            <a:latin typeface="Cambria Math" panose="02040503050406030204" pitchFamily="18" charset="0"/>
                          </a:rPr>
                          <m:t>L</m:t>
                        </m:r>
                      </m:sub>
                    </m:sSub>
                  </m:oMath>
                </a14:m>
                <a:r>
                  <a:rPr lang="zh-CN" altLang="en-US" sz="2400" dirty="0">
                    <a:latin typeface="+mn-ea"/>
                  </a:rPr>
                  <a:t>） 内，膜层内的传质形式仅为分子扩散。</a:t>
                </a:r>
                <a:endParaRPr lang="en-US" altLang="zh-CN" sz="2400" dirty="0">
                  <a:latin typeface="+mn-ea"/>
                </a:endParaRPr>
              </a:p>
              <a:p>
                <a:r>
                  <a:rPr lang="zh-CN" altLang="en-US" sz="2400" dirty="0">
                    <a:latin typeface="+mn-ea"/>
                  </a:rPr>
                  <a:t>    有效膜厚</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𝑧</m:t>
                        </m:r>
                      </m:e>
                      <m:sub>
                        <m:r>
                          <m:rPr>
                            <m:sty m:val="p"/>
                          </m:rPr>
                          <a:rPr lang="en-US" altLang="zh-CN" sz="2400" i="1">
                            <a:latin typeface="Cambria Math" panose="02040503050406030204" pitchFamily="18" charset="0"/>
                          </a:rPr>
                          <m:t>G</m:t>
                        </m:r>
                      </m:sub>
                    </m:sSub>
                  </m:oMath>
                </a14:m>
                <a:r>
                  <a:rPr lang="zh-CN" altLang="en-US" sz="2400" dirty="0">
                    <a:latin typeface="+mn-ea"/>
                  </a:rPr>
                  <a:t>（或</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m:rPr>
                            <m:sty m:val="p"/>
                          </m:rPr>
                          <a:rPr lang="en-US" altLang="zh-CN" sz="2400" i="1">
                            <a:latin typeface="Cambria Math" panose="02040503050406030204" pitchFamily="18" charset="0"/>
                          </a:rPr>
                          <m:t>L</m:t>
                        </m:r>
                      </m:sub>
                    </m:sSub>
                  </m:oMath>
                </a14:m>
                <a:r>
                  <a:rPr lang="zh-CN" altLang="en-US" sz="2400" dirty="0">
                    <a:latin typeface="+mn-ea"/>
                  </a:rPr>
                  <a:t>）由层流内层浓度梯度线延长线与流体主体浓度线相交于一点</a:t>
                </a:r>
                <a:r>
                  <a:rPr lang="en-US" altLang="zh-CN" sz="2400" i="1" dirty="0">
                    <a:latin typeface="+mn-ea"/>
                    <a:cs typeface="Times New Roman" panose="02020603050405020304" pitchFamily="18" charset="0"/>
                  </a:rPr>
                  <a:t>E</a:t>
                </a:r>
                <a:r>
                  <a:rPr lang="zh-CN" altLang="en-US" sz="2400" dirty="0">
                    <a:latin typeface="+mn-ea"/>
                  </a:rPr>
                  <a:t>，则厚度</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𝑧</m:t>
                        </m:r>
                      </m:e>
                      <m:sub>
                        <m:r>
                          <m:rPr>
                            <m:sty m:val="p"/>
                          </m:rPr>
                          <a:rPr lang="en-US" altLang="zh-CN" sz="2400" i="1">
                            <a:latin typeface="Cambria Math" panose="02040503050406030204" pitchFamily="18" charset="0"/>
                          </a:rPr>
                          <m:t>G</m:t>
                        </m:r>
                      </m:sub>
                    </m:sSub>
                  </m:oMath>
                </a14:m>
                <a:r>
                  <a:rPr lang="zh-CN" altLang="en-US" sz="2400" dirty="0">
                    <a:latin typeface="+mn-ea"/>
                  </a:rPr>
                  <a:t>（或</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m:rPr>
                            <m:sty m:val="p"/>
                          </m:rPr>
                          <a:rPr lang="en-US" altLang="zh-CN" sz="2400" i="1">
                            <a:latin typeface="Cambria Math" panose="02040503050406030204" pitchFamily="18" charset="0"/>
                          </a:rPr>
                          <m:t>L</m:t>
                        </m:r>
                      </m:sub>
                    </m:sSub>
                  </m:oMath>
                </a14:m>
                <a:r>
                  <a:rPr lang="zh-CN" altLang="en-US" sz="2400" dirty="0">
                    <a:latin typeface="+mn-ea"/>
                  </a:rPr>
                  <a:t>）为</a:t>
                </a:r>
                <a:r>
                  <a:rPr lang="en-US" altLang="zh-CN" sz="2400" i="1" dirty="0">
                    <a:latin typeface="+mn-ea"/>
                    <a:cs typeface="Times New Roman" panose="02020603050405020304" pitchFamily="18" charset="0"/>
                  </a:rPr>
                  <a:t>E</a:t>
                </a:r>
                <a:r>
                  <a:rPr lang="zh-CN" altLang="en-US" sz="2400" dirty="0">
                    <a:latin typeface="+mn-ea"/>
                  </a:rPr>
                  <a:t>到相界面的垂直距离。</a:t>
                </a:r>
                <a:endParaRPr lang="en-US" altLang="zh-CN" sz="2400" dirty="0">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239484" y="797169"/>
                <a:ext cx="11647715" cy="5219891"/>
              </a:xfrm>
              <a:prstGeom prst="rect">
                <a:avLst/>
              </a:prstGeom>
              <a:blipFill>
                <a:blip r:embed="rId2"/>
                <a:stretch>
                  <a:fillRect l="-785" t="-935" r="-3401" b="-1402"/>
                </a:stretch>
              </a:blipFill>
            </p:spPr>
            <p:txBody>
              <a:bodyPr/>
              <a:lstStyle/>
              <a:p>
                <a:r>
                  <a:rPr lang="zh-CN" altLang="en-US">
                    <a:noFill/>
                  </a:rPr>
                  <a:t> </a:t>
                </a:r>
              </a:p>
            </p:txBody>
          </p:sp>
        </mc:Fallback>
      </mc:AlternateContent>
      <p:sp>
        <p:nvSpPr>
          <p:cNvPr id="3" name="Text Box 4"/>
          <p:cNvSpPr txBox="1">
            <a:spLocks noChangeArrowheads="1"/>
          </p:cNvSpPr>
          <p:nvPr/>
        </p:nvSpPr>
        <p:spPr bwMode="auto">
          <a:xfrm>
            <a:off x="3621017" y="125542"/>
            <a:ext cx="697296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317524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39635" y="796835"/>
                <a:ext cx="11547566" cy="9824228"/>
              </a:xfrm>
              <a:prstGeom prst="rect">
                <a:avLst/>
              </a:prstGeom>
              <a:noFill/>
            </p:spPr>
            <p:txBody>
              <a:bodyPr wrap="square" rtlCol="0">
                <a:spAutoFit/>
              </a:bodyPr>
              <a:lstStyle/>
              <a:p>
                <a:pPr>
                  <a:spcBef>
                    <a:spcPts val="600"/>
                  </a:spcBef>
                  <a:spcAft>
                    <a:spcPts val="600"/>
                  </a:spcAft>
                </a:pPr>
                <a:r>
                  <a:rPr lang="zh-CN" altLang="en-US" sz="2600" b="1" dirty="0">
                    <a:latin typeface="+mn-ea"/>
                  </a:rPr>
                  <a:t>（</a:t>
                </a:r>
                <a:r>
                  <a:rPr lang="en-US" altLang="zh-CN" sz="2600" b="1" dirty="0">
                    <a:latin typeface="+mn-ea"/>
                  </a:rPr>
                  <a:t>3</a:t>
                </a:r>
                <a:r>
                  <a:rPr lang="zh-CN" altLang="en-US" sz="2600" b="1" dirty="0">
                    <a:latin typeface="+mn-ea"/>
                  </a:rPr>
                  <a:t>）单相内对流传质速率方程</a:t>
                </a:r>
                <a:endParaRPr lang="en-US" altLang="zh-CN" sz="2600" b="1" dirty="0">
                  <a:latin typeface="+mn-ea"/>
                </a:endParaRPr>
              </a:p>
              <a:p>
                <a:pPr>
                  <a:spcBef>
                    <a:spcPts val="600"/>
                  </a:spcBef>
                  <a:spcAft>
                    <a:spcPts val="600"/>
                  </a:spcAft>
                </a:pPr>
                <a:r>
                  <a:rPr lang="zh-CN" altLang="en-US" sz="2600" b="1" dirty="0">
                    <a:latin typeface="+mn-ea"/>
                  </a:rPr>
                  <a:t>气相：</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𝑵</m:t>
                        </m:r>
                      </m:e>
                      <m:sub>
                        <m:r>
                          <a:rPr lang="en-US" altLang="zh-CN" sz="2600" b="1" i="0" smtClean="0">
                            <a:latin typeface="Cambria Math" panose="02040503050406030204" pitchFamily="18" charset="0"/>
                          </a:rPr>
                          <m:t>𝐀</m:t>
                        </m:r>
                      </m:sub>
                    </m:sSub>
                    <m:r>
                      <a:rPr lang="en-US" altLang="zh-CN" sz="2600" b="1" i="1" smtClean="0">
                        <a:latin typeface="Cambria Math" panose="02040503050406030204" pitchFamily="18" charset="0"/>
                        <a:ea typeface="Cambria Math" panose="02040503050406030204" pitchFamily="18" charset="0"/>
                      </a:rPr>
                      <m:t>=</m:t>
                    </m:r>
                    <m:box>
                      <m:boxPr>
                        <m:ctrlPr>
                          <a:rPr lang="en-US" altLang="zh-CN" sz="2600" b="1" i="1" smtClean="0">
                            <a:latin typeface="Cambria Math" panose="02040503050406030204" pitchFamily="18" charset="0"/>
                            <a:ea typeface="Cambria Math" panose="02040503050406030204" pitchFamily="18" charset="0"/>
                          </a:rPr>
                        </m:ctrlPr>
                      </m:boxPr>
                      <m:e>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1" smtClean="0">
                                <a:latin typeface="Cambria Math" panose="02040503050406030204" pitchFamily="18" charset="0"/>
                                <a:ea typeface="Cambria Math" panose="02040503050406030204" pitchFamily="18" charset="0"/>
                              </a:rPr>
                              <m:t>𝑫𝒑</m:t>
                            </m:r>
                          </m:num>
                          <m:den>
                            <m:r>
                              <a:rPr lang="en-US" altLang="zh-CN" sz="2600" b="1" i="1" smtClean="0">
                                <a:latin typeface="Cambria Math" panose="02040503050406030204" pitchFamily="18" charset="0"/>
                                <a:ea typeface="Cambria Math" panose="02040503050406030204" pitchFamily="18" charset="0"/>
                              </a:rPr>
                              <m:t>𝑹𝑻</m:t>
                            </m:r>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𝒛</m:t>
                                </m:r>
                              </m:e>
                              <m:sub>
                                <m:r>
                                  <a:rPr lang="en-US" altLang="zh-CN" sz="2600" b="1" i="0" smtClean="0">
                                    <a:latin typeface="Cambria Math" panose="02040503050406030204" pitchFamily="18" charset="0"/>
                                    <a:ea typeface="Cambria Math" panose="02040503050406030204" pitchFamily="18" charset="0"/>
                                  </a:rPr>
                                  <m:t>𝐆</m:t>
                                </m:r>
                              </m:sub>
                            </m:sSub>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𝒑</m:t>
                                </m:r>
                              </m:e>
                              <m:sub>
                                <m:r>
                                  <a:rPr lang="en-US" altLang="zh-CN" sz="2600" b="1" i="0" smtClean="0">
                                    <a:latin typeface="Cambria Math" panose="02040503050406030204" pitchFamily="18" charset="0"/>
                                    <a:ea typeface="Cambria Math" panose="02040503050406030204" pitchFamily="18" charset="0"/>
                                  </a:rPr>
                                  <m:t>𝐁𝐦</m:t>
                                </m:r>
                              </m:sub>
                            </m:sSub>
                          </m:den>
                        </m:f>
                        <m:d>
                          <m:dPr>
                            <m:ctrlPr>
                              <a:rPr lang="en-US" altLang="zh-CN" sz="2600" b="1" i="1" smtClean="0">
                                <a:latin typeface="Cambria Math" panose="02040503050406030204" pitchFamily="18" charset="0"/>
                                <a:ea typeface="Cambria Math" panose="02040503050406030204" pitchFamily="18" charset="0"/>
                              </a:rPr>
                            </m:ctrlPr>
                          </m:dPr>
                          <m:e>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𝒑</m:t>
                                </m:r>
                              </m:e>
                              <m:sub>
                                <m:r>
                                  <a:rPr lang="en-US" altLang="zh-CN" sz="2600" b="1" i="0" smtClean="0">
                                    <a:latin typeface="Cambria Math" panose="02040503050406030204" pitchFamily="18" charset="0"/>
                                    <a:ea typeface="Cambria Math" panose="02040503050406030204" pitchFamily="18" charset="0"/>
                                  </a:rPr>
                                  <m:t>𝐀</m:t>
                                </m:r>
                              </m:sub>
                            </m:sSub>
                            <m:r>
                              <a:rPr lang="en-US" altLang="zh-CN" sz="2600" b="1" i="1" smtClean="0">
                                <a:latin typeface="Cambria Math" panose="02040503050406030204" pitchFamily="18" charset="0"/>
                                <a:ea typeface="Cambria Math" panose="02040503050406030204" pitchFamily="18" charset="0"/>
                              </a:rPr>
                              <m:t>−</m:t>
                            </m:r>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𝒑</m:t>
                                </m:r>
                              </m:e>
                              <m:sub>
                                <m:r>
                                  <a:rPr lang="en-US" altLang="zh-CN" sz="2600" b="1" i="0" smtClean="0">
                                    <a:latin typeface="Cambria Math" panose="02040503050406030204" pitchFamily="18" charset="0"/>
                                    <a:ea typeface="Cambria Math" panose="02040503050406030204" pitchFamily="18" charset="0"/>
                                  </a:rPr>
                                  <m:t>𝐀𝐢</m:t>
                                </m:r>
                              </m:sub>
                            </m:sSub>
                          </m:e>
                        </m:d>
                      </m:e>
                    </m:box>
                  </m:oMath>
                </a14:m>
                <a:r>
                  <a:rPr lang="en-US" altLang="zh-CN" sz="2600" b="1" dirty="0">
                    <a:latin typeface="+mn-ea"/>
                  </a:rPr>
                  <a:t>			 </a:t>
                </a:r>
                <a:r>
                  <a:rPr lang="zh-CN" altLang="en-US" sz="2600" b="1" dirty="0">
                    <a:latin typeface="+mn-ea"/>
                  </a:rPr>
                  <a:t>液相：</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box>
                      <m:boxPr>
                        <m:ctrlPr>
                          <a:rPr lang="en-US" altLang="zh-CN" sz="2600" b="1" i="1">
                            <a:latin typeface="Cambria Math" panose="02040503050406030204" pitchFamily="18" charset="0"/>
                            <a:ea typeface="Cambria Math" panose="02040503050406030204" pitchFamily="18" charset="0"/>
                          </a:rPr>
                        </m:ctrlPr>
                      </m:boxPr>
                      <m:e>
                        <m:f>
                          <m:fPr>
                            <m:ctrlPr>
                              <a:rPr lang="en-US" altLang="zh-CN" sz="2600" b="1" i="1" smtClean="0">
                                <a:latin typeface="Cambria Math" panose="02040503050406030204" pitchFamily="18" charset="0"/>
                                <a:ea typeface="Cambria Math" panose="02040503050406030204" pitchFamily="18" charset="0"/>
                              </a:rPr>
                            </m:ctrlPr>
                          </m:fPr>
                          <m:num>
                            <m:sSup>
                              <m:sSupPr>
                                <m:ctrlPr>
                                  <a:rPr lang="en-US" altLang="zh-CN" sz="2600" b="1" i="1" smtClean="0">
                                    <a:latin typeface="Cambria Math" panose="02040503050406030204" pitchFamily="18" charset="0"/>
                                    <a:ea typeface="Cambria Math" panose="02040503050406030204" pitchFamily="18" charset="0"/>
                                  </a:rPr>
                                </m:ctrlPr>
                              </m:sSupPr>
                              <m:e>
                                <m:r>
                                  <a:rPr lang="en-US" altLang="zh-CN" sz="2600" b="1" i="1" smtClean="0">
                                    <a:latin typeface="Cambria Math" panose="02040503050406030204" pitchFamily="18" charset="0"/>
                                    <a:ea typeface="Cambria Math" panose="02040503050406030204" pitchFamily="18" charset="0"/>
                                  </a:rPr>
                                  <m:t>𝑫</m:t>
                                </m:r>
                              </m:e>
                              <m:sup>
                                <m:r>
                                  <a:rPr lang="en-US" altLang="zh-CN" sz="2600" b="1" i="1" smtClean="0">
                                    <a:latin typeface="Cambria Math" panose="02040503050406030204" pitchFamily="18" charset="0"/>
                                    <a:ea typeface="Cambria Math" panose="02040503050406030204" pitchFamily="18" charset="0"/>
                                  </a:rPr>
                                  <m:t>′</m:t>
                                </m:r>
                              </m:sup>
                            </m:sSup>
                            <m:r>
                              <a:rPr lang="en-US" altLang="zh-CN" sz="2600" b="1" i="1" smtClean="0">
                                <a:latin typeface="Cambria Math" panose="02040503050406030204" pitchFamily="18" charset="0"/>
                                <a:ea typeface="Cambria Math" panose="02040503050406030204" pitchFamily="18" charset="0"/>
                              </a:rPr>
                              <m:t>𝒄</m:t>
                            </m:r>
                          </m:num>
                          <m:den>
                            <m:sSub>
                              <m:sSubPr>
                                <m:ctrlPr>
                                  <a:rPr lang="en-US" altLang="zh-CN" sz="2600" b="1" i="1">
                                    <a:latin typeface="Cambria Math" panose="02040503050406030204" pitchFamily="18" charset="0"/>
                                    <a:ea typeface="Cambria Math" panose="02040503050406030204" pitchFamily="18" charset="0"/>
                                  </a:rPr>
                                </m:ctrlPr>
                              </m:sSubPr>
                              <m:e>
                                <m:r>
                                  <a:rPr lang="en-US" altLang="zh-CN" sz="2600" b="1" i="0">
                                    <a:latin typeface="Cambria Math" panose="02040503050406030204" pitchFamily="18" charset="0"/>
                                    <a:ea typeface="Cambria Math" panose="02040503050406030204" pitchFamily="18" charset="0"/>
                                  </a:rPr>
                                  <m:t>𝐳</m:t>
                                </m:r>
                              </m:e>
                              <m:sub>
                                <m:r>
                                  <a:rPr lang="en-US" altLang="zh-CN" sz="2600" b="1" i="0" smtClean="0">
                                    <a:latin typeface="Cambria Math" panose="02040503050406030204" pitchFamily="18" charset="0"/>
                                    <a:ea typeface="Cambria Math" panose="02040503050406030204" pitchFamily="18" charset="0"/>
                                  </a:rPr>
                                  <m:t>𝐋</m:t>
                                </m:r>
                              </m:sub>
                            </m:sSub>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𝒄</m:t>
                                </m:r>
                              </m:e>
                              <m:sub>
                                <m:r>
                                  <a:rPr lang="en-US" altLang="zh-CN" sz="2600" b="1" i="0" smtClean="0">
                                    <a:latin typeface="Cambria Math" panose="02040503050406030204" pitchFamily="18" charset="0"/>
                                    <a:ea typeface="Cambria Math" panose="02040503050406030204" pitchFamily="18" charset="0"/>
                                  </a:rPr>
                                  <m:t>𝐬</m:t>
                                </m:r>
                                <m:r>
                                  <a:rPr lang="en-US" altLang="zh-CN" sz="2600" b="1" i="0">
                                    <a:latin typeface="Cambria Math" panose="02040503050406030204" pitchFamily="18" charset="0"/>
                                    <a:ea typeface="Cambria Math" panose="02040503050406030204" pitchFamily="18" charset="0"/>
                                  </a:rPr>
                                  <m:t>𝐦</m:t>
                                </m:r>
                              </m:sub>
                            </m:sSub>
                          </m:den>
                        </m:f>
                        <m:d>
                          <m:dPr>
                            <m:ctrlPr>
                              <a:rPr lang="en-US" altLang="zh-CN" sz="2600" b="1" i="1">
                                <a:latin typeface="Cambria Math" panose="02040503050406030204" pitchFamily="18" charset="0"/>
                                <a:ea typeface="Cambria Math" panose="02040503050406030204" pitchFamily="18" charset="0"/>
                              </a:rPr>
                            </m:ctrlPr>
                          </m:dPr>
                          <m:e>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𝒄</m:t>
                                </m:r>
                              </m:e>
                              <m:sub>
                                <m:r>
                                  <a:rPr lang="en-US" altLang="zh-CN" sz="2600" b="1">
                                    <a:latin typeface="Cambria Math" panose="02040503050406030204" pitchFamily="18" charset="0"/>
                                    <a:ea typeface="Cambria Math" panose="02040503050406030204" pitchFamily="18" charset="0"/>
                                  </a:rPr>
                                  <m:t>𝐀𝐢</m:t>
                                </m:r>
                              </m:sub>
                            </m:sSub>
                            <m:r>
                              <a:rPr lang="en-US" altLang="zh-CN" sz="2600" b="1" i="1" smtClean="0">
                                <a:latin typeface="Cambria Math" panose="02040503050406030204" pitchFamily="18" charset="0"/>
                                <a:ea typeface="Cambria Math" panose="02040503050406030204" pitchFamily="18" charset="0"/>
                              </a:rPr>
                              <m:t>−</m:t>
                            </m:r>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𝒄</m:t>
                                </m:r>
                              </m:e>
                              <m:sub>
                                <m:r>
                                  <a:rPr lang="en-US" altLang="zh-CN" sz="2600" b="1" i="0" smtClean="0">
                                    <a:latin typeface="Cambria Math" panose="02040503050406030204" pitchFamily="18" charset="0"/>
                                    <a:ea typeface="Cambria Math" panose="02040503050406030204" pitchFamily="18" charset="0"/>
                                  </a:rPr>
                                  <m:t>𝐀</m:t>
                                </m:r>
                              </m:sub>
                            </m:sSub>
                          </m:e>
                        </m:d>
                      </m:e>
                    </m:box>
                  </m:oMath>
                </a14:m>
                <a:r>
                  <a:rPr lang="en-US" altLang="zh-CN" sz="2600" b="1" dirty="0">
                    <a:latin typeface="+mn-ea"/>
                  </a:rPr>
                  <a:t>		</a:t>
                </a:r>
              </a:p>
              <a:p>
                <a:pPr>
                  <a:spcBef>
                    <a:spcPts val="600"/>
                  </a:spcBef>
                  <a:spcAft>
                    <a:spcPts val="600"/>
                  </a:spcAft>
                </a:pPr>
                <a:r>
                  <a:rPr lang="en-US" altLang="zh-CN"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𝒌</m:t>
                        </m:r>
                      </m:e>
                      <m:sub>
                        <m:r>
                          <a:rPr lang="en-US" altLang="zh-CN" sz="2600" b="1">
                            <a:latin typeface="Cambria Math" panose="02040503050406030204" pitchFamily="18" charset="0"/>
                          </a:rPr>
                          <m:t>𝐆</m:t>
                        </m:r>
                      </m:sub>
                    </m:sSub>
                    <m:d>
                      <m:dPr>
                        <m:ctrlPr>
                          <a:rPr lang="en-US" altLang="zh-CN" sz="2600" b="1" i="1">
                            <a:latin typeface="Cambria Math" panose="02040503050406030204" pitchFamily="18" charset="0"/>
                          </a:rPr>
                        </m:ctrlPr>
                      </m:dPr>
                      <m:e>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𝒑</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𝒑</m:t>
                            </m:r>
                          </m:e>
                          <m:sub>
                            <m:r>
                              <a:rPr lang="en-US" altLang="zh-CN" sz="2600" b="1">
                                <a:latin typeface="Cambria Math" panose="02040503050406030204" pitchFamily="18" charset="0"/>
                              </a:rPr>
                              <m:t>𝐀𝐢</m:t>
                            </m:r>
                          </m:sub>
                        </m:sSub>
                      </m:e>
                    </m:d>
                  </m:oMath>
                </a14:m>
                <a:r>
                  <a:rPr lang="en-US" altLang="zh-CN"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a:latin typeface="Cambria Math" panose="02040503050406030204" pitchFamily="18" charset="0"/>
                      </a:rPr>
                      <m:t>=</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𝒌</m:t>
                        </m:r>
                      </m:e>
                      <m:sub>
                        <m:r>
                          <a:rPr lang="en-US" altLang="zh-CN" sz="2600" b="1" i="0" smtClean="0">
                            <a:latin typeface="Cambria Math" panose="02040503050406030204" pitchFamily="18" charset="0"/>
                          </a:rPr>
                          <m:t>𝐋</m:t>
                        </m:r>
                      </m:sub>
                    </m:sSub>
                    <m:d>
                      <m:dPr>
                        <m:ctrlPr>
                          <a:rPr lang="en-US" altLang="zh-CN" sz="2600" b="1" i="1" smtClean="0">
                            <a:latin typeface="Cambria Math" panose="02040503050406030204" pitchFamily="18" charset="0"/>
                          </a:rPr>
                        </m:ctrlPr>
                      </m:dPr>
                      <m:e>
                        <m:sSub>
                          <m:sSubPr>
                            <m:ctrlPr>
                              <a:rPr lang="en-US" altLang="zh-CN" sz="2600" b="1" i="1">
                                <a:latin typeface="Cambria Math" panose="02040503050406030204" pitchFamily="18" charset="0"/>
                              </a:rPr>
                            </m:ctrlPr>
                          </m:sSubPr>
                          <m:e>
                            <m:r>
                              <a:rPr lang="en-US" altLang="zh-CN" sz="2600" b="1" i="1" smtClean="0">
                                <a:latin typeface="Cambria Math" panose="02040503050406030204" pitchFamily="18" charset="0"/>
                              </a:rPr>
                              <m:t>𝒄</m:t>
                            </m:r>
                          </m:e>
                          <m:sub>
                            <m:r>
                              <a:rPr lang="en-US" altLang="zh-CN" sz="2600" b="1">
                                <a:latin typeface="Cambria Math" panose="02040503050406030204" pitchFamily="18" charset="0"/>
                              </a:rPr>
                              <m:t>𝐀𝐢</m:t>
                            </m:r>
                          </m:sub>
                        </m:sSub>
                        <m:r>
                          <a:rPr lang="en-US" altLang="zh-CN" sz="2600" b="1"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𝒄</m:t>
                            </m:r>
                          </m:e>
                          <m:sub>
                            <m:r>
                              <a:rPr lang="en-US" altLang="zh-CN" sz="2600" b="1" i="0" smtClean="0">
                                <a:latin typeface="Cambria Math" panose="02040503050406030204" pitchFamily="18" charset="0"/>
                              </a:rPr>
                              <m:t>𝐀</m:t>
                            </m:r>
                          </m:sub>
                        </m:sSub>
                      </m:e>
                    </m:d>
                  </m:oMath>
                </a14:m>
                <a:r>
                  <a:rPr lang="en-US" altLang="zh-CN" sz="2600" b="1" dirty="0">
                    <a:latin typeface="+mn-ea"/>
                  </a:rPr>
                  <a:t>              </a:t>
                </a:r>
              </a:p>
              <a:p>
                <a:pPr>
                  <a:spcBef>
                    <a:spcPts val="600"/>
                  </a:spcBef>
                  <a:spcAft>
                    <a:spcPts val="600"/>
                  </a:spcAft>
                </a:pPr>
                <a:endParaRPr lang="en-US" altLang="zh-CN" sz="2600" b="1" dirty="0">
                  <a:latin typeface="+mn-ea"/>
                </a:endParaRPr>
              </a:p>
              <a:p>
                <a:pPr>
                  <a:spcBef>
                    <a:spcPts val="600"/>
                  </a:spcBef>
                  <a:spcAft>
                    <a:spcPts val="600"/>
                  </a:spcAft>
                </a:pPr>
                <a:endParaRPr lang="en-US" altLang="zh-CN" sz="2600" b="1" i="1" dirty="0">
                  <a:latin typeface="+mn-ea"/>
                </a:endParaRPr>
              </a:p>
              <a:p>
                <a:r>
                  <a:rPr lang="zh-CN" altLang="en-US" sz="2600" b="1" i="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𝒌</m:t>
                        </m:r>
                      </m:e>
                      <m:sub>
                        <m:r>
                          <a:rPr lang="en-US" altLang="zh-CN" sz="2600" b="1">
                            <a:latin typeface="Cambria Math" panose="02040503050406030204" pitchFamily="18" charset="0"/>
                            <a:ea typeface="Cambria Math" panose="02040503050406030204" pitchFamily="18" charset="0"/>
                          </a:rPr>
                          <m:t>𝐲</m:t>
                        </m:r>
                      </m:sub>
                    </m:sSub>
                    <m:d>
                      <m:dPr>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𝒚</m:t>
                        </m:r>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𝒚</m:t>
                            </m:r>
                          </m:e>
                          <m:sub>
                            <m:r>
                              <a:rPr lang="en-US" altLang="zh-CN" sz="2600" b="1">
                                <a:latin typeface="Cambria Math" panose="02040503050406030204" pitchFamily="18" charset="0"/>
                                <a:ea typeface="Cambria Math" panose="02040503050406030204" pitchFamily="18" charset="0"/>
                              </a:rPr>
                              <m:t>𝐢</m:t>
                            </m:r>
                          </m:sub>
                        </m:sSub>
                      </m:e>
                    </m:d>
                  </m:oMath>
                </a14:m>
                <a:r>
                  <a:rPr lang="en-US" altLang="zh-CN"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𝒌</m:t>
                        </m:r>
                      </m:e>
                      <m:sub>
                        <m:r>
                          <a:rPr lang="en-US" altLang="zh-CN" sz="2600" b="1" i="1" smtClean="0">
                            <a:latin typeface="Cambria Math" panose="02040503050406030204" pitchFamily="18" charset="0"/>
                            <a:ea typeface="Cambria Math" panose="02040503050406030204" pitchFamily="18" charset="0"/>
                          </a:rPr>
                          <m:t>𝒙</m:t>
                        </m:r>
                      </m:sub>
                    </m:sSub>
                    <m:d>
                      <m:dPr>
                        <m:ctrlPr>
                          <a:rPr lang="en-US" altLang="zh-CN" sz="2600" b="1" i="1">
                            <a:latin typeface="Cambria Math" panose="02040503050406030204" pitchFamily="18" charset="0"/>
                            <a:ea typeface="Cambria Math" panose="02040503050406030204" pitchFamily="18" charset="0"/>
                          </a:rPr>
                        </m:ctrlPr>
                      </m:dPr>
                      <m:e>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𝒙</m:t>
                            </m:r>
                          </m:e>
                          <m:sub>
                            <m:r>
                              <a:rPr lang="en-US" altLang="zh-CN" sz="2600" b="1">
                                <a:latin typeface="Cambria Math" panose="02040503050406030204" pitchFamily="18" charset="0"/>
                                <a:ea typeface="Cambria Math" panose="02040503050406030204" pitchFamily="18" charset="0"/>
                              </a:rPr>
                              <m:t>𝐢</m:t>
                            </m:r>
                          </m:sub>
                        </m:sSub>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𝒙</m:t>
                        </m:r>
                      </m:e>
                    </m:d>
                  </m:oMath>
                </a14:m>
                <a:endParaRPr lang="en-US" altLang="zh-CN" sz="2600" b="1" dirty="0">
                  <a:latin typeface="+mn-ea"/>
                </a:endParaRPr>
              </a:p>
              <a:p>
                <a:pPr>
                  <a:spcBef>
                    <a:spcPts val="600"/>
                  </a:spcBef>
                  <a:spcAft>
                    <a:spcPts val="600"/>
                  </a:spcAft>
                </a:pPr>
                <a:r>
                  <a:rPr lang="en-US" altLang="zh-CN" sz="2600" b="1" dirty="0">
                    <a:latin typeface="+mn-ea"/>
                  </a:rPr>
                  <a:t>	</a:t>
                </a:r>
              </a:p>
              <a:p>
                <a:pPr>
                  <a:spcBef>
                    <a:spcPts val="600"/>
                  </a:spcBef>
                  <a:spcAft>
                    <a:spcPts val="600"/>
                  </a:spcAft>
                </a:pPr>
                <a:r>
                  <a:rPr lang="en-US" altLang="zh-CN" sz="2600" b="1" dirty="0">
                    <a:latin typeface="+mn-ea"/>
                  </a:rPr>
                  <a:t>	</a:t>
                </a:r>
              </a:p>
              <a:p>
                <a:pPr>
                  <a:spcBef>
                    <a:spcPts val="600"/>
                  </a:spcBef>
                  <a:spcAft>
                    <a:spcPts val="600"/>
                  </a:spcAft>
                </a:pPr>
                <a:r>
                  <a:rPr lang="en-US" altLang="zh-CN"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𝒌</m:t>
                        </m:r>
                      </m:e>
                      <m:sub>
                        <m:r>
                          <a:rPr lang="en-US" altLang="zh-CN" sz="2600" b="1">
                            <a:latin typeface="Cambria Math" panose="02040503050406030204" pitchFamily="18" charset="0"/>
                            <a:ea typeface="Cambria Math" panose="02040503050406030204" pitchFamily="18" charset="0"/>
                          </a:rPr>
                          <m:t>𝐘</m:t>
                        </m:r>
                      </m:sub>
                    </m:sSub>
                    <m:d>
                      <m:dPr>
                        <m:ctrlPr>
                          <a:rPr lang="en-US" altLang="zh-CN" sz="2600" b="1" i="1">
                            <a:latin typeface="Cambria Math" panose="02040503050406030204" pitchFamily="18" charset="0"/>
                            <a:ea typeface="Cambria Math" panose="02040503050406030204" pitchFamily="18" charset="0"/>
                          </a:rPr>
                        </m:ctrlPr>
                      </m:dPr>
                      <m:e>
                        <m:r>
                          <a:rPr lang="en-US" altLang="zh-CN" sz="2600" b="1" i="1">
                            <a:latin typeface="Cambria Math" panose="02040503050406030204" pitchFamily="18" charset="0"/>
                            <a:ea typeface="Cambria Math" panose="02040503050406030204" pitchFamily="18" charset="0"/>
                          </a:rPr>
                          <m:t>𝒀</m:t>
                        </m:r>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𝒀</m:t>
                            </m:r>
                          </m:e>
                          <m:sub>
                            <m:r>
                              <a:rPr lang="en-US" altLang="zh-CN" sz="2600" b="1">
                                <a:latin typeface="Cambria Math" panose="02040503050406030204" pitchFamily="18" charset="0"/>
                                <a:ea typeface="Cambria Math" panose="02040503050406030204" pitchFamily="18" charset="0"/>
                              </a:rPr>
                              <m:t>𝐢</m:t>
                            </m:r>
                          </m:sub>
                        </m:sSub>
                      </m:e>
                    </m:d>
                  </m:oMath>
                </a14:m>
                <a:r>
                  <a:rPr lang="zh-CN" altLang="en-US" sz="2600" b="1" dirty="0">
                    <a:latin typeface="+mn-ea"/>
                  </a:rPr>
                  <a:t>                   </a:t>
                </a:r>
                <a14:m>
                  <m:oMath xmlns:m="http://schemas.openxmlformats.org/officeDocument/2006/math">
                    <m:r>
                      <a:rPr lang="zh-CN" altLang="en-US" sz="2600" b="1" i="1" dirty="0">
                        <a:latin typeface="Cambria Math" panose="02040503050406030204" pitchFamily="18" charset="0"/>
                      </a:rPr>
                      <m:t> </m:t>
                    </m:r>
                    <m:r>
                      <a:rPr lang="zh-CN" altLang="en-US" sz="2600" b="1" i="1" dirty="0" smtClean="0">
                        <a:latin typeface="Cambria Math" panose="02040503050406030204" pitchFamily="18" charset="0"/>
                      </a:rPr>
                      <m:t> </m:t>
                    </m:r>
                    <m:r>
                      <a:rPr lang="zh-CN" altLang="en-US" sz="2600" b="1" i="1" dirty="0">
                        <a:latin typeface="Cambria Math" panose="02040503050406030204" pitchFamily="18" charset="0"/>
                      </a:rPr>
                      <m:t> </m:t>
                    </m:r>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𝒌</m:t>
                        </m:r>
                      </m:e>
                      <m:sub>
                        <m:r>
                          <m:rPr>
                            <m:sty m:val="p"/>
                          </m:rPr>
                          <a:rPr lang="en-US" altLang="zh-CN" sz="2600" b="1" i="1">
                            <a:latin typeface="Cambria Math" panose="02040503050406030204" pitchFamily="18" charset="0"/>
                            <a:ea typeface="Cambria Math" panose="02040503050406030204" pitchFamily="18" charset="0"/>
                          </a:rPr>
                          <m:t>X</m:t>
                        </m:r>
                      </m:sub>
                    </m:sSub>
                    <m:d>
                      <m:dPr>
                        <m:ctrlPr>
                          <a:rPr lang="en-US" altLang="zh-CN" sz="2600" b="1" i="1" smtClean="0">
                            <a:latin typeface="Cambria Math" panose="02040503050406030204" pitchFamily="18" charset="0"/>
                            <a:ea typeface="Cambria Math" panose="02040503050406030204" pitchFamily="18" charset="0"/>
                          </a:rPr>
                        </m:ctrlPr>
                      </m:dPr>
                      <m:e>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𝑿</m:t>
                            </m:r>
                          </m:e>
                          <m:sub>
                            <m:r>
                              <m:rPr>
                                <m:sty m:val="p"/>
                              </m:rPr>
                              <a:rPr lang="en-US" altLang="zh-CN" sz="2600" b="1" i="1">
                                <a:latin typeface="Cambria Math" panose="02040503050406030204" pitchFamily="18" charset="0"/>
                                <a:ea typeface="Cambria Math" panose="02040503050406030204" pitchFamily="18" charset="0"/>
                              </a:rPr>
                              <m:t>i</m:t>
                            </m:r>
                          </m:sub>
                        </m:sSub>
                        <m:r>
                          <a:rPr lang="en-US" altLang="zh-CN" sz="2600" b="1" i="1" smtClean="0">
                            <a:latin typeface="Cambria Math" panose="02040503050406030204" pitchFamily="18" charset="0"/>
                            <a:ea typeface="Cambria Math" panose="02040503050406030204" pitchFamily="18" charset="0"/>
                          </a:rPr>
                          <m:t>−</m:t>
                        </m:r>
                        <m:r>
                          <a:rPr lang="en-US" altLang="zh-CN" sz="2600" b="1" i="1" smtClean="0">
                            <a:latin typeface="Cambria Math" panose="02040503050406030204" pitchFamily="18" charset="0"/>
                            <a:ea typeface="Cambria Math" panose="02040503050406030204" pitchFamily="18" charset="0"/>
                          </a:rPr>
                          <m:t>𝑿</m:t>
                        </m:r>
                      </m:e>
                    </m:d>
                  </m:oMath>
                </a14:m>
                <a:r>
                  <a:rPr lang="zh-CN" altLang="en-US" sz="2600" b="1" dirty="0">
                    <a:latin typeface="+mn-ea"/>
                  </a:rPr>
                  <a:t>      </a:t>
                </a:r>
                <a:endParaRPr lang="en-US" altLang="zh-CN" sz="2600" b="1" dirty="0">
                  <a:latin typeface="+mn-ea"/>
                </a:endParaRPr>
              </a:p>
              <a:p>
                <a:pPr>
                  <a:spcBef>
                    <a:spcPts val="600"/>
                  </a:spcBef>
                  <a:spcAft>
                    <a:spcPts val="600"/>
                  </a:spcAft>
                </a:pPr>
                <a:r>
                  <a:rPr lang="en-US" altLang="zh-CN" sz="2600" b="1" dirty="0">
                    <a:latin typeface="+mn-ea"/>
                  </a:rPr>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𝑵</m:t>
                        </m:r>
                      </m:e>
                      <m:sub>
                        <m:r>
                          <a:rPr lang="en-US" altLang="zh-CN" sz="2600" b="1" i="0" smtClean="0">
                            <a:latin typeface="Cambria Math" panose="02040503050406030204" pitchFamily="18" charset="0"/>
                          </a:rPr>
                          <m:t>𝐀</m:t>
                        </m:r>
                      </m:sub>
                    </m:sSub>
                    <m:r>
                      <a:rPr lang="en-US" altLang="zh-CN" sz="2600" b="1" i="0"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𝒌</m:t>
                        </m:r>
                      </m:e>
                      <m:sub>
                        <m:r>
                          <a:rPr lang="en-US" altLang="zh-CN" sz="2600" b="1" i="0" smtClean="0">
                            <a:latin typeface="Cambria Math" panose="02040503050406030204" pitchFamily="18" charset="0"/>
                          </a:rPr>
                          <m:t>𝐆</m:t>
                        </m:r>
                      </m:sub>
                    </m:sSub>
                    <m:d>
                      <m:dPr>
                        <m:ctrlPr>
                          <a:rPr lang="en-US" altLang="zh-CN" sz="2600" b="1" i="1" smtClean="0">
                            <a:latin typeface="Cambria Math" panose="02040503050406030204" pitchFamily="18" charset="0"/>
                          </a:rPr>
                        </m:ctrlPr>
                      </m:dPr>
                      <m:e>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𝒑</m:t>
                            </m:r>
                          </m:e>
                          <m:sub>
                            <m:r>
                              <a:rPr lang="en-US" altLang="zh-CN" sz="2600" b="1" i="0" smtClean="0">
                                <a:latin typeface="Cambria Math" panose="02040503050406030204" pitchFamily="18" charset="0"/>
                              </a:rPr>
                              <m:t>𝐀</m:t>
                            </m:r>
                          </m:sub>
                        </m:sSub>
                        <m:r>
                          <a:rPr lang="en-US" altLang="zh-CN" sz="2600" b="1" i="1" smtClean="0">
                            <a:latin typeface="Cambria Math" panose="02040503050406030204" pitchFamily="18" charset="0"/>
                          </a:rPr>
                          <m:t>−</m:t>
                        </m:r>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𝒑</m:t>
                            </m:r>
                          </m:e>
                          <m:sub>
                            <m:r>
                              <a:rPr lang="en-US" altLang="zh-CN" sz="2600" b="1" i="0" smtClean="0">
                                <a:latin typeface="Cambria Math" panose="02040503050406030204" pitchFamily="18" charset="0"/>
                              </a:rPr>
                              <m:t>𝐀𝐢</m:t>
                            </m:r>
                          </m:sub>
                        </m:sSub>
                      </m:e>
                    </m:d>
                  </m:oMath>
                </a14:m>
                <a:endParaRPr lang="en-US" altLang="zh-CN" sz="2600" b="1" dirty="0">
                  <a:latin typeface="+mn-ea"/>
                </a:endParaRPr>
              </a:p>
              <a:p>
                <a:pPr>
                  <a:spcBef>
                    <a:spcPts val="600"/>
                  </a:spcBef>
                  <a:spcAft>
                    <a:spcPts val="600"/>
                  </a:spcAft>
                </a:pPr>
                <a:endParaRPr lang="en-US" altLang="zh-CN" sz="2600" b="1" dirty="0">
                  <a:latin typeface="+mn-ea"/>
                </a:endParaRPr>
              </a:p>
              <a:p>
                <a:pPr>
                  <a:spcBef>
                    <a:spcPts val="600"/>
                  </a:spcBef>
                  <a:spcAft>
                    <a:spcPts val="600"/>
                  </a:spcAft>
                </a:pPr>
                <a:endParaRPr lang="en-US" altLang="zh-CN" sz="2600" b="1" i="1" dirty="0">
                  <a:latin typeface="+mn-ea"/>
                </a:endParaRPr>
              </a:p>
              <a:p>
                <a:r>
                  <a:rPr lang="zh-CN" altLang="en-US" sz="2600" b="1" i="1" dirty="0">
                    <a:latin typeface="+mn-ea"/>
                  </a:rPr>
                  <a:t>     </a:t>
                </a:r>
                <a14:m>
                  <m:oMath xmlns:m="http://schemas.openxmlformats.org/officeDocument/2006/math">
                    <m:sSub>
                      <m:sSubPr>
                        <m:ctrlPr>
                          <a:rPr lang="en-US" altLang="zh-CN" sz="2600" b="1" i="1" smtClean="0">
                            <a:latin typeface="Cambria Math" panose="02040503050406030204" pitchFamily="18" charset="0"/>
                          </a:rPr>
                        </m:ctrlPr>
                      </m:sSubPr>
                      <m:e>
                        <m:r>
                          <a:rPr lang="en-US" altLang="zh-CN" sz="2600" b="1" i="1" smtClean="0">
                            <a:latin typeface="Cambria Math" panose="02040503050406030204" pitchFamily="18" charset="0"/>
                          </a:rPr>
                          <m:t>𝑵</m:t>
                        </m:r>
                      </m:e>
                      <m:sub>
                        <m:r>
                          <a:rPr lang="en-US" altLang="zh-CN" sz="2600" b="1" i="0" smtClean="0">
                            <a:latin typeface="Cambria Math" panose="02040503050406030204" pitchFamily="18" charset="0"/>
                          </a:rPr>
                          <m:t>𝐀</m:t>
                        </m:r>
                      </m:sub>
                    </m:sSub>
                    <m:r>
                      <a:rPr lang="en-US" altLang="zh-CN" sz="2600" b="1" i="1" smtClean="0">
                        <a:latin typeface="Cambria Math" panose="02040503050406030204" pitchFamily="18" charset="0"/>
                        <a:ea typeface="Cambria Math" panose="02040503050406030204" pitchFamily="18" charset="0"/>
                      </a:rPr>
                      <m:t>=</m:t>
                    </m:r>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𝒌</m:t>
                        </m:r>
                      </m:e>
                      <m:sub>
                        <m:r>
                          <a:rPr lang="en-US" altLang="zh-CN" sz="2600" b="1" i="0" smtClean="0">
                            <a:latin typeface="Cambria Math" panose="02040503050406030204" pitchFamily="18" charset="0"/>
                            <a:ea typeface="Cambria Math" panose="02040503050406030204" pitchFamily="18" charset="0"/>
                          </a:rPr>
                          <m:t>𝐲</m:t>
                        </m:r>
                      </m:sub>
                    </m:sSub>
                    <m:d>
                      <m:dPr>
                        <m:ctrlPr>
                          <a:rPr lang="en-US" altLang="zh-CN" sz="2600" b="1" i="1" smtClean="0">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𝒚</m:t>
                        </m:r>
                        <m:r>
                          <a:rPr lang="en-US" altLang="zh-CN" sz="2600" b="1" i="1" smtClean="0">
                            <a:latin typeface="Cambria Math" panose="02040503050406030204" pitchFamily="18" charset="0"/>
                            <a:ea typeface="Cambria Math" panose="02040503050406030204" pitchFamily="18" charset="0"/>
                          </a:rPr>
                          <m:t>−</m:t>
                        </m:r>
                        <m:sSub>
                          <m:sSubPr>
                            <m:ctrlPr>
                              <a:rPr lang="en-US" altLang="zh-CN" sz="2600" b="1" i="1" smtClean="0">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𝒚</m:t>
                            </m:r>
                          </m:e>
                          <m:sub>
                            <m:r>
                              <a:rPr lang="en-US" altLang="zh-CN" sz="2600" b="1" i="0" smtClean="0">
                                <a:latin typeface="Cambria Math" panose="02040503050406030204" pitchFamily="18" charset="0"/>
                                <a:ea typeface="Cambria Math" panose="02040503050406030204" pitchFamily="18" charset="0"/>
                              </a:rPr>
                              <m:t>𝐢</m:t>
                            </m:r>
                          </m:sub>
                        </m:sSub>
                      </m:e>
                    </m:d>
                  </m:oMath>
                </a14:m>
                <a:endParaRPr lang="en-US" altLang="zh-CN" sz="2600" b="1" dirty="0">
                  <a:latin typeface="+mn-ea"/>
                </a:endParaRPr>
              </a:p>
              <a:p>
                <a:pPr>
                  <a:spcBef>
                    <a:spcPts val="600"/>
                  </a:spcBef>
                  <a:spcAft>
                    <a:spcPts val="600"/>
                  </a:spcAft>
                </a:pPr>
                <a:r>
                  <a:rPr lang="en-US" altLang="zh-CN" sz="2600" b="1" dirty="0">
                    <a:latin typeface="+mn-ea"/>
                  </a:rPr>
                  <a:t>	</a:t>
                </a:r>
              </a:p>
              <a:p>
                <a:pPr>
                  <a:spcBef>
                    <a:spcPts val="600"/>
                  </a:spcBef>
                  <a:spcAft>
                    <a:spcPts val="600"/>
                  </a:spcAft>
                </a:pPr>
                <a:r>
                  <a:rPr lang="en-US" altLang="zh-CN" sz="2600" b="1" dirty="0">
                    <a:latin typeface="+mn-ea"/>
                  </a:rPr>
                  <a:t>	</a:t>
                </a:r>
              </a:p>
              <a:p>
                <a:pPr>
                  <a:spcBef>
                    <a:spcPts val="600"/>
                  </a:spcBef>
                  <a:spcAft>
                    <a:spcPts val="600"/>
                  </a:spcAft>
                </a:pPr>
                <a:r>
                  <a:rPr lang="en-US" altLang="zh-CN" sz="2600" b="1" dirty="0">
                    <a:latin typeface="+mn-ea"/>
                  </a:rPr>
                  <a:t>      </a:t>
                </a:r>
                <a14:m>
                  <m:oMath xmlns:m="http://schemas.openxmlformats.org/officeDocument/2006/math">
                    <m:sSub>
                      <m:sSubPr>
                        <m:ctrlPr>
                          <a:rPr lang="en-US" altLang="zh-CN" sz="2600" b="1" i="1">
                            <a:latin typeface="Cambria Math" panose="02040503050406030204" pitchFamily="18" charset="0"/>
                          </a:rPr>
                        </m:ctrlPr>
                      </m:sSubPr>
                      <m:e>
                        <m:r>
                          <a:rPr lang="en-US" altLang="zh-CN" sz="2600" b="1" i="1">
                            <a:latin typeface="Cambria Math" panose="02040503050406030204" pitchFamily="18" charset="0"/>
                          </a:rPr>
                          <m:t>𝑵</m:t>
                        </m:r>
                      </m:e>
                      <m:sub>
                        <m:r>
                          <a:rPr lang="en-US" altLang="zh-CN" sz="2600" b="1">
                            <a:latin typeface="Cambria Math" panose="02040503050406030204" pitchFamily="18" charset="0"/>
                          </a:rPr>
                          <m:t>𝐀</m:t>
                        </m:r>
                      </m:sub>
                    </m:sSub>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a:latin typeface="Cambria Math" panose="02040503050406030204" pitchFamily="18" charset="0"/>
                            <a:ea typeface="Cambria Math" panose="02040503050406030204" pitchFamily="18" charset="0"/>
                          </a:rPr>
                          <m:t>𝒌</m:t>
                        </m:r>
                      </m:e>
                      <m:sub>
                        <m:r>
                          <a:rPr lang="en-US" altLang="zh-CN" sz="2600" b="1" i="0" smtClean="0">
                            <a:latin typeface="Cambria Math" panose="02040503050406030204" pitchFamily="18" charset="0"/>
                            <a:ea typeface="Cambria Math" panose="02040503050406030204" pitchFamily="18" charset="0"/>
                          </a:rPr>
                          <m:t>𝐘</m:t>
                        </m:r>
                      </m:sub>
                    </m:sSub>
                    <m:d>
                      <m:dPr>
                        <m:ctrlPr>
                          <a:rPr lang="en-US" altLang="zh-CN" sz="2600" b="1" i="1">
                            <a:latin typeface="Cambria Math" panose="02040503050406030204" pitchFamily="18" charset="0"/>
                            <a:ea typeface="Cambria Math" panose="02040503050406030204" pitchFamily="18" charset="0"/>
                          </a:rPr>
                        </m:ctrlPr>
                      </m:dPr>
                      <m:e>
                        <m:r>
                          <a:rPr lang="en-US" altLang="zh-CN" sz="2600" b="1" i="1" smtClean="0">
                            <a:latin typeface="Cambria Math" panose="02040503050406030204" pitchFamily="18" charset="0"/>
                            <a:ea typeface="Cambria Math" panose="02040503050406030204" pitchFamily="18" charset="0"/>
                          </a:rPr>
                          <m:t>𝒀</m:t>
                        </m:r>
                        <m:r>
                          <a:rPr lang="en-US" altLang="zh-CN" sz="2600" b="1" i="1">
                            <a:latin typeface="Cambria Math" panose="02040503050406030204" pitchFamily="18" charset="0"/>
                            <a:ea typeface="Cambria Math" panose="02040503050406030204" pitchFamily="18" charset="0"/>
                          </a:rPr>
                          <m:t>−</m:t>
                        </m:r>
                        <m:sSub>
                          <m:sSubPr>
                            <m:ctrlPr>
                              <a:rPr lang="en-US" altLang="zh-CN" sz="2600" b="1" i="1">
                                <a:latin typeface="Cambria Math" panose="02040503050406030204" pitchFamily="18" charset="0"/>
                                <a:ea typeface="Cambria Math" panose="02040503050406030204" pitchFamily="18" charset="0"/>
                              </a:rPr>
                            </m:ctrlPr>
                          </m:sSubPr>
                          <m:e>
                            <m:r>
                              <a:rPr lang="en-US" altLang="zh-CN" sz="2600" b="1" i="1" smtClean="0">
                                <a:latin typeface="Cambria Math" panose="02040503050406030204" pitchFamily="18" charset="0"/>
                                <a:ea typeface="Cambria Math" panose="02040503050406030204" pitchFamily="18" charset="0"/>
                              </a:rPr>
                              <m:t>𝒀</m:t>
                            </m:r>
                          </m:e>
                          <m:sub>
                            <m:r>
                              <a:rPr lang="en-US" altLang="zh-CN" sz="2600" b="1">
                                <a:latin typeface="Cambria Math" panose="02040503050406030204" pitchFamily="18" charset="0"/>
                                <a:ea typeface="Cambria Math" panose="02040503050406030204" pitchFamily="18" charset="0"/>
                              </a:rPr>
                              <m:t>𝐢</m:t>
                            </m:r>
                          </m:sub>
                        </m:sSub>
                      </m:e>
                    </m:d>
                  </m:oMath>
                </a14:m>
                <a:endParaRPr lang="en-US" altLang="zh-CN" sz="2600" b="1" dirty="0">
                  <a:latin typeface="+mn-ea"/>
                </a:endParaRPr>
              </a:p>
              <a:p>
                <a:pPr>
                  <a:spcBef>
                    <a:spcPts val="600"/>
                  </a:spcBef>
                  <a:spcAft>
                    <a:spcPts val="600"/>
                  </a:spcAft>
                </a:pPr>
                <a:endParaRPr lang="en-US" altLang="zh-CN" sz="2600" b="1" dirty="0">
                  <a:latin typeface="+mn-ea"/>
                </a:endParaRPr>
              </a:p>
              <a:p>
                <a:r>
                  <a:rPr lang="en-US" altLang="zh-CN" sz="2600" dirty="0"/>
                  <a:t> </a:t>
                </a:r>
                <a:r>
                  <a:rPr lang="zh-CN" altLang="en-US" sz="2600" dirty="0"/>
                  <a:t>      </a:t>
                </a:r>
                <a:endParaRPr lang="en-US" altLang="zh-CN" sz="26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39635" y="796835"/>
                <a:ext cx="11547566" cy="9824228"/>
              </a:xfrm>
              <a:prstGeom prst="rect">
                <a:avLst/>
              </a:prstGeom>
              <a:blipFill>
                <a:blip r:embed="rId2"/>
                <a:stretch>
                  <a:fillRect l="-950" t="-559"/>
                </a:stretch>
              </a:blipFill>
            </p:spPr>
            <p:txBody>
              <a:bodyPr/>
              <a:lstStyle/>
              <a:p>
                <a:r>
                  <a:rPr lang="zh-CN" altLang="en-US">
                    <a:noFill/>
                  </a:rPr>
                  <a:t> </a:t>
                </a:r>
              </a:p>
            </p:txBody>
          </p:sp>
        </mc:Fallback>
      </mc:AlternateContent>
      <p:sp>
        <p:nvSpPr>
          <p:cNvPr id="5" name="下箭头 4"/>
          <p:cNvSpPr/>
          <p:nvPr/>
        </p:nvSpPr>
        <p:spPr>
          <a:xfrm>
            <a:off x="2455817" y="2037806"/>
            <a:ext cx="248194"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圆角矩形标注 5"/>
              <p:cNvSpPr/>
              <p:nvPr/>
            </p:nvSpPr>
            <p:spPr>
              <a:xfrm>
                <a:off x="39188" y="2857403"/>
                <a:ext cx="5630092" cy="734883"/>
              </a:xfrm>
              <a:prstGeom prst="wedgeRoundRectCallout">
                <a:avLst>
                  <a:gd name="adj1" fmla="val -6722"/>
                  <a:gd name="adj2" fmla="val -81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以气相分压差为推动力的气相对流传质系数</a:t>
                </a:r>
                <a:endParaRPr lang="en-US" altLang="zh-CN" sz="2000"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smtClean="0">
                                  <a:solidFill>
                                    <a:schemeClr val="bg1"/>
                                  </a:solidFill>
                                  <a:latin typeface="Cambria Math" panose="02040503050406030204" pitchFamily="18" charset="0"/>
                                </a:rPr>
                              </m:ctrlPr>
                            </m:dPr>
                            <m:e>
                              <m:sSup>
                                <m:sSupPr>
                                  <m:ctrlPr>
                                    <a:rPr lang="en-US" altLang="zh-CN" sz="2000" b="1" i="1" smtClean="0">
                                      <a:solidFill>
                                        <a:schemeClr val="bg1"/>
                                      </a:solidFill>
                                      <a:latin typeface="Cambria Math" panose="02040503050406030204" pitchFamily="18" charset="0"/>
                                    </a:rPr>
                                  </m:ctrlPr>
                                </m:sSupPr>
                                <m:e>
                                  <m:r>
                                    <a:rPr lang="en-US" altLang="zh-CN" sz="2000" b="1" i="0" smtClean="0">
                                      <a:solidFill>
                                        <a:schemeClr val="bg1"/>
                                      </a:solidFill>
                                      <a:latin typeface="Cambria Math" panose="02040503050406030204" pitchFamily="18" charset="0"/>
                                    </a:rPr>
                                    <m:t>𝐦</m:t>
                                  </m:r>
                                </m:e>
                                <m:sup>
                                  <m:r>
                                    <a:rPr lang="en-US" altLang="zh-CN" sz="2000" b="1" i="1" smtClean="0">
                                      <a:solidFill>
                                        <a:schemeClr val="bg1"/>
                                      </a:solidFill>
                                      <a:latin typeface="Cambria Math" panose="02040503050406030204" pitchFamily="18" charset="0"/>
                                    </a:rPr>
                                    <m:t>𝟐</m:t>
                                  </m:r>
                                </m:sup>
                              </m:sSup>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𝐬</m:t>
                              </m:r>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𝐤</m:t>
                              </m:r>
                              <m:r>
                                <a:rPr lang="en-US" altLang="zh-CN" sz="2000" b="1" i="0">
                                  <a:solidFill>
                                    <a:schemeClr val="bg1"/>
                                  </a:solidFill>
                                  <a:latin typeface="Cambria Math" panose="02040503050406030204" pitchFamily="18" charset="0"/>
                                  <a:ea typeface="Cambria Math" panose="02040503050406030204" pitchFamily="18" charset="0"/>
                                </a:rPr>
                                <m:t>𝐏</m:t>
                              </m:r>
                              <m:r>
                                <a:rPr lang="en-US" altLang="zh-CN" sz="2000" b="1" i="0" smtClean="0">
                                  <a:solidFill>
                                    <a:schemeClr val="bg1"/>
                                  </a:solidFill>
                                  <a:latin typeface="Cambria Math" panose="02040503050406030204" pitchFamily="18" charset="0"/>
                                  <a:ea typeface="Cambria Math" panose="02040503050406030204" pitchFamily="18" charset="0"/>
                                </a:rPr>
                                <m:t>𝐚</m:t>
                              </m:r>
                            </m:e>
                          </m:d>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6" name="圆角矩形标注 5"/>
              <p:cNvSpPr>
                <a:spLocks noRot="1" noChangeAspect="1" noMove="1" noResize="1" noEditPoints="1" noAdjustHandles="1" noChangeArrowheads="1" noChangeShapeType="1" noTextEdit="1"/>
              </p:cNvSpPr>
              <p:nvPr/>
            </p:nvSpPr>
            <p:spPr>
              <a:xfrm>
                <a:off x="39188" y="2857403"/>
                <a:ext cx="5630092" cy="734883"/>
              </a:xfrm>
              <a:prstGeom prst="wedgeRoundRectCallout">
                <a:avLst>
                  <a:gd name="adj1" fmla="val -6722"/>
                  <a:gd name="adj2" fmla="val -81429"/>
                  <a:gd name="adj3" fmla="val 16667"/>
                </a:avLst>
              </a:prstGeom>
              <a:blipFill>
                <a:blip r:embed="rId3"/>
                <a:stretch>
                  <a:fillRect b="-70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圆角矩形标注 6"/>
              <p:cNvSpPr/>
              <p:nvPr/>
            </p:nvSpPr>
            <p:spPr>
              <a:xfrm>
                <a:off x="-19594" y="4440225"/>
                <a:ext cx="5669280" cy="734883"/>
              </a:xfrm>
              <a:prstGeom prst="wedgeRoundRectCallout">
                <a:avLst>
                  <a:gd name="adj1" fmla="val -10362"/>
                  <a:gd name="adj2" fmla="val -938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以气相摩尔分数差为推动力的气相对流传质系数</a:t>
                </a:r>
                <a:endParaRPr lang="en-US" altLang="zh-CN" sz="2000"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smtClean="0">
                                  <a:solidFill>
                                    <a:schemeClr val="bg1"/>
                                  </a:solidFill>
                                  <a:latin typeface="Cambria Math" panose="02040503050406030204" pitchFamily="18" charset="0"/>
                                </a:rPr>
                              </m:ctrlPr>
                            </m:dPr>
                            <m:e>
                              <m:sSup>
                                <m:sSupPr>
                                  <m:ctrlPr>
                                    <a:rPr lang="en-US" altLang="zh-CN" sz="2000" b="1" i="1" smtClean="0">
                                      <a:solidFill>
                                        <a:schemeClr val="bg1"/>
                                      </a:solidFill>
                                      <a:latin typeface="Cambria Math" panose="02040503050406030204" pitchFamily="18" charset="0"/>
                                    </a:rPr>
                                  </m:ctrlPr>
                                </m:sSupPr>
                                <m:e>
                                  <m:r>
                                    <a:rPr lang="en-US" altLang="zh-CN" sz="2000" b="1" i="0" smtClean="0">
                                      <a:solidFill>
                                        <a:schemeClr val="bg1"/>
                                      </a:solidFill>
                                      <a:latin typeface="Cambria Math" panose="02040503050406030204" pitchFamily="18" charset="0"/>
                                    </a:rPr>
                                    <m:t>𝐦</m:t>
                                  </m:r>
                                </m:e>
                                <m:sup>
                                  <m:r>
                                    <a:rPr lang="en-US" altLang="zh-CN" sz="2000" b="1" i="1" smtClean="0">
                                      <a:solidFill>
                                        <a:schemeClr val="bg1"/>
                                      </a:solidFill>
                                      <a:latin typeface="Cambria Math" panose="02040503050406030204" pitchFamily="18" charset="0"/>
                                    </a:rPr>
                                    <m:t>𝟐</m:t>
                                  </m:r>
                                </m:sup>
                              </m:sSup>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𝐬</m:t>
                              </m:r>
                            </m:e>
                          </m:d>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7" name="圆角矩形标注 6"/>
              <p:cNvSpPr>
                <a:spLocks noRot="1" noChangeAspect="1" noMove="1" noResize="1" noEditPoints="1" noAdjustHandles="1" noChangeArrowheads="1" noChangeShapeType="1" noTextEdit="1"/>
              </p:cNvSpPr>
              <p:nvPr/>
            </p:nvSpPr>
            <p:spPr>
              <a:xfrm>
                <a:off x="-19594" y="4440225"/>
                <a:ext cx="5669280" cy="734883"/>
              </a:xfrm>
              <a:prstGeom prst="wedgeRoundRectCallout">
                <a:avLst>
                  <a:gd name="adj1" fmla="val -10362"/>
                  <a:gd name="adj2" fmla="val -93871"/>
                  <a:gd name="adj3" fmla="val 16667"/>
                </a:avLst>
              </a:prstGeom>
              <a:blipFill>
                <a:blip r:embed="rId4"/>
                <a:stretch>
                  <a:fillRect b="-640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标注 7"/>
              <p:cNvSpPr/>
              <p:nvPr/>
            </p:nvSpPr>
            <p:spPr>
              <a:xfrm>
                <a:off x="19594" y="6036868"/>
                <a:ext cx="5669280" cy="734883"/>
              </a:xfrm>
              <a:prstGeom prst="wedgeRoundRectCallout">
                <a:avLst>
                  <a:gd name="adj1" fmla="val -8750"/>
                  <a:gd name="adj2" fmla="val -885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以气相摩尔比差为推动力的气相对流传质系数</a:t>
                </a:r>
                <a:endParaRPr lang="en-US" altLang="zh-CN" sz="2000"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smtClean="0">
                                  <a:solidFill>
                                    <a:schemeClr val="bg1"/>
                                  </a:solidFill>
                                  <a:latin typeface="Cambria Math" panose="02040503050406030204" pitchFamily="18" charset="0"/>
                                </a:rPr>
                              </m:ctrlPr>
                            </m:dPr>
                            <m:e>
                              <m:sSup>
                                <m:sSupPr>
                                  <m:ctrlPr>
                                    <a:rPr lang="en-US" altLang="zh-CN" sz="2000" b="1" i="1" smtClean="0">
                                      <a:solidFill>
                                        <a:schemeClr val="bg1"/>
                                      </a:solidFill>
                                      <a:latin typeface="Cambria Math" panose="02040503050406030204" pitchFamily="18" charset="0"/>
                                    </a:rPr>
                                  </m:ctrlPr>
                                </m:sSupPr>
                                <m:e>
                                  <m:r>
                                    <a:rPr lang="en-US" altLang="zh-CN" sz="2000" b="1" i="0" smtClean="0">
                                      <a:solidFill>
                                        <a:schemeClr val="bg1"/>
                                      </a:solidFill>
                                      <a:latin typeface="Cambria Math" panose="02040503050406030204" pitchFamily="18" charset="0"/>
                                    </a:rPr>
                                    <m:t>𝐦</m:t>
                                  </m:r>
                                </m:e>
                                <m:sup>
                                  <m:r>
                                    <a:rPr lang="en-US" altLang="zh-CN" sz="2000" b="1" i="1" smtClean="0">
                                      <a:solidFill>
                                        <a:schemeClr val="bg1"/>
                                      </a:solidFill>
                                      <a:latin typeface="Cambria Math" panose="02040503050406030204" pitchFamily="18" charset="0"/>
                                    </a:rPr>
                                    <m:t>𝟐</m:t>
                                  </m:r>
                                </m:sup>
                              </m:sSup>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𝐬</m:t>
                              </m:r>
                            </m:e>
                          </m:d>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8" name="圆角矩形标注 7"/>
              <p:cNvSpPr>
                <a:spLocks noRot="1" noChangeAspect="1" noMove="1" noResize="1" noEditPoints="1" noAdjustHandles="1" noChangeArrowheads="1" noChangeShapeType="1" noTextEdit="1"/>
              </p:cNvSpPr>
              <p:nvPr/>
            </p:nvSpPr>
            <p:spPr>
              <a:xfrm>
                <a:off x="19594" y="6036868"/>
                <a:ext cx="5669280" cy="734883"/>
              </a:xfrm>
              <a:prstGeom prst="wedgeRoundRectCallout">
                <a:avLst>
                  <a:gd name="adj1" fmla="val -8750"/>
                  <a:gd name="adj2" fmla="val -88538"/>
                  <a:gd name="adj3" fmla="val 16667"/>
                </a:avLst>
              </a:prstGeom>
              <a:blipFill>
                <a:blip r:embed="rId5"/>
                <a:stretch>
                  <a:fillRect b="-66667"/>
                </a:stretch>
              </a:blipFill>
            </p:spPr>
            <p:txBody>
              <a:bodyPr/>
              <a:lstStyle/>
              <a:p>
                <a:r>
                  <a:rPr lang="zh-CN" altLang="en-US">
                    <a:noFill/>
                  </a:rPr>
                  <a:t> </a:t>
                </a:r>
              </a:p>
            </p:txBody>
          </p:sp>
        </mc:Fallback>
      </mc:AlternateContent>
      <p:sp>
        <p:nvSpPr>
          <p:cNvPr id="9" name="下箭头 8"/>
          <p:cNvSpPr/>
          <p:nvPr/>
        </p:nvSpPr>
        <p:spPr>
          <a:xfrm>
            <a:off x="8068491" y="2037805"/>
            <a:ext cx="248194"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圆角矩形标注 9"/>
              <p:cNvSpPr/>
              <p:nvPr/>
            </p:nvSpPr>
            <p:spPr>
              <a:xfrm>
                <a:off x="6257109" y="2857401"/>
                <a:ext cx="5630092" cy="734883"/>
              </a:xfrm>
              <a:prstGeom prst="wedgeRoundRectCallout">
                <a:avLst>
                  <a:gd name="adj1" fmla="val -16003"/>
                  <a:gd name="adj2" fmla="val -796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以液相摩尔浓度差为推动力的液相对流传质系数</a:t>
                </a:r>
                <a:endParaRPr lang="en-US" altLang="zh-CN" sz="2000" b="1"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f>
                        <m:fPr>
                          <m:type m:val="lin"/>
                          <m:ctrlPr>
                            <a:rPr lang="en-US" altLang="zh-CN" sz="2000" i="1" smtClean="0">
                              <a:solidFill>
                                <a:schemeClr val="bg1"/>
                              </a:solidFill>
                              <a:latin typeface="Cambria Math" panose="02040503050406030204" pitchFamily="18" charset="0"/>
                            </a:rPr>
                          </m:ctrlPr>
                        </m:fPr>
                        <m:num>
                          <m:r>
                            <a:rPr lang="en-US" altLang="zh-CN" sz="2000" b="1" i="0" smtClean="0">
                              <a:solidFill>
                                <a:schemeClr val="bg1"/>
                              </a:solidFill>
                              <a:latin typeface="Cambria Math" panose="02040503050406030204" pitchFamily="18" charset="0"/>
                            </a:rPr>
                            <m:t>𝐦</m:t>
                          </m:r>
                        </m:num>
                        <m:den>
                          <m:r>
                            <a:rPr lang="en-US" altLang="zh-CN" sz="2000" b="1" i="0" smtClean="0">
                              <a:solidFill>
                                <a:schemeClr val="bg1"/>
                              </a:solidFill>
                              <a:latin typeface="Cambria Math" panose="02040503050406030204" pitchFamily="18" charset="0"/>
                            </a:rPr>
                            <m:t>𝐬</m:t>
                          </m:r>
                        </m:den>
                      </m:f>
                    </m:oMath>
                  </m:oMathPara>
                </a14:m>
                <a:endParaRPr lang="en-US" altLang="zh-CN" sz="2000" dirty="0">
                  <a:solidFill>
                    <a:schemeClr val="bg1"/>
                  </a:solidFill>
                  <a:latin typeface="Cambria Math" panose="02040503050406030204" pitchFamily="18" charset="0"/>
                </a:endParaRPr>
              </a:p>
            </p:txBody>
          </p:sp>
        </mc:Choice>
        <mc:Fallback xmlns="">
          <p:sp>
            <p:nvSpPr>
              <p:cNvPr id="10" name="圆角矩形标注 9"/>
              <p:cNvSpPr>
                <a:spLocks noRot="1" noChangeAspect="1" noMove="1" noResize="1" noEditPoints="1" noAdjustHandles="1" noChangeArrowheads="1" noChangeShapeType="1" noTextEdit="1"/>
              </p:cNvSpPr>
              <p:nvPr/>
            </p:nvSpPr>
            <p:spPr>
              <a:xfrm>
                <a:off x="6257109" y="2857401"/>
                <a:ext cx="5630092" cy="734883"/>
              </a:xfrm>
              <a:prstGeom prst="wedgeRoundRectCallout">
                <a:avLst>
                  <a:gd name="adj1" fmla="val -16003"/>
                  <a:gd name="adj2" fmla="val -79651"/>
                  <a:gd name="adj3" fmla="val 16667"/>
                </a:avLst>
              </a:prstGeom>
              <a:blipFill>
                <a:blip r:embed="rId6"/>
                <a:stretch>
                  <a:fillRect l="-108" r="-108" b="-729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a:off x="6257109" y="4465204"/>
                <a:ext cx="5669280" cy="734883"/>
              </a:xfrm>
              <a:prstGeom prst="wedgeRoundRectCallout">
                <a:avLst>
                  <a:gd name="adj1" fmla="val -17735"/>
                  <a:gd name="adj2" fmla="val -90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以液相摩尔分数差为推动力的液相对流传质系数</a:t>
                </a:r>
                <a:endParaRPr lang="en-US" altLang="zh-CN" sz="2000"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smtClean="0">
                                  <a:solidFill>
                                    <a:schemeClr val="bg1"/>
                                  </a:solidFill>
                                  <a:latin typeface="Cambria Math" panose="02040503050406030204" pitchFamily="18" charset="0"/>
                                </a:rPr>
                              </m:ctrlPr>
                            </m:dPr>
                            <m:e>
                              <m:sSup>
                                <m:sSupPr>
                                  <m:ctrlPr>
                                    <a:rPr lang="en-US" altLang="zh-CN" sz="2000" b="1" i="1" smtClean="0">
                                      <a:solidFill>
                                        <a:schemeClr val="bg1"/>
                                      </a:solidFill>
                                      <a:latin typeface="Cambria Math" panose="02040503050406030204" pitchFamily="18" charset="0"/>
                                    </a:rPr>
                                  </m:ctrlPr>
                                </m:sSupPr>
                                <m:e>
                                  <m:r>
                                    <a:rPr lang="en-US" altLang="zh-CN" sz="2000" b="1" i="0" smtClean="0">
                                      <a:solidFill>
                                        <a:schemeClr val="bg1"/>
                                      </a:solidFill>
                                      <a:latin typeface="Cambria Math" panose="02040503050406030204" pitchFamily="18" charset="0"/>
                                    </a:rPr>
                                    <m:t>𝐦</m:t>
                                  </m:r>
                                </m:e>
                                <m:sup>
                                  <m:r>
                                    <a:rPr lang="en-US" altLang="zh-CN" sz="2000" b="1" i="1" smtClean="0">
                                      <a:solidFill>
                                        <a:schemeClr val="bg1"/>
                                      </a:solidFill>
                                      <a:latin typeface="Cambria Math" panose="02040503050406030204" pitchFamily="18" charset="0"/>
                                    </a:rPr>
                                    <m:t>𝟐</m:t>
                                  </m:r>
                                </m:sup>
                              </m:sSup>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𝐬</m:t>
                              </m:r>
                            </m:e>
                          </m:d>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11" name="圆角矩形标注 10"/>
              <p:cNvSpPr>
                <a:spLocks noRot="1" noChangeAspect="1" noMove="1" noResize="1" noEditPoints="1" noAdjustHandles="1" noChangeArrowheads="1" noChangeShapeType="1" noTextEdit="1"/>
              </p:cNvSpPr>
              <p:nvPr/>
            </p:nvSpPr>
            <p:spPr>
              <a:xfrm>
                <a:off x="6257109" y="4465204"/>
                <a:ext cx="5669280" cy="734883"/>
              </a:xfrm>
              <a:prstGeom prst="wedgeRoundRectCallout">
                <a:avLst>
                  <a:gd name="adj1" fmla="val -17735"/>
                  <a:gd name="adj2" fmla="val -90316"/>
                  <a:gd name="adj3" fmla="val 16667"/>
                </a:avLst>
              </a:prstGeom>
              <a:blipFill>
                <a:blip r:embed="rId7"/>
                <a:stretch>
                  <a:fillRect b="-65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标注 11"/>
              <p:cNvSpPr/>
              <p:nvPr/>
            </p:nvSpPr>
            <p:spPr>
              <a:xfrm>
                <a:off x="6276704" y="6019683"/>
                <a:ext cx="5669280" cy="734883"/>
              </a:xfrm>
              <a:prstGeom prst="wedgeRoundRectCallout">
                <a:avLst>
                  <a:gd name="adj1" fmla="val -15662"/>
                  <a:gd name="adj2" fmla="val -79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Cambria Math" panose="02040503050406030204" pitchFamily="18" charset="0"/>
                  </a:rPr>
                  <a:t>以液相摩尔比差为推动力的液相对流传质系数</a:t>
                </a:r>
                <a:endParaRPr lang="en-US" altLang="zh-CN" sz="2000"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type m:val="lin"/>
                          <m:ctrlPr>
                            <a:rPr lang="zh-CN" altLang="en-US" sz="2000" b="1" i="1">
                              <a:solidFill>
                                <a:schemeClr val="bg1"/>
                              </a:solidFill>
                              <a:latin typeface="Cambria Math" panose="02040503050406030204" pitchFamily="18" charset="0"/>
                            </a:rPr>
                          </m:ctrlPr>
                        </m:fPr>
                        <m:num>
                          <m:r>
                            <a:rPr lang="en-US" altLang="zh-CN" sz="2000" b="1" i="0">
                              <a:solidFill>
                                <a:schemeClr val="bg1"/>
                              </a:solidFill>
                              <a:latin typeface="Cambria Math" panose="02040503050406030204" pitchFamily="18" charset="0"/>
                            </a:rPr>
                            <m:t>𝐤𝐦𝐨𝐥</m:t>
                          </m:r>
                        </m:num>
                        <m:den>
                          <m:d>
                            <m:dPr>
                              <m:ctrlPr>
                                <a:rPr lang="en-US" altLang="zh-CN" sz="2000" b="1" i="1" smtClean="0">
                                  <a:solidFill>
                                    <a:schemeClr val="bg1"/>
                                  </a:solidFill>
                                  <a:latin typeface="Cambria Math" panose="02040503050406030204" pitchFamily="18" charset="0"/>
                                </a:rPr>
                              </m:ctrlPr>
                            </m:dPr>
                            <m:e>
                              <m:sSup>
                                <m:sSupPr>
                                  <m:ctrlPr>
                                    <a:rPr lang="en-US" altLang="zh-CN" sz="2000" b="1" i="1" smtClean="0">
                                      <a:solidFill>
                                        <a:schemeClr val="bg1"/>
                                      </a:solidFill>
                                      <a:latin typeface="Cambria Math" panose="02040503050406030204" pitchFamily="18" charset="0"/>
                                    </a:rPr>
                                  </m:ctrlPr>
                                </m:sSupPr>
                                <m:e>
                                  <m:r>
                                    <a:rPr lang="en-US" altLang="zh-CN" sz="2000" b="1" i="0" smtClean="0">
                                      <a:solidFill>
                                        <a:schemeClr val="bg1"/>
                                      </a:solidFill>
                                      <a:latin typeface="Cambria Math" panose="02040503050406030204" pitchFamily="18" charset="0"/>
                                    </a:rPr>
                                    <m:t>𝐦</m:t>
                                  </m:r>
                                </m:e>
                                <m:sup>
                                  <m:r>
                                    <a:rPr lang="en-US" altLang="zh-CN" sz="2000" b="1" i="1" smtClean="0">
                                      <a:solidFill>
                                        <a:schemeClr val="bg1"/>
                                      </a:solidFill>
                                      <a:latin typeface="Cambria Math" panose="02040503050406030204" pitchFamily="18" charset="0"/>
                                    </a:rPr>
                                    <m:t>𝟐</m:t>
                                  </m:r>
                                </m:sup>
                              </m:sSup>
                              <m:r>
                                <a:rPr lang="en-US" altLang="zh-CN" sz="2000" b="1" i="1" smtClean="0">
                                  <a:solidFill>
                                    <a:schemeClr val="bg1"/>
                                  </a:solidFill>
                                  <a:latin typeface="Cambria Math" panose="02040503050406030204" pitchFamily="18" charset="0"/>
                                  <a:ea typeface="Cambria Math" panose="02040503050406030204" pitchFamily="18" charset="0"/>
                                </a:rPr>
                                <m:t>∙</m:t>
                              </m:r>
                              <m:r>
                                <a:rPr lang="en-US" altLang="zh-CN" sz="2000" b="1" i="0" smtClean="0">
                                  <a:solidFill>
                                    <a:schemeClr val="bg1"/>
                                  </a:solidFill>
                                  <a:latin typeface="Cambria Math" panose="02040503050406030204" pitchFamily="18" charset="0"/>
                                  <a:ea typeface="Cambria Math" panose="02040503050406030204" pitchFamily="18" charset="0"/>
                                </a:rPr>
                                <m:t>𝐬</m:t>
                              </m:r>
                            </m:e>
                          </m:d>
                        </m:den>
                      </m:f>
                    </m:oMath>
                  </m:oMathPara>
                </a14:m>
                <a:endParaRPr lang="en-US" altLang="zh-CN" sz="2000" b="1" dirty="0">
                  <a:latin typeface="Times New Roman" panose="02020603050405020304" pitchFamily="18" charset="0"/>
                  <a:cs typeface="Times New Roman" panose="02020603050405020304" pitchFamily="18" charset="0"/>
                </a:endParaRPr>
              </a:p>
            </p:txBody>
          </p:sp>
        </mc:Choice>
        <mc:Fallback xmlns="">
          <p:sp>
            <p:nvSpPr>
              <p:cNvPr id="12" name="圆角矩形标注 11"/>
              <p:cNvSpPr>
                <a:spLocks noRot="1" noChangeAspect="1" noMove="1" noResize="1" noEditPoints="1" noAdjustHandles="1" noChangeArrowheads="1" noChangeShapeType="1" noTextEdit="1"/>
              </p:cNvSpPr>
              <p:nvPr/>
            </p:nvSpPr>
            <p:spPr>
              <a:xfrm>
                <a:off x="6276704" y="6019683"/>
                <a:ext cx="5669280" cy="734883"/>
              </a:xfrm>
              <a:prstGeom prst="wedgeRoundRectCallout">
                <a:avLst>
                  <a:gd name="adj1" fmla="val -15662"/>
                  <a:gd name="adj2" fmla="val -79650"/>
                  <a:gd name="adj3" fmla="val 16667"/>
                </a:avLst>
              </a:prstGeom>
              <a:blipFill>
                <a:blip r:embed="rId8"/>
                <a:stretch>
                  <a:fillRect b="-71250"/>
                </a:stretch>
              </a:blipFill>
            </p:spPr>
            <p:txBody>
              <a:bodyPr/>
              <a:lstStyle/>
              <a:p>
                <a:r>
                  <a:rPr lang="zh-CN" altLang="en-US">
                    <a:noFill/>
                  </a:rPr>
                  <a:t> </a:t>
                </a:r>
              </a:p>
            </p:txBody>
          </p:sp>
        </mc:Fallback>
      </mc:AlternateContent>
      <p:sp>
        <p:nvSpPr>
          <p:cNvPr id="14" name="Text Box 4"/>
          <p:cNvSpPr txBox="1">
            <a:spLocks noChangeArrowheads="1"/>
          </p:cNvSpPr>
          <p:nvPr/>
        </p:nvSpPr>
        <p:spPr bwMode="auto">
          <a:xfrm>
            <a:off x="3621016" y="125542"/>
            <a:ext cx="705133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290614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62985" y="827706"/>
                <a:ext cx="11511152" cy="5530938"/>
              </a:xfrm>
              <a:prstGeom prst="rect">
                <a:avLst/>
              </a:prstGeom>
            </p:spPr>
            <p:txBody>
              <a:bodyPr wrap="square">
                <a:spAutoFit/>
              </a:bodyPr>
              <a:lstStyle/>
              <a:p>
                <a:pPr>
                  <a:spcBef>
                    <a:spcPts val="600"/>
                  </a:spcBef>
                  <a:spcAft>
                    <a:spcPts val="600"/>
                  </a:spcAft>
                </a:pPr>
                <a:r>
                  <a:rPr lang="zh-CN" altLang="en-US" sz="2600" b="1" dirty="0">
                    <a:latin typeface="+mn-ea"/>
                  </a:rPr>
                  <a:t>（</a:t>
                </a:r>
                <a:r>
                  <a:rPr lang="en-US" altLang="zh-CN" sz="2600" b="1" dirty="0">
                    <a:latin typeface="+mn-ea"/>
                  </a:rPr>
                  <a:t>4</a:t>
                </a:r>
                <a:r>
                  <a:rPr lang="zh-CN" altLang="en-US" sz="2600" b="1" dirty="0">
                    <a:latin typeface="+mn-ea"/>
                  </a:rPr>
                  <a:t>）对流传质系数</a:t>
                </a:r>
                <a:endParaRPr lang="en-US" altLang="zh-CN" sz="2600" b="1" dirty="0">
                  <a:latin typeface="+mn-ea"/>
                </a:endParaRPr>
              </a:p>
              <a:p>
                <a:pPr>
                  <a:spcBef>
                    <a:spcPts val="600"/>
                  </a:spcBef>
                  <a:spcAft>
                    <a:spcPts val="600"/>
                  </a:spcAft>
                </a:pPr>
                <a:r>
                  <a:rPr lang="zh-CN" altLang="en-US" sz="2600" b="1" dirty="0">
                    <a:latin typeface="+mn-ea"/>
                  </a:rPr>
                  <a:t>气相：                              液相：</a:t>
                </a:r>
                <a:endParaRPr lang="en-US" altLang="zh-CN" sz="2600" b="1" dirty="0">
                  <a:latin typeface="+mn-ea"/>
                </a:endParaRPr>
              </a:p>
              <a:p>
                <a:pPr>
                  <a:spcBef>
                    <a:spcPts val="600"/>
                  </a:spcBef>
                  <a:spcAft>
                    <a:spcPts val="600"/>
                  </a:spcAft>
                </a:pPr>
                <a:r>
                  <a:rPr lang="en-US" altLang="zh-CN" sz="2400" b="1" dirty="0"/>
                  <a: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𝒌</m:t>
                        </m:r>
                      </m:e>
                      <m:sub>
                        <m:r>
                          <a:rPr lang="en-US" altLang="zh-CN" sz="2400" b="1" i="0" smtClean="0">
                            <a:latin typeface="Cambria Math" panose="02040503050406030204" pitchFamily="18" charset="0"/>
                          </a:rPr>
                          <m:t>𝐆</m:t>
                        </m:r>
                      </m:sub>
                    </m:sSub>
                    <m:r>
                      <a:rPr lang="en-US" altLang="zh-CN" sz="2400" b="1" i="0"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𝑫𝒑</m:t>
                            </m:r>
                          </m:num>
                          <m:den>
                            <m:r>
                              <a:rPr lang="en-US" altLang="zh-CN" sz="2400" b="1" i="1" smtClean="0">
                                <a:latin typeface="Cambria Math" panose="02040503050406030204" pitchFamily="18" charset="0"/>
                              </a:rPr>
                              <m:t>𝑹𝑻</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𝒛</m:t>
                                </m:r>
                              </m:e>
                              <m:sub>
                                <m:r>
                                  <a:rPr lang="en-US" altLang="zh-CN" sz="2400" b="1" i="0" smtClean="0">
                                    <a:latin typeface="Cambria Math" panose="02040503050406030204" pitchFamily="18" charset="0"/>
                                  </a:rPr>
                                  <m:t>𝐆</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𝒑</m:t>
                                </m:r>
                              </m:e>
                              <m:sub>
                                <m:r>
                                  <a:rPr lang="en-US" altLang="zh-CN" sz="2400" b="1" i="0" smtClean="0">
                                    <a:latin typeface="Cambria Math" panose="02040503050406030204" pitchFamily="18" charset="0"/>
                                  </a:rPr>
                                  <m:t>𝐁𝐦</m:t>
                                </m:r>
                              </m:sub>
                            </m:sSub>
                          </m:den>
                        </m:f>
                      </m:e>
                    </m:box>
                  </m:oMath>
                </a14:m>
                <a:r>
                  <a:rPr lang="zh-CN" altLang="en-US" sz="2400" b="1" dirty="0">
                    <a:latin typeface="+mn-ea"/>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𝒌</m:t>
                        </m:r>
                      </m:e>
                      <m:sub>
                        <m:r>
                          <m:rPr>
                            <m:sty m:val="p"/>
                          </m:rPr>
                          <a:rPr lang="en-US" altLang="zh-CN" sz="2400" b="1" i="1" smtClean="0">
                            <a:latin typeface="Cambria Math" panose="02040503050406030204" pitchFamily="18" charset="0"/>
                          </a:rPr>
                          <m:t>L</m:t>
                        </m:r>
                      </m:sub>
                    </m:sSub>
                    <m:r>
                      <a:rPr lang="en-US" altLang="zh-CN" sz="2400" b="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smtClean="0">
                                <a:latin typeface="Cambria Math" panose="02040503050406030204" pitchFamily="18" charset="0"/>
                              </a:rPr>
                            </m:ctrlPr>
                          </m:fPr>
                          <m:num>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𝑫</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𝒄</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𝒛</m:t>
                                </m:r>
                              </m:e>
                              <m:sub>
                                <m:r>
                                  <a:rPr lang="en-US" altLang="zh-CN" sz="2400" b="1" i="0" smtClean="0">
                                    <a:latin typeface="Cambria Math" panose="02040503050406030204" pitchFamily="18" charset="0"/>
                                  </a:rPr>
                                  <m:t>𝐋</m:t>
                                </m:r>
                              </m:sub>
                            </m:sSub>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𝒄</m:t>
                                </m:r>
                              </m:e>
                              <m:sub>
                                <m:r>
                                  <a:rPr lang="en-US" altLang="zh-CN" sz="2400" b="1" i="0" smtClean="0">
                                    <a:latin typeface="Cambria Math" panose="02040503050406030204" pitchFamily="18" charset="0"/>
                                  </a:rPr>
                                  <m:t>𝐒</m:t>
                                </m:r>
                                <m:r>
                                  <a:rPr lang="en-US" altLang="zh-CN" sz="2400" b="1">
                                    <a:latin typeface="Cambria Math" panose="02040503050406030204" pitchFamily="18" charset="0"/>
                                  </a:rPr>
                                  <m:t>𝐦</m:t>
                                </m:r>
                              </m:sub>
                            </m:sSub>
                          </m:den>
                        </m:f>
                      </m:e>
                    </m:box>
                  </m:oMath>
                </a14:m>
                <a:r>
                  <a:rPr lang="zh-CN" altLang="en-US" sz="2400" b="1" dirty="0">
                    <a:latin typeface="+mn-ea"/>
                  </a:rPr>
                  <a:t> </a:t>
                </a:r>
                <a:endParaRPr lang="en-US" altLang="zh-CN" sz="2400" b="1" dirty="0">
                  <a:latin typeface="+mn-ea"/>
                </a:endParaRPr>
              </a:p>
              <a:p>
                <a:pPr>
                  <a:spcBef>
                    <a:spcPts val="600"/>
                  </a:spcBef>
                  <a:spcAft>
                    <a:spcPts val="600"/>
                  </a:spcAft>
                </a:pPr>
                <a:r>
                  <a:rPr lang="en-US" altLang="zh-CN" sz="2400" b="1" dirty="0">
                    <a:latin typeface="+mn-ea"/>
                    <a:ea typeface="等线" panose="02010600030101010101" pitchFamily="2" charset="-122"/>
                  </a:rPr>
                  <a:t>① </a:t>
                </a:r>
                <a14:m>
                  <m:oMath xmlns:m="http://schemas.openxmlformats.org/officeDocument/2006/math">
                    <m:sSub>
                      <m:sSubPr>
                        <m:ctrlPr>
                          <a:rPr lang="en-US" altLang="zh-CN" sz="2400" b="1" i="1" smtClean="0">
                            <a:latin typeface="Cambria Math" panose="02040503050406030204" pitchFamily="18" charset="0"/>
                            <a:ea typeface="等线" panose="02010600030101010101" pitchFamily="2" charset="-122"/>
                          </a:rPr>
                        </m:ctrlPr>
                      </m:sSubPr>
                      <m:e>
                        <m:r>
                          <a:rPr lang="en-US" altLang="zh-CN" sz="2400" b="1" i="1" smtClean="0">
                            <a:latin typeface="Cambria Math" panose="02040503050406030204" pitchFamily="18" charset="0"/>
                            <a:ea typeface="等线" panose="02010600030101010101" pitchFamily="2" charset="-122"/>
                          </a:rPr>
                          <m:t>𝒌</m:t>
                        </m:r>
                      </m:e>
                      <m:sub>
                        <m:r>
                          <a:rPr lang="en-US" altLang="zh-CN" sz="2400" b="1" i="0" smtClean="0">
                            <a:latin typeface="Cambria Math" panose="02040503050406030204" pitchFamily="18" charset="0"/>
                            <a:ea typeface="等线" panose="02010600030101010101" pitchFamily="2" charset="-122"/>
                          </a:rPr>
                          <m:t>𝐆</m:t>
                        </m:r>
                      </m:sub>
                    </m:sSub>
                    <m:r>
                      <a:rPr lang="en-US" altLang="zh-CN" sz="2400" b="1" i="1">
                        <a:latin typeface="Cambria Math" panose="02040503050406030204" pitchFamily="18" charset="0"/>
                        <a:ea typeface="等线" panose="02010600030101010101" pitchFamily="2" charset="-122"/>
                      </a:rPr>
                      <m:t>=</m:t>
                    </m:r>
                  </m:oMath>
                </a14:m>
                <a:r>
                  <a:rPr lang="en-US" altLang="zh-CN" sz="2400" b="1" i="1" dirty="0">
                    <a:latin typeface="Times New Roman" panose="02020603050405020304" pitchFamily="18" charset="0"/>
                    <a:cs typeface="Times New Roman" panose="02020603050405020304" pitchFamily="18" charset="0"/>
                  </a:rPr>
                  <a:t>f</a:t>
                </a:r>
                <a:r>
                  <a:rPr lang="zh-CN" altLang="en-US" sz="2400" b="1" dirty="0">
                    <a:latin typeface="Times New Roman" panose="02020603050405020304" pitchFamily="18" charset="0"/>
                    <a:cs typeface="Times New Roman" panose="02020603050405020304" pitchFamily="18" charset="0"/>
                  </a:rPr>
                  <a:t>（</a:t>
                </a:r>
                <a:r>
                  <a:rPr lang="zh-CN" altLang="en-US" sz="2400" b="1" dirty="0">
                    <a:latin typeface="+mn-ea"/>
                  </a:rPr>
                  <a:t>物系、操作条件、流动状态）</a:t>
                </a:r>
                <a:endParaRPr lang="en-US" altLang="zh-CN" sz="2400" b="1" dirty="0">
                  <a:latin typeface="+mn-ea"/>
                </a:endParaRPr>
              </a:p>
              <a:p>
                <a:pPr>
                  <a:spcBef>
                    <a:spcPts val="600"/>
                  </a:spcBef>
                  <a:spcAft>
                    <a:spcPts val="600"/>
                  </a:spcAft>
                </a:pPr>
                <a:r>
                  <a:rPr lang="zh-CN" altLang="zh-CN" sz="2400" b="1" dirty="0">
                    <a:latin typeface="+mn-ea"/>
                    <a:ea typeface="等线" panose="02010600030101010101" pitchFamily="2" charset="-122"/>
                  </a:rPr>
                  <a:t>②</a:t>
                </a:r>
                <a:r>
                  <a:rPr lang="zh-CN" altLang="en-US" sz="2400" b="1" dirty="0">
                    <a:latin typeface="+mn-ea"/>
                    <a:ea typeface="等线" panose="02010600030101010101" pitchFamily="2" charset="-122"/>
                  </a:rPr>
                  <a:t> </a:t>
                </a:r>
                <a:r>
                  <a:rPr lang="zh-CN" altLang="en-US" sz="2400" b="1" dirty="0">
                    <a:latin typeface="+mn-ea"/>
                    <a:cs typeface="Times New Roman" panose="02020603050405020304" pitchFamily="18" charset="0"/>
                  </a:rPr>
                  <a:t>当物系一定时，扩散系数</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𝑫</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𝒄𝒐𝒏𝒔𝒕</m:t>
                    </m:r>
                  </m:oMath>
                </a14:m>
                <a:endParaRPr lang="en-US" altLang="zh-CN" sz="2400" b="1" i="1" dirty="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mn-ea"/>
                    <a:cs typeface="Times New Roman" panose="02020603050405020304" pitchFamily="18" charset="0"/>
                  </a:rPr>
                  <a:t>当操作条件一定时，</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𝑷</m:t>
                    </m:r>
                    <m:r>
                      <a:rPr lang="zh-CN" altLang="en-US"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𝑻</m:t>
                    </m:r>
                    <m:r>
                      <a:rPr lang="zh-CN" altLang="en-US" sz="2400" b="1" i="1">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𝐁𝐦</m:t>
                        </m:r>
                      </m:sub>
                    </m:sSub>
                    <m:r>
                      <a:rPr lang="zh-CN" altLang="en-US" sz="2400" b="1" i="1">
                        <a:latin typeface="Cambria Math" panose="02040503050406030204" pitchFamily="18" charset="0"/>
                        <a:cs typeface="Times New Roman" panose="02020603050405020304" pitchFamily="18" charset="0"/>
                      </a:rPr>
                      <m:t>为</m:t>
                    </m:r>
                    <m:r>
                      <a:rPr lang="zh-CN" altLang="en-US" sz="2400" b="1" i="1" smtClean="0">
                        <a:latin typeface="Cambria Math" panose="02040503050406030204" pitchFamily="18" charset="0"/>
                        <a:cs typeface="Times New Roman" panose="02020603050405020304" pitchFamily="18" charset="0"/>
                      </a:rPr>
                      <m:t>常数</m:t>
                    </m:r>
                  </m:oMath>
                </a14:m>
                <a:r>
                  <a:rPr lang="zh-CN" altLang="en-US" sz="2400" b="1" dirty="0">
                    <a:latin typeface="+mn-ea"/>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𝒌</m:t>
                        </m:r>
                      </m:e>
                      <m:sub>
                        <m:r>
                          <a:rPr lang="en-US" altLang="zh-CN" sz="2400" b="1" i="1" smtClean="0">
                            <a:latin typeface="Cambria Math" panose="02040503050406030204" pitchFamily="18" charset="0"/>
                            <a:cs typeface="Times New Roman" panose="02020603050405020304" pitchFamily="18" charset="0"/>
                          </a:rPr>
                          <m:t>𝒙</m:t>
                        </m:r>
                      </m:sub>
                    </m:sSub>
                    <m:r>
                      <a:rPr lang="en-US" altLang="zh-CN" sz="2400" b="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𝒄</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𝐋</m:t>
                        </m:r>
                      </m:sub>
                    </m:sSub>
                  </m:oMath>
                </a14:m>
                <a:endParaRPr lang="en-US" altLang="zh-CN" sz="2400" b="1" i="1" dirty="0">
                  <a:latin typeface="+mn-ea"/>
                  <a:cs typeface="Times New Roman" panose="02020603050405020304" pitchFamily="18" charset="0"/>
                </a:endParaRPr>
              </a:p>
              <a:p>
                <a:pPr>
                  <a:spcBef>
                    <a:spcPts val="600"/>
                  </a:spcBef>
                  <a:spcAft>
                    <a:spcPts val="600"/>
                  </a:spcAft>
                </a:pPr>
                <a:r>
                  <a:rPr lang="zh-CN" altLang="en-US" sz="2400" b="1" dirty="0">
                    <a:latin typeface="+mn-ea"/>
                    <a:cs typeface="Times New Roman" panose="02020603050405020304" pitchFamily="18" charset="0"/>
                  </a:rPr>
                  <a:t>   当流动状态一定时，</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𝒛</m:t>
                        </m:r>
                      </m:e>
                      <m:sub>
                        <m:r>
                          <a:rPr lang="en-US" altLang="zh-CN" sz="2400" b="1">
                            <a:latin typeface="Cambria Math" panose="02040503050406030204" pitchFamily="18" charset="0"/>
                            <a:cs typeface="Times New Roman" panose="02020603050405020304" pitchFamily="18" charset="0"/>
                          </a:rPr>
                          <m:t>𝐆</m:t>
                        </m:r>
                      </m:sub>
                    </m:sSub>
                    <m:r>
                      <a:rPr lang="en-US" altLang="zh-CN" sz="2400" b="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𝒄𝒐𝒏𝒔𝒕</m:t>
                    </m:r>
                    <m:r>
                      <a:rPr lang="zh-CN" altLang="en-US" sz="2400" b="1" i="1">
                        <a:latin typeface="Cambria Math" panose="02040503050406030204" pitchFamily="18" charset="0"/>
                        <a:cs typeface="Times New Roman" panose="02020603050405020304" pitchFamily="18" charset="0"/>
                      </a:rPr>
                      <m:t>。</m:t>
                    </m:r>
                  </m:oMath>
                </a14:m>
                <a:r>
                  <a:rPr lang="en-US" altLang="zh-CN" sz="2400" b="1" dirty="0">
                    <a:latin typeface="+mn-ea"/>
                    <a:cs typeface="Times New Roman" panose="02020603050405020304" pitchFamily="18" charset="0"/>
                  </a:rPr>
                  <a:t>         </a:t>
                </a:r>
                <a:r>
                  <a:rPr lang="zh-CN" altLang="en-US" sz="2400" b="1" dirty="0">
                    <a:latin typeface="+mn-ea"/>
                    <a:cs typeface="Times New Roman" panose="02020603050405020304" pitchFamily="18" charset="0"/>
                  </a:rPr>
                  <a:t>当吸收后得到稀溶液时，</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𝒌</m:t>
                        </m:r>
                      </m:e>
                      <m:sub>
                        <m:r>
                          <a:rPr lang="en-US" altLang="zh-CN" sz="2400" b="1" i="1" smtClean="0">
                            <a:latin typeface="Cambria Math" panose="02040503050406030204" pitchFamily="18" charset="0"/>
                            <a:cs typeface="Times New Roman" panose="02020603050405020304" pitchFamily="18" charset="0"/>
                          </a:rPr>
                          <m:t>𝑿</m:t>
                        </m:r>
                      </m:sub>
                    </m:sSub>
                    <m:r>
                      <a:rPr lang="en-US" altLang="zh-CN" sz="2400" b="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𝒄</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𝒌</m:t>
                        </m:r>
                      </m:e>
                      <m:sub>
                        <m:r>
                          <a:rPr lang="en-US" altLang="zh-CN" sz="2400" b="1">
                            <a:latin typeface="Cambria Math" panose="02040503050406030204" pitchFamily="18" charset="0"/>
                            <a:cs typeface="Times New Roman" panose="02020603050405020304" pitchFamily="18" charset="0"/>
                          </a:rPr>
                          <m:t>𝐋</m:t>
                        </m:r>
                      </m:sub>
                    </m:sSub>
                  </m:oMath>
                </a14:m>
                <a:endParaRPr lang="en-US" altLang="zh-CN" sz="2400" b="1" dirty="0">
                  <a:latin typeface="+mn-ea"/>
                  <a:cs typeface="Times New Roman" panose="02020603050405020304" pitchFamily="18" charset="0"/>
                </a:endParaRPr>
              </a:p>
              <a:p>
                <a:pPr>
                  <a:spcBef>
                    <a:spcPts val="600"/>
                  </a:spcBef>
                  <a:spcAft>
                    <a:spcPts val="600"/>
                  </a:spcAft>
                </a:pPr>
                <a:r>
                  <a:rPr lang="en-US" altLang="zh-CN" sz="2400" b="1" dirty="0">
                    <a:latin typeface="+mn-ea"/>
                    <a:ea typeface="等线" panose="02010600030101010101" pitchFamily="2" charset="-122"/>
                  </a:rPr>
                  <a:t>③</a:t>
                </a:r>
                <a:r>
                  <a:rPr lang="zh-CN" altLang="en-US" sz="2400" b="1" dirty="0">
                    <a:latin typeface="+mn-ea"/>
                    <a:ea typeface="等线" panose="02010600030101010101" pitchFamily="2" charset="-122"/>
                  </a:rPr>
                  <a:t> </a:t>
                </a:r>
                <a:r>
                  <a:rPr lang="zh-CN" altLang="en-US" sz="2400" b="1" dirty="0">
                    <a:latin typeface="+mn-ea"/>
                    <a:cs typeface="Times New Roman" panose="02020603050405020304" pitchFamily="18" charset="0"/>
                  </a:rPr>
                  <a:t>当气相总压不太高时</a:t>
                </a:r>
                <a:endParaRPr lang="en-US" altLang="zh-CN" sz="2400" b="1" dirty="0">
                  <a:latin typeface="+mn-ea"/>
                  <a:cs typeface="Times New Roman" panose="02020603050405020304" pitchFamily="18" charset="0"/>
                </a:endParaRPr>
              </a:p>
              <a:p>
                <a:pPr>
                  <a:spcBef>
                    <a:spcPts val="600"/>
                  </a:spcBef>
                  <a:spcAft>
                    <a:spcPts val="600"/>
                  </a:spcAft>
                </a:pPr>
                <a:r>
                  <a:rPr lang="zh-CN" altLang="en-US" sz="2400" b="1" dirty="0">
                    <a:latin typeface="+mn-ea"/>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1" smtClean="0">
                            <a:latin typeface="Cambria Math" panose="02040503050406030204" pitchFamily="18" charset="0"/>
                            <a:cs typeface="Times New Roman" panose="02020603050405020304" pitchFamily="18" charset="0"/>
                          </a:rPr>
                          <m:t>𝒚</m:t>
                        </m:r>
                      </m:sub>
                    </m:sSub>
                    <m:r>
                      <a:rPr lang="en-US" altLang="zh-CN" sz="2400" b="1" i="0"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𝒑</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𝐆</m:t>
                        </m:r>
                      </m:sub>
                    </m:sSub>
                  </m:oMath>
                </a14:m>
                <a:endParaRPr lang="en-US" altLang="zh-CN" sz="2400" b="1" i="1" dirty="0">
                  <a:latin typeface="+mn-ea"/>
                  <a:cs typeface="Times New Roman" panose="02020603050405020304" pitchFamily="18" charset="0"/>
                </a:endParaRPr>
              </a:p>
              <a:p>
                <a:pPr>
                  <a:spcBef>
                    <a:spcPts val="600"/>
                  </a:spcBef>
                  <a:spcAft>
                    <a:spcPts val="600"/>
                  </a:spcAft>
                </a:pPr>
                <a:r>
                  <a:rPr lang="en-US" altLang="zh-CN" sz="2400" b="1" i="1" dirty="0">
                    <a:latin typeface="+mn-ea"/>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𝐘</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𝒑</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𝐆</m:t>
                        </m:r>
                      </m:sub>
                    </m:sSub>
                  </m:oMath>
                </a14:m>
                <a:endParaRPr lang="en-US" altLang="zh-CN" sz="2400" b="1" i="1" dirty="0">
                  <a:latin typeface="+mn-ea"/>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62985" y="827706"/>
                <a:ext cx="11511152" cy="5530938"/>
              </a:xfrm>
              <a:prstGeom prst="rect">
                <a:avLst/>
              </a:prstGeom>
              <a:blipFill>
                <a:blip r:embed="rId2"/>
                <a:stretch>
                  <a:fillRect l="-953" t="-882" b="-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圆角矩形标注 3"/>
              <p:cNvSpPr/>
              <p:nvPr/>
            </p:nvSpPr>
            <p:spPr>
              <a:xfrm>
                <a:off x="8961120" y="2738955"/>
                <a:ext cx="3230880" cy="726558"/>
              </a:xfrm>
              <a:prstGeom prst="wedgeRoundRectCallout">
                <a:avLst>
                  <a:gd name="adj1" fmla="val -67691"/>
                  <a:gd name="adj2" fmla="val -721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吸收剂</a:t>
                </a:r>
                <a:r>
                  <a:rPr lang="en-US" altLang="zh-CN" sz="1600" dirty="0">
                    <a:solidFill>
                      <a:schemeClr val="bg1"/>
                    </a:solidFill>
                    <a:latin typeface="Cambria Math" panose="02040503050406030204" pitchFamily="18" charset="0"/>
                    <a:cs typeface="Times New Roman" panose="02020603050405020304" pitchFamily="18" charset="0"/>
                  </a:rPr>
                  <a:t>S</a:t>
                </a:r>
                <a:r>
                  <a:rPr lang="zh-CN" altLang="en-US" sz="1600" dirty="0">
                    <a:solidFill>
                      <a:schemeClr val="bg1"/>
                    </a:solidFill>
                    <a:latin typeface="Cambria Math" panose="02040503050406030204" pitchFamily="18" charset="0"/>
                    <a:cs typeface="Times New Roman" panose="02020603050405020304" pitchFamily="18" charset="0"/>
                  </a:rPr>
                  <a:t>在液相主体与相界面处浓度的对数平均值</a:t>
                </a:r>
                <a:r>
                  <a:rPr lang="zh-CN" altLang="en-US" sz="16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f>
                      <m:fPr>
                        <m:type m:val="lin"/>
                        <m:ctrlPr>
                          <a:rPr lang="zh-CN" altLang="en-US" sz="2000" i="1" smtClean="0">
                            <a:solidFill>
                              <a:schemeClr val="bg1"/>
                            </a:solidFill>
                            <a:latin typeface="Cambria Math" panose="02040503050406030204" pitchFamily="18" charset="0"/>
                            <a:cs typeface="Times New Roman" panose="02020603050405020304" pitchFamily="18" charset="0"/>
                          </a:rPr>
                        </m:ctrlPr>
                      </m:fPr>
                      <m:num>
                        <m:r>
                          <m:rPr>
                            <m:sty m:val="p"/>
                          </m:rPr>
                          <a:rPr lang="en-US" altLang="zh-CN" sz="2000" b="0" i="0" smtClean="0">
                            <a:solidFill>
                              <a:schemeClr val="bg1"/>
                            </a:solidFill>
                            <a:latin typeface="Cambria Math" panose="02040503050406030204" pitchFamily="18" charset="0"/>
                            <a:cs typeface="Times New Roman" panose="02020603050405020304" pitchFamily="18" charset="0"/>
                          </a:rPr>
                          <m:t>kmol</m:t>
                        </m:r>
                      </m:num>
                      <m:den>
                        <m:sSup>
                          <m:sSupPr>
                            <m:ctrlPr>
                              <a:rPr lang="en-US" altLang="zh-CN" sz="2000" i="1" smtClean="0">
                                <a:solidFill>
                                  <a:schemeClr val="bg1"/>
                                </a:solidFill>
                                <a:latin typeface="Cambria Math" panose="02040503050406030204" pitchFamily="18" charset="0"/>
                                <a:cs typeface="Times New Roman" panose="02020603050405020304" pitchFamily="18" charset="0"/>
                              </a:rPr>
                            </m:ctrlPr>
                          </m:sSupPr>
                          <m:e>
                            <m:r>
                              <m:rPr>
                                <m:sty m:val="p"/>
                              </m:rPr>
                              <a:rPr lang="en-US" altLang="zh-CN" sz="2000" b="0" i="0" smtClean="0">
                                <a:solidFill>
                                  <a:schemeClr val="bg1"/>
                                </a:solidFill>
                                <a:latin typeface="Cambria Math" panose="02040503050406030204" pitchFamily="18" charset="0"/>
                                <a:cs typeface="Times New Roman" panose="02020603050405020304" pitchFamily="18" charset="0"/>
                              </a:rPr>
                              <m:t>m</m:t>
                            </m:r>
                          </m:e>
                          <m:sup>
                            <m:r>
                              <a:rPr lang="en-US" altLang="zh-CN" sz="2000" b="0" i="0" smtClean="0">
                                <a:solidFill>
                                  <a:schemeClr val="bg1"/>
                                </a:solidFill>
                                <a:latin typeface="Cambria Math" panose="02040503050406030204" pitchFamily="18" charset="0"/>
                                <a:cs typeface="Times New Roman" panose="02020603050405020304" pitchFamily="18" charset="0"/>
                              </a:rPr>
                              <m:t>3</m:t>
                            </m:r>
                          </m:sup>
                        </m:sSup>
                      </m:den>
                    </m:f>
                  </m:oMath>
                </a14:m>
                <a:endParaRPr lang="en-US" altLang="zh-CN" dirty="0">
                  <a:solidFill>
                    <a:schemeClr val="bg1"/>
                  </a:solidFill>
                  <a:latin typeface="Cambria Math" panose="02040503050406030204" pitchFamily="18" charset="0"/>
                  <a:cs typeface="Times New Roman" panose="02020603050405020304" pitchFamily="18" charset="0"/>
                </a:endParaRPr>
              </a:p>
            </p:txBody>
          </p:sp>
        </mc:Choice>
        <mc:Fallback xmlns="">
          <p:sp>
            <p:nvSpPr>
              <p:cNvPr id="4" name="圆角矩形标注 3"/>
              <p:cNvSpPr>
                <a:spLocks noRot="1" noChangeAspect="1" noMove="1" noResize="1" noEditPoints="1" noAdjustHandles="1" noChangeArrowheads="1" noChangeShapeType="1" noTextEdit="1"/>
              </p:cNvSpPr>
              <p:nvPr/>
            </p:nvSpPr>
            <p:spPr>
              <a:xfrm>
                <a:off x="8961120" y="2738955"/>
                <a:ext cx="3230880" cy="726558"/>
              </a:xfrm>
              <a:prstGeom prst="wedgeRoundRectCallout">
                <a:avLst>
                  <a:gd name="adj1" fmla="val -67691"/>
                  <a:gd name="adj2" fmla="val -72111"/>
                  <a:gd name="adj3" fmla="val 16667"/>
                </a:avLst>
              </a:prstGeom>
              <a:blipFill>
                <a:blip r:embed="rId3"/>
                <a:stretch>
                  <a:fillRect r="-3987" b="-74497"/>
                </a:stretch>
              </a:blipFill>
            </p:spPr>
            <p:txBody>
              <a:bodyPr/>
              <a:lstStyle/>
              <a:p>
                <a:r>
                  <a:rPr lang="zh-CN" altLang="en-US">
                    <a:noFill/>
                  </a:rPr>
                  <a:t> </a:t>
                </a:r>
              </a:p>
            </p:txBody>
          </p:sp>
        </mc:Fallback>
      </mc:AlternateContent>
      <p:sp>
        <p:nvSpPr>
          <p:cNvPr id="5" name="圆角矩形标注 4"/>
          <p:cNvSpPr/>
          <p:nvPr/>
        </p:nvSpPr>
        <p:spPr>
          <a:xfrm>
            <a:off x="6059488" y="2738955"/>
            <a:ext cx="1608409" cy="726558"/>
          </a:xfrm>
          <a:prstGeom prst="wedgeRoundRectCallout">
            <a:avLst>
              <a:gd name="adj1" fmla="val 61975"/>
              <a:gd name="adj2" fmla="val -685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液相有效膜厚，</a:t>
            </a:r>
            <a:r>
              <a:rPr lang="en-US" altLang="zh-CN" sz="1600" dirty="0">
                <a:solidFill>
                  <a:schemeClr val="bg1"/>
                </a:solidFill>
                <a:latin typeface="Cambria Math" panose="02040503050406030204" pitchFamily="18" charset="0"/>
                <a:cs typeface="Times New Roman" panose="02020603050405020304" pitchFamily="18" charset="0"/>
              </a:rPr>
              <a:t>m</a:t>
            </a:r>
            <a:endParaRPr lang="en-US" altLang="zh-CN" dirty="0">
              <a:solidFill>
                <a:schemeClr val="bg1"/>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圆角矩形标注 5"/>
              <p:cNvSpPr/>
              <p:nvPr/>
            </p:nvSpPr>
            <p:spPr>
              <a:xfrm>
                <a:off x="9299914" y="1420052"/>
                <a:ext cx="2122215" cy="726558"/>
              </a:xfrm>
              <a:prstGeom prst="wedgeRoundRectCallout">
                <a:avLst>
                  <a:gd name="adj1" fmla="val -94772"/>
                  <a:gd name="adj2" fmla="val 48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Cambria Math" panose="02040503050406030204" pitchFamily="18" charset="0"/>
                    <a:cs typeface="Times New Roman" panose="02020603050405020304" pitchFamily="18" charset="0"/>
                  </a:rPr>
                  <a:t>液相主体中溶质</a:t>
                </a:r>
                <a:r>
                  <a:rPr lang="en-US" altLang="zh-CN" sz="1600" dirty="0">
                    <a:solidFill>
                      <a:schemeClr val="bg1"/>
                    </a:solidFill>
                    <a:latin typeface="Cambria Math" panose="02040503050406030204" pitchFamily="18" charset="0"/>
                    <a:cs typeface="Times New Roman" panose="02020603050405020304" pitchFamily="18" charset="0"/>
                  </a:rPr>
                  <a:t>A</a:t>
                </a:r>
                <a:r>
                  <a:rPr lang="zh-CN" altLang="en-US" sz="1600" dirty="0">
                    <a:solidFill>
                      <a:schemeClr val="bg1"/>
                    </a:solidFill>
                    <a:latin typeface="Cambria Math" panose="02040503050406030204" pitchFamily="18" charset="0"/>
                    <a:cs typeface="Times New Roman" panose="02020603050405020304" pitchFamily="18" charset="0"/>
                  </a:rPr>
                  <a:t>的浓度，</a:t>
                </a:r>
                <a:r>
                  <a:rPr lang="zh-CN" altLang="en-US" dirty="0">
                    <a:solidFill>
                      <a:schemeClr val="bg1"/>
                    </a:solidFill>
                    <a:cs typeface="Times New Roman" panose="02020603050405020304" pitchFamily="18" charset="0"/>
                  </a:rPr>
                  <a:t> </a:t>
                </a:r>
                <a14:m>
                  <m:oMath xmlns:m="http://schemas.openxmlformats.org/officeDocument/2006/math">
                    <m:f>
                      <m:fPr>
                        <m:type m:val="lin"/>
                        <m:ctrlPr>
                          <a:rPr lang="zh-CN" altLang="en-US" i="1">
                            <a:solidFill>
                              <a:schemeClr val="bg1"/>
                            </a:solidFill>
                            <a:latin typeface="Cambria Math" panose="02040503050406030204" pitchFamily="18" charset="0"/>
                            <a:cs typeface="Times New Roman" panose="02020603050405020304" pitchFamily="18" charset="0"/>
                          </a:rPr>
                        </m:ctrlPr>
                      </m:fPr>
                      <m:num>
                        <m:r>
                          <m:rPr>
                            <m:sty m:val="p"/>
                          </m:rPr>
                          <a:rPr lang="en-US" altLang="zh-CN">
                            <a:solidFill>
                              <a:schemeClr val="bg1"/>
                            </a:solidFill>
                            <a:latin typeface="Cambria Math" panose="02040503050406030204" pitchFamily="18" charset="0"/>
                            <a:cs typeface="Times New Roman" panose="02020603050405020304" pitchFamily="18" charset="0"/>
                          </a:rPr>
                          <m:t>kmol</m:t>
                        </m:r>
                      </m:num>
                      <m:den>
                        <m:sSup>
                          <m:sSupPr>
                            <m:ctrlPr>
                              <a:rPr lang="en-US" altLang="zh-CN" i="1">
                                <a:solidFill>
                                  <a:schemeClr val="bg1"/>
                                </a:solidFill>
                                <a:latin typeface="Cambria Math" panose="02040503050406030204" pitchFamily="18" charset="0"/>
                                <a:cs typeface="Times New Roman" panose="02020603050405020304" pitchFamily="18" charset="0"/>
                              </a:rPr>
                            </m:ctrlPr>
                          </m:sSupPr>
                          <m:e>
                            <m:r>
                              <m:rPr>
                                <m:sty m:val="p"/>
                              </m:rPr>
                              <a:rPr lang="en-US" altLang="zh-CN">
                                <a:solidFill>
                                  <a:schemeClr val="bg1"/>
                                </a:solidFill>
                                <a:latin typeface="Cambria Math" panose="02040503050406030204" pitchFamily="18" charset="0"/>
                                <a:cs typeface="Times New Roman" panose="02020603050405020304" pitchFamily="18" charset="0"/>
                              </a:rPr>
                              <m:t>m</m:t>
                            </m:r>
                          </m:e>
                          <m:sup>
                            <m:r>
                              <a:rPr lang="en-US" altLang="zh-CN">
                                <a:solidFill>
                                  <a:schemeClr val="bg1"/>
                                </a:solidFill>
                                <a:latin typeface="Cambria Math" panose="02040503050406030204" pitchFamily="18" charset="0"/>
                                <a:cs typeface="Times New Roman" panose="02020603050405020304" pitchFamily="18" charset="0"/>
                              </a:rPr>
                              <m:t>3</m:t>
                            </m:r>
                          </m:sup>
                        </m:sSup>
                      </m:den>
                    </m:f>
                  </m:oMath>
                </a14:m>
                <a:endParaRPr lang="en-US" altLang="zh-CN" dirty="0">
                  <a:solidFill>
                    <a:schemeClr val="bg1"/>
                  </a:solidFill>
                  <a:latin typeface="Cambria Math" panose="02040503050406030204" pitchFamily="18" charset="0"/>
                  <a:cs typeface="Times New Roman" panose="02020603050405020304" pitchFamily="18" charset="0"/>
                </a:endParaRPr>
              </a:p>
            </p:txBody>
          </p:sp>
        </mc:Choice>
        <mc:Fallback xmlns="">
          <p:sp>
            <p:nvSpPr>
              <p:cNvPr id="6" name="圆角矩形标注 5"/>
              <p:cNvSpPr>
                <a:spLocks noRot="1" noChangeAspect="1" noMove="1" noResize="1" noEditPoints="1" noAdjustHandles="1" noChangeArrowheads="1" noChangeShapeType="1" noTextEdit="1"/>
              </p:cNvSpPr>
              <p:nvPr/>
            </p:nvSpPr>
            <p:spPr>
              <a:xfrm>
                <a:off x="9299914" y="1420052"/>
                <a:ext cx="2122215" cy="726558"/>
              </a:xfrm>
              <a:prstGeom prst="wedgeRoundRectCallout">
                <a:avLst>
                  <a:gd name="adj1" fmla="val -94772"/>
                  <a:gd name="adj2" fmla="val 48349"/>
                  <a:gd name="adj3" fmla="val 16667"/>
                </a:avLst>
              </a:prstGeom>
              <a:blipFill>
                <a:blip r:embed="rId4"/>
                <a:stretch>
                  <a:fillRect t="-15574" r="-4931" b="-80328"/>
                </a:stretch>
              </a:blipFill>
            </p:spPr>
            <p:txBody>
              <a:bodyPr/>
              <a:lstStyle/>
              <a:p>
                <a:r>
                  <a:rPr lang="zh-CN" altLang="en-US">
                    <a:noFill/>
                  </a:rPr>
                  <a:t> </a:t>
                </a:r>
              </a:p>
            </p:txBody>
          </p:sp>
        </mc:Fallback>
      </mc:AlternateContent>
      <p:sp>
        <p:nvSpPr>
          <p:cNvPr id="8" name="Text Box 4"/>
          <p:cNvSpPr txBox="1">
            <a:spLocks noChangeArrowheads="1"/>
          </p:cNvSpPr>
          <p:nvPr/>
        </p:nvSpPr>
        <p:spPr bwMode="auto">
          <a:xfrm>
            <a:off x="3621017" y="125542"/>
            <a:ext cx="685539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150572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621017" y="125542"/>
            <a:ext cx="685539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mc:AlternateContent xmlns:mc="http://schemas.openxmlformats.org/markup-compatibility/2006" xmlns:a14="http://schemas.microsoft.com/office/drawing/2010/main">
        <mc:Choice Requires="a14">
          <p:sp>
            <p:nvSpPr>
              <p:cNvPr id="3" name="文本框 2"/>
              <p:cNvSpPr txBox="1"/>
              <p:nvPr/>
            </p:nvSpPr>
            <p:spPr>
              <a:xfrm>
                <a:off x="351020" y="822959"/>
                <a:ext cx="11521440" cy="5457904"/>
              </a:xfrm>
              <a:prstGeom prst="rect">
                <a:avLst/>
              </a:prstGeom>
              <a:noFill/>
            </p:spPr>
            <p:txBody>
              <a:bodyPr wrap="square" rtlCol="0">
                <a:spAutoFit/>
              </a:bodyPr>
              <a:lstStyle/>
              <a:p>
                <a:r>
                  <a:rPr lang="zh-CN" altLang="en-US" sz="2600" b="1" dirty="0">
                    <a:latin typeface="+mn-ea"/>
                  </a:rPr>
                  <a:t>（</a:t>
                </a:r>
                <a:r>
                  <a:rPr lang="en-US" altLang="zh-CN" sz="2600" b="1" dirty="0">
                    <a:latin typeface="+mn-ea"/>
                  </a:rPr>
                  <a:t>5</a:t>
                </a:r>
                <a:r>
                  <a:rPr lang="zh-CN" altLang="en-US" sz="2600" b="1" dirty="0">
                    <a:latin typeface="+mn-ea"/>
                  </a:rPr>
                  <a:t>）相界面上的组成</a:t>
                </a:r>
                <a:endParaRPr lang="en-US" altLang="zh-CN" sz="2600" b="1" dirty="0">
                  <a:latin typeface="+mn-ea"/>
                </a:endParaRPr>
              </a:p>
              <a:p>
                <a:r>
                  <a:rPr lang="en-US" altLang="zh-CN" sz="2600" b="1" dirty="0">
                    <a:latin typeface="Times New Roman" panose="02020603050405020304" pitchFamily="18" charset="0"/>
                    <a:ea typeface="等线" panose="02010600030101010101" pitchFamily="2" charset="-122"/>
                    <a:cs typeface="Times New Roman" panose="02020603050405020304" pitchFamily="18" charset="0"/>
                  </a:rPr>
                  <a:t>	</a:t>
                </a:r>
              </a:p>
              <a:p>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      </a:t>
                </a:r>
                <a:r>
                  <a:rPr lang="zh-CN" altLang="zh-CN" sz="2400" b="1" dirty="0">
                    <a:latin typeface="+mn-ea"/>
                    <a:cs typeface="Times New Roman" panose="02020603050405020304" pitchFamily="18" charset="0"/>
                  </a:rPr>
                  <a:t>①</a:t>
                </a:r>
                <a:r>
                  <a:rPr lang="zh-CN" altLang="en-US" sz="2400" b="1" dirty="0">
                    <a:latin typeface="+mn-ea"/>
                    <a:cs typeface="Times New Roman" panose="02020603050405020304" pitchFamily="18" charset="0"/>
                  </a:rPr>
                  <a:t>  定态传质过程</a:t>
                </a:r>
                <a:endParaRPr lang="en-US" altLang="zh-CN" sz="2400" b="1" dirty="0">
                  <a:latin typeface="+mn-ea"/>
                  <a:cs typeface="Times New Roman" panose="02020603050405020304" pitchFamily="18" charset="0"/>
                </a:endParaRPr>
              </a:p>
              <a:p>
                <a:pPr>
                  <a:lnSpc>
                    <a:spcPts val="5000"/>
                  </a:lnSpc>
                </a:pPr>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𝑵</m:t>
                        </m:r>
                      </m:e>
                      <m:sub>
                        <m:r>
                          <m:rPr>
                            <m:sty m:val="p"/>
                          </m:rPr>
                          <a:rPr lang="en-US" altLang="zh-CN" sz="2400" b="1" i="1">
                            <a:latin typeface="Cambria Math" panose="02040503050406030204" pitchFamily="18" charset="0"/>
                            <a:cs typeface="Times New Roman" panose="02020603050405020304" pitchFamily="18" charset="0"/>
                          </a:rPr>
                          <m:t>A</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𝐆</m:t>
                        </m:r>
                      </m:sub>
                    </m:sSub>
                    <m:d>
                      <m:d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𝐀𝐢</m:t>
                            </m:r>
                          </m:sub>
                        </m:sSub>
                      </m:e>
                    </m:d>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𝐋</m:t>
                        </m:r>
                      </m:sub>
                    </m:sSub>
                    <m:d>
                      <m:d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𝐀</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𝒊</m:t>
                            </m:r>
                          </m:sub>
                        </m:sSub>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𝐀</m:t>
                            </m:r>
                          </m:sub>
                        </m:sSub>
                      </m:e>
                    </m:d>
                  </m:oMath>
                </a14:m>
                <a:endParaRPr lang="en-US" altLang="zh-CN" sz="2400" b="1" dirty="0">
                  <a:latin typeface="+mn-ea"/>
                  <a:cs typeface="Times New Roman" panose="02020603050405020304" pitchFamily="18" charset="0"/>
                </a:endParaRPr>
              </a:p>
              <a:p>
                <a:pPr>
                  <a:lnSpc>
                    <a:spcPts val="5000"/>
                  </a:lnSpc>
                </a:pPr>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𝐀𝐢</m:t>
                        </m:r>
                      </m:sub>
                    </m:sSub>
                    <m:r>
                      <a:rPr lang="en-US" altLang="zh-CN" sz="2400" b="1" i="0"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𝒇</m:t>
                    </m:r>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0" smtClean="0">
                                <a:latin typeface="Cambria Math" panose="02040503050406030204" pitchFamily="18" charset="0"/>
                                <a:cs typeface="Times New Roman" panose="02020603050405020304" pitchFamily="18" charset="0"/>
                              </a:rPr>
                              <m:t>𝐀𝐢</m:t>
                            </m:r>
                          </m:sub>
                        </m:sSub>
                      </m:e>
                    </m:d>
                  </m:oMath>
                </a14:m>
                <a:endParaRPr lang="en-US" altLang="zh-CN" sz="2400" b="1" dirty="0">
                  <a:latin typeface="+mn-ea"/>
                  <a:cs typeface="Times New Roman" panose="02020603050405020304" pitchFamily="18" charset="0"/>
                </a:endParaRPr>
              </a:p>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a:t>
                </a:r>
              </a:p>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②  </a:t>
                </a:r>
                <a:r>
                  <a:rPr lang="zh-CN" altLang="en-US" sz="2400" b="1" dirty="0">
                    <a:latin typeface="+mn-ea"/>
                    <a:cs typeface="Times New Roman" panose="02020603050405020304" pitchFamily="18" charset="0"/>
                  </a:rPr>
                  <a:t>当相平衡关系满足亨利定律</a:t>
                </a:r>
                <a:endParaRPr lang="en-US" altLang="zh-CN" sz="2400" b="1" dirty="0">
                  <a:latin typeface="+mn-ea"/>
                  <a:cs typeface="Times New Roman" panose="02020603050405020304" pitchFamily="18" charset="0"/>
                </a:endParaRPr>
              </a:p>
              <a:p>
                <a:pPr>
                  <a:lnSpc>
                    <a:spcPts val="5000"/>
                  </a:lnSpc>
                </a:pPr>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𝑵</m:t>
                        </m:r>
                      </m:e>
                      <m:sub>
                        <m:r>
                          <m:rPr>
                            <m:sty m:val="p"/>
                          </m:rPr>
                          <a:rPr lang="en-US" altLang="zh-CN" sz="2400" b="1" i="1">
                            <a:latin typeface="Cambria Math" panose="02040503050406030204" pitchFamily="18" charset="0"/>
                            <a:cs typeface="Times New Roman" panose="02020603050405020304" pitchFamily="18" charset="0"/>
                          </a:rPr>
                          <m:t>A</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𝐆</m:t>
                        </m:r>
                      </m:sub>
                    </m:sSub>
                    <m:d>
                      <m:d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𝐀𝐢</m:t>
                            </m:r>
                          </m:sub>
                        </m:sSub>
                      </m:e>
                    </m:d>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𝐋</m:t>
                        </m:r>
                      </m:sub>
                    </m:sSub>
                    <m:d>
                      <m:d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sub>
                        </m:sSub>
                      </m:e>
                    </m:d>
                  </m:oMath>
                </a14:m>
                <a:endParaRPr lang="en-US" altLang="zh-CN" sz="2400" b="1" dirty="0">
                  <a:latin typeface="+mn-ea"/>
                  <a:cs typeface="Times New Roman" panose="02020603050405020304" pitchFamily="18" charset="0"/>
                </a:endParaRPr>
              </a:p>
              <a:p>
                <a:pPr>
                  <a:lnSpc>
                    <a:spcPts val="5000"/>
                  </a:lnSpc>
                </a:pPr>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𝐀𝐢</m:t>
                        </m:r>
                      </m:sub>
                    </m:sSub>
                    <m:r>
                      <a:rPr lang="en-US" altLang="zh-CN" sz="2400" b="1">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𝑯𝒑</m:t>
                        </m:r>
                      </m:e>
                      <m:sub>
                        <m:r>
                          <a:rPr lang="en-US" altLang="zh-CN" sz="2400" b="1" i="0" smtClean="0">
                            <a:latin typeface="Cambria Math" panose="02040503050406030204" pitchFamily="18" charset="0"/>
                            <a:cs typeface="Times New Roman" panose="02020603050405020304" pitchFamily="18" charset="0"/>
                          </a:rPr>
                          <m:t>𝐀𝐢</m:t>
                        </m:r>
                      </m:sub>
                    </m:sSub>
                  </m:oMath>
                </a14:m>
                <a:endParaRPr lang="en-US" altLang="zh-CN" sz="2400" b="1" dirty="0">
                  <a:latin typeface="+mn-ea"/>
                  <a:cs typeface="Times New Roman" panose="02020603050405020304" pitchFamily="18" charset="0"/>
                </a:endParaRPr>
              </a:p>
              <a:p>
                <a:endParaRPr lang="en-US" altLang="zh-CN" sz="2600" b="1" dirty="0">
                  <a:latin typeface="+mn-ea"/>
                  <a:cs typeface="Times New Roman" panose="02020603050405020304" pitchFamily="18" charset="0"/>
                </a:endParaRPr>
              </a:p>
              <a:p>
                <a:r>
                  <a:rPr lang="en-US" altLang="zh-CN" sz="2600" b="1" dirty="0">
                    <a:latin typeface="Times New Roman" panose="02020603050405020304" pitchFamily="18" charset="0"/>
                    <a:ea typeface="等线" panose="02010600030101010101" pitchFamily="2" charset="-122"/>
                    <a:cs typeface="Times New Roman" panose="02020603050405020304" pitchFamily="18" charset="0"/>
                  </a:rPr>
                  <a:t>	</a:t>
                </a:r>
                <a:endParaRPr lang="zh-CN" altLang="en-US" sz="2600" b="1"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351020" y="822959"/>
                <a:ext cx="11521440" cy="5457904"/>
              </a:xfrm>
              <a:prstGeom prst="rect">
                <a:avLst/>
              </a:prstGeom>
              <a:blipFill>
                <a:blip r:embed="rId3"/>
                <a:stretch>
                  <a:fillRect l="-952" t="-894"/>
                </a:stretch>
              </a:blipFill>
            </p:spPr>
            <p:txBody>
              <a:bodyPr/>
              <a:lstStyle/>
              <a:p>
                <a:r>
                  <a:rPr lang="zh-CN" altLang="en-US">
                    <a:noFill/>
                  </a:rPr>
                  <a:t> </a:t>
                </a:r>
              </a:p>
            </p:txBody>
          </p:sp>
        </mc:Fallback>
      </mc:AlternateContent>
      <p:graphicFrame>
        <p:nvGraphicFramePr>
          <p:cNvPr id="4" name="Object 8"/>
          <p:cNvGraphicFramePr>
            <a:graphicFrameLocks noChangeAspect="1"/>
          </p:cNvGraphicFramePr>
          <p:nvPr>
            <p:extLst>
              <p:ext uri="{D42A27DB-BD31-4B8C-83A1-F6EECF244321}">
                <p14:modId xmlns:p14="http://schemas.microsoft.com/office/powerpoint/2010/main" val="2436692096"/>
              </p:ext>
            </p:extLst>
          </p:nvPr>
        </p:nvGraphicFramePr>
        <p:xfrm>
          <a:off x="6111740" y="2209947"/>
          <a:ext cx="609600" cy="1102814"/>
        </p:xfrm>
        <a:graphic>
          <a:graphicData uri="http://schemas.openxmlformats.org/presentationml/2006/ole">
            <mc:AlternateContent xmlns:mc="http://schemas.openxmlformats.org/markup-compatibility/2006">
              <mc:Choice xmlns:v="urn:schemas-microsoft-com:vml" Requires="v">
                <p:oleObj spid="_x0000_s1088" name="Equation" r:id="rId4" imgW="164880" imgH="215640" progId="Equation.3">
                  <p:embed/>
                </p:oleObj>
              </mc:Choice>
              <mc:Fallback>
                <p:oleObj name="Equation" r:id="rId4" imgW="164880" imgH="215640" progId="Equation.3">
                  <p:embed/>
                  <p:pic>
                    <p:nvPicPr>
                      <p:cNvPr id="686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740" y="2209947"/>
                        <a:ext cx="609600" cy="1102814"/>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5" name="文本框 4"/>
              <p:cNvSpPr txBox="1"/>
              <p:nvPr/>
            </p:nvSpPr>
            <p:spPr>
              <a:xfrm>
                <a:off x="6743914" y="4421770"/>
                <a:ext cx="1841862"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b="0" i="0" smtClean="0">
                            <a:latin typeface="Cambria Math" panose="02040503050406030204" pitchFamily="18" charset="0"/>
                          </a:rPr>
                          <m:t>Ai</m:t>
                        </m:r>
                      </m:sub>
                    </m:sSub>
                  </m:oMath>
                </a14:m>
                <a:r>
                  <a:rPr lang="zh-CN" altLang="en-US" sz="2400" dirty="0"/>
                  <a:t> 和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m:rPr>
                            <m:sty m:val="p"/>
                          </m:rPr>
                          <a:rPr lang="en-US" altLang="zh-CN" sz="2400" b="0" i="0" smtClean="0">
                            <a:latin typeface="Cambria Math" panose="02040503050406030204" pitchFamily="18" charset="0"/>
                          </a:rPr>
                          <m:t>Ai</m:t>
                        </m:r>
                      </m:sub>
                    </m:sSub>
                  </m:oMath>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743914" y="4421770"/>
                <a:ext cx="1841862" cy="461665"/>
              </a:xfrm>
              <a:prstGeom prst="rect">
                <a:avLst/>
              </a:prstGeom>
              <a:blipFill>
                <a:blip r:embed="rId6"/>
                <a:stretch>
                  <a:fillRect l="-993" t="-15789" b="-23684"/>
                </a:stretch>
              </a:blipFill>
            </p:spPr>
            <p:txBody>
              <a:bodyPr/>
              <a:lstStyle/>
              <a:p>
                <a:r>
                  <a:rPr lang="zh-CN" altLang="en-US">
                    <a:noFill/>
                  </a:rPr>
                  <a:t> </a:t>
                </a:r>
              </a:p>
            </p:txBody>
          </p:sp>
        </mc:Fallback>
      </mc:AlternateContent>
      <p:graphicFrame>
        <p:nvGraphicFramePr>
          <p:cNvPr id="6" name="Object 8"/>
          <p:cNvGraphicFramePr>
            <a:graphicFrameLocks noChangeAspect="1"/>
          </p:cNvGraphicFramePr>
          <p:nvPr>
            <p:extLst>
              <p:ext uri="{D42A27DB-BD31-4B8C-83A1-F6EECF244321}">
                <p14:modId xmlns:p14="http://schemas.microsoft.com/office/powerpoint/2010/main" val="3491577037"/>
              </p:ext>
            </p:extLst>
          </p:nvPr>
        </p:nvGraphicFramePr>
        <p:xfrm>
          <a:off x="6059488" y="4245405"/>
          <a:ext cx="609600" cy="1102814"/>
        </p:xfrm>
        <a:graphic>
          <a:graphicData uri="http://schemas.openxmlformats.org/presentationml/2006/ole">
            <mc:AlternateContent xmlns:mc="http://schemas.openxmlformats.org/markup-compatibility/2006">
              <mc:Choice xmlns:v="urn:schemas-microsoft-com:vml" Requires="v">
                <p:oleObj spid="_x0000_s1089" name="Equation" r:id="rId4" imgW="164880" imgH="215640" progId="Equation.3">
                  <p:embed/>
                </p:oleObj>
              </mc:Choice>
              <mc:Fallback>
                <p:oleObj name="Equation" r:id="rId4" imgW="164880" imgH="215640" progId="Equation.3">
                  <p:embed/>
                  <p:pic>
                    <p:nvPicPr>
                      <p:cNvPr id="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9488" y="4245405"/>
                        <a:ext cx="609600" cy="1102814"/>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7" name="文本框 6"/>
              <p:cNvSpPr txBox="1"/>
              <p:nvPr/>
            </p:nvSpPr>
            <p:spPr>
              <a:xfrm>
                <a:off x="6743914" y="2432096"/>
                <a:ext cx="1841862"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m:rPr>
                            <m:sty m:val="p"/>
                          </m:rPr>
                          <a:rPr lang="en-US" altLang="zh-CN" sz="2400" b="0" i="0" smtClean="0">
                            <a:latin typeface="Cambria Math" panose="02040503050406030204" pitchFamily="18" charset="0"/>
                          </a:rPr>
                          <m:t>Ai</m:t>
                        </m:r>
                      </m:sub>
                    </m:sSub>
                  </m:oMath>
                </a14:m>
                <a:r>
                  <a:rPr lang="zh-CN" altLang="en-US" sz="2400" dirty="0"/>
                  <a:t> 和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m:rPr>
                            <m:sty m:val="p"/>
                          </m:rPr>
                          <a:rPr lang="en-US" altLang="zh-CN" sz="2400" b="0" i="0" smtClean="0">
                            <a:latin typeface="Cambria Math" panose="02040503050406030204" pitchFamily="18" charset="0"/>
                          </a:rPr>
                          <m:t>Ai</m:t>
                        </m:r>
                      </m:sub>
                    </m:sSub>
                  </m:oMath>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6743914" y="2432096"/>
                <a:ext cx="1841862" cy="461665"/>
              </a:xfrm>
              <a:prstGeom prst="rect">
                <a:avLst/>
              </a:prstGeom>
              <a:blipFill>
                <a:blip r:embed="rId7"/>
                <a:stretch>
                  <a:fillRect l="-993" t="-15789"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330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49598" y="814642"/>
                <a:ext cx="11537601" cy="5509009"/>
              </a:xfrm>
              <a:prstGeom prst="rect">
                <a:avLst/>
              </a:prstGeom>
            </p:spPr>
            <p:txBody>
              <a:bodyPr wrap="square">
                <a:spAutoFit/>
              </a:bodyPr>
              <a:lstStyle/>
              <a:p>
                <a:r>
                  <a:rPr lang="zh-CN" altLang="en-US" sz="2400" b="1" dirty="0">
                    <a:latin typeface="+mn-ea"/>
                    <a:cs typeface="Times New Roman" panose="02020603050405020304" pitchFamily="18" charset="0"/>
                  </a:rPr>
                  <a:t>③ 作图法</a:t>
                </a:r>
                <a:endParaRPr lang="en-US" altLang="zh-CN" sz="2400" b="1" dirty="0">
                  <a:latin typeface="+mn-ea"/>
                  <a:cs typeface="Times New Roman" panose="02020603050405020304" pitchFamily="18" charset="0"/>
                </a:endParaRPr>
              </a:p>
              <a:p>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𝑵</m:t>
                        </m:r>
                      </m:e>
                      <m:sub>
                        <m:r>
                          <m:rPr>
                            <m:sty m:val="p"/>
                          </m:rPr>
                          <a:rPr lang="en-US" altLang="zh-CN" sz="2400" b="1" i="1">
                            <a:latin typeface="Cambria Math" panose="02040503050406030204" pitchFamily="18" charset="0"/>
                            <a:cs typeface="Times New Roman" panose="02020603050405020304" pitchFamily="18" charset="0"/>
                          </a:rPr>
                          <m:t>A</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𝐆</m:t>
                        </m:r>
                      </m:sub>
                    </m:sSub>
                    <m:d>
                      <m:d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𝐀𝐢</m:t>
                            </m:r>
                          </m:sub>
                        </m:sSub>
                      </m:e>
                    </m:d>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𝒌</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𝐋</m:t>
                        </m:r>
                      </m:sub>
                    </m:sSub>
                    <m:d>
                      <m:d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ea typeface="Cambria Math" panose="02040503050406030204" pitchFamily="18" charset="0"/>
                                <a:cs typeface="Times New Roman" panose="02020603050405020304" pitchFamily="18" charset="0"/>
                              </a:rPr>
                              <m:t>𝐀</m:t>
                            </m:r>
                          </m:sub>
                        </m:sSub>
                      </m:e>
                    </m:d>
                  </m:oMath>
                </a14:m>
                <a:endParaRPr lang="en-US" altLang="zh-CN" sz="2400" b="1" dirty="0">
                  <a:latin typeface="+mn-ea"/>
                  <a:cs typeface="Times New Roman" panose="02020603050405020304" pitchFamily="18" charset="0"/>
                </a:endParaRPr>
              </a:p>
              <a:p>
                <a:endParaRPr lang="en-US" altLang="zh-CN" sz="2400" b="1" dirty="0">
                  <a:latin typeface="+mn-ea"/>
                  <a:cs typeface="Times New Roman" panose="02020603050405020304" pitchFamily="18" charset="0"/>
                </a:endParaRPr>
              </a:p>
              <a:p>
                <a:r>
                  <a:rPr lang="en-US" altLang="zh-CN" sz="2400" b="1" dirty="0">
                    <a:cs typeface="Times New Roman" panose="02020603050405020304" pitchFamily="18" charset="0"/>
                  </a:rPr>
                  <a:t>			</a:t>
                </a:r>
                <a14:m>
                  <m:oMath xmlns:m="http://schemas.openxmlformats.org/officeDocument/2006/math">
                    <m:box>
                      <m:boxPr>
                        <m:ctrlPr>
                          <a:rPr lang="en-US" altLang="zh-CN" sz="2400" b="1" i="1" smtClean="0">
                            <a:latin typeface="Cambria Math" panose="02040503050406030204" pitchFamily="18" charset="0"/>
                            <a:cs typeface="Times New Roman" panose="02020603050405020304" pitchFamily="18" charset="0"/>
                          </a:rPr>
                        </m:ctrlPr>
                      </m:boxPr>
                      <m:e>
                        <m:f>
                          <m:fPr>
                            <m:ctrlPr>
                              <a:rPr lang="en-US" altLang="zh-CN" sz="2400" b="1" i="1" smtClean="0">
                                <a:latin typeface="Cambria Math" panose="02040503050406030204" pitchFamily="18" charset="0"/>
                                <a:cs typeface="Times New Roman" panose="02020603050405020304" pitchFamily="18" charset="0"/>
                              </a:rPr>
                            </m:ctrlPr>
                          </m:fPr>
                          <m:num>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𝐀𝐢</m:t>
                                </m:r>
                              </m:sub>
                            </m:sSub>
                          </m:num>
                          <m:den>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0" smtClean="0">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i="0" smtClean="0">
                                    <a:latin typeface="Cambria Math" panose="02040503050406030204" pitchFamily="18" charset="0"/>
                                    <a:cs typeface="Times New Roman" panose="02020603050405020304" pitchFamily="18" charset="0"/>
                                  </a:rPr>
                                  <m:t>𝐀𝐢</m:t>
                                </m:r>
                              </m:sub>
                            </m:sSub>
                          </m:den>
                        </m:f>
                      </m:e>
                    </m:box>
                    <m:r>
                      <a:rPr lang="en-US" altLang="zh-CN" sz="2400" b="1" i="0" smtClean="0">
                        <a:latin typeface="Cambria Math" panose="02040503050406030204" pitchFamily="18" charset="0"/>
                        <a:cs typeface="Times New Roman" panose="02020603050405020304" pitchFamily="18" charset="0"/>
                      </a:rPr>
                      <m:t>=−</m:t>
                    </m:r>
                    <m:box>
                      <m:boxPr>
                        <m:ctrlPr>
                          <a:rPr lang="en-US" altLang="zh-CN" sz="2400" b="1" i="1" smtClean="0">
                            <a:latin typeface="Cambria Math" panose="02040503050406030204" pitchFamily="18" charset="0"/>
                            <a:cs typeface="Times New Roman" panose="02020603050405020304" pitchFamily="18" charset="0"/>
                          </a:rPr>
                        </m:ctrlPr>
                      </m:boxPr>
                      <m:e>
                        <m:f>
                          <m:fPr>
                            <m:ctrlPr>
                              <a:rPr lang="en-US" altLang="zh-CN" sz="2400" b="1" i="1" smtClean="0">
                                <a:latin typeface="Cambria Math" panose="02040503050406030204" pitchFamily="18" charset="0"/>
                                <a:cs typeface="Times New Roman" panose="02020603050405020304" pitchFamily="18" charset="0"/>
                              </a:rPr>
                            </m:ctrlPr>
                          </m:fPr>
                          <m:num>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𝐋</m:t>
                                </m:r>
                              </m:sub>
                            </m:sSub>
                          </m:num>
                          <m:den>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𝐆</m:t>
                                </m:r>
                              </m:sub>
                            </m:sSub>
                          </m:den>
                        </m:f>
                      </m:e>
                    </m:box>
                  </m:oMath>
                </a14:m>
                <a:endParaRPr lang="en-US" altLang="zh-CN" sz="2400" b="1" dirty="0">
                  <a:latin typeface="+mn-ea"/>
                  <a:cs typeface="Times New Roman" panose="02020603050405020304" pitchFamily="18" charset="0"/>
                </a:endParaRPr>
              </a:p>
              <a:p>
                <a:endParaRPr lang="en-US" altLang="zh-CN" sz="2400" b="1" dirty="0">
                  <a:latin typeface="+mn-ea"/>
                  <a:cs typeface="Times New Roman" panose="02020603050405020304" pitchFamily="18" charset="0"/>
                </a:endParaRPr>
              </a:p>
              <a:p>
                <a:r>
                  <a:rPr lang="en-US" altLang="zh-CN" sz="2400" b="1" dirty="0">
                    <a:latin typeface="+mn-ea"/>
                    <a:cs typeface="Times New Roman" panose="02020603050405020304" pitchFamily="18" charset="0"/>
                  </a:rPr>
                  <a:t> </a:t>
                </a:r>
              </a:p>
              <a:p>
                <a:r>
                  <a:rPr lang="zh-CN" altLang="en-US" sz="2400" b="1" dirty="0">
                    <a:latin typeface="+mn-ea"/>
                    <a:cs typeface="Times New Roman" panose="02020603050405020304" pitchFamily="18" charset="0"/>
                  </a:rPr>
                  <a:t>  右图中的状态点</a:t>
                </a:r>
                <a:r>
                  <a:rPr lang="en-US" altLang="zh-CN" sz="2400" b="1" dirty="0">
                    <a:latin typeface="Times New Roman" panose="02020603050405020304" pitchFamily="18" charset="0"/>
                    <a:cs typeface="Times New Roman" panose="02020603050405020304" pitchFamily="18" charset="0"/>
                  </a:rPr>
                  <a:t>O</a:t>
                </a:r>
                <a14:m>
                  <m:oMath xmlns:m="http://schemas.openxmlformats.org/officeDocument/2006/math">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𝐀</m:t>
                            </m:r>
                          </m:sub>
                        </m:sSub>
                      </m:e>
                    </m:d>
                  </m:oMath>
                </a14:m>
                <a:r>
                  <a:rPr lang="zh-CN" altLang="en-US" sz="2400" b="1" dirty="0">
                    <a:latin typeface="+mn-ea"/>
                    <a:cs typeface="Times New Roman" panose="02020603050405020304" pitchFamily="18" charset="0"/>
                  </a:rPr>
                  <a:t> ，点</a:t>
                </a:r>
                <a:r>
                  <a:rPr lang="en-US" altLang="zh-CN" sz="2400" b="1" dirty="0">
                    <a:latin typeface="Times New Roman" panose="02020603050405020304" pitchFamily="18" charset="0"/>
                    <a:cs typeface="Times New Roman" panose="02020603050405020304" pitchFamily="18" charset="0"/>
                  </a:rPr>
                  <a:t>I</a:t>
                </a:r>
                <a14:m>
                  <m:oMath xmlns:m="http://schemas.openxmlformats.org/officeDocument/2006/math">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m:t>
                            </m:r>
                            <m:r>
                              <m:rPr>
                                <m:sty m:val="p"/>
                              </m:rPr>
                              <a:rPr lang="en-US" altLang="zh-CN" sz="2400" b="1" i="1">
                                <a:latin typeface="Cambria Math" panose="02040503050406030204" pitchFamily="18" charset="0"/>
                                <a:cs typeface="Times New Roman" panose="02020603050405020304" pitchFamily="18" charset="0"/>
                              </a:rPr>
                              <m:t>i</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𝐀</m:t>
                            </m:r>
                            <m:r>
                              <m:rPr>
                                <m:sty m:val="p"/>
                              </m:rPr>
                              <a:rPr lang="en-US" altLang="zh-CN" sz="2400" b="1" i="1">
                                <a:latin typeface="Cambria Math" panose="02040503050406030204" pitchFamily="18" charset="0"/>
                                <a:cs typeface="Times New Roman" panose="02020603050405020304" pitchFamily="18" charset="0"/>
                              </a:rPr>
                              <m:t>i</m:t>
                            </m:r>
                          </m:sub>
                        </m:sSub>
                      </m:e>
                    </m:d>
                  </m:oMath>
                </a14:m>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mn-ea"/>
                    <a:cs typeface="Times New Roman" panose="02020603050405020304" pitchFamily="18" charset="0"/>
                  </a:rPr>
                  <a:t>组成的直线</a:t>
                </a:r>
                <a:r>
                  <a:rPr lang="en-US" altLang="zh-CN" sz="2400" b="1" dirty="0">
                    <a:latin typeface="Times New Roman" panose="02020603050405020304" pitchFamily="18" charset="0"/>
                    <a:cs typeface="Times New Roman" panose="02020603050405020304" pitchFamily="18" charset="0"/>
                  </a:rPr>
                  <a:t>OI</a:t>
                </a:r>
                <a:r>
                  <a:rPr lang="zh-CN" altLang="en-US" sz="2400" b="1" dirty="0">
                    <a:latin typeface="Times New Roman" panose="02020603050405020304" pitchFamily="18" charset="0"/>
                    <a:cs typeface="Times New Roman" panose="02020603050405020304" pitchFamily="18" charset="0"/>
                  </a:rPr>
                  <a:t>，斜率为</a:t>
                </a:r>
                <a14:m>
                  <m:oMath xmlns:m="http://schemas.openxmlformats.org/officeDocument/2006/math">
                    <m:r>
                      <a:rPr lang="zh-CN" altLang="en-US" sz="2400" b="1" i="1" smtClean="0">
                        <a:latin typeface="Cambria Math" panose="02040503050406030204" pitchFamily="18" charset="0"/>
                        <a:cs typeface="Times New Roman" panose="02020603050405020304" pitchFamily="18" charset="0"/>
                      </a:rPr>
                      <m:t>−</m:t>
                    </m:r>
                    <m:f>
                      <m:fPr>
                        <m:type m:val="lin"/>
                        <m:ctrlPr>
                          <a:rPr lang="zh-CN" altLang="en-US" sz="2400" b="1" i="1" smtClean="0">
                            <a:latin typeface="Cambria Math" panose="02040503050406030204" pitchFamily="18" charset="0"/>
                            <a:cs typeface="Times New Roman" panose="02020603050405020304" pitchFamily="18" charset="0"/>
                          </a:rPr>
                        </m:ctrlPr>
                      </m:fPr>
                      <m:num>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𝐋</m:t>
                            </m:r>
                          </m:sub>
                        </m:sSub>
                      </m:num>
                      <m:den>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𝒌</m:t>
                            </m:r>
                          </m:e>
                          <m:sub>
                            <m:r>
                              <a:rPr lang="en-US" altLang="zh-CN" sz="2400" b="1" i="0" smtClean="0">
                                <a:latin typeface="Cambria Math" panose="02040503050406030204" pitchFamily="18" charset="0"/>
                                <a:cs typeface="Times New Roman" panose="02020603050405020304" pitchFamily="18" charset="0"/>
                              </a:rPr>
                              <m:t>𝐆</m:t>
                            </m:r>
                          </m:sub>
                        </m:sSub>
                      </m:den>
                    </m:f>
                    <m:r>
                      <a:rPr lang="zh-CN" altLang="en-US" sz="2400" b="1" i="1">
                        <a:latin typeface="Cambria Math" panose="02040503050406030204" pitchFamily="18" charset="0"/>
                        <a:cs typeface="Times New Roman" panose="02020603050405020304" pitchFamily="18" charset="0"/>
                      </a:rPr>
                      <m:t>。</m:t>
                    </m:r>
                  </m:oMath>
                </a14:m>
                <a:endParaRPr lang="en-US" altLang="zh-CN" sz="2400" b="1" dirty="0">
                  <a:latin typeface="+mn-ea"/>
                  <a:cs typeface="Times New Roman" panose="02020603050405020304" pitchFamily="18" charset="0"/>
                </a:endParaRPr>
              </a:p>
              <a:p>
                <a:r>
                  <a:rPr lang="zh-CN" altLang="en-US" sz="2400" b="1" dirty="0">
                    <a:latin typeface="+mn-ea"/>
                    <a:cs typeface="Times New Roman" panose="02020603050405020304" pitchFamily="18" charset="0"/>
                  </a:rPr>
                  <a:t>  若平衡线为</a:t>
                </a:r>
                <a:r>
                  <a:rPr lang="en-US" altLang="zh-CN" sz="2400" b="1" dirty="0">
                    <a:latin typeface="Times New Roman" panose="02020603050405020304" pitchFamily="18" charset="0"/>
                    <a:cs typeface="Times New Roman" panose="02020603050405020304" pitchFamily="18" charset="0"/>
                  </a:rPr>
                  <a:t>OE</a:t>
                </a:r>
                <a:r>
                  <a:rPr lang="zh-CN" altLang="en-US" sz="2400" b="1" dirty="0">
                    <a:latin typeface="Times New Roman" panose="02020603050405020304" pitchFamily="18" charset="0"/>
                    <a:cs typeface="Times New Roman" panose="02020603050405020304" pitchFamily="18" charset="0"/>
                  </a:rPr>
                  <a:t>，符合亨利定律。</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两条线的交点为 </a:t>
                </a:r>
                <a:r>
                  <a:rPr lang="en-US" altLang="zh-CN" sz="2400" b="1" dirty="0">
                    <a:latin typeface="Times New Roman" panose="02020603050405020304" pitchFamily="18" charset="0"/>
                    <a:cs typeface="Times New Roman" panose="02020603050405020304" pitchFamily="18" charset="0"/>
                  </a:rPr>
                  <a:t>I</a:t>
                </a:r>
                <a14:m>
                  <m:oMath xmlns:m="http://schemas.openxmlformats.org/officeDocument/2006/math">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m:t>
                            </m:r>
                            <m:r>
                              <m:rPr>
                                <m:sty m:val="p"/>
                              </m:rPr>
                              <a:rPr lang="en-US" altLang="zh-CN" sz="2400" b="1" i="1">
                                <a:latin typeface="Cambria Math" panose="02040503050406030204" pitchFamily="18" charset="0"/>
                                <a:cs typeface="Times New Roman" panose="02020603050405020304" pitchFamily="18" charset="0"/>
                              </a:rPr>
                              <m:t>i</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𝐀</m:t>
                            </m:r>
                            <m:r>
                              <m:rPr>
                                <m:sty m:val="p"/>
                              </m:rPr>
                              <a:rPr lang="en-US" altLang="zh-CN" sz="2400" b="1" i="1">
                                <a:latin typeface="Cambria Math" panose="02040503050406030204" pitchFamily="18" charset="0"/>
                                <a:cs typeface="Times New Roman" panose="02020603050405020304" pitchFamily="18" charset="0"/>
                              </a:rPr>
                              <m:t>i</m:t>
                            </m:r>
                          </m:sub>
                        </m:sSub>
                      </m:e>
                    </m:d>
                  </m:oMath>
                </a14:m>
                <a:r>
                  <a:rPr lang="zh-CN" altLang="en-US" sz="2400" b="1" dirty="0">
                    <a:latin typeface="Times New Roman" panose="02020603050405020304" pitchFamily="18" charset="0"/>
                    <a:cs typeface="Times New Roman" panose="02020603050405020304" pitchFamily="18" charset="0"/>
                  </a:rPr>
                  <a:t>点。</a:t>
                </a:r>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右图中</a:t>
                </a:r>
                <a14:m>
                  <m:oMath xmlns:m="http://schemas.openxmlformats.org/officeDocument/2006/math">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𝐀𝐢</m:t>
                            </m:r>
                          </m:sub>
                        </m:sSub>
                      </m:e>
                    </m:d>
                  </m:oMath>
                </a14:m>
                <a:r>
                  <a:rPr lang="zh-CN" altLang="en-US" sz="2400" b="1" dirty="0">
                    <a:latin typeface="Times New Roman" panose="02020603050405020304" pitchFamily="18" charset="0"/>
                    <a:cs typeface="Times New Roman" panose="02020603050405020304" pitchFamily="18" charset="0"/>
                  </a:rPr>
                  <a:t>为气相推动力</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右图中</a:t>
                </a:r>
                <a14:m>
                  <m:oMath xmlns:m="http://schemas.openxmlformats.org/officeDocument/2006/math">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m:t>
                            </m:r>
                            <m:r>
                              <a:rPr lang="en-US" altLang="zh-CN" sz="2400" b="1" i="0" smtClean="0">
                                <a:latin typeface="Cambria Math" panose="02040503050406030204" pitchFamily="18" charset="0"/>
                                <a:cs typeface="Times New Roman" panose="02020603050405020304" pitchFamily="18" charset="0"/>
                              </a:rPr>
                              <m:t>𝐢</m:t>
                            </m:r>
                          </m:sub>
                        </m:sSub>
                        <m:r>
                          <a:rPr lang="en-US" altLang="zh-CN" sz="2400" b="1" i="1">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𝒄</m:t>
                            </m:r>
                          </m:e>
                          <m:sub>
                            <m:r>
                              <a:rPr lang="en-US" altLang="zh-CN" sz="2400" b="1">
                                <a:latin typeface="Cambria Math" panose="02040503050406030204" pitchFamily="18" charset="0"/>
                                <a:cs typeface="Times New Roman" panose="02020603050405020304" pitchFamily="18" charset="0"/>
                              </a:rPr>
                              <m:t>𝐀</m:t>
                            </m:r>
                          </m:sub>
                        </m:sSub>
                      </m:e>
                    </m:d>
                    <m:r>
                      <a:rPr lang="zh-CN" altLang="en-US" sz="2400" b="1" i="1" smtClean="0">
                        <a:latin typeface="Cambria Math" panose="02040503050406030204" pitchFamily="18" charset="0"/>
                        <a:cs typeface="Times New Roman" panose="02020603050405020304" pitchFamily="18" charset="0"/>
                      </a:rPr>
                      <m:t>为</m:t>
                    </m:r>
                  </m:oMath>
                </a14:m>
                <a:r>
                  <a:rPr lang="zh-CN" altLang="en-US" sz="2400" b="1" dirty="0">
                    <a:latin typeface="Times New Roman" panose="02020603050405020304" pitchFamily="18" charset="0"/>
                    <a:cs typeface="Times New Roman" panose="02020603050405020304" pitchFamily="18" charset="0"/>
                  </a:rPr>
                  <a:t>液相推动力</a:t>
                </a:r>
                <a:endParaRPr lang="en-US" altLang="zh-CN" sz="2600" b="1" dirty="0">
                  <a:latin typeface="Times New Roman" panose="02020603050405020304" pitchFamily="18" charset="0"/>
                  <a:cs typeface="Times New Roman" panose="02020603050405020304" pitchFamily="18" charset="0"/>
                </a:endParaRPr>
              </a:p>
              <a:p>
                <a:endParaRPr lang="en-US" altLang="zh-CN" sz="2600" b="1" dirty="0">
                  <a:latin typeface="+mn-ea"/>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49598" y="814642"/>
                <a:ext cx="11537601" cy="5509009"/>
              </a:xfrm>
              <a:prstGeom prst="rect">
                <a:avLst/>
              </a:prstGeom>
              <a:blipFill>
                <a:blip r:embed="rId3"/>
                <a:stretch>
                  <a:fillRect l="-792" t="-886"/>
                </a:stretch>
              </a:blipFill>
            </p:spPr>
            <p:txBody>
              <a:bodyPr/>
              <a:lstStyle/>
              <a:p>
                <a:r>
                  <a:rPr lang="zh-CN" altLang="en-US">
                    <a:noFill/>
                  </a:rPr>
                  <a:t> </a:t>
                </a:r>
              </a:p>
            </p:txBody>
          </p:sp>
        </mc:Fallback>
      </mc:AlternateContent>
      <p:sp>
        <p:nvSpPr>
          <p:cNvPr id="37" name="下箭头 36"/>
          <p:cNvSpPr/>
          <p:nvPr/>
        </p:nvSpPr>
        <p:spPr>
          <a:xfrm flipH="1">
            <a:off x="2638697" y="1650483"/>
            <a:ext cx="222069" cy="390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2638696" y="2640397"/>
            <a:ext cx="222069" cy="431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7923815" y="1010885"/>
            <a:ext cx="3910749" cy="4893114"/>
            <a:chOff x="7314885" y="1352620"/>
            <a:chExt cx="4364127" cy="4356008"/>
          </a:xfrm>
        </p:grpSpPr>
        <p:grpSp>
          <p:nvGrpSpPr>
            <p:cNvPr id="36" name="组合 35"/>
            <p:cNvGrpSpPr/>
            <p:nvPr/>
          </p:nvGrpSpPr>
          <p:grpSpPr>
            <a:xfrm>
              <a:off x="7326086" y="1352620"/>
              <a:ext cx="4352926" cy="4356008"/>
              <a:chOff x="7352212" y="1243555"/>
              <a:chExt cx="4352926" cy="4356008"/>
            </a:xfrm>
          </p:grpSpPr>
          <p:grpSp>
            <p:nvGrpSpPr>
              <p:cNvPr id="3" name="Group 9"/>
              <p:cNvGrpSpPr>
                <a:grpSpLocks/>
              </p:cNvGrpSpPr>
              <p:nvPr/>
            </p:nvGrpSpPr>
            <p:grpSpPr bwMode="auto">
              <a:xfrm>
                <a:off x="7352212" y="1243555"/>
                <a:ext cx="4352926" cy="4356008"/>
                <a:chOff x="2640" y="1224"/>
                <a:chExt cx="2742" cy="2413"/>
              </a:xfrm>
            </p:grpSpPr>
            <p:sp>
              <p:nvSpPr>
                <p:cNvPr id="4" name="Line 10"/>
                <p:cNvSpPr>
                  <a:spLocks noChangeShapeType="1"/>
                </p:cNvSpPr>
                <p:nvPr/>
              </p:nvSpPr>
              <p:spPr bwMode="auto">
                <a:xfrm>
                  <a:off x="2963" y="3451"/>
                  <a:ext cx="2040" cy="0"/>
                </a:xfrm>
                <a:prstGeom prst="line">
                  <a:avLst/>
                </a:prstGeom>
                <a:noFill/>
                <a:ln w="38100">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11"/>
                <p:cNvSpPr>
                  <a:spLocks noChangeShapeType="1"/>
                </p:cNvSpPr>
                <p:nvPr/>
              </p:nvSpPr>
              <p:spPr bwMode="auto">
                <a:xfrm flipV="1">
                  <a:off x="2981" y="1389"/>
                  <a:ext cx="0" cy="2062"/>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flipV="1">
                  <a:off x="2963" y="1585"/>
                  <a:ext cx="2040" cy="18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3"/>
                <p:cNvSpPr>
                  <a:spLocks noChangeShapeType="1"/>
                </p:cNvSpPr>
                <p:nvPr/>
              </p:nvSpPr>
              <p:spPr bwMode="auto">
                <a:xfrm>
                  <a:off x="2963" y="1912"/>
                  <a:ext cx="1692"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5"/>
                <p:cNvSpPr>
                  <a:spLocks noChangeShapeType="1"/>
                </p:cNvSpPr>
                <p:nvPr/>
              </p:nvSpPr>
              <p:spPr bwMode="auto">
                <a:xfrm flipH="1" flipV="1">
                  <a:off x="4176" y="2341"/>
                  <a:ext cx="0" cy="1128"/>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6"/>
                <p:cNvSpPr>
                  <a:spLocks noChangeShapeType="1"/>
                </p:cNvSpPr>
                <p:nvPr/>
              </p:nvSpPr>
              <p:spPr bwMode="auto">
                <a:xfrm flipH="1" flipV="1">
                  <a:off x="3737" y="1897"/>
                  <a:ext cx="0" cy="1521"/>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
                <p:cNvSpPr>
                  <a:spLocks noChangeShapeType="1"/>
                </p:cNvSpPr>
                <p:nvPr/>
              </p:nvSpPr>
              <p:spPr bwMode="auto">
                <a:xfrm>
                  <a:off x="2981" y="2353"/>
                  <a:ext cx="1195" cy="0"/>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9"/>
                <p:cNvSpPr>
                  <a:spLocks noChangeShapeType="1"/>
                </p:cNvSpPr>
                <p:nvPr/>
              </p:nvSpPr>
              <p:spPr bwMode="auto">
                <a:xfrm>
                  <a:off x="3728" y="1912"/>
                  <a:ext cx="447" cy="44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2"/>
                <p:cNvSpPr>
                  <a:spLocks noChangeShapeType="1"/>
                </p:cNvSpPr>
                <p:nvPr/>
              </p:nvSpPr>
              <p:spPr bwMode="auto">
                <a:xfrm flipH="1">
                  <a:off x="3958" y="1732"/>
                  <a:ext cx="249" cy="393"/>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25"/>
                <p:cNvSpPr txBox="1">
                  <a:spLocks noChangeArrowheads="1"/>
                </p:cNvSpPr>
                <p:nvPr/>
              </p:nvSpPr>
              <p:spPr bwMode="auto">
                <a:xfrm>
                  <a:off x="3460" y="1566"/>
                  <a:ext cx="507"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t>状态点</a:t>
                  </a:r>
                </a:p>
              </p:txBody>
            </p:sp>
            <p:sp>
              <p:nvSpPr>
                <p:cNvPr id="20" name="Text Box 26"/>
                <p:cNvSpPr txBox="1">
                  <a:spLocks noChangeArrowheads="1"/>
                </p:cNvSpPr>
                <p:nvPr/>
              </p:nvSpPr>
              <p:spPr bwMode="auto">
                <a:xfrm>
                  <a:off x="3610" y="1700"/>
                  <a:ext cx="217"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Times New Roman" panose="02020603050405020304" pitchFamily="18" charset="0"/>
                      <a:cs typeface="Times New Roman" panose="02020603050405020304" pitchFamily="18" charset="0"/>
                    </a:rPr>
                    <a:t>O</a:t>
                  </a:r>
                </a:p>
              </p:txBody>
            </p:sp>
            <p:sp>
              <p:nvSpPr>
                <p:cNvPr id="21" name="Text Box 27"/>
                <p:cNvSpPr txBox="1">
                  <a:spLocks noChangeArrowheads="1"/>
                </p:cNvSpPr>
                <p:nvPr/>
              </p:nvSpPr>
              <p:spPr bwMode="auto">
                <a:xfrm>
                  <a:off x="4151" y="2321"/>
                  <a:ext cx="71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I</a:t>
                  </a:r>
                  <a:r>
                    <a:rPr lang="zh-CN" altLang="en-US" sz="1600" b="1" dirty="0"/>
                    <a:t>（界面）</a:t>
                  </a:r>
                </a:p>
              </p:txBody>
            </p:sp>
            <mc:AlternateContent xmlns:mc="http://schemas.openxmlformats.org/markup-compatibility/2006" xmlns:a14="http://schemas.microsoft.com/office/drawing/2010/main">
              <mc:Choice Requires="a14">
                <p:graphicFrame>
                  <p:nvGraphicFramePr>
                    <p:cNvPr id="22" name="Object 28"/>
                    <p:cNvGraphicFramePr>
                      <a:graphicFrameLocks noChangeAspect="1"/>
                    </p:cNvGraphicFramePr>
                    <p:nvPr>
                      <p:extLst>
                        <p:ext uri="{D42A27DB-BD31-4B8C-83A1-F6EECF244321}">
                          <p14:modId xmlns:p14="http://schemas.microsoft.com/office/powerpoint/2010/main" val="3839788367"/>
                        </p:ext>
                      </p:extLst>
                    </p:nvPr>
                  </p:nvGraphicFramePr>
                  <p:xfrm>
                    <a:off x="4026" y="1406"/>
                    <a:ext cx="1158" cy="393"/>
                  </p:xfrm>
                  <a:graphic>
                    <a:graphicData uri="http://schemas.openxmlformats.org/presentationml/2006/ole">
                      <mc:AlternateContent>
                        <mc:Choice xmlns:v="urn:schemas-microsoft-com:vml" Requires="v">
                          <p:oleObj spid="_x0000_s2147" name="公式" r:id="rId4" imgW="711000" imgH="380880" progId="Equation.3">
                            <p:embed/>
                          </p:oleObj>
                        </mc:Choice>
                        <mc:Fallback>
                          <p:oleObj name="公式" r:id="rId4" imgW="711000" imgH="380880" progId="Equation.3">
                            <p:embed/>
                            <p:pic>
                              <p:nvPicPr>
                                <p:cNvPr id="69660" name="Object 28"/>
                                <p:cNvPicPr>
                                  <a:picLocks noChangeAspect="1" noChangeArrowheads="1"/>
                                </p:cNvPicPr>
                                <p:nvPr/>
                              </p:nvPicPr>
                              <p:blipFill>
                                <a:blip r:embed="rId5">
                                  <a:extLst>
                                    <a:ext uri="{28A0092B-C50C-407E-A947-70E740481C1C}">
                                      <a14:useLocalDpi val="0"/>
                                    </a:ext>
                                  </a:extLst>
                                </a:blip>
                                <a:srcRect/>
                                <a:stretch>
                                  <a:fillRect/>
                                </a:stretch>
                              </p:blipFill>
                              <p:spPr bwMode="auto">
                                <a:xfrm>
                                  <a:off x="4026" y="1406"/>
                                  <a:ext cx="1158" cy="393"/>
                                </a:xfrm>
                                <a:prstGeom prst="rect">
                                  <a:avLst/>
                                </a:prstGeom>
                                <a:noFill/>
                                <a:ln>
                                  <a:noFill/>
                                </a:ln>
                                <a:effectLst/>
                                <a:extLst/>
                              </p:spPr>
                            </p:pic>
                          </p:oleObj>
                        </mc:Fallback>
                      </mc:AlternateContent>
                    </a:graphicData>
                  </a:graphic>
                </p:graphicFrame>
              </mc:Choice>
              <mc:Fallback xmlns="">
                <p:graphicFrame>
                  <p:nvGraphicFramePr>
                    <p:cNvPr id="22" name="Object 28"/>
                    <p:cNvGraphicFramePr>
                      <a:graphicFrameLocks noChangeAspect="1"/>
                    </p:cNvGraphicFramePr>
                    <p:nvPr>
                      <p:extLst>
                        <p:ext uri="{D42A27DB-BD31-4B8C-83A1-F6EECF244321}">
                          <p14:modId xmlns:p14="http://schemas.microsoft.com/office/powerpoint/2010/main" val="3839788367"/>
                        </p:ext>
                      </p:extLst>
                    </p:nvPr>
                  </p:nvGraphicFramePr>
                  <p:xfrm>
                    <a:off x="4026" y="1406"/>
                    <a:ext cx="1158" cy="393"/>
                  </p:xfrm>
                  <a:graphic>
                    <a:graphicData uri="http://schemas.openxmlformats.org/presentationml/2006/ole">
                      <mc:AlternateContent>
                        <mc:Choice xmlns:v="urn:schemas-microsoft-com:vml" Requires="v">
                          <p:oleObj spid="_x0000_s2094" name="公式" r:id="rId10" imgW="711000" imgH="380880" progId="Equation.3">
                            <p:embed/>
                          </p:oleObj>
                        </mc:Choice>
                        <mc:Fallback>
                          <p:oleObj name="公式" r:id="rId10" imgW="711000" imgH="380880" progId="Equation.3">
                            <p:embed/>
                            <p:pic>
                              <p:nvPicPr>
                                <p:cNvPr id="6966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6" y="1406"/>
                                  <a:ext cx="1158" cy="393"/>
                                </a:xfrm>
                                <a:prstGeom prst="rect">
                                  <a:avLst/>
                                </a:prstGeom>
                                <a:noFill/>
                                <a:ln>
                                  <a:noFill/>
                                </a:ln>
                                <a:effectLs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 name="Object 29"/>
                    <p:cNvGraphicFramePr>
                      <a:graphicFrameLocks noChangeAspect="1"/>
                    </p:cNvGraphicFramePr>
                    <p:nvPr>
                      <p:extLst>
                        <p:ext uri="{D42A27DB-BD31-4B8C-83A1-F6EECF244321}">
                          <p14:modId xmlns:p14="http://schemas.microsoft.com/office/powerpoint/2010/main" val="4040915587"/>
                        </p:ext>
                      </p:extLst>
                    </p:nvPr>
                  </p:nvGraphicFramePr>
                  <p:xfrm>
                    <a:off x="4583" y="1904"/>
                    <a:ext cx="764" cy="503"/>
                  </p:xfrm>
                  <a:graphic>
                    <a:graphicData uri="http://schemas.openxmlformats.org/presentationml/2006/ole">
                      <mc:AlternateContent>
                        <mc:Choice xmlns:v="urn:schemas-microsoft-com:vml" Requires="v">
                          <p:oleObj spid="_x0000_s2148" name="公式" r:id="rId12" imgW="596880" imgH="469800" progId="Equation.3">
                            <p:embed/>
                          </p:oleObj>
                        </mc:Choice>
                        <mc:Fallback>
                          <p:oleObj name="公式" r:id="rId12" imgW="596880" imgH="469800" progId="Equation.3">
                            <p:embed/>
                            <p:pic>
                              <p:nvPicPr>
                                <p:cNvPr id="69661" name="Object 29"/>
                                <p:cNvPicPr>
                                  <a:picLocks noChangeAspect="1" noChangeArrowheads="1"/>
                                </p:cNvPicPr>
                                <p:nvPr/>
                              </p:nvPicPr>
                              <p:blipFill>
                                <a:blip r:embed="rId13">
                                  <a:extLst>
                                    <a:ext uri="{28A0092B-C50C-407E-A947-70E740481C1C}">
                                      <a14:useLocalDpi val="0"/>
                                    </a:ext>
                                  </a:extLst>
                                </a:blip>
                                <a:srcRect/>
                                <a:stretch>
                                  <a:fillRect/>
                                </a:stretch>
                              </p:blipFill>
                              <p:spPr bwMode="auto">
                                <a:xfrm>
                                  <a:off x="4583" y="1904"/>
                                  <a:ext cx="764" cy="503"/>
                                </a:xfrm>
                                <a:prstGeom prst="rect">
                                  <a:avLst/>
                                </a:prstGeom>
                                <a:noFill/>
                                <a:ln>
                                  <a:noFill/>
                                </a:ln>
                                <a:effectLst/>
                                <a:extLst/>
                              </p:spPr>
                            </p:pic>
                          </p:oleObj>
                        </mc:Fallback>
                      </mc:AlternateContent>
                    </a:graphicData>
                  </a:graphic>
                </p:graphicFrame>
              </mc:Choice>
              <mc:Fallback xmlns="">
                <p:graphicFrame>
                  <p:nvGraphicFramePr>
                    <p:cNvPr id="23" name="Object 29"/>
                    <p:cNvGraphicFramePr>
                      <a:graphicFrameLocks noChangeAspect="1"/>
                    </p:cNvGraphicFramePr>
                    <p:nvPr>
                      <p:extLst>
                        <p:ext uri="{D42A27DB-BD31-4B8C-83A1-F6EECF244321}">
                          <p14:modId xmlns:p14="http://schemas.microsoft.com/office/powerpoint/2010/main" val="4040915587"/>
                        </p:ext>
                      </p:extLst>
                    </p:nvPr>
                  </p:nvGraphicFramePr>
                  <p:xfrm>
                    <a:off x="4583" y="1904"/>
                    <a:ext cx="764" cy="503"/>
                  </p:xfrm>
                  <a:graphic>
                    <a:graphicData uri="http://schemas.openxmlformats.org/presentationml/2006/ole">
                      <mc:AlternateContent>
                        <mc:Choice xmlns:v="urn:schemas-microsoft-com:vml" Requires="v">
                          <p:oleObj spid="_x0000_s2114" name="公式" r:id="rId14" imgW="596880" imgH="469800" progId="Equation.3">
                            <p:embed/>
                          </p:oleObj>
                        </mc:Choice>
                        <mc:Fallback>
                          <p:oleObj name="公式" r:id="rId14" imgW="596880" imgH="469800" progId="Equation.3">
                            <p:embed/>
                            <p:pic>
                              <p:nvPicPr>
                                <p:cNvPr id="69661"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3" y="1904"/>
                                  <a:ext cx="764" cy="503"/>
                                </a:xfrm>
                                <a:prstGeom prst="rect">
                                  <a:avLst/>
                                </a:prstGeom>
                                <a:noFill/>
                                <a:ln>
                                  <a:noFill/>
                                </a:ln>
                                <a:effectLst/>
                                <a:extLst/>
                              </p:spPr>
                            </p:pic>
                          </p:oleObj>
                        </mc:Fallback>
                      </mc:AlternateContent>
                    </a:graphicData>
                  </a:graphic>
                </p:graphicFrame>
              </mc:Fallback>
            </mc:AlternateContent>
            <p:sp>
              <p:nvSpPr>
                <p:cNvPr id="24" name="Text Box 30"/>
                <p:cNvSpPr txBox="1">
                  <a:spLocks noChangeArrowheads="1"/>
                </p:cNvSpPr>
                <p:nvPr/>
              </p:nvSpPr>
              <p:spPr bwMode="auto">
                <a:xfrm>
                  <a:off x="4382" y="3449"/>
                  <a:ext cx="1000"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i="1" dirty="0" err="1"/>
                    <a:t>c</a:t>
                  </a:r>
                  <a:r>
                    <a:rPr lang="en-US" altLang="zh-CN" sz="1600" b="1" baseline="-25000" dirty="0" err="1"/>
                    <a:t>A</a:t>
                  </a:r>
                  <a:r>
                    <a:rPr lang="en-US" altLang="zh-CN" sz="1600" b="1" dirty="0"/>
                    <a:t>/</a:t>
                  </a:r>
                  <a:r>
                    <a:rPr lang="zh-CN" altLang="en-US" sz="1600" b="1" dirty="0"/>
                    <a:t>（</a:t>
                  </a:r>
                  <a:r>
                    <a:rPr lang="en-US" altLang="zh-CN" sz="1600" b="1" dirty="0" err="1"/>
                    <a:t>kmol</a:t>
                  </a:r>
                  <a:r>
                    <a:rPr lang="en-US" altLang="zh-CN" sz="1600" b="1" dirty="0"/>
                    <a:t>/m</a:t>
                  </a:r>
                  <a:r>
                    <a:rPr lang="en-US" altLang="zh-CN" sz="1600" b="1" baseline="30000" dirty="0"/>
                    <a:t>3</a:t>
                  </a:r>
                  <a:r>
                    <a:rPr lang="zh-CN" altLang="en-US" sz="1600" b="1" dirty="0"/>
                    <a:t>）</a:t>
                  </a:r>
                  <a:endParaRPr lang="en-US" altLang="zh-CN" sz="1600" b="1" dirty="0"/>
                </a:p>
              </p:txBody>
            </p:sp>
            <p:sp>
              <p:nvSpPr>
                <p:cNvPr id="31" name="Text Box 37"/>
                <p:cNvSpPr txBox="1">
                  <a:spLocks noChangeArrowheads="1"/>
                </p:cNvSpPr>
                <p:nvPr/>
              </p:nvSpPr>
              <p:spPr bwMode="auto">
                <a:xfrm rot="16200000">
                  <a:off x="2527" y="1337"/>
                  <a:ext cx="4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dirty="0" err="1"/>
                    <a:t>p</a:t>
                  </a:r>
                  <a:r>
                    <a:rPr lang="en-US" altLang="zh-CN" sz="1800" b="1" baseline="-25000" dirty="0" err="1"/>
                    <a:t>A</a:t>
                  </a:r>
                  <a:r>
                    <a:rPr lang="en-US" altLang="zh-CN" sz="1800" b="1" dirty="0"/>
                    <a:t>/</a:t>
                  </a:r>
                  <a:r>
                    <a:rPr lang="en-US" altLang="zh-CN" sz="1800" b="1" dirty="0" err="1"/>
                    <a:t>kPa</a:t>
                  </a:r>
                  <a:endParaRPr lang="en-US" altLang="zh-CN" sz="1800" b="1" dirty="0"/>
                </a:p>
              </p:txBody>
            </p:sp>
            <p:sp>
              <p:nvSpPr>
                <p:cNvPr id="32" name="Text Box 38"/>
                <p:cNvSpPr txBox="1">
                  <a:spLocks noChangeArrowheads="1"/>
                </p:cNvSpPr>
                <p:nvPr/>
              </p:nvSpPr>
              <p:spPr bwMode="auto">
                <a:xfrm>
                  <a:off x="2800" y="335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0</a:t>
                  </a:r>
                </a:p>
              </p:txBody>
            </p:sp>
          </p:grpSp>
          <mc:AlternateContent xmlns:mc="http://schemas.openxmlformats.org/markup-compatibility/2006" xmlns:a14="http://schemas.microsoft.com/office/drawing/2010/main">
            <mc:Choice Requires="a14">
              <p:sp>
                <p:nvSpPr>
                  <p:cNvPr id="34" name="文本框 33"/>
                  <p:cNvSpPr txBox="1"/>
                  <p:nvPr/>
                </p:nvSpPr>
                <p:spPr>
                  <a:xfrm>
                    <a:off x="8892088" y="5255982"/>
                    <a:ext cx="437636" cy="273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𝑐</m:t>
                              </m:r>
                            </m:e>
                            <m:sub>
                              <m:r>
                                <m:rPr>
                                  <m:sty m:val="p"/>
                                </m:rPr>
                                <a:rPr lang="en-US" altLang="zh-CN" sz="2000" b="0" i="0" smtClean="0">
                                  <a:solidFill>
                                    <a:schemeClr val="bg1"/>
                                  </a:solidFill>
                                  <a:latin typeface="Cambria Math" panose="02040503050406030204" pitchFamily="18" charset="0"/>
                                </a:rPr>
                                <m:t>A</m:t>
                              </m:r>
                            </m:sub>
                          </m:sSub>
                        </m:oMath>
                      </m:oMathPara>
                    </a14:m>
                    <a:endParaRPr lang="zh-CN" altLang="en-US" sz="2000" dirty="0"/>
                  </a:p>
                </p:txBody>
              </p:sp>
            </mc:Choice>
            <mc:Fallback xmlns="">
              <p:sp>
                <p:nvSpPr>
                  <p:cNvPr id="34" name="文本框 33"/>
                  <p:cNvSpPr txBox="1">
                    <a:spLocks noRot="1" noChangeAspect="1" noMove="1" noResize="1" noEditPoints="1" noAdjustHandles="1" noChangeArrowheads="1" noChangeShapeType="1" noTextEdit="1"/>
                  </p:cNvSpPr>
                  <p:nvPr/>
                </p:nvSpPr>
                <p:spPr>
                  <a:xfrm>
                    <a:off x="8892088" y="5255982"/>
                    <a:ext cx="437636" cy="273993"/>
                  </a:xfrm>
                  <a:prstGeom prst="rect">
                    <a:avLst/>
                  </a:prstGeom>
                  <a:blipFill>
                    <a:blip r:embed="rId16"/>
                    <a:stretch>
                      <a:fillRect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9483233" y="5263791"/>
                    <a:ext cx="575947" cy="273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bg1"/>
                                  </a:solidFill>
                                  <a:latin typeface="Cambria Math" panose="02040503050406030204" pitchFamily="18" charset="0"/>
                                </a:rPr>
                              </m:ctrlPr>
                            </m:sSubPr>
                            <m:e>
                              <m:r>
                                <a:rPr lang="en-US" altLang="zh-CN" sz="2000" b="1" i="1" smtClean="0">
                                  <a:solidFill>
                                    <a:schemeClr val="bg1"/>
                                  </a:solidFill>
                                  <a:latin typeface="Cambria Math" panose="02040503050406030204" pitchFamily="18" charset="0"/>
                                </a:rPr>
                                <m:t>𝒄</m:t>
                              </m:r>
                            </m:e>
                            <m:sub>
                              <m:r>
                                <m:rPr>
                                  <m:sty m:val="p"/>
                                </m:rPr>
                                <a:rPr lang="en-US" altLang="zh-CN" sz="2000" b="1" i="1">
                                  <a:solidFill>
                                    <a:schemeClr val="bg1"/>
                                  </a:solidFill>
                                  <a:latin typeface="Cambria Math" panose="02040503050406030204" pitchFamily="18" charset="0"/>
                                </a:rPr>
                                <m:t>A</m:t>
                              </m:r>
                              <m:r>
                                <a:rPr lang="en-US" altLang="zh-CN" sz="2000" b="1" i="0" smtClean="0">
                                  <a:solidFill>
                                    <a:schemeClr val="bg1"/>
                                  </a:solidFill>
                                  <a:latin typeface="Cambria Math" panose="02040503050406030204" pitchFamily="18" charset="0"/>
                                </a:rPr>
                                <m:t>𝐢</m:t>
                              </m:r>
                            </m:sub>
                          </m:sSub>
                        </m:oMath>
                      </m:oMathPara>
                    </a14:m>
                    <a:endParaRPr lang="zh-CN" altLang="en-US" sz="2000" b="1" dirty="0"/>
                  </a:p>
                </p:txBody>
              </p:sp>
            </mc:Choice>
            <mc:Fallback xmlns="">
              <p:sp>
                <p:nvSpPr>
                  <p:cNvPr id="35" name="文本框 34"/>
                  <p:cNvSpPr txBox="1">
                    <a:spLocks noRot="1" noChangeAspect="1" noMove="1" noResize="1" noEditPoints="1" noAdjustHandles="1" noChangeArrowheads="1" noChangeShapeType="1" noTextEdit="1"/>
                  </p:cNvSpPr>
                  <p:nvPr/>
                </p:nvSpPr>
                <p:spPr>
                  <a:xfrm>
                    <a:off x="9483233" y="5263791"/>
                    <a:ext cx="575947" cy="273993"/>
                  </a:xfrm>
                  <a:prstGeom prst="rect">
                    <a:avLst/>
                  </a:prstGeom>
                  <a:blipFill>
                    <a:blip r:embed="rId17"/>
                    <a:stretch>
                      <a:fillRect b="-18000"/>
                    </a:stretch>
                  </a:blipFill>
                </p:spPr>
                <p:txBody>
                  <a:bodyPr/>
                  <a:lstStyle/>
                  <a:p>
                    <a:r>
                      <a:rPr lang="zh-CN" altLang="en-US">
                        <a:noFill/>
                      </a:rPr>
                      <a:t> </a:t>
                    </a:r>
                  </a:p>
                </p:txBody>
              </p:sp>
            </mc:Fallback>
          </mc:AlternateContent>
        </p:grpSp>
        <p:sp>
          <p:nvSpPr>
            <p:cNvPr id="38" name="文本框 37"/>
            <p:cNvSpPr txBox="1"/>
            <p:nvPr/>
          </p:nvSpPr>
          <p:spPr>
            <a:xfrm>
              <a:off x="11103475" y="1650482"/>
              <a:ext cx="378776" cy="400110"/>
            </a:xfrm>
            <a:prstGeom prst="rect">
              <a:avLst/>
            </a:prstGeom>
            <a:noFill/>
          </p:spPr>
          <p:txBody>
            <a:bodyPr wrap="square" rtlCol="0">
              <a:spAutoFit/>
            </a:bodyPr>
            <a:lstStyle/>
            <a:p>
              <a:r>
                <a:rPr lang="en-US" altLang="zh-CN" sz="2000" i="1" dirty="0"/>
                <a:t>E</a:t>
              </a:r>
              <a:endParaRPr lang="zh-CN" altLang="en-US" sz="2000" i="1" dirty="0"/>
            </a:p>
          </p:txBody>
        </p:sp>
        <mc:AlternateContent xmlns:mc="http://schemas.openxmlformats.org/markup-compatibility/2006" xmlns:a14="http://schemas.microsoft.com/office/drawing/2010/main">
          <mc:Choice Requires="a14">
            <p:sp>
              <p:nvSpPr>
                <p:cNvPr id="40" name="文本框 39"/>
                <p:cNvSpPr txBox="1"/>
                <p:nvPr/>
              </p:nvSpPr>
              <p:spPr>
                <a:xfrm>
                  <a:off x="7314885" y="3187605"/>
                  <a:ext cx="460876" cy="273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𝒑</m:t>
                            </m:r>
                          </m:e>
                          <m:sub>
                            <m:r>
                              <a:rPr lang="en-US" altLang="zh-CN" sz="2000" i="1">
                                <a:solidFill>
                                  <a:schemeClr val="bg1"/>
                                </a:solidFill>
                                <a:latin typeface="Cambria Math" panose="02040503050406030204" pitchFamily="18" charset="0"/>
                              </a:rPr>
                              <m:t>𝐀𝐢</m:t>
                            </m:r>
                          </m:sub>
                        </m:sSub>
                      </m:oMath>
                    </m:oMathPara>
                  </a14:m>
                  <a:endParaRPr lang="zh-CN" altLang="en-US" sz="2000" i="1" dirty="0">
                    <a:solidFill>
                      <a:schemeClr val="bg1"/>
                    </a:solidFill>
                    <a:latin typeface="Cambria Math" panose="020405030504060302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7314885" y="3187605"/>
                  <a:ext cx="460876" cy="273993"/>
                </a:xfrm>
                <a:prstGeom prst="rect">
                  <a:avLst/>
                </a:prstGeom>
                <a:blipFill>
                  <a:blip r:embed="rId18"/>
                  <a:stretch>
                    <a:fillRect l="-16176" r="-7353"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7359424" y="2382870"/>
                  <a:ext cx="437636" cy="273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rPr>
                            </m:ctrlPr>
                          </m:sSubPr>
                          <m:e>
                            <m:r>
                              <a:rPr lang="en-US" altLang="zh-CN" sz="2000" b="1" i="1" smtClean="0">
                                <a:solidFill>
                                  <a:schemeClr val="bg1"/>
                                </a:solidFill>
                                <a:latin typeface="Cambria Math" panose="02040503050406030204" pitchFamily="18" charset="0"/>
                              </a:rPr>
                              <m:t>𝒑</m:t>
                            </m:r>
                          </m:e>
                          <m:sub>
                            <m:r>
                              <m:rPr>
                                <m:sty m:val="p"/>
                              </m:rPr>
                              <a:rPr lang="en-US" altLang="zh-CN" sz="2000" b="0" i="0" smtClean="0">
                                <a:solidFill>
                                  <a:schemeClr val="bg1"/>
                                </a:solidFill>
                                <a:latin typeface="Cambria Math" panose="02040503050406030204" pitchFamily="18" charset="0"/>
                              </a:rPr>
                              <m:t>A</m:t>
                            </m:r>
                          </m:sub>
                        </m:sSub>
                      </m:oMath>
                    </m:oMathPara>
                  </a14:m>
                  <a:endParaRPr lang="zh-CN" altLang="en-US" sz="20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7359424" y="2382870"/>
                  <a:ext cx="437636" cy="273993"/>
                </a:xfrm>
                <a:prstGeom prst="rect">
                  <a:avLst/>
                </a:prstGeom>
                <a:blipFill>
                  <a:blip r:embed="rId19"/>
                  <a:stretch>
                    <a:fillRect l="-10769" r="-3077" b="-26000"/>
                  </a:stretch>
                </a:blipFill>
              </p:spPr>
              <p:txBody>
                <a:bodyPr/>
                <a:lstStyle/>
                <a:p>
                  <a:r>
                    <a:rPr lang="zh-CN" altLang="en-US">
                      <a:noFill/>
                    </a:rPr>
                    <a:t> </a:t>
                  </a:r>
                </a:p>
              </p:txBody>
            </p:sp>
          </mc:Fallback>
        </mc:AlternateContent>
      </p:grpSp>
      <p:sp>
        <p:nvSpPr>
          <p:cNvPr id="44" name="Text Box 4"/>
          <p:cNvSpPr txBox="1">
            <a:spLocks noChangeArrowheads="1"/>
          </p:cNvSpPr>
          <p:nvPr/>
        </p:nvSpPr>
        <p:spPr bwMode="auto">
          <a:xfrm>
            <a:off x="3621017" y="125542"/>
            <a:ext cx="685539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p:spTree>
    <p:extLst>
      <p:ext uri="{BB962C8B-B14F-4D97-AF65-F5344CB8AC3E}">
        <p14:creationId xmlns:p14="http://schemas.microsoft.com/office/powerpoint/2010/main" val="1927796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621017" y="125542"/>
            <a:ext cx="685539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单相对流传质</a:t>
            </a:r>
          </a:p>
        </p:txBody>
      </p:sp>
      <mc:AlternateContent xmlns:mc="http://schemas.openxmlformats.org/markup-compatibility/2006">
        <mc:Choice xmlns:a14="http://schemas.microsoft.com/office/drawing/2010/main" Requires="a14">
          <p:sp>
            <p:nvSpPr>
              <p:cNvPr id="3" name="矩形 2"/>
              <p:cNvSpPr/>
              <p:nvPr/>
            </p:nvSpPr>
            <p:spPr>
              <a:xfrm>
                <a:off x="366241" y="827705"/>
                <a:ext cx="11494833" cy="5632311"/>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思考题：</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）双组分理想气体进行单向扩散。当总压增加时，若维持溶质</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在气相各部分分压不变，传质速率将（</a:t>
                </a:r>
                <a:r>
                  <a:rPr lang="zh-CN" altLang="en-US" sz="2400" b="1" dirty="0">
                    <a:solidFill>
                      <a:srgbClr val="FF0000"/>
                    </a:solidFill>
                    <a:latin typeface="Times New Roman" panose="02020603050405020304" pitchFamily="18" charset="0"/>
                    <a:cs typeface="Times New Roman" panose="02020603050405020304" pitchFamily="18" charset="0"/>
                  </a:rPr>
                  <a:t>减少</a:t>
                </a:r>
                <a:r>
                  <a:rPr lang="zh-CN" altLang="en-US" sz="2400" b="1" dirty="0">
                    <a:latin typeface="Times New Roman" panose="02020603050405020304" pitchFamily="18" charset="0"/>
                    <a:cs typeface="Times New Roman" panose="02020603050405020304" pitchFamily="18" charset="0"/>
                  </a:rPr>
                  <a:t>）；温度提高，则传质速率将（</a:t>
                </a:r>
                <a:r>
                  <a:rPr lang="zh-CN" altLang="en-US" sz="2400" b="1" dirty="0">
                    <a:solidFill>
                      <a:schemeClr val="tx2">
                        <a:lumMod val="20000"/>
                        <a:lumOff val="80000"/>
                      </a:schemeClr>
                    </a:solidFill>
                    <a:latin typeface="Times New Roman" panose="02020603050405020304" pitchFamily="18" charset="0"/>
                    <a:cs typeface="Times New Roman" panose="02020603050405020304" pitchFamily="18" charset="0"/>
                  </a:rPr>
                  <a:t>增加</a:t>
                </a:r>
                <a:r>
                  <a:rPr lang="zh-CN" altLang="en-US" sz="2400" b="1" dirty="0">
                    <a:latin typeface="Times New Roman" panose="02020603050405020304" pitchFamily="18" charset="0"/>
                    <a:cs typeface="Times New Roman" panose="02020603050405020304" pitchFamily="18" charset="0"/>
                  </a:rPr>
                  <a:t>）；气相惰性组分摩尔分数减少，则传质速率将（</a:t>
                </a:r>
                <a:r>
                  <a:rPr lang="zh-CN" altLang="en-US" sz="2400" b="1" dirty="0">
                    <a:solidFill>
                      <a:srgbClr val="FF0000"/>
                    </a:solidFill>
                    <a:latin typeface="Times New Roman" panose="02020603050405020304" pitchFamily="18" charset="0"/>
                    <a:cs typeface="Times New Roman" panose="02020603050405020304" pitchFamily="18" charset="0"/>
                  </a:rPr>
                  <a:t>增加</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）常压、</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2</m:t>
                    </m:r>
                    <m:r>
                      <a:rPr lang="en-US" altLang="zh-CN" sz="2400" b="1" i="1" dirty="0" smtClean="0">
                        <a:latin typeface="Cambria Math" panose="02040503050406030204" pitchFamily="18" charset="0"/>
                        <a:cs typeface="Times New Roman" panose="02020603050405020304" pitchFamily="18" charset="0"/>
                      </a:rPr>
                      <m:t>𝟓</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低浓度的氨水溶液，若氨水浓度和压力不变，而氨水温度提高，则亨利系数</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𝑬</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增加</a:t>
                </a:r>
                <a:r>
                  <a:rPr lang="zh-CN" altLang="en-US" sz="2400" b="1" dirty="0">
                    <a:latin typeface="Times New Roman" panose="02020603050405020304" pitchFamily="18" charset="0"/>
                    <a:cs typeface="Times New Roman" panose="02020603050405020304" pitchFamily="18" charset="0"/>
                  </a:rPr>
                  <a:t>）；溶解度系数</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𝑯</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减少</a:t>
                </a:r>
                <a:r>
                  <a:rPr lang="zh-CN" altLang="en-US" sz="2400" b="1" dirty="0">
                    <a:latin typeface="Times New Roman" panose="02020603050405020304" pitchFamily="18" charset="0"/>
                    <a:cs typeface="Times New Roman" panose="02020603050405020304" pitchFamily="18" charset="0"/>
                  </a:rPr>
                  <a:t>）；相平衡常数</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𝒎</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增加</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0000"/>
                    </a:solidFill>
                    <a:latin typeface="Times New Roman" panose="02020603050405020304" pitchFamily="18" charset="0"/>
                    <a:cs typeface="Times New Roman" panose="02020603050405020304" pitchFamily="18" charset="0"/>
                  </a:rPr>
                  <a:t>吸收</a:t>
                </a:r>
                <a:r>
                  <a:rPr lang="zh-CN" altLang="en-US" sz="2400" b="1" dirty="0">
                    <a:latin typeface="Times New Roman" panose="02020603050405020304" pitchFamily="18" charset="0"/>
                    <a:cs typeface="Times New Roman" panose="02020603050405020304" pitchFamily="18" charset="0"/>
                  </a:rPr>
                  <a:t>）过程不利。</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）常压、</a:t>
                </a:r>
                <a14:m>
                  <m:oMath xmlns:m="http://schemas.openxmlformats.org/officeDocument/2006/math">
                    <m:r>
                      <a:rPr lang="en-US" altLang="zh-CN" sz="2400" b="1" dirty="0">
                        <a:latin typeface="Cambria Math" panose="02040503050406030204" pitchFamily="18" charset="0"/>
                        <a:cs typeface="Times New Roman" panose="02020603050405020304" pitchFamily="18" charset="0"/>
                      </a:rPr>
                      <m:t>2</m:t>
                    </m:r>
                    <m:r>
                      <a:rPr lang="en-US" altLang="zh-CN" sz="2400" b="1" i="1" dirty="0">
                        <a:latin typeface="Cambria Math" panose="02040503050406030204" pitchFamily="18" charset="0"/>
                        <a:cs typeface="Times New Roman" panose="02020603050405020304" pitchFamily="18" charset="0"/>
                      </a:rPr>
                      <m:t>𝟓</m:t>
                    </m:r>
                    <m:r>
                      <a:rPr lang="en-US" altLang="zh-CN" sz="2400" b="1" i="1" dirty="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低浓度的氨水溶液，若氨水上方总压增加，则亨利系数</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𝑬</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不变</a:t>
                </a:r>
                <a:r>
                  <a:rPr lang="zh-CN" altLang="en-US" sz="2400" b="1" dirty="0">
                    <a:latin typeface="Times New Roman" panose="02020603050405020304" pitchFamily="18" charset="0"/>
                    <a:cs typeface="Times New Roman" panose="02020603050405020304" pitchFamily="18" charset="0"/>
                  </a:rPr>
                  <a:t>）；溶解度系数</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𝑯</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不变</a:t>
                </a:r>
                <a:r>
                  <a:rPr lang="zh-CN" altLang="en-US" sz="2400" b="1" dirty="0">
                    <a:latin typeface="Times New Roman" panose="02020603050405020304" pitchFamily="18" charset="0"/>
                    <a:cs typeface="Times New Roman" panose="02020603050405020304" pitchFamily="18" charset="0"/>
                  </a:rPr>
                  <a:t>）；相平衡常数</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𝒎</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减少</a:t>
                </a:r>
                <a:r>
                  <a:rPr lang="zh-CN" altLang="en-US" sz="2400" b="1" dirty="0">
                    <a:latin typeface="Times New Roman" panose="02020603050405020304" pitchFamily="18" charset="0"/>
                    <a:cs typeface="Times New Roman" panose="02020603050405020304" pitchFamily="18" charset="0"/>
                  </a:rPr>
                  <a:t>），对（</a:t>
                </a:r>
                <a:r>
                  <a:rPr lang="zh-CN" altLang="en-US" sz="2400" b="1" dirty="0">
                    <a:solidFill>
                      <a:srgbClr val="FF0000"/>
                    </a:solidFill>
                    <a:latin typeface="Times New Roman" panose="02020603050405020304" pitchFamily="18" charset="0"/>
                    <a:cs typeface="Times New Roman" panose="02020603050405020304" pitchFamily="18" charset="0"/>
                  </a:rPr>
                  <a:t>解吸</a:t>
                </a:r>
                <a:r>
                  <a:rPr lang="zh-CN" altLang="en-US" sz="2400" b="1" dirty="0">
                    <a:latin typeface="Times New Roman" panose="02020603050405020304" pitchFamily="18" charset="0"/>
                    <a:cs typeface="Times New Roman" panose="02020603050405020304" pitchFamily="18" charset="0"/>
                  </a:rPr>
                  <a:t>）过程不利。</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Times New Roman" panose="02020603050405020304" pitchFamily="18" charset="0"/>
                    <a:cs typeface="Times New Roman" panose="02020603050405020304" pitchFamily="18" charset="0"/>
                  </a:rPr>
                  <a:t>）常压、</a:t>
                </a:r>
                <a14:m>
                  <m:oMath xmlns:m="http://schemas.openxmlformats.org/officeDocument/2006/math">
                    <m:r>
                      <a:rPr lang="en-US" altLang="zh-CN" sz="2400" b="1" dirty="0">
                        <a:solidFill>
                          <a:srgbClr val="FF0000"/>
                        </a:solidFill>
                        <a:latin typeface="Cambria Math" panose="02040503050406030204" pitchFamily="18" charset="0"/>
                        <a:cs typeface="Times New Roman" panose="02020603050405020304" pitchFamily="18" charset="0"/>
                      </a:rPr>
                      <m:t>2</m:t>
                    </m:r>
                    <m:r>
                      <a:rPr lang="en-US" altLang="zh-CN" sz="2400" b="1" i="1" dirty="0">
                        <a:solidFill>
                          <a:srgbClr val="FF0000"/>
                        </a:solidFill>
                        <a:latin typeface="Cambria Math" panose="02040503050406030204" pitchFamily="18" charset="0"/>
                        <a:cs typeface="Times New Roman" panose="02020603050405020304" pitchFamily="18" charset="0"/>
                      </a:rPr>
                      <m:t>𝟓</m:t>
                    </m:r>
                    <m:r>
                      <a:rPr lang="en-US" altLang="zh-CN" sz="2400" b="1"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a:solidFill>
                      <a:srgbClr val="FF0000"/>
                    </a:solidFill>
                    <a:latin typeface="Times New Roman" panose="02020603050405020304" pitchFamily="18" charset="0"/>
                    <a:cs typeface="Times New Roman" panose="02020603050405020304" pitchFamily="18" charset="0"/>
                  </a:rPr>
                  <a:t>密闭容器内装有低浓度的氨水溶液，若向其中通入氨气，则亨利系数</a:t>
                </a:r>
                <a14:m>
                  <m:oMath xmlns:m="http://schemas.openxmlformats.org/officeDocument/2006/math">
                    <m:r>
                      <a:rPr lang="en-US" altLang="zh-CN" sz="2400" b="1" i="1" dirty="0">
                        <a:solidFill>
                          <a:srgbClr val="FF0000"/>
                        </a:solidFill>
                        <a:latin typeface="Cambria Math" panose="02040503050406030204" pitchFamily="18" charset="0"/>
                        <a:cs typeface="Times New Roman" panose="02020603050405020304" pitchFamily="18" charset="0"/>
                      </a:rPr>
                      <m:t>𝑬</m:t>
                    </m:r>
                  </m:oMath>
                </a14:m>
                <a:r>
                  <a:rPr lang="zh-CN" altLang="en-US" sz="2400" b="1" dirty="0">
                    <a:solidFill>
                      <a:srgbClr val="FF0000"/>
                    </a:solidFill>
                    <a:latin typeface="Times New Roman" panose="02020603050405020304" pitchFamily="18" charset="0"/>
                    <a:cs typeface="Times New Roman" panose="02020603050405020304" pitchFamily="18" charset="0"/>
                  </a:rPr>
                  <a:t>（不变）；溶解度系数</a:t>
                </a:r>
                <a14:m>
                  <m:oMath xmlns:m="http://schemas.openxmlformats.org/officeDocument/2006/math">
                    <m:r>
                      <a:rPr lang="en-US" altLang="zh-CN" sz="2400" b="1" i="1">
                        <a:solidFill>
                          <a:srgbClr val="FF0000"/>
                        </a:solidFill>
                        <a:latin typeface="Cambria Math" panose="02040503050406030204" pitchFamily="18" charset="0"/>
                        <a:cs typeface="Times New Roman" panose="02020603050405020304" pitchFamily="18" charset="0"/>
                      </a:rPr>
                      <m:t>𝑯</m:t>
                    </m:r>
                  </m:oMath>
                </a14:m>
                <a:r>
                  <a:rPr lang="zh-CN" altLang="en-US" sz="2400" b="1" dirty="0">
                    <a:solidFill>
                      <a:srgbClr val="FF0000"/>
                    </a:solidFill>
                    <a:latin typeface="Times New Roman" panose="02020603050405020304" pitchFamily="18" charset="0"/>
                    <a:cs typeface="Times New Roman" panose="02020603050405020304" pitchFamily="18" charset="0"/>
                  </a:rPr>
                  <a:t>（不变）；相平衡常数</a:t>
                </a:r>
                <a14:m>
                  <m:oMath xmlns:m="http://schemas.openxmlformats.org/officeDocument/2006/math">
                    <m:r>
                      <a:rPr lang="en-US" altLang="zh-CN" sz="2400" b="1" i="1">
                        <a:solidFill>
                          <a:srgbClr val="FF0000"/>
                        </a:solidFill>
                        <a:latin typeface="Cambria Math" panose="02040503050406030204" pitchFamily="18" charset="0"/>
                        <a:cs typeface="Times New Roman" panose="02020603050405020304" pitchFamily="18" charset="0"/>
                      </a:rPr>
                      <m:t>𝒎</m:t>
                    </m:r>
                  </m:oMath>
                </a14:m>
                <a:r>
                  <a:rPr lang="zh-CN" altLang="en-US" sz="2400" b="1" dirty="0">
                    <a:solidFill>
                      <a:srgbClr val="FF0000"/>
                    </a:solidFill>
                    <a:latin typeface="Times New Roman" panose="02020603050405020304" pitchFamily="18" charset="0"/>
                    <a:cs typeface="Times New Roman" panose="02020603050405020304" pitchFamily="18" charset="0"/>
                  </a:rPr>
                  <a:t>（减少），气相平衡分压（不变）</a:t>
                </a:r>
                <a:r>
                  <a:rPr lang="zh-CN" altLang="en-US" sz="2400" b="1" dirty="0">
                    <a:solidFill>
                      <a:schemeClr val="tx2">
                        <a:lumMod val="20000"/>
                        <a:lumOff val="80000"/>
                      </a:schemeClr>
                    </a:solidFill>
                    <a:latin typeface="Times New Roman" panose="02020603050405020304" pitchFamily="18" charset="0"/>
                    <a:cs typeface="Times New Roman" panose="02020603050405020304" pitchFamily="18" charset="0"/>
                  </a:rPr>
                  <a:t>。</a:t>
                </a:r>
                <a:endParaRPr lang="en-US" altLang="zh-CN" sz="2400" b="1" dirty="0">
                  <a:solidFill>
                    <a:schemeClr val="tx2">
                      <a:lumMod val="20000"/>
                      <a:lumOff val="80000"/>
                    </a:schemeClr>
                  </a:solidFill>
                  <a:latin typeface="Times New Roman" panose="02020603050405020304" pitchFamily="18" charset="0"/>
                  <a:cs typeface="Times New Roman" panose="02020603050405020304" pitchFamily="18" charset="0"/>
                </a:endParaRPr>
              </a:p>
              <a:p>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5</a:t>
                </a:r>
                <a:r>
                  <a:rPr lang="zh-CN" altLang="en-US" sz="2400" b="1" dirty="0">
                    <a:solidFill>
                      <a:srgbClr val="FF0000"/>
                    </a:solidFill>
                    <a:latin typeface="Times New Roman" panose="02020603050405020304" pitchFamily="18" charset="0"/>
                    <a:cs typeface="Times New Roman" panose="02020603050405020304" pitchFamily="18" charset="0"/>
                  </a:rPr>
                  <a:t>）定态传质过程中，传质速率</a:t>
                </a:r>
                <a14:m>
                  <m:oMath xmlns:m="http://schemas.openxmlformats.org/officeDocument/2006/math">
                    <m:sSub>
                      <m:sSubPr>
                        <m:ctrlPr>
                          <a:rPr lang="en-US" altLang="zh-CN" sz="2400" b="1" i="1" smtClean="0">
                            <a:solidFill>
                              <a:srgbClr val="FF0000"/>
                            </a:solidFill>
                            <a:latin typeface="Cambria Math" panose="02040503050406030204" pitchFamily="18" charset="0"/>
                            <a:cs typeface="Times New Roman" panose="02020603050405020304" pitchFamily="18" charset="0"/>
                          </a:rPr>
                        </m:ctrlPr>
                      </m:sSubPr>
                      <m:e>
                        <m:r>
                          <a:rPr lang="en-US" altLang="zh-CN" sz="2400" b="1" i="1" smtClean="0">
                            <a:solidFill>
                              <a:srgbClr val="FF0000"/>
                            </a:solidFill>
                            <a:latin typeface="Cambria Math" panose="02040503050406030204" pitchFamily="18" charset="0"/>
                            <a:cs typeface="Times New Roman" panose="02020603050405020304" pitchFamily="18" charset="0"/>
                          </a:rPr>
                          <m:t>𝑵</m:t>
                        </m:r>
                      </m:e>
                      <m:sub>
                        <m:r>
                          <a:rPr lang="en-US" altLang="zh-CN" sz="2400" b="1" i="1" smtClean="0">
                            <a:solidFill>
                              <a:srgbClr val="FF0000"/>
                            </a:solidFill>
                            <a:latin typeface="Cambria Math" panose="02040503050406030204" pitchFamily="18" charset="0"/>
                            <a:cs typeface="Times New Roman" panose="02020603050405020304" pitchFamily="18" charset="0"/>
                          </a:rPr>
                          <m:t>𝑨</m:t>
                        </m:r>
                      </m:sub>
                    </m:sSub>
                  </m:oMath>
                </a14:m>
                <a:r>
                  <a:rPr lang="zh-CN" altLang="en-US" sz="2400" b="1" dirty="0">
                    <a:solidFill>
                      <a:srgbClr val="FF0000"/>
                    </a:solidFill>
                    <a:latin typeface="Times New Roman" panose="02020603050405020304" pitchFamily="18" charset="0"/>
                    <a:cs typeface="Times New Roman" panose="02020603050405020304" pitchFamily="18" charset="0"/>
                  </a:rPr>
                  <a:t>与扩散距离</a:t>
                </a:r>
                <a14:m>
                  <m:oMath xmlns:m="http://schemas.openxmlformats.org/officeDocument/2006/math">
                    <m:r>
                      <a:rPr lang="en-US" altLang="zh-CN" sz="2400" b="1" i="1" smtClean="0">
                        <a:solidFill>
                          <a:srgbClr val="FF0000"/>
                        </a:solidFill>
                        <a:latin typeface="Cambria Math" panose="02040503050406030204" pitchFamily="18" charset="0"/>
                        <a:cs typeface="Times New Roman" panose="02020603050405020304" pitchFamily="18" charset="0"/>
                      </a:rPr>
                      <m:t>𝒁</m:t>
                    </m:r>
                  </m:oMath>
                </a14:m>
                <a:r>
                  <a:rPr lang="zh-CN" altLang="en-US" sz="2400" b="1" dirty="0">
                    <a:solidFill>
                      <a:srgbClr val="FF0000"/>
                    </a:solidFill>
                    <a:latin typeface="Times New Roman" panose="02020603050405020304" pitchFamily="18" charset="0"/>
                    <a:cs typeface="Times New Roman" panose="02020603050405020304" pitchFamily="18" charset="0"/>
                  </a:rPr>
                  <a:t>有关吗？（无关）</a:t>
                </a:r>
                <a:endParaRPr lang="en-US" altLang="zh-CN" sz="2400" b="1" dirty="0">
                  <a:solidFill>
                    <a:srgbClr val="FF0000"/>
                  </a:solidFill>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作业：书习题：</a:t>
                </a:r>
                <a:r>
                  <a:rPr lang="en-US" altLang="zh-CN" sz="2400" b="1" dirty="0">
                    <a:latin typeface="Times New Roman" panose="02020603050405020304" pitchFamily="18" charset="0"/>
                    <a:cs typeface="Times New Roman" panose="02020603050405020304" pitchFamily="18" charset="0"/>
                  </a:rPr>
                  <a:t>5-7</a:t>
                </a:r>
              </a:p>
            </p:txBody>
          </p:sp>
        </mc:Choice>
        <mc:Fallback>
          <p:sp>
            <p:nvSpPr>
              <p:cNvPr id="3" name="矩形 2"/>
              <p:cNvSpPr>
                <a:spLocks noRot="1" noChangeAspect="1" noMove="1" noResize="1" noEditPoints="1" noAdjustHandles="1" noChangeArrowheads="1" noChangeShapeType="1" noTextEdit="1"/>
              </p:cNvSpPr>
              <p:nvPr/>
            </p:nvSpPr>
            <p:spPr>
              <a:xfrm>
                <a:off x="366241" y="827705"/>
                <a:ext cx="11494833" cy="5632311"/>
              </a:xfrm>
              <a:prstGeom prst="rect">
                <a:avLst/>
              </a:prstGeom>
              <a:blipFill>
                <a:blip r:embed="rId2"/>
                <a:stretch>
                  <a:fillRect l="-795" t="-1190" r="-3446" b="-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911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
        <p:nvSpPr>
          <p:cNvPr id="2" name="矩形 1"/>
          <p:cNvSpPr/>
          <p:nvPr/>
        </p:nvSpPr>
        <p:spPr>
          <a:xfrm>
            <a:off x="358428" y="815833"/>
            <a:ext cx="5737572" cy="3724096"/>
          </a:xfrm>
          <a:prstGeom prst="rect">
            <a:avLst/>
          </a:prstGeom>
        </p:spPr>
        <p:txBody>
          <a:bodyPr wrap="square">
            <a:spAutoFit/>
          </a:bodyPr>
          <a:lstStyle/>
          <a:p>
            <a:r>
              <a:rPr lang="en-US" altLang="zh-CN" sz="2800" b="1" dirty="0">
                <a:solidFill>
                  <a:srgbClr val="FFC000"/>
                </a:solidFill>
                <a:latin typeface="Times New Roman" panose="02020603050405020304" pitchFamily="18" charset="0"/>
                <a:cs typeface="Times New Roman" panose="02020603050405020304" pitchFamily="18" charset="0"/>
              </a:rPr>
              <a:t>5.3.2</a:t>
            </a:r>
            <a:r>
              <a:rPr lang="zh-CN" altLang="en-US" sz="2800" b="1" dirty="0">
                <a:solidFill>
                  <a:srgbClr val="FFC000"/>
                </a:solidFill>
                <a:latin typeface="Times New Roman" panose="02020603050405020304" pitchFamily="18" charset="0"/>
                <a:cs typeface="Times New Roman" panose="02020603050405020304" pitchFamily="18" charset="0"/>
              </a:rPr>
              <a:t>   分子扩散</a:t>
            </a:r>
            <a:endParaRPr lang="en-US" altLang="zh-CN" sz="2800" b="1" dirty="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b="1" dirty="0">
                <a:latin typeface="+mn-ea"/>
              </a:rPr>
              <a:t>（</a:t>
            </a:r>
            <a:r>
              <a:rPr lang="en-US" altLang="zh-CN" sz="2400" b="1" dirty="0">
                <a:latin typeface="+mn-ea"/>
              </a:rPr>
              <a:t>1</a:t>
            </a:r>
            <a:r>
              <a:rPr lang="zh-CN" altLang="en-US" sz="2400" b="1" dirty="0">
                <a:latin typeface="+mn-ea"/>
              </a:rPr>
              <a:t>）菲克定律</a:t>
            </a:r>
            <a:endParaRPr lang="en-US" altLang="zh-CN" sz="2600" b="1" dirty="0">
              <a:latin typeface="+mn-ea"/>
            </a:endParaRPr>
          </a:p>
          <a:p>
            <a:pPr>
              <a:spcBef>
                <a:spcPts val="600"/>
              </a:spcBef>
              <a:spcAft>
                <a:spcPts val="600"/>
              </a:spcAft>
            </a:pPr>
            <a:endParaRPr lang="en-US" altLang="zh-CN" sz="2600" b="1" dirty="0">
              <a:latin typeface="+mn-ea"/>
            </a:endParaRPr>
          </a:p>
          <a:p>
            <a:pPr>
              <a:spcBef>
                <a:spcPts val="600"/>
              </a:spcBef>
              <a:spcAft>
                <a:spcPts val="600"/>
              </a:spcAft>
            </a:pPr>
            <a:endParaRPr lang="en-US" altLang="zh-CN" sz="2600" b="1" dirty="0">
              <a:latin typeface="+mn-ea"/>
            </a:endParaRPr>
          </a:p>
          <a:p>
            <a:pPr>
              <a:spcBef>
                <a:spcPts val="600"/>
              </a:spcBef>
              <a:spcAft>
                <a:spcPts val="600"/>
              </a:spcAft>
            </a:pPr>
            <a:endParaRPr lang="en-US" altLang="zh-CN" sz="2600" b="1" dirty="0">
              <a:latin typeface="+mn-ea"/>
            </a:endParaRPr>
          </a:p>
          <a:p>
            <a:pPr>
              <a:spcBef>
                <a:spcPts val="600"/>
              </a:spcBef>
              <a:spcAft>
                <a:spcPts val="600"/>
              </a:spcAft>
            </a:pPr>
            <a:endParaRPr lang="en-US" altLang="zh-CN" sz="2600" b="1" dirty="0">
              <a:latin typeface="+mn-ea"/>
            </a:endParaRPr>
          </a:p>
          <a:p>
            <a:endParaRPr lang="en-US" altLang="zh-CN" sz="3000" b="1" dirty="0">
              <a:solidFill>
                <a:srgbClr val="FFC000"/>
              </a:solidFill>
              <a:latin typeface="+mn-ea"/>
            </a:endParaRPr>
          </a:p>
        </p:txBody>
      </p:sp>
      <p:grpSp>
        <p:nvGrpSpPr>
          <p:cNvPr id="4" name="组合 3"/>
          <p:cNvGrpSpPr/>
          <p:nvPr/>
        </p:nvGrpSpPr>
        <p:grpSpPr>
          <a:xfrm>
            <a:off x="131438" y="2205446"/>
            <a:ext cx="4139708" cy="3613717"/>
            <a:chOff x="642411" y="1912653"/>
            <a:chExt cx="4139708" cy="2552229"/>
          </a:xfrm>
        </p:grpSpPr>
        <p:grpSp>
          <p:nvGrpSpPr>
            <p:cNvPr id="20" name="组合 19"/>
            <p:cNvGrpSpPr/>
            <p:nvPr/>
          </p:nvGrpSpPr>
          <p:grpSpPr>
            <a:xfrm>
              <a:off x="681472" y="2085515"/>
              <a:ext cx="4100647" cy="2365981"/>
              <a:chOff x="117566" y="2441150"/>
              <a:chExt cx="5554173" cy="3217497"/>
            </a:xfrm>
          </p:grpSpPr>
          <p:grpSp>
            <p:nvGrpSpPr>
              <p:cNvPr id="5" name="Group 12"/>
              <p:cNvGrpSpPr>
                <a:grpSpLocks/>
              </p:cNvGrpSpPr>
              <p:nvPr/>
            </p:nvGrpSpPr>
            <p:grpSpPr bwMode="auto">
              <a:xfrm>
                <a:off x="117566" y="2489997"/>
                <a:ext cx="2364377" cy="3168650"/>
                <a:chOff x="2578" y="2160"/>
                <a:chExt cx="952" cy="1361"/>
              </a:xfrm>
            </p:grpSpPr>
            <p:sp>
              <p:nvSpPr>
                <p:cNvPr id="6" name="Rectangle 5"/>
                <p:cNvSpPr>
                  <a:spLocks noChangeArrowheads="1"/>
                </p:cNvSpPr>
                <p:nvPr/>
              </p:nvSpPr>
              <p:spPr bwMode="auto">
                <a:xfrm>
                  <a:off x="2880" y="2886"/>
                  <a:ext cx="363" cy="589"/>
                </a:xfrm>
                <a:prstGeom prst="rect">
                  <a:avLst/>
                </a:prstGeom>
                <a:gradFill rotWithShape="1">
                  <a:gsLst>
                    <a:gs pos="0">
                      <a:schemeClr val="tx1"/>
                    </a:gs>
                    <a:gs pos="50000">
                      <a:schemeClr val="accent1"/>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4"/>
                <p:cNvSpPr>
                  <a:spLocks noChangeArrowheads="1"/>
                </p:cNvSpPr>
                <p:nvPr/>
              </p:nvSpPr>
              <p:spPr bwMode="auto">
                <a:xfrm>
                  <a:off x="2578" y="2614"/>
                  <a:ext cx="952" cy="363"/>
                </a:xfrm>
                <a:prstGeom prst="ellipse">
                  <a:avLst/>
                </a:prstGeom>
                <a:gradFill rotWithShape="1">
                  <a:gsLst>
                    <a:gs pos="0">
                      <a:schemeClr val="bg2">
                        <a:gamma/>
                        <a:shade val="46275"/>
                        <a:invGamma/>
                      </a:schemeClr>
                    </a:gs>
                    <a:gs pos="100000">
                      <a:schemeClr val="bg2"/>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2880" y="2205"/>
                  <a:ext cx="363" cy="589"/>
                </a:xfrm>
                <a:prstGeom prst="rect">
                  <a:avLst/>
                </a:prstGeom>
                <a:gradFill rotWithShape="1">
                  <a:gsLst>
                    <a:gs pos="0">
                      <a:schemeClr val="tx1"/>
                    </a:gs>
                    <a:gs pos="50000">
                      <a:srgbClr val="FF00FF"/>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2880" y="2704"/>
                  <a:ext cx="363" cy="136"/>
                </a:xfrm>
                <a:prstGeom prst="ellipse">
                  <a:avLst/>
                </a:prstGeom>
                <a:gradFill rotWithShape="1">
                  <a:gsLst>
                    <a:gs pos="0">
                      <a:schemeClr val="tx1"/>
                    </a:gs>
                    <a:gs pos="50000">
                      <a:srgbClr val="FF00FF"/>
                    </a:gs>
                    <a:gs pos="100000">
                      <a:schemeClr val="tx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2880" y="2160"/>
                  <a:ext cx="363" cy="136"/>
                </a:xfrm>
                <a:prstGeom prst="ellipse">
                  <a:avLst/>
                </a:prstGeom>
                <a:gradFill rotWithShape="1">
                  <a:gsLst>
                    <a:gs pos="0">
                      <a:schemeClr val="tx1"/>
                    </a:gs>
                    <a:gs pos="50000">
                      <a:srgbClr val="FF00FF"/>
                    </a:gs>
                    <a:gs pos="100000">
                      <a:schemeClr val="tx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1"/>
                <p:cNvSpPr>
                  <a:spLocks noChangeArrowheads="1"/>
                </p:cNvSpPr>
                <p:nvPr/>
              </p:nvSpPr>
              <p:spPr bwMode="auto">
                <a:xfrm>
                  <a:off x="2880" y="3385"/>
                  <a:ext cx="363" cy="136"/>
                </a:xfrm>
                <a:prstGeom prst="ellipse">
                  <a:avLst/>
                </a:prstGeom>
                <a:gradFill rotWithShape="1">
                  <a:gsLst>
                    <a:gs pos="0">
                      <a:schemeClr val="tx1"/>
                    </a:gs>
                    <a:gs pos="50000">
                      <a:schemeClr val="accent1"/>
                    </a:gs>
                    <a:gs pos="100000">
                      <a:schemeClr val="tx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AutoShape 15"/>
              <p:cNvSpPr>
                <a:spLocks noChangeArrowheads="1"/>
              </p:cNvSpPr>
              <p:nvPr/>
            </p:nvSpPr>
            <p:spPr bwMode="auto">
              <a:xfrm>
                <a:off x="2647043" y="3843341"/>
                <a:ext cx="576262" cy="2159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Group 30"/>
              <p:cNvGrpSpPr>
                <a:grpSpLocks/>
              </p:cNvGrpSpPr>
              <p:nvPr/>
            </p:nvGrpSpPr>
            <p:grpSpPr bwMode="auto">
              <a:xfrm>
                <a:off x="3291386" y="2441150"/>
                <a:ext cx="940980" cy="3168650"/>
                <a:chOff x="3887" y="1389"/>
                <a:chExt cx="803" cy="1996"/>
              </a:xfrm>
            </p:grpSpPr>
            <p:sp>
              <p:nvSpPr>
                <p:cNvPr id="14" name="Rectangle 17"/>
                <p:cNvSpPr>
                  <a:spLocks noChangeArrowheads="1"/>
                </p:cNvSpPr>
                <p:nvPr/>
              </p:nvSpPr>
              <p:spPr bwMode="auto">
                <a:xfrm>
                  <a:off x="3887" y="2251"/>
                  <a:ext cx="790" cy="1067"/>
                </a:xfrm>
                <a:prstGeom prst="rect">
                  <a:avLst/>
                </a:prstGeom>
                <a:gradFill rotWithShape="1">
                  <a:gsLst>
                    <a:gs pos="0">
                      <a:srgbClr val="FF00FF"/>
                    </a:gs>
                    <a:gs pos="100000">
                      <a:schemeClr val="accent1"/>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9"/>
                <p:cNvSpPr>
                  <a:spLocks noChangeArrowheads="1"/>
                </p:cNvSpPr>
                <p:nvPr/>
              </p:nvSpPr>
              <p:spPr bwMode="auto">
                <a:xfrm>
                  <a:off x="3900" y="1455"/>
                  <a:ext cx="790" cy="864"/>
                </a:xfrm>
                <a:prstGeom prst="rect">
                  <a:avLst/>
                </a:prstGeom>
                <a:gradFill rotWithShape="1">
                  <a:gsLst>
                    <a:gs pos="0">
                      <a:srgbClr val="FF00FF"/>
                    </a:gs>
                    <a:gs pos="100000">
                      <a:schemeClr val="accent1"/>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0"/>
                <p:cNvSpPr>
                  <a:spLocks noChangeArrowheads="1"/>
                </p:cNvSpPr>
                <p:nvPr/>
              </p:nvSpPr>
              <p:spPr bwMode="auto">
                <a:xfrm>
                  <a:off x="3900" y="2187"/>
                  <a:ext cx="790" cy="199"/>
                </a:xfrm>
                <a:prstGeom prst="ellipse">
                  <a:avLst/>
                </a:prstGeom>
                <a:gradFill rotWithShape="1">
                  <a:gsLst>
                    <a:gs pos="0">
                      <a:schemeClr val="tx1"/>
                    </a:gs>
                    <a:gs pos="50000">
                      <a:srgbClr val="FF00FF"/>
                    </a:gs>
                    <a:gs pos="100000">
                      <a:schemeClr val="tx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1"/>
                <p:cNvSpPr>
                  <a:spLocks noChangeArrowheads="1"/>
                </p:cNvSpPr>
                <p:nvPr/>
              </p:nvSpPr>
              <p:spPr bwMode="auto">
                <a:xfrm>
                  <a:off x="3891" y="1389"/>
                  <a:ext cx="790" cy="199"/>
                </a:xfrm>
                <a:prstGeom prst="ellipse">
                  <a:avLst/>
                </a:prstGeom>
                <a:gradFill rotWithShape="1">
                  <a:gsLst>
                    <a:gs pos="0">
                      <a:schemeClr val="tx1"/>
                    </a:gs>
                    <a:gs pos="50000">
                      <a:srgbClr val="FF00FF"/>
                    </a:gs>
                    <a:gs pos="100000">
                      <a:schemeClr val="tx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2"/>
                <p:cNvSpPr>
                  <a:spLocks noChangeArrowheads="1"/>
                </p:cNvSpPr>
                <p:nvPr/>
              </p:nvSpPr>
              <p:spPr bwMode="auto">
                <a:xfrm>
                  <a:off x="3900" y="3186"/>
                  <a:ext cx="790" cy="199"/>
                </a:xfrm>
                <a:prstGeom prst="ellipse">
                  <a:avLst/>
                </a:prstGeom>
                <a:gradFill rotWithShape="1">
                  <a:gsLst>
                    <a:gs pos="0">
                      <a:schemeClr val="tx1"/>
                    </a:gs>
                    <a:gs pos="50000">
                      <a:schemeClr val="accent1"/>
                    </a:gs>
                    <a:gs pos="100000">
                      <a:schemeClr val="tx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Oval 25"/>
              <p:cNvSpPr>
                <a:spLocks noChangeArrowheads="1"/>
              </p:cNvSpPr>
              <p:nvPr/>
            </p:nvSpPr>
            <p:spPr bwMode="auto">
              <a:xfrm>
                <a:off x="4471676" y="3313950"/>
                <a:ext cx="1200063" cy="1201783"/>
              </a:xfrm>
              <a:prstGeom prst="ellipse">
                <a:avLst/>
              </a:prstGeom>
              <a:gradFill rotWithShape="1">
                <a:gsLst>
                  <a:gs pos="0">
                    <a:schemeClr val="bg2">
                      <a:gamma/>
                      <a:shade val="46275"/>
                      <a:invGamma/>
                    </a:schemeClr>
                  </a:gs>
                  <a:gs pos="100000">
                    <a:schemeClr val="bg2"/>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dirty="0"/>
              </a:p>
              <a:p>
                <a:r>
                  <a:rPr lang="zh-CN" altLang="en-US" b="1" dirty="0">
                    <a:solidFill>
                      <a:srgbClr val="FF0000"/>
                    </a:solidFill>
                    <a:latin typeface="仿宋" panose="02010609060101010101" pitchFamily="49" charset="-122"/>
                    <a:ea typeface="仿宋" panose="02010609060101010101" pitchFamily="49" charset="-122"/>
                  </a:rPr>
                  <a:t>分子</a:t>
                </a:r>
                <a:endParaRPr lang="en-US" altLang="zh-CN" b="1" dirty="0">
                  <a:solidFill>
                    <a:srgbClr val="FF0000"/>
                  </a:solidFill>
                  <a:latin typeface="仿宋" panose="02010609060101010101" pitchFamily="49" charset="-122"/>
                  <a:ea typeface="仿宋" panose="02010609060101010101" pitchFamily="49" charset="-122"/>
                </a:endParaRPr>
              </a:p>
              <a:p>
                <a:r>
                  <a:rPr lang="zh-CN" altLang="en-US" b="1" dirty="0">
                    <a:solidFill>
                      <a:srgbClr val="FF0000"/>
                    </a:solidFill>
                    <a:latin typeface="仿宋" panose="02010609060101010101" pitchFamily="49" charset="-122"/>
                    <a:ea typeface="仿宋" panose="02010609060101010101" pitchFamily="49" charset="-122"/>
                  </a:rPr>
                  <a:t>扩散</a:t>
                </a:r>
                <a:endParaRPr lang="en-US" altLang="zh-CN" b="1" dirty="0">
                  <a:solidFill>
                    <a:srgbClr val="FF0000"/>
                  </a:solidFill>
                  <a:latin typeface="仿宋" panose="02010609060101010101" pitchFamily="49" charset="-122"/>
                  <a:ea typeface="仿宋" panose="02010609060101010101" pitchFamily="49" charset="-122"/>
                </a:endParaRPr>
              </a:p>
              <a:p>
                <a:r>
                  <a:rPr lang="zh-CN" altLang="en-US" b="1" dirty="0">
                    <a:solidFill>
                      <a:srgbClr val="FF0000"/>
                    </a:solidFill>
                    <a:latin typeface="仿宋" panose="02010609060101010101" pitchFamily="49" charset="-122"/>
                    <a:ea typeface="仿宋" panose="02010609060101010101" pitchFamily="49" charset="-122"/>
                  </a:rPr>
                  <a:t>过程</a:t>
                </a:r>
                <a:endParaRPr lang="en-US" altLang="zh-CN" b="1" dirty="0">
                  <a:solidFill>
                    <a:srgbClr val="FF0000"/>
                  </a:solidFill>
                  <a:latin typeface="仿宋" panose="02010609060101010101" pitchFamily="49" charset="-122"/>
                  <a:ea typeface="仿宋" panose="02010609060101010101" pitchFamily="49" charset="-122"/>
                </a:endParaRPr>
              </a:p>
              <a:p>
                <a:endParaRPr lang="zh-CN" altLang="en-US" dirty="0"/>
              </a:p>
            </p:txBody>
          </p:sp>
        </p:grpSp>
        <p:cxnSp>
          <p:nvCxnSpPr>
            <p:cNvPr id="22" name="直接箭头连接符 21"/>
            <p:cNvCxnSpPr/>
            <p:nvPr/>
          </p:nvCxnSpPr>
          <p:spPr>
            <a:xfrm>
              <a:off x="1049773" y="2004792"/>
              <a:ext cx="8039" cy="566377"/>
            </a:xfrm>
            <a:prstGeom prst="straightConnector1">
              <a:avLst/>
            </a:prstGeom>
            <a:ln w="603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083938" y="3847970"/>
              <a:ext cx="0" cy="52477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2411" y="1912653"/>
              <a:ext cx="477595" cy="492443"/>
            </a:xfrm>
            <a:prstGeom prst="rect">
              <a:avLst/>
            </a:prstGeom>
            <a:noFill/>
          </p:spPr>
          <p:txBody>
            <a:bodyPr wrap="square" rtlCol="0">
              <a:spAutoFit/>
            </a:bodyPr>
            <a:lstStyle/>
            <a:p>
              <a:r>
                <a:rPr lang="en-US" altLang="zh-CN" sz="2600" dirty="0">
                  <a:latin typeface="Times New Roman" panose="02020603050405020304" pitchFamily="18" charset="0"/>
                  <a:cs typeface="Times New Roman" panose="02020603050405020304" pitchFamily="18" charset="0"/>
                </a:rPr>
                <a:t>A</a:t>
              </a:r>
              <a:endParaRPr lang="zh-CN" altLang="en-US" sz="26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659381" y="3972439"/>
              <a:ext cx="477595" cy="492443"/>
            </a:xfrm>
            <a:prstGeom prst="rect">
              <a:avLst/>
            </a:prstGeom>
            <a:noFill/>
          </p:spPr>
          <p:txBody>
            <a:bodyPr wrap="square" rtlCol="0">
              <a:spAutoFit/>
            </a:bodyPr>
            <a:lstStyle/>
            <a:p>
              <a:r>
                <a:rPr lang="en-US" altLang="zh-CN" sz="2600" dirty="0">
                  <a:latin typeface="Times New Roman" panose="02020603050405020304" pitchFamily="18" charset="0"/>
                  <a:cs typeface="Times New Roman" panose="02020603050405020304" pitchFamily="18" charset="0"/>
                </a:rPr>
                <a:t>B</a:t>
              </a:r>
              <a:endParaRPr lang="zh-CN" altLang="en-US" sz="26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9" name="矩形 28"/>
              <p:cNvSpPr/>
              <p:nvPr/>
            </p:nvSpPr>
            <p:spPr>
              <a:xfrm>
                <a:off x="5016137" y="801672"/>
                <a:ext cx="6910252" cy="5896614"/>
              </a:xfrm>
              <a:prstGeom prst="rect">
                <a:avLst/>
              </a:prstGeom>
            </p:spPr>
            <p:txBody>
              <a:bodyPr wrap="square">
                <a:spAutoFit/>
              </a:bodyPr>
              <a:lstStyle/>
              <a:p>
                <a:r>
                  <a:rPr lang="zh-CN" altLang="en-US" sz="2400" b="1" dirty="0">
                    <a:solidFill>
                      <a:srgbClr val="FF0000"/>
                    </a:solidFill>
                    <a:latin typeface="+mn-ea"/>
                  </a:rPr>
                  <a:t>扩散通量（扩散速率）：</a:t>
                </a:r>
                <a:endParaRPr lang="en-US" altLang="zh-CN" sz="2400" b="1" dirty="0">
                  <a:solidFill>
                    <a:srgbClr val="FF0000"/>
                  </a:solidFill>
                  <a:latin typeface="+mn-ea"/>
                </a:endParaRPr>
              </a:p>
              <a:p>
                <a:r>
                  <a:rPr lang="zh-CN" altLang="en-US" sz="2400" dirty="0">
                    <a:latin typeface="+mn-ea"/>
                  </a:rPr>
                  <a:t>    单位时间内垂直于扩散方向的单位截面积扩散的物质的量。</a:t>
                </a:r>
                <a:endParaRPr lang="en-US" altLang="zh-CN" sz="2400" dirty="0">
                  <a:latin typeface="+mn-ea"/>
                </a:endParaRPr>
              </a:p>
              <a:p>
                <a:endParaRPr lang="en-US" altLang="zh-CN" sz="2400" dirty="0">
                  <a:latin typeface="+mn-ea"/>
                </a:endParaRPr>
              </a:p>
              <a:p>
                <a:r>
                  <a:rPr lang="zh-CN" altLang="en-US" sz="2400" b="1" dirty="0">
                    <a:solidFill>
                      <a:srgbClr val="FF0000"/>
                    </a:solidFill>
                    <a:latin typeface="+mn-ea"/>
                  </a:rPr>
                  <a:t>菲克定律：</a:t>
                </a:r>
                <a:endParaRPr lang="en-US" altLang="zh-CN" sz="2400" b="1" dirty="0">
                  <a:solidFill>
                    <a:srgbClr val="FF0000"/>
                  </a:solidFill>
                  <a:latin typeface="+mn-ea"/>
                </a:endParaRPr>
              </a:p>
              <a:p>
                <a:r>
                  <a:rPr lang="zh-CN" altLang="en-US" sz="2400" dirty="0"/>
                  <a:t>       </a:t>
                </a:r>
                <a:r>
                  <a:rPr lang="zh-CN" altLang="en-US" sz="2400" dirty="0">
                    <a:latin typeface="Times New Roman" panose="02020603050405020304" pitchFamily="18" charset="0"/>
                    <a:cs typeface="Times New Roman" panose="02020603050405020304" pitchFamily="18" charset="0"/>
                  </a:rPr>
                  <a:t>在温度、总压一定，任一点组分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在扩散方向的扩散通量与该处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的浓度梯度成正比。</a:t>
                </a:r>
                <a:endParaRPr lang="en-US" altLang="zh-CN" sz="2400" dirty="0">
                  <a:latin typeface="Times New Roman" panose="02020603050405020304" pitchFamily="18" charset="0"/>
                  <a:cs typeface="Times New Roman" panose="02020603050405020304" pitchFamily="18" charset="0"/>
                </a:endParaRPr>
              </a:p>
              <a:p>
                <a:pPr>
                  <a:lnSpc>
                    <a:spcPct val="135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𝐽</m:t>
                          </m:r>
                        </m:e>
                        <m:sub>
                          <m:r>
                            <m:rPr>
                              <m:sty m:val="p"/>
                            </m:rPr>
                            <a:rPr lang="en-US" altLang="zh-CN" sz="2400" i="1">
                              <a:latin typeface="Cambria Math" panose="02040503050406030204" pitchFamily="18" charset="0"/>
                              <a:cs typeface="Times New Roman" panose="02020603050405020304" pitchFamily="18" charset="0"/>
                            </a:rPr>
                            <m:t>A</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𝐷</m:t>
                          </m:r>
                        </m:e>
                        <m:sub>
                          <m:r>
                            <m:rPr>
                              <m:sty m:val="p"/>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AB</m:t>
                          </m:r>
                        </m:sub>
                      </m:sSub>
                      <m:box>
                        <m:box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d</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A</m:t>
                                  </m:r>
                                </m:sub>
                              </m:sSub>
                            </m:num>
                            <m:den>
                              <m:r>
                                <m:rPr>
                                  <m:sty m:val="p"/>
                                </m:rPr>
                                <a:rPr lang="en-US" altLang="zh-CN" sz="2400">
                                  <a:latin typeface="Cambria Math" panose="02040503050406030204" pitchFamily="18" charset="0"/>
                                  <a:ea typeface="Cambria Math" panose="02040503050406030204" pitchFamily="18" charset="0"/>
                                  <a:cs typeface="Times New Roman" panose="02020603050405020304" pitchFamily="18" charset="0"/>
                                </a:rPr>
                                <m:t>d</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𝑧</m:t>
                              </m:r>
                            </m:den>
                          </m:f>
                        </m:e>
                      </m:box>
                    </m:oMath>
                  </m:oMathPara>
                </a14:m>
                <a:endParaRPr lang="en-US" altLang="zh-CN" sz="2400" dirty="0">
                  <a:latin typeface="Times New Roman" panose="02020603050405020304" pitchFamily="18" charset="0"/>
                  <a:cs typeface="Times New Roman" panose="02020603050405020304" pitchFamily="18" charset="0"/>
                </a:endParaRPr>
              </a:p>
              <a:p>
                <a:pPr>
                  <a:lnSpc>
                    <a:spcPct val="135000"/>
                  </a:lnSpc>
                </a:pPr>
                <a:endParaRPr lang="en-US" altLang="zh-CN" sz="2400" dirty="0">
                  <a:latin typeface="Times New Roman" panose="02020603050405020304" pitchFamily="18" charset="0"/>
                  <a:cs typeface="Times New Roman" panose="02020603050405020304" pitchFamily="18" charset="0"/>
                </a:endParaRPr>
              </a:p>
              <a:p>
                <a:pPr>
                  <a:lnSpc>
                    <a:spcPct val="135000"/>
                  </a:lnSpc>
                </a:pPr>
                <a:endParaRPr lang="en-US" altLang="zh-CN" sz="2400" dirty="0">
                  <a:latin typeface="Times New Roman" panose="02020603050405020304" pitchFamily="18" charset="0"/>
                  <a:cs typeface="Times New Roman" panose="02020603050405020304" pitchFamily="18" charset="0"/>
                </a:endParaRPr>
              </a:p>
              <a:p>
                <a:pPr>
                  <a:lnSpc>
                    <a:spcPct val="135000"/>
                  </a:lnSpc>
                </a:pP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式中的负号表示扩散方向与浓度梯度方向相反，扩散沿着浓度梯度降低的方向进行。</a:t>
                </a:r>
              </a:p>
            </p:txBody>
          </p:sp>
        </mc:Choice>
        <mc:Fallback xmlns="">
          <p:sp>
            <p:nvSpPr>
              <p:cNvPr id="29" name="矩形 28"/>
              <p:cNvSpPr>
                <a:spLocks noRot="1" noChangeAspect="1" noMove="1" noResize="1" noEditPoints="1" noAdjustHandles="1" noChangeArrowheads="1" noChangeShapeType="1" noTextEdit="1"/>
              </p:cNvSpPr>
              <p:nvPr/>
            </p:nvSpPr>
            <p:spPr>
              <a:xfrm>
                <a:off x="5016137" y="801672"/>
                <a:ext cx="6910252" cy="5896614"/>
              </a:xfrm>
              <a:prstGeom prst="rect">
                <a:avLst/>
              </a:prstGeom>
              <a:blipFill>
                <a:blip r:embed="rId2"/>
                <a:stretch>
                  <a:fillRect l="-1412" t="-827" r="-5472" b="-1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圆角矩形标注 22"/>
              <p:cNvSpPr/>
              <p:nvPr/>
            </p:nvSpPr>
            <p:spPr>
              <a:xfrm>
                <a:off x="4737842" y="4157591"/>
                <a:ext cx="2842242" cy="964319"/>
              </a:xfrm>
              <a:prstGeom prst="wedgeRoundRectCallout">
                <a:avLst>
                  <a:gd name="adj1" fmla="val 48032"/>
                  <a:gd name="adj2" fmla="val -797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Times New Roman" panose="02020603050405020304" pitchFamily="18" charset="0"/>
                    <a:cs typeface="Times New Roman" panose="02020603050405020304" pitchFamily="18" charset="0"/>
                  </a:rPr>
                  <a:t>组分</a:t>
                </a:r>
                <a:r>
                  <a:rPr lang="en-US" altLang="zh-CN" sz="2000" dirty="0">
                    <a:solidFill>
                      <a:schemeClr val="bg1"/>
                    </a:solidFill>
                    <a:latin typeface="Times New Roman" panose="02020603050405020304" pitchFamily="18" charset="0"/>
                    <a:cs typeface="Times New Roman" panose="02020603050405020304" pitchFamily="18" charset="0"/>
                  </a:rPr>
                  <a:t>A</a:t>
                </a:r>
                <a:r>
                  <a:rPr lang="zh-CN" altLang="en-US" sz="2000" dirty="0">
                    <a:solidFill>
                      <a:schemeClr val="bg1"/>
                    </a:solidFill>
                    <a:latin typeface="Times New Roman" panose="02020603050405020304" pitchFamily="18" charset="0"/>
                    <a:cs typeface="Times New Roman" panose="02020603050405020304" pitchFamily="18" charset="0"/>
                  </a:rPr>
                  <a:t>在扩散方向</a:t>
                </a:r>
                <a:r>
                  <a:rPr lang="en-US" altLang="zh-CN" sz="2000" dirty="0">
                    <a:solidFill>
                      <a:schemeClr val="bg1"/>
                    </a:solidFill>
                    <a:latin typeface="Times New Roman" panose="02020603050405020304" pitchFamily="18" charset="0"/>
                    <a:cs typeface="Times New Roman" panose="02020603050405020304" pitchFamily="18" charset="0"/>
                  </a:rPr>
                  <a:t>z</a:t>
                </a:r>
                <a:r>
                  <a:rPr lang="zh-CN" altLang="en-US" sz="2000" dirty="0">
                    <a:solidFill>
                      <a:schemeClr val="bg1"/>
                    </a:solidFill>
                    <a:latin typeface="Times New Roman" panose="02020603050405020304" pitchFamily="18" charset="0"/>
                    <a:cs typeface="Times New Roman" panose="02020603050405020304" pitchFamily="18" charset="0"/>
                  </a:rPr>
                  <a:t>上的扩散通量，</a:t>
                </a:r>
                <a14:m>
                  <m:oMath xmlns:m="http://schemas.openxmlformats.org/officeDocument/2006/math">
                    <m:f>
                      <m:fPr>
                        <m:type m:val="lin"/>
                        <m:ctrlPr>
                          <a:rPr lang="zh-CN" altLang="en-US" sz="2000" i="1">
                            <a:solidFill>
                              <a:schemeClr val="bg1"/>
                            </a:solidFill>
                            <a:latin typeface="Cambria Math" panose="02040503050406030204" pitchFamily="18" charset="0"/>
                          </a:rPr>
                        </m:ctrlPr>
                      </m:fPr>
                      <m:num>
                        <m:r>
                          <m:rPr>
                            <m:sty m:val="p"/>
                          </m:rPr>
                          <a:rPr lang="en-US" altLang="zh-CN" sz="2000" i="0">
                            <a:solidFill>
                              <a:schemeClr val="bg1"/>
                            </a:solidFill>
                            <a:latin typeface="Cambria Math" panose="02040503050406030204" pitchFamily="18" charset="0"/>
                          </a:rPr>
                          <m:t>kmol</m:t>
                        </m:r>
                      </m:num>
                      <m:den>
                        <m:d>
                          <m:dPr>
                            <m:ctrlPr>
                              <a:rPr lang="en-US" altLang="zh-CN" sz="2000" i="1">
                                <a:solidFill>
                                  <a:schemeClr val="bg1"/>
                                </a:solidFill>
                                <a:latin typeface="Cambria Math" panose="02040503050406030204" pitchFamily="18" charset="0"/>
                              </a:rPr>
                            </m:ctrlPr>
                          </m:dPr>
                          <m:e>
                            <m:sSup>
                              <m:sSupPr>
                                <m:ctrlPr>
                                  <a:rPr lang="en-US" altLang="zh-CN" sz="2000" i="1">
                                    <a:solidFill>
                                      <a:schemeClr val="bg1"/>
                                    </a:solidFill>
                                    <a:latin typeface="Cambria Math" panose="02040503050406030204" pitchFamily="18" charset="0"/>
                                  </a:rPr>
                                </m:ctrlPr>
                              </m:sSupPr>
                              <m:e>
                                <m:r>
                                  <m:rPr>
                                    <m:sty m:val="p"/>
                                  </m:rPr>
                                  <a:rPr lang="en-US" altLang="zh-CN" sz="2000" i="0">
                                    <a:solidFill>
                                      <a:schemeClr val="bg1"/>
                                    </a:solidFill>
                                    <a:latin typeface="Cambria Math" panose="02040503050406030204" pitchFamily="18" charset="0"/>
                                  </a:rPr>
                                  <m:t>m</m:t>
                                </m:r>
                              </m:e>
                              <m:sup>
                                <m:r>
                                  <a:rPr lang="en-US" altLang="zh-CN" sz="2000" i="0">
                                    <a:solidFill>
                                      <a:schemeClr val="bg1"/>
                                    </a:solidFill>
                                    <a:latin typeface="Cambria Math" panose="02040503050406030204" pitchFamily="18" charset="0"/>
                                  </a:rPr>
                                  <m:t>2</m:t>
                                </m:r>
                              </m:sup>
                            </m:sSup>
                            <m:r>
                              <a:rPr lang="en-US" altLang="zh-CN" sz="2000" i="0">
                                <a:solidFill>
                                  <a:schemeClr val="bg1"/>
                                </a:solidFill>
                                <a:latin typeface="Cambria Math" panose="02040503050406030204" pitchFamily="18" charset="0"/>
                                <a:ea typeface="Cambria Math" panose="02040503050406030204" pitchFamily="18" charset="0"/>
                              </a:rPr>
                              <m:t>∙</m:t>
                            </m:r>
                            <m:r>
                              <m:rPr>
                                <m:sty m:val="p"/>
                              </m:rPr>
                              <a:rPr lang="en-US" altLang="zh-CN" sz="2000" i="0">
                                <a:solidFill>
                                  <a:schemeClr val="bg1"/>
                                </a:solidFill>
                                <a:latin typeface="Cambria Math" panose="02040503050406030204" pitchFamily="18" charset="0"/>
                                <a:ea typeface="Cambria Math" panose="02040503050406030204" pitchFamily="18" charset="0"/>
                              </a:rPr>
                              <m:t>s</m:t>
                            </m:r>
                          </m:e>
                        </m:d>
                      </m:den>
                    </m:f>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23" name="圆角矩形标注 22"/>
              <p:cNvSpPr>
                <a:spLocks noRot="1" noChangeAspect="1" noMove="1" noResize="1" noEditPoints="1" noAdjustHandles="1" noChangeArrowheads="1" noChangeShapeType="1" noTextEdit="1"/>
              </p:cNvSpPr>
              <p:nvPr/>
            </p:nvSpPr>
            <p:spPr>
              <a:xfrm>
                <a:off x="4737842" y="4157591"/>
                <a:ext cx="2842242" cy="964319"/>
              </a:xfrm>
              <a:prstGeom prst="wedgeRoundRectCallout">
                <a:avLst>
                  <a:gd name="adj1" fmla="val 48032"/>
                  <a:gd name="adj2" fmla="val -79760"/>
                  <a:gd name="adj3" fmla="val 16667"/>
                </a:avLst>
              </a:prstGeom>
              <a:blipFill>
                <a:blip r:embed="rId3"/>
                <a:stretch>
                  <a:fillRect b="-5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圆角矩形标注 29"/>
              <p:cNvSpPr/>
              <p:nvPr/>
            </p:nvSpPr>
            <p:spPr>
              <a:xfrm>
                <a:off x="9435185" y="4282821"/>
                <a:ext cx="2398387" cy="872662"/>
              </a:xfrm>
              <a:prstGeom prst="wedgeRoundRectCallout">
                <a:avLst>
                  <a:gd name="adj1" fmla="val -52689"/>
                  <a:gd name="adj2" fmla="val -98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Times New Roman" panose="02020603050405020304" pitchFamily="18" charset="0"/>
                    <a:cs typeface="Times New Roman" panose="02020603050405020304" pitchFamily="18" charset="0"/>
                  </a:rPr>
                  <a:t>组分</a:t>
                </a:r>
                <a:r>
                  <a:rPr lang="en-US" altLang="zh-CN" sz="2000" dirty="0">
                    <a:solidFill>
                      <a:schemeClr val="bg1"/>
                    </a:solidFill>
                    <a:latin typeface="Times New Roman" panose="02020603050405020304" pitchFamily="18" charset="0"/>
                    <a:cs typeface="Times New Roman" panose="02020603050405020304" pitchFamily="18" charset="0"/>
                  </a:rPr>
                  <a:t>A</a:t>
                </a:r>
                <a:r>
                  <a:rPr lang="zh-CN" altLang="en-US" sz="2000" dirty="0">
                    <a:solidFill>
                      <a:schemeClr val="bg1"/>
                    </a:solidFill>
                    <a:latin typeface="Times New Roman" panose="02020603050405020304" pitchFamily="18" charset="0"/>
                    <a:cs typeface="Times New Roman" panose="02020603050405020304" pitchFamily="18" charset="0"/>
                  </a:rPr>
                  <a:t>在扩散方向</a:t>
                </a:r>
                <a:r>
                  <a:rPr lang="en-US" altLang="zh-CN" sz="2000" dirty="0">
                    <a:solidFill>
                      <a:schemeClr val="bg1"/>
                    </a:solidFill>
                    <a:latin typeface="Times New Roman" panose="02020603050405020304" pitchFamily="18" charset="0"/>
                    <a:cs typeface="Times New Roman" panose="02020603050405020304" pitchFamily="18" charset="0"/>
                  </a:rPr>
                  <a:t>z</a:t>
                </a:r>
                <a:r>
                  <a:rPr lang="zh-CN" altLang="en-US" sz="2000" dirty="0">
                    <a:solidFill>
                      <a:schemeClr val="bg1"/>
                    </a:solidFill>
                    <a:latin typeface="Times New Roman" panose="02020603050405020304" pitchFamily="18" charset="0"/>
                    <a:cs typeface="Times New Roman" panose="02020603050405020304" pitchFamily="18" charset="0"/>
                  </a:rPr>
                  <a:t>上的浓度梯度，</a:t>
                </a:r>
                <a14:m>
                  <m:oMath xmlns:m="http://schemas.openxmlformats.org/officeDocument/2006/math">
                    <m:f>
                      <m:fPr>
                        <m:type m:val="lin"/>
                        <m:ctrlPr>
                          <a:rPr lang="zh-CN" altLang="en-US" sz="2000" i="1" smtClean="0">
                            <a:solidFill>
                              <a:schemeClr val="bg1"/>
                            </a:solidFill>
                            <a:latin typeface="Cambria Math" panose="02040503050406030204" pitchFamily="18" charset="0"/>
                            <a:cs typeface="Times New Roman" panose="02020603050405020304" pitchFamily="18" charset="0"/>
                          </a:rPr>
                        </m:ctrlPr>
                      </m:fPr>
                      <m:num>
                        <m:r>
                          <m:rPr>
                            <m:sty m:val="p"/>
                          </m:rPr>
                          <a:rPr lang="en-US" altLang="zh-CN" sz="2000" b="0" i="0" smtClean="0">
                            <a:solidFill>
                              <a:schemeClr val="bg1"/>
                            </a:solidFill>
                            <a:latin typeface="Cambria Math" panose="02040503050406030204" pitchFamily="18" charset="0"/>
                            <a:cs typeface="Times New Roman" panose="02020603050405020304" pitchFamily="18" charset="0"/>
                          </a:rPr>
                          <m:t>kmol</m:t>
                        </m:r>
                      </m:num>
                      <m:den>
                        <m:sSup>
                          <m:sSupPr>
                            <m:ctrlPr>
                              <a:rPr lang="en-US" altLang="zh-CN" sz="2000" i="1" smtClean="0">
                                <a:solidFill>
                                  <a:schemeClr val="bg1"/>
                                </a:solidFill>
                                <a:latin typeface="Cambria Math" panose="02040503050406030204" pitchFamily="18" charset="0"/>
                                <a:cs typeface="Times New Roman" panose="02020603050405020304" pitchFamily="18" charset="0"/>
                              </a:rPr>
                            </m:ctrlPr>
                          </m:sSupPr>
                          <m:e>
                            <m:r>
                              <m:rPr>
                                <m:sty m:val="p"/>
                              </m:rPr>
                              <a:rPr lang="en-US" altLang="zh-CN" sz="2000" b="0" i="0" smtClean="0">
                                <a:solidFill>
                                  <a:schemeClr val="bg1"/>
                                </a:solidFill>
                                <a:latin typeface="Cambria Math" panose="02040503050406030204" pitchFamily="18" charset="0"/>
                                <a:cs typeface="Times New Roman" panose="02020603050405020304" pitchFamily="18" charset="0"/>
                              </a:rPr>
                              <m:t>m</m:t>
                            </m:r>
                          </m:e>
                          <m:sup>
                            <m:r>
                              <a:rPr lang="en-US" altLang="zh-CN" sz="2000" b="0" i="0" smtClean="0">
                                <a:solidFill>
                                  <a:schemeClr val="bg1"/>
                                </a:solidFill>
                                <a:latin typeface="Cambria Math" panose="02040503050406030204" pitchFamily="18" charset="0"/>
                                <a:cs typeface="Times New Roman" panose="02020603050405020304" pitchFamily="18" charset="0"/>
                              </a:rPr>
                              <m:t>4</m:t>
                            </m:r>
                          </m:sup>
                        </m:sSup>
                      </m:den>
                    </m:f>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30" name="圆角矩形标注 29"/>
              <p:cNvSpPr>
                <a:spLocks noRot="1" noChangeAspect="1" noMove="1" noResize="1" noEditPoints="1" noAdjustHandles="1" noChangeArrowheads="1" noChangeShapeType="1" noTextEdit="1"/>
              </p:cNvSpPr>
              <p:nvPr/>
            </p:nvSpPr>
            <p:spPr>
              <a:xfrm>
                <a:off x="9435185" y="4282821"/>
                <a:ext cx="2398387" cy="872662"/>
              </a:xfrm>
              <a:prstGeom prst="wedgeRoundRectCallout">
                <a:avLst>
                  <a:gd name="adj1" fmla="val -52689"/>
                  <a:gd name="adj2" fmla="val -98031"/>
                  <a:gd name="adj3" fmla="val 16667"/>
                </a:avLst>
              </a:prstGeom>
              <a:blipFill>
                <a:blip r:embed="rId4"/>
                <a:stretch>
                  <a:fillRect b="-595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圆角矩形标注 30"/>
              <p:cNvSpPr/>
              <p:nvPr/>
            </p:nvSpPr>
            <p:spPr>
              <a:xfrm>
                <a:off x="7013927" y="4968106"/>
                <a:ext cx="2651760" cy="582209"/>
              </a:xfrm>
              <a:prstGeom prst="wedgeRoundRectCallout">
                <a:avLst>
                  <a:gd name="adj1" fmla="val 10964"/>
                  <a:gd name="adj2" fmla="val -2022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Times New Roman" panose="02020603050405020304" pitchFamily="18" charset="0"/>
                    <a:cs typeface="Times New Roman" panose="02020603050405020304" pitchFamily="18" charset="0"/>
                  </a:rPr>
                  <a:t>组分</a:t>
                </a:r>
                <a:r>
                  <a:rPr lang="en-US" altLang="zh-CN" sz="2000" dirty="0">
                    <a:solidFill>
                      <a:schemeClr val="bg1"/>
                    </a:solidFill>
                    <a:latin typeface="Times New Roman" panose="02020603050405020304" pitchFamily="18" charset="0"/>
                    <a:cs typeface="Times New Roman" panose="02020603050405020304" pitchFamily="18" charset="0"/>
                  </a:rPr>
                  <a:t>A</a:t>
                </a:r>
                <a:r>
                  <a:rPr lang="zh-CN" altLang="en-US" sz="2000" dirty="0">
                    <a:solidFill>
                      <a:schemeClr val="bg1"/>
                    </a:solidFill>
                    <a:latin typeface="Times New Roman" panose="02020603050405020304" pitchFamily="18" charset="0"/>
                    <a:cs typeface="Times New Roman" panose="02020603050405020304" pitchFamily="18" charset="0"/>
                  </a:rPr>
                  <a:t>在组分</a:t>
                </a:r>
                <a14:m>
                  <m:oMath xmlns:m="http://schemas.openxmlformats.org/officeDocument/2006/math">
                    <m:r>
                      <m:rPr>
                        <m:sty m:val="p"/>
                      </m:rPr>
                      <a:rPr lang="en-US" altLang="zh-CN" sz="2000" i="1" dirty="0" smtClean="0">
                        <a:solidFill>
                          <a:schemeClr val="bg1"/>
                        </a:solidFill>
                        <a:latin typeface="Cambria Math" panose="02040503050406030204" pitchFamily="18" charset="0"/>
                        <a:cs typeface="Times New Roman" panose="02020603050405020304" pitchFamily="18" charset="0"/>
                      </a:rPr>
                      <m:t>B</m:t>
                    </m:r>
                    <m:r>
                      <a:rPr lang="zh-CN" altLang="en-US" sz="2000" i="1" dirty="0">
                        <a:solidFill>
                          <a:schemeClr val="bg1"/>
                        </a:solidFill>
                        <a:latin typeface="Cambria Math" panose="02040503050406030204" pitchFamily="18" charset="0"/>
                        <a:cs typeface="Times New Roman" panose="02020603050405020304" pitchFamily="18" charset="0"/>
                      </a:rPr>
                      <m:t>中</m:t>
                    </m:r>
                    <m:r>
                      <a:rPr lang="zh-CN" altLang="en-US" sz="2000" i="1" dirty="0" smtClean="0">
                        <a:solidFill>
                          <a:schemeClr val="bg1"/>
                        </a:solidFill>
                        <a:latin typeface="Cambria Math" panose="02040503050406030204" pitchFamily="18" charset="0"/>
                        <a:cs typeface="Times New Roman" panose="02020603050405020304" pitchFamily="18" charset="0"/>
                      </a:rPr>
                      <m:t>的扩散</m:t>
                    </m:r>
                    <m:r>
                      <a:rPr lang="zh-CN" altLang="en-US" sz="2000" i="1" dirty="0">
                        <a:solidFill>
                          <a:schemeClr val="bg1"/>
                        </a:solidFill>
                        <a:latin typeface="Cambria Math" panose="02040503050406030204" pitchFamily="18" charset="0"/>
                        <a:cs typeface="Times New Roman" panose="02020603050405020304" pitchFamily="18" charset="0"/>
                      </a:rPr>
                      <m:t>系数</m:t>
                    </m:r>
                    <m:f>
                      <m:fPr>
                        <m:type m:val="lin"/>
                        <m:ctrlPr>
                          <a:rPr lang="zh-CN" altLang="en-US" sz="2000" i="1" dirty="0" smtClean="0">
                            <a:solidFill>
                              <a:schemeClr val="bg1"/>
                            </a:solidFill>
                            <a:latin typeface="Cambria Math" panose="02040503050406030204" pitchFamily="18" charset="0"/>
                            <a:cs typeface="Times New Roman" panose="02020603050405020304" pitchFamily="18" charset="0"/>
                          </a:rPr>
                        </m:ctrlPr>
                      </m:fPr>
                      <m:num>
                        <m:sSup>
                          <m:sSupPr>
                            <m:ctrlPr>
                              <a:rPr lang="en-US" altLang="zh-CN" sz="2000" i="1" dirty="0" smtClean="0">
                                <a:solidFill>
                                  <a:schemeClr val="bg1"/>
                                </a:solidFill>
                                <a:latin typeface="Cambria Math" panose="02040503050406030204" pitchFamily="18" charset="0"/>
                                <a:cs typeface="Times New Roman" panose="02020603050405020304" pitchFamily="18" charset="0"/>
                              </a:rPr>
                            </m:ctrlPr>
                          </m:sSupPr>
                          <m:e>
                            <m:r>
                              <m:rPr>
                                <m:sty m:val="p"/>
                              </m:rPr>
                              <a:rPr lang="en-US" altLang="zh-CN" sz="2000" b="0" i="0" dirty="0" smtClean="0">
                                <a:solidFill>
                                  <a:schemeClr val="bg1"/>
                                </a:solidFill>
                                <a:latin typeface="Cambria Math" panose="02040503050406030204" pitchFamily="18" charset="0"/>
                                <a:cs typeface="Times New Roman" panose="02020603050405020304" pitchFamily="18" charset="0"/>
                              </a:rPr>
                              <m:t>m</m:t>
                            </m:r>
                          </m:e>
                          <m:sup>
                            <m:r>
                              <a:rPr lang="en-US" altLang="zh-CN" sz="2000" b="0" i="0" dirty="0" smtClean="0">
                                <a:solidFill>
                                  <a:schemeClr val="bg1"/>
                                </a:solidFill>
                                <a:latin typeface="Cambria Math" panose="02040503050406030204" pitchFamily="18" charset="0"/>
                                <a:cs typeface="Times New Roman" panose="02020603050405020304" pitchFamily="18" charset="0"/>
                              </a:rPr>
                              <m:t>2</m:t>
                            </m:r>
                          </m:sup>
                        </m:sSup>
                      </m:num>
                      <m:den>
                        <m:r>
                          <m:rPr>
                            <m:sty m:val="p"/>
                          </m:rPr>
                          <a:rPr lang="en-US" altLang="zh-CN" sz="2000" b="0" i="0" dirty="0" smtClean="0">
                            <a:solidFill>
                              <a:schemeClr val="bg1"/>
                            </a:solidFill>
                            <a:latin typeface="Cambria Math" panose="02040503050406030204" pitchFamily="18" charset="0"/>
                            <a:cs typeface="Times New Roman" panose="02020603050405020304" pitchFamily="18" charset="0"/>
                          </a:rPr>
                          <m:t>s</m:t>
                        </m:r>
                      </m:den>
                    </m:f>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31" name="圆角矩形标注 30"/>
              <p:cNvSpPr>
                <a:spLocks noRot="1" noChangeAspect="1" noMove="1" noResize="1" noEditPoints="1" noAdjustHandles="1" noChangeArrowheads="1" noChangeShapeType="1" noTextEdit="1"/>
              </p:cNvSpPr>
              <p:nvPr/>
            </p:nvSpPr>
            <p:spPr>
              <a:xfrm>
                <a:off x="7013927" y="4968106"/>
                <a:ext cx="2651760" cy="582209"/>
              </a:xfrm>
              <a:prstGeom prst="wedgeRoundRectCallout">
                <a:avLst>
                  <a:gd name="adj1" fmla="val 10964"/>
                  <a:gd name="adj2" fmla="val -202210"/>
                  <a:gd name="adj3" fmla="val 16667"/>
                </a:avLst>
              </a:prstGeom>
              <a:blipFill>
                <a:blip r:embed="rId5"/>
                <a:stretch>
                  <a:fillRect r="-18721" b="-5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034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41811" y="837388"/>
                <a:ext cx="11534502" cy="5446940"/>
              </a:xfrm>
              <a:prstGeom prst="rect">
                <a:avLst/>
              </a:prstGeom>
            </p:spPr>
            <p:txBody>
              <a:bodyPr wrap="square">
                <a:spAutoFit/>
              </a:bodyPr>
              <a:lstStyle/>
              <a:p>
                <a:r>
                  <a:rPr lang="zh-CN" altLang="en-US" sz="2800" b="1" dirty="0">
                    <a:latin typeface="+mn-ea"/>
                    <a:cs typeface="Times New Roman" panose="02020603050405020304" pitchFamily="18" charset="0"/>
                  </a:rPr>
                  <a:t>讨论：</a:t>
                </a:r>
                <a:endParaRPr lang="en-US" altLang="zh-CN" sz="2800" b="1" dirty="0">
                  <a:latin typeface="+mn-ea"/>
                  <a:cs typeface="Times New Roman" panose="02020603050405020304" pitchFamily="18" charset="0"/>
                </a:endParaRPr>
              </a:p>
              <a:p>
                <a:r>
                  <a:rPr lang="zh-CN" altLang="en-US" sz="2400" dirty="0">
                    <a:latin typeface="等线" panose="02010600030101010101" pitchFamily="2" charset="-122"/>
                    <a:ea typeface="等线" panose="02010600030101010101" pitchFamily="2" charset="-122"/>
                    <a:cs typeface="Times New Roman" panose="02020603050405020304" pitchFamily="18" charset="0"/>
                  </a:rPr>
                  <a:t>    ①</a:t>
                </a:r>
                <a:r>
                  <a:rPr lang="zh-CN" altLang="en-US" sz="2400" dirty="0">
                    <a:latin typeface="+mn-ea"/>
                    <a:cs typeface="Times New Roman" panose="02020603050405020304" pitchFamily="18" charset="0"/>
                  </a:rPr>
                  <a:t>若是理想气体中的组分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mn-ea"/>
                    <a:cs typeface="Times New Roman" panose="02020603050405020304" pitchFamily="18" charset="0"/>
                  </a:rPr>
                  <a:t>，则 </a:t>
                </a:r>
                <a:endParaRPr lang="en-US" altLang="zh-CN" sz="2400" dirty="0">
                  <a:latin typeface="+mn-ea"/>
                  <a:cs typeface="Times New Roman" panose="02020603050405020304" pitchFamily="18" charset="0"/>
                </a:endParaRPr>
              </a:p>
              <a:p>
                <a:pPr>
                  <a:spcBef>
                    <a:spcPts val="1200"/>
                  </a:spcBef>
                  <a:spcAft>
                    <a:spcPts val="1200"/>
                  </a:spcAft>
                </a:pPr>
                <a:r>
                  <a:rPr lang="zh-CN" altLang="en-US" sz="2800" dirty="0">
                    <a:latin typeface="+mn-ea"/>
                    <a:cs typeface="Times New Roman" panose="02020603050405020304" pitchFamily="18" charset="0"/>
                  </a:rPr>
                  <a:t>          </a:t>
                </a:r>
                <a:r>
                  <a:rPr lang="en-US" altLang="zh-CN" sz="2800" dirty="0">
                    <a:latin typeface="+mn-ea"/>
                    <a:cs typeface="Times New Roman" panose="02020603050405020304" pitchFamily="18" charset="0"/>
                  </a:rPr>
                  <a:t>	</a:t>
                </a:r>
                <a:r>
                  <a:rPr lang="zh-CN" altLang="en-US" sz="2800" dirty="0">
                    <a:latin typeface="+mn-ea"/>
                    <a:cs typeface="Times New Roman" panose="02020603050405020304" pitchFamily="18" charset="0"/>
                  </a:rPr>
                  <a:t>  </a:t>
                </a:r>
                <a14:m>
                  <m:oMath xmlns:m="http://schemas.openxmlformats.org/officeDocument/2006/math">
                    <m:r>
                      <a:rPr lang="zh-CN" altLang="en-US" sz="2800" i="1" dirty="0">
                        <a:latin typeface="Cambria Math" panose="02040503050406030204" pitchFamily="18" charset="0"/>
                        <a:cs typeface="Times New Roman" panose="02020603050405020304" pitchFamily="18" charset="0"/>
                      </a:rPr>
                      <m:t> </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𝐽</m:t>
                        </m:r>
                      </m:e>
                      <m:sub>
                        <m:r>
                          <m:rPr>
                            <m:sty m:val="p"/>
                          </m:rPr>
                          <a:rPr lang="en-US" altLang="zh-CN" sz="2800" i="1">
                            <a:latin typeface="Cambria Math" panose="02040503050406030204" pitchFamily="18" charset="0"/>
                            <a:cs typeface="Times New Roman" panose="02020603050405020304" pitchFamily="18" charset="0"/>
                          </a:rPr>
                          <m:t>A</m:t>
                        </m:r>
                      </m:sub>
                    </m:sSub>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𝐷</m:t>
                        </m:r>
                      </m:e>
                      <m:sub>
                        <m:r>
                          <m:rPr>
                            <m:sty m:val="p"/>
                          </m:rPr>
                          <a:rPr lang="en-US" altLang="zh-CN" sz="2800" i="1">
                            <a:latin typeface="Cambria Math" panose="02040503050406030204" pitchFamily="18" charset="0"/>
                            <a:ea typeface="Cambria Math" panose="02040503050406030204" pitchFamily="18" charset="0"/>
                            <a:cs typeface="Times New Roman" panose="02020603050405020304" pitchFamily="18" charset="0"/>
                          </a:rPr>
                          <m:t>AB</m:t>
                        </m:r>
                      </m:sub>
                    </m:sSub>
                    <m:box>
                      <m:boxPr>
                        <m:ctrlP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800">
                                <a:latin typeface="Cambria Math" panose="02040503050406030204" pitchFamily="18" charset="0"/>
                                <a:ea typeface="Cambria Math" panose="02040503050406030204" pitchFamily="18" charset="0"/>
                                <a:cs typeface="Times New Roman" panose="02020603050405020304" pitchFamily="18" charset="0"/>
                              </a:rPr>
                              <m:t>d</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800">
                                    <a:latin typeface="Cambria Math" panose="02040503050406030204" pitchFamily="18" charset="0"/>
                                    <a:ea typeface="Cambria Math" panose="02040503050406030204" pitchFamily="18" charset="0"/>
                                    <a:cs typeface="Times New Roman" panose="02020603050405020304" pitchFamily="18" charset="0"/>
                                  </a:rPr>
                                  <m:t>A</m:t>
                                </m:r>
                              </m:sub>
                            </m:sSub>
                          </m:num>
                          <m:den>
                            <m:r>
                              <m:rPr>
                                <m:sty m:val="p"/>
                              </m:rPr>
                              <a:rPr lang="en-US" altLang="zh-CN" sz="2800">
                                <a:latin typeface="Cambria Math" panose="02040503050406030204" pitchFamily="18" charset="0"/>
                                <a:ea typeface="Cambria Math" panose="02040503050406030204" pitchFamily="18" charset="0"/>
                                <a:cs typeface="Times New Roman" panose="02020603050405020304" pitchFamily="18" charset="0"/>
                              </a:rPr>
                              <m:t>d</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𝑧</m:t>
                            </m:r>
                          </m:den>
                        </m:f>
                      </m:e>
                    </m:box>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𝐷</m:t>
                            </m:r>
                          </m:e>
                          <m:sub>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AB</m:t>
                            </m:r>
                          </m:sub>
                        </m:sSub>
                      </m:num>
                      <m:den>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𝑅𝑇</m:t>
                        </m:r>
                      </m:den>
                    </m:f>
                    <m:f>
                      <m:fPr>
                        <m:ctrlP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800" i="0" smtClean="0">
                            <a:latin typeface="Cambria Math" panose="02040503050406030204" pitchFamily="18" charset="0"/>
                            <a:ea typeface="Cambria Math" panose="02040503050406030204" pitchFamily="18" charset="0"/>
                            <a:cs typeface="Times New Roman" panose="02020603050405020304" pitchFamily="18" charset="0"/>
                          </a:rPr>
                          <m:t>d</m:t>
                        </m:r>
                        <m:sSub>
                          <m:sSubPr>
                            <m:ctrlP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A</m:t>
                            </m:r>
                          </m:sub>
                        </m:sSub>
                      </m:num>
                      <m:den>
                        <m:r>
                          <m:rPr>
                            <m:sty m:val="p"/>
                          </m:rPr>
                          <a:rPr lang="en-US" altLang="zh-CN" sz="2800" i="0" smtClean="0">
                            <a:latin typeface="Cambria Math" panose="02040503050406030204" pitchFamily="18" charset="0"/>
                            <a:ea typeface="Cambria Math" panose="02040503050406030204" pitchFamily="18" charset="0"/>
                            <a:cs typeface="Times New Roman" panose="02020603050405020304" pitchFamily="18" charset="0"/>
                          </a:rPr>
                          <m:t>d</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𝑧</m:t>
                        </m:r>
                      </m:den>
                    </m:f>
                  </m:oMath>
                </a14:m>
                <a:endParaRPr lang="en-US" altLang="zh-CN" sz="2800" dirty="0">
                  <a:latin typeface="+mn-ea"/>
                  <a:cs typeface="Times New Roman" panose="02020603050405020304" pitchFamily="18" charset="0"/>
                </a:endParaRPr>
              </a:p>
              <a:p>
                <a:pPr>
                  <a:spcBef>
                    <a:spcPts val="600"/>
                  </a:spcBef>
                  <a:spcAft>
                    <a:spcPts val="600"/>
                  </a:spcAft>
                </a:pPr>
                <a:r>
                  <a:rPr lang="zh-CN" altLang="en-US" sz="2400" dirty="0">
                    <a:latin typeface="等线" panose="02010600030101010101" pitchFamily="2" charset="-122"/>
                    <a:ea typeface="等线" panose="02010600030101010101" pitchFamily="2" charset="-122"/>
                    <a:cs typeface="Times New Roman" panose="02020603050405020304" pitchFamily="18" charset="0"/>
                  </a:rPr>
                  <a:t>    ②</a:t>
                </a:r>
                <a:r>
                  <a:rPr lang="zh-CN" altLang="en-US" sz="2400" dirty="0">
                    <a:latin typeface="Times New Roman" panose="02020603050405020304" pitchFamily="18" charset="0"/>
                    <a:cs typeface="Times New Roman" panose="02020603050405020304" pitchFamily="18" charset="0"/>
                  </a:rPr>
                  <a:t>在温度、总压一定，任一点处组分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在扩散方向的扩散通量与该处</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的浓度梯度成正比，则：</a:t>
                </a:r>
                <a:r>
                  <a:rPr lang="en-US" altLang="zh-CN" sz="2400" dirty="0">
                    <a:latin typeface="+mn-ea"/>
                    <a:cs typeface="Times New Roman" panose="02020603050405020304" pitchFamily="18" charset="0"/>
                  </a:rPr>
                  <a:t>			</a:t>
                </a:r>
                <a:r>
                  <a:rPr lang="zh-CN" altLang="en-US" sz="2400" dirty="0">
                    <a:latin typeface="+mn-ea"/>
                    <a:cs typeface="Times New Roman" panose="02020603050405020304" pitchFamily="18" charset="0"/>
                  </a:rPr>
                  <a:t> </a:t>
                </a:r>
                <a:endParaRPr lang="en-US" altLang="zh-CN" sz="2400" dirty="0">
                  <a:latin typeface="+mn-ea"/>
                  <a:cs typeface="Times New Roman" panose="02020603050405020304" pitchFamily="18" charset="0"/>
                </a:endParaRPr>
              </a:p>
              <a:p>
                <a:pPr>
                  <a:spcBef>
                    <a:spcPts val="1200"/>
                  </a:spcBef>
                  <a:spcAft>
                    <a:spcPts val="1200"/>
                  </a:spcAft>
                </a:pPr>
                <a:r>
                  <a:rPr lang="en-US" altLang="zh-CN" sz="2400" dirty="0">
                    <a:latin typeface="+mn-ea"/>
                    <a:cs typeface="Times New Roman" panose="02020603050405020304" pitchFamily="18" charset="0"/>
                  </a:rPr>
                  <a:t>	      		</a:t>
                </a:r>
                <a14:m>
                  <m:oMath xmlns:m="http://schemas.openxmlformats.org/officeDocument/2006/math">
                    <m:r>
                      <a:rPr lang="zh-CN" altLang="en-US" sz="2800" i="1" dirty="0">
                        <a:latin typeface="Cambria Math" panose="02040503050406030204" pitchFamily="18" charset="0"/>
                        <a:cs typeface="Times New Roman" panose="02020603050405020304" pitchFamily="18" charset="0"/>
                      </a:rPr>
                      <m:t> </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𝐽</m:t>
                        </m:r>
                      </m:e>
                      <m:sub>
                        <m:r>
                          <m:rPr>
                            <m:sty m:val="p"/>
                          </m:rPr>
                          <a:rPr lang="en-US" altLang="zh-CN" sz="2800" i="1">
                            <a:latin typeface="Cambria Math" panose="02040503050406030204" pitchFamily="18" charset="0"/>
                            <a:cs typeface="Times New Roman" panose="02020603050405020304" pitchFamily="18" charset="0"/>
                          </a:rPr>
                          <m:t>B</m:t>
                        </m:r>
                      </m:sub>
                    </m:sSub>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𝐷</m:t>
                        </m:r>
                      </m:e>
                      <m:sub>
                        <m:r>
                          <m:rPr>
                            <m:sty m:val="p"/>
                          </m:rPr>
                          <a:rPr lang="en-US" altLang="zh-CN" sz="2800" i="1">
                            <a:latin typeface="Cambria Math" panose="02040503050406030204" pitchFamily="18" charset="0"/>
                            <a:cs typeface="Times New Roman" panose="02020603050405020304" pitchFamily="18" charset="0"/>
                          </a:rPr>
                          <m:t>BA</m:t>
                        </m:r>
                      </m:sub>
                    </m:sSub>
                    <m:box>
                      <m:boxPr>
                        <m:ctrlPr>
                          <a:rPr lang="en-US" altLang="zh-CN" sz="2800" i="1">
                            <a:latin typeface="Cambria Math" panose="02040503050406030204" pitchFamily="18" charset="0"/>
                            <a:cs typeface="Times New Roman" panose="02020603050405020304" pitchFamily="18" charset="0"/>
                          </a:rPr>
                        </m:ctrlPr>
                      </m:boxPr>
                      <m:e>
                        <m:argPr>
                          <m:argSz m:val="-1"/>
                        </m:argPr>
                        <m:f>
                          <m:fPr>
                            <m:ctrlPr>
                              <a:rPr lang="en-US" altLang="zh-CN" sz="2800" i="1">
                                <a:latin typeface="Cambria Math" panose="02040503050406030204" pitchFamily="18" charset="0"/>
                                <a:cs typeface="Times New Roman" panose="02020603050405020304" pitchFamily="18" charset="0"/>
                              </a:rPr>
                            </m:ctrlPr>
                          </m:fPr>
                          <m:num>
                            <m:r>
                              <m:rPr>
                                <m:sty m:val="p"/>
                              </m:rPr>
                              <a:rPr lang="en-US" altLang="zh-CN" sz="2800">
                                <a:latin typeface="Cambria Math" panose="02040503050406030204" pitchFamily="18" charset="0"/>
                                <a:cs typeface="Times New Roman" panose="02020603050405020304" pitchFamily="18" charset="0"/>
                              </a:rPr>
                              <m:t>d</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𝑐</m:t>
                                </m:r>
                              </m:e>
                              <m:sub>
                                <m:r>
                                  <m:rPr>
                                    <m:sty m:val="p"/>
                                  </m:rPr>
                                  <a:rPr lang="en-US" altLang="zh-CN" sz="2800" i="1">
                                    <a:latin typeface="Cambria Math" panose="02040503050406030204" pitchFamily="18" charset="0"/>
                                    <a:cs typeface="Times New Roman" panose="02020603050405020304" pitchFamily="18" charset="0"/>
                                  </a:rPr>
                                  <m:t>B</m:t>
                                </m:r>
                              </m:sub>
                            </m:sSub>
                          </m:num>
                          <m:den>
                            <m:r>
                              <m:rPr>
                                <m:sty m:val="p"/>
                              </m:rPr>
                              <a:rPr lang="en-US" altLang="zh-CN" sz="2800">
                                <a:latin typeface="Cambria Math" panose="02040503050406030204" pitchFamily="18" charset="0"/>
                                <a:cs typeface="Times New Roman" panose="02020603050405020304" pitchFamily="18" charset="0"/>
                              </a:rPr>
                              <m:t>d</m:t>
                            </m:r>
                            <m:r>
                              <a:rPr lang="en-US" altLang="zh-CN" sz="2800" i="1">
                                <a:latin typeface="Cambria Math" panose="02040503050406030204" pitchFamily="18" charset="0"/>
                                <a:cs typeface="Times New Roman" panose="02020603050405020304" pitchFamily="18" charset="0"/>
                              </a:rPr>
                              <m:t>𝑧</m:t>
                            </m:r>
                          </m:den>
                        </m:f>
                      </m:e>
                    </m:box>
                  </m:oMath>
                </a14:m>
                <a:endParaRPr lang="en-US" altLang="zh-CN" sz="2800" dirty="0">
                  <a:latin typeface="+mn-ea"/>
                </a:endParaRPr>
              </a:p>
              <a:p>
                <a:pPr>
                  <a:spcBef>
                    <a:spcPts val="600"/>
                  </a:spcBef>
                </a:pPr>
                <a:r>
                  <a:rPr lang="en-US" altLang="zh-CN" sz="2400" dirty="0">
                    <a:latin typeface="+mn-ea"/>
                  </a:rPr>
                  <a:t>	</a:t>
                </a:r>
                <a:r>
                  <a:rPr lang="zh-CN" altLang="en-US" sz="2400" dirty="0">
                    <a:latin typeface="+mn-ea"/>
                  </a:rPr>
                  <a:t>  若是理想气体中的组分</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，则</a:t>
                </a:r>
                <a:endParaRPr lang="en-US" altLang="zh-CN" sz="2400" dirty="0">
                  <a:latin typeface="Times New Roman" panose="02020603050405020304" pitchFamily="18" charset="0"/>
                  <a:cs typeface="Times New Roman" panose="02020603050405020304" pitchFamily="18" charset="0"/>
                </a:endParaRPr>
              </a:p>
              <a:p>
                <a:pPr>
                  <a:spcBef>
                    <a:spcPts val="1200"/>
                  </a:spcBef>
                  <a:spcAft>
                    <a:spcPts val="1200"/>
                  </a:spcAft>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800" i="1" dirty="0">
                        <a:latin typeface="Cambria Math" panose="02040503050406030204" pitchFamily="18" charset="0"/>
                        <a:cs typeface="Times New Roman" panose="02020603050405020304" pitchFamily="18" charset="0"/>
                      </a:rPr>
                      <m:t> </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𝐽</m:t>
                        </m:r>
                      </m:e>
                      <m:sub>
                        <m:r>
                          <m:rPr>
                            <m:sty m:val="p"/>
                          </m:rPr>
                          <a:rPr lang="en-US" altLang="zh-CN" sz="2800" b="0" i="0" smtClean="0">
                            <a:latin typeface="Cambria Math" panose="02040503050406030204" pitchFamily="18" charset="0"/>
                            <a:cs typeface="Times New Roman" panose="02020603050405020304" pitchFamily="18" charset="0"/>
                          </a:rPr>
                          <m:t>B</m:t>
                        </m:r>
                      </m:sub>
                    </m:sSub>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𝐷</m:t>
                        </m:r>
                      </m:e>
                      <m:sub>
                        <m:r>
                          <m:rPr>
                            <m:sty m:val="p"/>
                          </m:rPr>
                          <a:rPr lang="en-US" altLang="zh-CN" sz="2800" i="1">
                            <a:latin typeface="Cambria Math" panose="02040503050406030204" pitchFamily="18" charset="0"/>
                            <a:ea typeface="Cambria Math" panose="02040503050406030204" pitchFamily="18" charset="0"/>
                            <a:cs typeface="Times New Roman" panose="02020603050405020304" pitchFamily="18" charset="0"/>
                          </a:rPr>
                          <m:t>B</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𝐴</m:t>
                        </m:r>
                      </m:sub>
                    </m:sSub>
                    <m:box>
                      <m:box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800">
                                <a:latin typeface="Cambria Math" panose="02040503050406030204" pitchFamily="18" charset="0"/>
                                <a:ea typeface="Cambria Math" panose="02040503050406030204" pitchFamily="18" charset="0"/>
                                <a:cs typeface="Times New Roman" panose="02020603050405020304" pitchFamily="18" charset="0"/>
                              </a:rPr>
                              <m:t>d</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𝑐</m:t>
                                </m:r>
                              </m:e>
                              <m:sub>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B</m:t>
                                </m:r>
                              </m:sub>
                            </m:sSub>
                          </m:num>
                          <m:den>
                            <m:r>
                              <m:rPr>
                                <m:sty m:val="p"/>
                              </m:rPr>
                              <a:rPr lang="en-US" altLang="zh-CN" sz="2800">
                                <a:latin typeface="Cambria Math" panose="02040503050406030204" pitchFamily="18" charset="0"/>
                                <a:ea typeface="Cambria Math" panose="02040503050406030204" pitchFamily="18" charset="0"/>
                                <a:cs typeface="Times New Roman" panose="02020603050405020304" pitchFamily="18" charset="0"/>
                              </a:rPr>
                              <m:t>d</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𝑧</m:t>
                            </m:r>
                          </m:den>
                        </m:f>
                      </m:e>
                    </m:box>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𝐷</m:t>
                            </m:r>
                          </m:e>
                          <m:sub>
                            <m:r>
                              <m:rPr>
                                <m:sty m:val="p"/>
                              </m:rPr>
                              <a:rPr lang="en-US" altLang="zh-CN" sz="2800" i="0">
                                <a:latin typeface="Cambria Math" panose="02040503050406030204" pitchFamily="18" charset="0"/>
                                <a:ea typeface="Cambria Math" panose="02040503050406030204" pitchFamily="18" charset="0"/>
                                <a:cs typeface="Times New Roman" panose="02020603050405020304" pitchFamily="18" charset="0"/>
                              </a:rPr>
                              <m:t>B</m:t>
                            </m:r>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A</m:t>
                            </m:r>
                          </m:sub>
                        </m:sSub>
                      </m:num>
                      <m:den>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𝑅𝑇</m:t>
                        </m:r>
                      </m:den>
                    </m:f>
                    <m:f>
                      <m:f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2800" i="0">
                            <a:latin typeface="Cambria Math" panose="02040503050406030204" pitchFamily="18" charset="0"/>
                            <a:ea typeface="Cambria Math" panose="02040503050406030204" pitchFamily="18" charset="0"/>
                            <a:cs typeface="Times New Roman" panose="02020603050405020304" pitchFamily="18" charset="0"/>
                          </a:rPr>
                          <m:t>d</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B</m:t>
                            </m:r>
                          </m:sub>
                        </m:sSub>
                      </m:num>
                      <m:den>
                        <m:r>
                          <m:rPr>
                            <m:sty m:val="p"/>
                          </m:rPr>
                          <a:rPr lang="en-US" altLang="zh-CN" sz="2800" i="0">
                            <a:latin typeface="Cambria Math" panose="02040503050406030204" pitchFamily="18" charset="0"/>
                            <a:ea typeface="Cambria Math" panose="02040503050406030204" pitchFamily="18" charset="0"/>
                            <a:cs typeface="Times New Roman" panose="02020603050405020304" pitchFamily="18" charset="0"/>
                          </a:rPr>
                          <m:t>d</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𝑧</m:t>
                        </m:r>
                      </m:den>
                    </m:f>
                  </m:oMath>
                </a14:m>
                <a:endParaRPr lang="en-US" altLang="zh-CN" sz="2800" dirty="0">
                  <a:latin typeface="Times New Roman" panose="02020603050405020304" pitchFamily="18" charset="0"/>
                  <a:ea typeface="Cambria Math" panose="02040503050406030204" pitchFamily="18" charset="0"/>
                  <a:cs typeface="Times New Roman" panose="02020603050405020304" pitchFamily="18" charset="0"/>
                </a:endParaRPr>
              </a:p>
              <a:p>
                <a:pPr>
                  <a:spcBef>
                    <a:spcPts val="1200"/>
                  </a:spcBef>
                  <a:spcAft>
                    <a:spcPts val="1200"/>
                  </a:spcAft>
                </a:pPr>
                <a:r>
                  <a:rPr lang="zh-CN" altLang="en-US" sz="2400" dirty="0">
                    <a:latin typeface="等线" panose="02010600030101010101" pitchFamily="2" charset="-122"/>
                    <a:ea typeface="等线" panose="02010600030101010101" pitchFamily="2" charset="-122"/>
                    <a:cs typeface="Times New Roman" panose="02020603050405020304" pitchFamily="18" charset="0"/>
                  </a:rPr>
                  <a:t>    ③</a:t>
                </a:r>
                <a:r>
                  <a:rPr lang="zh-CN" altLang="en-US" sz="2400" dirty="0">
                    <a:latin typeface="Times New Roman" panose="02020603050405020304" pitchFamily="18" charset="0"/>
                    <a:cs typeface="Times New Roman" panose="02020603050405020304" pitchFamily="18" charset="0"/>
                  </a:rPr>
                  <a:t> 分子扩散通量</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𝐽</m:t>
                        </m:r>
                      </m:e>
                      <m:sub>
                        <m:r>
                          <m:rPr>
                            <m:sty m:val="p"/>
                          </m:rPr>
                          <a:rPr lang="en-US" altLang="zh-CN" sz="2400" i="1">
                            <a:latin typeface="Cambria Math" panose="02040503050406030204" pitchFamily="18" charset="0"/>
                            <a:cs typeface="Times New Roman" panose="02020603050405020304" pitchFamily="18" charset="0"/>
                          </a:rPr>
                          <m:t>A</m:t>
                        </m:r>
                      </m:sub>
                    </m:sSub>
                  </m:oMath>
                </a14:m>
                <a:r>
                  <a:rPr lang="zh-CN" altLang="en-US" sz="2400" dirty="0">
                    <a:latin typeface="Times New Roman" panose="02020603050405020304" pitchFamily="18" charset="0"/>
                    <a:cs typeface="Times New Roman" panose="02020603050405020304" pitchFamily="18" charset="0"/>
                  </a:rPr>
                  <a:t>是分子扩散速率，是分子微观运动的宏观结果。         </a:t>
                </a:r>
              </a:p>
            </p:txBody>
          </p:sp>
        </mc:Choice>
        <mc:Fallback xmlns="">
          <p:sp>
            <p:nvSpPr>
              <p:cNvPr id="3" name="矩形 2"/>
              <p:cNvSpPr>
                <a:spLocks noRot="1" noChangeAspect="1" noMove="1" noResize="1" noEditPoints="1" noAdjustHandles="1" noChangeArrowheads="1" noChangeShapeType="1" noTextEdit="1"/>
              </p:cNvSpPr>
              <p:nvPr/>
            </p:nvSpPr>
            <p:spPr>
              <a:xfrm>
                <a:off x="341811" y="837388"/>
                <a:ext cx="11534502" cy="5446940"/>
              </a:xfrm>
              <a:prstGeom prst="rect">
                <a:avLst/>
              </a:prstGeom>
              <a:blipFill>
                <a:blip r:embed="rId2"/>
                <a:stretch>
                  <a:fillRect l="-1057" t="-1119" b="-1790"/>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39080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41811" y="837388"/>
                <a:ext cx="11534502" cy="5636095"/>
              </a:xfrm>
              <a:prstGeom prst="rect">
                <a:avLst/>
              </a:prstGeom>
            </p:spPr>
            <p:txBody>
              <a:bodyPr wrap="square">
                <a:spAutoFit/>
              </a:bodyPr>
              <a:lstStyle/>
              <a:p>
                <a:pPr>
                  <a:spcBef>
                    <a:spcPts val="1200"/>
                  </a:spcBef>
                  <a:spcAft>
                    <a:spcPts val="1200"/>
                  </a:spcAft>
                </a:pPr>
                <a:r>
                  <a:rPr lang="zh-CN" altLang="en-US" sz="2400" dirty="0">
                    <a:latin typeface="等线" panose="02010600030101010101" pitchFamily="2" charset="-122"/>
                    <a:ea typeface="等线" panose="02010600030101010101" pitchFamily="2" charset="-122"/>
                    <a:cs typeface="Times New Roman" panose="02020603050405020304" pitchFamily="18" charset="0"/>
                  </a:rPr>
                  <a:t>    ④ </a:t>
                </a:r>
                <a:r>
                  <a:rPr lang="zh-CN" altLang="en-US" sz="2400" dirty="0">
                    <a:latin typeface="+mn-ea"/>
                    <a:cs typeface="Times New Roman" panose="02020603050405020304" pitchFamily="18" charset="0"/>
                  </a:rPr>
                  <a:t>双组分混合物（</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mn-ea"/>
                    <a:cs typeface="Times New Roman" panose="02020603050405020304" pitchFamily="18" charset="0"/>
                  </a:rPr>
                  <a:t>两组分）</a:t>
                </a:r>
                <a:endParaRPr lang="en-US" altLang="zh-CN" sz="2400" dirty="0">
                  <a:latin typeface="+mn-ea"/>
                  <a:cs typeface="Times New Roman" panose="02020603050405020304" pitchFamily="18" charset="0"/>
                </a:endParaRPr>
              </a:p>
              <a:p>
                <a:pPr>
                  <a:spcBef>
                    <a:spcPts val="1200"/>
                  </a:spcBef>
                  <a:spcAft>
                    <a:spcPts val="1200"/>
                  </a:spcAft>
                </a:pPr>
                <a:r>
                  <a:rPr lang="zh-CN" altLang="en-US" sz="2400" dirty="0">
                    <a:latin typeface="+mn-ea"/>
                    <a:cs typeface="Times New Roman" panose="02020603050405020304" pitchFamily="18" charset="0"/>
                  </a:rPr>
                  <a:t>   在不同位置上，组分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mn-ea"/>
                    <a:cs typeface="Times New Roman" panose="02020603050405020304" pitchFamily="18" charset="0"/>
                  </a:rPr>
                  <a:t>各自的浓度不同，但是</a:t>
                </a:r>
                <a:endParaRPr lang="en-US" altLang="zh-CN" sz="2400" dirty="0">
                  <a:latin typeface="+mn-ea"/>
                  <a:cs typeface="Times New Roman" panose="02020603050405020304" pitchFamily="18" charset="0"/>
                </a:endParaRPr>
              </a:p>
              <a:p>
                <a:pPr>
                  <a:spcBef>
                    <a:spcPts val="1200"/>
                  </a:spcBef>
                  <a:spcAft>
                    <a:spcPts val="1200"/>
                  </a:spcAft>
                </a:pPr>
                <a:r>
                  <a:rPr lang="en-US" altLang="zh-CN" sz="2400" b="0" dirty="0">
                    <a:latin typeface="+mn-ea"/>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𝑐</m:t>
                    </m:r>
                    <m:r>
                      <a:rPr lang="en-US" altLang="zh-CN" sz="2400" b="0" i="1" smtClean="0">
                        <a:latin typeface="Cambria Math" panose="02040503050406030204" pitchFamily="18" charset="0"/>
                        <a:cs typeface="Times New Roman" panose="02020603050405020304" pitchFamily="18" charset="0"/>
                      </a:rPr>
                      <m:t>=</m:t>
                    </m:r>
                    <m:box>
                      <m:boxPr>
                        <m:ctrlPr>
                          <a:rPr lang="en-US" altLang="zh-CN" sz="2400" b="0" i="1" smtClean="0">
                            <a:latin typeface="Cambria Math" panose="02040503050406030204" pitchFamily="18" charset="0"/>
                            <a:cs typeface="Times New Roman" panose="02020603050405020304" pitchFamily="18" charset="0"/>
                          </a:rPr>
                        </m:ctrlPr>
                      </m:boxPr>
                      <m:e>
                        <m:argPr>
                          <m:argSz m:val="-1"/>
                        </m:argP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𝑛</m:t>
                            </m:r>
                          </m:num>
                          <m:den>
                            <m:r>
                              <a:rPr lang="en-US" altLang="zh-CN" sz="2400" b="0" i="1" smtClean="0">
                                <a:latin typeface="Cambria Math" panose="02040503050406030204" pitchFamily="18" charset="0"/>
                                <a:cs typeface="Times New Roman" panose="02020603050405020304" pitchFamily="18" charset="0"/>
                              </a:rPr>
                              <m:t>𝑉</m:t>
                            </m:r>
                          </m:den>
                        </m:f>
                      </m:e>
                    </m:box>
                    <m:r>
                      <a:rPr lang="en-US" altLang="zh-CN" sz="2400" b="0" i="1" smtClean="0">
                        <a:latin typeface="Cambria Math" panose="02040503050406030204" pitchFamily="18" charset="0"/>
                        <a:cs typeface="Times New Roman" panose="02020603050405020304" pitchFamily="18" charset="0"/>
                      </a:rPr>
                      <m:t>=</m:t>
                    </m:r>
                    <m:box>
                      <m:boxPr>
                        <m:ctrlPr>
                          <a:rPr lang="en-US" altLang="zh-CN" sz="2400" b="0" i="1" smtClean="0">
                            <a:latin typeface="Cambria Math" panose="02040503050406030204" pitchFamily="18" charset="0"/>
                            <a:cs typeface="Times New Roman" panose="02020603050405020304" pitchFamily="18" charset="0"/>
                          </a:rPr>
                        </m:ctrlPr>
                      </m:boxPr>
                      <m:e>
                        <m:argPr>
                          <m:argSz m:val="-1"/>
                        </m:argPr>
                        <m:f>
                          <m:fPr>
                            <m:ctrlPr>
                              <a:rPr lang="en-US" altLang="zh-CN" sz="2400" b="0" i="1" smtClean="0">
                                <a:latin typeface="Cambria Math" panose="02040503050406030204" pitchFamily="18" charset="0"/>
                                <a:cs typeface="Times New Roman" panose="02020603050405020304" pitchFamily="18" charset="0"/>
                              </a:rPr>
                            </m:ctrlPr>
                          </m:fPr>
                          <m:num>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m:rPr>
                                    <m:sty m:val="p"/>
                                  </m:rPr>
                                  <a:rPr lang="en-US" altLang="zh-CN" sz="2400" b="0" i="0" smtClean="0">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m:rPr>
                                    <m:sty m:val="p"/>
                                  </m:rPr>
                                  <a:rPr lang="en-US" altLang="zh-CN" sz="2400" b="0" i="0" smtClean="0">
                                    <a:latin typeface="Cambria Math" panose="02040503050406030204" pitchFamily="18" charset="0"/>
                                    <a:cs typeface="Times New Roman" panose="02020603050405020304" pitchFamily="18" charset="0"/>
                                  </a:rPr>
                                  <m:t>B</m:t>
                                </m:r>
                              </m:sub>
                            </m:sSub>
                          </m:num>
                          <m:den>
                            <m:r>
                              <a:rPr lang="en-US" altLang="zh-CN" sz="2400" b="0" i="1" smtClean="0">
                                <a:latin typeface="Cambria Math" panose="02040503050406030204" pitchFamily="18" charset="0"/>
                                <a:cs typeface="Times New Roman" panose="02020603050405020304" pitchFamily="18" charset="0"/>
                              </a:rPr>
                              <m:t>𝑉</m:t>
                            </m:r>
                          </m:den>
                        </m:f>
                      </m:e>
                    </m:box>
                    <m:r>
                      <a:rPr lang="en-US" altLang="zh-CN" sz="2400" b="0" i="1" smtClean="0">
                        <a:latin typeface="Cambria Math" panose="02040503050406030204" pitchFamily="18" charset="0"/>
                        <a:cs typeface="Times New Roman" panose="02020603050405020304" pitchFamily="18" charset="0"/>
                      </a:rPr>
                      <m:t>=</m:t>
                    </m:r>
                    <m:box>
                      <m:boxPr>
                        <m:ctrlPr>
                          <a:rPr lang="en-US" altLang="zh-CN" sz="2400" b="0" i="1" smtClean="0">
                            <a:latin typeface="Cambria Math" panose="02040503050406030204" pitchFamily="18" charset="0"/>
                            <a:cs typeface="Times New Roman" panose="02020603050405020304" pitchFamily="18" charset="0"/>
                          </a:rPr>
                        </m:ctrlPr>
                      </m:boxPr>
                      <m:e>
                        <m:argPr>
                          <m:argSz m:val="-1"/>
                        </m:argPr>
                        <m:f>
                          <m:fPr>
                            <m:ctrlPr>
                              <a:rPr lang="en-US" altLang="zh-CN" sz="2400" b="0" i="1" smtClean="0">
                                <a:latin typeface="Cambria Math" panose="02040503050406030204" pitchFamily="18" charset="0"/>
                                <a:cs typeface="Times New Roman" panose="02020603050405020304" pitchFamily="18" charset="0"/>
                              </a:rPr>
                            </m:ctrlPr>
                          </m:fPr>
                          <m:num>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m:rPr>
                                    <m:sty m:val="p"/>
                                  </m:rPr>
                                  <a:rPr lang="en-US" altLang="zh-CN" sz="2400" b="0" i="0" smtClean="0">
                                    <a:latin typeface="Cambria Math" panose="02040503050406030204" pitchFamily="18" charset="0"/>
                                    <a:cs typeface="Times New Roman" panose="02020603050405020304" pitchFamily="18" charset="0"/>
                                  </a:rPr>
                                  <m:t>A</m:t>
                                </m:r>
                              </m:sub>
                            </m:sSub>
                          </m:num>
                          <m:den>
                            <m:r>
                              <a:rPr lang="en-US" altLang="zh-CN" sz="2400" b="0" i="1" smtClean="0">
                                <a:latin typeface="Cambria Math" panose="02040503050406030204" pitchFamily="18" charset="0"/>
                                <a:cs typeface="Times New Roman" panose="02020603050405020304" pitchFamily="18" charset="0"/>
                              </a:rPr>
                              <m:t>𝑉</m:t>
                            </m:r>
                          </m:den>
                        </m:f>
                      </m:e>
                    </m:box>
                    <m:r>
                      <a:rPr lang="en-US" altLang="zh-CN" sz="2400" b="0" i="1" smtClean="0">
                        <a:latin typeface="Cambria Math" panose="02040503050406030204" pitchFamily="18" charset="0"/>
                        <a:cs typeface="Times New Roman" panose="02020603050405020304" pitchFamily="18" charset="0"/>
                      </a:rPr>
                      <m:t>+</m:t>
                    </m:r>
                    <m:box>
                      <m:boxPr>
                        <m:ctrlPr>
                          <a:rPr lang="en-US" altLang="zh-CN" sz="2400" b="0" i="1" smtClean="0">
                            <a:latin typeface="Cambria Math" panose="02040503050406030204" pitchFamily="18" charset="0"/>
                            <a:cs typeface="Times New Roman" panose="02020603050405020304" pitchFamily="18" charset="0"/>
                          </a:rPr>
                        </m:ctrlPr>
                      </m:boxPr>
                      <m:e>
                        <m:argPr>
                          <m:argSz m:val="-1"/>
                        </m:argPr>
                        <m:f>
                          <m:fPr>
                            <m:ctrlPr>
                              <a:rPr lang="en-US" altLang="zh-CN" sz="2400" b="0" i="1" smtClean="0">
                                <a:latin typeface="Cambria Math" panose="02040503050406030204" pitchFamily="18" charset="0"/>
                                <a:cs typeface="Times New Roman" panose="02020603050405020304" pitchFamily="18" charset="0"/>
                              </a:rPr>
                            </m:ctrlPr>
                          </m:fPr>
                          <m:num>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m:rPr>
                                    <m:sty m:val="p"/>
                                  </m:rPr>
                                  <a:rPr lang="en-US" altLang="zh-CN" sz="2400" b="0" i="0" smtClean="0">
                                    <a:latin typeface="Cambria Math" panose="02040503050406030204" pitchFamily="18" charset="0"/>
                                    <a:cs typeface="Times New Roman" panose="02020603050405020304" pitchFamily="18" charset="0"/>
                                  </a:rPr>
                                  <m:t>B</m:t>
                                </m:r>
                              </m:sub>
                            </m:sSub>
                          </m:num>
                          <m:den>
                            <m:r>
                              <a:rPr lang="en-US" altLang="zh-CN" sz="2400" b="0" i="1" smtClean="0">
                                <a:latin typeface="Cambria Math" panose="02040503050406030204" pitchFamily="18" charset="0"/>
                                <a:cs typeface="Times New Roman" panose="02020603050405020304" pitchFamily="18" charset="0"/>
                              </a:rPr>
                              <m:t>𝑉</m:t>
                            </m:r>
                          </m:den>
                        </m:f>
                      </m:e>
                    </m:box>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cs typeface="Times New Roman" panose="02020603050405020304" pitchFamily="18" charset="0"/>
                          </a:rPr>
                          <m:t>B</m:t>
                        </m:r>
                      </m:sub>
                    </m:sSub>
                    <m:r>
                      <a:rPr lang="en-US" altLang="zh-CN" sz="2400" b="0"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𝑐𝑜𝑛𝑠𝑡</m:t>
                    </m:r>
                    <m:r>
                      <a:rPr lang="en-US" altLang="zh-CN" sz="2400" b="0" i="0" smtClean="0">
                        <a:latin typeface="Cambria Math" panose="02040503050406030204" pitchFamily="18" charset="0"/>
                        <a:cs typeface="Times New Roman" panose="02020603050405020304" pitchFamily="18" charset="0"/>
                      </a:rPr>
                      <m:t>. </m:t>
                    </m:r>
                  </m:oMath>
                </a14:m>
                <a:r>
                  <a:rPr lang="zh-CN" altLang="en-US" sz="2400" dirty="0">
                    <a:latin typeface="+mn-ea"/>
                    <a:cs typeface="Times New Roman" panose="02020603050405020304" pitchFamily="18" charset="0"/>
                  </a:rPr>
                  <a:t>   所以：</a:t>
                </a:r>
                <a14:m>
                  <m:oMath xmlns:m="http://schemas.openxmlformats.org/officeDocument/2006/math">
                    <m:box>
                      <m:boxPr>
                        <m:ctrlPr>
                          <a:rPr lang="zh-CN" altLang="en-US" sz="2400" i="1" smtClean="0">
                            <a:latin typeface="Cambria Math" panose="02040503050406030204" pitchFamily="18" charset="0"/>
                            <a:cs typeface="Times New Roman" panose="02020603050405020304" pitchFamily="18" charset="0"/>
                          </a:rPr>
                        </m:ctrlPr>
                      </m:boxPr>
                      <m:e>
                        <m:argPr>
                          <m:argSz m:val="-1"/>
                        </m:argPr>
                        <m:f>
                          <m:fPr>
                            <m:ctrlPr>
                              <a:rPr lang="en-US" altLang="zh-CN" sz="2400" i="1" smtClean="0">
                                <a:latin typeface="Cambria Math" panose="02040503050406030204" pitchFamily="18" charset="0"/>
                                <a:cs typeface="Times New Roman" panose="02020603050405020304" pitchFamily="18" charset="0"/>
                              </a:rPr>
                            </m:ctrlPr>
                          </m:fPr>
                          <m:num>
                            <m:r>
                              <m:rPr>
                                <m:sty m:val="p"/>
                              </m:rPr>
                              <a:rPr lang="en-US" altLang="zh-CN" sz="2400" b="0" i="0" smtClean="0">
                                <a:latin typeface="Cambria Math" panose="02040503050406030204" pitchFamily="18" charset="0"/>
                                <a:cs typeface="Times New Roman" panose="02020603050405020304" pitchFamily="18" charset="0"/>
                              </a:rPr>
                              <m:t>d</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cs typeface="Times New Roman" panose="02020603050405020304" pitchFamily="18" charset="0"/>
                                  </a:rPr>
                                  <m:t>A</m:t>
                                </m:r>
                              </m:sub>
                            </m:sSub>
                          </m:num>
                          <m:den>
                            <m:r>
                              <m:rPr>
                                <m:sty m:val="p"/>
                              </m:rPr>
                              <a:rPr lang="en-US" altLang="zh-CN" sz="2400" b="0" i="0" smtClean="0">
                                <a:latin typeface="Cambria Math" panose="02040503050406030204" pitchFamily="18" charset="0"/>
                                <a:cs typeface="Times New Roman" panose="02020603050405020304" pitchFamily="18" charset="0"/>
                              </a:rPr>
                              <m:t>d</m:t>
                            </m:r>
                            <m:r>
                              <a:rPr lang="en-US" altLang="zh-CN" sz="2400" b="0" i="1" smtClean="0">
                                <a:latin typeface="Cambria Math" panose="02040503050406030204" pitchFamily="18" charset="0"/>
                                <a:cs typeface="Times New Roman" panose="02020603050405020304" pitchFamily="18" charset="0"/>
                              </a:rPr>
                              <m:t>𝑧</m:t>
                            </m:r>
                          </m:den>
                        </m:f>
                      </m:e>
                    </m:box>
                    <m:r>
                      <a:rPr lang="en-US" altLang="zh-CN" sz="2400" b="0" i="0" smtClean="0">
                        <a:latin typeface="Cambria Math" panose="02040503050406030204" pitchFamily="18" charset="0"/>
                        <a:cs typeface="Times New Roman" panose="02020603050405020304" pitchFamily="18" charset="0"/>
                      </a:rPr>
                      <m:t>=−</m:t>
                    </m:r>
                    <m:box>
                      <m:boxPr>
                        <m:ctrlPr>
                          <a:rPr lang="en-US" altLang="zh-CN" sz="2400" b="0" i="1" smtClean="0">
                            <a:latin typeface="Cambria Math" panose="02040503050406030204" pitchFamily="18" charset="0"/>
                            <a:cs typeface="Times New Roman" panose="02020603050405020304" pitchFamily="18" charset="0"/>
                          </a:rPr>
                        </m:ctrlPr>
                      </m:boxPr>
                      <m:e>
                        <m:argPr>
                          <m:argSz m:val="-1"/>
                        </m:argP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𝑑</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𝑐</m:t>
                                </m:r>
                              </m:e>
                              <m:sub>
                                <m:r>
                                  <m:rPr>
                                    <m:sty m:val="p"/>
                                  </m:rPr>
                                  <a:rPr lang="en-US" altLang="zh-CN" sz="2400" b="0" i="0" smtClean="0">
                                    <a:latin typeface="Cambria Math" panose="02040503050406030204" pitchFamily="18" charset="0"/>
                                    <a:cs typeface="Times New Roman" panose="02020603050405020304" pitchFamily="18" charset="0"/>
                                  </a:rPr>
                                  <m:t>B</m:t>
                                </m:r>
                              </m:sub>
                            </m:sSub>
                          </m:num>
                          <m:den>
                            <m:r>
                              <a:rPr lang="en-US" altLang="zh-CN" sz="2400" b="0" i="1" smtClean="0">
                                <a:latin typeface="Cambria Math" panose="02040503050406030204" pitchFamily="18" charset="0"/>
                                <a:cs typeface="Times New Roman" panose="02020603050405020304" pitchFamily="18" charset="0"/>
                              </a:rPr>
                              <m:t>𝑑𝑧</m:t>
                            </m:r>
                          </m:den>
                        </m:f>
                      </m:e>
                    </m:box>
                  </m:oMath>
                </a14:m>
                <a:endParaRPr lang="en-US" altLang="zh-CN" sz="2400" b="0" dirty="0">
                  <a:latin typeface="+mn-ea"/>
                  <a:cs typeface="Times New Roman" panose="02020603050405020304" pitchFamily="18" charset="0"/>
                </a:endParaRPr>
              </a:p>
              <a:p>
                <a:pPr>
                  <a:spcBef>
                    <a:spcPts val="1200"/>
                  </a:spcBef>
                  <a:spcAft>
                    <a:spcPts val="1200"/>
                  </a:spcAft>
                </a:pPr>
                <a:r>
                  <a:rPr lang="en-US" altLang="zh-CN" sz="2400" dirty="0">
                    <a:latin typeface="+mn-ea"/>
                    <a:cs typeface="Times New Roman" panose="02020603050405020304" pitchFamily="18" charset="0"/>
                  </a:rPr>
                  <a:t>   </a:t>
                </a:r>
                <a:r>
                  <a:rPr lang="zh-CN" altLang="en-US" sz="2400" dirty="0">
                    <a:latin typeface="+mn-ea"/>
                    <a:cs typeface="Times New Roman" panose="02020603050405020304" pitchFamily="18" charset="0"/>
                  </a:rPr>
                  <a:t>组分</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mn-ea"/>
                    <a:cs typeface="Times New Roman" panose="02020603050405020304" pitchFamily="18" charset="0"/>
                  </a:rPr>
                  <a:t>沿</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mn-ea"/>
                    <a:cs typeface="Times New Roman" panose="02020603050405020304" pitchFamily="18" charset="0"/>
                  </a:rPr>
                  <a:t>方向上在单位时间内单位面积上扩散的物质的量必相等。</a:t>
                </a:r>
                <a:endParaRPr lang="en-US" altLang="zh-CN" sz="2400" dirty="0">
                  <a:latin typeface="+mn-ea"/>
                  <a:cs typeface="Times New Roman" panose="02020603050405020304" pitchFamily="18" charset="0"/>
                </a:endParaRPr>
              </a:p>
              <a:p>
                <a:pPr>
                  <a:spcBef>
                    <a:spcPts val="1200"/>
                  </a:spcBef>
                  <a:spcAft>
                    <a:spcPts val="1200"/>
                  </a:spcAft>
                </a:pPr>
                <a:r>
                  <a:rPr lang="zh-CN" altLang="en-US" sz="2400" dirty="0">
                    <a:latin typeface="+mn-ea"/>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𝐽</m:t>
                        </m:r>
                      </m:e>
                      <m:sub>
                        <m:r>
                          <m:rPr>
                            <m:sty m:val="p"/>
                          </m:rPr>
                          <a:rPr lang="en-US" altLang="zh-CN" sz="2400" i="0">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𝐽</m:t>
                        </m:r>
                      </m:e>
                      <m:sub>
                        <m:r>
                          <m:rPr>
                            <m:sty m:val="p"/>
                          </m:rPr>
                          <a:rPr lang="en-US" altLang="zh-CN" sz="2400" b="0" i="0" smtClean="0">
                            <a:latin typeface="Cambria Math" panose="02040503050406030204" pitchFamily="18" charset="0"/>
                            <a:cs typeface="Times New Roman" panose="02020603050405020304" pitchFamily="18" charset="0"/>
                          </a:rPr>
                          <m:t>B</m:t>
                        </m:r>
                      </m:sub>
                    </m:sSub>
                  </m:oMath>
                </a14:m>
                <a:endParaRPr lang="en-US" altLang="zh-CN" sz="2400" i="1" dirty="0">
                  <a:latin typeface="+mn-ea"/>
                  <a:cs typeface="Times New Roman" panose="02020603050405020304" pitchFamily="18" charset="0"/>
                </a:endParaRPr>
              </a:p>
              <a:p>
                <a:pPr>
                  <a:spcBef>
                    <a:spcPts val="1200"/>
                  </a:spcBef>
                  <a:spcAft>
                    <a:spcPts val="1200"/>
                  </a:spcAft>
                </a:pPr>
                <a:r>
                  <a:rPr lang="zh-CN" altLang="en-US" sz="2400" i="1" dirty="0">
                    <a:latin typeface="+mn-ea"/>
                    <a:cs typeface="Times New Roman" panose="02020603050405020304" pitchFamily="18" charset="0"/>
                  </a:rPr>
                  <a:t>   </a:t>
                </a:r>
                <a:r>
                  <a:rPr lang="zh-CN" altLang="en-US" sz="2400" dirty="0">
                    <a:latin typeface="+mn-ea"/>
                    <a:cs typeface="Times New Roman" panose="02020603050405020304" pitchFamily="18" charset="0"/>
                  </a:rPr>
                  <a:t>因此得到：</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𝐷</m:t>
                        </m:r>
                      </m:e>
                      <m:sub>
                        <m:r>
                          <m:rPr>
                            <m:sty m:val="p"/>
                          </m:rPr>
                          <a:rPr lang="en-US" altLang="zh-CN" sz="2400" b="0" i="0" smtClean="0">
                            <a:latin typeface="Cambria Math" panose="02040503050406030204" pitchFamily="18" charset="0"/>
                            <a:cs typeface="Times New Roman" panose="02020603050405020304" pitchFamily="18" charset="0"/>
                          </a:rPr>
                          <m:t>AB</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𝐷</m:t>
                        </m:r>
                      </m:e>
                      <m:sub>
                        <m:r>
                          <m:rPr>
                            <m:sty m:val="p"/>
                          </m:rPr>
                          <a:rPr lang="en-US" altLang="zh-CN" sz="2400" b="0" i="0" smtClean="0">
                            <a:latin typeface="Cambria Math" panose="02040503050406030204" pitchFamily="18" charset="0"/>
                            <a:cs typeface="Times New Roman" panose="02020603050405020304" pitchFamily="18" charset="0"/>
                          </a:rPr>
                          <m:t>BA</m:t>
                        </m:r>
                      </m:sub>
                    </m:sSub>
                    <m:r>
                      <a:rPr lang="en-US" altLang="zh-CN" sz="2400" b="0" i="0"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𝐷</m:t>
                    </m:r>
                  </m:oMath>
                </a14:m>
                <a:endParaRPr lang="en-US" altLang="zh-CN" sz="2400" i="1" dirty="0">
                  <a:latin typeface="+mn-ea"/>
                  <a:cs typeface="Times New Roman" panose="02020603050405020304" pitchFamily="18" charset="0"/>
                </a:endParaRPr>
              </a:p>
              <a:p>
                <a:pPr>
                  <a:spcBef>
                    <a:spcPts val="1200"/>
                  </a:spcBef>
                  <a:spcAft>
                    <a:spcPts val="1200"/>
                  </a:spcAft>
                </a:pPr>
                <a:r>
                  <a:rPr lang="en-US" altLang="zh-CN" sz="2400" i="1" dirty="0">
                    <a:latin typeface="+mn-ea"/>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结论：在双组分混合物中，组分</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在组分</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中的扩散系数等于组分</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在组分</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中的扩散系数。</a:t>
                </a:r>
                <a:endParaRPr lang="en-US" altLang="zh-CN" sz="2400" b="1" dirty="0">
                  <a:latin typeface="Times New Roman" panose="02020603050405020304" pitchFamily="18" charset="0"/>
                  <a:cs typeface="Times New Roman" panose="02020603050405020304" pitchFamily="18" charset="0"/>
                </a:endParaRPr>
              </a:p>
              <a:p>
                <a:pPr>
                  <a:spcBef>
                    <a:spcPts val="1200"/>
                  </a:spcBef>
                  <a:spcAft>
                    <a:spcPts val="1200"/>
                  </a:spcAft>
                </a:pPr>
                <a:r>
                  <a:rPr lang="en-US" altLang="zh-CN" sz="2400" i="1" dirty="0">
                    <a:latin typeface="+mn-ea"/>
                    <a:cs typeface="Times New Roman" panose="02020603050405020304" pitchFamily="18" charset="0"/>
                  </a:rPr>
                  <a:t>   </a:t>
                </a:r>
                <a:endParaRPr lang="zh-CN" altLang="en-US" sz="2400" i="1" dirty="0">
                  <a:latin typeface="+mn-ea"/>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41811" y="837388"/>
                <a:ext cx="11534502" cy="5636095"/>
              </a:xfrm>
              <a:prstGeom prst="rect">
                <a:avLst/>
              </a:prstGeom>
              <a:blipFill>
                <a:blip r:embed="rId2"/>
                <a:stretch>
                  <a:fillRect l="-793" t="-1297"/>
                </a:stretch>
              </a:blipFill>
            </p:spPr>
            <p:txBody>
              <a:bodyPr/>
              <a:lstStyle/>
              <a:p>
                <a:r>
                  <a:rPr lang="zh-CN" altLang="en-US">
                    <a:noFill/>
                  </a:rPr>
                  <a:t> </a:t>
                </a:r>
              </a:p>
            </p:txBody>
          </p:sp>
        </mc:Fallback>
      </mc:AlternateContent>
      <p:sp>
        <p:nvSpPr>
          <p:cNvPr id="3"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
        <p:nvSpPr>
          <p:cNvPr id="4" name="椭圆形标注 3"/>
          <p:cNvSpPr/>
          <p:nvPr/>
        </p:nvSpPr>
        <p:spPr>
          <a:xfrm>
            <a:off x="9183189" y="3465512"/>
            <a:ext cx="2560320" cy="1054235"/>
          </a:xfrm>
          <a:prstGeom prst="wedgeEllipseCallout">
            <a:avLst>
              <a:gd name="adj1" fmla="val -49310"/>
              <a:gd name="adj2" fmla="val 43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仿宋" panose="02010609060101010101" pitchFamily="49" charset="-122"/>
                <a:ea typeface="仿宋" panose="02010609060101010101" pitchFamily="49" charset="-122"/>
              </a:rPr>
              <a:t>扩散速率</a:t>
            </a:r>
            <a:endParaRPr lang="en-US" altLang="zh-CN" b="1" dirty="0">
              <a:solidFill>
                <a:srgbClr val="C00000"/>
              </a:solidFill>
              <a:latin typeface="仿宋" panose="02010609060101010101" pitchFamily="49" charset="-122"/>
              <a:ea typeface="仿宋" panose="02010609060101010101" pitchFamily="49" charset="-122"/>
            </a:endParaRPr>
          </a:p>
          <a:p>
            <a:pPr algn="ctr"/>
            <a:r>
              <a:rPr lang="zh-CN" altLang="en-US" b="1" dirty="0">
                <a:solidFill>
                  <a:srgbClr val="C00000"/>
                </a:solidFill>
                <a:latin typeface="仿宋" panose="02010609060101010101" pitchFamily="49" charset="-122"/>
                <a:ea typeface="仿宋" panose="02010609060101010101" pitchFamily="49" charset="-122"/>
              </a:rPr>
              <a:t>（</a:t>
            </a:r>
            <a:r>
              <a:rPr lang="en-US" altLang="zh-CN" b="1" dirty="0">
                <a:solidFill>
                  <a:srgbClr val="C00000"/>
                </a:solidFill>
                <a:latin typeface="仿宋" panose="02010609060101010101" pitchFamily="49" charset="-122"/>
                <a:ea typeface="仿宋" panose="02010609060101010101" pitchFamily="49" charset="-122"/>
              </a:rPr>
              <a:t>1</a:t>
            </a:r>
            <a:r>
              <a:rPr lang="zh-CN" altLang="en-US" b="1" dirty="0">
                <a:solidFill>
                  <a:srgbClr val="C00000"/>
                </a:solidFill>
                <a:latin typeface="仿宋" panose="02010609060101010101" pitchFamily="49" charset="-122"/>
                <a:ea typeface="仿宋" panose="02010609060101010101" pitchFamily="49" charset="-122"/>
              </a:rPr>
              <a:t>）大小相等</a:t>
            </a:r>
            <a:endParaRPr lang="en-US" altLang="zh-CN" b="1" dirty="0">
              <a:solidFill>
                <a:srgbClr val="C00000"/>
              </a:solidFill>
              <a:latin typeface="仿宋" panose="02010609060101010101" pitchFamily="49" charset="-122"/>
              <a:ea typeface="仿宋" panose="02010609060101010101" pitchFamily="49" charset="-122"/>
            </a:endParaRPr>
          </a:p>
          <a:p>
            <a:pPr algn="ctr"/>
            <a:r>
              <a:rPr lang="zh-CN" altLang="en-US" b="1" dirty="0">
                <a:solidFill>
                  <a:srgbClr val="C00000"/>
                </a:solidFill>
                <a:latin typeface="仿宋" panose="02010609060101010101" pitchFamily="49" charset="-122"/>
                <a:ea typeface="仿宋" panose="02010609060101010101" pitchFamily="49" charset="-122"/>
              </a:rPr>
              <a:t>（</a:t>
            </a:r>
            <a:r>
              <a:rPr lang="en-US" altLang="zh-CN" b="1" dirty="0">
                <a:solidFill>
                  <a:srgbClr val="C00000"/>
                </a:solidFill>
                <a:latin typeface="仿宋" panose="02010609060101010101" pitchFamily="49" charset="-122"/>
                <a:ea typeface="仿宋" panose="02010609060101010101" pitchFamily="49" charset="-122"/>
              </a:rPr>
              <a:t>2</a:t>
            </a:r>
            <a:r>
              <a:rPr lang="zh-CN" altLang="en-US" b="1" dirty="0">
                <a:solidFill>
                  <a:srgbClr val="C00000"/>
                </a:solidFill>
                <a:latin typeface="仿宋" panose="02010609060101010101" pitchFamily="49" charset="-122"/>
                <a:ea typeface="仿宋" panose="02010609060101010101" pitchFamily="49" charset="-122"/>
              </a:rPr>
              <a:t>）方向相反</a:t>
            </a:r>
          </a:p>
        </p:txBody>
      </p:sp>
    </p:spTree>
    <p:extLst>
      <p:ext uri="{BB962C8B-B14F-4D97-AF65-F5344CB8AC3E}">
        <p14:creationId xmlns:p14="http://schemas.microsoft.com/office/powerpoint/2010/main" val="227782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30924" y="818848"/>
                <a:ext cx="11530149" cy="5818324"/>
              </a:xfrm>
              <a:prstGeom prst="rect">
                <a:avLst/>
              </a:prstGeom>
            </p:spPr>
            <p:txBody>
              <a:bodyPr wrap="square">
                <a:spAutoFit/>
              </a:bodyPr>
              <a:lstStyle/>
              <a:p>
                <a:pPr>
                  <a:spcBef>
                    <a:spcPts val="600"/>
                  </a:spcBef>
                  <a:spcAft>
                    <a:spcPts val="600"/>
                  </a:spcAft>
                </a:pPr>
                <a:r>
                  <a:rPr lang="en-US" altLang="zh-CN" sz="2400" b="1" dirty="0">
                    <a:latin typeface="等线" panose="02010600030101010101" pitchFamily="2" charset="-122"/>
                    <a:ea typeface="等线" panose="02010600030101010101" pitchFamily="2" charset="-122"/>
                  </a:rPr>
                  <a:t>⑤ </a:t>
                </a:r>
                <a:r>
                  <a:rPr lang="zh-CN" altLang="en-US" sz="2400" b="1" dirty="0">
                    <a:latin typeface="+mn-ea"/>
                  </a:rPr>
                  <a:t>由分子的微观运动引起的动量、热量和质量传递现象存在类似性。</a:t>
                </a:r>
                <a:endParaRPr lang="en-US" altLang="zh-CN" sz="2400" b="1" dirty="0">
                  <a:latin typeface="+mn-ea"/>
                </a:endParaRPr>
              </a:p>
              <a:p>
                <a:pPr>
                  <a:spcBef>
                    <a:spcPts val="600"/>
                  </a:spcBef>
                  <a:spcAft>
                    <a:spcPts val="600"/>
                  </a:spcAft>
                </a:pPr>
                <a:r>
                  <a:rPr lang="zh-CN" altLang="en-US" sz="2400" b="1" dirty="0">
                    <a:latin typeface="+mn-ea"/>
                  </a:rPr>
                  <a:t>动量传递：</a:t>
                </a:r>
                <a:endParaRPr lang="en-US" altLang="zh-CN" sz="2400" b="1" dirty="0">
                  <a:latin typeface="+mn-ea"/>
                </a:endParaRPr>
              </a:p>
              <a:p>
                <a:pPr>
                  <a:spcBef>
                    <a:spcPts val="600"/>
                  </a:spcBef>
                  <a:spcAft>
                    <a:spcPts val="600"/>
                  </a:spcAft>
                </a:pPr>
                <a:r>
                  <a:rPr lang="zh-CN" altLang="en-US" sz="2400" b="1" dirty="0">
                    <a:latin typeface="+mn-ea"/>
                  </a:rPr>
                  <a:t>  </a:t>
                </a:r>
                <a:r>
                  <a:rPr lang="zh-CN" altLang="en-US" sz="2400" b="1" dirty="0">
                    <a:solidFill>
                      <a:srgbClr val="FF0000"/>
                    </a:solidFill>
                    <a:latin typeface="+mn-ea"/>
                  </a:rPr>
                  <a:t>牛顿粘性定律</a:t>
                </a:r>
                <a:r>
                  <a:rPr lang="en-US" altLang="zh-CN" sz="2400" b="1" dirty="0">
                    <a:latin typeface="+mn-ea"/>
                  </a:rPr>
                  <a:t>		</a:t>
                </a:r>
                <a14:m>
                  <m:oMath xmlns:m="http://schemas.openxmlformats.org/officeDocument/2006/math">
                    <m:r>
                      <a:rPr lang="zh-CN" altLang="en-US" sz="2400" b="1" i="1">
                        <a:latin typeface="Cambria Math" panose="02040503050406030204" pitchFamily="18" charset="0"/>
                      </a:rPr>
                      <m:t>𝝉</m:t>
                    </m:r>
                    <m:r>
                      <a:rPr lang="en-US" altLang="zh-CN" sz="2400" b="1" i="1">
                        <a:latin typeface="Cambria Math" panose="02040503050406030204" pitchFamily="18" charset="0"/>
                      </a:rPr>
                      <m:t>=−</m:t>
                    </m:r>
                    <m:r>
                      <a:rPr lang="zh-CN" altLang="en-US" sz="2400" b="1" i="1">
                        <a:latin typeface="Cambria Math" panose="02040503050406030204" pitchFamily="18" charset="0"/>
                      </a:rPr>
                      <m:t>𝝁</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a:latin typeface="Cambria Math" panose="02040503050406030204" pitchFamily="18" charset="0"/>
                              </a:rPr>
                              <m:t>𝐝</m:t>
                            </m:r>
                            <m:r>
                              <a:rPr lang="en-US" altLang="zh-CN" sz="2400" b="1" i="1">
                                <a:latin typeface="Cambria Math" panose="02040503050406030204" pitchFamily="18" charset="0"/>
                              </a:rPr>
                              <m:t>𝒖</m:t>
                            </m:r>
                          </m:num>
                          <m:den>
                            <m:r>
                              <a:rPr lang="en-US" altLang="zh-CN" sz="2400" b="1">
                                <a:latin typeface="Cambria Math" panose="02040503050406030204" pitchFamily="18" charset="0"/>
                              </a:rPr>
                              <m:t>𝐝</m:t>
                            </m:r>
                            <m:r>
                              <a:rPr lang="en-US" altLang="zh-CN" sz="2400" b="1" i="1">
                                <a:latin typeface="Cambria Math" panose="02040503050406030204" pitchFamily="18" charset="0"/>
                              </a:rPr>
                              <m:t>𝒚</m:t>
                            </m:r>
                          </m:den>
                        </m:f>
                      </m:e>
                    </m:box>
                  </m:oMath>
                </a14:m>
                <a:endParaRPr lang="en-US" altLang="zh-CN" sz="2400" b="1" dirty="0">
                  <a:latin typeface="+mn-ea"/>
                </a:endParaRPr>
              </a:p>
              <a:p>
                <a:pPr>
                  <a:spcBef>
                    <a:spcPts val="600"/>
                  </a:spcBef>
                  <a:spcAft>
                    <a:spcPts val="600"/>
                  </a:spcAft>
                </a:pPr>
                <a:r>
                  <a:rPr lang="zh-CN" altLang="en-US" sz="2400" b="1" dirty="0">
                    <a:latin typeface="+mn-ea"/>
                  </a:rPr>
                  <a:t>  两流体层之间的剪应力与速度梯度成正比。高速度向低速度传递</a:t>
                </a:r>
                <a:endParaRPr lang="en-US" altLang="zh-CN" sz="2400" b="1" dirty="0">
                  <a:latin typeface="+mn-ea"/>
                </a:endParaRPr>
              </a:p>
              <a:p>
                <a:pPr>
                  <a:spcBef>
                    <a:spcPts val="600"/>
                  </a:spcBef>
                  <a:spcAft>
                    <a:spcPts val="600"/>
                  </a:spcAft>
                </a:pPr>
                <a:r>
                  <a:rPr lang="zh-CN" altLang="en-US" sz="2400" b="1" dirty="0">
                    <a:latin typeface="+mn-ea"/>
                  </a:rPr>
                  <a:t>热量传递：</a:t>
                </a:r>
                <a:endParaRPr lang="en-US" altLang="zh-CN" sz="2400" b="1" dirty="0">
                  <a:latin typeface="+mn-ea"/>
                </a:endParaRPr>
              </a:p>
              <a:p>
                <a:pPr>
                  <a:spcBef>
                    <a:spcPts val="600"/>
                  </a:spcBef>
                  <a:spcAft>
                    <a:spcPts val="600"/>
                  </a:spcAft>
                </a:pPr>
                <a:r>
                  <a:rPr lang="zh-CN" altLang="en-US" sz="2400" b="1" dirty="0">
                    <a:latin typeface="+mn-ea"/>
                  </a:rPr>
                  <a:t>  </a:t>
                </a:r>
                <a:r>
                  <a:rPr lang="zh-CN" altLang="en-US" sz="2400" b="1" dirty="0">
                    <a:solidFill>
                      <a:srgbClr val="FF0000"/>
                    </a:solidFill>
                    <a:latin typeface="+mn-ea"/>
                  </a:rPr>
                  <a:t>傅立叶定律     </a:t>
                </a:r>
                <a14:m>
                  <m:oMath xmlns:m="http://schemas.openxmlformats.org/officeDocument/2006/math">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ea typeface="Cambria Math" panose="02040503050406030204" pitchFamily="18" charset="0"/>
                      </a:rPr>
                      <m:t>𝝀</m:t>
                    </m:r>
                    <m:box>
                      <m:boxPr>
                        <m:ctrlPr>
                          <a:rPr lang="zh-CN" altLang="en-US" sz="2400" b="1" i="1" smtClean="0">
                            <a:latin typeface="Cambria Math" panose="02040503050406030204" pitchFamily="18" charset="0"/>
                            <a:ea typeface="Cambria Math" panose="02040503050406030204" pitchFamily="18" charset="0"/>
                          </a:rPr>
                        </m:ctrlPr>
                      </m:boxPr>
                      <m:e>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0" smtClean="0">
                                <a:latin typeface="Cambria Math" panose="02040503050406030204" pitchFamily="18" charset="0"/>
                                <a:ea typeface="Cambria Math" panose="02040503050406030204" pitchFamily="18" charset="0"/>
                              </a:rPr>
                              <m:t>𝐝</m:t>
                            </m:r>
                            <m:r>
                              <a:rPr lang="en-US" altLang="zh-CN" sz="2400" b="1" i="1" smtClean="0">
                                <a:latin typeface="Cambria Math" panose="02040503050406030204" pitchFamily="18" charset="0"/>
                                <a:ea typeface="Cambria Math" panose="02040503050406030204" pitchFamily="18" charset="0"/>
                              </a:rPr>
                              <m:t>𝒕</m:t>
                            </m:r>
                          </m:num>
                          <m:den>
                            <m:r>
                              <a:rPr lang="en-US" altLang="zh-CN" sz="2400" b="1" i="0" smtClean="0">
                                <a:latin typeface="Cambria Math" panose="02040503050406030204" pitchFamily="18" charset="0"/>
                                <a:ea typeface="Cambria Math" panose="02040503050406030204" pitchFamily="18" charset="0"/>
                              </a:rPr>
                              <m:t>𝐝</m:t>
                            </m:r>
                            <m:r>
                              <a:rPr lang="en-US" altLang="zh-CN" sz="2400" b="1" i="1" smtClean="0">
                                <a:latin typeface="Cambria Math" panose="02040503050406030204" pitchFamily="18" charset="0"/>
                                <a:ea typeface="Cambria Math" panose="02040503050406030204" pitchFamily="18" charset="0"/>
                              </a:rPr>
                              <m:t>𝒙</m:t>
                            </m:r>
                          </m:den>
                        </m:f>
                      </m:e>
                    </m:box>
                  </m:oMath>
                </a14:m>
                <a:endParaRPr lang="en-US" altLang="zh-CN" sz="2400" b="1" dirty="0">
                  <a:latin typeface="+mn-ea"/>
                </a:endParaRPr>
              </a:p>
              <a:p>
                <a:pPr>
                  <a:spcBef>
                    <a:spcPts val="600"/>
                  </a:spcBef>
                  <a:spcAft>
                    <a:spcPts val="600"/>
                  </a:spcAft>
                </a:pPr>
                <a:r>
                  <a:rPr lang="en-US" altLang="zh-CN" sz="2400" b="1" dirty="0">
                    <a:latin typeface="+mn-ea"/>
                  </a:rPr>
                  <a:t>  </a:t>
                </a:r>
                <a:r>
                  <a:rPr lang="zh-CN" altLang="en-US" sz="2400" b="1" dirty="0">
                    <a:latin typeface="+mn-ea"/>
                  </a:rPr>
                  <a:t>热量通量与温度梯度成正比。高温向低温传递传递</a:t>
                </a:r>
                <a:endParaRPr lang="en-US" altLang="zh-CN" sz="2400" b="1" dirty="0">
                  <a:latin typeface="+mn-ea"/>
                </a:endParaRPr>
              </a:p>
              <a:p>
                <a:pPr>
                  <a:spcBef>
                    <a:spcPts val="600"/>
                  </a:spcBef>
                  <a:spcAft>
                    <a:spcPts val="600"/>
                  </a:spcAft>
                </a:pPr>
                <a:r>
                  <a:rPr lang="zh-CN" altLang="en-US" sz="2400" b="1" dirty="0">
                    <a:latin typeface="+mn-ea"/>
                  </a:rPr>
                  <a:t>质量传递：</a:t>
                </a:r>
                <a:endParaRPr lang="en-US" altLang="zh-CN" sz="2400" b="1" dirty="0">
                  <a:latin typeface="+mn-ea"/>
                </a:endParaRPr>
              </a:p>
              <a:p>
                <a:pPr>
                  <a:spcBef>
                    <a:spcPts val="600"/>
                  </a:spcBef>
                  <a:spcAft>
                    <a:spcPts val="600"/>
                  </a:spcAft>
                </a:pPr>
                <a:r>
                  <a:rPr lang="zh-CN" altLang="en-US" sz="2400" b="1" dirty="0">
                    <a:latin typeface="+mn-ea"/>
                  </a:rPr>
                  <a:t>  </a:t>
                </a:r>
                <a:r>
                  <a:rPr lang="zh-CN" altLang="en-US" sz="2400" b="1" dirty="0">
                    <a:solidFill>
                      <a:srgbClr val="FF0000"/>
                    </a:solidFill>
                    <a:latin typeface="+mn-ea"/>
                  </a:rPr>
                  <a:t>菲克定律       </a:t>
                </a:r>
                <a14:m>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𝑱</m:t>
                        </m:r>
                      </m:e>
                      <m:sub>
                        <m:r>
                          <a:rPr lang="en-US" altLang="zh-CN" sz="2400" b="1" i="0">
                            <a:solidFill>
                              <a:schemeClr val="tx1"/>
                            </a:solidFill>
                            <a:latin typeface="Cambria Math" panose="02040503050406030204" pitchFamily="18" charset="0"/>
                          </a:rPr>
                          <m:t>𝐀</m:t>
                        </m:r>
                      </m:sub>
                    </m:sSub>
                    <m:r>
                      <a:rPr lang="en-US" altLang="zh-CN" sz="2400" b="1"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𝑫</m:t>
                    </m:r>
                    <m:box>
                      <m:boxPr>
                        <m:ctrlPr>
                          <a:rPr lang="en-US" altLang="zh-CN" sz="2400" b="1" i="1" smtClean="0">
                            <a:latin typeface="Cambria Math" panose="02040503050406030204" pitchFamily="18" charset="0"/>
                            <a:ea typeface="Cambria Math" panose="02040503050406030204" pitchFamily="18" charset="0"/>
                          </a:rPr>
                        </m:ctrlPr>
                      </m:boxPr>
                      <m:e>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0" smtClean="0">
                                <a:latin typeface="Cambria Math" panose="02040503050406030204" pitchFamily="18" charset="0"/>
                                <a:ea typeface="Cambria Math" panose="02040503050406030204" pitchFamily="18" charset="0"/>
                              </a:rPr>
                              <m:t>𝐝</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𝒄</m:t>
                                </m:r>
                              </m:e>
                              <m:sub>
                                <m:r>
                                  <a:rPr lang="en-US" altLang="zh-CN" sz="2400" b="1" i="0" smtClean="0">
                                    <a:latin typeface="Cambria Math" panose="02040503050406030204" pitchFamily="18" charset="0"/>
                                    <a:ea typeface="Cambria Math" panose="02040503050406030204" pitchFamily="18" charset="0"/>
                                  </a:rPr>
                                  <m:t>𝐀</m:t>
                                </m:r>
                              </m:sub>
                            </m:sSub>
                          </m:num>
                          <m:den>
                            <m:r>
                              <a:rPr lang="en-US" altLang="zh-CN" sz="2400" b="1" i="0" smtClean="0">
                                <a:latin typeface="Cambria Math" panose="02040503050406030204" pitchFamily="18" charset="0"/>
                                <a:ea typeface="Cambria Math" panose="02040503050406030204" pitchFamily="18" charset="0"/>
                              </a:rPr>
                              <m:t>𝐝</m:t>
                            </m:r>
                            <m:r>
                              <a:rPr lang="en-US" altLang="zh-CN" sz="2400" b="1" i="1" smtClean="0">
                                <a:latin typeface="Cambria Math" panose="02040503050406030204" pitchFamily="18" charset="0"/>
                                <a:ea typeface="Cambria Math" panose="02040503050406030204" pitchFamily="18" charset="0"/>
                              </a:rPr>
                              <m:t>𝒛</m:t>
                            </m:r>
                          </m:den>
                        </m:f>
                      </m:e>
                    </m:box>
                  </m:oMath>
                </a14:m>
                <a:endParaRPr lang="en-US" altLang="zh-CN" sz="2400" b="1" i="1" dirty="0">
                  <a:solidFill>
                    <a:schemeClr val="tx1"/>
                  </a:solidFill>
                  <a:latin typeface="+mn-ea"/>
                </a:endParaRPr>
              </a:p>
              <a:p>
                <a:pPr>
                  <a:spcBef>
                    <a:spcPts val="600"/>
                  </a:spcBef>
                  <a:spcAft>
                    <a:spcPts val="600"/>
                  </a:spcAft>
                </a:pPr>
                <a:r>
                  <a:rPr lang="en-US" altLang="zh-CN" sz="2400" b="1" i="1" dirty="0">
                    <a:latin typeface="+mn-ea"/>
                  </a:rPr>
                  <a:t>  </a:t>
                </a:r>
                <a:r>
                  <a:rPr lang="zh-CN" altLang="en-US" sz="2400" b="1" dirty="0">
                    <a:latin typeface="+mn-ea"/>
                  </a:rPr>
                  <a:t>扩散通量与浓度梯度成正比。</a:t>
                </a:r>
                <a:r>
                  <a:rPr lang="zh-CN" altLang="en-US" sz="2400" b="1" i="1" dirty="0">
                    <a:solidFill>
                      <a:schemeClr val="tx1"/>
                    </a:solidFill>
                    <a:latin typeface="+mn-ea"/>
                  </a:rPr>
                  <a:t> </a:t>
                </a:r>
                <a:r>
                  <a:rPr lang="zh-CN" altLang="en-US" sz="2400" b="1" dirty="0">
                    <a:solidFill>
                      <a:schemeClr val="tx1"/>
                    </a:solidFill>
                    <a:latin typeface="+mn-ea"/>
                  </a:rPr>
                  <a:t>高浓度向低浓度传递</a:t>
                </a:r>
                <a:endParaRPr lang="en-US" altLang="zh-CN" sz="2400" b="1" dirty="0">
                  <a:solidFill>
                    <a:schemeClr val="tx1"/>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330924" y="818848"/>
                <a:ext cx="11530149" cy="5818324"/>
              </a:xfrm>
              <a:prstGeom prst="rect">
                <a:avLst/>
              </a:prstGeom>
              <a:blipFill>
                <a:blip r:embed="rId2"/>
                <a:stretch>
                  <a:fillRect l="-793" t="-1257"/>
                </a:stretch>
              </a:blipFill>
            </p:spPr>
            <p:txBody>
              <a:bodyPr/>
              <a:lstStyle/>
              <a:p>
                <a:r>
                  <a:rPr lang="zh-CN" altLang="en-US">
                    <a:noFill/>
                  </a:rPr>
                  <a:t> </a:t>
                </a:r>
              </a:p>
            </p:txBody>
          </p:sp>
        </mc:Fallback>
      </mc:AlternateContent>
      <p:sp>
        <p:nvSpPr>
          <p:cNvPr id="3"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
        <p:nvSpPr>
          <p:cNvPr id="4" name="椭圆形标注 3"/>
          <p:cNvSpPr/>
          <p:nvPr/>
        </p:nvSpPr>
        <p:spPr>
          <a:xfrm>
            <a:off x="7680959" y="4967741"/>
            <a:ext cx="1575377" cy="1054235"/>
          </a:xfrm>
          <a:prstGeom prst="wedgeEllipseCallout">
            <a:avLst>
              <a:gd name="adj1" fmla="val -49310"/>
              <a:gd name="adj2" fmla="val 43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latin typeface="仿宋" panose="02010609060101010101" pitchFamily="49" charset="-122"/>
                <a:ea typeface="仿宋" panose="02010609060101010101" pitchFamily="49" charset="-122"/>
              </a:rPr>
              <a:t>组分的定向迁移</a:t>
            </a:r>
          </a:p>
        </p:txBody>
      </p:sp>
      <mc:AlternateContent xmlns:mc="http://schemas.openxmlformats.org/markup-compatibility/2006" xmlns:a14="http://schemas.microsoft.com/office/drawing/2010/main">
        <mc:Choice Requires="a14">
          <p:sp>
            <p:nvSpPr>
              <p:cNvPr id="5" name="椭圆形标注 4"/>
              <p:cNvSpPr/>
              <p:nvPr/>
            </p:nvSpPr>
            <p:spPr>
              <a:xfrm>
                <a:off x="10044331" y="1266092"/>
                <a:ext cx="1816741" cy="1223890"/>
              </a:xfrm>
              <a:prstGeom prst="wedgeEllipseCallout">
                <a:avLst>
                  <a:gd name="adj1" fmla="val -62990"/>
                  <a:gd name="adj2" fmla="val 41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solidFill>
                            <a:srgbClr val="FF0000"/>
                          </a:solidFill>
                          <a:latin typeface="Cambria Math" panose="02040503050406030204" pitchFamily="18" charset="0"/>
                        </a:rPr>
                        <m:t>过程速率</m:t>
                      </m:r>
                      <m:r>
                        <a:rPr lang="en-US" altLang="zh-CN" b="0" i="1" smtClean="0">
                          <a:solidFill>
                            <a:srgbClr val="FF0000"/>
                          </a:solidFill>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r>
                            <a:rPr lang="zh-CN" altLang="en-US" i="1">
                              <a:solidFill>
                                <a:srgbClr val="FF0000"/>
                              </a:solidFill>
                              <a:latin typeface="Cambria Math" panose="02040503050406030204" pitchFamily="18" charset="0"/>
                            </a:rPr>
                            <m:t>推动力</m:t>
                          </m:r>
                        </m:num>
                        <m:den>
                          <m:r>
                            <a:rPr lang="zh-CN" altLang="en-US" i="1">
                              <a:solidFill>
                                <a:srgbClr val="FF0000"/>
                              </a:solidFill>
                              <a:latin typeface="Cambria Math" panose="02040503050406030204" pitchFamily="18" charset="0"/>
                            </a:rPr>
                            <m:t>阻力</m:t>
                          </m:r>
                        </m:den>
                      </m:f>
                    </m:oMath>
                  </m:oMathPara>
                </a14:m>
                <a:endParaRPr lang="zh-CN" altLang="en-US" dirty="0"/>
              </a:p>
            </p:txBody>
          </p:sp>
        </mc:Choice>
        <mc:Fallback xmlns="">
          <p:sp>
            <p:nvSpPr>
              <p:cNvPr id="5" name="椭圆形标注 4"/>
              <p:cNvSpPr>
                <a:spLocks noRot="1" noChangeAspect="1" noMove="1" noResize="1" noEditPoints="1" noAdjustHandles="1" noChangeArrowheads="1" noChangeShapeType="1" noTextEdit="1"/>
              </p:cNvSpPr>
              <p:nvPr/>
            </p:nvSpPr>
            <p:spPr>
              <a:xfrm>
                <a:off x="10044331" y="1266092"/>
                <a:ext cx="1816741" cy="1223890"/>
              </a:xfrm>
              <a:prstGeom prst="wedgeEllipseCallout">
                <a:avLst>
                  <a:gd name="adj1" fmla="val -62990"/>
                  <a:gd name="adj2" fmla="val 41889"/>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16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55028" y="801579"/>
                <a:ext cx="11506046" cy="5049716"/>
              </a:xfrm>
              <a:prstGeom prst="rect">
                <a:avLst/>
              </a:prstGeom>
            </p:spPr>
            <p:txBody>
              <a:bodyPr wrap="square">
                <a:spAutoFit/>
              </a:bodyPr>
              <a:lstStyle/>
              <a:p>
                <a:pPr>
                  <a:spcBef>
                    <a:spcPts val="600"/>
                  </a:spcBef>
                </a:pPr>
                <a:r>
                  <a:rPr lang="zh-CN" altLang="en-US" sz="2600" b="1" dirty="0">
                    <a:latin typeface="+mn-ea"/>
                  </a:rPr>
                  <a:t>（</a:t>
                </a:r>
                <a:r>
                  <a:rPr lang="en-US" altLang="zh-CN" sz="2600" b="1" dirty="0">
                    <a:latin typeface="+mn-ea"/>
                  </a:rPr>
                  <a:t>2</a:t>
                </a:r>
                <a:r>
                  <a:rPr lang="zh-CN" altLang="en-US" sz="2600" b="1" dirty="0">
                    <a:latin typeface="+mn-ea"/>
                  </a:rPr>
                  <a:t>）分子扩散系数</a:t>
                </a:r>
                <a:endParaRPr lang="en-US" altLang="zh-CN" sz="2600" b="1" dirty="0">
                  <a:latin typeface="+mn-ea"/>
                </a:endParaRPr>
              </a:p>
              <a:p>
                <a:endParaRPr lang="en-US" altLang="zh-CN" sz="2600" b="1" dirty="0">
                  <a:latin typeface="+mn-ea"/>
                </a:endParaRPr>
              </a:p>
              <a:p>
                <a:r>
                  <a:rPr lang="en-US" altLang="zh-CN" sz="2600" b="1" dirty="0">
                    <a:latin typeface="Times New Roman" panose="02020603050405020304" pitchFamily="18" charset="0"/>
                    <a:ea typeface="等线" panose="02010600030101010101" pitchFamily="2" charset="-122"/>
                    <a:cs typeface="Times New Roman" panose="02020603050405020304" pitchFamily="18" charset="0"/>
                  </a:rPr>
                  <a:t>A</a:t>
                </a:r>
                <a:r>
                  <a:rPr lang="zh-CN" altLang="en-US" sz="2600" b="1"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2400" b="1" dirty="0">
                    <a:latin typeface="等线" panose="02010600030101010101" pitchFamily="2" charset="-122"/>
                    <a:ea typeface="等线" panose="02010600030101010101" pitchFamily="2" charset="-122"/>
                  </a:rPr>
                  <a:t> </a:t>
                </a:r>
                <a:r>
                  <a:rPr lang="zh-CN" altLang="en-US" sz="2400" b="1" dirty="0">
                    <a:latin typeface="+mn-ea"/>
                  </a:rPr>
                  <a:t>物理意义 </a:t>
                </a:r>
                <a:endParaRPr lang="en-US" altLang="zh-CN" sz="2400" b="1" dirty="0">
                  <a:latin typeface="+mn-ea"/>
                </a:endParaRPr>
              </a:p>
              <a:p>
                <a:r>
                  <a:rPr lang="zh-CN" altLang="en-US" sz="2400" b="1" dirty="0">
                    <a:latin typeface="+mn-ea"/>
                  </a:rPr>
                  <a:t>    是指单位浓度梯度下的扩散通量，单位为</a:t>
                </a:r>
                <a14:m>
                  <m:oMath xmlns:m="http://schemas.openxmlformats.org/officeDocument/2006/math">
                    <m:f>
                      <m:fPr>
                        <m:type m:val="lin"/>
                        <m:ctrlPr>
                          <a:rPr lang="zh-CN" altLang="en-US" sz="2400" b="1" i="1" smtClean="0">
                            <a:latin typeface="Cambria Math" panose="02040503050406030204" pitchFamily="18" charset="0"/>
                          </a:rPr>
                        </m:ctrlPr>
                      </m:fPr>
                      <m:num>
                        <m:sSup>
                          <m:sSupPr>
                            <m:ctrlPr>
                              <a:rPr lang="en-US" altLang="zh-CN" sz="2400" b="1" i="1" smtClean="0">
                                <a:latin typeface="Cambria Math" panose="02040503050406030204" pitchFamily="18" charset="0"/>
                              </a:rPr>
                            </m:ctrlPr>
                          </m:sSupPr>
                          <m:e>
                            <m:r>
                              <a:rPr lang="en-US" altLang="zh-CN" sz="2400" b="1" i="0" smtClean="0">
                                <a:latin typeface="Cambria Math" panose="02040503050406030204" pitchFamily="18" charset="0"/>
                              </a:rPr>
                              <m:t>𝐦</m:t>
                            </m:r>
                          </m:e>
                          <m:sup>
                            <m:r>
                              <a:rPr lang="en-US" altLang="zh-CN" sz="2400" b="1" i="0" smtClean="0">
                                <a:latin typeface="Cambria Math" panose="02040503050406030204" pitchFamily="18" charset="0"/>
                              </a:rPr>
                              <m:t>𝟐</m:t>
                            </m:r>
                          </m:sup>
                        </m:sSup>
                      </m:num>
                      <m:den>
                        <m:r>
                          <a:rPr lang="en-US" altLang="zh-CN" sz="2400" b="1" i="0" smtClean="0">
                            <a:latin typeface="Cambria Math" panose="02040503050406030204" pitchFamily="18" charset="0"/>
                          </a:rPr>
                          <m:t>𝐬</m:t>
                        </m:r>
                      </m:den>
                    </m:f>
                    <m:r>
                      <a:rPr lang="zh-CN" altLang="en-US" sz="2400" b="1" i="1">
                        <a:latin typeface="Cambria Math" panose="02040503050406030204" pitchFamily="18" charset="0"/>
                      </a:rPr>
                      <m:t>。</m:t>
                    </m:r>
                  </m:oMath>
                </a14:m>
                <a:r>
                  <a:rPr lang="zh-CN" altLang="en-US" sz="2400" b="1" dirty="0">
                    <a:latin typeface="+mn-ea"/>
                  </a:rPr>
                  <a:t>反映了某组分在一定介质</a:t>
                </a:r>
                <a:r>
                  <a:rPr lang="en-US" altLang="zh-CN" sz="2400" b="1" dirty="0">
                    <a:latin typeface="+mn-ea"/>
                  </a:rPr>
                  <a:t>(</a:t>
                </a:r>
                <a:r>
                  <a:rPr lang="zh-CN" altLang="en-US" sz="2400" b="1" dirty="0">
                    <a:latin typeface="+mn-ea"/>
                  </a:rPr>
                  <a:t>气相或液相</a:t>
                </a:r>
                <a:r>
                  <a:rPr lang="en-US" altLang="zh-CN" sz="2400" b="1" dirty="0">
                    <a:latin typeface="+mn-ea"/>
                  </a:rPr>
                  <a:t>)</a:t>
                </a:r>
                <a:r>
                  <a:rPr lang="zh-CN" altLang="en-US" sz="2400" b="1" dirty="0">
                    <a:latin typeface="+mn-ea"/>
                  </a:rPr>
                  <a:t>中的扩散能力。是物质重要的特性常数之一。</a:t>
                </a:r>
                <a:endParaRPr lang="en-US" altLang="zh-CN" sz="2400" b="1" dirty="0">
                  <a:latin typeface="+mn-ea"/>
                </a:endParaRPr>
              </a:p>
              <a:p>
                <a:r>
                  <a:rPr lang="en-US" altLang="zh-CN" sz="2400" b="1" dirty="0">
                    <a:latin typeface="+mn-ea"/>
                  </a:rPr>
                  <a:t>			  </a:t>
                </a:r>
                <a14:m>
                  <m:oMath xmlns:m="http://schemas.openxmlformats.org/officeDocument/2006/math">
                    <m:r>
                      <a:rPr lang="en-US" altLang="zh-CN" sz="2400" b="1" i="1" dirty="0">
                        <a:latin typeface="Cambria Math" panose="02040503050406030204" pitchFamily="18" charset="0"/>
                      </a:rPr>
                      <m:t>𝑫</m:t>
                    </m:r>
                    <m:r>
                      <a:rPr lang="en-US" altLang="zh-CN" sz="2400" b="1" i="1" dirty="0" smtClean="0">
                        <a:latin typeface="Cambria Math" panose="02040503050406030204" pitchFamily="18" charset="0"/>
                      </a:rPr>
                      <m:t>=− </m:t>
                    </m:r>
                    <m:box>
                      <m:boxPr>
                        <m:ctrlPr>
                          <a:rPr lang="en-US" altLang="zh-CN" sz="2400" b="1" i="1" dirty="0" smtClean="0">
                            <a:latin typeface="Cambria Math" panose="02040503050406030204" pitchFamily="18" charset="0"/>
                          </a:rPr>
                        </m:ctrlPr>
                      </m:boxPr>
                      <m:e>
                        <m:f>
                          <m:fPr>
                            <m:ctrlPr>
                              <a:rPr lang="en-US" altLang="zh-CN" sz="2400" b="1" i="1" dirty="0" smtClean="0">
                                <a:latin typeface="Cambria Math" panose="02040503050406030204" pitchFamily="18" charset="0"/>
                              </a:rPr>
                            </m:ctrlPr>
                          </m:fPr>
                          <m:num>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𝑱</m:t>
                                </m:r>
                              </m:e>
                              <m:sub>
                                <m:r>
                                  <m:rPr>
                                    <m:sty m:val="p"/>
                                  </m:rPr>
                                  <a:rPr lang="en-US" altLang="zh-CN" sz="2400" b="1" i="1" dirty="0">
                                    <a:latin typeface="Cambria Math" panose="02040503050406030204" pitchFamily="18" charset="0"/>
                                  </a:rPr>
                                  <m:t>A</m:t>
                                </m:r>
                              </m:sub>
                            </m:sSub>
                          </m:num>
                          <m:den>
                            <m:box>
                              <m:boxPr>
                                <m:ctrlPr>
                                  <a:rPr lang="en-US" altLang="zh-CN" sz="2400" b="1" i="1" dirty="0" smtClean="0">
                                    <a:latin typeface="Cambria Math" panose="02040503050406030204" pitchFamily="18" charset="0"/>
                                  </a:rPr>
                                </m:ctrlPr>
                              </m:boxPr>
                              <m:e>
                                <m:f>
                                  <m:fPr>
                                    <m:ctrlPr>
                                      <a:rPr lang="en-US" altLang="zh-CN" sz="2400" b="1" i="1" dirty="0" smtClean="0">
                                        <a:latin typeface="Cambria Math" panose="02040503050406030204" pitchFamily="18" charset="0"/>
                                      </a:rPr>
                                    </m:ctrlPr>
                                  </m:fPr>
                                  <m:num>
                                    <m:r>
                                      <a:rPr lang="en-US" altLang="zh-CN" sz="2400" b="1" i="1" dirty="0" smtClean="0">
                                        <a:latin typeface="Cambria Math" panose="02040503050406030204" pitchFamily="18" charset="0"/>
                                      </a:rPr>
                                      <m:t>𝒅</m:t>
                                    </m:r>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𝒄</m:t>
                                        </m:r>
                                      </m:e>
                                      <m:sub>
                                        <m:r>
                                          <a:rPr lang="en-US" altLang="zh-CN" sz="2400" b="1" i="0" dirty="0" smtClean="0">
                                            <a:latin typeface="Cambria Math" panose="02040503050406030204" pitchFamily="18" charset="0"/>
                                          </a:rPr>
                                          <m:t>𝐀</m:t>
                                        </m:r>
                                      </m:sub>
                                    </m:sSub>
                                  </m:num>
                                  <m:den>
                                    <m:r>
                                      <a:rPr lang="en-US" altLang="zh-CN" sz="2400" b="1" i="1" dirty="0" smtClean="0">
                                        <a:latin typeface="Cambria Math" panose="02040503050406030204" pitchFamily="18" charset="0"/>
                                      </a:rPr>
                                      <m:t>𝒅𝒛</m:t>
                                    </m:r>
                                  </m:den>
                                </m:f>
                              </m:e>
                            </m:box>
                          </m:den>
                        </m:f>
                      </m:e>
                    </m:box>
                  </m:oMath>
                </a14:m>
                <a:endParaRPr lang="en-US" altLang="zh-CN" sz="2400" b="1" dirty="0">
                  <a:latin typeface="+mn-ea"/>
                </a:endParaRPr>
              </a:p>
              <a:p>
                <a:r>
                  <a:rPr lang="zh-CN" altLang="en-US" sz="2400" b="1" dirty="0">
                    <a:latin typeface="+mn-ea"/>
                  </a:rPr>
                  <a:t>影响因素： </a:t>
                </a:r>
                <a:endParaRPr lang="en-US" altLang="zh-CN" sz="2400" b="1" dirty="0">
                  <a:latin typeface="+mn-ea"/>
                </a:endParaRPr>
              </a:p>
              <a:p>
                <a:r>
                  <a:rPr lang="zh-CN" altLang="en-US" sz="2400" b="1" dirty="0">
                    <a:latin typeface="+mn-ea"/>
                  </a:rPr>
                  <a:t>    随物系种类（</a:t>
                </a:r>
                <a14:m>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𝑩</m:t>
                    </m:r>
                  </m:oMath>
                </a14:m>
                <a:r>
                  <a:rPr lang="zh-CN" altLang="en-US" sz="2400" b="1" dirty="0">
                    <a:latin typeface="+mn-ea"/>
                  </a:rPr>
                  <a:t>组分）、温度（</a:t>
                </a:r>
                <a14:m>
                  <m:oMath xmlns:m="http://schemas.openxmlformats.org/officeDocument/2006/math">
                    <m:r>
                      <a:rPr lang="en-US" altLang="zh-CN" sz="2400" b="1" i="1" smtClean="0">
                        <a:latin typeface="Cambria Math" panose="02040503050406030204" pitchFamily="18" charset="0"/>
                      </a:rPr>
                      <m:t>𝑻</m:t>
                    </m:r>
                  </m:oMath>
                </a14:m>
                <a:r>
                  <a:rPr lang="zh-CN" altLang="en-US" sz="2400" b="1" dirty="0">
                    <a:latin typeface="+mn-ea"/>
                  </a:rPr>
                  <a:t>）、浓度（</a:t>
                </a:r>
                <a14:m>
                  <m:oMath xmlns:m="http://schemas.openxmlformats.org/officeDocument/2006/math">
                    <m:r>
                      <a:rPr lang="en-US" altLang="zh-CN" sz="2400" b="1" i="1" smtClean="0">
                        <a:latin typeface="Cambria Math" panose="02040503050406030204" pitchFamily="18" charset="0"/>
                      </a:rPr>
                      <m:t>𝑪</m:t>
                    </m:r>
                  </m:oMath>
                </a14:m>
                <a:r>
                  <a:rPr lang="zh-CN" altLang="en-US" sz="2400" b="1" dirty="0">
                    <a:latin typeface="+mn-ea"/>
                  </a:rPr>
                  <a:t>）或总压（</a:t>
                </a:r>
                <a14:m>
                  <m:oMath xmlns:m="http://schemas.openxmlformats.org/officeDocument/2006/math">
                    <m:r>
                      <a:rPr lang="en-US" altLang="zh-CN" sz="2400" b="1" i="1" smtClean="0">
                        <a:latin typeface="Cambria Math" panose="02040503050406030204" pitchFamily="18" charset="0"/>
                      </a:rPr>
                      <m:t>𝑷</m:t>
                    </m:r>
                  </m:oMath>
                </a14:m>
                <a:r>
                  <a:rPr lang="zh-CN" altLang="en-US" sz="2400" b="1" dirty="0">
                    <a:latin typeface="+mn-ea"/>
                  </a:rPr>
                  <a:t>）的不同而变化。</a:t>
                </a:r>
                <a:endParaRPr lang="en-US" altLang="zh-CN" sz="2400" b="1" dirty="0">
                  <a:latin typeface="+mn-ea"/>
                </a:endParaRPr>
              </a:p>
              <a:p>
                <a:endParaRPr lang="en-US" altLang="zh-CN" sz="2400" b="1" dirty="0">
                  <a:latin typeface="+mn-ea"/>
                </a:endParaRPr>
              </a:p>
              <a:p>
                <a:r>
                  <a:rPr lang="zh-CN" altLang="en-US" sz="2400" b="1" dirty="0">
                    <a:latin typeface="+mn-ea"/>
                  </a:rPr>
                  <a:t>来源： </a:t>
                </a:r>
                <a:endParaRPr lang="en-US" altLang="zh-CN" sz="2400" b="1" dirty="0">
                  <a:latin typeface="+mn-ea"/>
                </a:endParaRPr>
              </a:p>
              <a:p>
                <a:r>
                  <a:rPr lang="zh-CN" altLang="en-US" sz="2400" b="1" dirty="0">
                    <a:latin typeface="+mn-ea"/>
                  </a:rPr>
                  <a:t>    查手册，实验测定，半经验公式来估算。</a:t>
                </a:r>
                <a:endParaRPr lang="en-US" altLang="zh-CN" sz="2400" b="1" dirty="0">
                  <a:latin typeface="+mn-ea"/>
                </a:endParaRPr>
              </a:p>
              <a:p>
                <a:endParaRPr lang="en-US" altLang="zh-CN" sz="3000" b="1" dirty="0">
                  <a:solidFill>
                    <a:srgbClr val="FFC000"/>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355028" y="801579"/>
                <a:ext cx="11506046" cy="5049716"/>
              </a:xfrm>
              <a:prstGeom prst="rect">
                <a:avLst/>
              </a:prstGeom>
              <a:blipFill>
                <a:blip r:embed="rId2"/>
                <a:stretch>
                  <a:fillRect l="-953" t="-965" r="-3443"/>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225174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00445" y="788517"/>
                <a:ext cx="11534503" cy="6927025"/>
              </a:xfrm>
              <a:prstGeom prst="rect">
                <a:avLst/>
              </a:prstGeom>
            </p:spPr>
            <p:txBody>
              <a:bodyPr wrap="square">
                <a:spAutoFit/>
              </a:bodyPr>
              <a:lstStyle/>
              <a:p>
                <a:pPr>
                  <a:spcBef>
                    <a:spcPts val="600"/>
                  </a:spcBef>
                </a:pPr>
                <a:r>
                  <a:rPr lang="en-US" altLang="zh-CN" sz="2600" b="1" dirty="0">
                    <a:latin typeface="Times New Roman" panose="02020603050405020304" pitchFamily="18" charset="0"/>
                    <a:cs typeface="Times New Roman" panose="02020603050405020304" pitchFamily="18" charset="0"/>
                  </a:rPr>
                  <a:t>B</a:t>
                </a:r>
                <a:r>
                  <a:rPr lang="zh-CN" altLang="en-US" sz="2600" b="1" dirty="0">
                    <a:latin typeface="Times New Roman" panose="02020603050405020304" pitchFamily="18" charset="0"/>
                    <a:cs typeface="Times New Roman" panose="02020603050405020304" pitchFamily="18" charset="0"/>
                  </a:rPr>
                  <a:t>：</a:t>
                </a:r>
                <a:r>
                  <a:rPr lang="zh-CN" altLang="en-US" sz="2600" b="1" dirty="0">
                    <a:latin typeface="+mn-ea"/>
                    <a:cs typeface="Times New Roman" panose="02020603050405020304" pitchFamily="18" charset="0"/>
                  </a:rPr>
                  <a:t>在气体中的扩散系数</a:t>
                </a:r>
                <a:endParaRPr lang="en-US" altLang="zh-CN" sz="2600" b="1" dirty="0">
                  <a:latin typeface="+mn-ea"/>
                  <a:cs typeface="Times New Roman" panose="02020603050405020304" pitchFamily="18" charset="0"/>
                </a:endParaRPr>
              </a:p>
              <a:p>
                <a:pPr>
                  <a:spcBef>
                    <a:spcPts val="600"/>
                  </a:spcBef>
                </a:pPr>
                <a:endParaRPr lang="en-US" altLang="zh-CN" sz="2600" b="1" dirty="0">
                  <a:latin typeface="+mn-ea"/>
                  <a:cs typeface="Times New Roman" panose="02020603050405020304" pitchFamily="18" charset="0"/>
                </a:endParaRPr>
              </a:p>
              <a:p>
                <a:pPr>
                  <a:spcBef>
                    <a:spcPts val="600"/>
                  </a:spcBef>
                </a:pPr>
                <a:r>
                  <a:rPr lang="zh-CN" altLang="en-US" sz="2600" b="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①</a:t>
                </a:r>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在压力不太高的条件下，气体中的扩散系数仅与温度、压力有关。</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𝒇</m:t>
                    </m:r>
                    <m:d>
                      <m:dPr>
                        <m:ctrlPr>
                          <a:rPr lang="en-US" altLang="zh-CN" sz="2400" b="1" i="1" dirty="0" smtClean="0">
                            <a:latin typeface="Cambria Math" panose="02040503050406030204" pitchFamily="18" charset="0"/>
                            <a:cs typeface="Times New Roman" panose="02020603050405020304" pitchFamily="18" charset="0"/>
                          </a:rPr>
                        </m:ctrlPr>
                      </m:dPr>
                      <m:e>
                        <m:r>
                          <a:rPr lang="en-US" altLang="zh-CN" sz="2400" b="1" i="1" dirty="0" smtClean="0">
                            <a:latin typeface="Cambria Math" panose="02040503050406030204" pitchFamily="18" charset="0"/>
                            <a:cs typeface="Times New Roman" panose="02020603050405020304" pitchFamily="18" charset="0"/>
                          </a:rPr>
                          <m:t>𝑻</m:t>
                        </m:r>
                        <m:r>
                          <a:rPr lang="zh-CN" altLang="en-US" sz="2400" b="1" i="1" dirty="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𝑷</m:t>
                        </m:r>
                      </m:e>
                    </m:d>
                  </m:oMath>
                </a14:m>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②</a:t>
                </a:r>
                <a:r>
                  <a:rPr lang="zh-CN" altLang="en-US" sz="2400" b="1" dirty="0">
                    <a:latin typeface="Times New Roman" panose="02020603050405020304" pitchFamily="18" charset="0"/>
                    <a:cs typeface="Times New Roman" panose="02020603050405020304" pitchFamily="18" charset="0"/>
                  </a:rPr>
                  <a:t> 在常压下，在气体中的扩散系数的范围为</a:t>
                </a:r>
                <a14:m>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1</m:t>
                        </m:r>
                        <m:r>
                          <a:rPr lang="en-US" altLang="zh-CN" sz="2400" b="1" i="1" smtClean="0">
                            <a:latin typeface="Cambria Math" panose="02040503050406030204" pitchFamily="18" charset="0"/>
                            <a:cs typeface="Times New Roman" panose="02020603050405020304" pitchFamily="18" charset="0"/>
                          </a:rPr>
                          <m:t>0</m:t>
                        </m:r>
                      </m:e>
                      <m:sup>
                        <m:r>
                          <a:rPr lang="en-US" altLang="zh-CN" sz="2400" b="1" i="1">
                            <a:latin typeface="Cambria Math" panose="02040503050406030204" pitchFamily="18" charset="0"/>
                            <a:cs typeface="Times New Roman" panose="02020603050405020304" pitchFamily="18" charset="0"/>
                          </a:rPr>
                          <m:t>−5</m:t>
                        </m:r>
                      </m:sup>
                    </m:sSup>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0</m:t>
                        </m:r>
                      </m:e>
                      <m:sup>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4</m:t>
                        </m:r>
                      </m:sup>
                    </m:sSup>
                    <m:f>
                      <m:fPr>
                        <m:type m:val="lin"/>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𝒎</m:t>
                            </m:r>
                          </m:e>
                          <m:sup>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𝟐</m:t>
                            </m:r>
                          </m:sup>
                        </m:sSup>
                      </m:num>
                      <m:den>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𝒔</m:t>
                        </m:r>
                      </m:den>
                    </m:f>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smtClean="0">
                        <a:latin typeface="Cambria Math" panose="02040503050406030204" pitchFamily="18" charset="0"/>
                        <a:ea typeface="Cambria Math" panose="02040503050406030204" pitchFamily="18" charset="0"/>
                        <a:cs typeface="Times New Roman" panose="02020603050405020304" pitchFamily="18" charset="0"/>
                      </a:rPr>
                      <m:t>常见</m:t>
                    </m:r>
                  </m:oMath>
                </a14:m>
                <a:r>
                  <a:rPr lang="zh-CN" altLang="en-US" sz="2400" b="1" dirty="0">
                    <a:latin typeface="Times New Roman" panose="02020603050405020304" pitchFamily="18" charset="0"/>
                    <a:cs typeface="Times New Roman" panose="02020603050405020304" pitchFamily="18" charset="0"/>
                  </a:rPr>
                  <a:t>物质在空气中的扩散系数见书中表</a:t>
                </a:r>
                <a:r>
                  <a:rPr lang="en-US" altLang="zh-CN" sz="2400" b="1" dirty="0">
                    <a:latin typeface="Times New Roman" panose="02020603050405020304" pitchFamily="18" charset="0"/>
                    <a:cs typeface="Times New Roman" panose="02020603050405020304" pitchFamily="18" charset="0"/>
                  </a:rPr>
                  <a:t>5-3</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en-US" altLang="zh-CN" sz="2400" b="1" dirty="0">
                    <a:latin typeface="Times New Roman" panose="02020603050405020304" pitchFamily="18" charset="0"/>
                    <a:cs typeface="Times New Roman" panose="02020603050405020304" pitchFamily="18" charset="0"/>
                  </a:rPr>
                  <a:t>  ③</a:t>
                </a:r>
                <a:r>
                  <a:rPr lang="zh-CN" altLang="en-US" sz="2400" b="1" dirty="0">
                    <a:latin typeface="Times New Roman" panose="02020603050405020304" pitchFamily="18" charset="0"/>
                    <a:cs typeface="Times New Roman" panose="02020603050405020304" pitchFamily="18" charset="0"/>
                  </a:rPr>
                  <a:t> 实验测定法：蒸发管法，双容积法，液滴蒸发法。</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④</a:t>
                </a:r>
                <a:r>
                  <a:rPr lang="zh-CN" altLang="en-US" sz="2400" b="1" dirty="0">
                    <a:latin typeface="Times New Roman" panose="02020603050405020304" pitchFamily="18" charset="0"/>
                    <a:cs typeface="Times New Roman" panose="02020603050405020304" pitchFamily="18" charset="0"/>
                  </a:rPr>
                  <a:t> 半经验公式：</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box>
                      <m:boxPr>
                        <m:ctrlP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𝑻</m:t>
                                </m:r>
                              </m:e>
                              <m:sup>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𝒏</m:t>
                                </m:r>
                              </m:sup>
                            </m:sSup>
                          </m:num>
                          <m:den>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𝒑</m:t>
                            </m:r>
                          </m:den>
                        </m:f>
                      </m:e>
                    </m:box>
                  </m:oMath>
                </a14:m>
                <a:r>
                  <a:rPr lang="en-US" altLang="zh-CN" sz="2400" b="1" dirty="0">
                    <a:latin typeface="Times New Roman" panose="02020603050405020304" pitchFamily="18" charset="0"/>
                    <a:cs typeface="Times New Roman" panose="02020603050405020304" pitchFamily="18" charset="0"/>
                  </a:rPr>
                  <a:t> ,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𝑻</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D </a:t>
                </a:r>
                <a14:m>
                  <m:oMath xmlns:m="http://schemas.openxmlformats.org/officeDocument/2006/math">
                    <m:r>
                      <a:rPr lang="en-US" altLang="zh-CN" sz="2400" b="1" i="1" dirty="0"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a:latin typeface="Times New Roman" panose="02020603050405020304" pitchFamily="18" charset="0"/>
                    <a:cs typeface="Times New Roman" panose="02020603050405020304" pitchFamily="18" charset="0"/>
                  </a:rPr>
                  <a:t>  ⑤ 推算：</a:t>
                </a:r>
                <a:endParaRPr lang="en-US" altLang="zh-CN" sz="2400" b="1" dirty="0">
                  <a:latin typeface="Times New Roman" panose="02020603050405020304" pitchFamily="18" charset="0"/>
                  <a:cs typeface="Times New Roman" panose="02020603050405020304" pitchFamily="18" charset="0"/>
                </a:endParaRPr>
              </a:p>
              <a:p>
                <a:pPr>
                  <a:spcBef>
                    <a:spcPts val="600"/>
                  </a:spcBef>
                </a:pPr>
                <a:r>
                  <a:rPr lang="zh-CN" alt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dirty="0">
                        <a:latin typeface="Cambria Math" panose="02040503050406030204" pitchFamily="18" charset="0"/>
                        <a:cs typeface="Times New Roman" panose="02020603050405020304" pitchFamily="18" charset="0"/>
                      </a:rPr>
                      <m:t>=</m:t>
                    </m:r>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𝑫</m:t>
                        </m:r>
                      </m:e>
                      <m:sub>
                        <m:r>
                          <a:rPr lang="en-US" altLang="zh-CN" sz="2400" b="1" i="1" dirty="0">
                            <a:latin typeface="Cambria Math" panose="02040503050406030204" pitchFamily="18" charset="0"/>
                            <a:cs typeface="Times New Roman" panose="02020603050405020304" pitchFamily="18" charset="0"/>
                          </a:rPr>
                          <m:t>0</m:t>
                        </m:r>
                      </m:sub>
                    </m:sSub>
                    <m:d>
                      <m:dPr>
                        <m:ctrlPr>
                          <a:rPr lang="en-US" altLang="zh-CN" sz="2400" b="1" i="1" dirty="0" smtClean="0">
                            <a:latin typeface="Cambria Math" panose="02040503050406030204" pitchFamily="18" charset="0"/>
                            <a:cs typeface="Times New Roman" panose="02020603050405020304" pitchFamily="18" charset="0"/>
                          </a:rPr>
                        </m:ctrlPr>
                      </m:dPr>
                      <m:e>
                        <m:box>
                          <m:boxPr>
                            <m:ctrlPr>
                              <a:rPr lang="en-US" altLang="zh-CN" sz="2400" b="1" i="1" dirty="0" smtClean="0">
                                <a:latin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cs typeface="Times New Roman" panose="02020603050405020304" pitchFamily="18" charset="0"/>
                                  </a:rPr>
                                </m:ctrlPr>
                              </m:fPr>
                              <m:num>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𝒑</m:t>
                                    </m:r>
                                  </m:e>
                                  <m:sub>
                                    <m:r>
                                      <a:rPr lang="en-US" altLang="zh-CN" sz="2400" b="1" i="1" dirty="0" smtClean="0">
                                        <a:latin typeface="Cambria Math" panose="02040503050406030204" pitchFamily="18" charset="0"/>
                                        <a:cs typeface="Times New Roman" panose="02020603050405020304" pitchFamily="18" charset="0"/>
                                      </a:rPr>
                                      <m:t>𝟎</m:t>
                                    </m:r>
                                  </m:sub>
                                </m:sSub>
                              </m:num>
                              <m:den>
                                <m:r>
                                  <a:rPr lang="en-US" altLang="zh-CN" sz="2400" b="1" i="1" dirty="0" smtClean="0">
                                    <a:latin typeface="Cambria Math" panose="02040503050406030204" pitchFamily="18" charset="0"/>
                                    <a:cs typeface="Times New Roman" panose="02020603050405020304" pitchFamily="18" charset="0"/>
                                  </a:rPr>
                                  <m:t>𝒑</m:t>
                                </m:r>
                              </m:den>
                            </m:f>
                          </m:e>
                        </m:box>
                      </m:e>
                    </m:d>
                    <m:sSup>
                      <m:sSupPr>
                        <m:ctrlPr>
                          <a:rPr lang="en-US" altLang="zh-CN" sz="2400" b="1" i="1" dirty="0" smtClean="0">
                            <a:latin typeface="Cambria Math" panose="02040503050406030204" pitchFamily="18" charset="0"/>
                            <a:cs typeface="Times New Roman" panose="02020603050405020304" pitchFamily="18" charset="0"/>
                          </a:rPr>
                        </m:ctrlPr>
                      </m:sSupPr>
                      <m:e>
                        <m:d>
                          <m:dPr>
                            <m:ctrlPr>
                              <a:rPr lang="en-US" altLang="zh-CN" sz="2400" b="1" i="1" dirty="0" smtClean="0">
                                <a:latin typeface="Cambria Math" panose="02040503050406030204" pitchFamily="18" charset="0"/>
                                <a:cs typeface="Times New Roman" panose="02020603050405020304" pitchFamily="18" charset="0"/>
                              </a:rPr>
                            </m:ctrlPr>
                          </m:dPr>
                          <m:e>
                            <m:box>
                              <m:boxPr>
                                <m:ctrlPr>
                                  <a:rPr lang="en-US" altLang="zh-CN" sz="2400" b="1" i="1" dirty="0" smtClean="0">
                                    <a:latin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cs typeface="Times New Roman" panose="02020603050405020304" pitchFamily="18" charset="0"/>
                                      </a:rPr>
                                    </m:ctrlPr>
                                  </m:fPr>
                                  <m:num>
                                    <m:r>
                                      <a:rPr lang="en-US" altLang="zh-CN" sz="2400" b="1" i="1" dirty="0" smtClean="0">
                                        <a:latin typeface="Cambria Math" panose="02040503050406030204" pitchFamily="18" charset="0"/>
                                        <a:cs typeface="Times New Roman" panose="02020603050405020304" pitchFamily="18" charset="0"/>
                                      </a:rPr>
                                      <m:t>𝑻</m:t>
                                    </m:r>
                                  </m:num>
                                  <m:den>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𝑻</m:t>
                                        </m:r>
                                      </m:e>
                                      <m:sub>
                                        <m:r>
                                          <a:rPr lang="en-US" altLang="zh-CN" sz="2400" b="1" i="1" dirty="0" smtClean="0">
                                            <a:latin typeface="Cambria Math" panose="02040503050406030204" pitchFamily="18" charset="0"/>
                                            <a:cs typeface="Times New Roman" panose="02020603050405020304" pitchFamily="18" charset="0"/>
                                          </a:rPr>
                                          <m:t>𝟎</m:t>
                                        </m:r>
                                      </m:sub>
                                    </m:sSub>
                                  </m:den>
                                </m:f>
                              </m:e>
                            </m:box>
                          </m:e>
                        </m:d>
                      </m:e>
                      <m:sup>
                        <m:f>
                          <m:fPr>
                            <m:type m:val="lin"/>
                            <m:ctrlPr>
                              <a:rPr lang="en-US" altLang="zh-CN" sz="2400" b="1" i="1" dirty="0" smtClean="0">
                                <a:latin typeface="Cambria Math" panose="02040503050406030204" pitchFamily="18" charset="0"/>
                                <a:cs typeface="Times New Roman" panose="02020603050405020304" pitchFamily="18" charset="0"/>
                              </a:rPr>
                            </m:ctrlPr>
                          </m:fPr>
                          <m:num>
                            <m:r>
                              <a:rPr lang="en-US" altLang="zh-CN" sz="2400" b="1" i="1" dirty="0" smtClean="0">
                                <a:latin typeface="Cambria Math" panose="02040503050406030204" pitchFamily="18" charset="0"/>
                                <a:cs typeface="Times New Roman" panose="02020603050405020304" pitchFamily="18" charset="0"/>
                              </a:rPr>
                              <m:t>𝟑</m:t>
                            </m:r>
                          </m:num>
                          <m:den>
                            <m:r>
                              <a:rPr lang="en-US" altLang="zh-CN" sz="2400" b="1" i="1" dirty="0" smtClean="0">
                                <a:latin typeface="Cambria Math" panose="02040503050406030204" pitchFamily="18" charset="0"/>
                                <a:cs typeface="Times New Roman" panose="02020603050405020304" pitchFamily="18" charset="0"/>
                              </a:rPr>
                              <m:t>𝟐</m:t>
                            </m:r>
                          </m:den>
                        </m:f>
                      </m:sup>
                    </m:sSup>
                  </m:oMath>
                </a14:m>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𝑫</m:t>
                        </m:r>
                      </m:e>
                      <m:sub>
                        <m:r>
                          <a:rPr lang="en-US" altLang="zh-CN" sz="2400" b="1" i="1" dirty="0" smtClean="0">
                            <a:latin typeface="Cambria Math" panose="02040503050406030204" pitchFamily="18" charset="0"/>
                            <a:cs typeface="Times New Roman" panose="02020603050405020304" pitchFamily="18" charset="0"/>
                          </a:rPr>
                          <m:t>𝟎</m:t>
                        </m:r>
                      </m:sub>
                    </m:sSub>
                    <m:r>
                      <a:rPr lang="zh-CN" altLang="en-US" sz="2400" b="1" i="1" dirty="0">
                        <a:latin typeface="Cambria Math" panose="02040503050406030204" pitchFamily="18" charset="0"/>
                        <a:cs typeface="Times New Roman" panose="02020603050405020304" pitchFamily="18" charset="0"/>
                      </a:rPr>
                      <m:t>为</m:t>
                    </m:r>
                  </m:oMath>
                </a14:m>
                <a:r>
                  <a:rPr lang="zh-CN" altLang="en-US" sz="2400" b="1" dirty="0">
                    <a:latin typeface="Times New Roman" panose="02020603050405020304" pitchFamily="18" charset="0"/>
                    <a:cs typeface="Times New Roman" panose="02020603050405020304" pitchFamily="18" charset="0"/>
                  </a:rPr>
                  <a:t>某一温度</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𝑻</m:t>
                        </m:r>
                      </m:e>
                      <m:sub>
                        <m:r>
                          <a:rPr lang="en-US" altLang="zh-CN" sz="2400" b="1" i="1">
                            <a:latin typeface="Cambria Math" panose="02040503050406030204" pitchFamily="18" charset="0"/>
                            <a:cs typeface="Times New Roman" panose="02020603050405020304" pitchFamily="18" charset="0"/>
                          </a:rPr>
                          <m:t>0</m:t>
                        </m:r>
                      </m:sub>
                    </m:sSub>
                    <m:r>
                      <a:rPr lang="zh-CN" altLang="en-US" sz="2400" b="1" i="1">
                        <a:latin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压力</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smtClean="0">
                            <a:latin typeface="Cambria Math" panose="02040503050406030204" pitchFamily="18" charset="0"/>
                            <a:cs typeface="Times New Roman" panose="02020603050405020304" pitchFamily="18" charset="0"/>
                          </a:rPr>
                          <m:t>𝒑</m:t>
                        </m:r>
                      </m:e>
                      <m:sub>
                        <m:r>
                          <a:rPr lang="en-US" altLang="zh-CN" sz="2400" b="1" i="1" dirty="0" smtClean="0">
                            <a:latin typeface="Cambria Math" panose="02040503050406030204" pitchFamily="18" charset="0"/>
                            <a:cs typeface="Times New Roman" panose="02020603050405020304" pitchFamily="18" charset="0"/>
                          </a:rPr>
                          <m:t>𝟎</m:t>
                        </m:r>
                      </m:sub>
                    </m:sSub>
                    <m:r>
                      <a:rPr lang="zh-CN" altLang="en-US" sz="2400" b="1" i="1" dirty="0">
                        <a:latin typeface="Cambria Math" panose="02040503050406030204" pitchFamily="18" charset="0"/>
                        <a:cs typeface="Times New Roman" panose="02020603050405020304" pitchFamily="18" charset="0"/>
                      </a:rPr>
                      <m:t>下</m:t>
                    </m:r>
                  </m:oMath>
                </a14:m>
                <a:r>
                  <a:rPr lang="zh-CN" altLang="en-US" sz="2400" b="1" dirty="0">
                    <a:latin typeface="Times New Roman" panose="02020603050405020304" pitchFamily="18" charset="0"/>
                    <a:cs typeface="Times New Roman" panose="02020603050405020304" pitchFamily="18" charset="0"/>
                  </a:rPr>
                  <a:t>的扩散系数。</a:t>
                </a:r>
                <a:endParaRPr lang="en-US" altLang="zh-CN" sz="2400" b="1" dirty="0">
                  <a:latin typeface="Times New Roman" panose="02020603050405020304" pitchFamily="18" charset="0"/>
                  <a:cs typeface="Times New Roman" panose="02020603050405020304" pitchFamily="18" charset="0"/>
                </a:endParaRPr>
              </a:p>
              <a:p>
                <a:pPr>
                  <a:spcBef>
                    <a:spcPts val="600"/>
                  </a:spcBef>
                </a:pPr>
                <a:endParaRPr lang="en-US" altLang="zh-CN" sz="2600" b="1" dirty="0">
                  <a:latin typeface="+mn-ea"/>
                  <a:cs typeface="Times New Roman" panose="02020603050405020304" pitchFamily="18" charset="0"/>
                </a:endParaRPr>
              </a:p>
              <a:p>
                <a:pPr>
                  <a:spcBef>
                    <a:spcPts val="600"/>
                  </a:spcBef>
                </a:pPr>
                <a:endParaRPr lang="en-US" altLang="zh-CN" sz="2600" b="1" dirty="0">
                  <a:latin typeface="+mn-ea"/>
                  <a:cs typeface="Times New Roman" panose="02020603050405020304" pitchFamily="18" charset="0"/>
                </a:endParaRPr>
              </a:p>
              <a:p>
                <a:pPr>
                  <a:spcBef>
                    <a:spcPts val="600"/>
                  </a:spcBef>
                </a:pPr>
                <a:endParaRPr lang="en-US" altLang="zh-CN" sz="2600" b="1" dirty="0">
                  <a:latin typeface="+mn-ea"/>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00445" y="788517"/>
                <a:ext cx="11534503" cy="6927025"/>
              </a:xfrm>
              <a:prstGeom prst="rect">
                <a:avLst/>
              </a:prstGeom>
              <a:blipFill>
                <a:blip r:embed="rId2"/>
                <a:stretch>
                  <a:fillRect l="-951" t="-967"/>
                </a:stretch>
              </a:blipFill>
            </p:spPr>
            <p:txBody>
              <a:bodyPr/>
              <a:lstStyle/>
              <a:p>
                <a:r>
                  <a:rPr lang="zh-CN" altLang="en-US">
                    <a:noFill/>
                  </a:rPr>
                  <a:t> </a:t>
                </a:r>
              </a:p>
            </p:txBody>
          </p:sp>
        </mc:Fallback>
      </mc:AlternateContent>
      <p:sp>
        <p:nvSpPr>
          <p:cNvPr id="4" name="右箭头 3"/>
          <p:cNvSpPr/>
          <p:nvPr/>
        </p:nvSpPr>
        <p:spPr>
          <a:xfrm>
            <a:off x="3174275" y="4683035"/>
            <a:ext cx="574765" cy="117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5138557" y="4676504"/>
            <a:ext cx="600891" cy="12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176290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39634" y="801580"/>
                <a:ext cx="11534503" cy="5342040"/>
              </a:xfrm>
              <a:prstGeom prst="rect">
                <a:avLst/>
              </a:prstGeom>
            </p:spPr>
            <p:txBody>
              <a:bodyPr wrap="square">
                <a:spAutoFit/>
              </a:bodyPr>
              <a:lstStyle/>
              <a:p>
                <a:pPr>
                  <a:spcBef>
                    <a:spcPts val="600"/>
                  </a:spcBef>
                </a:pPr>
                <a:r>
                  <a:rPr lang="en-US" altLang="zh-CN" sz="2600" b="1" dirty="0">
                    <a:latin typeface="Times New Roman" panose="02020603050405020304" pitchFamily="18" charset="0"/>
                    <a:cs typeface="Times New Roman" panose="02020603050405020304" pitchFamily="18" charset="0"/>
                  </a:rPr>
                  <a:t>C</a:t>
                </a:r>
                <a:r>
                  <a:rPr lang="zh-CN" altLang="en-US" sz="2600" b="1" dirty="0">
                    <a:latin typeface="Times New Roman" panose="02020603050405020304" pitchFamily="18" charset="0"/>
                    <a:cs typeface="Times New Roman" panose="02020603050405020304" pitchFamily="18" charset="0"/>
                  </a:rPr>
                  <a:t>：</a:t>
                </a:r>
                <a:r>
                  <a:rPr lang="zh-CN" altLang="en-US" sz="2600" b="1" dirty="0">
                    <a:latin typeface="+mn-ea"/>
                    <a:cs typeface="Times New Roman" panose="02020603050405020304" pitchFamily="18" charset="0"/>
                  </a:rPr>
                  <a:t>在液体中的扩散系数</a:t>
                </a:r>
                <a:endParaRPr lang="en-US" altLang="zh-CN" sz="2600" b="1" dirty="0">
                  <a:latin typeface="+mn-ea"/>
                  <a:cs typeface="Times New Roman" panose="02020603050405020304" pitchFamily="18" charset="0"/>
                </a:endParaRPr>
              </a:p>
              <a:p>
                <a:pPr>
                  <a:spcBef>
                    <a:spcPts val="600"/>
                  </a:spcBef>
                </a:pPr>
                <a:endParaRPr lang="en-US" altLang="zh-CN" sz="26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a:t>
                </a:r>
                <a:r>
                  <a:rPr lang="en-US" altLang="zh-CN" sz="2400" b="1" dirty="0">
                    <a:latin typeface="+mn-ea"/>
                    <a:cs typeface="Times New Roman" panose="02020603050405020304" pitchFamily="18" charset="0"/>
                  </a:rPr>
                  <a:t>①</a:t>
                </a:r>
                <a:r>
                  <a:rPr lang="zh-CN" altLang="en-US" sz="2400" b="1" dirty="0">
                    <a:latin typeface="+mn-ea"/>
                    <a:cs typeface="Times New Roman" panose="02020603050405020304" pitchFamily="18" charset="0"/>
                  </a:rPr>
                  <a:t> 在溶液浓度很低的条件下，液体中的扩散系数与温度、黏度有关。</a:t>
                </a:r>
                <a:endParaRPr lang="en-US" altLang="zh-CN" sz="24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a:t>
                </a:r>
                <a:r>
                  <a:rPr lang="en-US" altLang="zh-CN" sz="2400" b="1" dirty="0">
                    <a:latin typeface="+mn-ea"/>
                    <a:cs typeface="Times New Roman" panose="02020603050405020304" pitchFamily="18" charset="0"/>
                  </a:rPr>
                  <a:t>		</a:t>
                </a:r>
                <a:r>
                  <a:rPr lang="zh-CN" altLang="en-US" sz="2400" b="1" dirty="0">
                    <a:latin typeface="+mn-ea"/>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𝒇</m:t>
                    </m:r>
                    <m:d>
                      <m:dPr>
                        <m:ctrlPr>
                          <a:rPr lang="en-US" altLang="zh-CN" sz="2400" b="1" i="1" dirty="0" smtClean="0">
                            <a:latin typeface="Cambria Math" panose="02040503050406030204" pitchFamily="18" charset="0"/>
                            <a:cs typeface="Times New Roman" panose="02020603050405020304" pitchFamily="18" charset="0"/>
                          </a:rPr>
                        </m:ctrlPr>
                      </m:dPr>
                      <m:e>
                        <m:r>
                          <a:rPr lang="en-US" altLang="zh-CN" sz="2400" b="1" i="1" dirty="0" smtClean="0">
                            <a:latin typeface="Cambria Math" panose="02040503050406030204" pitchFamily="18" charset="0"/>
                            <a:cs typeface="Times New Roman" panose="02020603050405020304" pitchFamily="18" charset="0"/>
                          </a:rPr>
                          <m:t>𝑻</m:t>
                        </m:r>
                        <m:r>
                          <a:rPr lang="zh-CN" altLang="en-US" sz="2400" b="1" i="1" dirty="0">
                            <a:latin typeface="Cambria Math" panose="02040503050406030204" pitchFamily="18" charset="0"/>
                            <a:cs typeface="Times New Roman" panose="02020603050405020304" pitchFamily="18" charset="0"/>
                          </a:rPr>
                          <m:t>，</m:t>
                        </m:r>
                        <m:r>
                          <a:rPr lang="zh-CN" altLang="en-US" sz="2400" b="1" i="1" dirty="0" smtClean="0">
                            <a:latin typeface="Cambria Math" panose="02040503050406030204" pitchFamily="18" charset="0"/>
                            <a:cs typeface="Times New Roman" panose="02020603050405020304" pitchFamily="18" charset="0"/>
                          </a:rPr>
                          <m:t>𝝁</m:t>
                        </m:r>
                      </m:e>
                    </m:d>
                  </m:oMath>
                </a14:m>
                <a:endParaRPr lang="en-US" altLang="zh-CN" sz="2400" b="1" dirty="0">
                  <a:latin typeface="+mn-ea"/>
                  <a:cs typeface="Times New Roman" panose="02020603050405020304" pitchFamily="18" charset="0"/>
                </a:endParaRPr>
              </a:p>
              <a:p>
                <a:pPr>
                  <a:spcBef>
                    <a:spcPts val="600"/>
                  </a:spcBef>
                </a:pPr>
                <a:r>
                  <a:rPr lang="en-US" altLang="zh-CN" sz="2400" b="1" dirty="0">
                    <a:latin typeface="+mn-ea"/>
                    <a:cs typeface="Times New Roman" panose="02020603050405020304" pitchFamily="18" charset="0"/>
                  </a:rPr>
                  <a:t>  ②</a:t>
                </a:r>
                <a:r>
                  <a:rPr lang="zh-CN" altLang="en-US" sz="2400" b="1" dirty="0">
                    <a:latin typeface="+mn-ea"/>
                    <a:cs typeface="Times New Roman" panose="02020603050405020304" pitchFamily="18" charset="0"/>
                  </a:rPr>
                  <a:t> 在液体中的扩散系数的范围为</a:t>
                </a:r>
                <a14:m>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1</m:t>
                        </m:r>
                        <m:r>
                          <a:rPr lang="en-US" altLang="zh-CN" sz="2400" b="1" i="1" smtClean="0">
                            <a:latin typeface="Cambria Math" panose="02040503050406030204" pitchFamily="18" charset="0"/>
                            <a:cs typeface="Times New Roman" panose="02020603050405020304" pitchFamily="18" charset="0"/>
                          </a:rPr>
                          <m:t>0</m:t>
                        </m:r>
                      </m:e>
                      <m:sup>
                        <m:r>
                          <a:rPr lang="en-US" altLang="zh-CN"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1</m:t>
                        </m:r>
                        <m:r>
                          <a:rPr lang="en-US" altLang="zh-CN" sz="2400" b="1" i="1">
                            <a:latin typeface="Cambria Math" panose="02040503050406030204" pitchFamily="18" charset="0"/>
                            <a:cs typeface="Times New Roman" panose="02020603050405020304" pitchFamily="18" charset="0"/>
                          </a:rPr>
                          <m:t>0</m:t>
                        </m:r>
                      </m:sup>
                    </m:sSup>
                    <m:r>
                      <a:rPr lang="en-US" altLang="zh-CN" sz="2400" b="1" i="1" smtClean="0">
                        <a:latin typeface="Cambria Math" panose="02040503050406030204" pitchFamily="18" charset="0"/>
                        <a:cs typeface="Times New Roman" panose="02020603050405020304" pitchFamily="18" charset="0"/>
                      </a:rPr>
                      <m:t>~</m:t>
                    </m:r>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a:latin typeface="Cambria Math" panose="02040503050406030204" pitchFamily="18" charset="0"/>
                            <a:cs typeface="Times New Roman" panose="02020603050405020304" pitchFamily="18" charset="0"/>
                          </a:rPr>
                          <m:t>1</m:t>
                        </m:r>
                        <m:r>
                          <a:rPr lang="en-US" altLang="zh-CN" sz="2400" b="1" i="1" smtClean="0">
                            <a:latin typeface="Cambria Math" panose="02040503050406030204" pitchFamily="18" charset="0"/>
                            <a:cs typeface="Times New Roman" panose="02020603050405020304" pitchFamily="18" charset="0"/>
                          </a:rPr>
                          <m:t>0</m:t>
                        </m:r>
                      </m:e>
                      <m:sup>
                        <m:r>
                          <a:rPr lang="en-US" altLang="zh-CN"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9</m:t>
                        </m:r>
                      </m:sup>
                    </m:sSup>
                    <m:f>
                      <m:fPr>
                        <m:type m:val="lin"/>
                        <m:ctrlPr>
                          <a:rPr lang="en-US" altLang="zh-CN" sz="2400" b="1" i="1" smtClean="0">
                            <a:latin typeface="Cambria Math" panose="02040503050406030204" pitchFamily="18" charset="0"/>
                            <a:cs typeface="Times New Roman" panose="02020603050405020304" pitchFamily="18" charset="0"/>
                          </a:rPr>
                        </m:ctrlPr>
                      </m:fPr>
                      <m:num>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𝒎</m:t>
                            </m:r>
                          </m:e>
                          <m:sup>
                            <m:r>
                              <a:rPr lang="en-US" altLang="zh-CN" sz="2400" b="1" i="1" smtClean="0">
                                <a:latin typeface="Cambria Math" panose="02040503050406030204" pitchFamily="18" charset="0"/>
                                <a:cs typeface="Times New Roman" panose="02020603050405020304" pitchFamily="18" charset="0"/>
                              </a:rPr>
                              <m:t>𝟐</m:t>
                            </m:r>
                          </m:sup>
                        </m:sSup>
                      </m:num>
                      <m:den>
                        <m:r>
                          <a:rPr lang="en-US" altLang="zh-CN" sz="2400" b="1" i="1" smtClean="0">
                            <a:latin typeface="Cambria Math" panose="02040503050406030204" pitchFamily="18" charset="0"/>
                            <a:cs typeface="Times New Roman" panose="02020603050405020304" pitchFamily="18" charset="0"/>
                          </a:rPr>
                          <m:t>𝒔</m:t>
                        </m:r>
                      </m:den>
                    </m:f>
                    <m:r>
                      <a:rPr lang="zh-CN" altLang="en-US" sz="2400" b="1" i="1">
                        <a:latin typeface="Cambria Math" panose="02040503050406030204" pitchFamily="18" charset="0"/>
                        <a:cs typeface="Times New Roman" panose="02020603050405020304" pitchFamily="18" charset="0"/>
                      </a:rPr>
                      <m:t>。</m:t>
                    </m:r>
                    <m:r>
                      <a:rPr lang="zh-CN" altLang="en-US" sz="2400" b="1" i="1" smtClean="0">
                        <a:latin typeface="Cambria Math" panose="02040503050406030204" pitchFamily="18" charset="0"/>
                        <a:cs typeface="Times New Roman" panose="02020603050405020304" pitchFamily="18" charset="0"/>
                      </a:rPr>
                      <m:t>常见</m:t>
                    </m:r>
                  </m:oMath>
                </a14:m>
                <a:r>
                  <a:rPr lang="zh-CN" altLang="en-US" sz="2400" b="1" dirty="0">
                    <a:latin typeface="+mn-ea"/>
                    <a:cs typeface="Times New Roman" panose="02020603050405020304" pitchFamily="18" charset="0"/>
                  </a:rPr>
                  <a:t>物质在水中的扩散系数见书中表</a:t>
                </a:r>
                <a:r>
                  <a:rPr lang="en-US" altLang="zh-CN" sz="2400" b="1" dirty="0">
                    <a:latin typeface="+mn-ea"/>
                    <a:cs typeface="Times New Roman" panose="02020603050405020304" pitchFamily="18" charset="0"/>
                  </a:rPr>
                  <a:t>5-8</a:t>
                </a:r>
                <a:r>
                  <a:rPr lang="zh-CN" altLang="en-US" sz="2400" b="1" dirty="0">
                    <a:latin typeface="+mn-ea"/>
                    <a:cs typeface="Times New Roman" panose="02020603050405020304" pitchFamily="18" charset="0"/>
                  </a:rPr>
                  <a:t>。</a:t>
                </a:r>
                <a:endParaRPr lang="en-US" altLang="zh-CN" sz="2400" b="1" dirty="0">
                  <a:latin typeface="+mn-ea"/>
                  <a:cs typeface="Times New Roman" panose="02020603050405020304" pitchFamily="18" charset="0"/>
                </a:endParaRPr>
              </a:p>
              <a:p>
                <a:pPr>
                  <a:spcBef>
                    <a:spcPts val="600"/>
                  </a:spcBef>
                </a:pPr>
                <a:r>
                  <a:rPr lang="en-US" altLang="zh-CN" sz="2400" b="1" dirty="0">
                    <a:latin typeface="+mn-ea"/>
                    <a:cs typeface="Times New Roman" panose="02020603050405020304" pitchFamily="18" charset="0"/>
                  </a:rPr>
                  <a:t>  ③</a:t>
                </a:r>
                <a:r>
                  <a:rPr lang="zh-CN" altLang="en-US" sz="2400" b="1" dirty="0">
                    <a:latin typeface="+mn-ea"/>
                    <a:cs typeface="Times New Roman" panose="02020603050405020304" pitchFamily="18" charset="0"/>
                  </a:rPr>
                  <a:t> 实验测定法：毛细管法，多孔板法。</a:t>
                </a:r>
                <a:endParaRPr lang="en-US" altLang="zh-CN" sz="24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a:t>
                </a:r>
                <a:r>
                  <a:rPr lang="zh-CN" altLang="zh-CN" sz="2400" b="1" dirty="0">
                    <a:latin typeface="+mn-ea"/>
                    <a:cs typeface="Times New Roman" panose="02020603050405020304" pitchFamily="18" charset="0"/>
                  </a:rPr>
                  <a:t>④</a:t>
                </a:r>
                <a:r>
                  <a:rPr lang="zh-CN" altLang="en-US" sz="2400" b="1" dirty="0">
                    <a:latin typeface="+mn-ea"/>
                    <a:cs typeface="Times New Roman" panose="02020603050405020304" pitchFamily="18" charset="0"/>
                  </a:rPr>
                  <a:t> 半经验公式：</a:t>
                </a:r>
                <a:endParaRPr lang="en-US" altLang="zh-CN" sz="24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cs typeface="Times New Roman" panose="02020603050405020304" pitchFamily="18" charset="0"/>
                      </a:rPr>
                      <m:t>∝</m:t>
                    </m:r>
                    <m:box>
                      <m:boxPr>
                        <m:ctrlPr>
                          <a:rPr lang="en-US" altLang="zh-CN" sz="2400" b="1" i="1" dirty="0" smtClean="0">
                            <a:latin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cs typeface="Times New Roman" panose="02020603050405020304" pitchFamily="18" charset="0"/>
                              </a:rPr>
                            </m:ctrlPr>
                          </m:fPr>
                          <m:num>
                            <m:r>
                              <a:rPr lang="en-US" altLang="zh-CN" sz="2400" b="1" i="1" dirty="0">
                                <a:latin typeface="Cambria Math" panose="02040503050406030204" pitchFamily="18" charset="0"/>
                                <a:cs typeface="Times New Roman" panose="02020603050405020304" pitchFamily="18" charset="0"/>
                              </a:rPr>
                              <m:t>𝑻</m:t>
                            </m:r>
                          </m:num>
                          <m:den>
                            <m:r>
                              <a:rPr lang="el-GR" altLang="zh-CN" sz="2400" b="1" i="1" dirty="0" smtClean="0">
                                <a:latin typeface="Cambria Math" panose="02040503050406030204" pitchFamily="18" charset="0"/>
                                <a:cs typeface="Times New Roman" panose="02020603050405020304" pitchFamily="18" charset="0"/>
                              </a:rPr>
                              <m:t>𝝁</m:t>
                            </m:r>
                          </m:den>
                        </m:f>
                      </m:e>
                    </m:box>
                  </m:oMath>
                </a14:m>
                <a:r>
                  <a:rPr lang="en-US" altLang="zh-CN" sz="2400" b="1" dirty="0">
                    <a:latin typeface="+mn-ea"/>
                    <a:cs typeface="Times New Roman" panose="02020603050405020304" pitchFamily="18" charset="0"/>
                  </a:rPr>
                  <a:t> ,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𝑻</m:t>
                    </m:r>
                    <m:r>
                      <a:rPr lang="en-US" altLang="zh-CN" sz="2400" b="1" i="1" smtClean="0">
                        <a:latin typeface="Cambria Math" panose="02040503050406030204" pitchFamily="18" charset="0"/>
                        <a:cs typeface="Times New Roman" panose="02020603050405020304" pitchFamily="18" charset="0"/>
                      </a:rPr>
                      <m:t>↑</m:t>
                    </m:r>
                  </m:oMath>
                </a14:m>
                <a:r>
                  <a:rPr lang="en-US" altLang="zh-CN" sz="2400" b="1" dirty="0">
                    <a:latin typeface="+mn-ea"/>
                    <a:cs typeface="Times New Roman" panose="02020603050405020304" pitchFamily="18" charset="0"/>
                  </a:rPr>
                  <a:t>     </a:t>
                </a:r>
                <a14:m>
                  <m:oMath xmlns:m="http://schemas.openxmlformats.org/officeDocument/2006/math">
                    <m:r>
                      <a:rPr lang="zh-CN" altLang="en-US" sz="2400" b="1" i="1" dirty="0">
                        <a:latin typeface="Cambria Math" panose="02040503050406030204" pitchFamily="18" charset="0"/>
                        <a:cs typeface="Times New Roman" panose="02020603050405020304" pitchFamily="18" charset="0"/>
                      </a:rPr>
                      <m:t> </m:t>
                    </m:r>
                    <m:r>
                      <a:rPr lang="en-US" altLang="zh-CN" sz="2400" b="1" i="1" dirty="0" smtClean="0">
                        <a:latin typeface="Cambria Math" panose="02040503050406030204" pitchFamily="18" charset="0"/>
                        <a:cs typeface="Times New Roman" panose="02020603050405020304" pitchFamily="18" charset="0"/>
                      </a:rPr>
                      <m:t>𝑫</m:t>
                    </m:r>
                    <m:r>
                      <a:rPr lang="en-US" altLang="zh-CN" sz="2400" b="1" i="1" dirty="0" smtClean="0">
                        <a:latin typeface="Cambria Math" panose="02040503050406030204" pitchFamily="18" charset="0"/>
                        <a:cs typeface="Times New Roman" panose="02020603050405020304" pitchFamily="18" charset="0"/>
                      </a:rPr>
                      <m:t>↑</m:t>
                    </m:r>
                  </m:oMath>
                </a14:m>
                <a:r>
                  <a:rPr lang="en-US" altLang="zh-CN" sz="2400" b="1" dirty="0">
                    <a:latin typeface="+mn-ea"/>
                    <a:cs typeface="Times New Roman" panose="02020603050405020304" pitchFamily="18" charset="0"/>
                  </a:rPr>
                  <a:t>,</a:t>
                </a:r>
                <a:r>
                  <a:rPr lang="zh-CN" altLang="en-US" sz="2400" b="1" dirty="0">
                    <a:latin typeface="+mn-ea"/>
                    <a:cs typeface="Times New Roman" panose="02020603050405020304" pitchFamily="18" charset="0"/>
                  </a:rPr>
                  <a:t>    </a:t>
                </a:r>
                <a14:m>
                  <m:oMath xmlns:m="http://schemas.openxmlformats.org/officeDocument/2006/math">
                    <m:r>
                      <a:rPr lang="zh-CN" altLang="en-US" sz="2400" b="1" i="1" dirty="0" smtClean="0">
                        <a:latin typeface="Cambria Math" panose="02040503050406030204" pitchFamily="18" charset="0"/>
                        <a:cs typeface="Times New Roman" panose="02020603050405020304" pitchFamily="18" charset="0"/>
                      </a:rPr>
                      <m:t>𝝁</m:t>
                    </m:r>
                    <m:r>
                      <a:rPr lang="en-US" altLang="zh-CN" sz="2400" b="1" i="1" dirty="0" smtClean="0">
                        <a:latin typeface="Cambria Math" panose="02040503050406030204" pitchFamily="18" charset="0"/>
                        <a:cs typeface="Times New Roman" panose="02020603050405020304" pitchFamily="18" charset="0"/>
                      </a:rPr>
                      <m:t>↑</m:t>
                    </m:r>
                    <m:r>
                      <a:rPr lang="zh-CN" altLang="en-US" sz="2400" b="1" i="1" dirty="0">
                        <a:latin typeface="Cambria Math" panose="02040503050406030204" pitchFamily="18" charset="0"/>
                        <a:cs typeface="Times New Roman" panose="02020603050405020304" pitchFamily="18" charset="0"/>
                      </a:rPr>
                      <m:t> </m:t>
                    </m:r>
                  </m:oMath>
                </a14:m>
                <a:r>
                  <a:rPr lang="zh-CN" altLang="en-US" sz="2400" b="1" dirty="0">
                    <a:latin typeface="+mn-ea"/>
                    <a:cs typeface="Times New Roman" panose="02020603050405020304" pitchFamily="18" charset="0"/>
                  </a:rPr>
                  <a:t>    </a:t>
                </a:r>
                <a:r>
                  <a:rPr lang="en-US" altLang="zh-CN" sz="2400" b="1" i="1" dirty="0">
                    <a:latin typeface="+mn-ea"/>
                    <a:cs typeface="Times New Roman" panose="02020603050405020304" pitchFamily="18" charset="0"/>
                  </a:rPr>
                  <a:t>D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m:t>
                    </m:r>
                  </m:oMath>
                </a14:m>
                <a:endParaRPr lang="en-US" altLang="zh-CN" sz="24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⑤ 推算：</a:t>
                </a:r>
                <a:endParaRPr lang="en-US" altLang="zh-CN" sz="2400" b="1" dirty="0">
                  <a:latin typeface="+mn-ea"/>
                  <a:cs typeface="Times New Roman" panose="02020603050405020304" pitchFamily="18" charset="0"/>
                </a:endParaRPr>
              </a:p>
              <a:p>
                <a:pPr>
                  <a:spcBef>
                    <a:spcPts val="600"/>
                  </a:spcBef>
                </a:pPr>
                <a:r>
                  <a:rPr lang="zh-CN" altLang="en-US" sz="2400" b="1" dirty="0">
                    <a:latin typeface="+mn-ea"/>
                    <a:cs typeface="Times New Roman" panose="02020603050405020304" pitchFamily="18" charset="0"/>
                  </a:rPr>
                  <a:t>        </a:t>
                </a:r>
                <a14:m>
                  <m:oMath xmlns:m="http://schemas.openxmlformats.org/officeDocument/2006/math">
                    <m:r>
                      <a:rPr lang="en-US" altLang="zh-CN" sz="2400" b="1" i="1" dirty="0">
                        <a:latin typeface="Cambria Math" panose="02040503050406030204" pitchFamily="18" charset="0"/>
                        <a:cs typeface="Times New Roman" panose="02020603050405020304" pitchFamily="18" charset="0"/>
                      </a:rPr>
                      <m:t>𝑫</m:t>
                    </m:r>
                    <m:r>
                      <a:rPr lang="en-US" altLang="zh-CN" sz="2400" b="1" dirty="0">
                        <a:latin typeface="Cambria Math" panose="02040503050406030204" pitchFamily="18" charset="0"/>
                        <a:cs typeface="Times New Roman" panose="02020603050405020304" pitchFamily="18" charset="0"/>
                      </a:rPr>
                      <m:t>=</m:t>
                    </m:r>
                    <m:sSub>
                      <m:sSubPr>
                        <m:ctrlPr>
                          <a:rPr lang="en-US" altLang="zh-CN" sz="2400" b="1" i="1" dirty="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𝑫</m:t>
                        </m:r>
                      </m:e>
                      <m:sub>
                        <m:r>
                          <a:rPr lang="en-US" altLang="zh-CN" sz="2400" b="1" i="1" dirty="0">
                            <a:latin typeface="Cambria Math" panose="02040503050406030204" pitchFamily="18" charset="0"/>
                            <a:cs typeface="Times New Roman" panose="02020603050405020304" pitchFamily="18" charset="0"/>
                          </a:rPr>
                          <m:t>0</m:t>
                        </m:r>
                      </m:sub>
                    </m:sSub>
                    <m:d>
                      <m:dPr>
                        <m:ctrlPr>
                          <a:rPr lang="en-US" altLang="zh-CN" sz="2400" b="1" i="1" dirty="0">
                            <a:latin typeface="Cambria Math" panose="02040503050406030204" pitchFamily="18" charset="0"/>
                            <a:cs typeface="Times New Roman" panose="02020603050405020304" pitchFamily="18" charset="0"/>
                          </a:rPr>
                        </m:ctrlPr>
                      </m:dPr>
                      <m:e>
                        <m:box>
                          <m:boxPr>
                            <m:ctrlPr>
                              <a:rPr lang="en-US" altLang="zh-CN" sz="2400" b="1" i="1" dirty="0">
                                <a:latin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cs typeface="Times New Roman" panose="02020603050405020304" pitchFamily="18" charset="0"/>
                                  </a:rPr>
                                </m:ctrlPr>
                              </m:fPr>
                              <m:num>
                                <m:r>
                                  <a:rPr lang="en-US" altLang="zh-CN" sz="2400" b="1" i="1" dirty="0" smtClean="0">
                                    <a:latin typeface="Cambria Math" panose="02040503050406030204" pitchFamily="18" charset="0"/>
                                    <a:cs typeface="Times New Roman" panose="02020603050405020304" pitchFamily="18" charset="0"/>
                                  </a:rPr>
                                  <m:t>𝑻</m:t>
                                </m:r>
                              </m:num>
                              <m:den>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𝑻</m:t>
                                    </m:r>
                                  </m:e>
                                  <m:sub>
                                    <m:r>
                                      <a:rPr lang="en-US" altLang="zh-CN" sz="2400" b="1" i="1" dirty="0">
                                        <a:latin typeface="Cambria Math" panose="02040503050406030204" pitchFamily="18" charset="0"/>
                                        <a:cs typeface="Times New Roman" panose="02020603050405020304" pitchFamily="18" charset="0"/>
                                      </a:rPr>
                                      <m:t>0</m:t>
                                    </m:r>
                                  </m:sub>
                                </m:sSub>
                              </m:den>
                            </m:f>
                          </m:e>
                        </m:box>
                      </m:e>
                    </m:d>
                    <m:d>
                      <m:dPr>
                        <m:ctrlPr>
                          <a:rPr lang="en-US" altLang="zh-CN" sz="2400" b="1" i="1" dirty="0" smtClean="0">
                            <a:latin typeface="Cambria Math" panose="02040503050406030204" pitchFamily="18" charset="0"/>
                            <a:cs typeface="Times New Roman" panose="02020603050405020304" pitchFamily="18" charset="0"/>
                          </a:rPr>
                        </m:ctrlPr>
                      </m:dPr>
                      <m:e>
                        <m:box>
                          <m:boxPr>
                            <m:ctrlPr>
                              <a:rPr lang="en-US" altLang="zh-CN" sz="2400" b="1" i="1" dirty="0" smtClean="0">
                                <a:latin typeface="Cambria Math" panose="02040503050406030204" pitchFamily="18" charset="0"/>
                                <a:cs typeface="Times New Roman" panose="02020603050405020304" pitchFamily="18" charset="0"/>
                              </a:rPr>
                            </m:ctrlPr>
                          </m:boxPr>
                          <m:e>
                            <m:f>
                              <m:fPr>
                                <m:ctrlPr>
                                  <a:rPr lang="en-US" altLang="zh-CN" sz="2400" b="1" i="1" dirty="0" smtClean="0">
                                    <a:latin typeface="Cambria Math" panose="02040503050406030204" pitchFamily="18" charset="0"/>
                                    <a:cs typeface="Times New Roman" panose="02020603050405020304" pitchFamily="18" charset="0"/>
                                  </a:rPr>
                                </m:ctrlPr>
                              </m:fPr>
                              <m:num>
                                <m:sSub>
                                  <m:sSubPr>
                                    <m:ctrlPr>
                                      <a:rPr lang="en-US" altLang="zh-CN" sz="2400" b="1" i="1" dirty="0" smtClean="0">
                                        <a:latin typeface="Cambria Math" panose="02040503050406030204" pitchFamily="18" charset="0"/>
                                        <a:cs typeface="Times New Roman" panose="02020603050405020304" pitchFamily="18" charset="0"/>
                                      </a:rPr>
                                    </m:ctrlPr>
                                  </m:sSubPr>
                                  <m:e>
                                    <m:r>
                                      <a:rPr lang="zh-CN" altLang="en-US" sz="2400" b="1" i="1" dirty="0" smtClean="0">
                                        <a:latin typeface="Cambria Math" panose="02040503050406030204" pitchFamily="18" charset="0"/>
                                        <a:cs typeface="Times New Roman" panose="02020603050405020304" pitchFamily="18" charset="0"/>
                                      </a:rPr>
                                      <m:t>𝝁</m:t>
                                    </m:r>
                                  </m:e>
                                  <m:sub>
                                    <m:r>
                                      <a:rPr lang="en-US" altLang="zh-CN" sz="2400" b="1" i="1" dirty="0">
                                        <a:latin typeface="Cambria Math" panose="02040503050406030204" pitchFamily="18" charset="0"/>
                                        <a:cs typeface="Times New Roman" panose="02020603050405020304" pitchFamily="18" charset="0"/>
                                      </a:rPr>
                                      <m:t>0</m:t>
                                    </m:r>
                                  </m:sub>
                                </m:sSub>
                              </m:num>
                              <m:den>
                                <m:r>
                                  <a:rPr lang="zh-CN" altLang="en-US" sz="2400" b="1" i="1" dirty="0" smtClean="0">
                                    <a:latin typeface="Cambria Math" panose="02040503050406030204" pitchFamily="18" charset="0"/>
                                    <a:cs typeface="Times New Roman" panose="02020603050405020304" pitchFamily="18" charset="0"/>
                                  </a:rPr>
                                  <m:t>𝝁</m:t>
                                </m:r>
                              </m:den>
                            </m:f>
                          </m:e>
                        </m:box>
                      </m:e>
                    </m:d>
                  </m:oMath>
                </a14:m>
                <a:r>
                  <a:rPr lang="en-US" altLang="zh-CN" sz="2400" b="1" dirty="0">
                    <a:latin typeface="+mn-ea"/>
                    <a:cs typeface="Times New Roman" panose="02020603050405020304" pitchFamily="18" charset="0"/>
                  </a:rPr>
                  <a:t>        </a:t>
                </a:r>
                <a14:m>
                  <m:oMath xmlns:m="http://schemas.openxmlformats.org/officeDocument/2006/math">
                    <m:sSub>
                      <m:sSubPr>
                        <m:ctrlPr>
                          <a:rPr lang="en-US" altLang="zh-CN" sz="2400" b="1" i="1" dirty="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𝑫</m:t>
                        </m:r>
                      </m:e>
                      <m:sub>
                        <m:r>
                          <a:rPr lang="en-US" altLang="zh-CN" sz="2400" b="1" i="1" dirty="0">
                            <a:latin typeface="Cambria Math" panose="02040503050406030204" pitchFamily="18" charset="0"/>
                            <a:cs typeface="Times New Roman" panose="02020603050405020304" pitchFamily="18" charset="0"/>
                          </a:rPr>
                          <m:t>𝟎</m:t>
                        </m:r>
                      </m:sub>
                    </m:sSub>
                    <m:r>
                      <a:rPr lang="zh-CN" altLang="en-US" sz="2400" b="1" i="1" dirty="0">
                        <a:latin typeface="Cambria Math" panose="02040503050406030204" pitchFamily="18" charset="0"/>
                        <a:cs typeface="Times New Roman" panose="02020603050405020304" pitchFamily="18" charset="0"/>
                      </a:rPr>
                      <m:t>为</m:t>
                    </m:r>
                  </m:oMath>
                </a14:m>
                <a:r>
                  <a:rPr lang="zh-CN" altLang="en-US" sz="2400" b="1" dirty="0">
                    <a:latin typeface="+mn-ea"/>
                    <a:cs typeface="Times New Roman" panose="02020603050405020304" pitchFamily="18" charset="0"/>
                  </a:rPr>
                  <a:t>某一温度</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𝑻</m:t>
                        </m:r>
                      </m:e>
                      <m:sub>
                        <m:r>
                          <a:rPr lang="en-US" altLang="zh-CN" sz="2400" b="1" i="1">
                            <a:latin typeface="Cambria Math" panose="02040503050406030204" pitchFamily="18" charset="0"/>
                            <a:cs typeface="Times New Roman" panose="02020603050405020304" pitchFamily="18" charset="0"/>
                          </a:rPr>
                          <m:t>0</m:t>
                        </m:r>
                      </m:sub>
                    </m:sSub>
                    <m:r>
                      <a:rPr lang="zh-CN" altLang="en-US" sz="2400" b="1" i="1">
                        <a:latin typeface="Cambria Math" panose="02040503050406030204" pitchFamily="18" charset="0"/>
                        <a:cs typeface="Times New Roman" panose="02020603050405020304" pitchFamily="18" charset="0"/>
                      </a:rPr>
                      <m:t>，黏度</m:t>
                    </m:r>
                    <m:sSub>
                      <m:sSubPr>
                        <m:ctrlPr>
                          <a:rPr lang="en-US" altLang="zh-CN" sz="2400" b="1" i="1" dirty="0">
                            <a:latin typeface="Cambria Math" panose="02040503050406030204" pitchFamily="18" charset="0"/>
                            <a:cs typeface="Times New Roman" panose="02020603050405020304" pitchFamily="18" charset="0"/>
                          </a:rPr>
                        </m:ctrlPr>
                      </m:sSubPr>
                      <m:e>
                        <m:r>
                          <a:rPr lang="el-GR" altLang="zh-CN" sz="2400" b="1" i="1" dirty="0" smtClean="0">
                            <a:latin typeface="Cambria Math" panose="02040503050406030204" pitchFamily="18" charset="0"/>
                            <a:cs typeface="Times New Roman" panose="02020603050405020304" pitchFamily="18" charset="0"/>
                          </a:rPr>
                          <m:t>𝝁</m:t>
                        </m:r>
                      </m:e>
                      <m:sub>
                        <m:r>
                          <a:rPr lang="en-US" altLang="zh-CN" sz="2400" b="1" i="1" dirty="0">
                            <a:latin typeface="Cambria Math" panose="02040503050406030204" pitchFamily="18" charset="0"/>
                            <a:cs typeface="Times New Roman" panose="02020603050405020304" pitchFamily="18" charset="0"/>
                          </a:rPr>
                          <m:t>𝟎</m:t>
                        </m:r>
                      </m:sub>
                    </m:sSub>
                    <m:r>
                      <a:rPr lang="zh-CN" altLang="en-US" sz="2400" b="1" i="1" dirty="0">
                        <a:latin typeface="Cambria Math" panose="02040503050406030204" pitchFamily="18" charset="0"/>
                        <a:cs typeface="Times New Roman" panose="02020603050405020304" pitchFamily="18" charset="0"/>
                      </a:rPr>
                      <m:t>下</m:t>
                    </m:r>
                  </m:oMath>
                </a14:m>
                <a:r>
                  <a:rPr lang="zh-CN" altLang="en-US" sz="2400" b="1" dirty="0">
                    <a:latin typeface="+mn-ea"/>
                    <a:cs typeface="Times New Roman" panose="02020603050405020304" pitchFamily="18" charset="0"/>
                  </a:rPr>
                  <a:t>的扩散系数。</a:t>
                </a:r>
                <a:endParaRPr lang="en-US" altLang="zh-CN" sz="2400" b="1" dirty="0">
                  <a:latin typeface="+mn-ea"/>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39634" y="801580"/>
                <a:ext cx="11534503" cy="5342040"/>
              </a:xfrm>
              <a:prstGeom prst="rect">
                <a:avLst/>
              </a:prstGeom>
              <a:blipFill>
                <a:blip r:embed="rId2"/>
                <a:stretch>
                  <a:fillRect l="-951" t="-1254"/>
                </a:stretch>
              </a:blipFill>
            </p:spPr>
            <p:txBody>
              <a:bodyPr/>
              <a:lstStyle/>
              <a:p>
                <a:r>
                  <a:rPr lang="zh-CN" altLang="en-US">
                    <a:noFill/>
                  </a:rPr>
                  <a:t> </a:t>
                </a:r>
              </a:p>
            </p:txBody>
          </p:sp>
        </mc:Fallback>
      </mc:AlternateContent>
      <p:sp>
        <p:nvSpPr>
          <p:cNvPr id="4" name="右箭头 3"/>
          <p:cNvSpPr/>
          <p:nvPr/>
        </p:nvSpPr>
        <p:spPr>
          <a:xfrm>
            <a:off x="4490267" y="4585065"/>
            <a:ext cx="574765" cy="117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6915104" y="4611191"/>
            <a:ext cx="600891"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3621017" y="125542"/>
            <a:ext cx="6150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5.3   </a:t>
            </a:r>
            <a:r>
              <a:rPr lang="zh-CN" altLang="en-US"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单相内传质</a:t>
            </a:r>
            <a:r>
              <a:rPr lang="en-US" altLang="zh-CN" sz="3200"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ea typeface="+mn-ea"/>
                <a:cs typeface="Times New Roman" panose="02020603050405020304" pitchFamily="18" charset="0"/>
              </a:rPr>
              <a:t>分子扩散</a:t>
            </a:r>
          </a:p>
        </p:txBody>
      </p:sp>
    </p:spTree>
    <p:extLst>
      <p:ext uri="{BB962C8B-B14F-4D97-AF65-F5344CB8AC3E}">
        <p14:creationId xmlns:p14="http://schemas.microsoft.com/office/powerpoint/2010/main" val="1938861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2956</TotalTime>
  <Words>2478</Words>
  <Application>Microsoft Office PowerPoint</Application>
  <PresentationFormat>宽屏</PresentationFormat>
  <Paragraphs>472</Paragraphs>
  <Slides>27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7" baseType="lpstr">
      <vt:lpstr>等线</vt:lpstr>
      <vt:lpstr>仿宋</vt:lpstr>
      <vt:lpstr>宋体</vt:lpstr>
      <vt:lpstr>Arial</vt:lpstr>
      <vt:lpstr>Cambria Math</vt:lpstr>
      <vt:lpstr>Times New Roman</vt:lpstr>
      <vt:lpstr>Tw Cen MT</vt:lpstr>
      <vt:lpstr>电路</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正晖 江</cp:lastModifiedBy>
  <cp:revision>168</cp:revision>
  <cp:lastPrinted>2019-03-13T03:50:05Z</cp:lastPrinted>
  <dcterms:created xsi:type="dcterms:W3CDTF">2018-01-09T01:28:03Z</dcterms:created>
  <dcterms:modified xsi:type="dcterms:W3CDTF">2019-04-02T11:57:48Z</dcterms:modified>
</cp:coreProperties>
</file>