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6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3E1"/>
    <a:srgbClr val="2D2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425"/>
            <a:ext cx="2412698" cy="660317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68" name="直接连接符 67"/>
          <p:cNvCxnSpPr/>
          <p:nvPr userDrawn="1"/>
        </p:nvCxnSpPr>
        <p:spPr bwMode="auto">
          <a:xfrm>
            <a:off x="0" y="769272"/>
            <a:ext cx="12192000" cy="29241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FFFF00">
                <a:alpha val="9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0"/>
            <a:ext cx="3197101" cy="784225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6" name="直接连接符 3"/>
          <p:cNvCxnSpPr>
            <a:cxnSpLocks noChangeShapeType="1"/>
          </p:cNvCxnSpPr>
          <p:nvPr userDrawn="1"/>
        </p:nvCxnSpPr>
        <p:spPr bwMode="auto">
          <a:xfrm>
            <a:off x="0" y="784225"/>
            <a:ext cx="12192000" cy="0"/>
          </a:xfrm>
          <a:prstGeom prst="line">
            <a:avLst/>
          </a:prstGeom>
          <a:noFill/>
          <a:ln w="50800" algn="ctr">
            <a:solidFill>
              <a:srgbClr val="FFFF00">
                <a:alpha val="96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0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875" y="774105"/>
            <a:ext cx="115867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5.4.1</a:t>
            </a:r>
            <a:r>
              <a:rPr lang="zh-CN" alt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双膜理论</a:t>
            </a:r>
            <a:endParaRPr lang="en-US" altLang="zh-CN" sz="28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 smtClean="0">
                <a:latin typeface="+mn-ea"/>
              </a:rPr>
              <a:t>（</a:t>
            </a:r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）假设</a:t>
            </a:r>
            <a:endParaRPr lang="en-US" altLang="zh-CN" sz="2600" b="1" dirty="0" smtClean="0"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①</a:t>
            </a:r>
            <a:r>
              <a:rPr lang="zh-CN" altLang="en-US" sz="2400" dirty="0" smtClean="0">
                <a:latin typeface="+mn-ea"/>
              </a:rPr>
              <a:t>  气</a:t>
            </a:r>
            <a:r>
              <a:rPr lang="zh-CN" altLang="en-US" sz="2400" dirty="0">
                <a:latin typeface="+mn-ea"/>
              </a:rPr>
              <a:t>液两相存在一个稳定的相界面</a:t>
            </a:r>
            <a:r>
              <a:rPr lang="zh-CN" altLang="en-US" sz="2400" dirty="0" smtClean="0">
                <a:latin typeface="+mn-ea"/>
              </a:rPr>
              <a:t>，相界面两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 侧分别存在着稳定</a:t>
            </a:r>
            <a:r>
              <a:rPr lang="zh-CN" altLang="en-US" sz="2400" dirty="0">
                <a:latin typeface="+mn-ea"/>
              </a:rPr>
              <a:t>的气膜和液膜。膜内为层流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 溶质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</a:rPr>
              <a:t>以</a:t>
            </a:r>
            <a:r>
              <a:rPr lang="zh-CN" altLang="en-US" sz="2400" dirty="0" smtClean="0">
                <a:latin typeface="+mn-ea"/>
              </a:rPr>
              <a:t>分子扩散</a:t>
            </a:r>
            <a:r>
              <a:rPr lang="zh-CN" altLang="en-US" sz="2400" dirty="0">
                <a:latin typeface="+mn-ea"/>
              </a:rPr>
              <a:t>方式通过气膜和液膜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zh-CN" altLang="en-US" sz="2400" b="1" dirty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 ②  </a:t>
            </a:r>
            <a:r>
              <a:rPr lang="zh-CN" altLang="en-US" sz="2400" dirty="0" smtClean="0"/>
              <a:t>相界面</a:t>
            </a:r>
            <a:r>
              <a:rPr lang="zh-CN" altLang="en-US" sz="2400" dirty="0"/>
              <a:t>处两相达平衡</a:t>
            </a:r>
            <a:r>
              <a:rPr lang="zh-CN" altLang="en-US" sz="2400" dirty="0" smtClean="0"/>
              <a:t>，界面无</a:t>
            </a:r>
            <a:r>
              <a:rPr lang="zh-CN" altLang="en-US" sz="2400" dirty="0"/>
              <a:t>扩散阻力。</a:t>
            </a:r>
            <a:r>
              <a:rPr lang="zh-CN" altLang="en-US" sz="2400" b="1" dirty="0" smtClean="0">
                <a:latin typeface="+mn-ea"/>
              </a:rPr>
              <a:t> 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zh-CN" altLang="en-US" sz="2400" b="1" dirty="0" smtClean="0">
                <a:latin typeface="+mn-ea"/>
              </a:rPr>
              <a:t>  ③  </a:t>
            </a:r>
            <a:r>
              <a:rPr lang="zh-CN" altLang="en-US" sz="2400" dirty="0" smtClean="0"/>
              <a:t>有效</a:t>
            </a:r>
            <a:r>
              <a:rPr lang="zh-CN" altLang="en-US" sz="2400" dirty="0"/>
              <a:t>膜</a:t>
            </a:r>
            <a:r>
              <a:rPr lang="zh-CN" altLang="en-US" sz="2400" dirty="0" smtClean="0"/>
              <a:t>以外的主体</a:t>
            </a:r>
            <a:r>
              <a:rPr lang="zh-CN" altLang="en-US" sz="2400" dirty="0"/>
              <a:t>中，充分湍动</a:t>
            </a:r>
            <a:r>
              <a:rPr lang="zh-CN" altLang="en-US" sz="2400" dirty="0" smtClean="0"/>
              <a:t>，溶质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浓度均匀，溶质</a:t>
            </a:r>
            <a:r>
              <a:rPr lang="zh-CN" altLang="en-US" sz="2400" dirty="0"/>
              <a:t>主要</a:t>
            </a:r>
            <a:r>
              <a:rPr lang="zh-CN" altLang="en-US" sz="2400" dirty="0" smtClean="0"/>
              <a:t>以涡流扩散</a:t>
            </a:r>
            <a:r>
              <a:rPr lang="zh-CN" altLang="en-US" sz="2400" dirty="0"/>
              <a:t>的形式传质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35000"/>
              </a:lnSpc>
            </a:pPr>
            <a:endParaRPr lang="en-US" altLang="zh-CN" sz="2400" dirty="0" smtClean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在吸收传质过程中，简化为溶质在层流膜内的分</a:t>
            </a:r>
            <a:endParaRPr lang="en-US" altLang="zh-CN" sz="2400" dirty="0" smtClean="0"/>
          </a:p>
          <a:p>
            <a:pPr>
              <a:lnSpc>
                <a:spcPct val="135000"/>
              </a:lnSpc>
            </a:pPr>
            <a:r>
              <a:rPr lang="zh-CN" altLang="en-US" sz="2400" dirty="0" smtClean="0"/>
              <a:t>子扩散过程，相界面及两相主体无传质阻力。</a:t>
            </a:r>
            <a:endParaRPr lang="zh-CN" altLang="en-US" sz="2400" dirty="0"/>
          </a:p>
          <a:p>
            <a:pPr>
              <a:lnSpc>
                <a:spcPct val="135000"/>
              </a:lnSpc>
            </a:pPr>
            <a:endParaRPr lang="en-US" altLang="zh-CN" sz="2400" b="1" dirty="0">
              <a:latin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相际对流传质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357302" y="1273936"/>
            <a:ext cx="3269760" cy="5016484"/>
            <a:chOff x="8357302" y="1273936"/>
            <a:chExt cx="3269760" cy="5016484"/>
          </a:xfrm>
        </p:grpSpPr>
        <p:grpSp>
          <p:nvGrpSpPr>
            <p:cNvPr id="87" name="组合 86"/>
            <p:cNvGrpSpPr/>
            <p:nvPr/>
          </p:nvGrpSpPr>
          <p:grpSpPr>
            <a:xfrm>
              <a:off x="8357302" y="2227790"/>
              <a:ext cx="3257253" cy="4024612"/>
              <a:chOff x="7243279" y="1484311"/>
              <a:chExt cx="3257253" cy="4024612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7243279" y="1484311"/>
                <a:ext cx="3257242" cy="3786947"/>
                <a:chOff x="2661" y="1042"/>
                <a:chExt cx="1275" cy="1689"/>
              </a:xfrm>
            </p:grpSpPr>
            <p:sp>
              <p:nvSpPr>
                <p:cNvPr id="23" name="Line 7"/>
                <p:cNvSpPr>
                  <a:spLocks noChangeShapeType="1"/>
                </p:cNvSpPr>
                <p:nvPr/>
              </p:nvSpPr>
              <p:spPr bwMode="auto">
                <a:xfrm>
                  <a:off x="3360" y="1042"/>
                  <a:ext cx="0" cy="1689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8"/>
                <p:cNvSpPr>
                  <a:spLocks noChangeShapeType="1"/>
                </p:cNvSpPr>
                <p:nvPr/>
              </p:nvSpPr>
              <p:spPr bwMode="auto">
                <a:xfrm>
                  <a:off x="3324" y="1065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9"/>
                <p:cNvSpPr>
                  <a:spLocks noChangeShapeType="1"/>
                </p:cNvSpPr>
                <p:nvPr/>
              </p:nvSpPr>
              <p:spPr bwMode="auto">
                <a:xfrm>
                  <a:off x="3294" y="1065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10"/>
                <p:cNvSpPr>
                  <a:spLocks noChangeShapeType="1"/>
                </p:cNvSpPr>
                <p:nvPr/>
              </p:nvSpPr>
              <p:spPr bwMode="auto">
                <a:xfrm>
                  <a:off x="3258" y="1059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11"/>
                <p:cNvSpPr>
                  <a:spLocks noChangeShapeType="1"/>
                </p:cNvSpPr>
                <p:nvPr/>
              </p:nvSpPr>
              <p:spPr bwMode="auto">
                <a:xfrm>
                  <a:off x="3396" y="1065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12"/>
                <p:cNvSpPr>
                  <a:spLocks noChangeShapeType="1"/>
                </p:cNvSpPr>
                <p:nvPr/>
              </p:nvSpPr>
              <p:spPr bwMode="auto">
                <a:xfrm>
                  <a:off x="3420" y="1065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13"/>
                <p:cNvSpPr>
                  <a:spLocks noChangeShapeType="1"/>
                </p:cNvSpPr>
                <p:nvPr/>
              </p:nvSpPr>
              <p:spPr bwMode="auto">
                <a:xfrm>
                  <a:off x="3444" y="1065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14"/>
                <p:cNvSpPr>
                  <a:spLocks noChangeShapeType="1"/>
                </p:cNvSpPr>
                <p:nvPr/>
              </p:nvSpPr>
              <p:spPr bwMode="auto">
                <a:xfrm>
                  <a:off x="3474" y="1065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Arc 15"/>
                <p:cNvSpPr>
                  <a:spLocks/>
                </p:cNvSpPr>
                <p:nvPr/>
              </p:nvSpPr>
              <p:spPr bwMode="auto">
                <a:xfrm>
                  <a:off x="3120" y="1116"/>
                  <a:ext cx="25" cy="4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0757"/>
                    <a:gd name="T2" fmla="*/ 9978 w 21600"/>
                    <a:gd name="T3" fmla="*/ 40757 h 40757"/>
                    <a:gd name="T4" fmla="*/ 0 w 21600"/>
                    <a:gd name="T5" fmla="*/ 21600 h 40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0757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652"/>
                        <a:pt x="17120" y="37037"/>
                        <a:pt x="9978" y="40757"/>
                      </a:cubicBezTo>
                    </a:path>
                    <a:path w="21600" h="40757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652"/>
                        <a:pt x="17120" y="37037"/>
                        <a:pt x="9978" y="407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Arc 16"/>
                <p:cNvSpPr>
                  <a:spLocks/>
                </p:cNvSpPr>
                <p:nvPr/>
              </p:nvSpPr>
              <p:spPr bwMode="auto">
                <a:xfrm>
                  <a:off x="3216" y="1211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Arc 17"/>
                <p:cNvSpPr>
                  <a:spLocks/>
                </p:cNvSpPr>
                <p:nvPr/>
              </p:nvSpPr>
              <p:spPr bwMode="auto">
                <a:xfrm>
                  <a:off x="3168" y="1305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Arc 18"/>
                <p:cNvSpPr>
                  <a:spLocks/>
                </p:cNvSpPr>
                <p:nvPr/>
              </p:nvSpPr>
              <p:spPr bwMode="auto">
                <a:xfrm>
                  <a:off x="3168" y="1161"/>
                  <a:ext cx="25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1201"/>
                    <a:gd name="T2" fmla="*/ 9075 w 21600"/>
                    <a:gd name="T3" fmla="*/ 41201 h 41201"/>
                    <a:gd name="T4" fmla="*/ 0 w 21600"/>
                    <a:gd name="T5" fmla="*/ 21600 h 41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01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015"/>
                        <a:pt x="16712" y="37665"/>
                        <a:pt x="9075" y="41201"/>
                      </a:cubicBezTo>
                    </a:path>
                    <a:path w="21600" h="41201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015"/>
                        <a:pt x="16712" y="37665"/>
                        <a:pt x="9075" y="4120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Arc 19"/>
                <p:cNvSpPr>
                  <a:spLocks/>
                </p:cNvSpPr>
                <p:nvPr/>
              </p:nvSpPr>
              <p:spPr bwMode="auto">
                <a:xfrm>
                  <a:off x="3216" y="1353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Arc 20"/>
                <p:cNvSpPr>
                  <a:spLocks/>
                </p:cNvSpPr>
                <p:nvPr/>
              </p:nvSpPr>
              <p:spPr bwMode="auto">
                <a:xfrm>
                  <a:off x="3120" y="1353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Arc 21"/>
                <p:cNvSpPr>
                  <a:spLocks/>
                </p:cNvSpPr>
                <p:nvPr/>
              </p:nvSpPr>
              <p:spPr bwMode="auto">
                <a:xfrm>
                  <a:off x="3216" y="1161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Arc 22"/>
                <p:cNvSpPr>
                  <a:spLocks/>
                </p:cNvSpPr>
                <p:nvPr/>
              </p:nvSpPr>
              <p:spPr bwMode="auto">
                <a:xfrm>
                  <a:off x="3120" y="1245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rc 23"/>
                <p:cNvSpPr>
                  <a:spLocks/>
                </p:cNvSpPr>
                <p:nvPr/>
              </p:nvSpPr>
              <p:spPr bwMode="auto">
                <a:xfrm>
                  <a:off x="3168" y="1364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rc 24"/>
                <p:cNvSpPr>
                  <a:spLocks/>
                </p:cNvSpPr>
                <p:nvPr/>
              </p:nvSpPr>
              <p:spPr bwMode="auto">
                <a:xfrm>
                  <a:off x="3192" y="1161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Arc 25"/>
                <p:cNvSpPr>
                  <a:spLocks/>
                </p:cNvSpPr>
                <p:nvPr/>
              </p:nvSpPr>
              <p:spPr bwMode="auto">
                <a:xfrm>
                  <a:off x="3216" y="1095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Arc 26"/>
                <p:cNvSpPr>
                  <a:spLocks/>
                </p:cNvSpPr>
                <p:nvPr/>
              </p:nvSpPr>
              <p:spPr bwMode="auto">
                <a:xfrm>
                  <a:off x="3216" y="1257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Arc 27"/>
                <p:cNvSpPr>
                  <a:spLocks/>
                </p:cNvSpPr>
                <p:nvPr/>
              </p:nvSpPr>
              <p:spPr bwMode="auto">
                <a:xfrm>
                  <a:off x="3168" y="1113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Arc 28"/>
                <p:cNvSpPr>
                  <a:spLocks/>
                </p:cNvSpPr>
                <p:nvPr/>
              </p:nvSpPr>
              <p:spPr bwMode="auto">
                <a:xfrm>
                  <a:off x="3120" y="1305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rc 29"/>
                <p:cNvSpPr>
                  <a:spLocks/>
                </p:cNvSpPr>
                <p:nvPr/>
              </p:nvSpPr>
              <p:spPr bwMode="auto">
                <a:xfrm>
                  <a:off x="3168" y="1257"/>
                  <a:ext cx="25" cy="4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2282"/>
                    <a:gd name="T2" fmla="*/ 6230 w 21600"/>
                    <a:gd name="T3" fmla="*/ 42282 h 42282"/>
                    <a:gd name="T4" fmla="*/ 0 w 21600"/>
                    <a:gd name="T5" fmla="*/ 21600 h 42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282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129"/>
                        <a:pt x="15354" y="39533"/>
                        <a:pt x="6230" y="42282"/>
                      </a:cubicBezTo>
                    </a:path>
                    <a:path w="21600" h="42282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129"/>
                        <a:pt x="15354" y="39533"/>
                        <a:pt x="6230" y="4228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Arc 30"/>
                <p:cNvSpPr>
                  <a:spLocks/>
                </p:cNvSpPr>
                <p:nvPr/>
              </p:nvSpPr>
              <p:spPr bwMode="auto">
                <a:xfrm>
                  <a:off x="3216" y="1449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rc 31"/>
                <p:cNvSpPr>
                  <a:spLocks/>
                </p:cNvSpPr>
                <p:nvPr/>
              </p:nvSpPr>
              <p:spPr bwMode="auto">
                <a:xfrm>
                  <a:off x="3216" y="1401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Arc 32"/>
                <p:cNvSpPr>
                  <a:spLocks/>
                </p:cNvSpPr>
                <p:nvPr/>
              </p:nvSpPr>
              <p:spPr bwMode="auto">
                <a:xfrm>
                  <a:off x="3120" y="1257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Arc 33"/>
                <p:cNvSpPr>
                  <a:spLocks/>
                </p:cNvSpPr>
                <p:nvPr/>
              </p:nvSpPr>
              <p:spPr bwMode="auto">
                <a:xfrm>
                  <a:off x="3131" y="1191"/>
                  <a:ext cx="25" cy="4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39848"/>
                    <a:gd name="T2" fmla="*/ 11557 w 21600"/>
                    <a:gd name="T3" fmla="*/ 39848 h 39848"/>
                    <a:gd name="T4" fmla="*/ 0 w 21600"/>
                    <a:gd name="T5" fmla="*/ 21600 h 39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9848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001"/>
                        <a:pt x="17810" y="35887"/>
                        <a:pt x="11557" y="39848"/>
                      </a:cubicBezTo>
                    </a:path>
                    <a:path w="21600" h="39848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001"/>
                        <a:pt x="17810" y="35887"/>
                        <a:pt x="11557" y="3984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Arc 34"/>
                <p:cNvSpPr>
                  <a:spLocks/>
                </p:cNvSpPr>
                <p:nvPr/>
              </p:nvSpPr>
              <p:spPr bwMode="auto">
                <a:xfrm>
                  <a:off x="3132" y="1406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Arc 35"/>
                <p:cNvSpPr>
                  <a:spLocks/>
                </p:cNvSpPr>
                <p:nvPr/>
              </p:nvSpPr>
              <p:spPr bwMode="auto">
                <a:xfrm>
                  <a:off x="3168" y="1424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Arc 36"/>
                <p:cNvSpPr>
                  <a:spLocks/>
                </p:cNvSpPr>
                <p:nvPr/>
              </p:nvSpPr>
              <p:spPr bwMode="auto">
                <a:xfrm>
                  <a:off x="3156" y="1454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Arc 37"/>
                <p:cNvSpPr>
                  <a:spLocks/>
                </p:cNvSpPr>
                <p:nvPr/>
              </p:nvSpPr>
              <p:spPr bwMode="auto">
                <a:xfrm>
                  <a:off x="3509" y="1103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rc 38"/>
                <p:cNvSpPr>
                  <a:spLocks/>
                </p:cNvSpPr>
                <p:nvPr/>
              </p:nvSpPr>
              <p:spPr bwMode="auto">
                <a:xfrm>
                  <a:off x="3605" y="1199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Arc 39"/>
                <p:cNvSpPr>
                  <a:spLocks/>
                </p:cNvSpPr>
                <p:nvPr/>
              </p:nvSpPr>
              <p:spPr bwMode="auto">
                <a:xfrm>
                  <a:off x="3557" y="1293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Arc 40"/>
                <p:cNvSpPr>
                  <a:spLocks/>
                </p:cNvSpPr>
                <p:nvPr/>
              </p:nvSpPr>
              <p:spPr bwMode="auto">
                <a:xfrm>
                  <a:off x="3557" y="1197"/>
                  <a:ext cx="47" cy="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Arc 41"/>
                <p:cNvSpPr>
                  <a:spLocks/>
                </p:cNvSpPr>
                <p:nvPr/>
              </p:nvSpPr>
              <p:spPr bwMode="auto">
                <a:xfrm>
                  <a:off x="3605" y="1341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Arc 42"/>
                <p:cNvSpPr>
                  <a:spLocks/>
                </p:cNvSpPr>
                <p:nvPr/>
              </p:nvSpPr>
              <p:spPr bwMode="auto">
                <a:xfrm>
                  <a:off x="3509" y="1341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Arc 43"/>
                <p:cNvSpPr>
                  <a:spLocks/>
                </p:cNvSpPr>
                <p:nvPr/>
              </p:nvSpPr>
              <p:spPr bwMode="auto">
                <a:xfrm>
                  <a:off x="3605" y="1149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Arc 44"/>
                <p:cNvSpPr>
                  <a:spLocks/>
                </p:cNvSpPr>
                <p:nvPr/>
              </p:nvSpPr>
              <p:spPr bwMode="auto">
                <a:xfrm>
                  <a:off x="3509" y="1233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Arc 45"/>
                <p:cNvSpPr>
                  <a:spLocks/>
                </p:cNvSpPr>
                <p:nvPr/>
              </p:nvSpPr>
              <p:spPr bwMode="auto">
                <a:xfrm>
                  <a:off x="3557" y="1352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Arc 46"/>
                <p:cNvSpPr>
                  <a:spLocks/>
                </p:cNvSpPr>
                <p:nvPr/>
              </p:nvSpPr>
              <p:spPr bwMode="auto">
                <a:xfrm>
                  <a:off x="3552" y="1149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Arc 47"/>
                <p:cNvSpPr>
                  <a:spLocks/>
                </p:cNvSpPr>
                <p:nvPr/>
              </p:nvSpPr>
              <p:spPr bwMode="auto">
                <a:xfrm>
                  <a:off x="3605" y="1083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Arc 48"/>
                <p:cNvSpPr>
                  <a:spLocks/>
                </p:cNvSpPr>
                <p:nvPr/>
              </p:nvSpPr>
              <p:spPr bwMode="auto">
                <a:xfrm>
                  <a:off x="3575" y="1251"/>
                  <a:ext cx="47" cy="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Arc 49"/>
                <p:cNvSpPr>
                  <a:spLocks/>
                </p:cNvSpPr>
                <p:nvPr/>
              </p:nvSpPr>
              <p:spPr bwMode="auto">
                <a:xfrm>
                  <a:off x="3557" y="1101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Arc 50"/>
                <p:cNvSpPr>
                  <a:spLocks/>
                </p:cNvSpPr>
                <p:nvPr/>
              </p:nvSpPr>
              <p:spPr bwMode="auto">
                <a:xfrm>
                  <a:off x="3503" y="1294"/>
                  <a:ext cx="47" cy="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9622"/>
                    <a:gd name="T2" fmla="*/ 20055 w 21600"/>
                    <a:gd name="T3" fmla="*/ 29622 h 29622"/>
                    <a:gd name="T4" fmla="*/ 0 w 21600"/>
                    <a:gd name="T5" fmla="*/ 21600 h 29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9622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4347"/>
                        <a:pt x="21075" y="27070"/>
                        <a:pt x="20055" y="29622"/>
                      </a:cubicBezTo>
                    </a:path>
                    <a:path w="21600" h="29622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4347"/>
                        <a:pt x="21075" y="27070"/>
                        <a:pt x="20055" y="2962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Arc 51"/>
                <p:cNvSpPr>
                  <a:spLocks/>
                </p:cNvSpPr>
                <p:nvPr/>
              </p:nvSpPr>
              <p:spPr bwMode="auto">
                <a:xfrm>
                  <a:off x="3557" y="1245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Arc 52"/>
                <p:cNvSpPr>
                  <a:spLocks/>
                </p:cNvSpPr>
                <p:nvPr/>
              </p:nvSpPr>
              <p:spPr bwMode="auto">
                <a:xfrm>
                  <a:off x="3605" y="1437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Arc 53"/>
                <p:cNvSpPr>
                  <a:spLocks/>
                </p:cNvSpPr>
                <p:nvPr/>
              </p:nvSpPr>
              <p:spPr bwMode="auto">
                <a:xfrm>
                  <a:off x="3605" y="1389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Arc 54"/>
                <p:cNvSpPr>
                  <a:spLocks/>
                </p:cNvSpPr>
                <p:nvPr/>
              </p:nvSpPr>
              <p:spPr bwMode="auto">
                <a:xfrm>
                  <a:off x="3509" y="1149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Arc 55"/>
                <p:cNvSpPr>
                  <a:spLocks/>
                </p:cNvSpPr>
                <p:nvPr/>
              </p:nvSpPr>
              <p:spPr bwMode="auto">
                <a:xfrm>
                  <a:off x="3484" y="1167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Arc 56"/>
                <p:cNvSpPr>
                  <a:spLocks/>
                </p:cNvSpPr>
                <p:nvPr/>
              </p:nvSpPr>
              <p:spPr bwMode="auto">
                <a:xfrm>
                  <a:off x="3521" y="1394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Arc 57"/>
                <p:cNvSpPr>
                  <a:spLocks/>
                </p:cNvSpPr>
                <p:nvPr/>
              </p:nvSpPr>
              <p:spPr bwMode="auto">
                <a:xfrm>
                  <a:off x="3557" y="1412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Arc 58"/>
                <p:cNvSpPr>
                  <a:spLocks/>
                </p:cNvSpPr>
                <p:nvPr/>
              </p:nvSpPr>
              <p:spPr bwMode="auto">
                <a:xfrm>
                  <a:off x="3545" y="1442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Arc 59"/>
                <p:cNvSpPr>
                  <a:spLocks/>
                </p:cNvSpPr>
                <p:nvPr/>
              </p:nvSpPr>
              <p:spPr bwMode="auto">
                <a:xfrm>
                  <a:off x="3504" y="1431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Arc 60"/>
                <p:cNvSpPr>
                  <a:spLocks/>
                </p:cNvSpPr>
                <p:nvPr/>
              </p:nvSpPr>
              <p:spPr bwMode="auto">
                <a:xfrm>
                  <a:off x="3491" y="1245"/>
                  <a:ext cx="25" cy="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Arc 61"/>
                <p:cNvSpPr>
                  <a:spLocks/>
                </p:cNvSpPr>
                <p:nvPr/>
              </p:nvSpPr>
              <p:spPr bwMode="auto">
                <a:xfrm>
                  <a:off x="2778" y="1599"/>
                  <a:ext cx="480" cy="1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Arc 62"/>
                <p:cNvSpPr>
                  <a:spLocks/>
                </p:cNvSpPr>
                <p:nvPr/>
              </p:nvSpPr>
              <p:spPr bwMode="auto">
                <a:xfrm flipH="1" flipV="1">
                  <a:off x="3456" y="2352"/>
                  <a:ext cx="480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63"/>
                <p:cNvSpPr>
                  <a:spLocks noChangeShapeType="1"/>
                </p:cNvSpPr>
                <p:nvPr/>
              </p:nvSpPr>
              <p:spPr bwMode="auto">
                <a:xfrm>
                  <a:off x="3360" y="2208"/>
                  <a:ext cx="96" cy="144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Line 64"/>
                <p:cNvSpPr>
                  <a:spLocks noChangeShapeType="1"/>
                </p:cNvSpPr>
                <p:nvPr/>
              </p:nvSpPr>
              <p:spPr bwMode="auto">
                <a:xfrm>
                  <a:off x="3264" y="1791"/>
                  <a:ext cx="96" cy="1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661" y="1104"/>
                  <a:ext cx="308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 smtClean="0">
                      <a:solidFill>
                        <a:srgbClr val="FFFF00"/>
                      </a:solidFill>
                    </a:rPr>
                    <a:t>气相</a:t>
                  </a:r>
                  <a:endParaRPr lang="en-US" altLang="zh-CN" sz="2000" b="1" dirty="0" smtClean="0">
                    <a:solidFill>
                      <a:srgbClr val="FFFF00"/>
                    </a:solidFill>
                  </a:endParaRPr>
                </a:p>
                <a:p>
                  <a:r>
                    <a:rPr lang="zh-CN" altLang="en-US" sz="2000" b="1" dirty="0" smtClean="0">
                      <a:solidFill>
                        <a:srgbClr val="FFFF00"/>
                      </a:solidFill>
                    </a:rPr>
                    <a:t>主体</a:t>
                  </a:r>
                  <a:endParaRPr lang="zh-CN" altLang="en-US" sz="20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648" y="1104"/>
                  <a:ext cx="288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 dirty="0">
                      <a:solidFill>
                        <a:srgbClr val="FFFF00"/>
                      </a:solidFill>
                    </a:rPr>
                    <a:t>液</a:t>
                  </a:r>
                  <a:r>
                    <a:rPr lang="zh-CN" altLang="en-US" sz="2000" b="1" dirty="0" smtClean="0">
                      <a:solidFill>
                        <a:srgbClr val="FFFF00"/>
                      </a:solidFill>
                    </a:rPr>
                    <a:t>相主体</a:t>
                  </a:r>
                  <a:endParaRPr lang="zh-CN" altLang="en-US" sz="2000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9" name="Group 72"/>
              <p:cNvGrpSpPr>
                <a:grpSpLocks/>
              </p:cNvGrpSpPr>
              <p:nvPr/>
            </p:nvGrpSpPr>
            <p:grpSpPr bwMode="auto">
              <a:xfrm>
                <a:off x="7618829" y="2775775"/>
                <a:ext cx="2881703" cy="2733148"/>
                <a:chOff x="3336" y="1850"/>
                <a:chExt cx="1128" cy="1219"/>
              </a:xfrm>
            </p:grpSpPr>
            <p:sp>
              <p:nvSpPr>
                <p:cNvPr id="11" name="Line 73"/>
                <p:cNvSpPr>
                  <a:spLocks noChangeShapeType="1"/>
                </p:cNvSpPr>
                <p:nvPr/>
              </p:nvSpPr>
              <p:spPr bwMode="auto">
                <a:xfrm>
                  <a:off x="3888" y="2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3696" y="291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" name="Group 75"/>
                <p:cNvGrpSpPr>
                  <a:grpSpLocks/>
                </p:cNvGrpSpPr>
                <p:nvPr/>
              </p:nvGrpSpPr>
              <p:grpSpPr bwMode="auto">
                <a:xfrm>
                  <a:off x="3336" y="1850"/>
                  <a:ext cx="1128" cy="1219"/>
                  <a:chOff x="2808" y="1626"/>
                  <a:chExt cx="1128" cy="1219"/>
                </a:xfrm>
              </p:grpSpPr>
              <p:sp>
                <p:nvSpPr>
                  <p:cNvPr id="14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496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08" y="1626"/>
                    <a:ext cx="1128" cy="1219"/>
                    <a:chOff x="2808" y="1626"/>
                    <a:chExt cx="1128" cy="1219"/>
                  </a:xfrm>
                </p:grpSpPr>
                <p:sp>
                  <p:nvSpPr>
                    <p:cNvPr id="16" name="Line 7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168" y="1632"/>
                      <a:ext cx="192" cy="336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folHlink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" name="Line 7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08" y="1626"/>
                      <a:ext cx="358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folHlink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72" y="2214"/>
                      <a:ext cx="132" cy="282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folHlink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2484"/>
                      <a:ext cx="432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folHlink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1632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Text 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81" y="2680"/>
                      <a:ext cx="384" cy="1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i="1" dirty="0">
                          <a:solidFill>
                            <a:schemeClr val="folHlink"/>
                          </a:solidFill>
                          <a:sym typeface="Symbol" panose="05050102010706020507" pitchFamily="18" charset="2"/>
                        </a:rPr>
                        <a:t>Z</a:t>
                      </a:r>
                      <a:r>
                        <a:rPr lang="en-US" altLang="zh-CN" baseline="-25000" dirty="0" smtClean="0">
                          <a:solidFill>
                            <a:schemeClr val="folHlink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endParaRPr lang="en-US" altLang="zh-CN" dirty="0">
                        <a:solidFill>
                          <a:schemeClr val="folHlink"/>
                        </a:solidFill>
                      </a:endParaRPr>
                    </a:p>
                  </p:txBody>
                </p:sp>
                <p:sp>
                  <p:nvSpPr>
                    <p:cNvPr id="22" name="Text Box 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77" y="2680"/>
                      <a:ext cx="384" cy="1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i="1" dirty="0">
                          <a:solidFill>
                            <a:schemeClr val="folHlink"/>
                          </a:solidFill>
                          <a:sym typeface="Symbol" panose="05050102010706020507" pitchFamily="18" charset="2"/>
                        </a:rPr>
                        <a:t>Z</a:t>
                      </a:r>
                      <a:r>
                        <a:rPr lang="en-US" altLang="zh-CN" baseline="-25000" dirty="0" smtClean="0">
                          <a:solidFill>
                            <a:schemeClr val="folHlink"/>
                          </a:solidFill>
                          <a:sym typeface="Symbol" panose="05050102010706020507" pitchFamily="18" charset="2"/>
                        </a:rPr>
                        <a:t>L</a:t>
                      </a:r>
                      <a:endParaRPr lang="en-US" altLang="zh-CN" dirty="0">
                        <a:solidFill>
                          <a:schemeClr val="folHlink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0" name="Text Box 85"/>
              <p:cNvSpPr txBox="1">
                <a:spLocks noChangeArrowheads="1"/>
              </p:cNvSpPr>
              <p:nvPr/>
            </p:nvSpPr>
            <p:spPr bwMode="auto">
              <a:xfrm>
                <a:off x="8367603" y="2486540"/>
                <a:ext cx="595245" cy="645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E</a:t>
                </a: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8014" y="1273936"/>
              <a:ext cx="4496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FF00"/>
                  </a:solidFill>
                </a:rPr>
                <a:t>相界面</a:t>
              </a:r>
              <a:endParaRPr lang="zh-CN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9756248" y="2602424"/>
              <a:ext cx="449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FF00"/>
                  </a:solidFill>
                </a:rPr>
                <a:t>气膜</a:t>
              </a:r>
              <a:endParaRPr lang="zh-CN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094498" y="2599791"/>
              <a:ext cx="449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</a:rPr>
                <a:t>液</a:t>
              </a:r>
              <a:r>
                <a:rPr lang="zh-CN" altLang="en-US" b="1" dirty="0" smtClean="0">
                  <a:solidFill>
                    <a:srgbClr val="FFFF00"/>
                  </a:solidFill>
                </a:rPr>
                <a:t>膜</a:t>
              </a:r>
              <a:endParaRPr lang="zh-CN" alt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8656203" y="6252402"/>
              <a:ext cx="93374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10665474" y="6290213"/>
              <a:ext cx="93374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722733" y="5606071"/>
              <a:ext cx="755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FF00"/>
                  </a:solidFill>
                </a:rPr>
                <a:t>扩散方向</a:t>
              </a:r>
              <a:endParaRPr lang="zh-CN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0733387" y="5644089"/>
              <a:ext cx="7585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FF00"/>
                  </a:solidFill>
                </a:rPr>
                <a:t>扩散方向</a:t>
              </a:r>
              <a:endParaRPr lang="zh-CN" altLang="en-US" b="1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8649248" y="3162759"/>
                  <a:ext cx="3085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248" y="3162759"/>
                  <a:ext cx="30854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000" r="-1000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9706551" y="4111684"/>
                  <a:ext cx="363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Ai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6551" y="4111684"/>
                  <a:ext cx="36304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333" r="-6667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/>
                <p:cNvSpPr txBox="1"/>
                <p:nvPr/>
              </p:nvSpPr>
              <p:spPr>
                <a:xfrm>
                  <a:off x="10158815" y="4601391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Ai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4" name="文本框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8815" y="4601391"/>
                  <a:ext cx="36952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115" r="-655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11312040" y="5139093"/>
                  <a:ext cx="315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040" y="5139093"/>
                  <a:ext cx="31502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647" r="-9804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3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0639" y="814642"/>
                <a:ext cx="11543498" cy="4282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思考题：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）含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5%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（体积分数）二氧化碳的空气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二氧化碳混合气，在压力为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01.3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，温度为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下，与浓度为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f>
                      <m:fPr>
                        <m:type m:val="li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的二氧化碳水溶液接触。已知相平衡常数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1641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）相向（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）相转移，以液相摩尔分率表示的传质总推动力为（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.07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）难溶气体的吸收过程属于（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液膜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）控制过程，传质总阻力主要集中在（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液膜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）侧，提高吸收速率的有效措施是提高（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）相流体的流速和湍动程度。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）对于易溶气体的吸收过程，气相一侧的界面浓度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接近于（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与液相主体浓度平衡的摩尔比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），而液相一侧的界面浓度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接近于（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液相主体浓度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书习题：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5-8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39" y="814642"/>
                <a:ext cx="11543498" cy="4282263"/>
              </a:xfrm>
              <a:prstGeom prst="rect">
                <a:avLst/>
              </a:prstGeom>
              <a:blipFill>
                <a:blip r:embed="rId2"/>
                <a:stretch>
                  <a:fillRect l="-1056" t="-1567" r="-792" b="-3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相际对流传质</a:t>
            </a:r>
          </a:p>
        </p:txBody>
      </p:sp>
    </p:spTree>
    <p:extLst>
      <p:ext uri="{BB962C8B-B14F-4D97-AF65-F5344CB8AC3E}">
        <p14:creationId xmlns:p14="http://schemas.microsoft.com/office/powerpoint/2010/main" val="155204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8091" y="801578"/>
                <a:ext cx="11453795" cy="5702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5.4.2</a:t>
                </a:r>
                <a:r>
                  <a:rPr lang="zh-CN" altLang="en-US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总传质速率方程</a:t>
                </a:r>
                <a:endParaRPr lang="en-US" altLang="zh-CN" sz="28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3000" b="1" dirty="0" smtClean="0">
                    <a:solidFill>
                      <a:srgbClr val="FFC000"/>
                    </a:solidFill>
                    <a:latin typeface="+mn-ea"/>
                  </a:rPr>
                  <a:t>   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+mn-ea"/>
                  </a:rPr>
                  <a:t>传质速率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600" b="1" dirty="0" smtClean="0">
                    <a:solidFill>
                      <a:srgbClr val="FF0000"/>
                    </a:solidFill>
                    <a:latin typeface="+mn-ea"/>
                  </a:rPr>
                  <a:t>传质系数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600" b="1" dirty="0" smtClean="0">
                    <a:solidFill>
                      <a:srgbClr val="FF0000"/>
                    </a:solidFill>
                    <a:latin typeface="+mn-ea"/>
                  </a:rPr>
                  <a:t>传质推动力 </a:t>
                </a:r>
                <a:endParaRPr lang="en-US" altLang="zh-CN" sz="26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600" b="1" dirty="0" smtClean="0">
                    <a:latin typeface="+mn-ea"/>
                  </a:rPr>
                  <a:t>（</a:t>
                </a:r>
                <a:r>
                  <a:rPr lang="en-US" altLang="zh-CN" sz="2600" b="1" dirty="0" smtClean="0">
                    <a:latin typeface="+mn-ea"/>
                  </a:rPr>
                  <a:t>1</a:t>
                </a:r>
                <a:r>
                  <a:rPr lang="zh-CN" altLang="en-US" sz="2600" b="1" dirty="0" smtClean="0">
                    <a:latin typeface="+mn-ea"/>
                  </a:rPr>
                  <a:t>）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zh-CN" altLang="en-US" sz="2600" b="1" dirty="0" smtClean="0">
                    <a:latin typeface="+mn-ea"/>
                  </a:rPr>
                  <a:t>气相总传质速率方程</a:t>
                </a:r>
                <a:endParaRPr lang="en-US" altLang="zh-CN" sz="26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传质推动力为气相浓度与液相达平衡的气相浓度的差值来表示。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600" b="1" dirty="0">
                    <a:latin typeface="+mn-ea"/>
                  </a:rPr>
                  <a:t>	</a:t>
                </a:r>
                <a:r>
                  <a:rPr lang="en-US" altLang="zh-CN" sz="2600" b="1" dirty="0" smtClean="0">
                    <a:latin typeface="+mn-ea"/>
                  </a:rPr>
                  <a:t>		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600" b="1" dirty="0">
                    <a:latin typeface="+mn-ea"/>
                  </a:rPr>
                  <a:t>	</a:t>
                </a:r>
                <a:r>
                  <a:rPr lang="en-US" altLang="zh-CN" sz="2600" b="1" dirty="0" smtClean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</m:t>
                        </m:r>
                      </m:sub>
                    </m:sSub>
                    <m:d>
                      <m:d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600" b="1" dirty="0" smtClean="0">
                  <a:latin typeface="+mn-ea"/>
                </a:endParaRPr>
              </a:p>
              <a:p>
                <a:pPr>
                  <a:lnSpc>
                    <a:spcPts val="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600" b="1" dirty="0" smtClean="0"/>
                  <a:t>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600" b="1" dirty="0" smtClean="0">
                  <a:latin typeface="+mn-ea"/>
                </a:endParaRPr>
              </a:p>
              <a:p>
                <a:pPr>
                  <a:lnSpc>
                    <a:spcPts val="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600" b="1" dirty="0">
                    <a:latin typeface="+mn-ea"/>
                  </a:rPr>
                  <a:t>	</a:t>
                </a:r>
                <a:r>
                  <a:rPr lang="en-US" altLang="zh-CN" sz="2600" b="1" dirty="0" smtClean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𝐘</m:t>
                        </m:r>
                      </m:sub>
                    </m:sSub>
                    <m:d>
                      <m:dPr>
                        <m:ctrlP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>
                  <a:latin typeface="+mn-ea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6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800" dirty="0" smtClean="0">
                    <a:ea typeface="Cambria Math" panose="02040503050406030204" pitchFamily="18" charset="0"/>
                  </a:rPr>
                  <a:t> </a:t>
                </a:r>
                <a:r>
                  <a:rPr lang="zh-CN" altLang="en-US" sz="2800" dirty="0">
                    <a:ea typeface="Cambria Math" panose="02040503050406030204" pitchFamily="18" charset="0"/>
                  </a:rPr>
                  <a:t>注意</a:t>
                </a:r>
                <a:r>
                  <a:rPr lang="zh-CN" altLang="en-US" sz="2800" dirty="0" smtClean="0">
                    <a:ea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600" b="1" dirty="0" smtClean="0">
                    <a:latin typeface="+mn-ea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altLang="zh-CN" sz="2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1" y="801578"/>
                <a:ext cx="11453795" cy="5702202"/>
              </a:xfrm>
              <a:prstGeom prst="rect">
                <a:avLst/>
              </a:prstGeom>
              <a:blipFill>
                <a:blip r:embed="rId2"/>
                <a:stretch>
                  <a:fillRect l="-1064" t="-1389" b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683349" y="3654290"/>
                <a:ext cx="5962879" cy="672552"/>
              </a:xfrm>
              <a:prstGeom prst="wedgeRoundRectCallout">
                <a:avLst>
                  <a:gd name="adj1" fmla="val -80033"/>
                  <a:gd name="adj2" fmla="val -4947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是以气相分压差表示推动力的气相总传质系数，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kmol</m:t>
                        </m:r>
                      </m:num>
                      <m:den>
                        <m:d>
                          <m:dPr>
                            <m:ctrlPr>
                              <a:rPr lang="en-US" altLang="zh-CN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CN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kPa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49" y="3654290"/>
                <a:ext cx="5962879" cy="672552"/>
              </a:xfrm>
              <a:prstGeom prst="wedgeRoundRectCallout">
                <a:avLst>
                  <a:gd name="adj1" fmla="val -80033"/>
                  <a:gd name="adj2" fmla="val -49474"/>
                  <a:gd name="adj3" fmla="val 16667"/>
                </a:avLst>
              </a:prstGeom>
              <a:blipFill>
                <a:blip r:embed="rId3"/>
                <a:stretch>
                  <a:fillRect t="-23684" b="-104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标注 3"/>
              <p:cNvSpPr/>
              <p:nvPr/>
            </p:nvSpPr>
            <p:spPr>
              <a:xfrm>
                <a:off x="4683350" y="4510024"/>
                <a:ext cx="5962879" cy="672552"/>
              </a:xfrm>
              <a:prstGeom prst="wedgeRoundRectCallout">
                <a:avLst>
                  <a:gd name="adj1" fmla="val -77843"/>
                  <a:gd name="adj2" fmla="val -6307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是以气相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摩尔分数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差表示推动力的气相总传质系数，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kmol</m:t>
                        </m:r>
                      </m:num>
                      <m:den>
                        <m:d>
                          <m:dPr>
                            <m:ctrlPr>
                              <a:rPr lang="en-US" altLang="zh-CN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CN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50" y="4510024"/>
                <a:ext cx="5962879" cy="672552"/>
              </a:xfrm>
              <a:prstGeom prst="wedgeRoundRectCallout">
                <a:avLst>
                  <a:gd name="adj1" fmla="val -77843"/>
                  <a:gd name="adj2" fmla="val -63070"/>
                  <a:gd name="adj3" fmla="val 16667"/>
                </a:avLst>
              </a:prstGeom>
              <a:blipFill>
                <a:blip r:embed="rId4"/>
                <a:stretch>
                  <a:fillRect t="-10156" r="-1116" b="-92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标注 4"/>
              <p:cNvSpPr/>
              <p:nvPr/>
            </p:nvSpPr>
            <p:spPr>
              <a:xfrm>
                <a:off x="4683350" y="5311770"/>
                <a:ext cx="5962879" cy="672552"/>
              </a:xfrm>
              <a:prstGeom prst="wedgeRoundRectCallout">
                <a:avLst>
                  <a:gd name="adj1" fmla="val -78062"/>
                  <a:gd name="adj2" fmla="val -7666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是以气相摩尔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差表示推动力的气相总传质系数，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kmol</m:t>
                        </m:r>
                      </m:num>
                      <m:den>
                        <m:d>
                          <m:dPr>
                            <m:ctrlPr>
                              <a:rPr lang="en-US" altLang="zh-CN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CN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50" y="5311770"/>
                <a:ext cx="5962879" cy="672552"/>
              </a:xfrm>
              <a:prstGeom prst="wedgeRoundRectCallout">
                <a:avLst>
                  <a:gd name="adj1" fmla="val -78062"/>
                  <a:gd name="adj2" fmla="val -76666"/>
                  <a:gd name="adj3" fmla="val 16667"/>
                </a:avLst>
              </a:prstGeom>
              <a:blipFill>
                <a:blip r:embed="rId5"/>
                <a:stretch>
                  <a:fillRect b="-82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相际对流传质</a:t>
            </a:r>
          </a:p>
        </p:txBody>
      </p:sp>
    </p:spTree>
    <p:extLst>
      <p:ext uri="{BB962C8B-B14F-4D97-AF65-F5344CB8AC3E}">
        <p14:creationId xmlns:p14="http://schemas.microsoft.com/office/powerpoint/2010/main" val="352464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3582" y="826429"/>
                <a:ext cx="11490959" cy="5144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600" b="1" dirty="0" smtClean="0">
                    <a:latin typeface="+mn-ea"/>
                  </a:rPr>
                  <a:t>（</a:t>
                </a:r>
                <a:r>
                  <a:rPr lang="en-US" altLang="zh-CN" sz="2600" b="1" dirty="0" smtClean="0">
                    <a:latin typeface="+mn-ea"/>
                  </a:rPr>
                  <a:t>2</a:t>
                </a:r>
                <a:r>
                  <a:rPr lang="zh-CN" altLang="en-US" sz="2600" b="1" dirty="0" smtClean="0">
                    <a:latin typeface="+mn-ea"/>
                  </a:rPr>
                  <a:t>）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zh-CN" altLang="en-US" sz="2600" b="1" dirty="0" smtClean="0">
                    <a:latin typeface="+mn-ea"/>
                  </a:rPr>
                  <a:t>液相</a:t>
                </a:r>
                <a:r>
                  <a:rPr lang="zh-CN" altLang="en-US" sz="2600" b="1" dirty="0">
                    <a:latin typeface="+mn-ea"/>
                  </a:rPr>
                  <a:t>总传质速率方程</a:t>
                </a:r>
                <a:endParaRPr lang="en-US" altLang="zh-CN" sz="26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600" b="1" dirty="0">
                    <a:latin typeface="+mn-ea"/>
                  </a:rPr>
                  <a:t>    </a:t>
                </a:r>
                <a:r>
                  <a:rPr lang="zh-CN" altLang="en-US" sz="2400" b="1" dirty="0">
                    <a:latin typeface="+mn-ea"/>
                  </a:rPr>
                  <a:t>传质推动力</a:t>
                </a:r>
                <a:r>
                  <a:rPr lang="zh-CN" altLang="en-US" sz="2400" b="1" dirty="0" smtClean="0">
                    <a:latin typeface="+mn-ea"/>
                  </a:rPr>
                  <a:t>为气相</a:t>
                </a:r>
                <a:r>
                  <a:rPr lang="zh-CN" altLang="en-US" sz="2400" b="1" dirty="0">
                    <a:latin typeface="+mn-ea"/>
                  </a:rPr>
                  <a:t>达平衡</a:t>
                </a:r>
                <a:r>
                  <a:rPr lang="zh-CN" altLang="en-US" sz="2400" b="1" dirty="0" smtClean="0">
                    <a:latin typeface="+mn-ea"/>
                  </a:rPr>
                  <a:t>的液相浓度与液相浓度的</a:t>
                </a:r>
                <a:r>
                  <a:rPr lang="zh-CN" altLang="en-US" sz="2400" b="1" dirty="0">
                    <a:latin typeface="+mn-ea"/>
                  </a:rPr>
                  <a:t>差值来表示。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+mn-ea"/>
                  </a:rPr>
                  <a:t>			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600" b="1" dirty="0">
                    <a:latin typeface="+mn-ea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sub>
                    </m:sSub>
                    <m:d>
                      <m:d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600" b="1" dirty="0">
                  <a:latin typeface="+mn-ea"/>
                </a:endParaRPr>
              </a:p>
              <a:p>
                <a:pPr>
                  <a:lnSpc>
                    <a:spcPts val="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600" b="1" dirty="0"/>
                  <a:t>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2600" b="1" dirty="0">
                  <a:latin typeface="+mn-ea"/>
                </a:endParaRPr>
              </a:p>
              <a:p>
                <a:pPr>
                  <a:lnSpc>
                    <a:spcPts val="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600" b="1" dirty="0">
                    <a:latin typeface="+mn-ea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sub>
                    </m:sSub>
                    <m:d>
                      <m:dPr>
                        <m:ctrlP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US" altLang="zh-CN" sz="26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6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600" dirty="0" smtClean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600" dirty="0" smtClean="0">
                    <a:ea typeface="Cambria Math" panose="02040503050406030204" pitchFamily="18" charset="0"/>
                  </a:rPr>
                  <a:t>注意：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2600" b="1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sz="2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2" y="826429"/>
                <a:ext cx="11490959" cy="5144998"/>
              </a:xfrm>
              <a:prstGeom prst="rect">
                <a:avLst/>
              </a:prstGeom>
              <a:blipFill>
                <a:blip r:embed="rId2"/>
                <a:stretch>
                  <a:fillRect l="-955" t="-1066" b="-2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683350" y="2751029"/>
                <a:ext cx="5962879" cy="672552"/>
              </a:xfrm>
              <a:prstGeom prst="wedgeRoundRectCallout">
                <a:avLst>
                  <a:gd name="adj1" fmla="val -80033"/>
                  <a:gd name="adj2" fmla="val -4947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是以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相浓度差表示推动力的液相总传质系数，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50" y="2751029"/>
                <a:ext cx="5962879" cy="672552"/>
              </a:xfrm>
              <a:prstGeom prst="wedgeRoundRectCallout">
                <a:avLst>
                  <a:gd name="adj1" fmla="val -80033"/>
                  <a:gd name="adj2" fmla="val -49474"/>
                  <a:gd name="adj3" fmla="val 16667"/>
                </a:avLst>
              </a:prstGeom>
              <a:blipFill>
                <a:blip r:embed="rId3"/>
                <a:stretch>
                  <a:fillRect t="-23684" b="-104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标注 3"/>
              <p:cNvSpPr/>
              <p:nvPr/>
            </p:nvSpPr>
            <p:spPr>
              <a:xfrm>
                <a:off x="4683350" y="3609204"/>
                <a:ext cx="5962879" cy="672552"/>
              </a:xfrm>
              <a:prstGeom prst="wedgeRoundRectCallout">
                <a:avLst>
                  <a:gd name="adj1" fmla="val -79814"/>
                  <a:gd name="adj2" fmla="val -7278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是以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相摩尔分数差表示推动力的液相总传质系数，</a:t>
                </a:r>
                <a:endParaRPr lang="en-US" altLang="zh-CN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kmol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50" y="3609204"/>
                <a:ext cx="5962879" cy="672552"/>
              </a:xfrm>
              <a:prstGeom prst="wedgeRoundRectCallout">
                <a:avLst>
                  <a:gd name="adj1" fmla="val -79814"/>
                  <a:gd name="adj2" fmla="val -72781"/>
                  <a:gd name="adj3" fmla="val 16667"/>
                </a:avLst>
              </a:prstGeom>
              <a:blipFill>
                <a:blip r:embed="rId4"/>
                <a:stretch>
                  <a:fillRect t="-719" r="-1100" b="-86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标注 4"/>
              <p:cNvSpPr/>
              <p:nvPr/>
            </p:nvSpPr>
            <p:spPr>
              <a:xfrm>
                <a:off x="4683349" y="4432165"/>
                <a:ext cx="5962879" cy="672552"/>
              </a:xfrm>
              <a:prstGeom prst="wedgeRoundRectCallout">
                <a:avLst>
                  <a:gd name="adj1" fmla="val -79814"/>
                  <a:gd name="adj2" fmla="val -7278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是以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相摩尔比差表示推动力的液相总传质系数，</a:t>
                </a:r>
                <a:endParaRPr lang="en-US" altLang="zh-CN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kmol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49" y="4432165"/>
                <a:ext cx="5962879" cy="672552"/>
              </a:xfrm>
              <a:prstGeom prst="wedgeRoundRectCallout">
                <a:avLst>
                  <a:gd name="adj1" fmla="val -79814"/>
                  <a:gd name="adj2" fmla="val -72781"/>
                  <a:gd name="adj3" fmla="val 16667"/>
                </a:avLst>
              </a:prstGeom>
              <a:blipFill>
                <a:blip r:embed="rId5"/>
                <a:stretch>
                  <a:fillRect t="-719" b="-86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相际对流传质</a:t>
            </a:r>
          </a:p>
        </p:txBody>
      </p:sp>
    </p:spTree>
    <p:extLst>
      <p:ext uri="{BB962C8B-B14F-4D97-AF65-F5344CB8AC3E}">
        <p14:creationId xmlns:p14="http://schemas.microsoft.com/office/powerpoint/2010/main" val="315207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相际对流传质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6874" y="838253"/>
                <a:ext cx="11524376" cy="5770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600" b="1" dirty="0" smtClean="0">
                    <a:latin typeface="+mn-ea"/>
                  </a:rPr>
                  <a:t>总传质系数和单相传质系数之间的关系</a:t>
                </a:r>
                <a:endParaRPr lang="en-US" altLang="zh-CN" sz="26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600" b="1" dirty="0" smtClean="0">
                    <a:latin typeface="+mn-ea"/>
                  </a:rPr>
                  <a:t>   </a:t>
                </a:r>
                <a:r>
                  <a:rPr lang="zh-CN" altLang="en-US" sz="2400" b="1" dirty="0" smtClean="0">
                    <a:latin typeface="+mn-ea"/>
                  </a:rPr>
                  <a:t>当平衡关系满足亨利定律或在计算范围内平衡关系为直线时：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/>
                  <a:t>		</a:t>
                </a:r>
                <a:endParaRPr lang="en-US" altLang="zh-CN" sz="2400" b="1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𝑯𝒑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𝑯𝒑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+mn-ea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dirty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dirty="0">
                                <a:latin typeface="Cambria Math" panose="02040503050406030204" pitchFamily="18" charset="0"/>
                              </a:rPr>
                              <m:t>𝐀𝐢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 smtClean="0">
                    <a:latin typeface="+mn-ea"/>
                  </a:rPr>
                  <a:t>                                                 </a:t>
                </a:r>
                <a:r>
                  <a:rPr lang="en-US" altLang="zh-CN" sz="2400" b="1" dirty="0" smtClean="0"/>
                  <a:t>								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𝐋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𝐆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</m:d>
                          </m:den>
                        </m:f>
                      </m:e>
                    </m:box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+mn-ea"/>
                  </a:rPr>
                  <a:t>同样</a:t>
                </a:r>
                <a:r>
                  <a:rPr lang="zh-CN" altLang="en-US" sz="2400" b="1" dirty="0">
                    <a:latin typeface="+mn-ea"/>
                  </a:rPr>
                  <a:t>：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altLang="zh-CN" sz="2400" b="1" dirty="0" smtClean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+mn-ea"/>
                  </a:rPr>
                  <a:t>	</a:t>
                </a:r>
                <a:r>
                  <a:rPr lang="en-US" altLang="zh-CN" sz="2400" b="1" dirty="0" smtClean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0" dirty="0" smtClean="0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0" dirty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0" dirty="0" smtClean="0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altLang="zh-CN" sz="2400" b="1" dirty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0" dirty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0" dirty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𝒎𝒌</m:t>
                                </m:r>
                              </m:e>
                              <m:sub>
                                <m:r>
                                  <a:rPr lang="en-US" altLang="zh-CN" sz="2400" b="1" i="0" dirty="0" smtClean="0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zh-CN" altLang="en-US" sz="2600" b="1" dirty="0" smtClean="0">
                    <a:solidFill>
                      <a:srgbClr val="FF0000"/>
                    </a:solidFill>
                    <a:latin typeface="+mn-ea"/>
                  </a:rPr>
                  <a:t>    传质速率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  <a:latin typeface="+mn-ea"/>
                  </a:rPr>
                  <a:t>=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+mn-ea"/>
                  </a:rPr>
                  <a:t>传质推动力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  <a:latin typeface="+mn-ea"/>
                  </a:rPr>
                  <a:t>/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+mn-ea"/>
                  </a:rPr>
                  <a:t>传质阻力</a:t>
                </a:r>
                <a:endParaRPr lang="en-US" altLang="zh-CN" sz="26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4" y="838253"/>
                <a:ext cx="11524376" cy="5770875"/>
              </a:xfrm>
              <a:prstGeom prst="rect">
                <a:avLst/>
              </a:prstGeom>
              <a:blipFill>
                <a:blip r:embed="rId2"/>
                <a:stretch>
                  <a:fillRect l="-952" t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5383066" y="2281980"/>
            <a:ext cx="783773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4804197" y="1917479"/>
            <a:ext cx="159689" cy="11168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10882043" y="2270556"/>
            <a:ext cx="94345" cy="86265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89504" y="3677833"/>
            <a:ext cx="580589" cy="214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4702629" y="3522588"/>
            <a:ext cx="261257" cy="971035"/>
          </a:xfrm>
          <a:prstGeom prst="righ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7036841" y="4581898"/>
            <a:ext cx="1558500" cy="413555"/>
          </a:xfrm>
          <a:prstGeom prst="wedgeRoundRectCallout">
            <a:avLst>
              <a:gd name="adj1" fmla="val 69806"/>
              <a:gd name="adj2" fmla="val -1441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总传质阻力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8803233" y="4609293"/>
            <a:ext cx="1294228" cy="630165"/>
          </a:xfrm>
          <a:prstGeom prst="wedgeRoundRectCallout">
            <a:avLst>
              <a:gd name="adj1" fmla="val 13923"/>
              <a:gd name="adj2" fmla="val -99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液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传质阻力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10245300" y="4609293"/>
            <a:ext cx="1273485" cy="630165"/>
          </a:xfrm>
          <a:prstGeom prst="wedgeRoundRectCallout">
            <a:avLst>
              <a:gd name="adj1" fmla="val -32847"/>
              <a:gd name="adj2" fmla="val -1040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气相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传质阻力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211447" y="2719659"/>
            <a:ext cx="1580606" cy="413555"/>
          </a:xfrm>
          <a:prstGeom prst="wedgeRoundRectCallout">
            <a:avLst>
              <a:gd name="adj1" fmla="val -50029"/>
              <a:gd name="adj2" fmla="val -1946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液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相推动力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9235781" y="2731083"/>
            <a:ext cx="1580606" cy="413555"/>
          </a:xfrm>
          <a:prstGeom prst="wedgeRoundRectCallout">
            <a:avLst>
              <a:gd name="adj1" fmla="val -72342"/>
              <a:gd name="adj2" fmla="val -8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气相推动力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3933089" y="4581898"/>
            <a:ext cx="1449977" cy="324846"/>
          </a:xfrm>
          <a:prstGeom prst="wedgeRoundRectCallout">
            <a:avLst>
              <a:gd name="adj1" fmla="val -66737"/>
              <a:gd name="adj2" fmla="val -315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总推动力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431329" y="3669017"/>
                <a:ext cx="6037860" cy="719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600" b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𝑯𝒌</m:t>
                                </m:r>
                              </m:e>
                              <m:sub>
                                <m:r>
                                  <a:rPr lang="en-US" altLang="zh-CN" sz="2600" b="1" dirty="0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600" b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zh-CN" altLang="en-US" sz="2600" dirty="0" smtClean="0"/>
                  <a:t>      　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600" b="1" dirty="0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600" b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zh-CN" altLang="en-US" sz="2400" dirty="0" smtClean="0"/>
                  <a:t>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29" y="3669017"/>
                <a:ext cx="6037860" cy="719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97540" y="1768250"/>
                <a:ext cx="30640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b="1" dirty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400" b="1" dirty="0">
                              <a:latin typeface="Cambria Math" panose="02040503050406030204" pitchFamily="18" charset="0"/>
                            </a:rPr>
                            <m:t>𝐋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dirty="0">
                                  <a:latin typeface="Cambria Math" panose="02040503050406030204" pitchFamily="18" charset="0"/>
                                </a:rPr>
                                <m:t>𝐀𝐢</m:t>
                              </m:r>
                            </m:sub>
                          </m:s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dirty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40" y="1768250"/>
                <a:ext cx="3064003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06621" y="2192512"/>
                <a:ext cx="34189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600" b="1" dirty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altLang="zh-CN" sz="2600" b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𝑯𝒌</m:t>
                          </m:r>
                        </m:e>
                        <m:sub>
                          <m:r>
                            <a:rPr lang="en-US" altLang="zh-CN" sz="2600" b="1" dirty="0">
                              <a:latin typeface="Cambria Math" panose="02040503050406030204" pitchFamily="18" charset="0"/>
                            </a:rPr>
                            <m:t>𝐋</m:t>
                          </m:r>
                        </m:sub>
                      </m:sSub>
                      <m:d>
                        <m:d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600" b="1" dirty="0">
                                  <a:latin typeface="Cambria Math" panose="02040503050406030204" pitchFamily="18" charset="0"/>
                                </a:rPr>
                                <m:t>𝐀𝐢</m:t>
                              </m:r>
                            </m:sub>
                          </m:sSub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600" b="1" dirty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  <m:sup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621" y="2192512"/>
                <a:ext cx="341894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箭头 25"/>
          <p:cNvSpPr/>
          <p:nvPr/>
        </p:nvSpPr>
        <p:spPr>
          <a:xfrm>
            <a:off x="4963887" y="3892731"/>
            <a:ext cx="522516" cy="27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6590" y="763287"/>
                <a:ext cx="11498819" cy="5453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𝑯𝒌</m:t>
                                </m:r>
                              </m:e>
                              <m:sub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zh-CN" altLang="en-US" sz="2600" b="1" i="1" dirty="0" smtClean="0">
                    <a:latin typeface="Cambria Math" panose="02040503050406030204" pitchFamily="18" charset="0"/>
                  </a:rPr>
                  <a:t>                                                                              </a:t>
                </a:r>
                <a:endParaRPr lang="en-US" altLang="zh-CN" sz="2600" b="1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600" b="1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600" b="1" dirty="0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600" b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altLang="zh-CN" sz="2600" dirty="0" smtClean="0"/>
                  <a:t>  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600" b="1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CN" sz="2600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600" b="1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𝒎𝒌</m:t>
                                </m:r>
                              </m:e>
                              <m:sub>
                                <m:r>
                                  <a:rPr lang="en-US" altLang="zh-CN" sz="26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altLang="zh-CN" sz="2600" dirty="0" smtClean="0"/>
                  <a:t>                                      </a:t>
                </a:r>
              </a:p>
              <a:p>
                <a:pPr>
                  <a:lnSpc>
                    <a:spcPts val="3000"/>
                  </a:lnSpc>
                  <a:spcBef>
                    <a:spcPts val="600"/>
                  </a:spcBef>
                </a:pPr>
                <a:r>
                  <a:rPr lang="en-US" altLang="zh-CN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 smtClean="0">
                    <a:ea typeface="Cambria Math" panose="02040503050406030204" pitchFamily="18" charset="0"/>
                  </a:rPr>
                  <a:t>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altLang="zh-CN" sz="2800" dirty="0" smtClean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600" dirty="0" smtClean="0"/>
                  <a:t>讨论：</a:t>
                </a:r>
                <a:endParaRPr lang="en-US" altLang="zh-CN" sz="26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6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①</a:t>
                </a:r>
                <a:r>
                  <a:rPr lang="zh-CN" altLang="en-US" sz="26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当界面阻力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为零，或界面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处达到气液平衡时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，相际总传质阻力等于气相（气膜）传质阻力与液相（液膜）传质阻力。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与间壁式换热器传热过程的热阻类似。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en-US" sz="2400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传质系数、传质阻力、推动力要一一对应。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0" y="763287"/>
                <a:ext cx="11498819" cy="5453416"/>
              </a:xfrm>
              <a:prstGeom prst="rect">
                <a:avLst/>
              </a:prstGeom>
              <a:blipFill>
                <a:blip r:embed="rId2"/>
                <a:stretch>
                  <a:fillRect l="-954" b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相际对流传质</a:t>
            </a:r>
          </a:p>
        </p:txBody>
      </p:sp>
      <p:sp>
        <p:nvSpPr>
          <p:cNvPr id="4" name="右箭头 3"/>
          <p:cNvSpPr/>
          <p:nvPr/>
        </p:nvSpPr>
        <p:spPr>
          <a:xfrm>
            <a:off x="2419644" y="1885071"/>
            <a:ext cx="506437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24809" y="1646805"/>
                <a:ext cx="2031132" cy="683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en-US" altLang="zh-CN" b="1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zh-CN" b="1" dirty="0"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en-US" altLang="zh-CN" b="1" dirty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zh-CN" b="1" dirty="0">
                                      <a:latin typeface="Cambria Math" panose="02040503050406030204" pitchFamily="18" charset="0"/>
                                    </a:rPr>
                                    <m:t>𝐆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809" y="1646805"/>
                <a:ext cx="2031132" cy="683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/>
          <p:cNvSpPr/>
          <p:nvPr/>
        </p:nvSpPr>
        <p:spPr>
          <a:xfrm>
            <a:off x="5055941" y="1083212"/>
            <a:ext cx="149105" cy="905225"/>
          </a:xfrm>
          <a:prstGeom prst="righ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247250" y="1444384"/>
            <a:ext cx="506437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918201" y="1335769"/>
                <a:ext cx="1414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1" y="1335769"/>
                <a:ext cx="1414875" cy="369332"/>
              </a:xfrm>
              <a:prstGeom prst="rect">
                <a:avLst/>
              </a:prstGeom>
              <a:blipFill>
                <a:blip r:embed="rId4"/>
                <a:stretch>
                  <a:fillRect l="-4310" r="-129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2419644" y="2644727"/>
            <a:ext cx="506437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24809" y="2386294"/>
                <a:ext cx="2093650" cy="694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en-US" altLang="zh-CN" b="1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en-US" altLang="zh-CN" b="1" dirty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809" y="2386294"/>
                <a:ext cx="2093650" cy="694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/>
          <p:cNvSpPr/>
          <p:nvPr/>
        </p:nvSpPr>
        <p:spPr>
          <a:xfrm>
            <a:off x="5055940" y="2765308"/>
            <a:ext cx="149105" cy="905225"/>
          </a:xfrm>
          <a:prstGeom prst="righ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287305" y="3114018"/>
            <a:ext cx="506437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918201" y="3005403"/>
                <a:ext cx="155952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1" y="3005403"/>
                <a:ext cx="1559529" cy="431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9413011" y="1086570"/>
            <a:ext cx="2211066" cy="196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400" b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sz="2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0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59008" y="827705"/>
                <a:ext cx="11528192" cy="4851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5.4.3   </a:t>
                </a:r>
                <a:r>
                  <a:rPr lang="zh-CN" altLang="en-US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吸收过程中的控制步骤</a:t>
                </a:r>
                <a:endParaRPr lang="en-US" altLang="zh-CN" sz="28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600" b="1" dirty="0">
                    <a:latin typeface="+mn-ea"/>
                  </a:rPr>
                  <a:t>（</a:t>
                </a:r>
                <a:r>
                  <a:rPr lang="en-US" altLang="zh-CN" sz="2600" b="1" dirty="0">
                    <a:latin typeface="+mn-ea"/>
                  </a:rPr>
                  <a:t>1</a:t>
                </a:r>
                <a:r>
                  <a:rPr lang="zh-CN" altLang="en-US" sz="2600" b="1" dirty="0">
                    <a:latin typeface="+mn-ea"/>
                  </a:rPr>
                  <a:t>）气膜</a:t>
                </a:r>
                <a:r>
                  <a:rPr lang="zh-CN" altLang="en-US" sz="2600" b="1" dirty="0" smtClean="0">
                    <a:latin typeface="+mn-ea"/>
                  </a:rPr>
                  <a:t>控制</a:t>
                </a:r>
                <a:endParaRPr lang="en-US" altLang="zh-CN" sz="2600" b="1" dirty="0">
                  <a:latin typeface="+mn-ea"/>
                </a:endParaRPr>
              </a:p>
              <a:p>
                <a:r>
                  <a:rPr lang="zh-CN" altLang="en-US" sz="2600" b="1" dirty="0" smtClean="0">
                    <a:latin typeface="+mn-ea"/>
                  </a:rPr>
                  <a:t>   </a:t>
                </a:r>
                <a:r>
                  <a:rPr lang="en-US" altLang="zh-CN" sz="26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传质阻力</a:t>
                </a:r>
                <a:r>
                  <a:rPr lang="zh-CN" altLang="en-US" sz="2400" b="1" dirty="0">
                    <a:latin typeface="+mn-ea"/>
                  </a:rPr>
                  <a:t>主要集中在气相，此吸收过程由气相阻力控制或气膜</a:t>
                </a:r>
                <a:r>
                  <a:rPr lang="zh-CN" altLang="en-US" sz="2400" b="1" dirty="0" smtClean="0">
                    <a:latin typeface="+mn-ea"/>
                  </a:rPr>
                  <a:t>控制。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特点：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 </a:t>
                </a:r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  </a:t>
                </a:r>
                <a:r>
                  <a:rPr lang="zh-CN" altLang="en-US" sz="2400" b="1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𝑯𝒌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① 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</a:rPr>
                  <a:t>数量级相当时，</a:t>
                </a:r>
                <a:r>
                  <a:rPr lang="en-US" altLang="zh-CN" sz="2400" b="1" i="1" dirty="0" smtClean="0">
                    <a:latin typeface="+mn-ea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b="1" dirty="0" smtClean="0">
                    <a:latin typeface="+mn-ea"/>
                  </a:rPr>
                  <a:t>值较大的易溶气体，则有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≈</m:t>
                        </m:r>
                        <m:box>
                          <m:box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box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400" b="1" dirty="0" smtClean="0">
                    <a:latin typeface="+mn-ea"/>
                  </a:rPr>
                  <a:t>    </a:t>
                </a:r>
                <a:r>
                  <a:rPr lang="zh-CN" altLang="en-US" sz="2400" b="1" dirty="0" smtClean="0">
                    <a:latin typeface="+mn-ea"/>
                  </a:rPr>
                  <a:t>②</a:t>
                </a:r>
                <a:r>
                  <a:rPr lang="en-US" altLang="zh-CN" sz="24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400" b="1" dirty="0" smtClean="0">
                    <a:latin typeface="+mn-ea"/>
                  </a:rPr>
                  <a:t>    ③ </a:t>
                </a:r>
                <a:r>
                  <a:rPr lang="zh-CN" altLang="en-US" sz="2400" b="1" dirty="0">
                    <a:latin typeface="+mn-ea"/>
                  </a:rPr>
                  <a:t>平衡线斜率比较小。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④ 提高传质速率？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 如增大气体的流速或增加气相的湍动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 程度，可降低传质阻力。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8" y="827705"/>
                <a:ext cx="11528192" cy="4851328"/>
              </a:xfrm>
              <a:prstGeom prst="rect">
                <a:avLst/>
              </a:prstGeom>
              <a:blipFill>
                <a:blip r:embed="rId2"/>
                <a:stretch>
                  <a:fillRect l="-1111" t="-1759" b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7450611" y="3220884"/>
            <a:ext cx="4162188" cy="3404014"/>
            <a:chOff x="7176291" y="4076016"/>
            <a:chExt cx="4162188" cy="2449393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7236379" y="4076016"/>
              <a:ext cx="4102100" cy="2449393"/>
              <a:chOff x="750" y="2036"/>
              <a:chExt cx="2584" cy="1734"/>
            </a:xfrm>
          </p:grpSpPr>
          <p:sp>
            <p:nvSpPr>
              <p:cNvPr id="4" name="Text Box 12"/>
              <p:cNvSpPr txBox="1">
                <a:spLocks noChangeArrowheads="1"/>
              </p:cNvSpPr>
              <p:nvPr/>
            </p:nvSpPr>
            <p:spPr bwMode="auto">
              <a:xfrm>
                <a:off x="1457" y="2036"/>
                <a:ext cx="310" cy="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6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  <p:sp>
            <p:nvSpPr>
              <p:cNvPr id="5" name="Line 13"/>
              <p:cNvSpPr>
                <a:spLocks noChangeShapeType="1"/>
              </p:cNvSpPr>
              <p:nvPr/>
            </p:nvSpPr>
            <p:spPr bwMode="auto">
              <a:xfrm>
                <a:off x="1066" y="3566"/>
                <a:ext cx="2268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14"/>
              <p:cNvSpPr>
                <a:spLocks noChangeShapeType="1"/>
              </p:cNvSpPr>
              <p:nvPr/>
            </p:nvSpPr>
            <p:spPr bwMode="auto">
              <a:xfrm flipV="1">
                <a:off x="1066" y="2205"/>
                <a:ext cx="0" cy="136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15"/>
              <p:cNvSpPr>
                <a:spLocks noChangeShapeType="1"/>
              </p:cNvSpPr>
              <p:nvPr/>
            </p:nvSpPr>
            <p:spPr bwMode="auto">
              <a:xfrm flipV="1">
                <a:off x="1066" y="2554"/>
                <a:ext cx="2087" cy="101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16"/>
              <p:cNvSpPr>
                <a:spLocks noChangeShapeType="1"/>
              </p:cNvSpPr>
              <p:nvPr/>
            </p:nvSpPr>
            <p:spPr bwMode="auto">
              <a:xfrm flipV="1">
                <a:off x="1066" y="2613"/>
                <a:ext cx="1951" cy="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0" y="2444"/>
                    <a:ext cx="331" cy="28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dirty="0"/>
                  </a:p>
                </p:txBody>
              </p:sp>
            </mc:Choice>
            <mc:Fallback>
              <p:sp>
                <p:nvSpPr>
                  <p:cNvPr id="9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0" y="2444"/>
                    <a:ext cx="331" cy="28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Line 18"/>
              <p:cNvSpPr>
                <a:spLocks noChangeShapeType="1"/>
              </p:cNvSpPr>
              <p:nvPr/>
            </p:nvSpPr>
            <p:spPr bwMode="auto">
              <a:xfrm>
                <a:off x="1611" y="2613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1611" y="2637"/>
                <a:ext cx="181" cy="5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H="1">
                <a:off x="1066" y="3294"/>
                <a:ext cx="5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1800" y="3128"/>
                <a:ext cx="165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 dirty="0"/>
                  <a:t>I</a:t>
                </a:r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H="1">
                <a:off x="1066" y="3203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7" y="3546"/>
                    <a:ext cx="317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dirty="0"/>
                  </a:p>
                </p:txBody>
              </p:sp>
            </mc:Choice>
            <mc:Fallback>
              <p:sp>
                <p:nvSpPr>
                  <p:cNvPr id="16" name="Text 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27" y="3546"/>
                    <a:ext cx="317" cy="2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07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>
                <a:off x="1792" y="320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6" y="3559"/>
                    <a:ext cx="355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Ai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dirty="0"/>
                  </a:p>
                </p:txBody>
              </p:sp>
            </mc:Choice>
            <mc:Fallback>
              <p:sp>
                <p:nvSpPr>
                  <p:cNvPr id="18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6" y="3559"/>
                    <a:ext cx="355" cy="2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1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>
                <a:off x="3017" y="2613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0" y="3566"/>
                    <a:ext cx="317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000" dirty="0"/>
                  </a:p>
                </p:txBody>
              </p:sp>
            </mc:Choice>
            <mc:Fallback>
              <p:sp>
                <p:nvSpPr>
                  <p:cNvPr id="27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50" y="3566"/>
                    <a:ext cx="317" cy="2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06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组合 27"/>
            <p:cNvGrpSpPr/>
            <p:nvPr/>
          </p:nvGrpSpPr>
          <p:grpSpPr>
            <a:xfrm>
              <a:off x="7176291" y="4666917"/>
              <a:ext cx="1901986" cy="1420177"/>
              <a:chOff x="7176291" y="4666917"/>
              <a:chExt cx="1901986" cy="142017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8663146" y="4666917"/>
                <a:ext cx="415131" cy="265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7223521" y="5686984"/>
                    <a:ext cx="55117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3521" y="5686984"/>
                    <a:ext cx="551177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7176291" y="5369785"/>
                    <a:ext cx="61209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6291" y="5369785"/>
                    <a:ext cx="612091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相际对流传质</a:t>
            </a:r>
          </a:p>
        </p:txBody>
      </p:sp>
    </p:spTree>
    <p:extLst>
      <p:ext uri="{BB962C8B-B14F-4D97-AF65-F5344CB8AC3E}">
        <p14:creationId xmlns:p14="http://schemas.microsoft.com/office/powerpoint/2010/main" val="17577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9562" y="809101"/>
                <a:ext cx="11530148" cy="4819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 smtClean="0">
                    <a:latin typeface="+mn-ea"/>
                  </a:rPr>
                  <a:t>（</a:t>
                </a:r>
                <a:r>
                  <a:rPr lang="en-US" altLang="zh-CN" sz="2600" b="1" dirty="0">
                    <a:latin typeface="+mn-ea"/>
                  </a:rPr>
                  <a:t>2</a:t>
                </a:r>
                <a:r>
                  <a:rPr lang="zh-CN" altLang="en-US" sz="2600" b="1" dirty="0" smtClean="0">
                    <a:latin typeface="+mn-ea"/>
                  </a:rPr>
                  <a:t>）</a:t>
                </a:r>
                <a:r>
                  <a:rPr lang="zh-CN" altLang="en-US" sz="2600" b="1" dirty="0">
                    <a:latin typeface="+mn-ea"/>
                  </a:rPr>
                  <a:t>液</a:t>
                </a:r>
                <a:r>
                  <a:rPr lang="zh-CN" altLang="en-US" sz="2600" b="1" dirty="0" smtClean="0">
                    <a:latin typeface="+mn-ea"/>
                  </a:rPr>
                  <a:t>膜</a:t>
                </a:r>
                <a:r>
                  <a:rPr lang="zh-CN" altLang="en-US" sz="2600" b="1" dirty="0">
                    <a:latin typeface="+mn-ea"/>
                  </a:rPr>
                  <a:t>控制</a:t>
                </a:r>
                <a:endParaRPr lang="en-US" altLang="zh-CN" sz="2600" b="1" dirty="0">
                  <a:latin typeface="+mn-ea"/>
                </a:endParaRPr>
              </a:p>
              <a:p>
                <a:r>
                  <a:rPr lang="zh-CN" altLang="en-US" sz="2600" b="1" dirty="0">
                    <a:latin typeface="+mn-ea"/>
                  </a:rPr>
                  <a:t>   </a:t>
                </a:r>
                <a:r>
                  <a:rPr lang="en-US" altLang="zh-CN" sz="2600" b="1" dirty="0">
                    <a:latin typeface="+mn-ea"/>
                  </a:rPr>
                  <a:t> </a:t>
                </a:r>
                <a:r>
                  <a:rPr lang="zh-CN" altLang="en-US" sz="2400" b="1" dirty="0">
                    <a:latin typeface="+mn-ea"/>
                  </a:rPr>
                  <a:t>传质阻力主要集中</a:t>
                </a:r>
                <a:r>
                  <a:rPr lang="zh-CN" altLang="en-US" sz="2400" b="1" dirty="0" smtClean="0">
                    <a:latin typeface="+mn-ea"/>
                  </a:rPr>
                  <a:t>在液相</a:t>
                </a:r>
                <a:r>
                  <a:rPr lang="zh-CN" altLang="en-US" sz="2400" b="1" dirty="0">
                    <a:latin typeface="+mn-ea"/>
                  </a:rPr>
                  <a:t>，此吸收过程</a:t>
                </a:r>
                <a:r>
                  <a:rPr lang="zh-CN" altLang="en-US" sz="2400" b="1" dirty="0" smtClean="0">
                    <a:latin typeface="+mn-ea"/>
                  </a:rPr>
                  <a:t>由液相</a:t>
                </a:r>
                <a:r>
                  <a:rPr lang="zh-CN" altLang="en-US" sz="2400" b="1" dirty="0">
                    <a:latin typeface="+mn-ea"/>
                  </a:rPr>
                  <a:t>阻力控制</a:t>
                </a:r>
                <a:r>
                  <a:rPr lang="zh-CN" altLang="en-US" sz="2400" b="1" dirty="0" smtClean="0">
                    <a:latin typeface="+mn-ea"/>
                  </a:rPr>
                  <a:t>或液膜</a:t>
                </a:r>
                <a:r>
                  <a:rPr lang="zh-CN" altLang="en-US" sz="2400" b="1" dirty="0">
                    <a:latin typeface="+mn-ea"/>
                  </a:rPr>
                  <a:t>控制。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特点：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  </a:t>
                </a:r>
                <a:r>
                  <a:rPr lang="zh-CN" altLang="en-US" sz="2400" b="1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   </a:t>
                </a:r>
                <a:r>
                  <a:rPr lang="zh-CN" altLang="en-US" sz="2400" b="1" dirty="0" smtClean="0">
                    <a:latin typeface="+mn-ea"/>
                  </a:rPr>
                  <a:t>① 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𝐋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数量级相当时，</a:t>
                </a:r>
                <a:r>
                  <a:rPr lang="en-US" altLang="zh-CN" sz="2400" b="1" i="1" dirty="0" smtClean="0">
                    <a:latin typeface="+mn-ea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b="1" i="1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值较小的难溶</a:t>
                </a:r>
                <a:r>
                  <a:rPr lang="zh-CN" altLang="en-US" sz="2400" b="1" dirty="0">
                    <a:latin typeface="+mn-ea"/>
                  </a:rPr>
                  <a:t>气体，则有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≈</m:t>
                        </m:r>
                        <m:box>
                          <m:box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box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400" b="1" dirty="0">
                    <a:latin typeface="+mn-ea"/>
                  </a:rPr>
                  <a:t>    </a:t>
                </a:r>
                <a:r>
                  <a:rPr lang="zh-CN" altLang="en-US" sz="2400" b="1" dirty="0">
                    <a:latin typeface="+mn-ea"/>
                  </a:rPr>
                  <a:t>②</a:t>
                </a:r>
                <a:r>
                  <a:rPr lang="en-US" altLang="zh-CN" sz="24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400" b="1" dirty="0">
                    <a:latin typeface="+mn-ea"/>
                  </a:rPr>
                  <a:t>    </a:t>
                </a:r>
                <a:r>
                  <a:rPr lang="en-US" altLang="zh-CN" sz="2400" b="1" dirty="0" smtClean="0">
                    <a:latin typeface="+mn-ea"/>
                  </a:rPr>
                  <a:t>③</a:t>
                </a:r>
                <a:r>
                  <a:rPr lang="zh-CN" altLang="en-US" sz="2400" b="1" dirty="0" smtClean="0">
                    <a:latin typeface="+mn-ea"/>
                  </a:rPr>
                  <a:t> 平衡线的斜率比较大。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</a:t>
                </a:r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④ </a:t>
                </a:r>
                <a:r>
                  <a:rPr lang="zh-CN" altLang="en-US" sz="2400" b="1" dirty="0" smtClean="0">
                    <a:latin typeface="+mn-ea"/>
                  </a:rPr>
                  <a:t>提高传质速率</a:t>
                </a:r>
                <a:r>
                  <a:rPr lang="en-US" altLang="zh-CN" sz="2400" b="1" dirty="0" smtClean="0">
                    <a:latin typeface="+mn-ea"/>
                  </a:rPr>
                  <a:t>?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      </a:t>
                </a:r>
                <a:r>
                  <a:rPr lang="zh-CN" altLang="en-US" sz="2400" b="1" dirty="0" smtClean="0">
                    <a:latin typeface="+mn-ea"/>
                  </a:rPr>
                  <a:t> 如增大</a:t>
                </a:r>
                <a:r>
                  <a:rPr lang="zh-CN" altLang="en-US" sz="2400" b="1" dirty="0">
                    <a:latin typeface="+mn-ea"/>
                  </a:rPr>
                  <a:t>液</a:t>
                </a:r>
                <a:r>
                  <a:rPr lang="zh-CN" altLang="en-US" sz="2400" b="1" dirty="0" smtClean="0">
                    <a:latin typeface="+mn-ea"/>
                  </a:rPr>
                  <a:t>体</a:t>
                </a:r>
                <a:r>
                  <a:rPr lang="zh-CN" altLang="en-US" sz="2400" b="1" dirty="0">
                    <a:latin typeface="+mn-ea"/>
                  </a:rPr>
                  <a:t>的流速</a:t>
                </a:r>
                <a:r>
                  <a:rPr lang="zh-CN" altLang="en-US" sz="2400" b="1" dirty="0" smtClean="0">
                    <a:latin typeface="+mn-ea"/>
                  </a:rPr>
                  <a:t>或增加液相</a:t>
                </a:r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 smtClean="0">
                    <a:latin typeface="+mn-ea"/>
                  </a:rPr>
                  <a:t>湍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 动程度，可降低传质阻力。</a:t>
                </a:r>
                <a:endParaRPr lang="en-US" altLang="zh-CN" sz="2400" b="1" dirty="0" smtClean="0">
                  <a:latin typeface="+mn-ea"/>
                </a:endParaRPr>
              </a:p>
              <a:p>
                <a:endParaRPr lang="zh-CN" altLang="en-US" sz="2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2" y="809101"/>
                <a:ext cx="11530148" cy="4819974"/>
              </a:xfrm>
              <a:prstGeom prst="rect">
                <a:avLst/>
              </a:prstGeom>
              <a:blipFill>
                <a:blip r:embed="rId3"/>
                <a:stretch>
                  <a:fillRect l="-952" t="-1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6859447" y="3378977"/>
            <a:ext cx="4844875" cy="3002022"/>
            <a:chOff x="8322471" y="2964033"/>
            <a:chExt cx="2225186" cy="3388178"/>
          </a:xfrm>
        </p:grpSpPr>
        <p:grpSp>
          <p:nvGrpSpPr>
            <p:cNvPr id="32" name="组合 31"/>
            <p:cNvGrpSpPr/>
            <p:nvPr/>
          </p:nvGrpSpPr>
          <p:grpSpPr>
            <a:xfrm>
              <a:off x="8322471" y="3835870"/>
              <a:ext cx="2225186" cy="2516341"/>
              <a:chOff x="8309409" y="3826705"/>
              <a:chExt cx="2225186" cy="2516341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568488" y="3832600"/>
                <a:ext cx="1966107" cy="2160588"/>
                <a:chOff x="8565883" y="3826705"/>
                <a:chExt cx="1966107" cy="2160588"/>
              </a:xfrm>
            </p:grpSpPr>
            <p:sp>
              <p:nvSpPr>
                <p:cNvPr id="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8574211" y="5973005"/>
                  <a:ext cx="1957779" cy="14288"/>
                </a:xfrm>
                <a:prstGeom prst="line">
                  <a:avLst/>
                </a:prstGeom>
                <a:noFill/>
                <a:ln w="31750">
                  <a:solidFill>
                    <a:schemeClr val="bg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8574210" y="3826705"/>
                  <a:ext cx="0" cy="2160588"/>
                </a:xfrm>
                <a:prstGeom prst="line">
                  <a:avLst/>
                </a:prstGeom>
                <a:noFill/>
                <a:ln w="31750">
                  <a:solidFill>
                    <a:schemeClr val="bg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8574210" y="3899730"/>
                  <a:ext cx="1860318" cy="2087563"/>
                </a:xfrm>
                <a:prstGeom prst="line">
                  <a:avLst/>
                </a:prstGeom>
                <a:noFill/>
                <a:ln w="317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8581938" y="4254538"/>
                  <a:ext cx="1501500" cy="1984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Line 17"/>
                <p:cNvSpPr>
                  <a:spLocks noChangeShapeType="1"/>
                </p:cNvSpPr>
                <p:nvPr/>
              </p:nvSpPr>
              <p:spPr bwMode="auto">
                <a:xfrm>
                  <a:off x="9339083" y="4256912"/>
                  <a:ext cx="0" cy="1727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Line 18"/>
                <p:cNvSpPr>
                  <a:spLocks noChangeShapeType="1"/>
                </p:cNvSpPr>
                <p:nvPr/>
              </p:nvSpPr>
              <p:spPr bwMode="auto">
                <a:xfrm>
                  <a:off x="9350139" y="4250279"/>
                  <a:ext cx="577037" cy="223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19"/>
                <p:cNvSpPr>
                  <a:spLocks noChangeShapeType="1"/>
                </p:cNvSpPr>
                <p:nvPr/>
              </p:nvSpPr>
              <p:spPr bwMode="auto">
                <a:xfrm>
                  <a:off x="9937531" y="4461705"/>
                  <a:ext cx="0" cy="15113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8565883" y="4475993"/>
                  <a:ext cx="1342803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8574210" y="5150912"/>
                  <a:ext cx="77320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27"/>
                <p:cNvSpPr>
                  <a:spLocks noChangeShapeType="1"/>
                </p:cNvSpPr>
                <p:nvPr/>
              </p:nvSpPr>
              <p:spPr bwMode="auto">
                <a:xfrm>
                  <a:off x="10083438" y="4260093"/>
                  <a:ext cx="0" cy="17272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9151532" y="3826705"/>
                <a:ext cx="500490" cy="401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810634" y="4517263"/>
                <a:ext cx="474589" cy="401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矩形 4"/>
                  <p:cNvSpPr/>
                  <p:nvPr/>
                </p:nvSpPr>
                <p:spPr>
                  <a:xfrm>
                    <a:off x="8350517" y="4227581"/>
                    <a:ext cx="210357" cy="4346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𝐀𝐢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5" name="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0517" y="4227581"/>
                    <a:ext cx="210357" cy="4346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33" r="-10667" b="-126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8309409" y="3985281"/>
                    <a:ext cx="326254" cy="434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9409" y="3985281"/>
                    <a:ext cx="326254" cy="43467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6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矩形 26"/>
                  <p:cNvSpPr/>
                  <p:nvPr/>
                </p:nvSpPr>
                <p:spPr>
                  <a:xfrm>
                    <a:off x="8346466" y="4941864"/>
                    <a:ext cx="314791" cy="434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27" name="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6466" y="4941864"/>
                    <a:ext cx="314791" cy="4346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6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9200735" y="5906898"/>
                    <a:ext cx="309174" cy="434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0735" y="5906898"/>
                    <a:ext cx="309174" cy="43467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9732067" y="5906900"/>
                    <a:ext cx="393315" cy="4346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2067" y="5906900"/>
                    <a:ext cx="393315" cy="4346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0010777" y="5908375"/>
                    <a:ext cx="301660" cy="434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a:rPr lang="en-US" altLang="zh-CN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0777" y="5908375"/>
                    <a:ext cx="301660" cy="43467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9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9239950" y="2964033"/>
              <a:ext cx="554008" cy="1705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 dirty="0" smtClean="0">
                  <a:solidFill>
                    <a:srgbClr val="FF0000"/>
                  </a:solidFill>
                </a:rPr>
                <a:t>.</a:t>
              </a:r>
              <a:endParaRPr lang="en-US" altLang="zh-CN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相际对流传质</a:t>
            </a:r>
          </a:p>
        </p:txBody>
      </p:sp>
    </p:spTree>
    <p:extLst>
      <p:ext uri="{BB962C8B-B14F-4D97-AF65-F5344CB8AC3E}">
        <p14:creationId xmlns:p14="http://schemas.microsoft.com/office/powerpoint/2010/main" val="2203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相际对流传质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9562" y="809101"/>
                <a:ext cx="11530148" cy="4682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 smtClean="0">
                    <a:latin typeface="+mn-ea"/>
                  </a:rPr>
                  <a:t>（</a:t>
                </a:r>
                <a:r>
                  <a:rPr lang="en-US" altLang="zh-CN" sz="2600" b="1" dirty="0">
                    <a:latin typeface="+mn-ea"/>
                  </a:rPr>
                  <a:t>3</a:t>
                </a:r>
                <a:r>
                  <a:rPr lang="zh-CN" altLang="en-US" sz="2600" b="1" dirty="0" smtClean="0">
                    <a:latin typeface="+mn-ea"/>
                  </a:rPr>
                  <a:t>）</a:t>
                </a:r>
                <a:r>
                  <a:rPr lang="zh-CN" altLang="en-US" sz="2400" b="1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</m:e>
                    </m:box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  </a:t>
                </a:r>
                <a:r>
                  <a:rPr lang="zh-CN" altLang="en-US" sz="2400" b="1" dirty="0" smtClean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                </m:t>
                        </m:r>
                      </m:e>
                    </m:box>
                    <m:box>
                      <m:box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𝒎𝒌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CN" sz="2800" b="1" dirty="0" smtClean="0">
                  <a:latin typeface="+mn-ea"/>
                </a:endParaRPr>
              </a:p>
              <a:p>
                <a:endParaRPr lang="en-US" altLang="zh-CN" sz="2600" b="1" dirty="0" smtClean="0">
                  <a:latin typeface="+mn-ea"/>
                </a:endParaRPr>
              </a:p>
              <a:p>
                <a:r>
                  <a:rPr lang="zh-CN" altLang="en-US" sz="2600" b="1" dirty="0" smtClean="0">
                    <a:latin typeface="+mn-ea"/>
                  </a:rPr>
                  <a:t>易溶气体：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zh-CN" alt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600" b="1" dirty="0" smtClean="0">
                    <a:latin typeface="+mn-ea"/>
                  </a:rPr>
                  <a:t> 气膜控制：</a:t>
                </a:r>
                <a:endParaRPr lang="en-US" altLang="zh-CN" sz="2600" b="1" dirty="0" smtClean="0">
                  <a:latin typeface="+mn-ea"/>
                </a:endParaRPr>
              </a:p>
              <a:p>
                <a:r>
                  <a:rPr lang="en-US" altLang="zh-CN" sz="2600" b="1" dirty="0">
                    <a:latin typeface="+mn-ea"/>
                  </a:rPr>
                  <a:t>	</a:t>
                </a:r>
                <a:r>
                  <a:rPr lang="en-US" altLang="zh-CN" sz="2600" b="1" dirty="0" smtClean="0">
                    <a:latin typeface="+mn-ea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sz="2600" b="1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</m:oMath>
                </a14:m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800" b="1" dirty="0" smtClean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endParaRPr lang="en-US" altLang="zh-CN" sz="2600" b="1" dirty="0" smtClean="0">
                  <a:latin typeface="+mn-ea"/>
                </a:endParaRPr>
              </a:p>
              <a:p>
                <a:endParaRPr lang="en-US" altLang="zh-CN" sz="2600" b="1" dirty="0">
                  <a:latin typeface="+mn-ea"/>
                </a:endParaRPr>
              </a:p>
              <a:p>
                <a:r>
                  <a:rPr lang="zh-CN" altLang="en-US" sz="2600" b="1" dirty="0" smtClean="0">
                    <a:latin typeface="+mn-ea"/>
                  </a:rPr>
                  <a:t>难溶气体：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zh-CN" altLang="en-US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600" b="1" dirty="0">
                    <a:latin typeface="+mn-ea"/>
                  </a:rPr>
                  <a:t> </a:t>
                </a:r>
                <a:r>
                  <a:rPr lang="zh-CN" altLang="en-US" sz="2600" b="1" dirty="0" smtClean="0">
                    <a:latin typeface="+mn-ea"/>
                  </a:rPr>
                  <a:t>液膜</a:t>
                </a:r>
                <a:r>
                  <a:rPr lang="zh-CN" altLang="en-US" sz="2600" b="1" dirty="0">
                    <a:latin typeface="+mn-ea"/>
                  </a:rPr>
                  <a:t>控制</a:t>
                </a:r>
                <a:r>
                  <a:rPr lang="zh-CN" altLang="en-US" sz="2600" b="1" dirty="0" smtClean="0">
                    <a:latin typeface="+mn-ea"/>
                  </a:rPr>
                  <a:t>：</a:t>
                </a:r>
                <a:endParaRPr lang="en-US" altLang="zh-CN" sz="2600" b="1" dirty="0" smtClean="0">
                  <a:latin typeface="+mn-ea"/>
                </a:endParaRPr>
              </a:p>
              <a:p>
                <a:r>
                  <a:rPr lang="en-US" altLang="zh-CN" sz="2600" b="1" dirty="0">
                    <a:latin typeface="+mn-ea"/>
                  </a:rPr>
                  <a:t>	</a:t>
                </a:r>
                <a:r>
                  <a:rPr lang="en-US" altLang="zh-CN" sz="2600" b="1" dirty="0" smtClean="0">
                    <a:latin typeface="+mn-ea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sz="2600" b="1" dirty="0" smtClean="0">
                    <a:latin typeface="+mn-ea"/>
                  </a:rPr>
                  <a:t> </a:t>
                </a:r>
                <a:endParaRPr lang="en-US" altLang="zh-CN" sz="2600" b="1" dirty="0">
                  <a:latin typeface="+mn-ea"/>
                </a:endParaRPr>
              </a:p>
              <a:p>
                <a:r>
                  <a:rPr lang="en-US" altLang="zh-CN" sz="2800" b="1" dirty="0" smtClean="0"/>
                  <a:t> 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</m:oMath>
                </a14:m>
                <a:endParaRPr lang="zh-CN" altLang="en-US" sz="2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2" y="809101"/>
                <a:ext cx="11530148" cy="4682051"/>
              </a:xfrm>
              <a:prstGeom prst="rect">
                <a:avLst/>
              </a:prstGeom>
              <a:blipFill>
                <a:blip r:embed="rId2"/>
                <a:stretch>
                  <a:fillRect l="-952" t="-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5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0639" y="814642"/>
                <a:ext cx="11543498" cy="5636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5-4】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在填料塔吸收塔内用溶剂吸收混合于空气中的某溶质，已知某塔截面上的气、液两相组成为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=2.8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f>
                      <m:fPr>
                        <m:type m:val="li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。设在一定的操作温度、压力下，气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液相平衡关系服从亨利定律，且溶质在溶剂中的溶解度系数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=0.667</m:t>
                    </m:r>
                    <m:f>
                      <m:fPr>
                        <m:type m:val="li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𝑘𝑃𝑎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。液相传质系数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f>
                      <m:fPr>
                        <m:type m:val="li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，气相传质系数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f>
                      <m:fPr>
                        <m:type m:val="li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𝑘𝑃𝑎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。试求：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）以分压差表示吸收总推动力、总传质阻力、总传质速率及传质阻力的分配；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2.10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type m:val="li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（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𝑘𝑃𝑎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）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.7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5×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type m:val="li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液相分配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5%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）若吸收温度提高，溶质在溶剂中的溶解度系数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=1.4×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f>
                      <m:fPr>
                        <m:type m:val="li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𝑘𝑃𝑎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，设气、液相传质系数和两相浓度近似不变，上述问题结果又如何？并分析。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f>
                      <m:fPr>
                        <m:type m:val="li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𝑘𝑃𝑎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）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1.51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f>
                      <m:fPr>
                        <m:type m:val="li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液相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96%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）若溶质在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溶剂中的溶解度系数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=0.01</m:t>
                    </m:r>
                    <m:f>
                      <m:fPr>
                        <m:type m:val="li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𝑘𝑃𝑎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，相界面处溶质的组成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各为多少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并提出强化传质过程的措施。（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.87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.0787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39" y="814642"/>
                <a:ext cx="11543498" cy="5636479"/>
              </a:xfrm>
              <a:prstGeom prst="rect">
                <a:avLst/>
              </a:prstGeom>
              <a:blipFill>
                <a:blip r:embed="rId2"/>
                <a:stretch>
                  <a:fillRect l="-792" t="-3571" b="-8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相际对流传质</a:t>
            </a:r>
          </a:p>
        </p:txBody>
      </p:sp>
    </p:spTree>
    <p:extLst>
      <p:ext uri="{BB962C8B-B14F-4D97-AF65-F5344CB8AC3E}">
        <p14:creationId xmlns:p14="http://schemas.microsoft.com/office/powerpoint/2010/main" val="294384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825</TotalTime>
  <Words>516</Words>
  <Application>Microsoft Office PowerPoint</Application>
  <PresentationFormat>宽屏</PresentationFormat>
  <Paragraphs>160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宋体</vt:lpstr>
      <vt:lpstr>Arial</vt:lpstr>
      <vt:lpstr>Cambria Math</vt:lpstr>
      <vt:lpstr>Symbol</vt:lpstr>
      <vt:lpstr>Times New Roman</vt:lpstr>
      <vt:lpstr>Trebuchet MS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67</cp:revision>
  <dcterms:created xsi:type="dcterms:W3CDTF">2018-01-09T01:28:03Z</dcterms:created>
  <dcterms:modified xsi:type="dcterms:W3CDTF">2019-03-15T04:24:47Z</dcterms:modified>
</cp:coreProperties>
</file>