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83" r:id="rId3"/>
    <p:sldId id="260" r:id="rId4"/>
    <p:sldId id="285" r:id="rId5"/>
    <p:sldId id="261" r:id="rId6"/>
    <p:sldId id="263" r:id="rId7"/>
    <p:sldId id="262" r:id="rId8"/>
    <p:sldId id="265" r:id="rId9"/>
    <p:sldId id="284" r:id="rId10"/>
    <p:sldId id="264" r:id="rId11"/>
    <p:sldId id="266" r:id="rId12"/>
    <p:sldId id="267" r:id="rId13"/>
    <p:sldId id="268" r:id="rId14"/>
    <p:sldId id="282" r:id="rId15"/>
    <p:sldId id="271" r:id="rId16"/>
    <p:sldId id="281" r:id="rId17"/>
    <p:sldId id="272" r:id="rId18"/>
    <p:sldId id="279" r:id="rId19"/>
    <p:sldId id="273" r:id="rId20"/>
    <p:sldId id="278" r:id="rId21"/>
    <p:sldId id="280" r:id="rId22"/>
    <p:sldId id="274" r:id="rId23"/>
    <p:sldId id="270" r:id="rId24"/>
    <p:sldId id="275" r:id="rId25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774" userDrawn="1">
          <p15:clr>
            <a:srgbClr val="A4A3A4"/>
          </p15:clr>
        </p15:guide>
        <p15:guide id="3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03E1"/>
    <a:srgbClr val="2D2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205"/>
        <p:guide pos="2774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C109F-76FC-4F63-9A51-C99C401A0465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CBE08-3399-4CB3-8918-5AAB5A55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65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6E4BA-C125-42C8-B8A1-6730F425FE8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BAFAA-F2CE-4DA8-BFE0-4333E2312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5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097FC-CDF2-4056-BC86-2AB2F3DFA2E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1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7" name="图片 6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425"/>
            <a:ext cx="2412698" cy="660317"/>
          </a:xfrm>
          <a:prstGeom prst="rect">
            <a:avLst/>
          </a:prstGeom>
          <a:effectLst>
            <a:glow rad="38100">
              <a:srgbClr val="C00000">
                <a:alpha val="17000"/>
              </a:srgbClr>
            </a:glow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68" name="直接连接符 67"/>
          <p:cNvCxnSpPr/>
          <p:nvPr userDrawn="1"/>
        </p:nvCxnSpPr>
        <p:spPr bwMode="auto">
          <a:xfrm>
            <a:off x="0" y="769272"/>
            <a:ext cx="12192000" cy="29241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FFFF00">
                <a:alpha val="96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0"/>
            <a:ext cx="3197101" cy="784225"/>
          </a:xfrm>
          <a:prstGeom prst="rect">
            <a:avLst/>
          </a:prstGeom>
          <a:effectLst>
            <a:glow rad="38100">
              <a:srgbClr val="C00000">
                <a:alpha val="17000"/>
              </a:srgbClr>
            </a:glow>
            <a:outerShdw blurRad="50800" dist="50800" dir="5400000" algn="ctr" rotWithShape="0">
              <a:schemeClr val="tx1"/>
            </a:outerShdw>
          </a:effectLst>
        </p:spPr>
      </p:pic>
      <p:cxnSp>
        <p:nvCxnSpPr>
          <p:cNvPr id="6" name="直接连接符 3"/>
          <p:cNvCxnSpPr>
            <a:cxnSpLocks noChangeShapeType="1"/>
          </p:cNvCxnSpPr>
          <p:nvPr userDrawn="1"/>
        </p:nvCxnSpPr>
        <p:spPr bwMode="auto">
          <a:xfrm>
            <a:off x="0" y="784225"/>
            <a:ext cx="12192000" cy="0"/>
          </a:xfrm>
          <a:prstGeom prst="line">
            <a:avLst/>
          </a:prstGeom>
          <a:noFill/>
          <a:ln w="50800" algn="ctr">
            <a:solidFill>
              <a:srgbClr val="FFFF00">
                <a:alpha val="96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0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50.png"/><Relationship Id="rId8" Type="http://schemas.openxmlformats.org/officeDocument/2006/relationships/image" Target="../media/image130.png"/><Relationship Id="rId13" Type="http://schemas.openxmlformats.org/officeDocument/2006/relationships/image" Target="../media/image33.png"/><Relationship Id="rId26" Type="http://schemas.openxmlformats.org/officeDocument/2006/relationships/image" Target="../media/image30.png"/><Relationship Id="rId21" Type="http://schemas.openxmlformats.org/officeDocument/2006/relationships/image" Target="../media/image280.png"/><Relationship Id="rId17" Type="http://schemas.openxmlformats.org/officeDocument/2006/relationships/image" Target="../media/image240.png"/><Relationship Id="rId12" Type="http://schemas.openxmlformats.org/officeDocument/2006/relationships/image" Target="../media/image32.png"/><Relationship Id="rId25" Type="http://schemas.openxmlformats.org/officeDocument/2006/relationships/image" Target="../media/image37.png"/><Relationship Id="rId2" Type="http://schemas.openxmlformats.org/officeDocument/2006/relationships/image" Target="../media/image27.png"/><Relationship Id="rId16" Type="http://schemas.openxmlformats.org/officeDocument/2006/relationships/image" Target="../media/image28.png"/><Relationship Id="rId20" Type="http://schemas.openxmlformats.org/officeDocument/2006/relationships/image" Target="../media/image27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36.png"/><Relationship Id="rId15" Type="http://schemas.openxmlformats.org/officeDocument/2006/relationships/image" Target="../media/image220.png"/><Relationship Id="rId23" Type="http://schemas.openxmlformats.org/officeDocument/2006/relationships/image" Target="../media/image35.png"/><Relationship Id="rId28" Type="http://schemas.openxmlformats.org/officeDocument/2006/relationships/image" Target="../media/image38.png"/><Relationship Id="rId19" Type="http://schemas.openxmlformats.org/officeDocument/2006/relationships/image" Target="../media/image260.png"/><Relationship Id="rId22" Type="http://schemas.openxmlformats.org/officeDocument/2006/relationships/image" Target="../media/image34.png"/><Relationship Id="rId9" Type="http://schemas.openxmlformats.org/officeDocument/2006/relationships/image" Target="../media/image29.png"/><Relationship Id="rId27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48.png"/><Relationship Id="rId3" Type="http://schemas.openxmlformats.org/officeDocument/2006/relationships/image" Target="../media/image41.png"/><Relationship Id="rId12" Type="http://schemas.openxmlformats.org/officeDocument/2006/relationships/image" Target="../media/image32.png"/><Relationship Id="rId17" Type="http://schemas.openxmlformats.org/officeDocument/2006/relationships/image" Target="../media/image45.png"/><Relationship Id="rId2" Type="http://schemas.openxmlformats.org/officeDocument/2006/relationships/image" Target="../media/image401.png"/><Relationship Id="rId16" Type="http://schemas.openxmlformats.org/officeDocument/2006/relationships/image" Target="../media/image420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.png"/><Relationship Id="rId15" Type="http://schemas.openxmlformats.org/officeDocument/2006/relationships/image" Target="../media/image410.png"/><Relationship Id="rId5" Type="http://schemas.openxmlformats.org/officeDocument/2006/relationships/image" Target="../media/image43.png"/><Relationship Id="rId10" Type="http://schemas.openxmlformats.org/officeDocument/2006/relationships/image" Target="../media/image46.png"/><Relationship Id="rId19" Type="http://schemas.openxmlformats.org/officeDocument/2006/relationships/image" Target="../media/image49.png"/><Relationship Id="rId4" Type="http://schemas.openxmlformats.org/officeDocument/2006/relationships/image" Target="../media/image42.png"/><Relationship Id="rId14" Type="http://schemas.openxmlformats.org/officeDocument/2006/relationships/image" Target="../media/image4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3" Type="http://schemas.openxmlformats.org/officeDocument/2006/relationships/image" Target="../media/image41.png"/><Relationship Id="rId21" Type="http://schemas.openxmlformats.org/officeDocument/2006/relationships/image" Target="../media/image56.png"/><Relationship Id="rId12" Type="http://schemas.openxmlformats.org/officeDocument/2006/relationships/image" Target="../media/image54.png"/><Relationship Id="rId2" Type="http://schemas.openxmlformats.org/officeDocument/2006/relationships/image" Target="../media/image510.png"/><Relationship Id="rId16" Type="http://schemas.openxmlformats.org/officeDocument/2006/relationships/image" Target="../media/image420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3.png"/><Relationship Id="rId15" Type="http://schemas.openxmlformats.org/officeDocument/2006/relationships/image" Target="../media/image410.png"/><Relationship Id="rId5" Type="http://schemas.openxmlformats.org/officeDocument/2006/relationships/image" Target="../media/image43.png"/><Relationship Id="rId23" Type="http://schemas.openxmlformats.org/officeDocument/2006/relationships/image" Target="../media/image58.png"/><Relationship Id="rId10" Type="http://schemas.openxmlformats.org/officeDocument/2006/relationships/image" Target="../media/image46.png"/><Relationship Id="rId19" Type="http://schemas.openxmlformats.org/officeDocument/2006/relationships/image" Target="../media/image49.png"/><Relationship Id="rId4" Type="http://schemas.openxmlformats.org/officeDocument/2006/relationships/image" Target="../media/image52.png"/><Relationship Id="rId14" Type="http://schemas.openxmlformats.org/officeDocument/2006/relationships/image" Target="../media/image400.png"/><Relationship Id="rId22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101.png"/><Relationship Id="rId1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51.png"/><Relationship Id="rId5" Type="http://schemas.openxmlformats.org/officeDocument/2006/relationships/image" Target="../media/image60.png"/><Relationship Id="rId10" Type="http://schemas.openxmlformats.org/officeDocument/2006/relationships/image" Target="../media/image104.png"/><Relationship Id="rId4" Type="http://schemas.openxmlformats.org/officeDocument/2006/relationships/image" Target="../media/image93.png"/><Relationship Id="rId9" Type="http://schemas.openxmlformats.org/officeDocument/2006/relationships/image" Target="../media/image103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63.png"/><Relationship Id="rId3" Type="http://schemas.openxmlformats.org/officeDocument/2006/relationships/image" Target="../media/image600.png"/><Relationship Id="rId21" Type="http://schemas.openxmlformats.org/officeDocument/2006/relationships/image" Target="../media/image66.png"/><Relationship Id="rId12" Type="http://schemas.openxmlformats.org/officeDocument/2006/relationships/image" Target="../media/image54.png"/><Relationship Id="rId17" Type="http://schemas.openxmlformats.org/officeDocument/2006/relationships/image" Target="../media/image62.png"/><Relationship Id="rId2" Type="http://schemas.openxmlformats.org/officeDocument/2006/relationships/image" Target="../media/image590.png"/><Relationship Id="rId16" Type="http://schemas.openxmlformats.org/officeDocument/2006/relationships/image" Target="../media/image420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3.png"/><Relationship Id="rId15" Type="http://schemas.openxmlformats.org/officeDocument/2006/relationships/image" Target="../media/image410.png"/><Relationship Id="rId5" Type="http://schemas.openxmlformats.org/officeDocument/2006/relationships/image" Target="../media/image43.png"/><Relationship Id="rId10" Type="http://schemas.openxmlformats.org/officeDocument/2006/relationships/image" Target="../media/image46.png"/><Relationship Id="rId19" Type="http://schemas.openxmlformats.org/officeDocument/2006/relationships/image" Target="../media/image64.png"/><Relationship Id="rId4" Type="http://schemas.openxmlformats.org/officeDocument/2006/relationships/image" Target="../media/image610.png"/><Relationship Id="rId14" Type="http://schemas.openxmlformats.org/officeDocument/2006/relationships/image" Target="../media/image4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68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0.png"/><Relationship Id="rId5" Type="http://schemas.openxmlformats.org/officeDocument/2006/relationships/image" Target="../media/image690.png"/><Relationship Id="rId4" Type="http://schemas.openxmlformats.org/officeDocument/2006/relationships/image" Target="../media/image68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2697" y="809897"/>
            <a:ext cx="40510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5.6.1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填料塔</a:t>
            </a:r>
            <a:endParaRPr lang="en-US" altLang="zh-CN" sz="28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）结构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填料塔由塔体、填料、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填料支承板（压板）、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液体分布器、液体再分布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器、气体和液体进出口接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管等部件组成。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图5-25%20%20填料塔结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673" y="902726"/>
            <a:ext cx="3344091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235" y="902726"/>
            <a:ext cx="3631471" cy="5745008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7491547" y="1271136"/>
            <a:ext cx="1306285" cy="398825"/>
          </a:xfrm>
          <a:prstGeom prst="wedgeRoundRectCallout">
            <a:avLst>
              <a:gd name="adj1" fmla="val -81865"/>
              <a:gd name="adj2" fmla="val 2665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规整填料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569921" y="2614673"/>
            <a:ext cx="1306285" cy="398825"/>
          </a:xfrm>
          <a:prstGeom prst="wedgeRoundRectCallout">
            <a:avLst>
              <a:gd name="adj1" fmla="val 123135"/>
              <a:gd name="adj2" fmla="val 1420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乱堆填料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1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31815" y="827705"/>
                <a:ext cx="11542321" cy="5665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5.6.3.3</a:t>
                </a:r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泛点气速</a:t>
                </a:r>
                <a:endPara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）埃克特（</a:t>
                </a:r>
                <a:r>
                  <a:rPr lang="en-US" altLang="zh-CN" sz="2400" b="1" dirty="0" smtClean="0">
                    <a:latin typeface="+mn-ea"/>
                    <a:cs typeface="Times New Roman" panose="02020603050405020304" pitchFamily="18" charset="0"/>
                  </a:rPr>
                  <a:t>Eckert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）关联图</a:t>
                </a:r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横坐标：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sub>
                            </m:sSub>
                          </m:den>
                        </m:f>
                      </m:e>
                    </m:box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boxPr>
                              <m:e>
                                <m:f>
                                  <m:f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V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L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box>
                          </m:e>
                        </m:d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.5</m:t>
                        </m:r>
                      </m:sup>
                    </m:sSup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纵坐标：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𝝓𝝍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boxPr>
                              <m:e>
                                <m:f>
                                  <m:f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𝝆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𝐕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𝝆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𝐋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box>
                          </m:e>
                        </m:d>
                        <m:sSubSup>
                          <m:sSub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𝐋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box>
                  </m:oMath>
                </a14:m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+mn-ea"/>
                    <a:cs typeface="Times New Roman" panose="02020603050405020304" pitchFamily="18" charset="0"/>
                  </a:rPr>
                  <a:t>由图可知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泛点速度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、</a:t>
                </a:r>
                <a:r>
                  <a:rPr lang="zh-CN" altLang="en-US" sz="2400" b="1" dirty="0">
                    <a:latin typeface="+mn-ea"/>
                    <a:cs typeface="Times New Roman" panose="02020603050405020304" pitchFamily="18" charset="0"/>
                  </a:rPr>
                  <a:t>气体通过单位高度填料</a:t>
                </a:r>
                <a:endParaRPr lang="en-US" altLang="zh-CN" sz="2400" b="1" dirty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+mn-ea"/>
                    <a:cs typeface="Times New Roman" panose="02020603050405020304" pitchFamily="18" charset="0"/>
                  </a:rPr>
                  <a:t>层的压降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𝚫</m:t>
                        </m:r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den>
                    </m:f>
                  </m:oMath>
                </a14:m>
                <a:r>
                  <a:rPr lang="zh-CN" altLang="en-US" sz="2400" b="1" dirty="0">
                    <a:latin typeface="+mn-ea"/>
                    <a:cs typeface="Times New Roman" panose="02020603050405020304" pitchFamily="18" charset="0"/>
                  </a:rPr>
                  <a:t>、操作气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速。</a:t>
                </a:r>
                <a:endParaRPr lang="en-US" altLang="zh-CN" sz="2400" b="1" dirty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经验值：常压塔</a:t>
                </a: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zh-CN" altLang="en-US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50~500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𝑷𝒂</m:t>
                        </m:r>
                      </m:num>
                      <m:den>
                        <m:r>
                          <a:rPr lang="en-US" altLang="zh-CN" sz="24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den>
                    </m:f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真空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塔</a:t>
                </a: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zh-CN" alt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80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𝑷𝒂</m:t>
                        </m:r>
                      </m:num>
                      <m:den>
                        <m:r>
                          <a:rPr lang="en-US" altLang="zh-CN" sz="24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den>
                    </m:f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15" y="827705"/>
                <a:ext cx="11542321" cy="5665141"/>
              </a:xfrm>
              <a:prstGeom prst="rect">
                <a:avLst/>
              </a:prstGeom>
              <a:blipFill>
                <a:blip r:embed="rId2"/>
                <a:stretch>
                  <a:fillRect l="-950" t="-1184" b="-14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标注 9"/>
              <p:cNvSpPr/>
              <p:nvPr/>
            </p:nvSpPr>
            <p:spPr>
              <a:xfrm>
                <a:off x="-52252" y="3908572"/>
                <a:ext cx="2060870" cy="398825"/>
              </a:xfrm>
              <a:prstGeom prst="wedgeRoundRectCallout">
                <a:avLst>
                  <a:gd name="adj1" fmla="val 33981"/>
                  <a:gd name="adj2" fmla="val -198547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空塔气速，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den>
                    </m:f>
                  </m:oMath>
                </a14:m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圆角矩形标注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252" y="3908572"/>
                <a:ext cx="2060870" cy="398825"/>
              </a:xfrm>
              <a:prstGeom prst="wedgeRoundRectCallout">
                <a:avLst>
                  <a:gd name="adj1" fmla="val 33981"/>
                  <a:gd name="adj2" fmla="val -198547"/>
                  <a:gd name="adj3" fmla="val 16667"/>
                </a:avLst>
              </a:prstGeom>
              <a:blipFill>
                <a:blip r:embed="rId3"/>
                <a:stretch>
                  <a:fillRect l="-880" r="-25806" b="-6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标注 10"/>
              <p:cNvSpPr/>
              <p:nvPr/>
            </p:nvSpPr>
            <p:spPr>
              <a:xfrm>
                <a:off x="2060870" y="4278771"/>
                <a:ext cx="3007519" cy="398825"/>
              </a:xfrm>
              <a:prstGeom prst="wedgeRoundRectCallout">
                <a:avLst>
                  <a:gd name="adj1" fmla="val -51803"/>
                  <a:gd name="adj2" fmla="val -201821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𝝓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r>
                  <a:rPr lang="zh-CN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湿填料因子，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den>
                    </m:f>
                  </m:oMath>
                </a14:m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圆角矩形标注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870" y="4278771"/>
                <a:ext cx="3007519" cy="398825"/>
              </a:xfrm>
              <a:prstGeom prst="wedgeRoundRectCallout">
                <a:avLst>
                  <a:gd name="adj1" fmla="val -51803"/>
                  <a:gd name="adj2" fmla="val -201821"/>
                  <a:gd name="adj3" fmla="val 16667"/>
                </a:avLst>
              </a:prstGeom>
              <a:blipFill>
                <a:blip r:embed="rId4"/>
                <a:stretch>
                  <a:fillRect r="-10099" b="-70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标注 6"/>
              <p:cNvSpPr/>
              <p:nvPr/>
            </p:nvSpPr>
            <p:spPr>
              <a:xfrm>
                <a:off x="3181244" y="1685742"/>
                <a:ext cx="3566164" cy="398825"/>
              </a:xfrm>
              <a:prstGeom prst="wedgeRoundRectCallout">
                <a:avLst>
                  <a:gd name="adj1" fmla="val -84897"/>
                  <a:gd name="adj2" fmla="val 4710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气液两相的质量流量，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𝒌𝒈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den>
                    </m:f>
                  </m:oMath>
                </a14:m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圆角矩形标注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244" y="1685742"/>
                <a:ext cx="3566164" cy="398825"/>
              </a:xfrm>
              <a:prstGeom prst="wedgeRoundRectCallout">
                <a:avLst>
                  <a:gd name="adj1" fmla="val -84897"/>
                  <a:gd name="adj2" fmla="val 47103"/>
                  <a:gd name="adj3" fmla="val 16667"/>
                </a:avLst>
              </a:prstGeom>
              <a:blipFill>
                <a:blip r:embed="rId5"/>
                <a:stretch>
                  <a:fillRect t="-108824" r="-9206" b="-17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  <p:pic>
        <p:nvPicPr>
          <p:cNvPr id="2052" name="Picture 4" descr="图5-28%20%20泛点关联图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37" y="1257208"/>
            <a:ext cx="5029199" cy="539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标注 8"/>
              <p:cNvSpPr/>
              <p:nvPr/>
            </p:nvSpPr>
            <p:spPr>
              <a:xfrm>
                <a:off x="3181244" y="2555851"/>
                <a:ext cx="3559189" cy="398825"/>
              </a:xfrm>
              <a:prstGeom prst="wedgeRoundRectCallout">
                <a:avLst>
                  <a:gd name="adj1" fmla="val -72183"/>
                  <a:gd name="adj2" fmla="val -57707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气液两相的密度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𝒌𝒈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圆角矩形标注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244" y="2555851"/>
                <a:ext cx="3559189" cy="398825"/>
              </a:xfrm>
              <a:prstGeom prst="wedgeRoundRectCallout">
                <a:avLst>
                  <a:gd name="adj1" fmla="val -72183"/>
                  <a:gd name="adj2" fmla="val -57707"/>
                  <a:gd name="adj3" fmla="val 16667"/>
                </a:avLst>
              </a:prstGeom>
              <a:blipFill>
                <a:blip r:embed="rId7"/>
                <a:stretch>
                  <a:fillRect t="-89333" r="-2232" b="-15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圆角矩形标注 11"/>
              <p:cNvSpPr/>
              <p:nvPr/>
            </p:nvSpPr>
            <p:spPr>
              <a:xfrm>
                <a:off x="3171976" y="3738477"/>
                <a:ext cx="3498731" cy="472957"/>
              </a:xfrm>
              <a:prstGeom prst="wedgeRoundRectCallout">
                <a:avLst>
                  <a:gd name="adj1" fmla="val -83393"/>
                  <a:gd name="adj2" fmla="val -86314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𝝍</m:t>
                    </m:r>
                  </m:oMath>
                </a14:m>
                <a:r>
                  <a:rPr lang="zh-CN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：液体密度校正系数，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𝝆</m:t>
                            </m:r>
                          </m:e>
                          <m:sub>
                            <m:r>
                              <a:rPr lang="zh-CN" altLang="en-US" sz="11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1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圆角矩形标注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76" y="3738477"/>
                <a:ext cx="3498731" cy="472957"/>
              </a:xfrm>
              <a:prstGeom prst="wedgeRoundRectCallout">
                <a:avLst>
                  <a:gd name="adj1" fmla="val -83393"/>
                  <a:gd name="adj2" fmla="val -86314"/>
                  <a:gd name="adj3" fmla="val 16667"/>
                </a:avLst>
              </a:prstGeom>
              <a:blipFill>
                <a:blip r:embed="rId8"/>
                <a:stretch>
                  <a:fillRect r="-3511" b="-4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圆角矩形标注 12"/>
              <p:cNvSpPr/>
              <p:nvPr/>
            </p:nvSpPr>
            <p:spPr>
              <a:xfrm>
                <a:off x="3582534" y="3022013"/>
                <a:ext cx="2235278" cy="614009"/>
              </a:xfrm>
              <a:prstGeom prst="wedgeRoundRectCallout">
                <a:avLst>
                  <a:gd name="adj1" fmla="val -63939"/>
                  <a:gd name="adj2" fmla="val 20060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液体粘度，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mPa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1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圆角矩形标注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534" y="3022013"/>
                <a:ext cx="2235278" cy="614009"/>
              </a:xfrm>
              <a:prstGeom prst="wedgeRoundRectCallout">
                <a:avLst>
                  <a:gd name="adj1" fmla="val -63939"/>
                  <a:gd name="adj2" fmla="val 20060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形标注 13"/>
          <p:cNvSpPr/>
          <p:nvPr/>
        </p:nvSpPr>
        <p:spPr>
          <a:xfrm>
            <a:off x="9026435" y="417249"/>
            <a:ext cx="1971584" cy="718457"/>
          </a:xfrm>
          <a:prstGeom prst="wedgeEllipseCallout">
            <a:avLst>
              <a:gd name="adj1" fmla="val -85763"/>
              <a:gd name="adj2" fmla="val 35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设计填料塔的塔径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4130666" y="6046513"/>
            <a:ext cx="1971584" cy="718457"/>
          </a:xfrm>
          <a:prstGeom prst="wedgeEllipseCallout">
            <a:avLst>
              <a:gd name="adj1" fmla="val -79800"/>
              <a:gd name="adj2" fmla="val -62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选择气体输送设备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26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1815" y="827705"/>
            <a:ext cx="11542321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5.6.4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填料塔的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附件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5.6.4.1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支承板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）支承板是用以支撑填料和塔内持液的部件。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）基本条件：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足够的机械强度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 支承板的自由截面积不应小于填料层的自由截面积，以免气液在通过支承板时流动阻力过大，在支承板处首先发生液泛。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③ 结构易于使流体分布均匀。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图5-29%20%20填料的支撑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75" y="3661455"/>
            <a:ext cx="5778136" cy="284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</p:spTree>
    <p:extLst>
      <p:ext uri="{BB962C8B-B14F-4D97-AF65-F5344CB8AC3E}">
        <p14:creationId xmlns:p14="http://schemas.microsoft.com/office/powerpoint/2010/main" val="112099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  <p:sp>
        <p:nvSpPr>
          <p:cNvPr id="3" name="矩形 2"/>
          <p:cNvSpPr/>
          <p:nvPr/>
        </p:nvSpPr>
        <p:spPr>
          <a:xfrm>
            <a:off x="331815" y="827705"/>
            <a:ext cx="11542321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5.6.4.2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液体分布器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液体分布器是将液体从塔顶均匀分布的部件。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5.6.4.3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液体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分布器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液体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再分布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器用来改善因壁流效应造成液体在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填料层内不均匀分布。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5.6.4.4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除沫器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当塔内气速大时，气体通过填料层顶部时会夹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带大量的雾滴，通常在液体分布器的上部应设置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除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沫器，以捕集之。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633471" y="896875"/>
            <a:ext cx="4240665" cy="1813306"/>
            <a:chOff x="1800" y="1548"/>
            <a:chExt cx="6525" cy="2163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002" y="3243"/>
              <a:ext cx="612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（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a</a:t>
              </a: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）管式       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(b)  </a:t>
              </a: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管式        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(c) </a:t>
              </a: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槽式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30" name="Picture 6" descr="图5-30%20%20液体分布器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" y="1548"/>
              <a:ext cx="6525" cy="1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471" y="2798353"/>
            <a:ext cx="4558529" cy="274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2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  <p:sp>
        <p:nvSpPr>
          <p:cNvPr id="4" name="矩形 3"/>
          <p:cNvSpPr/>
          <p:nvPr/>
        </p:nvSpPr>
        <p:spPr>
          <a:xfrm>
            <a:off x="350965" y="790565"/>
            <a:ext cx="11542321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5.6.5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强化吸收过程的措施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5.6.5.1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提高吸收过程的推动力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）气体流向的选择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优点：逆流操作可以获得较大的吸收推动力。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缺点：液体向下流动会受到上升气体的曳力，限制了吸收塔的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气液处理量。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0062786" y="775775"/>
            <a:ext cx="2012765" cy="2949397"/>
            <a:chOff x="4486409" y="1607717"/>
            <a:chExt cx="3300595" cy="4149844"/>
          </a:xfrm>
        </p:grpSpPr>
        <p:grpSp>
          <p:nvGrpSpPr>
            <p:cNvPr id="39" name="组合 38"/>
            <p:cNvGrpSpPr/>
            <p:nvPr/>
          </p:nvGrpSpPr>
          <p:grpSpPr>
            <a:xfrm>
              <a:off x="4763582" y="1607717"/>
              <a:ext cx="3023422" cy="4149844"/>
              <a:chOff x="4005937" y="1350081"/>
              <a:chExt cx="3023422" cy="4149844"/>
            </a:xfrm>
            <a:noFill/>
          </p:grpSpPr>
          <p:sp>
            <p:nvSpPr>
              <p:cNvPr id="44" name="矩形 43"/>
              <p:cNvSpPr/>
              <p:nvPr/>
            </p:nvSpPr>
            <p:spPr>
              <a:xfrm>
                <a:off x="4637314" y="1965244"/>
                <a:ext cx="1484811" cy="2894139"/>
              </a:xfrm>
              <a:prstGeom prst="rect">
                <a:avLst/>
              </a:prstGeom>
              <a:grpFill/>
              <a:ln w="476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637314" y="2704011"/>
                <a:ext cx="1484811" cy="15152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箭头连接符 45"/>
              <p:cNvCxnSpPr/>
              <p:nvPr/>
            </p:nvCxnSpPr>
            <p:spPr>
              <a:xfrm flipV="1">
                <a:off x="4637314" y="2704012"/>
                <a:ext cx="1484811" cy="151529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4637314" y="2704011"/>
                <a:ext cx="1484811" cy="1515291"/>
              </a:xfrm>
              <a:prstGeom prst="line">
                <a:avLst/>
              </a:prstGeom>
              <a:grpFill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5773783" y="1399418"/>
                <a:ext cx="1" cy="565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>
                <a:off x="5773782" y="4870384"/>
                <a:ext cx="1" cy="565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flipV="1">
                <a:off x="5133703" y="4831248"/>
                <a:ext cx="1" cy="576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headEnd type="triangle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 flipV="1">
                <a:off x="5133702" y="1393918"/>
                <a:ext cx="1" cy="576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headEnd type="triangle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4005937" y="5066878"/>
                    <a:ext cx="1140829" cy="43304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52" name="文本框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5937" y="5066878"/>
                    <a:ext cx="1140829" cy="43304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5772238" y="5066878"/>
                    <a:ext cx="1257121" cy="43304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 </a:t>
                    </a:r>
                    <a:r>
                      <a:rPr lang="zh-CN" alt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3" name="文本框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2238" y="5066878"/>
                    <a:ext cx="1257121" cy="43304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381" t="-8000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4056349" y="1350081"/>
                    <a:ext cx="1161930" cy="43304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54" name="文本框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6349" y="1350081"/>
                    <a:ext cx="1161930" cy="43304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5757126" y="1370155"/>
                    <a:ext cx="1163601" cy="43304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 </a:t>
                    </a:r>
                    <a:r>
                      <a:rPr lang="zh-CN" alt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5" name="文本框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7126" y="1370155"/>
                    <a:ext cx="1163601" cy="43304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586" t="-8000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直接箭头连接符 55"/>
              <p:cNvCxnSpPr/>
              <p:nvPr/>
            </p:nvCxnSpPr>
            <p:spPr>
              <a:xfrm flipV="1">
                <a:off x="5121808" y="2577903"/>
                <a:ext cx="1" cy="576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headEnd type="triangle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5773782" y="3199846"/>
                <a:ext cx="1" cy="565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4839481" y="3364484"/>
                <a:ext cx="917645" cy="4330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zh-CN" altLang="en-US" sz="1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:r>
                  <a:rPr lang="en-US" altLang="zh-CN" sz="1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zh-CN" altLang="en-US" sz="1400" i="1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>
              <a:off x="4539050" y="3429000"/>
              <a:ext cx="3182104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5382088" y="2485307"/>
                  <a:ext cx="461890" cy="4330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2088" y="2485307"/>
                  <a:ext cx="461890" cy="433047"/>
                </a:xfrm>
                <a:prstGeom prst="rect">
                  <a:avLst/>
                </a:prstGeom>
                <a:blipFill>
                  <a:blip r:embed="rId18"/>
                  <a:stretch>
                    <a:fillRect r="-893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文本框 41"/>
            <p:cNvSpPr txBox="1"/>
            <p:nvPr/>
          </p:nvSpPr>
          <p:spPr>
            <a:xfrm>
              <a:off x="4486409" y="3059667"/>
              <a:ext cx="392725" cy="519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457463" y="3059667"/>
              <a:ext cx="277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308278" y="2934437"/>
            <a:ext cx="6415552" cy="3659265"/>
            <a:chOff x="308278" y="2934437"/>
            <a:chExt cx="6415552" cy="3659265"/>
          </a:xfrm>
        </p:grpSpPr>
        <p:sp>
          <p:nvSpPr>
            <p:cNvPr id="113" name="圆角矩形标注 112"/>
            <p:cNvSpPr/>
            <p:nvPr/>
          </p:nvSpPr>
          <p:spPr>
            <a:xfrm>
              <a:off x="820330" y="3190297"/>
              <a:ext cx="1345598" cy="403425"/>
            </a:xfrm>
            <a:prstGeom prst="wedgeRoundRectCallout">
              <a:avLst>
                <a:gd name="adj1" fmla="val -31318"/>
                <a:gd name="adj2" fmla="val 33476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塔顶截面气液相组成之间的关系</a:t>
              </a:r>
              <a:endPara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4711065" y="3434628"/>
              <a:ext cx="2012765" cy="2949397"/>
              <a:chOff x="4486409" y="1607717"/>
              <a:chExt cx="3300595" cy="4149844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4763582" y="1607717"/>
                <a:ext cx="3023422" cy="4149844"/>
                <a:chOff x="4005937" y="1350081"/>
                <a:chExt cx="3023422" cy="4149844"/>
              </a:xfrm>
              <a:noFill/>
            </p:grpSpPr>
            <p:sp>
              <p:nvSpPr>
                <p:cNvPr id="65" name="矩形 64"/>
                <p:cNvSpPr/>
                <p:nvPr/>
              </p:nvSpPr>
              <p:spPr>
                <a:xfrm>
                  <a:off x="4637314" y="1965244"/>
                  <a:ext cx="1484811" cy="2894139"/>
                </a:xfrm>
                <a:prstGeom prst="rect">
                  <a:avLst/>
                </a:prstGeom>
                <a:grpFill/>
                <a:ln w="4762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4637314" y="2704011"/>
                  <a:ext cx="1484811" cy="151529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7" name="直接箭头连接符 66"/>
                <p:cNvCxnSpPr/>
                <p:nvPr/>
              </p:nvCxnSpPr>
              <p:spPr>
                <a:xfrm flipV="1">
                  <a:off x="4637314" y="2704012"/>
                  <a:ext cx="1484811" cy="1515290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/>
                <p:nvPr/>
              </p:nvCxnSpPr>
              <p:spPr>
                <a:xfrm>
                  <a:off x="4637314" y="2704011"/>
                  <a:ext cx="1484811" cy="1515291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箭头连接符 68"/>
                <p:cNvCxnSpPr/>
                <p:nvPr/>
              </p:nvCxnSpPr>
              <p:spPr>
                <a:xfrm>
                  <a:off x="5773783" y="1399418"/>
                  <a:ext cx="1" cy="565826"/>
                </a:xfrm>
                <a:prstGeom prst="straightConnector1">
                  <a:avLst/>
                </a:prstGeom>
                <a:grpFill/>
                <a:ln w="38100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箭头连接符 69"/>
                <p:cNvCxnSpPr/>
                <p:nvPr/>
              </p:nvCxnSpPr>
              <p:spPr>
                <a:xfrm>
                  <a:off x="5773782" y="4870384"/>
                  <a:ext cx="1" cy="565826"/>
                </a:xfrm>
                <a:prstGeom prst="straightConnector1">
                  <a:avLst/>
                </a:prstGeom>
                <a:grpFill/>
                <a:ln w="38100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箭头连接符 70"/>
                <p:cNvCxnSpPr/>
                <p:nvPr/>
              </p:nvCxnSpPr>
              <p:spPr>
                <a:xfrm flipV="1">
                  <a:off x="5133703" y="4831248"/>
                  <a:ext cx="1" cy="576826"/>
                </a:xfrm>
                <a:prstGeom prst="straightConnector1">
                  <a:avLst/>
                </a:prstGeom>
                <a:grpFill/>
                <a:ln w="38100">
                  <a:solidFill>
                    <a:srgbClr val="FFFF00"/>
                  </a:solidFill>
                  <a:headEnd type="non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箭头连接符 71"/>
                <p:cNvCxnSpPr/>
                <p:nvPr/>
              </p:nvCxnSpPr>
              <p:spPr>
                <a:xfrm flipV="1">
                  <a:off x="5133702" y="1393918"/>
                  <a:ext cx="1" cy="576826"/>
                </a:xfrm>
                <a:prstGeom prst="straightConnector1">
                  <a:avLst/>
                </a:prstGeom>
                <a:grpFill/>
                <a:ln w="38100">
                  <a:solidFill>
                    <a:srgbClr val="FFFF00"/>
                  </a:solidFill>
                  <a:headEnd type="non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4005937" y="5066878"/>
                      <a:ext cx="1140829" cy="433047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73" name="文本框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5937" y="5066878"/>
                      <a:ext cx="1140829" cy="433047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5772238" y="5066878"/>
                      <a:ext cx="1257121" cy="433047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 </a:t>
                      </a:r>
                      <a:r>
                        <a:rPr lang="zh-CN" alt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，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72238" y="5066878"/>
                      <a:ext cx="1257121" cy="43304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381" t="-8000" b="-1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4056349" y="1350081"/>
                      <a:ext cx="1161930" cy="433047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75" name="文本框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6349" y="1350081"/>
                      <a:ext cx="1161930" cy="43304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文本框 75"/>
                    <p:cNvSpPr txBox="1"/>
                    <p:nvPr/>
                  </p:nvSpPr>
                  <p:spPr>
                    <a:xfrm>
                      <a:off x="5757126" y="1370155"/>
                      <a:ext cx="1163601" cy="433047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 </a:t>
                      </a:r>
                      <a:r>
                        <a:rPr lang="zh-CN" alt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，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76" name="文本框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7126" y="1370155"/>
                      <a:ext cx="1163601" cy="43304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586" t="-8000" b="-1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7" name="直接箭头连接符 76"/>
                <p:cNvCxnSpPr/>
                <p:nvPr/>
              </p:nvCxnSpPr>
              <p:spPr>
                <a:xfrm flipV="1">
                  <a:off x="5121808" y="2577903"/>
                  <a:ext cx="1" cy="576826"/>
                </a:xfrm>
                <a:prstGeom prst="straightConnector1">
                  <a:avLst/>
                </a:prstGeom>
                <a:grpFill/>
                <a:ln w="38100">
                  <a:solidFill>
                    <a:srgbClr val="FFFF00"/>
                  </a:solidFill>
                  <a:headEnd type="non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箭头连接符 77"/>
                <p:cNvCxnSpPr/>
                <p:nvPr/>
              </p:nvCxnSpPr>
              <p:spPr>
                <a:xfrm>
                  <a:off x="5773782" y="3199846"/>
                  <a:ext cx="1" cy="565826"/>
                </a:xfrm>
                <a:prstGeom prst="straightConnector1">
                  <a:avLst/>
                </a:prstGeom>
                <a:grpFill/>
                <a:ln w="38100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文本框 78"/>
                <p:cNvSpPr txBox="1"/>
                <p:nvPr/>
              </p:nvSpPr>
              <p:spPr>
                <a:xfrm>
                  <a:off x="4839481" y="3364484"/>
                  <a:ext cx="917645" cy="43304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</a:t>
                  </a:r>
                  <a:r>
                    <a:rPr lang="zh-CN" altLang="en-US" sz="140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，</a:t>
                  </a:r>
                  <a:r>
                    <a:rPr lang="en-US" altLang="zh-CN" sz="140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p:grpSp>
          <p:cxnSp>
            <p:nvCxnSpPr>
              <p:cNvPr id="61" name="直接连接符 60"/>
              <p:cNvCxnSpPr/>
              <p:nvPr/>
            </p:nvCxnSpPr>
            <p:spPr>
              <a:xfrm>
                <a:off x="4539050" y="3429000"/>
                <a:ext cx="3182104" cy="0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5382088" y="2485307"/>
                    <a:ext cx="461890" cy="4330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62" name="文本框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2088" y="2485307"/>
                    <a:ext cx="461890" cy="43304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893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" name="文本框 62"/>
              <p:cNvSpPr txBox="1"/>
              <p:nvPr/>
            </p:nvSpPr>
            <p:spPr>
              <a:xfrm>
                <a:off x="4486409" y="3059667"/>
                <a:ext cx="392725" cy="519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7457463" y="3059667"/>
                <a:ext cx="277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308278" y="2934437"/>
              <a:ext cx="4375719" cy="3659265"/>
              <a:chOff x="6865394" y="1624296"/>
              <a:chExt cx="4619328" cy="3949145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6865394" y="1624296"/>
                <a:ext cx="4619328" cy="3949145"/>
                <a:chOff x="6865394" y="1624296"/>
                <a:chExt cx="4619328" cy="3949145"/>
              </a:xfrm>
            </p:grpSpPr>
            <p:grpSp>
              <p:nvGrpSpPr>
                <p:cNvPr id="83" name="Group 29"/>
                <p:cNvGrpSpPr>
                  <a:grpSpLocks/>
                </p:cNvGrpSpPr>
                <p:nvPr/>
              </p:nvGrpSpPr>
              <p:grpSpPr bwMode="auto">
                <a:xfrm>
                  <a:off x="6865394" y="1624296"/>
                  <a:ext cx="4291012" cy="3933825"/>
                  <a:chOff x="1374" y="1357"/>
                  <a:chExt cx="2703" cy="2478"/>
                </a:xfrm>
              </p:grpSpPr>
              <p:sp>
                <p:nvSpPr>
                  <p:cNvPr id="92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78" y="3598"/>
                    <a:ext cx="199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X</a:t>
                    </a:r>
                    <a:endParaRPr lang="en-US" altLang="zh-CN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93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1374" y="1357"/>
                    <a:ext cx="2685" cy="2383"/>
                    <a:chOff x="921" y="1357"/>
                    <a:chExt cx="2685" cy="2383"/>
                  </a:xfrm>
                </p:grpSpPr>
                <p:sp>
                  <p:nvSpPr>
                    <p:cNvPr id="95" name="Line 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56" y="3612"/>
                      <a:ext cx="2450" cy="0"/>
                    </a:xfrm>
                    <a:prstGeom prst="line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  <a:round/>
                      <a:headEnd/>
                      <a:tailEnd type="triangle"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6" name="Line 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56" y="1434"/>
                      <a:ext cx="0" cy="2178"/>
                    </a:xfrm>
                    <a:prstGeom prst="line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  <a:round/>
                      <a:headEnd/>
                      <a:tailEnd type="triangle"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7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92" y="3566"/>
                      <a:ext cx="116" cy="17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endParaRPr lang="en-US" altLang="zh-CN" i="1" baseline="-25000" dirty="0"/>
                    </a:p>
                  </p:txBody>
                </p:sp>
                <p:sp>
                  <p:nvSpPr>
                    <p:cNvPr id="98" name="Line 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56" y="2015"/>
                      <a:ext cx="1168" cy="9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9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54" y="2608"/>
                      <a:ext cx="278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0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25" y="2022"/>
                      <a:ext cx="11" cy="159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1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16" y="2613"/>
                      <a:ext cx="13" cy="999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" name="Line 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18" y="2029"/>
                      <a:ext cx="898" cy="579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06" y="2504"/>
                      <a:ext cx="207" cy="2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104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6" y="1988"/>
                      <a:ext cx="174" cy="25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p:txBody>
                </p:sp>
                <p:sp>
                  <p:nvSpPr>
                    <p:cNvPr id="105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56" y="2296"/>
                      <a:ext cx="2087" cy="1316"/>
                    </a:xfrm>
                    <a:prstGeom prst="line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6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21" y="1357"/>
                      <a:ext cx="199" cy="2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US" altLang="zh-CN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07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50" y="2358"/>
                      <a:ext cx="208" cy="2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endPara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08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39" y="2285"/>
                      <a:ext cx="199" cy="2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US" altLang="zh-CN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p:grpSp>
              <p:sp>
                <p:nvSpPr>
                  <p:cNvPr id="94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3" y="3602"/>
                    <a:ext cx="199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X</a:t>
                    </a:r>
                    <a:endParaRPr lang="en-US" altLang="zh-CN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10399168" y="3198322"/>
                      <a:ext cx="108555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5" name="文本框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99168" y="3198322"/>
                      <a:ext cx="1085554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494" t="-4444" b="-3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文本框 84"/>
                    <p:cNvSpPr txBox="1"/>
                    <p:nvPr/>
                  </p:nvSpPr>
                  <p:spPr>
                    <a:xfrm>
                      <a:off x="8126208" y="2907103"/>
                      <a:ext cx="497927" cy="29894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lin"/>
                                <m:ctrlP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5" name="文本框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26208" y="2907103"/>
                      <a:ext cx="497927" cy="29894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52564" t="-169565" r="-115385" b="-2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文本框 85"/>
                    <p:cNvSpPr txBox="1"/>
                    <p:nvPr/>
                  </p:nvSpPr>
                  <p:spPr>
                    <a:xfrm>
                      <a:off x="6958062" y="2541221"/>
                      <a:ext cx="282606" cy="29894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6" name="文本框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58062" y="2541221"/>
                      <a:ext cx="282606" cy="29894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20455" r="-4545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文本框 86"/>
                    <p:cNvSpPr txBox="1"/>
                    <p:nvPr/>
                  </p:nvSpPr>
                  <p:spPr>
                    <a:xfrm>
                      <a:off x="6940656" y="3460646"/>
                      <a:ext cx="288223" cy="29894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7" name="文本框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40656" y="3460646"/>
                      <a:ext cx="288223" cy="29894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17778" r="-6667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矩形 87"/>
                    <p:cNvSpPr/>
                    <p:nvPr/>
                  </p:nvSpPr>
                  <p:spPr>
                    <a:xfrm>
                      <a:off x="7451973" y="5186229"/>
                      <a:ext cx="49507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4" name="矩形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51973" y="5186229"/>
                      <a:ext cx="495071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矩形 88"/>
                    <p:cNvSpPr/>
                    <p:nvPr/>
                  </p:nvSpPr>
                  <p:spPr>
                    <a:xfrm>
                      <a:off x="8935607" y="5204109"/>
                      <a:ext cx="489749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5" name="矩形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35607" y="5204109"/>
                      <a:ext cx="489749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接连接符 89"/>
                <p:cNvCxnSpPr/>
                <p:nvPr/>
              </p:nvCxnSpPr>
              <p:spPr>
                <a:xfrm>
                  <a:off x="7239913" y="3313460"/>
                  <a:ext cx="856955" cy="6288"/>
                </a:xfrm>
                <a:prstGeom prst="line">
                  <a:avLst/>
                </a:prstGeom>
                <a:ln w="2222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>
                  <a:off x="8108315" y="3313460"/>
                  <a:ext cx="2601" cy="1917701"/>
                </a:xfrm>
                <a:prstGeom prst="line">
                  <a:avLst/>
                </a:prstGeom>
                <a:ln w="2222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文本框 81"/>
              <p:cNvSpPr txBox="1"/>
              <p:nvPr/>
            </p:nvSpPr>
            <p:spPr>
              <a:xfrm>
                <a:off x="7021310" y="5112032"/>
                <a:ext cx="361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112" name="圆角矩形标注 111"/>
            <p:cNvSpPr/>
            <p:nvPr/>
          </p:nvSpPr>
          <p:spPr>
            <a:xfrm>
              <a:off x="2249389" y="3197327"/>
              <a:ext cx="1335355" cy="411007"/>
            </a:xfrm>
            <a:prstGeom prst="wedgeRoundRectCallout">
              <a:avLst>
                <a:gd name="adj1" fmla="val -40552"/>
                <a:gd name="adj2" fmla="val 13032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塔底截面气液相组成之间的关系</a:t>
              </a:r>
              <a:endPara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Line 15"/>
            <p:cNvSpPr>
              <a:spLocks noChangeShapeType="1"/>
            </p:cNvSpPr>
            <p:nvPr/>
          </p:nvSpPr>
          <p:spPr bwMode="auto">
            <a:xfrm flipV="1">
              <a:off x="659535" y="5178404"/>
              <a:ext cx="1756415" cy="1323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/>
                <p:cNvSpPr txBox="1"/>
                <p:nvPr/>
              </p:nvSpPr>
              <p:spPr>
                <a:xfrm>
                  <a:off x="353585" y="5023944"/>
                  <a:ext cx="3045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85" y="5023944"/>
                  <a:ext cx="304507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6000" r="-2000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Line 16"/>
            <p:cNvSpPr>
              <a:spLocks noChangeShapeType="1"/>
            </p:cNvSpPr>
            <p:nvPr/>
          </p:nvSpPr>
          <p:spPr bwMode="auto">
            <a:xfrm flipV="1">
              <a:off x="653366" y="6013260"/>
              <a:ext cx="41805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/>
                <p:cNvSpPr txBox="1"/>
                <p:nvPr/>
              </p:nvSpPr>
              <p:spPr>
                <a:xfrm>
                  <a:off x="363828" y="5857617"/>
                  <a:ext cx="3045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28" y="5857617"/>
                  <a:ext cx="304506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8000" r="-2000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接连接符 118"/>
            <p:cNvCxnSpPr>
              <a:stCxn id="103" idx="1"/>
            </p:cNvCxnSpPr>
            <p:nvPr/>
          </p:nvCxnSpPr>
          <p:spPr>
            <a:xfrm>
              <a:off x="1037611" y="4793012"/>
              <a:ext cx="33806" cy="1220248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H="1">
              <a:off x="2407775" y="3895292"/>
              <a:ext cx="9361" cy="1232045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7680704" y="3105487"/>
            <a:ext cx="4375719" cy="3659779"/>
            <a:chOff x="7680704" y="3105487"/>
            <a:chExt cx="4375719" cy="3659779"/>
          </a:xfrm>
        </p:grpSpPr>
        <p:grpSp>
          <p:nvGrpSpPr>
            <p:cNvPr id="5" name="组合 4"/>
            <p:cNvGrpSpPr/>
            <p:nvPr/>
          </p:nvGrpSpPr>
          <p:grpSpPr>
            <a:xfrm>
              <a:off x="7680704" y="3105487"/>
              <a:ext cx="4375719" cy="3659779"/>
              <a:chOff x="6865394" y="1624296"/>
              <a:chExt cx="4619328" cy="394970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65394" y="1624296"/>
                <a:ext cx="4619328" cy="3949700"/>
                <a:chOff x="6865394" y="1624296"/>
                <a:chExt cx="4619328" cy="3949700"/>
              </a:xfrm>
            </p:grpSpPr>
            <p:grpSp>
              <p:nvGrpSpPr>
                <p:cNvPr id="8" name="Group 29"/>
                <p:cNvGrpSpPr>
                  <a:grpSpLocks/>
                </p:cNvGrpSpPr>
                <p:nvPr/>
              </p:nvGrpSpPr>
              <p:grpSpPr bwMode="auto">
                <a:xfrm>
                  <a:off x="6865394" y="1624296"/>
                  <a:ext cx="4291012" cy="3949700"/>
                  <a:chOff x="1374" y="1357"/>
                  <a:chExt cx="2703" cy="2488"/>
                </a:xfrm>
              </p:grpSpPr>
              <p:sp>
                <p:nvSpPr>
                  <p:cNvPr id="17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78" y="3598"/>
                    <a:ext cx="199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X</a:t>
                    </a:r>
                    <a:endParaRPr lang="en-US" altLang="zh-CN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18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1374" y="1357"/>
                    <a:ext cx="2685" cy="2383"/>
                    <a:chOff x="921" y="1357"/>
                    <a:chExt cx="2685" cy="2383"/>
                  </a:xfrm>
                </p:grpSpPr>
                <p:sp>
                  <p:nvSpPr>
                    <p:cNvPr id="20" name="Line 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56" y="3612"/>
                      <a:ext cx="2450" cy="0"/>
                    </a:xfrm>
                    <a:prstGeom prst="line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  <a:round/>
                      <a:headEnd/>
                      <a:tailEnd type="triangle"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" name="Line 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56" y="1434"/>
                      <a:ext cx="0" cy="2178"/>
                    </a:xfrm>
                    <a:prstGeom prst="line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  <a:round/>
                      <a:headEnd/>
                      <a:tailEnd type="triangle"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92" y="3566"/>
                      <a:ext cx="116" cy="17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endParaRPr lang="en-US" altLang="zh-CN" i="1" baseline="-25000" dirty="0"/>
                    </a:p>
                  </p:txBody>
                </p:sp>
                <p:sp>
                  <p:nvSpPr>
                    <p:cNvPr id="23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56" y="2024"/>
                      <a:ext cx="262" cy="1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48" y="2608"/>
                      <a:ext cx="1180" cy="1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25" y="2585"/>
                      <a:ext cx="11" cy="1027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7" y="2022"/>
                      <a:ext cx="2" cy="159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08" y="2027"/>
                      <a:ext cx="909" cy="574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12" y="1789"/>
                      <a:ext cx="207" cy="2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29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25" y="2585"/>
                      <a:ext cx="205" cy="2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p:txBody>
                </p:sp>
                <p:sp>
                  <p:nvSpPr>
                    <p:cNvPr id="30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56" y="2296"/>
                      <a:ext cx="2087" cy="1316"/>
                    </a:xfrm>
                    <a:prstGeom prst="line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21" y="1357"/>
                      <a:ext cx="199" cy="2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US" altLang="zh-CN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32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31" y="2178"/>
                      <a:ext cx="208" cy="2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endPara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33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39" y="2285"/>
                      <a:ext cx="199" cy="2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US" altLang="zh-CN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p:grpSp>
              <p:sp>
                <p:nvSpPr>
                  <p:cNvPr id="19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2" y="3612"/>
                    <a:ext cx="199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X</a:t>
                    </a:r>
                    <a:endParaRPr lang="en-US" altLang="zh-CN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文本框 8"/>
                    <p:cNvSpPr txBox="1"/>
                    <p:nvPr/>
                  </p:nvSpPr>
                  <p:spPr>
                    <a:xfrm>
                      <a:off x="10399168" y="3198322"/>
                      <a:ext cx="108555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5" name="文本框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99168" y="3198322"/>
                      <a:ext cx="1085554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494" t="-4444" b="-3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7905942" y="2680210"/>
                      <a:ext cx="74097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lin"/>
                                <m:ctrlP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1" name="文本框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05942" y="2680210"/>
                      <a:ext cx="740972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175556" r="-73770" b="-25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文本框 10"/>
                    <p:cNvSpPr txBox="1"/>
                    <p:nvPr/>
                  </p:nvSpPr>
                  <p:spPr>
                    <a:xfrm>
                      <a:off x="6958062" y="2541221"/>
                      <a:ext cx="282606" cy="29894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1" name="文本框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58062" y="2541221"/>
                      <a:ext cx="282606" cy="29894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18182" r="-6818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6940656" y="3460646"/>
                      <a:ext cx="288223" cy="29894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2" name="文本框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40656" y="3460646"/>
                      <a:ext cx="288223" cy="298942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20455" r="-6818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矩形 12"/>
                    <p:cNvSpPr/>
                    <p:nvPr/>
                  </p:nvSpPr>
                  <p:spPr>
                    <a:xfrm>
                      <a:off x="7451973" y="5186229"/>
                      <a:ext cx="49507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4" name="矩形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51973" y="5186229"/>
                      <a:ext cx="495071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8935607" y="5204109"/>
                      <a:ext cx="489749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5" name="矩形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35607" y="5204109"/>
                      <a:ext cx="489749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直接连接符 14"/>
                <p:cNvCxnSpPr/>
                <p:nvPr/>
              </p:nvCxnSpPr>
              <p:spPr>
                <a:xfrm flipV="1">
                  <a:off x="7209095" y="3297134"/>
                  <a:ext cx="1365643" cy="1166"/>
                </a:xfrm>
                <a:prstGeom prst="line">
                  <a:avLst/>
                </a:prstGeom>
                <a:ln w="2222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8569616" y="3297134"/>
                  <a:ext cx="2601" cy="1917701"/>
                </a:xfrm>
                <a:prstGeom prst="line">
                  <a:avLst/>
                </a:prstGeom>
                <a:ln w="2222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/>
              <p:cNvSpPr txBox="1"/>
              <p:nvPr/>
            </p:nvSpPr>
            <p:spPr>
              <a:xfrm>
                <a:off x="7021310" y="5112032"/>
                <a:ext cx="361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37" name="圆角矩形标注 36"/>
            <p:cNvSpPr/>
            <p:nvPr/>
          </p:nvSpPr>
          <p:spPr>
            <a:xfrm>
              <a:off x="9679954" y="4156032"/>
              <a:ext cx="1335355" cy="411007"/>
            </a:xfrm>
            <a:prstGeom prst="wedgeRoundRectCallout">
              <a:avLst>
                <a:gd name="adj1" fmla="val -40552"/>
                <a:gd name="adj2" fmla="val 13032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塔底截面气液相组成之间的关系</a:t>
              </a:r>
              <a:endPara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圆角矩形标注 37"/>
            <p:cNvSpPr/>
            <p:nvPr/>
          </p:nvSpPr>
          <p:spPr>
            <a:xfrm>
              <a:off x="8455619" y="3334526"/>
              <a:ext cx="1345598" cy="403425"/>
            </a:xfrm>
            <a:prstGeom prst="wedgeRoundRectCallout">
              <a:avLst>
                <a:gd name="adj1" fmla="val -54318"/>
                <a:gd name="adj2" fmla="val 13600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塔顶截面气液相组成之间的关系</a:t>
              </a:r>
              <a:endPara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Line 15"/>
            <p:cNvSpPr>
              <a:spLocks noChangeShapeType="1"/>
            </p:cNvSpPr>
            <p:nvPr/>
          </p:nvSpPr>
          <p:spPr bwMode="auto">
            <a:xfrm>
              <a:off x="8003332" y="6180539"/>
              <a:ext cx="393990" cy="147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6"/>
            <p:cNvSpPr>
              <a:spLocks noChangeShapeType="1"/>
            </p:cNvSpPr>
            <p:nvPr/>
          </p:nvSpPr>
          <p:spPr bwMode="auto">
            <a:xfrm flipV="1">
              <a:off x="8036788" y="5350363"/>
              <a:ext cx="1774460" cy="147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本框 141"/>
                <p:cNvSpPr txBox="1"/>
                <p:nvPr/>
              </p:nvSpPr>
              <p:spPr>
                <a:xfrm>
                  <a:off x="7751997" y="5190103"/>
                  <a:ext cx="3045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2" name="文本框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1997" y="5190103"/>
                  <a:ext cx="304507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18000" r="-2000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本框 142"/>
                <p:cNvSpPr txBox="1"/>
                <p:nvPr/>
              </p:nvSpPr>
              <p:spPr>
                <a:xfrm>
                  <a:off x="7746884" y="6037046"/>
                  <a:ext cx="3045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3" name="文本框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884" y="6037046"/>
                  <a:ext cx="304506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18000" r="-2000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直接连接符 144"/>
            <p:cNvCxnSpPr/>
            <p:nvPr/>
          </p:nvCxnSpPr>
          <p:spPr>
            <a:xfrm>
              <a:off x="8427113" y="4091038"/>
              <a:ext cx="11278" cy="2090972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9777982" y="4897197"/>
              <a:ext cx="5130" cy="453166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363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49161" y="814643"/>
                <a:ext cx="11804835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5-10】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在一填料吸收塔内，用含溶质为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0.0099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（摩尔比）的吸收剂逆流吸收混合气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中溶质的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85%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，进塔气体中溶质组成为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0.091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（摩尔比），操作液气比为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0.9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，已知操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作条件下系统的平衡关系为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𝟖𝟔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，假设总体积传质系数与流动方式无关，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试求：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）逆流操作改为并流操作后所得吸收液的浓度；（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𝟎𝟓𝟔𝟖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𝟎𝟒𝟖𝟖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）逆流操作与并流操作平均吸收推动力的比。（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1.83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倍）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61" y="814643"/>
                <a:ext cx="11804835" cy="2308324"/>
              </a:xfrm>
              <a:prstGeom prst="rect">
                <a:avLst/>
              </a:prstGeom>
              <a:blipFill>
                <a:blip r:embed="rId2"/>
                <a:stretch>
                  <a:fillRect l="-774" t="-2910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25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29392" y="762221"/>
                <a:ext cx="11542321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）吸收剂的流量 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若填料塔的入口条件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一定，吸收剂流量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𝑳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↑</m:t>
                        </m:r>
                      </m:den>
                    </m:f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则吸收操作线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变为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吸收推动力增大，气体出口浓度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下降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吸收剂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流量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𝑳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，吸收液再生负荷太大，加大解吸操作的难度。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提高吸收剂的用量以不发生液泛为前提。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92" y="762221"/>
                <a:ext cx="11542321" cy="1938992"/>
              </a:xfrm>
              <a:prstGeom prst="rect">
                <a:avLst/>
              </a:prstGeom>
              <a:blipFill>
                <a:blip r:embed="rId2"/>
                <a:stretch>
                  <a:fillRect l="-792" t="-10377" r="-687" b="-5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5571435" y="3092527"/>
            <a:ext cx="3827765" cy="3659265"/>
            <a:chOff x="6865394" y="1624296"/>
            <a:chExt cx="4040868" cy="3949145"/>
          </a:xfrm>
        </p:grpSpPr>
        <p:grpSp>
          <p:nvGrpSpPr>
            <p:cNvPr id="14" name="组合 13"/>
            <p:cNvGrpSpPr/>
            <p:nvPr/>
          </p:nvGrpSpPr>
          <p:grpSpPr>
            <a:xfrm>
              <a:off x="6865394" y="1624296"/>
              <a:ext cx="4040868" cy="3949145"/>
              <a:chOff x="6865394" y="1624296"/>
              <a:chExt cx="4040868" cy="3949145"/>
            </a:xfrm>
          </p:grpSpPr>
          <p:grpSp>
            <p:nvGrpSpPr>
              <p:cNvPr id="16" name="Group 29"/>
              <p:cNvGrpSpPr>
                <a:grpSpLocks/>
              </p:cNvGrpSpPr>
              <p:nvPr/>
            </p:nvGrpSpPr>
            <p:grpSpPr bwMode="auto">
              <a:xfrm>
                <a:off x="6865394" y="1624296"/>
                <a:ext cx="3686175" cy="3910013"/>
                <a:chOff x="1374" y="1357"/>
                <a:chExt cx="2322" cy="2463"/>
              </a:xfrm>
            </p:grpSpPr>
            <p:sp>
              <p:nvSpPr>
                <p:cNvPr id="2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462" y="3587"/>
                  <a:ext cx="199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en-US" altLang="zh-CN" baseline="-2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26" name="Group 28"/>
                <p:cNvGrpSpPr>
                  <a:grpSpLocks/>
                </p:cNvGrpSpPr>
                <p:nvPr/>
              </p:nvGrpSpPr>
              <p:grpSpPr bwMode="auto">
                <a:xfrm>
                  <a:off x="1374" y="1357"/>
                  <a:ext cx="2322" cy="2383"/>
                  <a:chOff x="921" y="1357"/>
                  <a:chExt cx="2322" cy="2383"/>
                </a:xfrm>
              </p:grpSpPr>
              <p:sp>
                <p:nvSpPr>
                  <p:cNvPr id="28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3612"/>
                    <a:ext cx="1931" cy="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6" y="1634"/>
                    <a:ext cx="11" cy="1978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92" y="3566"/>
                    <a:ext cx="11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en-US" altLang="zh-CN" i="1" baseline="-25000" dirty="0"/>
                  </a:p>
                </p:txBody>
              </p:sp>
              <p:sp>
                <p:nvSpPr>
                  <p:cNvPr id="31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6" y="2015"/>
                    <a:ext cx="1168" cy="9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4" y="2608"/>
                    <a:ext cx="278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325" y="2022"/>
                    <a:ext cx="11" cy="159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416" y="2613"/>
                    <a:ext cx="13" cy="999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18" y="2029"/>
                    <a:ext cx="898" cy="579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headEnd/>
                    <a:tailEnd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9" y="2398"/>
                    <a:ext cx="20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3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6" y="1988"/>
                    <a:ext cx="174" cy="25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38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6" y="2296"/>
                    <a:ext cx="2087" cy="1316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1" y="1357"/>
                    <a:ext cx="199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Y</a:t>
                    </a:r>
                    <a:endParaRPr lang="en-US" altLang="zh-CN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9820708" y="3453215"/>
                    <a:ext cx="10855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0708" y="3453215"/>
                    <a:ext cx="108555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101" t="-2381" b="-452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8305545" y="3118165"/>
                    <a:ext cx="497927" cy="2989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lin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5545" y="3118165"/>
                    <a:ext cx="497927" cy="29894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4545" t="-169565" r="-116883" b="-2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6958062" y="2541221"/>
                    <a:ext cx="282606" cy="2989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8062" y="2541221"/>
                    <a:ext cx="282606" cy="29894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930" r="-697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6940656" y="3460646"/>
                    <a:ext cx="288223" cy="2989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0656" y="3460646"/>
                    <a:ext cx="288223" cy="29894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000" r="-444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/>
                  <p:cNvSpPr/>
                  <p:nvPr/>
                </p:nvSpPr>
                <p:spPr>
                  <a:xfrm>
                    <a:off x="7451973" y="5186229"/>
                    <a:ext cx="49507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51973" y="5186229"/>
                    <a:ext cx="49507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/>
                  <p:cNvSpPr/>
                  <p:nvPr/>
                </p:nvSpPr>
                <p:spPr>
                  <a:xfrm>
                    <a:off x="8935607" y="5204109"/>
                    <a:ext cx="4897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5607" y="5204109"/>
                    <a:ext cx="489749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文本框 14"/>
            <p:cNvSpPr txBox="1"/>
            <p:nvPr/>
          </p:nvSpPr>
          <p:spPr>
            <a:xfrm>
              <a:off x="7021310" y="5112032"/>
              <a:ext cx="361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617916" y="3607486"/>
            <a:ext cx="6370246" cy="2949397"/>
            <a:chOff x="5617916" y="3607486"/>
            <a:chExt cx="6370246" cy="2949397"/>
          </a:xfrm>
        </p:grpSpPr>
        <p:grpSp>
          <p:nvGrpSpPr>
            <p:cNvPr id="42" name="组合 41"/>
            <p:cNvGrpSpPr/>
            <p:nvPr/>
          </p:nvGrpSpPr>
          <p:grpSpPr>
            <a:xfrm>
              <a:off x="10144422" y="3607486"/>
              <a:ext cx="1843740" cy="2949397"/>
              <a:chOff x="4005937" y="1350081"/>
              <a:chExt cx="3023422" cy="4149844"/>
            </a:xfrm>
            <a:noFill/>
          </p:grpSpPr>
          <p:sp>
            <p:nvSpPr>
              <p:cNvPr id="47" name="矩形 46"/>
              <p:cNvSpPr/>
              <p:nvPr/>
            </p:nvSpPr>
            <p:spPr>
              <a:xfrm>
                <a:off x="4637314" y="1965244"/>
                <a:ext cx="1484811" cy="2894139"/>
              </a:xfrm>
              <a:prstGeom prst="rect">
                <a:avLst/>
              </a:prstGeom>
              <a:grpFill/>
              <a:ln w="476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637314" y="2704011"/>
                <a:ext cx="1484811" cy="15152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V="1">
                <a:off x="4637314" y="2704012"/>
                <a:ext cx="1484811" cy="151529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4637314" y="2704011"/>
                <a:ext cx="1484811" cy="1515291"/>
              </a:xfrm>
              <a:prstGeom prst="line">
                <a:avLst/>
              </a:prstGeom>
              <a:grpFill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>
                <a:off x="5773783" y="1399418"/>
                <a:ext cx="1" cy="565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>
                <a:off x="5773782" y="4870384"/>
                <a:ext cx="1" cy="565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/>
              <p:nvPr/>
            </p:nvCxnSpPr>
            <p:spPr>
              <a:xfrm flipV="1">
                <a:off x="5133703" y="4831248"/>
                <a:ext cx="1" cy="576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 flipV="1">
                <a:off x="5133702" y="1393918"/>
                <a:ext cx="1" cy="576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4005937" y="5066878"/>
                    <a:ext cx="1140829" cy="43304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5" name="文本框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5937" y="5066878"/>
                    <a:ext cx="1140829" cy="43304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5772238" y="5066878"/>
                    <a:ext cx="1257121" cy="43304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 </a:t>
                    </a:r>
                    <a:r>
                      <a:rPr lang="zh-CN" alt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6" name="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2238" y="5066878"/>
                    <a:ext cx="1257121" cy="43304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381" t="-7843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4056349" y="1350081"/>
                    <a:ext cx="1161930" cy="43304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7" name="文本框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6349" y="1350081"/>
                    <a:ext cx="1161930" cy="43304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5757126" y="1370155"/>
                    <a:ext cx="1163601" cy="43304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 </a:t>
                    </a:r>
                    <a:r>
                      <a:rPr lang="zh-CN" alt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8" name="文本框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7126" y="1370155"/>
                    <a:ext cx="1163601" cy="43304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64" t="-7843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Line 15"/>
            <p:cNvSpPr>
              <a:spLocks noChangeShapeType="1"/>
            </p:cNvSpPr>
            <p:nvPr/>
          </p:nvSpPr>
          <p:spPr bwMode="auto">
            <a:xfrm flipV="1">
              <a:off x="5923866" y="5351262"/>
              <a:ext cx="1756415" cy="1323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617916" y="5196802"/>
                  <a:ext cx="3045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7916" y="5196802"/>
                  <a:ext cx="304507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000" r="-2000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ine 16"/>
            <p:cNvSpPr>
              <a:spLocks noChangeShapeType="1"/>
            </p:cNvSpPr>
            <p:nvPr/>
          </p:nvSpPr>
          <p:spPr bwMode="auto">
            <a:xfrm flipV="1">
              <a:off x="5917697" y="6186118"/>
              <a:ext cx="4180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5628159" y="6030475"/>
                  <a:ext cx="3045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8159" y="6030475"/>
                  <a:ext cx="304506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6000" r="-2000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/>
            <p:cNvCxnSpPr/>
            <p:nvPr/>
          </p:nvCxnSpPr>
          <p:spPr>
            <a:xfrm>
              <a:off x="6316980" y="4910686"/>
              <a:ext cx="0" cy="132694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672106" y="4068150"/>
              <a:ext cx="9361" cy="1232045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6303775" y="4064981"/>
              <a:ext cx="921620" cy="1214703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7129629" y="3820622"/>
                  <a:ext cx="2914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9629" y="3820622"/>
                  <a:ext cx="291490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9149" r="-2128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6084947" y="5125723"/>
                  <a:ext cx="2766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947" y="5125723"/>
                  <a:ext cx="276614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7391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接连接符 79"/>
            <p:cNvCxnSpPr/>
            <p:nvPr/>
          </p:nvCxnSpPr>
          <p:spPr>
            <a:xfrm>
              <a:off x="7236185" y="4058432"/>
              <a:ext cx="0" cy="1549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</p:spTree>
    <p:extLst>
      <p:ext uri="{BB962C8B-B14F-4D97-AF65-F5344CB8AC3E}">
        <p14:creationId xmlns:p14="http://schemas.microsoft.com/office/powerpoint/2010/main" val="2928807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4640" y="819789"/>
            <a:ext cx="11612281" cy="6038211"/>
            <a:chOff x="334640" y="819789"/>
            <a:chExt cx="11612281" cy="60382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334640" y="819789"/>
                  <a:ext cx="11612281" cy="59042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【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例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5-11】</a:t>
                  </a: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在一填料塔中用清水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逆流</a:t>
                  </a: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吸收氨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空气中的低浓氨气，若清水量适量加大，</a:t>
                  </a:r>
                  <a:endPara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其余操作条件不变，则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如何变化？</a:t>
                  </a:r>
                  <a:endPara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（已知体积传质系数随气量变化关系为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0.8</m:t>
                          </m:r>
                        </m:sup>
                      </m:sSup>
                    </m:oMath>
                  </a14:m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  <a:p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解</a:t>
                  </a: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：</a:t>
                  </a:r>
                  <a:endPara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endParaRPr>
                </a:p>
                <a:p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（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1</a:t>
                  </a: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𝑂𝐺</m:t>
                          </m:r>
                        </m:sub>
                      </m:sSub>
                    </m:oMath>
                  </a14:m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和</a:t>
                  </a:r>
                  <a:r>
                    <a:rPr lang="en-US" altLang="zh-C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 </a:t>
                  </a: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的变化情况：</a:t>
                  </a:r>
                  <a:endPara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400" dirty="0" smtClean="0">
                      <a:cs typeface="Times New Roman" panose="02020603050405020304" pitchFamily="18" charset="0"/>
                    </a:rPr>
                    <a:t>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0.8</m:t>
                          </m:r>
                        </m:sup>
                      </m:sSup>
                    </m:oMath>
                  </a14:m>
                  <a:endPara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l-GR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den>
                      </m:f>
                    </m:oMath>
                  </a14:m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</a:t>
                  </a:r>
                </a:p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</m:oMath>
                  </a14:m>
                  <a:endPara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zh-CN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的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变化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情况</m:t>
                      </m:r>
                    </m:oMath>
                  </a14:m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：</a:t>
                  </a:r>
                  <a:endPara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</a:t>
                  </a:r>
                  <a14:m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𝑂𝐺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𝑂𝐺</m:t>
                          </m:r>
                        </m:sub>
                      </m:sSub>
                    </m:oMath>
                  </a14:m>
                  <a:r>
                    <a:rPr lang="en-US" altLang="zh-C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</a:t>
                  </a:r>
                </a:p>
                <a:p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）吸收因数法查图</a:t>
                  </a:r>
                  <a:endPara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</a:t>
                  </a: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，结论：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endPara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）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结论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40" y="819789"/>
                  <a:ext cx="11612281" cy="5904245"/>
                </a:xfrm>
                <a:prstGeom prst="rect">
                  <a:avLst/>
                </a:prstGeom>
                <a:blipFill>
                  <a:blip r:embed="rId3"/>
                  <a:stretch>
                    <a:fillRect l="-840" t="-1135" b="-14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左右箭头 42"/>
            <p:cNvSpPr/>
            <p:nvPr/>
          </p:nvSpPr>
          <p:spPr>
            <a:xfrm>
              <a:off x="3435927" y="3657600"/>
              <a:ext cx="568036" cy="13854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下箭头 43"/>
            <p:cNvSpPr/>
            <p:nvPr/>
          </p:nvSpPr>
          <p:spPr>
            <a:xfrm>
              <a:off x="3632328" y="4138389"/>
              <a:ext cx="156591" cy="3898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左右箭头 44"/>
            <p:cNvSpPr/>
            <p:nvPr/>
          </p:nvSpPr>
          <p:spPr>
            <a:xfrm>
              <a:off x="3426605" y="5091141"/>
              <a:ext cx="568036" cy="13854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上箭头 45"/>
            <p:cNvSpPr/>
            <p:nvPr/>
          </p:nvSpPr>
          <p:spPr>
            <a:xfrm>
              <a:off x="2299855" y="5805055"/>
              <a:ext cx="124690" cy="31865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下箭头 46"/>
            <p:cNvSpPr/>
            <p:nvPr/>
          </p:nvSpPr>
          <p:spPr>
            <a:xfrm>
              <a:off x="4087090" y="5805055"/>
              <a:ext cx="164091" cy="3186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6538030" y="1975912"/>
              <a:ext cx="5266417" cy="4882088"/>
              <a:chOff x="6538030" y="1975912"/>
              <a:chExt cx="5266417" cy="4882088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538030" y="1975912"/>
                <a:ext cx="5266417" cy="4882088"/>
                <a:chOff x="6715209" y="910054"/>
                <a:chExt cx="5266417" cy="4882088"/>
              </a:xfrm>
            </p:grpSpPr>
            <p:grpSp>
              <p:nvGrpSpPr>
                <p:cNvPr id="5" name="Group 6"/>
                <p:cNvGrpSpPr>
                  <a:grpSpLocks/>
                </p:cNvGrpSpPr>
                <p:nvPr/>
              </p:nvGrpSpPr>
              <p:grpSpPr bwMode="auto">
                <a:xfrm>
                  <a:off x="6715209" y="910054"/>
                  <a:ext cx="5266417" cy="4882088"/>
                  <a:chOff x="1044" y="1333"/>
                  <a:chExt cx="3278" cy="2501"/>
                </a:xfrm>
              </p:grpSpPr>
              <p:grpSp>
                <p:nvGrpSpPr>
                  <p:cNvPr id="15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044" y="1333"/>
                    <a:ext cx="3278" cy="2501"/>
                    <a:chOff x="1044" y="1333"/>
                    <a:chExt cx="3278" cy="2501"/>
                  </a:xfrm>
                </p:grpSpPr>
                <p:sp>
                  <p:nvSpPr>
                    <p:cNvPr id="17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3600"/>
                      <a:ext cx="2922" cy="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lg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" name="Line 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96" y="1440"/>
                      <a:ext cx="0" cy="21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lg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" name="Line 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96" y="1754"/>
                      <a:ext cx="2922" cy="184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" name="Line 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95" y="1659"/>
                      <a:ext cx="2167" cy="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8" y="1574"/>
                      <a:ext cx="250" cy="1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r>
                        <a:rPr lang="en-US" altLang="zh-CN" sz="1800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2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44" y="2577"/>
                      <a:ext cx="250" cy="1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r>
                        <a:rPr lang="en-US" altLang="zh-CN" sz="1800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altLang="zh-CN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4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95" y="2383"/>
                      <a:ext cx="255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400" dirty="0"/>
                        <a:t>A</a:t>
                      </a:r>
                    </a:p>
                  </p:txBody>
                </p:sp>
                <p:sp>
                  <p:nvSpPr>
                    <p:cNvPr id="25" name="Line 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95" y="1660"/>
                      <a:ext cx="2167" cy="102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82" y="1455"/>
                      <a:ext cx="244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400" dirty="0"/>
                        <a:t>B</a:t>
                      </a:r>
                    </a:p>
                  </p:txBody>
                </p:sp>
                <p:sp>
                  <p:nvSpPr>
                    <p:cNvPr id="28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97" y="3509"/>
                      <a:ext cx="255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400"/>
                        <a:t>O</a:t>
                      </a:r>
                    </a:p>
                  </p:txBody>
                </p:sp>
                <p:sp>
                  <p:nvSpPr>
                    <p:cNvPr id="29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89" y="1586"/>
                      <a:ext cx="233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400" dirty="0"/>
                        <a:t>E</a:t>
                      </a:r>
                    </a:p>
                  </p:txBody>
                </p:sp>
                <p:sp>
                  <p:nvSpPr>
                    <p:cNvPr id="30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 flipH="1">
                      <a:off x="4043" y="3597"/>
                      <a:ext cx="256" cy="2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31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44" y="1333"/>
                      <a:ext cx="223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400" i="1" dirty="0"/>
                        <a:t>Y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 Box 1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2" y="1455"/>
                          <a:ext cx="35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8" name="Text Box 1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722" y="1455"/>
                          <a:ext cx="352" cy="23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3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89" y="3576"/>
                    <a:ext cx="346" cy="1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 i="1" dirty="0" smtClean="0"/>
                      <a:t>X</a:t>
                    </a:r>
                    <a:r>
                      <a:rPr lang="en-US" altLang="zh-CN" sz="1800" baseline="-25000" dirty="0" smtClean="0"/>
                      <a:t>1</a:t>
                    </a:r>
                    <a:endParaRPr lang="en-US" altLang="zh-CN" sz="1800" dirty="0"/>
                  </a:p>
                </p:txBody>
              </p:sp>
              <p:sp>
                <p:nvSpPr>
                  <p:cNvPr id="14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42" y="1657"/>
                    <a:ext cx="20" cy="19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15" y="1679"/>
                    <a:ext cx="11" cy="192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 Box 2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9" y="3605"/>
                        <a:ext cx="346" cy="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altLang="zh-CN" sz="1800" dirty="0"/>
                      </a:p>
                    </p:txBody>
                  </p:sp>
                </mc:Choice>
                <mc:Fallback xmlns="">
                  <p:sp>
                    <p:nvSpPr>
                      <p:cNvPr id="36" name="Text 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09" y="3605"/>
                        <a:ext cx="346" cy="18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3333"/>
                        </a:stretch>
                      </a:blip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" name="文本框 6"/>
                <p:cNvSpPr txBox="1"/>
                <p:nvPr/>
              </p:nvSpPr>
              <p:spPr>
                <a:xfrm>
                  <a:off x="11070751" y="5359096"/>
                  <a:ext cx="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38030" y="5229687"/>
                    <a:ext cx="45390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sz="18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538030" y="5229687"/>
                    <a:ext cx="45390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33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直接连接符 39"/>
              <p:cNvCxnSpPr/>
              <p:nvPr/>
            </p:nvCxnSpPr>
            <p:spPr>
              <a:xfrm flipH="1">
                <a:off x="6910156" y="2609758"/>
                <a:ext cx="2504681" cy="284893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54181" y="5229687"/>
                    <a:ext cx="547073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2400" dirty="0"/>
                  </a:p>
                </p:txBody>
              </p:sp>
            </mc:Choice>
            <mc:Fallback xmlns="">
              <p:sp>
                <p:nvSpPr>
                  <p:cNvPr id="41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954181" y="5229687"/>
                    <a:ext cx="547073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下箭头 52"/>
              <p:cNvSpPr/>
              <p:nvPr/>
            </p:nvSpPr>
            <p:spPr>
              <a:xfrm>
                <a:off x="6560522" y="6276795"/>
                <a:ext cx="164091" cy="31865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</p:spTree>
    <p:extLst>
      <p:ext uri="{BB962C8B-B14F-4D97-AF65-F5344CB8AC3E}">
        <p14:creationId xmlns:p14="http://schemas.microsoft.com/office/powerpoint/2010/main" val="1234816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57528" y="847668"/>
                <a:ext cx="11564387" cy="1571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）吸收剂入口的浓度</a:t>
                </a:r>
                <a:endPara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若吸收剂入口溶质的浓度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填料塔的入口条件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一定，则吸收操作线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变为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吸收推动力增大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气体出口浓度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下降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吸收剂出口浓度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，吸收液再生负荷太大，加大解吸操作的难度。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8" y="847668"/>
                <a:ext cx="11564387" cy="1571264"/>
              </a:xfrm>
              <a:prstGeom prst="rect">
                <a:avLst/>
              </a:prstGeom>
              <a:blipFill>
                <a:blip r:embed="rId2"/>
                <a:stretch>
                  <a:fillRect l="-843" t="-4264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5571435" y="3092527"/>
            <a:ext cx="3827765" cy="3659265"/>
            <a:chOff x="6865394" y="1624296"/>
            <a:chExt cx="4040868" cy="3949145"/>
          </a:xfrm>
        </p:grpSpPr>
        <p:grpSp>
          <p:nvGrpSpPr>
            <p:cNvPr id="14" name="组合 13"/>
            <p:cNvGrpSpPr/>
            <p:nvPr/>
          </p:nvGrpSpPr>
          <p:grpSpPr>
            <a:xfrm>
              <a:off x="6865394" y="1624296"/>
              <a:ext cx="4040868" cy="3949145"/>
              <a:chOff x="6865394" y="1624296"/>
              <a:chExt cx="4040868" cy="3949145"/>
            </a:xfrm>
          </p:grpSpPr>
          <p:grpSp>
            <p:nvGrpSpPr>
              <p:cNvPr id="16" name="Group 29"/>
              <p:cNvGrpSpPr>
                <a:grpSpLocks/>
              </p:cNvGrpSpPr>
              <p:nvPr/>
            </p:nvGrpSpPr>
            <p:grpSpPr bwMode="auto">
              <a:xfrm>
                <a:off x="6865394" y="1624296"/>
                <a:ext cx="3686175" cy="3910013"/>
                <a:chOff x="1374" y="1357"/>
                <a:chExt cx="2322" cy="2463"/>
              </a:xfrm>
            </p:grpSpPr>
            <p:sp>
              <p:nvSpPr>
                <p:cNvPr id="2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462" y="3587"/>
                  <a:ext cx="199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en-US" altLang="zh-CN" baseline="-2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26" name="Group 28"/>
                <p:cNvGrpSpPr>
                  <a:grpSpLocks/>
                </p:cNvGrpSpPr>
                <p:nvPr/>
              </p:nvGrpSpPr>
              <p:grpSpPr bwMode="auto">
                <a:xfrm>
                  <a:off x="1374" y="1357"/>
                  <a:ext cx="2322" cy="2383"/>
                  <a:chOff x="921" y="1357"/>
                  <a:chExt cx="2322" cy="2383"/>
                </a:xfrm>
              </p:grpSpPr>
              <p:sp>
                <p:nvSpPr>
                  <p:cNvPr id="28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3612"/>
                    <a:ext cx="1931" cy="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6" y="1634"/>
                    <a:ext cx="11" cy="1978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92" y="3566"/>
                    <a:ext cx="11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en-US" altLang="zh-CN" i="1" baseline="-25000" dirty="0"/>
                  </a:p>
                </p:txBody>
              </p:sp>
              <p:sp>
                <p:nvSpPr>
                  <p:cNvPr id="3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2024"/>
                    <a:ext cx="1160" cy="3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325" y="2022"/>
                    <a:ext cx="11" cy="159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97" y="2029"/>
                    <a:ext cx="619" cy="752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headEnd/>
                    <a:tailEnd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0" y="2687"/>
                    <a:ext cx="20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3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6" y="1988"/>
                    <a:ext cx="174" cy="25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38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6" y="2296"/>
                    <a:ext cx="2087" cy="1316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1" y="1357"/>
                    <a:ext cx="199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Y</a:t>
                    </a:r>
                    <a:endParaRPr lang="en-US" altLang="zh-CN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9820708" y="3453215"/>
                    <a:ext cx="10855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0708" y="3453215"/>
                    <a:ext cx="108555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101" t="-2381" b="-452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8434862" y="3324640"/>
                    <a:ext cx="497927" cy="2989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lin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4862" y="3324640"/>
                    <a:ext cx="497927" cy="29894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4545" t="-175556" r="-116883" b="-25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6958062" y="2541221"/>
                    <a:ext cx="282606" cy="2989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8062" y="2541221"/>
                    <a:ext cx="282606" cy="29894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930" r="-697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6941085" y="3682341"/>
                    <a:ext cx="288223" cy="2989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1085" y="3682341"/>
                    <a:ext cx="288223" cy="29894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455" r="-6818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/>
                  <p:cNvSpPr/>
                  <p:nvPr/>
                </p:nvSpPr>
                <p:spPr>
                  <a:xfrm>
                    <a:off x="7838116" y="5163797"/>
                    <a:ext cx="633184" cy="39859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" name="矩形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8116" y="5163797"/>
                    <a:ext cx="633184" cy="39859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/>
                  <p:cNvSpPr/>
                  <p:nvPr/>
                </p:nvSpPr>
                <p:spPr>
                  <a:xfrm>
                    <a:off x="8935607" y="5204109"/>
                    <a:ext cx="4897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5607" y="5204109"/>
                    <a:ext cx="489749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文本框 14"/>
            <p:cNvSpPr txBox="1"/>
            <p:nvPr/>
          </p:nvSpPr>
          <p:spPr>
            <a:xfrm>
              <a:off x="7021310" y="5112032"/>
              <a:ext cx="361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193591" y="3607486"/>
            <a:ext cx="5794571" cy="2949397"/>
            <a:chOff x="6193591" y="3607486"/>
            <a:chExt cx="5794571" cy="2949397"/>
          </a:xfrm>
        </p:grpSpPr>
        <p:grpSp>
          <p:nvGrpSpPr>
            <p:cNvPr id="42" name="组合 41"/>
            <p:cNvGrpSpPr/>
            <p:nvPr/>
          </p:nvGrpSpPr>
          <p:grpSpPr>
            <a:xfrm>
              <a:off x="10144422" y="3607486"/>
              <a:ext cx="1843740" cy="2949397"/>
              <a:chOff x="4005937" y="1350081"/>
              <a:chExt cx="3023422" cy="4149844"/>
            </a:xfrm>
            <a:noFill/>
          </p:grpSpPr>
          <p:sp>
            <p:nvSpPr>
              <p:cNvPr id="47" name="矩形 46"/>
              <p:cNvSpPr/>
              <p:nvPr/>
            </p:nvSpPr>
            <p:spPr>
              <a:xfrm>
                <a:off x="4637314" y="1965244"/>
                <a:ext cx="1484811" cy="2894139"/>
              </a:xfrm>
              <a:prstGeom prst="rect">
                <a:avLst/>
              </a:prstGeom>
              <a:grpFill/>
              <a:ln w="476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637314" y="2704011"/>
                <a:ext cx="1484811" cy="15152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V="1">
                <a:off x="4637314" y="2704012"/>
                <a:ext cx="1484811" cy="151529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4637314" y="2704011"/>
                <a:ext cx="1484811" cy="1515291"/>
              </a:xfrm>
              <a:prstGeom prst="line">
                <a:avLst/>
              </a:prstGeom>
              <a:grpFill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>
                <a:off x="5773783" y="1399418"/>
                <a:ext cx="1" cy="565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>
                <a:off x="5773782" y="4870384"/>
                <a:ext cx="1" cy="565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/>
              <p:nvPr/>
            </p:nvCxnSpPr>
            <p:spPr>
              <a:xfrm flipV="1">
                <a:off x="5133703" y="4831248"/>
                <a:ext cx="1" cy="576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 flipV="1">
                <a:off x="5133702" y="1393918"/>
                <a:ext cx="1" cy="576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4005937" y="5066878"/>
                    <a:ext cx="1140829" cy="43304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5" name="文本框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5937" y="5066878"/>
                    <a:ext cx="1140829" cy="43304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5772238" y="5066878"/>
                    <a:ext cx="1257121" cy="43304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 </a:t>
                    </a:r>
                    <a:r>
                      <a:rPr lang="zh-CN" alt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6" name="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2238" y="5066878"/>
                    <a:ext cx="1257121" cy="43304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381" t="-7843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4056349" y="1350081"/>
                    <a:ext cx="1161930" cy="43304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7" name="文本框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6349" y="1350081"/>
                    <a:ext cx="1161930" cy="43304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5757126" y="1370155"/>
                    <a:ext cx="1163601" cy="43304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 </a:t>
                    </a:r>
                    <a:r>
                      <a:rPr lang="zh-CN" alt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8" name="文本框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7126" y="1370155"/>
                    <a:ext cx="1163601" cy="43304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64" t="-7843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7129629" y="3820622"/>
                  <a:ext cx="2914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9629" y="3820622"/>
                  <a:ext cx="291490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9149" r="-2128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 flipH="1">
                  <a:off x="6193591" y="5026172"/>
                  <a:ext cx="19286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93591" y="5026172"/>
                  <a:ext cx="192865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40625" r="-2812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Line 19"/>
          <p:cNvSpPr>
            <a:spLocks noChangeShapeType="1"/>
          </p:cNvSpPr>
          <p:nvPr/>
        </p:nvSpPr>
        <p:spPr bwMode="auto">
          <a:xfrm flipV="1">
            <a:off x="6284505" y="4083984"/>
            <a:ext cx="1118387" cy="1275450"/>
          </a:xfrm>
          <a:prstGeom prst="line">
            <a:avLst/>
          </a:prstGeom>
          <a:ln w="31750">
            <a:solidFill>
              <a:srgbClr val="FF0000"/>
            </a:solidFill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6061667" y="57512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4" idx="1"/>
          </p:cNvCxnSpPr>
          <p:nvPr/>
        </p:nvCxnSpPr>
        <p:spPr>
          <a:xfrm>
            <a:off x="7402892" y="4083984"/>
            <a:ext cx="0" cy="2334226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6740940" y="5220289"/>
            <a:ext cx="14068" cy="1197921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5899161" y="5173123"/>
            <a:ext cx="860708" cy="0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64" idx="0"/>
            <a:endCxn id="30" idx="3"/>
          </p:cNvCxnSpPr>
          <p:nvPr/>
        </p:nvCxnSpPr>
        <p:spPr>
          <a:xfrm>
            <a:off x="6284505" y="5359434"/>
            <a:ext cx="19270" cy="1110446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5957074" y="5402164"/>
            <a:ext cx="283586" cy="10239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/>
              <p:cNvSpPr txBox="1"/>
              <p:nvPr/>
            </p:nvSpPr>
            <p:spPr>
              <a:xfrm>
                <a:off x="5642758" y="5319006"/>
                <a:ext cx="282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58" y="5319006"/>
                <a:ext cx="282064" cy="276999"/>
              </a:xfrm>
              <a:prstGeom prst="rect">
                <a:avLst/>
              </a:prstGeom>
              <a:blipFill>
                <a:blip r:embed="rId21"/>
                <a:stretch>
                  <a:fillRect l="-19565" r="-2174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6175686" y="6402994"/>
                <a:ext cx="310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686" y="6402994"/>
                <a:ext cx="310406" cy="276999"/>
              </a:xfrm>
              <a:prstGeom prst="rect">
                <a:avLst/>
              </a:prstGeom>
              <a:blipFill>
                <a:blip r:embed="rId22"/>
                <a:stretch>
                  <a:fillRect l="-15686" r="-5882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/>
              <p:cNvSpPr txBox="1"/>
              <p:nvPr/>
            </p:nvSpPr>
            <p:spPr>
              <a:xfrm>
                <a:off x="7333533" y="6446346"/>
                <a:ext cx="286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533" y="6446346"/>
                <a:ext cx="286400" cy="276999"/>
              </a:xfrm>
              <a:prstGeom prst="rect">
                <a:avLst/>
              </a:prstGeom>
              <a:blipFill>
                <a:blip r:embed="rId23"/>
                <a:stretch>
                  <a:fillRect l="-19149" r="-1063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</p:spTree>
    <p:extLst>
      <p:ext uri="{BB962C8B-B14F-4D97-AF65-F5344CB8AC3E}">
        <p14:creationId xmlns:p14="http://schemas.microsoft.com/office/powerpoint/2010/main" val="23664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11"/>
          <p:cNvSpPr>
            <a:spLocks noChangeShapeType="1"/>
          </p:cNvSpPr>
          <p:nvPr/>
        </p:nvSpPr>
        <p:spPr bwMode="auto">
          <a:xfrm flipV="1">
            <a:off x="6875668" y="2753052"/>
            <a:ext cx="4328951" cy="32540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V="1">
            <a:off x="6874061" y="2232828"/>
            <a:ext cx="4184736" cy="2440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6493298" y="2052264"/>
            <a:ext cx="401649" cy="36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zh-CN" sz="1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altLang="zh-CN" sz="1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6470806" y="4010175"/>
            <a:ext cx="401649" cy="36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zh-CN" sz="1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altLang="zh-C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7495841" y="4070687"/>
            <a:ext cx="409682" cy="562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A</a:t>
            </a:r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V="1">
            <a:off x="7529552" y="2220141"/>
            <a:ext cx="2826000" cy="19735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10227024" y="1819970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6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27024" y="1819970"/>
                <a:ext cx="4718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6555956" y="5829489"/>
            <a:ext cx="409682" cy="562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11058797" y="2421202"/>
                <a:ext cx="46602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8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8797" y="2421202"/>
                <a:ext cx="4660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 Box 22"/>
          <p:cNvSpPr txBox="1">
            <a:spLocks noChangeArrowheads="1"/>
          </p:cNvSpPr>
          <p:nvPr/>
        </p:nvSpPr>
        <p:spPr bwMode="auto">
          <a:xfrm flipH="1">
            <a:off x="11288983" y="6001270"/>
            <a:ext cx="411288" cy="46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6470806" y="1581819"/>
            <a:ext cx="358271" cy="562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19"/>
              <p:cNvSpPr txBox="1">
                <a:spLocks noChangeArrowheads="1"/>
              </p:cNvSpPr>
              <p:nvPr/>
            </p:nvSpPr>
            <p:spPr bwMode="auto">
              <a:xfrm>
                <a:off x="9719471" y="1857202"/>
                <a:ext cx="565521" cy="462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1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9471" y="1857202"/>
                <a:ext cx="565521" cy="4626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25"/>
              <p:cNvSpPr txBox="1">
                <a:spLocks noChangeArrowheads="1"/>
              </p:cNvSpPr>
              <p:nvPr/>
            </p:nvSpPr>
            <p:spPr bwMode="auto">
              <a:xfrm>
                <a:off x="10077611" y="6038359"/>
                <a:ext cx="55588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14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77611" y="6038359"/>
                <a:ext cx="555882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ine 26"/>
          <p:cNvSpPr>
            <a:spLocks noChangeShapeType="1"/>
          </p:cNvSpPr>
          <p:nvPr/>
        </p:nvSpPr>
        <p:spPr bwMode="auto">
          <a:xfrm flipH="1">
            <a:off x="10323420" y="2292367"/>
            <a:ext cx="32132" cy="37733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9954124" y="2288180"/>
            <a:ext cx="17673" cy="375380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25"/>
              <p:cNvSpPr txBox="1">
                <a:spLocks noChangeArrowheads="1"/>
              </p:cNvSpPr>
              <p:nvPr/>
            </p:nvSpPr>
            <p:spPr bwMode="auto">
              <a:xfrm>
                <a:off x="6829637" y="5995789"/>
                <a:ext cx="555882" cy="378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17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9637" y="5995789"/>
                <a:ext cx="555882" cy="378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10826348" y="610894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33" name="直接连接符 32"/>
          <p:cNvCxnSpPr>
            <a:stCxn id="23" idx="3"/>
            <a:endCxn id="25" idx="0"/>
          </p:cNvCxnSpPr>
          <p:nvPr/>
        </p:nvCxnSpPr>
        <p:spPr>
          <a:xfrm flipV="1">
            <a:off x="6872455" y="4193668"/>
            <a:ext cx="657097" cy="9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529552" y="4312742"/>
            <a:ext cx="0" cy="17822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17"/>
          <p:cNvSpPr>
            <a:spLocks noChangeShapeType="1"/>
          </p:cNvSpPr>
          <p:nvPr/>
        </p:nvSpPr>
        <p:spPr bwMode="auto">
          <a:xfrm flipV="1">
            <a:off x="7081310" y="2257229"/>
            <a:ext cx="2876593" cy="2022898"/>
          </a:xfrm>
          <a:prstGeom prst="line">
            <a:avLst/>
          </a:prstGeom>
          <a:noFill/>
          <a:ln w="38100">
            <a:solidFill>
              <a:schemeClr val="tx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3" name="直接连接符 42"/>
          <p:cNvCxnSpPr>
            <a:endCxn id="42" idx="0"/>
          </p:cNvCxnSpPr>
          <p:nvPr/>
        </p:nvCxnSpPr>
        <p:spPr>
          <a:xfrm flipV="1">
            <a:off x="6894947" y="4280127"/>
            <a:ext cx="186363" cy="58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25"/>
              <p:cNvSpPr txBox="1">
                <a:spLocks noChangeArrowheads="1"/>
              </p:cNvSpPr>
              <p:nvPr/>
            </p:nvSpPr>
            <p:spPr bwMode="auto">
              <a:xfrm>
                <a:off x="7307250" y="6051951"/>
                <a:ext cx="555882" cy="368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44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7250" y="6051951"/>
                <a:ext cx="555882" cy="368938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/>
          <p:cNvCxnSpPr>
            <a:stCxn id="42" idx="0"/>
          </p:cNvCxnSpPr>
          <p:nvPr/>
        </p:nvCxnSpPr>
        <p:spPr>
          <a:xfrm>
            <a:off x="7081310" y="4280127"/>
            <a:ext cx="13447" cy="174323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6510150" y="4365286"/>
                <a:ext cx="387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150" y="4365286"/>
                <a:ext cx="38792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25"/>
              <p:cNvSpPr txBox="1">
                <a:spLocks noChangeArrowheads="1"/>
              </p:cNvSpPr>
              <p:nvPr/>
            </p:nvSpPr>
            <p:spPr bwMode="auto">
              <a:xfrm>
                <a:off x="9717734" y="6005714"/>
                <a:ext cx="555882" cy="378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56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7734" y="6005714"/>
                <a:ext cx="555882" cy="378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330930" y="778427"/>
            <a:ext cx="11653252" cy="5659691"/>
            <a:chOff x="330930" y="778427"/>
            <a:chExt cx="11653252" cy="56596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330930" y="778427"/>
                  <a:ext cx="11653252" cy="565969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【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例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5-12】</a:t>
                  </a: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填料塔逆流吸收，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降低，其余操作条件不变</a:t>
                  </a:r>
                  <a14:m>
                    <m:oMath xmlns:m="http://schemas.openxmlformats.org/officeDocument/2006/math">
                      <m:r>
                        <a:rPr lang="zh-CN" altLang="en-US" sz="2400" b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、吸收操作线如何变化</a:t>
                  </a: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？</a:t>
                  </a:r>
                  <a:endPara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解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：</a:t>
                  </a:r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endParaRPr>
                </a:p>
                <a:p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（</a:t>
                  </a: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1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𝑂𝐺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和</a:t>
                  </a:r>
                  <a:r>
                    <a:rPr lang="en-US" altLang="zh-C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 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的变化情况：</a:t>
                  </a:r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400" dirty="0">
                      <a:cs typeface="Times New Roman" panose="02020603050405020304" pitchFamily="18" charset="0"/>
                    </a:rPr>
                    <a:t>      </a:t>
                  </a:r>
                  <a:r>
                    <a:rPr lang="en-US" altLang="zh-CN" sz="2400" dirty="0" smtClean="0">
                      <a:cs typeface="Times New Roman" panose="02020603050405020304" pitchFamily="18" charset="0"/>
                    </a:rPr>
                    <a:t>   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</m:oMath>
                  </a14:m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   </a:t>
                  </a:r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</a:t>
                  </a:r>
                </a:p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 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den>
                      </m:f>
                    </m:oMath>
                  </a14:m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</a:t>
                  </a:r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的变化情况</m:t>
                      </m:r>
                    </m:oMath>
                  </a14:m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：</a:t>
                  </a:r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</a:t>
                  </a:r>
                  <a14:m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𝑂𝐺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𝑂𝐺</m:t>
                          </m:r>
                        </m:sub>
                      </m:sSub>
                    </m:oMath>
                  </a14:m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</a:t>
                  </a:r>
                </a:p>
                <a:p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）吸收因数法查</a:t>
                  </a: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图</a:t>
                  </a:r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</a:t>
                  </a: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，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结论：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）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endPara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</a:t>
                  </a: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结论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30" y="778427"/>
                  <a:ext cx="11653252" cy="5659691"/>
                </a:xfrm>
                <a:prstGeom prst="rect">
                  <a:avLst/>
                </a:prstGeom>
                <a:blipFill>
                  <a:blip r:embed="rId11"/>
                  <a:stretch>
                    <a:fillRect l="-785" t="-1185" b="-11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下箭头 7"/>
            <p:cNvSpPr/>
            <p:nvPr/>
          </p:nvSpPr>
          <p:spPr>
            <a:xfrm>
              <a:off x="4284453" y="5203855"/>
              <a:ext cx="138545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6875668" y="6007126"/>
              <a:ext cx="4694469" cy="39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V="1">
              <a:off x="6875668" y="1790689"/>
              <a:ext cx="0" cy="4216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左右箭头 9"/>
            <p:cNvSpPr/>
            <p:nvPr/>
          </p:nvSpPr>
          <p:spPr>
            <a:xfrm>
              <a:off x="3007504" y="2462372"/>
              <a:ext cx="516809" cy="14640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左右箭头 37"/>
            <p:cNvSpPr/>
            <p:nvPr/>
          </p:nvSpPr>
          <p:spPr>
            <a:xfrm>
              <a:off x="3000837" y="3599704"/>
              <a:ext cx="516809" cy="14640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右箭头 40"/>
            <p:cNvSpPr/>
            <p:nvPr/>
          </p:nvSpPr>
          <p:spPr>
            <a:xfrm>
              <a:off x="3013900" y="4441677"/>
              <a:ext cx="516809" cy="14640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左右箭头 46"/>
            <p:cNvSpPr/>
            <p:nvPr/>
          </p:nvSpPr>
          <p:spPr>
            <a:xfrm>
              <a:off x="2139014" y="5266090"/>
              <a:ext cx="516809" cy="14640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下箭头 38"/>
            <p:cNvSpPr/>
            <p:nvPr/>
          </p:nvSpPr>
          <p:spPr>
            <a:xfrm>
              <a:off x="2502972" y="6025213"/>
              <a:ext cx="138545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9"/>
              <p:cNvSpPr txBox="1">
                <a:spLocks noChangeArrowheads="1"/>
              </p:cNvSpPr>
              <p:nvPr/>
            </p:nvSpPr>
            <p:spPr bwMode="auto">
              <a:xfrm>
                <a:off x="6811996" y="3786539"/>
                <a:ext cx="54707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0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1996" y="3786539"/>
                <a:ext cx="54707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</p:spTree>
    <p:extLst>
      <p:ext uri="{BB962C8B-B14F-4D97-AF65-F5344CB8AC3E}">
        <p14:creationId xmlns:p14="http://schemas.microsoft.com/office/powerpoint/2010/main" val="3812458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57528" y="847668"/>
                <a:ext cx="11564387" cy="2309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）吸收剂入口温度和压力或改变溶剂</a:t>
                </a:r>
                <a:endPara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若填料塔的入口条件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一定，当吸收剂入塔温度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或吸收压力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，或改换性能更佳的溶剂时，相平衡常数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，吸收的平衡线和操作线距离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增大，吸收推动力增大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，使得气体出口浓度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下降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若吸收剂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入塔温度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增加换热器的冷却负荷。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若吸收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压力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，则应考虑设备的耐压性能。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8" y="847668"/>
                <a:ext cx="11564387" cy="2309928"/>
              </a:xfrm>
              <a:prstGeom prst="rect">
                <a:avLst/>
              </a:prstGeom>
              <a:blipFill>
                <a:blip r:embed="rId2"/>
                <a:stretch>
                  <a:fillRect l="-843" t="-2902" r="-3426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5571436" y="3092527"/>
            <a:ext cx="3756443" cy="3659265"/>
            <a:chOff x="6865394" y="1624296"/>
            <a:chExt cx="3965575" cy="3949145"/>
          </a:xfrm>
        </p:grpSpPr>
        <p:grpSp>
          <p:nvGrpSpPr>
            <p:cNvPr id="14" name="组合 13"/>
            <p:cNvGrpSpPr/>
            <p:nvPr/>
          </p:nvGrpSpPr>
          <p:grpSpPr>
            <a:xfrm>
              <a:off x="6865394" y="1624296"/>
              <a:ext cx="3965575" cy="3949145"/>
              <a:chOff x="6865394" y="1624296"/>
              <a:chExt cx="3965575" cy="3949145"/>
            </a:xfrm>
          </p:grpSpPr>
          <p:grpSp>
            <p:nvGrpSpPr>
              <p:cNvPr id="16" name="Group 29"/>
              <p:cNvGrpSpPr>
                <a:grpSpLocks/>
              </p:cNvGrpSpPr>
              <p:nvPr/>
            </p:nvGrpSpPr>
            <p:grpSpPr bwMode="auto">
              <a:xfrm>
                <a:off x="6865394" y="1624296"/>
                <a:ext cx="3630613" cy="3910013"/>
                <a:chOff x="1374" y="1357"/>
                <a:chExt cx="2287" cy="2463"/>
              </a:xfrm>
            </p:grpSpPr>
            <p:sp>
              <p:nvSpPr>
                <p:cNvPr id="2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462" y="3587"/>
                  <a:ext cx="199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en-US" altLang="zh-CN" baseline="-2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26" name="Group 28"/>
                <p:cNvGrpSpPr>
                  <a:grpSpLocks/>
                </p:cNvGrpSpPr>
                <p:nvPr/>
              </p:nvGrpSpPr>
              <p:grpSpPr bwMode="auto">
                <a:xfrm>
                  <a:off x="1374" y="1357"/>
                  <a:ext cx="2166" cy="2383"/>
                  <a:chOff x="921" y="1357"/>
                  <a:chExt cx="2166" cy="2383"/>
                </a:xfrm>
              </p:grpSpPr>
              <p:sp>
                <p:nvSpPr>
                  <p:cNvPr id="28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3612"/>
                    <a:ext cx="1931" cy="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6" y="1634"/>
                    <a:ext cx="11" cy="1978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92" y="3566"/>
                    <a:ext cx="11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en-US" altLang="zh-CN" i="1" baseline="-25000" dirty="0"/>
                  </a:p>
                </p:txBody>
              </p:sp>
              <p:sp>
                <p:nvSpPr>
                  <p:cNvPr id="3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2024"/>
                    <a:ext cx="1400" cy="2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325" y="2022"/>
                    <a:ext cx="11" cy="159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97" y="2029"/>
                    <a:ext cx="619" cy="752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headEnd/>
                    <a:tailEnd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48" y="2554"/>
                    <a:ext cx="20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3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92" y="1825"/>
                    <a:ext cx="174" cy="25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38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6" y="2022"/>
                    <a:ext cx="1853" cy="1590"/>
                  </a:xfrm>
                  <a:prstGeom prst="line">
                    <a:avLst/>
                  </a:prstGeom>
                  <a:noFill/>
                  <a:ln w="317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1" y="1357"/>
                    <a:ext cx="199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Y</a:t>
                    </a:r>
                    <a:endParaRPr lang="en-US" altLang="zh-CN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9823269" y="2952311"/>
                    <a:ext cx="1007700" cy="2989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𝑚𝑋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3269" y="2952311"/>
                    <a:ext cx="1007700" cy="29894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128" r="-5128" b="-65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8134301" y="3069222"/>
                    <a:ext cx="497927" cy="2989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lin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4301" y="3069222"/>
                    <a:ext cx="497927" cy="29894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3247" t="-175556" r="-118182" b="-25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6958062" y="2541221"/>
                    <a:ext cx="282606" cy="2989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8062" y="2541221"/>
                    <a:ext cx="282606" cy="29894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930" r="-697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6941085" y="3682341"/>
                    <a:ext cx="288223" cy="2989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1085" y="3682341"/>
                    <a:ext cx="288223" cy="29894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455" r="-6818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/>
                  <p:cNvSpPr/>
                  <p:nvPr/>
                </p:nvSpPr>
                <p:spPr>
                  <a:xfrm>
                    <a:off x="7838116" y="5163797"/>
                    <a:ext cx="633184" cy="39859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" name="矩形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8116" y="5163797"/>
                    <a:ext cx="633184" cy="39859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/>
                  <p:cNvSpPr/>
                  <p:nvPr/>
                </p:nvSpPr>
                <p:spPr>
                  <a:xfrm>
                    <a:off x="8935607" y="5204109"/>
                    <a:ext cx="4897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5607" y="5204109"/>
                    <a:ext cx="489749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文本框 14"/>
            <p:cNvSpPr txBox="1"/>
            <p:nvPr/>
          </p:nvSpPr>
          <p:spPr>
            <a:xfrm>
              <a:off x="7021310" y="5112032"/>
              <a:ext cx="361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080170" y="3657378"/>
            <a:ext cx="1843740" cy="2949397"/>
            <a:chOff x="4005937" y="1350081"/>
            <a:chExt cx="3023422" cy="4149844"/>
          </a:xfrm>
          <a:noFill/>
        </p:grpSpPr>
        <p:sp>
          <p:nvSpPr>
            <p:cNvPr id="47" name="矩形 46"/>
            <p:cNvSpPr/>
            <p:nvPr/>
          </p:nvSpPr>
          <p:spPr>
            <a:xfrm>
              <a:off x="4637314" y="1965244"/>
              <a:ext cx="1484811" cy="2894139"/>
            </a:xfrm>
            <a:prstGeom prst="rect">
              <a:avLst/>
            </a:prstGeom>
            <a:grpFill/>
            <a:ln w="476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637314" y="2704011"/>
              <a:ext cx="1484811" cy="15152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4637314" y="2704012"/>
              <a:ext cx="1484811" cy="151529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637314" y="2704011"/>
              <a:ext cx="1484811" cy="1515291"/>
            </a:xfrm>
            <a:prstGeom prst="line">
              <a:avLst/>
            </a:prstGeom>
            <a:grpFill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5773783" y="1399418"/>
              <a:ext cx="1" cy="565826"/>
            </a:xfrm>
            <a:prstGeom prst="straightConnector1">
              <a:avLst/>
            </a:prstGeom>
            <a:grpFill/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5773782" y="4870384"/>
              <a:ext cx="1" cy="565826"/>
            </a:xfrm>
            <a:prstGeom prst="straightConnector1">
              <a:avLst/>
            </a:prstGeom>
            <a:grpFill/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5133703" y="4831248"/>
              <a:ext cx="1" cy="576826"/>
            </a:xfrm>
            <a:prstGeom prst="straightConnector1">
              <a:avLst/>
            </a:prstGeom>
            <a:grpFill/>
            <a:ln w="38100">
              <a:solidFill>
                <a:srgbClr val="FFFF00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5133702" y="1393918"/>
              <a:ext cx="1" cy="576826"/>
            </a:xfrm>
            <a:prstGeom prst="straightConnector1">
              <a:avLst/>
            </a:prstGeom>
            <a:grpFill/>
            <a:ln w="38100">
              <a:solidFill>
                <a:srgbClr val="FFFF00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4005937" y="5066878"/>
                  <a:ext cx="1140829" cy="43304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937" y="5066878"/>
                  <a:ext cx="1140829" cy="43304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5772238" y="5066878"/>
                  <a:ext cx="1257121" cy="43304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 </a:t>
                  </a:r>
                  <a:r>
                    <a:rPr lang="zh-CN" altLang="en-US" sz="140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238" y="5066878"/>
                  <a:ext cx="1257121" cy="433047"/>
                </a:xfrm>
                <a:prstGeom prst="rect">
                  <a:avLst/>
                </a:prstGeom>
                <a:blipFill>
                  <a:blip r:embed="rId15"/>
                  <a:stretch>
                    <a:fillRect l="-2381" t="-7843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4056349" y="1350081"/>
                  <a:ext cx="1161930" cy="43304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6349" y="1350081"/>
                  <a:ext cx="1161930" cy="4330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5757126" y="1370155"/>
                  <a:ext cx="1163601" cy="43304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 </a:t>
                  </a:r>
                  <a:r>
                    <a:rPr lang="zh-CN" altLang="en-US" sz="140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126" y="1370155"/>
                  <a:ext cx="1163601" cy="433047"/>
                </a:xfrm>
                <a:prstGeom prst="rect">
                  <a:avLst/>
                </a:prstGeom>
                <a:blipFill>
                  <a:blip r:embed="rId5"/>
                  <a:stretch>
                    <a:fillRect l="-2564" t="-7843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8021608" y="3871563"/>
                <a:ext cx="2914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608" y="3871563"/>
                <a:ext cx="291490" cy="276999"/>
              </a:xfrm>
              <a:prstGeom prst="rect">
                <a:avLst/>
              </a:prstGeom>
              <a:blipFill>
                <a:blip r:embed="rId17"/>
                <a:stretch>
                  <a:fillRect l="-1875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 flipH="1">
                <a:off x="6708017" y="5371239"/>
                <a:ext cx="19286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08017" y="5371239"/>
                <a:ext cx="192865" cy="276999"/>
              </a:xfrm>
              <a:prstGeom prst="rect">
                <a:avLst/>
              </a:prstGeom>
              <a:blipFill>
                <a:blip r:embed="rId18"/>
                <a:stretch>
                  <a:fillRect l="-40625" r="-28125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Line 19"/>
          <p:cNvSpPr>
            <a:spLocks noChangeShapeType="1"/>
          </p:cNvSpPr>
          <p:nvPr/>
        </p:nvSpPr>
        <p:spPr bwMode="auto">
          <a:xfrm flipV="1">
            <a:off x="6720840" y="4061897"/>
            <a:ext cx="1216079" cy="1440702"/>
          </a:xfrm>
          <a:prstGeom prst="line">
            <a:avLst/>
          </a:prstGeom>
          <a:ln w="31750">
            <a:solidFill>
              <a:schemeClr val="tx2"/>
            </a:solidFill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6061667" y="57512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6740940" y="5220289"/>
            <a:ext cx="14068" cy="1197921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5899161" y="5173123"/>
            <a:ext cx="860708" cy="0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/>
              <p:cNvSpPr txBox="1"/>
              <p:nvPr/>
            </p:nvSpPr>
            <p:spPr>
              <a:xfrm>
                <a:off x="7900705" y="6474704"/>
                <a:ext cx="286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705" y="6474704"/>
                <a:ext cx="286400" cy="276999"/>
              </a:xfrm>
              <a:prstGeom prst="rect">
                <a:avLst/>
              </a:prstGeom>
              <a:blipFill>
                <a:blip r:embed="rId19"/>
                <a:stretch>
                  <a:fillRect l="-19149" r="-1063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Line 22"/>
          <p:cNvSpPr>
            <a:spLocks noChangeShapeType="1"/>
          </p:cNvSpPr>
          <p:nvPr/>
        </p:nvSpPr>
        <p:spPr bwMode="auto">
          <a:xfrm flipV="1">
            <a:off x="5924006" y="4960662"/>
            <a:ext cx="2787323" cy="1451847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8317094" y="4770669"/>
                <a:ext cx="1027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094" y="4770669"/>
                <a:ext cx="1027397" cy="276999"/>
              </a:xfrm>
              <a:prstGeom prst="rect">
                <a:avLst/>
              </a:prstGeom>
              <a:blipFill>
                <a:blip r:embed="rId20"/>
                <a:stretch>
                  <a:fillRect l="-4142" r="-473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Line 17"/>
          <p:cNvSpPr>
            <a:spLocks noChangeShapeType="1"/>
          </p:cNvSpPr>
          <p:nvPr/>
        </p:nvSpPr>
        <p:spPr bwMode="auto">
          <a:xfrm>
            <a:off x="7933727" y="4074761"/>
            <a:ext cx="16542" cy="2338846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5895870" y="5502599"/>
            <a:ext cx="796834" cy="7139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641539" y="5347179"/>
                <a:ext cx="285976" cy="293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‘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539" y="5347179"/>
                <a:ext cx="285976" cy="293670"/>
              </a:xfrm>
              <a:prstGeom prst="rect">
                <a:avLst/>
              </a:prstGeom>
              <a:blipFill>
                <a:blip r:embed="rId21"/>
                <a:stretch>
                  <a:fillRect l="-17021" t="-2083" r="-638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</p:spTree>
    <p:extLst>
      <p:ext uri="{BB962C8B-B14F-4D97-AF65-F5344CB8AC3E}">
        <p14:creationId xmlns:p14="http://schemas.microsoft.com/office/powerpoint/2010/main" val="308407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2697" y="809897"/>
            <a:ext cx="115214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5.6.1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填料塔</a:t>
            </a:r>
            <a:endParaRPr lang="en-US" altLang="zh-CN" sz="28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）特点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液体自塔顶进入，靠重力自上而下流过填料层，沿填料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表面流动形成液膜。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气体从塔底送入，在填料层中靠压差自下而上通过被液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膜覆盖的表面（气液两相传质面）与液体逆流接触进行传质。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因气液两相组成沿塔高连续变化，所以填料塔属连续接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触式的气液传质设备。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 适用场合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填料塔适用于处理量小，有腐蚀性的物料及要求压降小的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场合。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288" y="903026"/>
            <a:ext cx="3164475" cy="574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0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0930" y="778427"/>
            <a:ext cx="11653252" cy="5716245"/>
            <a:chOff x="330930" y="778427"/>
            <a:chExt cx="11653252" cy="5716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330930" y="778427"/>
                  <a:ext cx="11653252" cy="571624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【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例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5-13】</a:t>
                  </a:r>
                  <a:r>
                    <a:rPr lang="zh-CN" altLang="en-US" sz="2400" dirty="0" smtClean="0">
                      <a:latin typeface="+mn-ea"/>
                      <a:cs typeface="Times New Roman" panose="02020603050405020304" pitchFamily="18" charset="0"/>
                    </a:rPr>
                    <a:t>填料塔逆流吸收温度降低，其余操作条件不变</a:t>
                  </a:r>
                  <a14:m>
                    <m:oMath xmlns:m="http://schemas.openxmlformats.org/officeDocument/2006/math">
                      <m:r>
                        <a:rPr lang="zh-CN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2400" dirty="0" smtClean="0">
                      <a:latin typeface="+mn-ea"/>
                      <a:cs typeface="Times New Roman" panose="02020603050405020304" pitchFamily="18" charset="0"/>
                    </a:rPr>
                    <a:t>、吸收</a:t>
                  </a:r>
                  <a:r>
                    <a:rPr lang="zh-CN" altLang="en-US" sz="2400" dirty="0">
                      <a:latin typeface="+mn-ea"/>
                      <a:cs typeface="Times New Roman" panose="02020603050405020304" pitchFamily="18" charset="0"/>
                    </a:rPr>
                    <a:t>操作线如何变化</a:t>
                  </a:r>
                  <a:r>
                    <a:rPr lang="zh-CN" altLang="en-US" sz="2400" dirty="0" smtClean="0">
                      <a:latin typeface="+mn-ea"/>
                      <a:cs typeface="Times New Roman" panose="02020603050405020304" pitchFamily="18" charset="0"/>
                    </a:rPr>
                    <a:t>？（若改为压力提高</a:t>
                  </a:r>
                  <a:r>
                    <a:rPr lang="en-US" altLang="zh-CN" sz="2400" dirty="0" smtClean="0">
                      <a:latin typeface="+mn-ea"/>
                      <a:cs typeface="Times New Roman" panose="02020603050405020304" pitchFamily="18" charset="0"/>
                    </a:rPr>
                    <a:t>,</a:t>
                  </a:r>
                  <a:r>
                    <a:rPr lang="zh-CN" altLang="en-US" sz="2400" dirty="0" smtClean="0">
                      <a:latin typeface="+mn-ea"/>
                      <a:cs typeface="Times New Roman" panose="02020603050405020304" pitchFamily="18" charset="0"/>
                    </a:rPr>
                    <a:t>结论如何？</a:t>
                  </a:r>
                  <a:r>
                    <a:rPr lang="zh-CN" altLang="en-US" sz="2400" dirty="0">
                      <a:latin typeface="+mn-ea"/>
                      <a:cs typeface="Times New Roman" panose="02020603050405020304" pitchFamily="18" charset="0"/>
                    </a:rPr>
                    <a:t>）</a:t>
                  </a:r>
                  <a:endParaRPr lang="en-US" altLang="zh-CN" sz="2400" dirty="0" smtClean="0">
                    <a:latin typeface="+mn-ea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解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：</a:t>
                  </a:r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endParaRPr>
                </a:p>
                <a:p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（</a:t>
                  </a: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1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𝑂𝐺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和</a:t>
                  </a:r>
                  <a:r>
                    <a:rPr lang="en-US" altLang="zh-C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 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的变化情况：</a:t>
                  </a:r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400" dirty="0">
                      <a:cs typeface="Times New Roman" panose="02020603050405020304" pitchFamily="18" charset="0"/>
                    </a:rPr>
                    <a:t>      </a:t>
                  </a:r>
                  <a:r>
                    <a:rPr lang="en-US" altLang="zh-CN" sz="2400" dirty="0" smtClean="0">
                      <a:cs typeface="Times New Roman" panose="02020603050405020304" pitchFamily="18" charset="0"/>
                    </a:rPr>
                    <a:t>   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</m:oMath>
                  </a14:m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   </a:t>
                  </a:r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</a:t>
                  </a:r>
                </a:p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 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den>
                      </m:f>
                    </m:oMath>
                  </a14:m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</a:t>
                  </a:r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的变化情况</m:t>
                      </m:r>
                    </m:oMath>
                  </a14:m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：</a:t>
                  </a:r>
                  <a:endPara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400" dirty="0" smtClean="0">
                      <a:cs typeface="Times New Roman" panose="02020603050405020304" pitchFamily="18" charset="0"/>
                    </a:rPr>
                    <a:t>	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𝑂𝐺</m:t>
                          </m:r>
                        </m:sub>
                      </m:sSub>
                    </m:oMath>
                  </a14:m>
                  <a:endPara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）吸收因数法查</a:t>
                  </a: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图                                     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</a:t>
                  </a: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，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结论：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）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结论：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35000"/>
                    </a:lnSpc>
                  </a:pPr>
                  <a:endParaRPr lang="zh-CN" altLang="en-US" sz="2400" b="1" dirty="0"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30" y="778427"/>
                  <a:ext cx="11653252" cy="5716245"/>
                </a:xfrm>
                <a:prstGeom prst="rect">
                  <a:avLst/>
                </a:prstGeom>
                <a:blipFill>
                  <a:blip r:embed="rId2"/>
                  <a:stretch>
                    <a:fillRect l="-785" t="-1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下箭头 3"/>
            <p:cNvSpPr/>
            <p:nvPr/>
          </p:nvSpPr>
          <p:spPr>
            <a:xfrm>
              <a:off x="3385767" y="2347234"/>
              <a:ext cx="138545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下箭头 4"/>
            <p:cNvSpPr/>
            <p:nvPr/>
          </p:nvSpPr>
          <p:spPr>
            <a:xfrm>
              <a:off x="3393274" y="3525165"/>
              <a:ext cx="138545" cy="4156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上箭头 5"/>
            <p:cNvSpPr/>
            <p:nvPr/>
          </p:nvSpPr>
          <p:spPr>
            <a:xfrm>
              <a:off x="3385768" y="4312742"/>
              <a:ext cx="138545" cy="31865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上箭头 6"/>
            <p:cNvSpPr/>
            <p:nvPr/>
          </p:nvSpPr>
          <p:spPr>
            <a:xfrm>
              <a:off x="2150943" y="5145971"/>
              <a:ext cx="180109" cy="37407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下箭头 7"/>
            <p:cNvSpPr/>
            <p:nvPr/>
          </p:nvSpPr>
          <p:spPr>
            <a:xfrm>
              <a:off x="4078885" y="5180607"/>
              <a:ext cx="138545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上箭头 8"/>
            <p:cNvSpPr/>
            <p:nvPr/>
          </p:nvSpPr>
          <p:spPr>
            <a:xfrm>
              <a:off x="5781061" y="5670161"/>
              <a:ext cx="138545" cy="31865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6875668" y="6007126"/>
            <a:ext cx="4694469" cy="39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V="1">
            <a:off x="6875668" y="1790689"/>
            <a:ext cx="0" cy="4216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 flipV="1">
            <a:off x="6875668" y="2753052"/>
            <a:ext cx="4328951" cy="32540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V="1">
            <a:off x="6874061" y="2232828"/>
            <a:ext cx="4184736" cy="2440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6493298" y="2052264"/>
            <a:ext cx="401649" cy="36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zh-CN" sz="1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altLang="zh-CN" sz="1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6470806" y="4010175"/>
            <a:ext cx="401649" cy="36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zh-CN" sz="1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altLang="zh-C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7286956" y="3670517"/>
            <a:ext cx="409682" cy="562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A</a:t>
            </a:r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V="1">
            <a:off x="7529552" y="2220141"/>
            <a:ext cx="2826000" cy="19735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10227024" y="1819970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6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27024" y="1819970"/>
                <a:ext cx="4718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6555956" y="5829489"/>
            <a:ext cx="409682" cy="562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11058797" y="2421202"/>
                <a:ext cx="46602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8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8797" y="2421202"/>
                <a:ext cx="4660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 Box 22"/>
          <p:cNvSpPr txBox="1">
            <a:spLocks noChangeArrowheads="1"/>
          </p:cNvSpPr>
          <p:nvPr/>
        </p:nvSpPr>
        <p:spPr bwMode="auto">
          <a:xfrm flipH="1">
            <a:off x="11288983" y="6001270"/>
            <a:ext cx="411288" cy="46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6470806" y="1581819"/>
            <a:ext cx="358271" cy="562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19"/>
              <p:cNvSpPr txBox="1">
                <a:spLocks noChangeArrowheads="1"/>
              </p:cNvSpPr>
              <p:nvPr/>
            </p:nvSpPr>
            <p:spPr bwMode="auto">
              <a:xfrm>
                <a:off x="10680296" y="1842243"/>
                <a:ext cx="565521" cy="462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1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80296" y="1842243"/>
                <a:ext cx="565521" cy="4626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25"/>
              <p:cNvSpPr txBox="1">
                <a:spLocks noChangeArrowheads="1"/>
              </p:cNvSpPr>
              <p:nvPr/>
            </p:nvSpPr>
            <p:spPr bwMode="auto">
              <a:xfrm>
                <a:off x="10077611" y="6038359"/>
                <a:ext cx="55588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14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77611" y="6038359"/>
                <a:ext cx="555882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ine 26"/>
          <p:cNvSpPr>
            <a:spLocks noChangeShapeType="1"/>
          </p:cNvSpPr>
          <p:nvPr/>
        </p:nvSpPr>
        <p:spPr bwMode="auto">
          <a:xfrm flipH="1">
            <a:off x="10323420" y="2292367"/>
            <a:ext cx="32132" cy="37733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10826348" y="2236733"/>
            <a:ext cx="17673" cy="375380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25"/>
              <p:cNvSpPr txBox="1">
                <a:spLocks noChangeArrowheads="1"/>
              </p:cNvSpPr>
              <p:nvPr/>
            </p:nvSpPr>
            <p:spPr bwMode="auto">
              <a:xfrm>
                <a:off x="10544326" y="6026675"/>
                <a:ext cx="555882" cy="368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17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44326" y="6026675"/>
                <a:ext cx="555882" cy="368938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10826348" y="610894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33" name="直接连接符 32"/>
          <p:cNvCxnSpPr>
            <a:stCxn id="23" idx="3"/>
            <a:endCxn id="25" idx="0"/>
          </p:cNvCxnSpPr>
          <p:nvPr/>
        </p:nvCxnSpPr>
        <p:spPr>
          <a:xfrm flipV="1">
            <a:off x="6872455" y="4193668"/>
            <a:ext cx="657097" cy="9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529552" y="4312742"/>
            <a:ext cx="0" cy="17822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917439" y="3732983"/>
            <a:ext cx="4652698" cy="226828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21"/>
              <p:cNvSpPr txBox="1">
                <a:spLocks noChangeArrowheads="1"/>
              </p:cNvSpPr>
              <p:nvPr/>
            </p:nvSpPr>
            <p:spPr bwMode="auto">
              <a:xfrm>
                <a:off x="11204619" y="3399058"/>
                <a:ext cx="55893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0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4619" y="3399058"/>
                <a:ext cx="55893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ine 17"/>
          <p:cNvSpPr>
            <a:spLocks noChangeShapeType="1"/>
          </p:cNvSpPr>
          <p:nvPr/>
        </p:nvSpPr>
        <p:spPr bwMode="auto">
          <a:xfrm flipV="1">
            <a:off x="7529552" y="2274801"/>
            <a:ext cx="3292715" cy="2367038"/>
          </a:xfrm>
          <a:prstGeom prst="line">
            <a:avLst/>
          </a:prstGeom>
          <a:noFill/>
          <a:ln w="38100">
            <a:solidFill>
              <a:schemeClr val="tx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6842577" y="4638985"/>
            <a:ext cx="657097" cy="9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25"/>
              <p:cNvSpPr txBox="1">
                <a:spLocks noChangeArrowheads="1"/>
              </p:cNvSpPr>
              <p:nvPr/>
            </p:nvSpPr>
            <p:spPr bwMode="auto">
              <a:xfrm>
                <a:off x="7275471" y="6038359"/>
                <a:ext cx="555882" cy="368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44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5471" y="6038359"/>
                <a:ext cx="555882" cy="368938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19"/>
              <p:cNvSpPr txBox="1">
                <a:spLocks noChangeArrowheads="1"/>
              </p:cNvSpPr>
              <p:nvPr/>
            </p:nvSpPr>
            <p:spPr bwMode="auto">
              <a:xfrm>
                <a:off x="7425761" y="4511052"/>
                <a:ext cx="54707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6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25761" y="4511052"/>
                <a:ext cx="54707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</p:spTree>
    <p:extLst>
      <p:ext uri="{BB962C8B-B14F-4D97-AF65-F5344CB8AC3E}">
        <p14:creationId xmlns:p14="http://schemas.microsoft.com/office/powerpoint/2010/main" val="433285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46362" y="817419"/>
                <a:ext cx="11513129" cy="5761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吸收定性分析的步骤：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	①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根据条件确定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𝐎𝐆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和</m:t>
                    </m:r>
                  </m:oMath>
                </a14:m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400" b="1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②</a:t>
                </a:r>
                <a:r>
                  <a:rPr lang="zh-CN" altLang="en-US" sz="2400" b="1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依据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𝒁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𝐎𝐆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𝐎𝐆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𝐎𝐆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的变化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 </a:t>
                </a: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b="1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③</a:t>
                </a:r>
                <a:r>
                  <a:rPr lang="zh-CN" altLang="en-US" sz="2400" b="1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利用吸收因数法确定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的变化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400" b="1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④</a:t>
                </a:r>
                <a:r>
                  <a:rPr lang="zh-CN" altLang="en-US" sz="2400" b="1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利用全塔物料衡算分析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的变化。 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强化目标：提高吸收率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𝜼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，降低气相出口组成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：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提高吸收过程的推动力                                       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：降低吸收过程的传质阻力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①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逆流操作比并流操作的推动力大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②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改变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操作线：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提高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吸收剂的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流量（斜率变化）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降低吸收剂入口溶质的浓度（斜率不变）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③</a:t>
                </a:r>
                <a:r>
                  <a:rPr lang="zh-CN" altLang="en-US" sz="2400" b="1" dirty="0" smtClean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改变平衡线：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降低温度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提高压力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endParaRPr lang="en-US" altLang="zh-CN" sz="2400" b="1" dirty="0" smtClean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2" y="817419"/>
                <a:ext cx="11513129" cy="5761577"/>
              </a:xfrm>
              <a:prstGeom prst="rect">
                <a:avLst/>
              </a:prstGeom>
              <a:blipFill>
                <a:blip r:embed="rId2"/>
                <a:stretch>
                  <a:fillRect l="-847" b="-1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形标注 3"/>
          <p:cNvSpPr/>
          <p:nvPr/>
        </p:nvSpPr>
        <p:spPr>
          <a:xfrm>
            <a:off x="4403725" y="5793971"/>
            <a:ext cx="2299855" cy="623454"/>
          </a:xfrm>
          <a:prstGeom prst="wedgeEllipseCallout">
            <a:avLst>
              <a:gd name="adj1" fmla="val -117260"/>
              <a:gd name="adj2" fmla="val 22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操作线改变，但斜率不变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</p:spTree>
    <p:extLst>
      <p:ext uri="{BB962C8B-B14F-4D97-AF65-F5344CB8AC3E}">
        <p14:creationId xmlns:p14="http://schemas.microsoft.com/office/powerpoint/2010/main" val="3135864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31089" y="804938"/>
                <a:ext cx="11542321" cy="69315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5.6.5.2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降低吸收过程的传质阻力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提高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传质系数                                    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+ 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吸收过程的总阻力包括：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A: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气相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主体</a:t>
                </a:r>
                <a:r>
                  <a:rPr lang="zh-CN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zh-CN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界面的对流传质阻力；</a:t>
                </a: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溶质</a:t>
                </a:r>
                <a:r>
                  <a:rPr lang="zh-CN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组分</a:t>
                </a:r>
                <a:r>
                  <a:rPr lang="zh-CN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</a:t>
                </a:r>
                <a:r>
                  <a:rPr lang="zh-CN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界面</a:t>
                </a:r>
                <a:r>
                  <a:rPr lang="zh-CN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处的溶解阻力</a:t>
                </a:r>
                <a:r>
                  <a:rPr lang="zh-CN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（忽略）</a:t>
                </a:r>
                <a:endParaRPr lang="zh-CN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液相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主体</a:t>
                </a:r>
                <a:r>
                  <a:rPr lang="zh-CN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zh-CN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界面的对流</a:t>
                </a:r>
                <a:r>
                  <a:rPr lang="zh-CN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传质阻力。</a:t>
                </a:r>
                <a:endParaRPr lang="zh-CN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采用办法：降低控制步骤的传质阻力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：提高流体流动的湍动程度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：加大流体的流速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吸收过程为气膜控制时，提高气体流速或气体湍动程度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吸收过程为液膜控制时，提高液体流速或液体湍动程度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89" y="804938"/>
                <a:ext cx="11542321" cy="6931578"/>
              </a:xfrm>
              <a:prstGeom prst="rect">
                <a:avLst/>
              </a:prstGeom>
              <a:blipFill>
                <a:blip r:embed="rId2"/>
                <a:stretch>
                  <a:fillRect l="-792" t="-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8295035" y="2143314"/>
            <a:ext cx="3735076" cy="4118998"/>
            <a:chOff x="7858936" y="2129246"/>
            <a:chExt cx="3735076" cy="4118998"/>
          </a:xfrm>
        </p:grpSpPr>
        <p:grpSp>
          <p:nvGrpSpPr>
            <p:cNvPr id="122" name="组合 121"/>
            <p:cNvGrpSpPr/>
            <p:nvPr/>
          </p:nvGrpSpPr>
          <p:grpSpPr>
            <a:xfrm>
              <a:off x="7858936" y="2129246"/>
              <a:ext cx="3468093" cy="4118998"/>
              <a:chOff x="7542233" y="1114364"/>
              <a:chExt cx="3257251" cy="5016277"/>
            </a:xfrm>
          </p:grpSpPr>
          <p:grpSp>
            <p:nvGrpSpPr>
              <p:cNvPr id="123" name="组合 122"/>
              <p:cNvGrpSpPr/>
              <p:nvPr/>
            </p:nvGrpSpPr>
            <p:grpSpPr>
              <a:xfrm>
                <a:off x="7542233" y="2068218"/>
                <a:ext cx="3257251" cy="4024612"/>
                <a:chOff x="7243281" y="1484311"/>
                <a:chExt cx="3257251" cy="4024612"/>
              </a:xfrm>
            </p:grpSpPr>
            <p:grpSp>
              <p:nvGrpSpPr>
                <p:cNvPr id="131" name="Group 6"/>
                <p:cNvGrpSpPr>
                  <a:grpSpLocks/>
                </p:cNvGrpSpPr>
                <p:nvPr/>
              </p:nvGrpSpPr>
              <p:grpSpPr bwMode="auto">
                <a:xfrm>
                  <a:off x="7243281" y="1484311"/>
                  <a:ext cx="3257243" cy="3786947"/>
                  <a:chOff x="2661" y="1042"/>
                  <a:chExt cx="1275" cy="1689"/>
                </a:xfrm>
              </p:grpSpPr>
              <p:sp>
                <p:nvSpPr>
                  <p:cNvPr id="153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042"/>
                    <a:ext cx="0" cy="168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324" y="1065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294" y="1065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258" y="1059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396" y="1065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420" y="1065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444" y="1065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474" y="1065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Arc 15"/>
                  <p:cNvSpPr>
                    <a:spLocks/>
                  </p:cNvSpPr>
                  <p:nvPr/>
                </p:nvSpPr>
                <p:spPr bwMode="auto">
                  <a:xfrm>
                    <a:off x="3120" y="1116"/>
                    <a:ext cx="25" cy="47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0757"/>
                      <a:gd name="T2" fmla="*/ 9978 w 21600"/>
                      <a:gd name="T3" fmla="*/ 40757 h 40757"/>
                      <a:gd name="T4" fmla="*/ 0 w 21600"/>
                      <a:gd name="T5" fmla="*/ 21600 h 407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0757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29652"/>
                          <a:pt x="17120" y="37037"/>
                          <a:pt x="9978" y="40757"/>
                        </a:cubicBezTo>
                      </a:path>
                      <a:path w="21600" h="40757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29652"/>
                          <a:pt x="17120" y="37037"/>
                          <a:pt x="9978" y="40757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Arc 16"/>
                  <p:cNvSpPr>
                    <a:spLocks/>
                  </p:cNvSpPr>
                  <p:nvPr/>
                </p:nvSpPr>
                <p:spPr bwMode="auto">
                  <a:xfrm>
                    <a:off x="3216" y="1211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Arc 17"/>
                  <p:cNvSpPr>
                    <a:spLocks/>
                  </p:cNvSpPr>
                  <p:nvPr/>
                </p:nvSpPr>
                <p:spPr bwMode="auto">
                  <a:xfrm>
                    <a:off x="3168" y="1305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Arc 18"/>
                  <p:cNvSpPr>
                    <a:spLocks/>
                  </p:cNvSpPr>
                  <p:nvPr/>
                </p:nvSpPr>
                <p:spPr bwMode="auto">
                  <a:xfrm>
                    <a:off x="3168" y="1161"/>
                    <a:ext cx="25" cy="4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1201"/>
                      <a:gd name="T2" fmla="*/ 9075 w 21600"/>
                      <a:gd name="T3" fmla="*/ 41201 h 41201"/>
                      <a:gd name="T4" fmla="*/ 0 w 21600"/>
                      <a:gd name="T5" fmla="*/ 21600 h 412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201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0015"/>
                          <a:pt x="16712" y="37665"/>
                          <a:pt x="9075" y="41201"/>
                        </a:cubicBezTo>
                      </a:path>
                      <a:path w="21600" h="41201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0015"/>
                          <a:pt x="16712" y="37665"/>
                          <a:pt x="9075" y="41201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Arc 19"/>
                  <p:cNvSpPr>
                    <a:spLocks/>
                  </p:cNvSpPr>
                  <p:nvPr/>
                </p:nvSpPr>
                <p:spPr bwMode="auto">
                  <a:xfrm>
                    <a:off x="3216" y="1353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Arc 20"/>
                  <p:cNvSpPr>
                    <a:spLocks/>
                  </p:cNvSpPr>
                  <p:nvPr/>
                </p:nvSpPr>
                <p:spPr bwMode="auto">
                  <a:xfrm>
                    <a:off x="3120" y="1353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Arc 21"/>
                  <p:cNvSpPr>
                    <a:spLocks/>
                  </p:cNvSpPr>
                  <p:nvPr/>
                </p:nvSpPr>
                <p:spPr bwMode="auto">
                  <a:xfrm>
                    <a:off x="3216" y="1161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Arc 22"/>
                  <p:cNvSpPr>
                    <a:spLocks/>
                  </p:cNvSpPr>
                  <p:nvPr/>
                </p:nvSpPr>
                <p:spPr bwMode="auto">
                  <a:xfrm>
                    <a:off x="3120" y="1245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Arc 23"/>
                  <p:cNvSpPr>
                    <a:spLocks/>
                  </p:cNvSpPr>
                  <p:nvPr/>
                </p:nvSpPr>
                <p:spPr bwMode="auto">
                  <a:xfrm>
                    <a:off x="3168" y="1364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Arc 24"/>
                  <p:cNvSpPr>
                    <a:spLocks/>
                  </p:cNvSpPr>
                  <p:nvPr/>
                </p:nvSpPr>
                <p:spPr bwMode="auto">
                  <a:xfrm>
                    <a:off x="3192" y="1161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Arc 25"/>
                  <p:cNvSpPr>
                    <a:spLocks/>
                  </p:cNvSpPr>
                  <p:nvPr/>
                </p:nvSpPr>
                <p:spPr bwMode="auto">
                  <a:xfrm>
                    <a:off x="3216" y="1095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Arc 26"/>
                  <p:cNvSpPr>
                    <a:spLocks/>
                  </p:cNvSpPr>
                  <p:nvPr/>
                </p:nvSpPr>
                <p:spPr bwMode="auto">
                  <a:xfrm>
                    <a:off x="3216" y="1257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Arc 27"/>
                  <p:cNvSpPr>
                    <a:spLocks/>
                  </p:cNvSpPr>
                  <p:nvPr/>
                </p:nvSpPr>
                <p:spPr bwMode="auto">
                  <a:xfrm>
                    <a:off x="3168" y="1113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Arc 28"/>
                  <p:cNvSpPr>
                    <a:spLocks/>
                  </p:cNvSpPr>
                  <p:nvPr/>
                </p:nvSpPr>
                <p:spPr bwMode="auto">
                  <a:xfrm>
                    <a:off x="3120" y="1305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Arc 29"/>
                  <p:cNvSpPr>
                    <a:spLocks/>
                  </p:cNvSpPr>
                  <p:nvPr/>
                </p:nvSpPr>
                <p:spPr bwMode="auto">
                  <a:xfrm>
                    <a:off x="3168" y="1257"/>
                    <a:ext cx="25" cy="49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2282"/>
                      <a:gd name="T2" fmla="*/ 6230 w 21600"/>
                      <a:gd name="T3" fmla="*/ 42282 h 42282"/>
                      <a:gd name="T4" fmla="*/ 0 w 21600"/>
                      <a:gd name="T5" fmla="*/ 21600 h 42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2282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1129"/>
                          <a:pt x="15354" y="39533"/>
                          <a:pt x="6230" y="42282"/>
                        </a:cubicBezTo>
                      </a:path>
                      <a:path w="21600" h="42282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1129"/>
                          <a:pt x="15354" y="39533"/>
                          <a:pt x="6230" y="42282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Arc 30"/>
                  <p:cNvSpPr>
                    <a:spLocks/>
                  </p:cNvSpPr>
                  <p:nvPr/>
                </p:nvSpPr>
                <p:spPr bwMode="auto">
                  <a:xfrm>
                    <a:off x="3216" y="1449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Arc 31"/>
                  <p:cNvSpPr>
                    <a:spLocks/>
                  </p:cNvSpPr>
                  <p:nvPr/>
                </p:nvSpPr>
                <p:spPr bwMode="auto">
                  <a:xfrm>
                    <a:off x="3216" y="1401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Arc 32"/>
                  <p:cNvSpPr>
                    <a:spLocks/>
                  </p:cNvSpPr>
                  <p:nvPr/>
                </p:nvSpPr>
                <p:spPr bwMode="auto">
                  <a:xfrm>
                    <a:off x="3120" y="1257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Arc 33"/>
                  <p:cNvSpPr>
                    <a:spLocks/>
                  </p:cNvSpPr>
                  <p:nvPr/>
                </p:nvSpPr>
                <p:spPr bwMode="auto">
                  <a:xfrm>
                    <a:off x="3131" y="1191"/>
                    <a:ext cx="25" cy="4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39848"/>
                      <a:gd name="T2" fmla="*/ 11557 w 21600"/>
                      <a:gd name="T3" fmla="*/ 39848 h 39848"/>
                      <a:gd name="T4" fmla="*/ 0 w 21600"/>
                      <a:gd name="T5" fmla="*/ 21600 h 398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39848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29001"/>
                          <a:pt x="17810" y="35887"/>
                          <a:pt x="11557" y="39848"/>
                        </a:cubicBezTo>
                      </a:path>
                      <a:path w="21600" h="39848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29001"/>
                          <a:pt x="17810" y="35887"/>
                          <a:pt x="11557" y="39848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Arc 34"/>
                  <p:cNvSpPr>
                    <a:spLocks/>
                  </p:cNvSpPr>
                  <p:nvPr/>
                </p:nvSpPr>
                <p:spPr bwMode="auto">
                  <a:xfrm>
                    <a:off x="3132" y="1406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Arc 35"/>
                  <p:cNvSpPr>
                    <a:spLocks/>
                  </p:cNvSpPr>
                  <p:nvPr/>
                </p:nvSpPr>
                <p:spPr bwMode="auto">
                  <a:xfrm>
                    <a:off x="3168" y="1424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Arc 36"/>
                  <p:cNvSpPr>
                    <a:spLocks/>
                  </p:cNvSpPr>
                  <p:nvPr/>
                </p:nvSpPr>
                <p:spPr bwMode="auto">
                  <a:xfrm>
                    <a:off x="3156" y="1454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Arc 37"/>
                  <p:cNvSpPr>
                    <a:spLocks/>
                  </p:cNvSpPr>
                  <p:nvPr/>
                </p:nvSpPr>
                <p:spPr bwMode="auto">
                  <a:xfrm>
                    <a:off x="3509" y="1103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Arc 38"/>
                  <p:cNvSpPr>
                    <a:spLocks/>
                  </p:cNvSpPr>
                  <p:nvPr/>
                </p:nvSpPr>
                <p:spPr bwMode="auto">
                  <a:xfrm>
                    <a:off x="3605" y="1199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Arc 39"/>
                  <p:cNvSpPr>
                    <a:spLocks/>
                  </p:cNvSpPr>
                  <p:nvPr/>
                </p:nvSpPr>
                <p:spPr bwMode="auto">
                  <a:xfrm>
                    <a:off x="3557" y="1293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Arc 40"/>
                  <p:cNvSpPr>
                    <a:spLocks/>
                  </p:cNvSpPr>
                  <p:nvPr/>
                </p:nvSpPr>
                <p:spPr bwMode="auto">
                  <a:xfrm>
                    <a:off x="3557" y="1197"/>
                    <a:ext cx="47" cy="6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Arc 41"/>
                  <p:cNvSpPr>
                    <a:spLocks/>
                  </p:cNvSpPr>
                  <p:nvPr/>
                </p:nvSpPr>
                <p:spPr bwMode="auto">
                  <a:xfrm>
                    <a:off x="3605" y="1341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Arc 42"/>
                  <p:cNvSpPr>
                    <a:spLocks/>
                  </p:cNvSpPr>
                  <p:nvPr/>
                </p:nvSpPr>
                <p:spPr bwMode="auto">
                  <a:xfrm>
                    <a:off x="3509" y="1341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Arc 43"/>
                  <p:cNvSpPr>
                    <a:spLocks/>
                  </p:cNvSpPr>
                  <p:nvPr/>
                </p:nvSpPr>
                <p:spPr bwMode="auto">
                  <a:xfrm>
                    <a:off x="3605" y="1149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Arc 44"/>
                  <p:cNvSpPr>
                    <a:spLocks/>
                  </p:cNvSpPr>
                  <p:nvPr/>
                </p:nvSpPr>
                <p:spPr bwMode="auto">
                  <a:xfrm>
                    <a:off x="3509" y="1233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Arc 45"/>
                  <p:cNvSpPr>
                    <a:spLocks/>
                  </p:cNvSpPr>
                  <p:nvPr/>
                </p:nvSpPr>
                <p:spPr bwMode="auto">
                  <a:xfrm>
                    <a:off x="3557" y="1352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Arc 46"/>
                  <p:cNvSpPr>
                    <a:spLocks/>
                  </p:cNvSpPr>
                  <p:nvPr/>
                </p:nvSpPr>
                <p:spPr bwMode="auto">
                  <a:xfrm>
                    <a:off x="3552" y="1149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Arc 47"/>
                  <p:cNvSpPr>
                    <a:spLocks/>
                  </p:cNvSpPr>
                  <p:nvPr/>
                </p:nvSpPr>
                <p:spPr bwMode="auto">
                  <a:xfrm>
                    <a:off x="3605" y="1083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Arc 48"/>
                  <p:cNvSpPr>
                    <a:spLocks/>
                  </p:cNvSpPr>
                  <p:nvPr/>
                </p:nvSpPr>
                <p:spPr bwMode="auto">
                  <a:xfrm>
                    <a:off x="3575" y="1251"/>
                    <a:ext cx="47" cy="6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Arc 49"/>
                  <p:cNvSpPr>
                    <a:spLocks/>
                  </p:cNvSpPr>
                  <p:nvPr/>
                </p:nvSpPr>
                <p:spPr bwMode="auto">
                  <a:xfrm>
                    <a:off x="3557" y="1101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Arc 50"/>
                  <p:cNvSpPr>
                    <a:spLocks/>
                  </p:cNvSpPr>
                  <p:nvPr/>
                </p:nvSpPr>
                <p:spPr bwMode="auto">
                  <a:xfrm>
                    <a:off x="3503" y="1294"/>
                    <a:ext cx="47" cy="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9622"/>
                      <a:gd name="T2" fmla="*/ 20055 w 21600"/>
                      <a:gd name="T3" fmla="*/ 29622 h 29622"/>
                      <a:gd name="T4" fmla="*/ 0 w 21600"/>
                      <a:gd name="T5" fmla="*/ 21600 h 296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9622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24347"/>
                          <a:pt x="21075" y="27070"/>
                          <a:pt x="20055" y="29622"/>
                        </a:cubicBezTo>
                      </a:path>
                      <a:path w="21600" h="29622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24347"/>
                          <a:pt x="21075" y="27070"/>
                          <a:pt x="20055" y="29622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Arc 51"/>
                  <p:cNvSpPr>
                    <a:spLocks/>
                  </p:cNvSpPr>
                  <p:nvPr/>
                </p:nvSpPr>
                <p:spPr bwMode="auto">
                  <a:xfrm>
                    <a:off x="3557" y="1245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Arc 52"/>
                  <p:cNvSpPr>
                    <a:spLocks/>
                  </p:cNvSpPr>
                  <p:nvPr/>
                </p:nvSpPr>
                <p:spPr bwMode="auto">
                  <a:xfrm>
                    <a:off x="3605" y="1437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Arc 53"/>
                  <p:cNvSpPr>
                    <a:spLocks/>
                  </p:cNvSpPr>
                  <p:nvPr/>
                </p:nvSpPr>
                <p:spPr bwMode="auto">
                  <a:xfrm>
                    <a:off x="3605" y="1389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Arc 54"/>
                  <p:cNvSpPr>
                    <a:spLocks/>
                  </p:cNvSpPr>
                  <p:nvPr/>
                </p:nvSpPr>
                <p:spPr bwMode="auto">
                  <a:xfrm>
                    <a:off x="3509" y="1149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Arc 55"/>
                  <p:cNvSpPr>
                    <a:spLocks/>
                  </p:cNvSpPr>
                  <p:nvPr/>
                </p:nvSpPr>
                <p:spPr bwMode="auto">
                  <a:xfrm>
                    <a:off x="3484" y="1167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Arc 56"/>
                  <p:cNvSpPr>
                    <a:spLocks/>
                  </p:cNvSpPr>
                  <p:nvPr/>
                </p:nvSpPr>
                <p:spPr bwMode="auto">
                  <a:xfrm>
                    <a:off x="3521" y="1394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Arc 57"/>
                  <p:cNvSpPr>
                    <a:spLocks/>
                  </p:cNvSpPr>
                  <p:nvPr/>
                </p:nvSpPr>
                <p:spPr bwMode="auto">
                  <a:xfrm>
                    <a:off x="3557" y="1412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Arc 58"/>
                  <p:cNvSpPr>
                    <a:spLocks/>
                  </p:cNvSpPr>
                  <p:nvPr/>
                </p:nvSpPr>
                <p:spPr bwMode="auto">
                  <a:xfrm>
                    <a:off x="3545" y="1442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Arc 59"/>
                  <p:cNvSpPr>
                    <a:spLocks/>
                  </p:cNvSpPr>
                  <p:nvPr/>
                </p:nvSpPr>
                <p:spPr bwMode="auto">
                  <a:xfrm>
                    <a:off x="3504" y="1431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Arc 60"/>
                  <p:cNvSpPr>
                    <a:spLocks/>
                  </p:cNvSpPr>
                  <p:nvPr/>
                </p:nvSpPr>
                <p:spPr bwMode="auto">
                  <a:xfrm>
                    <a:off x="3491" y="1245"/>
                    <a:ext cx="25" cy="2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Arc 61"/>
                  <p:cNvSpPr>
                    <a:spLocks/>
                  </p:cNvSpPr>
                  <p:nvPr/>
                </p:nvSpPr>
                <p:spPr bwMode="auto">
                  <a:xfrm>
                    <a:off x="2778" y="1599"/>
                    <a:ext cx="480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Arc 62"/>
                  <p:cNvSpPr>
                    <a:spLocks/>
                  </p:cNvSpPr>
                  <p:nvPr/>
                </p:nvSpPr>
                <p:spPr bwMode="auto">
                  <a:xfrm flipH="1" flipV="1">
                    <a:off x="3456" y="2352"/>
                    <a:ext cx="480" cy="14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208"/>
                    <a:ext cx="96" cy="144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791"/>
                    <a:ext cx="96" cy="1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3" name="Text Box 6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61" y="2087"/>
                        <a:ext cx="168" cy="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Ai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CN" dirty="0"/>
                      </a:p>
                    </p:txBody>
                  </p:sp>
                </mc:Choice>
                <mc:Fallback xmlns="">
                  <p:sp>
                    <p:nvSpPr>
                      <p:cNvPr id="213" name="Text Box 6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3361" y="2087"/>
                        <a:ext cx="168" cy="201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1667"/>
                        </a:stretch>
                      </a:blip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15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61" y="1104"/>
                    <a:ext cx="285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2000" b="1" dirty="0" smtClean="0">
                        <a:solidFill>
                          <a:srgbClr val="FFFF00"/>
                        </a:solidFill>
                      </a:rPr>
                      <a:t>气相</a:t>
                    </a:r>
                    <a:endParaRPr lang="en-US" altLang="zh-CN" sz="2000" b="1" dirty="0" smtClean="0">
                      <a:solidFill>
                        <a:srgbClr val="FFFF00"/>
                      </a:solidFill>
                    </a:endParaRPr>
                  </a:p>
                  <a:p>
                    <a:r>
                      <a:rPr lang="zh-CN" altLang="en-US" sz="2000" b="1" dirty="0" smtClean="0">
                        <a:solidFill>
                          <a:srgbClr val="FFFF00"/>
                        </a:solidFill>
                      </a:rPr>
                      <a:t>主体</a:t>
                    </a:r>
                    <a:endParaRPr lang="zh-CN" altLang="en-US" sz="2000" b="1" dirty="0">
                      <a:solidFill>
                        <a:srgbClr val="FFFF00"/>
                      </a:solidFill>
                    </a:endParaRPr>
                  </a:p>
                </p:txBody>
              </p:sp>
              <p:sp>
                <p:nvSpPr>
                  <p:cNvPr id="216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104"/>
                    <a:ext cx="28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 b="1" dirty="0">
                        <a:solidFill>
                          <a:srgbClr val="FFFF00"/>
                        </a:solidFill>
                      </a:rPr>
                      <a:t>液</a:t>
                    </a:r>
                    <a:r>
                      <a:rPr lang="zh-CN" altLang="en-US" sz="2000" b="1" dirty="0" smtClean="0">
                        <a:solidFill>
                          <a:srgbClr val="FFFF00"/>
                        </a:solidFill>
                      </a:rPr>
                      <a:t>相主体</a:t>
                    </a:r>
                    <a:endParaRPr lang="zh-CN" altLang="en-US" sz="2000" b="1" dirty="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132" name="Group 72"/>
                <p:cNvGrpSpPr>
                  <a:grpSpLocks/>
                </p:cNvGrpSpPr>
                <p:nvPr/>
              </p:nvGrpSpPr>
              <p:grpSpPr bwMode="auto">
                <a:xfrm>
                  <a:off x="7618829" y="2775775"/>
                  <a:ext cx="2881703" cy="2733148"/>
                  <a:chOff x="3336" y="1850"/>
                  <a:chExt cx="1128" cy="1219"/>
                </a:xfrm>
              </p:grpSpPr>
              <p:sp>
                <p:nvSpPr>
                  <p:cNvPr id="134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888" y="291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Line 7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91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36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3336" y="1850"/>
                    <a:ext cx="1128" cy="1219"/>
                    <a:chOff x="2808" y="1626"/>
                    <a:chExt cx="1128" cy="1219"/>
                  </a:xfrm>
                </p:grpSpPr>
                <p:sp>
                  <p:nvSpPr>
                    <p:cNvPr id="137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2496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38" name="Group 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08" y="1626"/>
                      <a:ext cx="1128" cy="1219"/>
                      <a:chOff x="2808" y="1626"/>
                      <a:chExt cx="1128" cy="1219"/>
                    </a:xfrm>
                  </p:grpSpPr>
                  <p:sp>
                    <p:nvSpPr>
                      <p:cNvPr id="139" name="Line 78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68" y="1632"/>
                        <a:ext cx="192" cy="336"/>
                      </a:xfrm>
                      <a:prstGeom prst="line">
                        <a:avLst/>
                      </a:prstGeom>
                      <a:noFill/>
                      <a:ln w="31750">
                        <a:solidFill>
                          <a:schemeClr val="folHlink"/>
                        </a:solidFill>
                        <a:prstDash val="sysDot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4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808" y="1626"/>
                        <a:ext cx="358" cy="0"/>
                      </a:xfrm>
                      <a:prstGeom prst="line">
                        <a:avLst/>
                      </a:prstGeom>
                      <a:noFill/>
                      <a:ln w="31750">
                        <a:solidFill>
                          <a:schemeClr val="folHlink"/>
                        </a:solidFill>
                        <a:prstDash val="sysDot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6" name="Line 8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72" y="2214"/>
                        <a:ext cx="132" cy="282"/>
                      </a:xfrm>
                      <a:prstGeom prst="line">
                        <a:avLst/>
                      </a:prstGeom>
                      <a:noFill/>
                      <a:ln w="31750">
                        <a:solidFill>
                          <a:schemeClr val="folHlink"/>
                        </a:solidFill>
                        <a:prstDash val="sysDot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8" name="Line 8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04" y="2484"/>
                        <a:ext cx="432" cy="0"/>
                      </a:xfrm>
                      <a:prstGeom prst="line">
                        <a:avLst/>
                      </a:prstGeom>
                      <a:noFill/>
                      <a:ln w="31750">
                        <a:solidFill>
                          <a:schemeClr val="folHlink"/>
                        </a:solidFill>
                        <a:prstDash val="sysDot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0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68" y="1632"/>
                        <a:ext cx="0" cy="110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1" name="Text Box 8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81" y="2680"/>
                        <a:ext cx="384" cy="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altLang="zh-CN" i="1" dirty="0">
                            <a:solidFill>
                              <a:schemeClr val="folHlink"/>
                            </a:solidFill>
                            <a:sym typeface="Symbol" panose="05050102010706020507" pitchFamily="18" charset="2"/>
                          </a:rPr>
                          <a:t>Z</a:t>
                        </a:r>
                        <a:r>
                          <a:rPr lang="en-US" altLang="zh-CN" baseline="-25000" dirty="0" smtClean="0">
                            <a:solidFill>
                              <a:schemeClr val="folHlink"/>
                            </a:solidFill>
                            <a:sym typeface="Symbol" panose="05050102010706020507" pitchFamily="18" charset="2"/>
                          </a:rPr>
                          <a:t>G</a:t>
                        </a:r>
                        <a:endParaRPr lang="en-US" altLang="zh-CN" dirty="0">
                          <a:solidFill>
                            <a:schemeClr val="folHlink"/>
                          </a:solidFill>
                        </a:endParaRPr>
                      </a:p>
                    </p:txBody>
                  </p:sp>
                  <p:sp>
                    <p:nvSpPr>
                      <p:cNvPr id="152" name="Text Box 8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77" y="2680"/>
                        <a:ext cx="384" cy="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altLang="zh-CN" i="1" dirty="0">
                            <a:solidFill>
                              <a:schemeClr val="folHlink"/>
                            </a:solidFill>
                            <a:sym typeface="Symbol" panose="05050102010706020507" pitchFamily="18" charset="2"/>
                          </a:rPr>
                          <a:t>Z</a:t>
                        </a:r>
                        <a:r>
                          <a:rPr lang="en-US" altLang="zh-CN" baseline="-25000" dirty="0" smtClean="0">
                            <a:solidFill>
                              <a:schemeClr val="folHlink"/>
                            </a:solidFill>
                            <a:sym typeface="Symbol" panose="05050102010706020507" pitchFamily="18" charset="2"/>
                          </a:rPr>
                          <a:t>L</a:t>
                        </a:r>
                        <a:endParaRPr lang="en-US" altLang="zh-CN" dirty="0">
                          <a:solidFill>
                            <a:schemeClr val="folHlink"/>
                          </a:solidFill>
                        </a:endParaRPr>
                      </a:p>
                    </p:txBody>
                  </p:sp>
                </p:grpSp>
              </p:grpSp>
            </p:grpSp>
            <p:sp>
              <p:nvSpPr>
                <p:cNvPr id="13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8367603" y="2486540"/>
                  <a:ext cx="595245" cy="6457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/>
                    <a:t>E</a:t>
                  </a:r>
                </a:p>
              </p:txBody>
            </p:sp>
          </p:grpSp>
          <p:sp>
            <p:nvSpPr>
              <p:cNvPr id="124" name="文本框 123"/>
              <p:cNvSpPr txBox="1"/>
              <p:nvPr/>
            </p:nvSpPr>
            <p:spPr>
              <a:xfrm>
                <a:off x="9092943" y="1114364"/>
                <a:ext cx="44961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FFFF00"/>
                    </a:solidFill>
                  </a:rPr>
                  <a:t>相界面</a:t>
                </a:r>
                <a:endParaRPr lang="zh-CN" altLang="en-US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25" name="文本框 124"/>
              <p:cNvSpPr txBox="1"/>
              <p:nvPr/>
            </p:nvSpPr>
            <p:spPr>
              <a:xfrm>
                <a:off x="8941177" y="2442852"/>
                <a:ext cx="4496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FFFF00"/>
                    </a:solidFill>
                  </a:rPr>
                  <a:t>气膜</a:t>
                </a:r>
                <a:endParaRPr lang="zh-CN" altLang="en-US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26" name="文本框 125"/>
              <p:cNvSpPr txBox="1"/>
              <p:nvPr/>
            </p:nvSpPr>
            <p:spPr>
              <a:xfrm>
                <a:off x="9279427" y="2440219"/>
                <a:ext cx="4496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FF00"/>
                    </a:solidFill>
                  </a:rPr>
                  <a:t>液</a:t>
                </a:r>
                <a:r>
                  <a:rPr lang="zh-CN" altLang="en-US" b="1" dirty="0" smtClean="0">
                    <a:solidFill>
                      <a:srgbClr val="FFFF00"/>
                    </a:solidFill>
                  </a:rPr>
                  <a:t>膜</a:t>
                </a:r>
                <a:endParaRPr lang="zh-CN" altLang="en-US" b="1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127" name="直接箭头连接符 126"/>
              <p:cNvCxnSpPr/>
              <p:nvPr/>
            </p:nvCxnSpPr>
            <p:spPr>
              <a:xfrm>
                <a:off x="7841132" y="6092830"/>
                <a:ext cx="933742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/>
              <p:nvPr/>
            </p:nvCxnSpPr>
            <p:spPr>
              <a:xfrm>
                <a:off x="9850403" y="6130641"/>
                <a:ext cx="933742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文本框 128"/>
              <p:cNvSpPr txBox="1"/>
              <p:nvPr/>
            </p:nvSpPr>
            <p:spPr>
              <a:xfrm>
                <a:off x="7958864" y="5209885"/>
                <a:ext cx="620585" cy="78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FFFF00"/>
                    </a:solidFill>
                  </a:rPr>
                  <a:t>扩散方向</a:t>
                </a:r>
                <a:endParaRPr lang="zh-CN" altLang="en-US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9917859" y="5342854"/>
                <a:ext cx="703188" cy="78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FFFF00"/>
                    </a:solidFill>
                  </a:rPr>
                  <a:t>扩散方向</a:t>
                </a:r>
                <a:endParaRPr lang="zh-CN" altLang="en-US" b="1" dirty="0">
                  <a:solidFill>
                    <a:srgbClr val="FFFF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1137041" y="5219338"/>
                  <a:ext cx="456971" cy="3700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217" name="Text 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37041" y="5219338"/>
                  <a:ext cx="456971" cy="37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9332541" y="4465360"/>
                  <a:ext cx="456971" cy="3700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Ai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218" name="Text 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332541" y="4465360"/>
                  <a:ext cx="456971" cy="37005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7971958" y="3560537"/>
                  <a:ext cx="456971" cy="3700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219" name="Text 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971958" y="3560537"/>
                  <a:ext cx="456971" cy="3700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1697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1089" y="804938"/>
                <a:ext cx="11542321" cy="2708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）改善填料的性能 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采用新型填料，提高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</m:oMath>
                </a14:m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</a:t>
                </a:r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降低总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传质阻力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den>
                    </m:f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）提高填料的相际传质面积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，降低总传质阻力。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89" y="804938"/>
                <a:ext cx="11542321" cy="2708434"/>
              </a:xfrm>
              <a:prstGeom prst="rect">
                <a:avLst/>
              </a:prstGeom>
              <a:blipFill>
                <a:blip r:embed="rId2"/>
                <a:stretch>
                  <a:fillRect l="-792" t="-2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</p:spTree>
    <p:extLst>
      <p:ext uri="{BB962C8B-B14F-4D97-AF65-F5344CB8AC3E}">
        <p14:creationId xmlns:p14="http://schemas.microsoft.com/office/powerpoint/2010/main" val="1355017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  <p:sp>
        <p:nvSpPr>
          <p:cNvPr id="4" name="矩形 3"/>
          <p:cNvSpPr/>
          <p:nvPr/>
        </p:nvSpPr>
        <p:spPr>
          <a:xfrm>
            <a:off x="331089" y="816691"/>
            <a:ext cx="1154232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5.6.6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填料塔分离技术新进展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5.6.6.1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新型高效填料的开发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）填料应具有的特征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填料比表面积大。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②空隙率大。③良好的分布性能。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）新型散装填料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）规整填料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5.6.6.2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塔内新型部件的开发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）新型气液分布器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）新型进塔气初始分布器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0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1815" y="801579"/>
                <a:ext cx="11542321" cy="5532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5.6.2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填料</a:t>
                </a:r>
                <a:endPara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5.6.2.1</a:t>
                </a:r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填料</a:t>
                </a:r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的特性</a:t>
                </a:r>
                <a:endPara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）比表面积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 ① 定义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：指单位体积填料的表面积。</a:t>
                </a:r>
                <a:endParaRPr lang="en-US" altLang="zh-CN" sz="2400" dirty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②</m:t>
                    </m:r>
                  </m:oMath>
                </a14:m>
                <a:r>
                  <a:rPr lang="en-US" altLang="zh-CN" sz="2400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特点：比表面积大，便于液体成膜，形成大的气液两相传质面积。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cs typeface="Times New Roman" panose="02020603050405020304" pitchFamily="18" charset="0"/>
                  </a:rPr>
                  <a:t>				  </a:t>
                </a:r>
                <a:r>
                  <a:rPr lang="zh-CN" altLang="en-US" sz="2400" dirty="0" smtClean="0">
                    <a:cs typeface="Times New Roman" panose="02020603050405020304" pitchFamily="18" charset="0"/>
                  </a:rPr>
                  <a:t>相同材质的填料，尺寸越小比表面积越大，</a:t>
                </a:r>
                <a:endParaRPr lang="en-US" altLang="zh-CN" sz="2400" dirty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+mn-ea"/>
                    <a:cs typeface="Times New Roman" panose="02020603050405020304" pitchFamily="18" charset="0"/>
                  </a:rPr>
                  <a:t>				 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但会产生造价高，气体通过填料层的阻力（压降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增大。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latin typeface="+mn-ea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>
                    <a:latin typeface="+mn-ea"/>
                    <a:cs typeface="Times New Roman" panose="02020603050405020304" pitchFamily="18" charset="0"/>
                  </a:rPr>
                  <a:t>）空隙率 </a:t>
                </a: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en-US" altLang="zh-CN" sz="2400" b="1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  <m:sup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zh-CN" sz="2400" b="1" dirty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① 定义：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单位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体积填料所提供的空隙体积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cs typeface="Times New Roman" panose="02020603050405020304" pitchFamily="18" charset="0"/>
                  </a:rPr>
                  <a:t>	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②</m:t>
                    </m:r>
                  </m:oMath>
                </a14:m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特点：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空隙率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大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，操作时允许通过的气体流量就越高。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            相同气体流量下，气体过填料层的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阻力（压降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）越小。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评价填料：在保证相同的比表面积的前提下，尽量提高空隙率。</a:t>
                </a:r>
                <a:r>
                  <a:rPr lang="en-US" altLang="zh-CN" sz="2400" dirty="0" smtClean="0">
                    <a:latin typeface="+mn-ea"/>
                    <a:cs typeface="Times New Roman" panose="02020603050405020304" pitchFamily="18" charset="0"/>
                  </a:rPr>
                  <a:t>             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15" y="801579"/>
                <a:ext cx="11542321" cy="5532412"/>
              </a:xfrm>
              <a:prstGeom prst="rect">
                <a:avLst/>
              </a:prstGeom>
              <a:blipFill>
                <a:blip r:embed="rId2"/>
                <a:stretch>
                  <a:fillRect l="-1056" t="-1432" b="-1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</p:spTree>
    <p:extLst>
      <p:ext uri="{BB962C8B-B14F-4D97-AF65-F5344CB8AC3E}">
        <p14:creationId xmlns:p14="http://schemas.microsoft.com/office/powerpoint/2010/main" val="19409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1815" y="801579"/>
                <a:ext cx="11542321" cy="4999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latin typeface="+mn-ea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>
                    <a:latin typeface="+mn-ea"/>
                    <a:cs typeface="Times New Roman" panose="02020603050405020304" pitchFamily="18" charset="0"/>
                  </a:rPr>
                  <a:t>）干填料因子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𝜺</m:t>
                            </m:r>
                          </m:e>
                          <m:sup>
                            <m:r>
                              <a:rPr lang="en-US" altLang="zh-CN" sz="24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1" dirty="0">
                    <a:latin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1" dirty="0">
                    <a:latin typeface="+mn-ea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b="1" dirty="0">
                    <a:latin typeface="+mn-ea"/>
                    <a:cs typeface="Times New Roman" panose="02020603050405020304" pitchFamily="18" charset="0"/>
                  </a:rPr>
                  <a:t>	 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① 定义：填料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的比表面积与填料空隙率的三次方之比。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+mn-ea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②</m:t>
                    </m:r>
                  </m:oMath>
                </a14:m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特点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：描述填料比表面积和孔隙率两个特性的综合性能，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+mn-ea"/>
                    <a:cs typeface="Times New Roman" panose="02020603050405020304" pitchFamily="18" charset="0"/>
                  </a:rPr>
                  <a:t>            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反映气体通过干填料时的流动特性。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+mn-ea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）湿填料因子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𝝓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1" dirty="0" smtClean="0">
                    <a:latin typeface="+mn-ea"/>
                    <a:cs typeface="Times New Roman" panose="02020603050405020304" pitchFamily="18" charset="0"/>
                  </a:rPr>
                  <a:t> ——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填料因子</a:t>
                </a:r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latin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① 定义：当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填料层内有液体流过时，润湿的填料实际比表面积与填料实际空隙率的三次方之比。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dirty="0" smtClean="0"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②</m:t>
                    </m:r>
                  </m:oMath>
                </a14:m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特点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反映气体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通过湿填料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时的流动特性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。当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流体流过填料时，填料实际空隙率变小，填料的实际比表面积也发生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变化。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n-US" altLang="zh-CN" sz="2400" dirty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15" y="801579"/>
                <a:ext cx="11542321" cy="4999446"/>
              </a:xfrm>
              <a:prstGeom prst="rect">
                <a:avLst/>
              </a:prstGeom>
              <a:blipFill>
                <a:blip r:embed="rId2"/>
                <a:stretch>
                  <a:fillRect l="-792" t="-1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</p:spTree>
    <p:extLst>
      <p:ext uri="{BB962C8B-B14F-4D97-AF65-F5344CB8AC3E}">
        <p14:creationId xmlns:p14="http://schemas.microsoft.com/office/powerpoint/2010/main" val="376707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31815" y="827705"/>
                <a:ext cx="11542321" cy="4955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5.6.2.2</a:t>
                </a:r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填料的</a:t>
                </a:r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类型</a:t>
                </a:r>
                <a:endPara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）按装填方式来分</a:t>
                </a:r>
                <a:r>
                  <a:rPr lang="en-US" altLang="zh-CN" sz="2400" dirty="0" smtClean="0">
                    <a:latin typeface="+mn-ea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乱堆填料和整砌填料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+mn-ea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）按使用效率来分</a:t>
                </a:r>
                <a:r>
                  <a:rPr lang="en-US" altLang="zh-CN" sz="2400" dirty="0" smtClean="0">
                    <a:latin typeface="+mn-ea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普通填料和高效填料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+mn-ea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）按结构类型来分</a:t>
                </a:r>
                <a:r>
                  <a:rPr lang="en-US" altLang="zh-CN" sz="2400" dirty="0" smtClean="0">
                    <a:latin typeface="+mn-ea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实体填料和网体填料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n-US" altLang="zh-CN" sz="2400" dirty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+mn-ea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）常见的填料：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dirty="0" smtClean="0">
                    <a:latin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拉西环填料  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鲍尔环填料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阶梯环填料  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）弧鞍填料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 矩鞍填料      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）金属环矩鞍填料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15" y="827705"/>
                <a:ext cx="11542321" cy="4955203"/>
              </a:xfrm>
              <a:prstGeom prst="rect">
                <a:avLst/>
              </a:prstGeom>
              <a:blipFill>
                <a:blip r:embed="rId2"/>
                <a:stretch>
                  <a:fillRect l="-950" t="-1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 descr="图5-26%20%20各种常见填料及新型填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201" y="862013"/>
            <a:ext cx="5234941" cy="586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</p:spTree>
    <p:extLst>
      <p:ext uri="{BB962C8B-B14F-4D97-AF65-F5344CB8AC3E}">
        <p14:creationId xmlns:p14="http://schemas.microsoft.com/office/powerpoint/2010/main" val="21103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31815" y="827705"/>
                <a:ext cx="11542321" cy="5732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5.6.3</a:t>
                </a:r>
                <a:r>
                  <a:rPr lang="zh-CN" altLang="en-US" sz="2800" b="1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填料塔的流体力学性能</a:t>
                </a:r>
                <a:endPara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5.6.3.1</a:t>
                </a:r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填料层的持液量（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  <m:r>
                      <a:rPr lang="zh-CN" altLang="en-US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液体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  <m:r>
                      <a:rPr lang="zh-CN" altLang="en-US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填料</m:t>
                    </m:r>
                  </m:oMath>
                </a14:m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是指单位体积填料所持有的液体体积。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）静持液量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是指在充分润湿的填料层中，气液两相不进料，且填料层中不再有液体流下时填料层中的液体量。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静持液量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填料</m:t>
                        </m:r>
                        <m:r>
                          <a:rPr lang="zh-CN" alt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性能、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液体</m:t>
                        </m:r>
                        <m:r>
                          <a:rPr lang="zh-CN" alt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的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物性</m:t>
                        </m:r>
                      </m:e>
                    </m:d>
                  </m:oMath>
                </a14:m>
                <a:endParaRPr lang="en-US" altLang="zh-CN" sz="2400" b="1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）动持液量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是指填料塔停止气液两相进料后，经足够长时间排出的液体量，即填料层中流动的那部分液体。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动持液量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填料性能、液体的物性</m:t>
                        </m:r>
                        <m:r>
                          <a:rPr lang="zh-CN" alt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、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液体</m:t>
                        </m:r>
                        <m:r>
                          <a:rPr lang="zh-CN" alt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的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喷淋</m:t>
                        </m:r>
                        <m:r>
                          <a:rPr lang="zh-CN" alt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密度</m:t>
                        </m:r>
                      </m:e>
                    </m:d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）关系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持液量     ，液膜过厚，填料层中气体流通截面积     ，气体通过填料层的压降   ，生产能力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适宜的持液量：提供较大的气液两相传质面积，操作稳定。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15" y="827705"/>
                <a:ext cx="11542321" cy="5732980"/>
              </a:xfrm>
              <a:prstGeom prst="rect">
                <a:avLst/>
              </a:prstGeom>
              <a:blipFill>
                <a:blip r:embed="rId2"/>
                <a:stretch>
                  <a:fillRect l="-1056" t="-1489" r="-1214" b="-1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形标注 3"/>
          <p:cNvSpPr/>
          <p:nvPr/>
        </p:nvSpPr>
        <p:spPr>
          <a:xfrm>
            <a:off x="9366069" y="1258779"/>
            <a:ext cx="1971584" cy="718457"/>
          </a:xfrm>
          <a:prstGeom prst="wedgeEllipseCallout">
            <a:avLst>
              <a:gd name="adj1" fmla="val -55285"/>
              <a:gd name="adj2" fmla="val -79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设计填料的支承板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形标注 4"/>
              <p:cNvSpPr/>
              <p:nvPr/>
            </p:nvSpPr>
            <p:spPr>
              <a:xfrm>
                <a:off x="8739051" y="4284617"/>
                <a:ext cx="2598602" cy="809898"/>
              </a:xfrm>
              <a:prstGeom prst="wedgeEllipseCallout">
                <a:avLst>
                  <a:gd name="adj1" fmla="val -63588"/>
                  <a:gd name="adj2" fmla="val 105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rgbClr val="C00000"/>
                    </a:solidFill>
                  </a:rPr>
                  <a:t>单位时间内通过单位塔截面积的液体量，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den>
                    </m:f>
                  </m:oMath>
                </a14:m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椭圆形标注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051" y="4284617"/>
                <a:ext cx="2598602" cy="809898"/>
              </a:xfrm>
              <a:prstGeom prst="wedgeEllipseCallout">
                <a:avLst>
                  <a:gd name="adj1" fmla="val -63588"/>
                  <a:gd name="adj2" fmla="val 10565"/>
                </a:avLst>
              </a:prstGeom>
              <a:blipFill>
                <a:blip r:embed="rId3"/>
                <a:stretch>
                  <a:fillRect t="-2206" b="-6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上箭头 5"/>
          <p:cNvSpPr/>
          <p:nvPr/>
        </p:nvSpPr>
        <p:spPr>
          <a:xfrm>
            <a:off x="11337653" y="5333994"/>
            <a:ext cx="150222" cy="3788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2124892" y="5351415"/>
            <a:ext cx="150222" cy="3788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7589520" y="5381896"/>
            <a:ext cx="117565" cy="283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7733209" y="5381896"/>
            <a:ext cx="117565" cy="283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1958332" y="5351415"/>
            <a:ext cx="150222" cy="3788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747690" y="5756364"/>
            <a:ext cx="117565" cy="283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5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80915" y="5734594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空塔气速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15641" y="1272312"/>
            <a:ext cx="47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压降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0437223" y="4321636"/>
            <a:ext cx="1267098" cy="398825"/>
          </a:xfrm>
          <a:prstGeom prst="wedgeRoundRectCallout">
            <a:avLst>
              <a:gd name="adj1" fmla="val -55508"/>
              <a:gd name="adj2" fmla="val -2607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干板压降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8072840" y="1201867"/>
            <a:ext cx="1907180" cy="398825"/>
          </a:xfrm>
          <a:prstGeom prst="wedgeRoundRectCallout">
            <a:avLst>
              <a:gd name="adj1" fmla="val -12336"/>
              <a:gd name="adj2" fmla="val 2665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液体喷淋密度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57941" y="827705"/>
            <a:ext cx="11542321" cy="5906682"/>
            <a:chOff x="357941" y="827705"/>
            <a:chExt cx="11542321" cy="5906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357941" y="827705"/>
                  <a:ext cx="11542321" cy="59066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5.6.3.2     </a:t>
                  </a:r>
                  <a:r>
                    <a:rPr lang="zh-CN" altLang="en-US" sz="2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气体通过填料的压降</a:t>
                  </a:r>
                  <a:endPara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）空塔气速（简称气速，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）</a:t>
                  </a:r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气体体积流量与塔截面积之比。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𝒖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a14:m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）干板压降</a:t>
                  </a:r>
                  <a:endPara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当液体喷淋密度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𝑳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a14:m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时，气体通过填料层的</a:t>
                  </a:r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压降。</a:t>
                  </a:r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压降的大小：</a:t>
                  </a:r>
                  <a14:m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𝒑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p>
                      </m:sSup>
                    </m:oMath>
                  </a14:m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。</a:t>
                  </a:r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</a:t>
                  </a:r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400" b="1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400" b="1" dirty="0" smtClean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       </a:t>
                  </a:r>
                  <a:r>
                    <a:rPr lang="zh-CN" altLang="en-US" sz="2400" b="1" dirty="0" smtClean="0"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① 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当有液体喷淋时，填料表面有一定厚度的</a:t>
                  </a:r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液膜，塔内实际空隙率    （</a:t>
                  </a:r>
                  <a:r>
                    <a:rPr lang="zh-CN" altLang="en-US" sz="2400" b="1" dirty="0" smtClean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流通截面积</a:t>
                  </a:r>
                  <a:r>
                    <a:rPr lang="zh-CN" altLang="en-US" sz="2400" b="1" dirty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400" b="1" dirty="0" smtClean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），实</a:t>
                  </a:r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际气速    ，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填料层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压降    。</a:t>
                  </a:r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② 同一空塔气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速下，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液体喷淋密度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𝑳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</m:oMath>
                  </a14:m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，填</a:t>
                  </a:r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料层压降    。</a:t>
                  </a:r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41" y="827705"/>
                  <a:ext cx="11542321" cy="5906682"/>
                </a:xfrm>
                <a:prstGeom prst="rect">
                  <a:avLst/>
                </a:prstGeom>
                <a:blipFill>
                  <a:blip r:embed="rId2"/>
                  <a:stretch>
                    <a:fillRect l="-951" t="-1651" b="-2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8" name="Picture 4" descr="图5-27%20%20填料塔压降与空塔气速关系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0330" y="992778"/>
              <a:ext cx="4323805" cy="5699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下箭头 4"/>
            <p:cNvSpPr/>
            <p:nvPr/>
          </p:nvSpPr>
          <p:spPr>
            <a:xfrm>
              <a:off x="3566158" y="5144540"/>
              <a:ext cx="143691" cy="3135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上箭头 7"/>
            <p:cNvSpPr/>
            <p:nvPr/>
          </p:nvSpPr>
          <p:spPr>
            <a:xfrm>
              <a:off x="1412163" y="5501512"/>
              <a:ext cx="137159" cy="3135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上箭头 11"/>
            <p:cNvSpPr/>
            <p:nvPr/>
          </p:nvSpPr>
          <p:spPr>
            <a:xfrm>
              <a:off x="5971618" y="5839940"/>
              <a:ext cx="137159" cy="3135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>
              <a:off x="5729956" y="5118418"/>
              <a:ext cx="143691" cy="3135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上箭头 13"/>
            <p:cNvSpPr/>
            <p:nvPr/>
          </p:nvSpPr>
          <p:spPr>
            <a:xfrm>
              <a:off x="1719662" y="6247621"/>
              <a:ext cx="137159" cy="3135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上箭头 22"/>
            <p:cNvSpPr/>
            <p:nvPr/>
          </p:nvSpPr>
          <p:spPr>
            <a:xfrm>
              <a:off x="3572690" y="5498262"/>
              <a:ext cx="137159" cy="3135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085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80915" y="5695405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空塔气速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89961" y="1374008"/>
            <a:ext cx="47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压降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0580914" y="1949873"/>
            <a:ext cx="1" cy="374553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9405257" y="1374008"/>
            <a:ext cx="1841864" cy="3825009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0128250" y="3691653"/>
            <a:ext cx="3447" cy="200375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331815" y="827705"/>
            <a:ext cx="11542321" cy="5722685"/>
            <a:chOff x="331815" y="827705"/>
            <a:chExt cx="11542321" cy="57226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331815" y="827705"/>
                  <a:ext cx="11542321" cy="54407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）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载点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（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</m:oMath>
                  </a14:m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点）和泛点（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</m:oMath>
                  </a14:m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点）</a:t>
                  </a:r>
                  <a:endPara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当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液体喷淋密度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𝑳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a14:m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时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：</a:t>
                  </a:r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①恒持液量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区（</a:t>
                  </a:r>
                  <a:r>
                    <a:rPr lang="en-US" altLang="zh-CN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点以下的区域）</a:t>
                  </a:r>
                  <a:endPara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当空塔气速不大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时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，气液两相之间的内摩擦力很</a:t>
                  </a:r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小，液膜厚度或塔内持液量不受空塔气速变化的影响。</a:t>
                  </a:r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 smtClean="0">
                      <a:solidFill>
                        <a:srgbClr val="FFC000"/>
                      </a:solidFill>
                      <a:cs typeface="Times New Roman" panose="02020603050405020304" pitchFamily="18" charset="0"/>
                    </a:rPr>
                    <a:t>各条压降线之间的关系：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∥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∥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∥</m:t>
                      </m:r>
                      <m:r>
                        <a:rPr lang="zh-CN" alt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（</m:t>
                      </m:r>
                      <m:r>
                        <a:rPr lang="en-US" altLang="zh-CN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𝑳</m:t>
                      </m:r>
                      <m:r>
                        <a:rPr lang="en-US" altLang="zh-CN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zh-CN" alt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）</m:t>
                      </m:r>
                    </m:oMath>
                  </a14:m>
                  <a:endParaRPr lang="en-US" altLang="zh-CN" sz="24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 smtClean="0">
                      <a:solidFill>
                        <a:srgbClr val="FFC000"/>
                      </a:solidFill>
                      <a:cs typeface="Times New Roman" panose="02020603050405020304" pitchFamily="18" charset="0"/>
                    </a:rPr>
                    <a:t>压降的大小：  </a:t>
                  </a:r>
                  <a14:m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altLang="zh-CN" sz="2400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𝒑</m:t>
                      </m:r>
                      <m:r>
                        <a:rPr lang="en-US" altLang="zh-CN" sz="2400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  <m:r>
                            <a:rPr lang="en-US" altLang="zh-CN" sz="2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  <m:r>
                            <a:rPr lang="en-US" altLang="zh-CN" sz="2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2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p>
                      </m:sSup>
                    </m:oMath>
                  </a14:m>
                  <a:endPara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②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载液区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点和</a:t>
                  </a:r>
                  <a:r>
                    <a:rPr lang="en-US" altLang="zh-CN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点之间的区域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）</a:t>
                  </a:r>
                  <a:endPara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当空塔气速   时，气流对液膜的曳力   ，液膜厚</a:t>
                  </a:r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度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或塔内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持液量   ，使塔内实际空隙率    ，实际气速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，</a:t>
                  </a:r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填料层压降   。</a:t>
                  </a:r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>
                      <a:solidFill>
                        <a:srgbClr val="FFC000"/>
                      </a:solidFill>
                      <a:cs typeface="Times New Roman" panose="02020603050405020304" pitchFamily="18" charset="0"/>
                    </a:rPr>
                    <a:t>各条压降线之间的关系</a:t>
                  </a:r>
                  <a:r>
                    <a:rPr lang="zh-CN" altLang="en-US" sz="2400" b="1" dirty="0" smtClean="0">
                      <a:solidFill>
                        <a:srgbClr val="FFC000"/>
                      </a:solidFill>
                      <a:cs typeface="Times New Roman" panose="02020603050405020304" pitchFamily="18" charset="0"/>
                    </a:rPr>
                    <a:t>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斜率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𝑳</m:t>
                          </m:r>
                          <m:r>
                            <a:rPr lang="en-US" altLang="zh-CN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lang="en-US" altLang="zh-CN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斜率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𝑳</m:t>
                          </m:r>
                          <m:r>
                            <a:rPr lang="en-US" altLang="zh-CN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endParaRPr lang="en-US" altLang="zh-CN" sz="24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>
                      <a:solidFill>
                        <a:srgbClr val="FFC000"/>
                      </a:solidFill>
                      <a:cs typeface="Times New Roman" panose="02020603050405020304" pitchFamily="18" charset="0"/>
                    </a:rPr>
                    <a:t>压降的大小：  </a:t>
                  </a:r>
                  <a14:m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altLang="zh-CN" sz="2400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𝒑</m:t>
                      </m:r>
                      <m:r>
                        <a:rPr lang="en-US" altLang="zh-CN" sz="2400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lang="en-US" altLang="zh-CN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p>
                      </m:sSup>
                    </m:oMath>
                  </a14:m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开始变化的</a:t>
                  </a:r>
                  <a:r>
                    <a:rPr lang="en-US" altLang="zh-CN" sz="2400" b="1" dirty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zh-CN" altLang="en-US" sz="2400" b="1" dirty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点（载点），对应的空塔气速（载点气速）</a:t>
                  </a:r>
                  <a:endParaRPr lang="en-US" altLang="zh-CN" sz="24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15" y="827705"/>
                  <a:ext cx="11542321" cy="5440720"/>
                </a:xfrm>
                <a:prstGeom prst="rect">
                  <a:avLst/>
                </a:prstGeom>
                <a:blipFill>
                  <a:blip r:embed="rId2"/>
                  <a:stretch>
                    <a:fillRect l="-792" t="-1233" b="-2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8" name="Picture 4" descr="图5-27%20%20填料塔压降与空塔气速关系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0774" y="1306286"/>
              <a:ext cx="4023362" cy="524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上箭头 3"/>
            <p:cNvSpPr/>
            <p:nvPr/>
          </p:nvSpPr>
          <p:spPr>
            <a:xfrm>
              <a:off x="2612571" y="3918857"/>
              <a:ext cx="117566" cy="28738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上箭头 10"/>
            <p:cNvSpPr/>
            <p:nvPr/>
          </p:nvSpPr>
          <p:spPr>
            <a:xfrm>
              <a:off x="5891348" y="3918856"/>
              <a:ext cx="117566" cy="28738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上箭头 11"/>
            <p:cNvSpPr/>
            <p:nvPr/>
          </p:nvSpPr>
          <p:spPr>
            <a:xfrm>
              <a:off x="2632165" y="4261235"/>
              <a:ext cx="117566" cy="28738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下箭头 4"/>
            <p:cNvSpPr/>
            <p:nvPr/>
          </p:nvSpPr>
          <p:spPr>
            <a:xfrm>
              <a:off x="5630091" y="4261235"/>
              <a:ext cx="117566" cy="2873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上箭头 16"/>
            <p:cNvSpPr/>
            <p:nvPr/>
          </p:nvSpPr>
          <p:spPr>
            <a:xfrm>
              <a:off x="7397837" y="4261234"/>
              <a:ext cx="117566" cy="28738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992084" y="4667403"/>
              <a:ext cx="117566" cy="28738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57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5.6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填料塔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80915" y="5695405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空塔气速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89961" y="1374008"/>
            <a:ext cx="47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压降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0580914" y="1949873"/>
            <a:ext cx="1" cy="374553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9405257" y="1374008"/>
            <a:ext cx="1841864" cy="3825009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0128250" y="3691653"/>
            <a:ext cx="3447" cy="200375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331815" y="827705"/>
            <a:ext cx="11542321" cy="5722685"/>
            <a:chOff x="331815" y="827705"/>
            <a:chExt cx="11542321" cy="57226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331815" y="827705"/>
                  <a:ext cx="11542321" cy="41549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③ 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液泛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区（</a:t>
                  </a:r>
                  <a:r>
                    <a:rPr lang="en-US" altLang="zh-CN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点以上的区域）</a:t>
                  </a:r>
                  <a:endPara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当空塔气速      时，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气流对液膜的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曳力      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，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液膜</a:t>
                  </a:r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厚度     ，使得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喷淋的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液体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不能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顺利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向下流动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，积聚并</a:t>
                  </a:r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扩展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到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整个填料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层空间，此现象称为液泛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。</a:t>
                  </a:r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>
                      <a:solidFill>
                        <a:srgbClr val="FFC000"/>
                      </a:solidFill>
                      <a:cs typeface="Times New Roman" panose="02020603050405020304" pitchFamily="18" charset="0"/>
                    </a:rPr>
                    <a:t>各条压降线之间的关系：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斜率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𝑳</m:t>
                          </m:r>
                          <m:r>
                            <a:rPr lang="en-US" altLang="zh-CN" sz="2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lang="en-US" altLang="zh-CN" sz="2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endParaRPr lang="en-US" altLang="zh-CN" sz="24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>
                      <a:solidFill>
                        <a:srgbClr val="FFC000"/>
                      </a:solidFill>
                      <a:cs typeface="Times New Roman" panose="02020603050405020304" pitchFamily="18" charset="0"/>
                    </a:rPr>
                    <a:t>压降的大小：  </a:t>
                  </a:r>
                  <a14:m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altLang="zh-CN" sz="2400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𝒑</m:t>
                      </m:r>
                    </m:oMath>
                  </a14:m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>
                      <a:solidFill>
                        <a:srgbClr val="FFC000"/>
                      </a:solidFill>
                      <a:cs typeface="Times New Roman" panose="02020603050405020304" pitchFamily="18" charset="0"/>
                    </a:rPr>
                    <a:t>传质</a:t>
                  </a:r>
                  <a:r>
                    <a:rPr lang="zh-CN" altLang="en-US" sz="2400" b="1" dirty="0" smtClean="0">
                      <a:solidFill>
                        <a:srgbClr val="FFC000"/>
                      </a:solidFill>
                      <a:cs typeface="Times New Roman" panose="02020603050405020304" pitchFamily="18" charset="0"/>
                    </a:rPr>
                    <a:t>效果：      </a:t>
                  </a:r>
                  <a:endParaRPr lang="en-US" altLang="zh-CN" sz="2400" b="1" dirty="0">
                    <a:solidFill>
                      <a:srgbClr val="FFC000"/>
                    </a:solidFill>
                    <a:cs typeface="Times New Roman" panose="02020603050405020304" pitchFamily="18" charset="0"/>
                  </a:endParaRPr>
                </a:p>
                <a:p>
                  <a:r>
                    <a:rPr lang="zh-CN" altLang="en-US" sz="2400" b="1" dirty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开始变化</a:t>
                  </a:r>
                  <a:r>
                    <a:rPr lang="zh-CN" altLang="en-US" sz="2400" b="1" dirty="0" smtClean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的</a:t>
                  </a:r>
                  <a:r>
                    <a:rPr lang="en-US" altLang="zh-CN" sz="2400" b="1" dirty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zh-CN" altLang="en-US" sz="2400" b="1" dirty="0" smtClean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点（泛点</a:t>
                  </a:r>
                  <a:r>
                    <a:rPr lang="zh-CN" altLang="en-US" sz="2400" b="1" dirty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），对应的空塔气速</a:t>
                  </a:r>
                  <a:r>
                    <a:rPr lang="zh-CN" altLang="en-US" sz="2400" b="1" dirty="0" smtClean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（泛点</a:t>
                  </a:r>
                  <a:r>
                    <a:rPr lang="zh-CN" altLang="en-US" sz="2400" b="1" dirty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气速</a:t>
                  </a:r>
                  <a:r>
                    <a:rPr lang="zh-CN" altLang="en-US" sz="2400" b="1" dirty="0" smtClean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）</a:t>
                  </a:r>
                  <a:endParaRPr lang="en-US" altLang="zh-CN" sz="24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zh-CN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④</a:t>
                  </a:r>
                  <a:r>
                    <a:rPr lang="en-US" altLang="zh-CN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填料塔操作的极限气速</a:t>
                  </a:r>
                  <a:r>
                    <a:rPr lang="en-US" altLang="zh-CN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——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泛点气速</a:t>
                  </a:r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填料塔的适宜操作气速</a:t>
                  </a:r>
                  <a:r>
                    <a:rPr lang="en-US" altLang="zh-CN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——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载点和泛点气速之间</a:t>
                  </a:r>
                  <a:endPara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操作气速的经验值</a:t>
                  </a:r>
                  <a:r>
                    <a:rPr lang="en-US" altLang="zh-CN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——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𝟔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泛点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气速</m:t>
                      </m:r>
                    </m:oMath>
                  </a14:m>
                  <a:endPara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15" y="827705"/>
                  <a:ext cx="11542321" cy="4154984"/>
                </a:xfrm>
                <a:prstGeom prst="rect">
                  <a:avLst/>
                </a:prstGeom>
                <a:blipFill>
                  <a:blip r:embed="rId2"/>
                  <a:stretch>
                    <a:fillRect l="-792" t="-1615" b="-2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8" name="Picture 4" descr="图5-27%20%20填料塔压降与空塔气速关系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0774" y="1306286"/>
              <a:ext cx="4023362" cy="524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上箭头 3"/>
            <p:cNvSpPr/>
            <p:nvPr/>
          </p:nvSpPr>
          <p:spPr>
            <a:xfrm>
              <a:off x="2573383" y="1214846"/>
              <a:ext cx="182880" cy="3657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上箭头 10"/>
            <p:cNvSpPr/>
            <p:nvPr/>
          </p:nvSpPr>
          <p:spPr>
            <a:xfrm>
              <a:off x="2756263" y="1214846"/>
              <a:ext cx="182880" cy="3657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上箭头 11"/>
            <p:cNvSpPr/>
            <p:nvPr/>
          </p:nvSpPr>
          <p:spPr>
            <a:xfrm>
              <a:off x="6082937" y="1191128"/>
              <a:ext cx="182880" cy="3657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6265817" y="1191128"/>
              <a:ext cx="182880" cy="3657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上箭头 14"/>
            <p:cNvSpPr/>
            <p:nvPr/>
          </p:nvSpPr>
          <p:spPr>
            <a:xfrm>
              <a:off x="1010639" y="1573458"/>
              <a:ext cx="182880" cy="3657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上箭头 15"/>
            <p:cNvSpPr/>
            <p:nvPr/>
          </p:nvSpPr>
          <p:spPr>
            <a:xfrm>
              <a:off x="1202228" y="1573458"/>
              <a:ext cx="182880" cy="3657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上箭头 16"/>
            <p:cNvSpPr/>
            <p:nvPr/>
          </p:nvSpPr>
          <p:spPr>
            <a:xfrm>
              <a:off x="4924695" y="2300624"/>
              <a:ext cx="182880" cy="3657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上箭头 17"/>
            <p:cNvSpPr/>
            <p:nvPr/>
          </p:nvSpPr>
          <p:spPr>
            <a:xfrm>
              <a:off x="5116284" y="2300624"/>
              <a:ext cx="182880" cy="3657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上箭头 18"/>
            <p:cNvSpPr/>
            <p:nvPr/>
          </p:nvSpPr>
          <p:spPr>
            <a:xfrm>
              <a:off x="2887337" y="2666384"/>
              <a:ext cx="182880" cy="3657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上箭头 19"/>
            <p:cNvSpPr/>
            <p:nvPr/>
          </p:nvSpPr>
          <p:spPr>
            <a:xfrm>
              <a:off x="3078926" y="2666384"/>
              <a:ext cx="182880" cy="3657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下箭头 4"/>
            <p:cNvSpPr/>
            <p:nvPr/>
          </p:nvSpPr>
          <p:spPr>
            <a:xfrm>
              <a:off x="2076994" y="3042895"/>
              <a:ext cx="169817" cy="3534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下箭头 21"/>
            <p:cNvSpPr/>
            <p:nvPr/>
          </p:nvSpPr>
          <p:spPr>
            <a:xfrm>
              <a:off x="2246811" y="3042895"/>
              <a:ext cx="169817" cy="3534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下箭头 22"/>
            <p:cNvSpPr/>
            <p:nvPr/>
          </p:nvSpPr>
          <p:spPr>
            <a:xfrm>
              <a:off x="2448004" y="3039879"/>
              <a:ext cx="169817" cy="3534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9620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827</TotalTime>
  <Words>1103</Words>
  <Application>Microsoft Office PowerPoint</Application>
  <PresentationFormat>宽屏</PresentationFormat>
  <Paragraphs>461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等线</vt:lpstr>
      <vt:lpstr>宋体</vt:lpstr>
      <vt:lpstr>Arial</vt:lpstr>
      <vt:lpstr>Cambria Math</vt:lpstr>
      <vt:lpstr>Symbol</vt:lpstr>
      <vt:lpstr>Times New Roman</vt:lpstr>
      <vt:lpstr>Trebuchet MS</vt:lpstr>
      <vt:lpstr>Tw Cen MT</vt:lpstr>
      <vt:lpstr>Wingdings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91</cp:revision>
  <cp:lastPrinted>2018-12-13T02:24:10Z</cp:lastPrinted>
  <dcterms:created xsi:type="dcterms:W3CDTF">2018-01-09T01:28:03Z</dcterms:created>
  <dcterms:modified xsi:type="dcterms:W3CDTF">2019-01-05T15:41:49Z</dcterms:modified>
</cp:coreProperties>
</file>