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29"/>
  </p:handoutMasterIdLst>
  <p:sldIdLst>
    <p:sldId id="257" r:id="rId2"/>
    <p:sldId id="258" r:id="rId3"/>
    <p:sldId id="259" r:id="rId4"/>
    <p:sldId id="260" r:id="rId5"/>
    <p:sldId id="269" r:id="rId6"/>
    <p:sldId id="261" r:id="rId7"/>
    <p:sldId id="263" r:id="rId8"/>
    <p:sldId id="264" r:id="rId9"/>
    <p:sldId id="265" r:id="rId10"/>
    <p:sldId id="266" r:id="rId11"/>
    <p:sldId id="267" r:id="rId12"/>
    <p:sldId id="268" r:id="rId13"/>
    <p:sldId id="270" r:id="rId14"/>
    <p:sldId id="272" r:id="rId15"/>
    <p:sldId id="274" r:id="rId16"/>
    <p:sldId id="275" r:id="rId17"/>
    <p:sldId id="276" r:id="rId18"/>
    <p:sldId id="277" r:id="rId19"/>
    <p:sldId id="278" r:id="rId20"/>
    <p:sldId id="286" r:id="rId21"/>
    <p:sldId id="280" r:id="rId22"/>
    <p:sldId id="279" r:id="rId23"/>
    <p:sldId id="282" r:id="rId24"/>
    <p:sldId id="283" r:id="rId25"/>
    <p:sldId id="281" r:id="rId26"/>
    <p:sldId id="284" r:id="rId27"/>
    <p:sldId id="285" r:id="rId28"/>
  </p:sldIdLst>
  <p:sldSz cx="12192000" cy="6858000"/>
  <p:notesSz cx="6761163" cy="99425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7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3"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D03E1"/>
    <a:srgbClr val="2D26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guide orient="horz" pos="2183"/>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761" y="0"/>
            <a:ext cx="2929837" cy="498852"/>
          </a:xfrm>
          <a:prstGeom prst="rect">
            <a:avLst/>
          </a:prstGeom>
        </p:spPr>
        <p:txBody>
          <a:bodyPr vert="horz" lIns="91440" tIns="45720" rIns="91440" bIns="45720" rtlCol="0"/>
          <a:lstStyle>
            <a:lvl1pPr algn="r">
              <a:defRPr sz="1200"/>
            </a:lvl1pPr>
          </a:lstStyle>
          <a:p>
            <a:fld id="{910ED489-3D34-4F52-AFD7-63235BA0D40B}" type="datetimeFigureOut">
              <a:rPr lang="zh-CN" altLang="en-US" smtClean="0"/>
              <a:t>2019/2/26</a:t>
            </a:fld>
            <a:endParaRPr lang="zh-CN" altLang="en-US"/>
          </a:p>
        </p:txBody>
      </p:sp>
      <p:sp>
        <p:nvSpPr>
          <p:cNvPr id="4" name="页脚占位符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95B36E48-831D-44F1-9FF6-A6D9E7D6E10A}" type="slidenum">
              <a:rPr lang="zh-CN" altLang="en-US" smtClean="0"/>
              <a:t>‹#›</a:t>
            </a:fld>
            <a:endParaRPr lang="zh-CN" altLang="en-US"/>
          </a:p>
        </p:txBody>
      </p:sp>
    </p:spTree>
    <p:extLst>
      <p:ext uri="{BB962C8B-B14F-4D97-AF65-F5344CB8AC3E}">
        <p14:creationId xmlns:p14="http://schemas.microsoft.com/office/powerpoint/2010/main" val="46954056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67" name="图片 6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96" y="17425"/>
            <a:ext cx="2412698" cy="660317"/>
          </a:xfrm>
          <a:prstGeom prst="rect">
            <a:avLst/>
          </a:prstGeom>
          <a:effectLst>
            <a:glow rad="38100">
              <a:srgbClr val="C00000">
                <a:alpha val="17000"/>
              </a:srgbClr>
            </a:glow>
            <a:outerShdw blurRad="50800" dist="50800" dir="5400000" algn="ctr" rotWithShape="0">
              <a:schemeClr val="bg1"/>
            </a:outerShdw>
          </a:effectLst>
        </p:spPr>
      </p:pic>
      <p:cxnSp>
        <p:nvCxnSpPr>
          <p:cNvPr id="68" name="直接连接符 67"/>
          <p:cNvCxnSpPr/>
          <p:nvPr userDrawn="1"/>
        </p:nvCxnSpPr>
        <p:spPr bwMode="auto">
          <a:xfrm>
            <a:off x="0" y="769272"/>
            <a:ext cx="12192000" cy="29241"/>
          </a:xfrm>
          <a:prstGeom prst="line">
            <a:avLst/>
          </a:prstGeom>
          <a:solidFill>
            <a:srgbClr val="FFFFFF"/>
          </a:solidFill>
          <a:ln w="50800" cap="flat" cmpd="sng" algn="ctr">
            <a:solidFill>
              <a:srgbClr val="FFFF00">
                <a:alpha val="96000"/>
              </a:srgb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2/26/2019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2/26/2019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95" y="0"/>
            <a:ext cx="3197101" cy="784225"/>
          </a:xfrm>
          <a:prstGeom prst="rect">
            <a:avLst/>
          </a:prstGeom>
          <a:effectLst>
            <a:glow rad="38100">
              <a:srgbClr val="C00000">
                <a:alpha val="17000"/>
              </a:srgbClr>
            </a:glow>
            <a:outerShdw blurRad="50800" dist="50800" dir="5400000" algn="ctr" rotWithShape="0">
              <a:schemeClr val="tx1"/>
            </a:outerShdw>
          </a:effectLst>
        </p:spPr>
      </p:pic>
      <p:cxnSp>
        <p:nvCxnSpPr>
          <p:cNvPr id="6" name="直接连接符 3"/>
          <p:cNvCxnSpPr>
            <a:cxnSpLocks noChangeShapeType="1"/>
          </p:cNvCxnSpPr>
          <p:nvPr userDrawn="1"/>
        </p:nvCxnSpPr>
        <p:spPr bwMode="auto">
          <a:xfrm>
            <a:off x="0" y="784225"/>
            <a:ext cx="12192000" cy="0"/>
          </a:xfrm>
          <a:prstGeom prst="line">
            <a:avLst/>
          </a:prstGeom>
          <a:noFill/>
          <a:ln w="50800" algn="ctr">
            <a:solidFill>
              <a:srgbClr val="FFFF00">
                <a:alpha val="96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D03E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7"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3.png"/><Relationship Id="rId10" Type="http://schemas.openxmlformats.org/officeDocument/2006/relationships/image" Target="../media/image30.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3.png"/><Relationship Id="rId10" Type="http://schemas.openxmlformats.org/officeDocument/2006/relationships/image" Target="../media/image30.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7" Type="http://schemas.openxmlformats.org/officeDocument/2006/relationships/image" Target="../media/image24.png"/><Relationship Id="rId2" Type="http://schemas.openxmlformats.org/officeDocument/2006/relationships/image" Target="../media/image150.png"/><Relationship Id="rId1" Type="http://schemas.openxmlformats.org/officeDocument/2006/relationships/slideLayout" Target="../slideLayouts/slideLayout7.xml"/><Relationship Id="rId6" Type="http://schemas.openxmlformats.org/officeDocument/2006/relationships/image" Target="../media/image23.png"/><Relationship Id="rId10" Type="http://schemas.openxmlformats.org/officeDocument/2006/relationships/image" Target="../media/image30.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ideo" Target="file:///E:\&#36716;&#21160;&#30011;\&#24178;&#29157;\&#30424;&#26550;&#24335;&#24178;&#29157;&#22120;.av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35.png"/><Relationship Id="rId5" Type="http://schemas.openxmlformats.org/officeDocument/2006/relationships/image" Target="../media/image54.png"/><Relationship Id="rId10" Type="http://schemas.openxmlformats.org/officeDocument/2006/relationships/image" Target="../media/image34.png"/><Relationship Id="rId4" Type="http://schemas.openxmlformats.org/officeDocument/2006/relationships/image" Target="../media/image53.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35.png"/><Relationship Id="rId5" Type="http://schemas.openxmlformats.org/officeDocument/2006/relationships/image" Target="../media/image54.png"/><Relationship Id="rId10" Type="http://schemas.openxmlformats.org/officeDocument/2006/relationships/image" Target="../media/image34.png"/><Relationship Id="rId4" Type="http://schemas.openxmlformats.org/officeDocument/2006/relationships/image" Target="../media/image53.png"/><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p:sp>
        <p:nvSpPr>
          <p:cNvPr id="2" name="文本框 1"/>
          <p:cNvSpPr txBox="1"/>
          <p:nvPr/>
        </p:nvSpPr>
        <p:spPr>
          <a:xfrm>
            <a:off x="352698" y="822960"/>
            <a:ext cx="11547565" cy="4896725"/>
          </a:xfrm>
          <a:prstGeom prst="rect">
            <a:avLst/>
          </a:prstGeom>
          <a:noFill/>
        </p:spPr>
        <p:txBody>
          <a:bodyPr wrap="square" rtlCol="0">
            <a:spAutoFit/>
          </a:bodyPr>
          <a:lstStyle/>
          <a:p>
            <a:pPr>
              <a:spcBef>
                <a:spcPts val="600"/>
              </a:spcBef>
              <a:spcAft>
                <a:spcPts val="600"/>
              </a:spcAft>
            </a:pPr>
            <a:r>
              <a:rPr lang="en-US" altLang="zh-CN" sz="2600" b="1" dirty="0" smtClean="0">
                <a:solidFill>
                  <a:srgbClr val="FFC000"/>
                </a:solidFill>
                <a:latin typeface="Times New Roman" panose="02020603050405020304" pitchFamily="18" charset="0"/>
                <a:cs typeface="Times New Roman" panose="02020603050405020304" pitchFamily="18" charset="0"/>
              </a:rPr>
              <a:t>7.4.1  </a:t>
            </a:r>
            <a:r>
              <a:rPr lang="zh-CN" altLang="en-US" sz="2600" b="1" dirty="0" smtClean="0">
                <a:solidFill>
                  <a:srgbClr val="FFC000"/>
                </a:solidFill>
                <a:latin typeface="Times New Roman" panose="02020603050405020304" pitchFamily="18" charset="0"/>
                <a:cs typeface="Times New Roman" panose="02020603050405020304" pitchFamily="18" charset="0"/>
              </a:rPr>
              <a:t>干燥器的基本要求与分类</a:t>
            </a:r>
            <a:endParaRPr lang="en-US" altLang="zh-CN" sz="2600" b="1" dirty="0" smtClean="0">
              <a:solidFill>
                <a:srgbClr val="FFC000"/>
              </a:solidFill>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400" dirty="0" smtClean="0">
                <a:latin typeface="+mn-ea"/>
              </a:rPr>
              <a:t>（</a:t>
            </a:r>
            <a:r>
              <a:rPr lang="en-US" altLang="zh-CN" sz="2400" dirty="0" smtClean="0">
                <a:latin typeface="+mn-ea"/>
              </a:rPr>
              <a:t>1</a:t>
            </a:r>
            <a:r>
              <a:rPr lang="zh-CN" altLang="en-US" sz="2400" dirty="0" smtClean="0">
                <a:latin typeface="+mn-ea"/>
              </a:rPr>
              <a:t>）对干燥器的基本要求</a:t>
            </a:r>
            <a:endParaRPr lang="en-US" altLang="zh-CN" sz="2400" dirty="0" smtClean="0">
              <a:latin typeface="+mn-ea"/>
            </a:endParaRPr>
          </a:p>
          <a:p>
            <a:r>
              <a:rPr lang="en-US" altLang="zh-CN" sz="2400" dirty="0">
                <a:latin typeface="+mn-ea"/>
              </a:rPr>
              <a:t>① </a:t>
            </a:r>
            <a:r>
              <a:rPr lang="zh-CN" altLang="en-US" sz="2400" dirty="0">
                <a:latin typeface="+mn-ea"/>
              </a:rPr>
              <a:t>能保证产品的工艺要求</a:t>
            </a:r>
          </a:p>
          <a:p>
            <a:r>
              <a:rPr lang="en-US" altLang="zh-CN" sz="2400" dirty="0" smtClean="0">
                <a:latin typeface="+mn-ea"/>
              </a:rPr>
              <a:t>② </a:t>
            </a:r>
            <a:r>
              <a:rPr lang="zh-CN" altLang="en-US" sz="2400" dirty="0" smtClean="0">
                <a:latin typeface="+mn-ea"/>
              </a:rPr>
              <a:t>干燥速率</a:t>
            </a:r>
            <a:r>
              <a:rPr lang="zh-CN" altLang="en-US" sz="2400" dirty="0">
                <a:latin typeface="+mn-ea"/>
              </a:rPr>
              <a:t>快</a:t>
            </a:r>
            <a:r>
              <a:rPr lang="zh-CN" altLang="en-US" sz="2400" dirty="0" smtClean="0">
                <a:latin typeface="+mn-ea"/>
              </a:rPr>
              <a:t>，</a:t>
            </a:r>
            <a:r>
              <a:rPr lang="zh-CN" altLang="en-US" sz="2400" dirty="0">
                <a:latin typeface="+mn-ea"/>
              </a:rPr>
              <a:t>干燥时间短</a:t>
            </a:r>
          </a:p>
          <a:p>
            <a:r>
              <a:rPr lang="en-US" altLang="zh-CN" sz="2400" dirty="0" smtClean="0">
                <a:latin typeface="+mn-ea"/>
              </a:rPr>
              <a:t>③ </a:t>
            </a:r>
            <a:r>
              <a:rPr lang="zh-CN" altLang="en-US" sz="2400" dirty="0" smtClean="0">
                <a:latin typeface="+mn-ea"/>
              </a:rPr>
              <a:t>干燥系统的热效率高，降低能耗</a:t>
            </a:r>
            <a:endParaRPr lang="zh-CN" altLang="en-US" sz="2400" dirty="0">
              <a:latin typeface="+mn-ea"/>
            </a:endParaRPr>
          </a:p>
          <a:p>
            <a:r>
              <a:rPr lang="en-US" altLang="zh-CN" sz="2400" dirty="0" smtClean="0">
                <a:latin typeface="+mn-ea"/>
              </a:rPr>
              <a:t>④</a:t>
            </a:r>
            <a:r>
              <a:rPr lang="en-US" altLang="zh-CN" sz="2400" dirty="0">
                <a:latin typeface="+mn-ea"/>
              </a:rPr>
              <a:t> </a:t>
            </a:r>
            <a:r>
              <a:rPr lang="zh-CN" altLang="en-US" sz="2400" dirty="0" smtClean="0">
                <a:latin typeface="+mn-ea"/>
              </a:rPr>
              <a:t>干燥系统的流动</a:t>
            </a:r>
            <a:r>
              <a:rPr lang="zh-CN" altLang="en-US" sz="2400" dirty="0">
                <a:latin typeface="+mn-ea"/>
              </a:rPr>
              <a:t>阻力</a:t>
            </a:r>
            <a:r>
              <a:rPr lang="zh-CN" altLang="en-US" sz="2400" dirty="0" smtClean="0">
                <a:latin typeface="+mn-ea"/>
              </a:rPr>
              <a:t>小，降低能耗</a:t>
            </a:r>
            <a:endParaRPr lang="zh-CN" altLang="en-US" sz="2400" dirty="0">
              <a:latin typeface="+mn-ea"/>
            </a:endParaRPr>
          </a:p>
          <a:p>
            <a:r>
              <a:rPr lang="en-US" altLang="zh-CN" sz="2400" dirty="0" smtClean="0">
                <a:latin typeface="+mn-ea"/>
              </a:rPr>
              <a:t>⑤</a:t>
            </a:r>
            <a:r>
              <a:rPr lang="en-US" altLang="zh-CN" sz="2400" dirty="0">
                <a:latin typeface="+mn-ea"/>
              </a:rPr>
              <a:t> </a:t>
            </a:r>
            <a:r>
              <a:rPr lang="zh-CN" altLang="en-US" sz="2400" dirty="0" smtClean="0">
                <a:latin typeface="+mn-ea"/>
              </a:rPr>
              <a:t>干燥系统操作控制方便，劳动强度低</a:t>
            </a:r>
            <a:endParaRPr lang="en-US" altLang="zh-CN" sz="2400" dirty="0" smtClean="0">
              <a:latin typeface="+mn-ea"/>
            </a:endParaRPr>
          </a:p>
          <a:p>
            <a:pPr>
              <a:spcBef>
                <a:spcPts val="600"/>
              </a:spcBef>
              <a:spcAft>
                <a:spcPts val="600"/>
              </a:spcAft>
            </a:pPr>
            <a:r>
              <a:rPr lang="zh-CN" altLang="en-US" sz="2400" dirty="0" smtClean="0">
                <a:latin typeface="+mn-ea"/>
              </a:rPr>
              <a:t>（</a:t>
            </a:r>
            <a:r>
              <a:rPr lang="en-US" altLang="zh-CN" sz="2400" dirty="0" smtClean="0">
                <a:latin typeface="+mn-ea"/>
              </a:rPr>
              <a:t>2</a:t>
            </a:r>
            <a:r>
              <a:rPr lang="zh-CN" altLang="en-US" sz="2400" dirty="0" smtClean="0">
                <a:latin typeface="+mn-ea"/>
              </a:rPr>
              <a:t>）干燥器的分类</a:t>
            </a:r>
            <a:endParaRPr lang="en-US" altLang="zh-CN" sz="2400" dirty="0" smtClean="0">
              <a:latin typeface="+mn-ea"/>
            </a:endParaRPr>
          </a:p>
          <a:p>
            <a:r>
              <a:rPr lang="zh-CN" altLang="en-US" sz="2400" dirty="0">
                <a:latin typeface="+mn-ea"/>
              </a:rPr>
              <a:t>① </a:t>
            </a:r>
            <a:r>
              <a:rPr lang="zh-CN" altLang="en-US" sz="2400" dirty="0" smtClean="0">
                <a:latin typeface="+mn-ea"/>
              </a:rPr>
              <a:t>按</a:t>
            </a:r>
            <a:r>
              <a:rPr lang="zh-CN" altLang="en-US" sz="2400" dirty="0">
                <a:latin typeface="+mn-ea"/>
              </a:rPr>
              <a:t>操作压力来分：常压和真空</a:t>
            </a:r>
            <a:endParaRPr lang="en-US" altLang="zh-CN" sz="2400" dirty="0">
              <a:latin typeface="+mn-ea"/>
            </a:endParaRPr>
          </a:p>
          <a:p>
            <a:r>
              <a:rPr lang="zh-CN" altLang="en-US" sz="2400" dirty="0">
                <a:latin typeface="+mn-ea"/>
              </a:rPr>
              <a:t>② 按操作方式来分：间歇式和连续式</a:t>
            </a:r>
            <a:endParaRPr lang="en-US" altLang="zh-CN" sz="2400" dirty="0">
              <a:latin typeface="+mn-ea"/>
            </a:endParaRPr>
          </a:p>
          <a:p>
            <a:r>
              <a:rPr lang="zh-CN" altLang="en-US" sz="2400" dirty="0">
                <a:latin typeface="+mn-ea"/>
              </a:rPr>
              <a:t>③ 按加热方式来分：对流、传导、辐射和介电加热</a:t>
            </a:r>
            <a:endParaRPr lang="en-US" altLang="zh-CN" sz="2400" dirty="0">
              <a:latin typeface="+mn-ea"/>
            </a:endParaRPr>
          </a:p>
          <a:p>
            <a:r>
              <a:rPr lang="zh-CN" altLang="en-US" sz="2400" dirty="0">
                <a:latin typeface="+mn-ea"/>
              </a:rPr>
              <a:t>④ 按结构来分：厢式、喷雾、流化床、气流、转筒式</a:t>
            </a:r>
          </a:p>
        </p:txBody>
      </p:sp>
    </p:spTree>
    <p:extLst>
      <p:ext uri="{BB962C8B-B14F-4D97-AF65-F5344CB8AC3E}">
        <p14:creationId xmlns:p14="http://schemas.microsoft.com/office/powerpoint/2010/main" val="1128417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mc:AlternateContent xmlns:mc="http://schemas.openxmlformats.org/markup-compatibility/2006" xmlns:a14="http://schemas.microsoft.com/office/drawing/2010/main">
        <mc:Choice Requires="a14">
          <p:sp>
            <p:nvSpPr>
              <p:cNvPr id="2" name="文本框 1"/>
              <p:cNvSpPr txBox="1"/>
              <p:nvPr/>
            </p:nvSpPr>
            <p:spPr>
              <a:xfrm>
                <a:off x="352698" y="822960"/>
                <a:ext cx="11547565" cy="3123932"/>
              </a:xfrm>
              <a:prstGeom prst="rect">
                <a:avLst/>
              </a:prstGeom>
              <a:noFill/>
            </p:spPr>
            <p:txBody>
              <a:bodyPr wrap="square" rtlCol="0">
                <a:spAutoFit/>
              </a:bodyPr>
              <a:lstStyle/>
              <a:p>
                <a:pPr>
                  <a:spcBef>
                    <a:spcPts val="600"/>
                  </a:spcBef>
                  <a:spcAft>
                    <a:spcPts val="600"/>
                  </a:spcAft>
                </a:pPr>
                <a:r>
                  <a:rPr lang="en-US" altLang="zh-CN" sz="2400" b="1" dirty="0" smtClean="0">
                    <a:latin typeface="+mn-ea"/>
                  </a:rPr>
                  <a:t>8</a:t>
                </a:r>
                <a:r>
                  <a:rPr lang="zh-CN" altLang="en-US" sz="2400" b="1" dirty="0" smtClean="0">
                    <a:latin typeface="+mn-ea"/>
                  </a:rPr>
                  <a:t>、红外线干燥器</a:t>
                </a:r>
                <a:endParaRPr lang="en-US" altLang="zh-CN" sz="2400" b="1" dirty="0" smtClean="0">
                  <a:latin typeface="+mn-ea"/>
                </a:endParaRPr>
              </a:p>
              <a:p>
                <a:r>
                  <a:rPr lang="zh-CN" altLang="en-US" sz="2400" b="1" dirty="0" smtClean="0">
                    <a:latin typeface="+mn-ea"/>
                  </a:rPr>
                  <a:t>（</a:t>
                </a:r>
                <a:r>
                  <a:rPr lang="en-US" altLang="zh-CN" sz="2400" b="1" dirty="0" smtClean="0">
                    <a:latin typeface="+mn-ea"/>
                  </a:rPr>
                  <a:t>1</a:t>
                </a:r>
                <a:r>
                  <a:rPr lang="zh-CN" altLang="en-US" sz="2400" b="1" dirty="0" smtClean="0">
                    <a:latin typeface="+mn-ea"/>
                  </a:rPr>
                  <a:t>）利用红外线辐射源发射出的电磁波（波长为</a:t>
                </a:r>
                <a14:m>
                  <m:oMath xmlns:m="http://schemas.openxmlformats.org/officeDocument/2006/math">
                    <m:r>
                      <a:rPr lang="en-US" altLang="zh-CN" sz="2400" b="1" dirty="0">
                        <a:latin typeface="Cambria Math" panose="02040503050406030204" pitchFamily="18" charset="0"/>
                      </a:rPr>
                      <m:t>0</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𝟕𝟓</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𝟏𝟎𝟎𝟎</m:t>
                    </m:r>
                    <m:r>
                      <a:rPr lang="zh-CN" altLang="en-US" sz="2400" b="1" i="1" dirty="0" smtClean="0">
                        <a:latin typeface="Cambria Math" panose="02040503050406030204" pitchFamily="18" charset="0"/>
                        <a:ea typeface="Cambria Math" panose="02040503050406030204" pitchFamily="18" charset="0"/>
                      </a:rPr>
                      <m:t>𝝁</m:t>
                    </m:r>
                    <m:r>
                      <a:rPr lang="en-US" altLang="zh-CN" sz="2400" b="1" i="1" dirty="0" smtClean="0">
                        <a:latin typeface="Cambria Math" panose="02040503050406030204" pitchFamily="18" charset="0"/>
                        <a:ea typeface="Cambria Math" panose="02040503050406030204" pitchFamily="18" charset="0"/>
                      </a:rPr>
                      <m:t>𝒎</m:t>
                    </m:r>
                  </m:oMath>
                </a14:m>
                <a:r>
                  <a:rPr lang="en-US" altLang="zh-CN" sz="2400" b="1" dirty="0" smtClean="0">
                    <a:latin typeface="+mn-ea"/>
                  </a:rPr>
                  <a:t>)</a:t>
                </a:r>
                <a:r>
                  <a:rPr lang="zh-CN" altLang="en-US" sz="2400" b="1" dirty="0" smtClean="0">
                    <a:latin typeface="+mn-ea"/>
                  </a:rPr>
                  <a:t>直接投射在被干燥物料的表面，被物料吸收并转变为热能，达到干燥的目的。</a:t>
                </a:r>
                <a:endParaRPr lang="en-US" altLang="zh-CN" sz="2400" b="1" dirty="0" smtClean="0">
                  <a:latin typeface="+mn-ea"/>
                </a:endParaRPr>
              </a:p>
              <a:p>
                <a:r>
                  <a:rPr lang="zh-CN" altLang="en-US" sz="2400" b="1" dirty="0" smtClean="0">
                    <a:latin typeface="+mn-ea"/>
                  </a:rPr>
                  <a:t>（</a:t>
                </a:r>
                <a:r>
                  <a:rPr lang="en-US" altLang="zh-CN" sz="2400" b="1" dirty="0" smtClean="0">
                    <a:latin typeface="+mn-ea"/>
                  </a:rPr>
                  <a:t>2</a:t>
                </a:r>
                <a:r>
                  <a:rPr lang="zh-CN" altLang="en-US" sz="2400" b="1" dirty="0" smtClean="0">
                    <a:latin typeface="+mn-ea"/>
                  </a:rPr>
                  <a:t>）结构与厢式干燥器结构相似。</a:t>
                </a:r>
                <a:endParaRPr lang="en-US" altLang="zh-CN" sz="2400" b="1" dirty="0" smtClean="0">
                  <a:latin typeface="+mn-ea"/>
                </a:endParaRPr>
              </a:p>
              <a:p>
                <a:r>
                  <a:rPr lang="zh-CN" altLang="en-US" sz="2400" b="1" dirty="0" smtClean="0">
                    <a:latin typeface="+mn-ea"/>
                  </a:rPr>
                  <a:t>（</a:t>
                </a:r>
                <a:r>
                  <a:rPr lang="en-US" altLang="zh-CN" sz="2400" b="1" dirty="0" smtClean="0">
                    <a:latin typeface="+mn-ea"/>
                  </a:rPr>
                  <a:t>3</a:t>
                </a:r>
                <a:r>
                  <a:rPr lang="zh-CN" altLang="en-US" sz="2400" b="1" dirty="0" smtClean="0">
                    <a:latin typeface="+mn-ea"/>
                  </a:rPr>
                  <a:t>）特点：加热物料的速度快，物料内温度均匀；不需要干燥介质，热效率高，适用于表面积大且薄的物料的干燥。</a:t>
                </a:r>
                <a:endParaRPr lang="en-US" altLang="zh-CN" sz="2400" b="1" dirty="0" smtClean="0">
                  <a:latin typeface="+mn-ea"/>
                </a:endParaRPr>
              </a:p>
              <a:p>
                <a:endParaRPr lang="en-US" altLang="zh-CN" sz="2400" b="1" dirty="0" smtClean="0">
                  <a:latin typeface="+mn-ea"/>
                </a:endParaRPr>
              </a:p>
              <a:p>
                <a:endParaRPr lang="en-US" altLang="zh-CN" sz="2400" b="1" dirty="0" smtClean="0">
                  <a:solidFill>
                    <a:srgbClr val="FFC000"/>
                  </a:solidFill>
                  <a:latin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52698" y="822960"/>
                <a:ext cx="11547565" cy="3123932"/>
              </a:xfrm>
              <a:prstGeom prst="rect">
                <a:avLst/>
              </a:prstGeom>
              <a:blipFill>
                <a:blip r:embed="rId2"/>
                <a:stretch>
                  <a:fillRect l="-845" t="-1563" r="-1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2043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p:sp>
        <p:nvSpPr>
          <p:cNvPr id="2" name="文本框 1"/>
          <p:cNvSpPr txBox="1"/>
          <p:nvPr/>
        </p:nvSpPr>
        <p:spPr>
          <a:xfrm>
            <a:off x="352698" y="822960"/>
            <a:ext cx="11547565" cy="4893647"/>
          </a:xfrm>
          <a:prstGeom prst="rect">
            <a:avLst/>
          </a:prstGeom>
          <a:noFill/>
        </p:spPr>
        <p:txBody>
          <a:bodyPr wrap="square" rtlCol="0">
            <a:spAutoFit/>
          </a:bodyPr>
          <a:lstStyle/>
          <a:p>
            <a:r>
              <a:rPr lang="en-US" altLang="zh-CN" sz="2600" b="1" dirty="0" smtClean="0">
                <a:solidFill>
                  <a:srgbClr val="FFC000"/>
                </a:solidFill>
                <a:latin typeface="Times New Roman" panose="02020603050405020304" pitchFamily="18" charset="0"/>
                <a:cs typeface="Times New Roman" panose="02020603050405020304" pitchFamily="18" charset="0"/>
              </a:rPr>
              <a:t>7.4.3  </a:t>
            </a:r>
            <a:r>
              <a:rPr lang="zh-CN" altLang="en-US" sz="2600" b="1" dirty="0" smtClean="0">
                <a:solidFill>
                  <a:srgbClr val="FFC000"/>
                </a:solidFill>
                <a:latin typeface="Times New Roman" panose="02020603050405020304" pitchFamily="18" charset="0"/>
                <a:cs typeface="Times New Roman" panose="02020603050405020304" pitchFamily="18" charset="0"/>
              </a:rPr>
              <a:t>干燥器的选用</a:t>
            </a:r>
            <a:endParaRPr lang="en-US" altLang="zh-CN" sz="2600" b="1" dirty="0" smtClean="0">
              <a:solidFill>
                <a:srgbClr val="FFC000"/>
              </a:solidFill>
              <a:latin typeface="Times New Roman" panose="02020603050405020304" pitchFamily="18" charset="0"/>
              <a:cs typeface="Times New Roman" panose="02020603050405020304" pitchFamily="18" charset="0"/>
            </a:endParaRPr>
          </a:p>
          <a:p>
            <a:r>
              <a:rPr lang="zh-CN" altLang="en-US" sz="2400" b="1" dirty="0" smtClean="0">
                <a:latin typeface="+mn-ea"/>
              </a:rPr>
              <a:t>（</a:t>
            </a:r>
            <a:r>
              <a:rPr lang="en-US" altLang="zh-CN" sz="2400" b="1" dirty="0" smtClean="0">
                <a:latin typeface="+mn-ea"/>
              </a:rPr>
              <a:t>1</a:t>
            </a:r>
            <a:r>
              <a:rPr lang="zh-CN" altLang="en-US" sz="2400" b="1" dirty="0" smtClean="0">
                <a:latin typeface="+mn-ea"/>
              </a:rPr>
              <a:t>）依据湿物料的特性和产品质量的要求。</a:t>
            </a:r>
            <a:endParaRPr lang="en-US" altLang="zh-CN" sz="2400" b="1" dirty="0" smtClean="0">
              <a:latin typeface="+mn-ea"/>
            </a:endParaRPr>
          </a:p>
          <a:p>
            <a:r>
              <a:rPr lang="en-US" altLang="zh-CN" sz="2400" b="1" dirty="0" smtClean="0">
                <a:latin typeface="+mn-ea"/>
                <a:ea typeface="等线" panose="02010600030101010101" pitchFamily="2" charset="-122"/>
              </a:rPr>
              <a:t>	</a:t>
            </a:r>
            <a:r>
              <a:rPr lang="zh-CN" altLang="zh-CN" sz="2400" b="1" dirty="0">
                <a:latin typeface="+mn-ea"/>
              </a:rPr>
              <a:t>①</a:t>
            </a:r>
            <a:r>
              <a:rPr lang="en-US" altLang="zh-CN" sz="2400" b="1" dirty="0">
                <a:latin typeface="+mn-ea"/>
              </a:rPr>
              <a:t> </a:t>
            </a:r>
            <a:r>
              <a:rPr lang="zh-CN" altLang="en-US" sz="2400" b="1" dirty="0">
                <a:latin typeface="+mn-ea"/>
              </a:rPr>
              <a:t>湿物料的</a:t>
            </a:r>
            <a:r>
              <a:rPr lang="zh-CN" altLang="en-US" sz="2400" b="1" dirty="0" smtClean="0">
                <a:latin typeface="+mn-ea"/>
              </a:rPr>
              <a:t>特性：</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湿物料的基本性质、物料的形状、物料与水分的结合方式及热敏性等。</a:t>
            </a:r>
            <a:endParaRPr lang="en-US" altLang="zh-CN" sz="2400" b="1" dirty="0">
              <a:latin typeface="+mn-ea"/>
            </a:endParaRPr>
          </a:p>
          <a:p>
            <a:r>
              <a:rPr lang="en-US" altLang="zh-CN" sz="2400" b="1" dirty="0">
                <a:latin typeface="+mn-ea"/>
              </a:rPr>
              <a:t>	</a:t>
            </a:r>
            <a:r>
              <a:rPr lang="zh-CN" altLang="en-US" sz="2400" b="1" dirty="0" smtClean="0">
                <a:latin typeface="+mn-ea"/>
              </a:rPr>
              <a:t>② 产品的质量要求：</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粒度分布，最终含水量及均匀性等</a:t>
            </a:r>
            <a:endParaRPr lang="en-US" altLang="zh-CN" sz="2400" b="1" dirty="0">
              <a:latin typeface="+mn-ea"/>
            </a:endParaRPr>
          </a:p>
          <a:p>
            <a:r>
              <a:rPr lang="en-US" altLang="zh-CN" sz="2400" b="1" dirty="0">
                <a:latin typeface="+mn-ea"/>
              </a:rPr>
              <a:t>	</a:t>
            </a:r>
            <a:r>
              <a:rPr lang="zh-CN" altLang="en-US" sz="2400" b="1" dirty="0" smtClean="0">
                <a:latin typeface="+mn-ea"/>
              </a:rPr>
              <a:t>③ 设备使用的基础条件：</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设备安装地的气候干湿条件、场地的大小、热源的类型等。</a:t>
            </a:r>
            <a:endParaRPr lang="en-US" altLang="zh-CN" sz="2400" b="1" dirty="0">
              <a:latin typeface="+mn-ea"/>
            </a:endParaRPr>
          </a:p>
          <a:p>
            <a:r>
              <a:rPr lang="en-US" altLang="zh-CN" sz="2400" b="1" dirty="0">
                <a:latin typeface="+mn-ea"/>
              </a:rPr>
              <a:t>	</a:t>
            </a:r>
            <a:r>
              <a:rPr lang="zh-CN" altLang="en-US" sz="2400" b="1" dirty="0" smtClean="0">
                <a:latin typeface="+mn-ea"/>
              </a:rPr>
              <a:t>④ 回收问题：</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包括粉尘的回收和溶剂的回收。</a:t>
            </a:r>
            <a:endParaRPr lang="en-US" altLang="zh-CN" sz="2400" b="1" dirty="0">
              <a:latin typeface="+mn-ea"/>
            </a:endParaRPr>
          </a:p>
          <a:p>
            <a:r>
              <a:rPr lang="en-US" altLang="zh-CN" sz="2400" b="1" dirty="0">
                <a:latin typeface="+mn-ea"/>
              </a:rPr>
              <a:t>	</a:t>
            </a:r>
            <a:r>
              <a:rPr lang="zh-CN" altLang="en-US" sz="2400" b="1" dirty="0" smtClean="0">
                <a:latin typeface="+mn-ea"/>
              </a:rPr>
              <a:t>⑤ 能源价格、操作安全和环境因素：</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热效率高、减少排出的废气量或对废气加以处理、噪声等</a:t>
            </a:r>
            <a:endParaRPr lang="en-US" altLang="zh-CN" sz="2400" b="1" dirty="0">
              <a:latin typeface="+mn-ea"/>
            </a:endParaRPr>
          </a:p>
          <a:p>
            <a:endParaRPr lang="en-US" altLang="zh-CN" sz="2400" b="1" dirty="0" smtClean="0">
              <a:solidFill>
                <a:srgbClr val="FFC000"/>
              </a:solidFill>
              <a:latin typeface="+mn-ea"/>
            </a:endParaRPr>
          </a:p>
        </p:txBody>
      </p:sp>
    </p:spTree>
    <p:extLst>
      <p:ext uri="{BB962C8B-B14F-4D97-AF65-F5344CB8AC3E}">
        <p14:creationId xmlns:p14="http://schemas.microsoft.com/office/powerpoint/2010/main" val="3501814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p:sp>
        <p:nvSpPr>
          <p:cNvPr id="2" name="文本框 1"/>
          <p:cNvSpPr txBox="1"/>
          <p:nvPr/>
        </p:nvSpPr>
        <p:spPr>
          <a:xfrm>
            <a:off x="352698" y="822960"/>
            <a:ext cx="11547565" cy="4893647"/>
          </a:xfrm>
          <a:prstGeom prst="rect">
            <a:avLst/>
          </a:prstGeom>
          <a:noFill/>
        </p:spPr>
        <p:txBody>
          <a:bodyPr wrap="square" rtlCol="0">
            <a:spAutoFit/>
          </a:bodyPr>
          <a:lstStyle/>
          <a:p>
            <a:r>
              <a:rPr lang="en-US" altLang="zh-CN" sz="2600" b="1" dirty="0" smtClean="0">
                <a:solidFill>
                  <a:srgbClr val="FFC000"/>
                </a:solidFill>
                <a:latin typeface="Times New Roman" panose="02020603050405020304" pitchFamily="18" charset="0"/>
                <a:cs typeface="Times New Roman" panose="02020603050405020304" pitchFamily="18" charset="0"/>
              </a:rPr>
              <a:t>7.4.4  </a:t>
            </a:r>
            <a:r>
              <a:rPr lang="zh-CN" altLang="en-US" sz="2600" b="1" dirty="0" smtClean="0">
                <a:solidFill>
                  <a:srgbClr val="FFC000"/>
                </a:solidFill>
                <a:latin typeface="Times New Roman" panose="02020603050405020304" pitchFamily="18" charset="0"/>
                <a:cs typeface="Times New Roman" panose="02020603050405020304" pitchFamily="18" charset="0"/>
              </a:rPr>
              <a:t>干燥器的强化</a:t>
            </a:r>
            <a:endParaRPr lang="en-US" altLang="zh-CN" sz="2600" b="1" dirty="0" smtClean="0">
              <a:solidFill>
                <a:srgbClr val="FFC000"/>
              </a:solidFill>
              <a:latin typeface="Times New Roman" panose="02020603050405020304" pitchFamily="18" charset="0"/>
              <a:cs typeface="Times New Roman" panose="02020603050405020304" pitchFamily="18" charset="0"/>
            </a:endParaRPr>
          </a:p>
          <a:p>
            <a:r>
              <a:rPr lang="zh-CN" altLang="en-US" sz="2400" b="1" dirty="0" smtClean="0">
                <a:latin typeface="+mn-ea"/>
              </a:rPr>
              <a:t>（</a:t>
            </a:r>
            <a:r>
              <a:rPr lang="en-US" altLang="zh-CN" sz="2400" b="1" dirty="0" smtClean="0">
                <a:latin typeface="+mn-ea"/>
              </a:rPr>
              <a:t>1</a:t>
            </a:r>
            <a:r>
              <a:rPr lang="zh-CN" altLang="en-US" sz="2400" b="1" dirty="0" smtClean="0">
                <a:latin typeface="+mn-ea"/>
              </a:rPr>
              <a:t>）提高干燥速率</a:t>
            </a:r>
            <a:endParaRPr lang="en-US" altLang="zh-CN" sz="2400" b="1" dirty="0" smtClean="0">
              <a:latin typeface="+mn-ea"/>
            </a:endParaRPr>
          </a:p>
          <a:p>
            <a:r>
              <a:rPr lang="en-US" altLang="zh-CN" sz="2400" b="1" dirty="0" smtClean="0">
                <a:latin typeface="等线" panose="02010600030101010101" pitchFamily="2" charset="-122"/>
                <a:ea typeface="等线" panose="02010600030101010101" pitchFamily="2" charset="-122"/>
              </a:rPr>
              <a:t>	</a:t>
            </a:r>
            <a:r>
              <a:rPr lang="zh-CN" altLang="en-US" sz="2400" b="1" dirty="0" smtClean="0">
                <a:latin typeface="等线" panose="02010600030101010101" pitchFamily="2" charset="-122"/>
                <a:ea typeface="等线" panose="02010600030101010101" pitchFamily="2" charset="-122"/>
              </a:rPr>
              <a:t>①</a:t>
            </a:r>
            <a:r>
              <a:rPr lang="zh-CN" altLang="en-US" sz="2400" b="1" dirty="0" smtClean="0">
                <a:latin typeface="+mn-ea"/>
              </a:rPr>
              <a:t>恒速干燥阶段：提高干燥介质的温度和流速，降低干燥介质的湿度。</a:t>
            </a:r>
            <a:endParaRPr lang="en-US" altLang="zh-CN" sz="2400" b="1" dirty="0" smtClean="0">
              <a:latin typeface="+mn-ea"/>
            </a:endParaRPr>
          </a:p>
          <a:p>
            <a:r>
              <a:rPr lang="en-US" altLang="zh-CN" sz="2400" b="1" dirty="0" smtClean="0">
                <a:latin typeface="等线" panose="02010600030101010101" pitchFamily="2" charset="-122"/>
                <a:ea typeface="等线" panose="02010600030101010101" pitchFamily="2" charset="-122"/>
              </a:rPr>
              <a:t>	</a:t>
            </a:r>
            <a:r>
              <a:rPr lang="zh-CN" altLang="en-US" sz="2400" b="1" dirty="0" smtClean="0">
                <a:latin typeface="等线" panose="02010600030101010101" pitchFamily="2" charset="-122"/>
                <a:ea typeface="等线" panose="02010600030101010101" pitchFamily="2" charset="-122"/>
              </a:rPr>
              <a:t>②</a:t>
            </a:r>
            <a:r>
              <a:rPr lang="zh-CN" altLang="en-US" sz="2400" b="1" dirty="0" smtClean="0">
                <a:latin typeface="+mn-ea"/>
              </a:rPr>
              <a:t>降速干燥阶段：减小物料内部水分或水汽的扩散阻力。</a:t>
            </a:r>
            <a:endParaRPr lang="en-US" altLang="zh-CN" sz="2400" b="1" dirty="0" smtClean="0">
              <a:latin typeface="+mn-ea"/>
            </a:endParaRPr>
          </a:p>
          <a:p>
            <a:r>
              <a:rPr lang="zh-CN" altLang="en-US" sz="2400" b="1" dirty="0" smtClean="0">
                <a:latin typeface="+mn-ea"/>
              </a:rPr>
              <a:t>（</a:t>
            </a:r>
            <a:r>
              <a:rPr lang="en-US" altLang="zh-CN" sz="2400" b="1" dirty="0" smtClean="0">
                <a:latin typeface="+mn-ea"/>
              </a:rPr>
              <a:t>2</a:t>
            </a:r>
            <a:r>
              <a:rPr lang="zh-CN" altLang="en-US" sz="2400" b="1" dirty="0" smtClean="0">
                <a:latin typeface="+mn-ea"/>
              </a:rPr>
              <a:t>）采取节能措施</a:t>
            </a:r>
            <a:endParaRPr lang="en-US" altLang="zh-CN" sz="2400" b="1" dirty="0" smtClean="0">
              <a:latin typeface="+mn-ea"/>
            </a:endParaRPr>
          </a:p>
          <a:p>
            <a:r>
              <a:rPr lang="en-US" altLang="zh-CN" sz="2400" b="1" dirty="0">
                <a:latin typeface="+mn-ea"/>
                <a:ea typeface="等线" panose="02010600030101010101" pitchFamily="2" charset="-122"/>
              </a:rPr>
              <a:t>	</a:t>
            </a:r>
            <a:r>
              <a:rPr lang="zh-CN" altLang="zh-CN" sz="2400" b="1" dirty="0">
                <a:latin typeface="+mn-ea"/>
              </a:rPr>
              <a:t>①</a:t>
            </a:r>
            <a:r>
              <a:rPr lang="en-US" altLang="zh-CN" sz="2400" b="1" dirty="0">
                <a:latin typeface="+mn-ea"/>
              </a:rPr>
              <a:t> </a:t>
            </a:r>
            <a:r>
              <a:rPr lang="zh-CN" altLang="en-US" sz="2400" b="1" dirty="0">
                <a:latin typeface="+mn-ea"/>
              </a:rPr>
              <a:t>减少干燥过程的</a:t>
            </a:r>
            <a:r>
              <a:rPr lang="zh-CN" altLang="en-US" sz="2400" b="1" dirty="0" smtClean="0">
                <a:latin typeface="+mn-ea"/>
              </a:rPr>
              <a:t>热量：</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机械方法脱除，提高干燥介质的进口温度，降低干燥介质的出口温度。</a:t>
            </a:r>
            <a:endParaRPr lang="en-US" altLang="zh-CN" sz="2400" b="1" dirty="0">
              <a:latin typeface="+mn-ea"/>
            </a:endParaRPr>
          </a:p>
          <a:p>
            <a:r>
              <a:rPr lang="en-US" altLang="zh-CN" sz="2400" b="1" dirty="0">
                <a:latin typeface="+mn-ea"/>
              </a:rPr>
              <a:t>	</a:t>
            </a:r>
            <a:r>
              <a:rPr lang="zh-CN" altLang="en-US" sz="2400" b="1" dirty="0">
                <a:latin typeface="+mn-ea"/>
              </a:rPr>
              <a:t>② 加强热量的回收</a:t>
            </a:r>
            <a:r>
              <a:rPr lang="zh-CN" altLang="en-US" sz="2400" b="1" dirty="0" smtClean="0">
                <a:latin typeface="+mn-ea"/>
              </a:rPr>
              <a:t>利用</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废气的循环利用。</a:t>
            </a:r>
            <a:endParaRPr lang="en-US" altLang="zh-CN" sz="2400" b="1" dirty="0">
              <a:latin typeface="+mn-ea"/>
            </a:endParaRPr>
          </a:p>
          <a:p>
            <a:r>
              <a:rPr lang="en-US" altLang="zh-CN" sz="2400" b="1" dirty="0">
                <a:latin typeface="+mn-ea"/>
              </a:rPr>
              <a:t>	</a:t>
            </a:r>
            <a:r>
              <a:rPr lang="zh-CN" altLang="en-US" sz="2400" b="1" dirty="0">
                <a:latin typeface="+mn-ea"/>
              </a:rPr>
              <a:t>③ 减少</a:t>
            </a:r>
            <a:r>
              <a:rPr lang="zh-CN" altLang="en-US" sz="2400" b="1" dirty="0" smtClean="0">
                <a:latin typeface="+mn-ea"/>
              </a:rPr>
              <a:t>热损失</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加强设备和管路的保温。</a:t>
            </a:r>
            <a:endParaRPr lang="en-US" altLang="zh-CN" sz="2400" b="1" dirty="0">
              <a:latin typeface="+mn-ea"/>
            </a:endParaRPr>
          </a:p>
          <a:p>
            <a:endParaRPr lang="en-US" altLang="zh-CN" sz="2400" b="1" dirty="0" smtClean="0">
              <a:latin typeface="+mn-ea"/>
            </a:endParaRPr>
          </a:p>
          <a:p>
            <a:endParaRPr lang="en-US" altLang="zh-CN" sz="2400" b="1" dirty="0" smtClean="0">
              <a:solidFill>
                <a:srgbClr val="FFC000"/>
              </a:solidFill>
              <a:latin typeface="+mn-ea"/>
            </a:endParaRPr>
          </a:p>
        </p:txBody>
      </p:sp>
    </p:spTree>
    <p:extLst>
      <p:ext uri="{BB962C8B-B14F-4D97-AF65-F5344CB8AC3E}">
        <p14:creationId xmlns:p14="http://schemas.microsoft.com/office/powerpoint/2010/main" val="3524582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文本框 2"/>
              <p:cNvSpPr txBox="1"/>
              <p:nvPr/>
            </p:nvSpPr>
            <p:spPr>
              <a:xfrm>
                <a:off x="327546" y="805216"/>
                <a:ext cx="11546006" cy="5586145"/>
              </a:xfrm>
              <a:prstGeom prst="rect">
                <a:avLst/>
              </a:prstGeom>
              <a:noFill/>
            </p:spPr>
            <p:txBody>
              <a:bodyPr wrap="square" rtlCol="0">
                <a:spAutoFit/>
              </a:bodyPr>
              <a:lstStyle/>
              <a:p>
                <a:r>
                  <a:rPr lang="zh-CN" altLang="en-US" sz="2400" b="1" dirty="0" smtClean="0"/>
                  <a:t> 研究</a:t>
                </a:r>
                <a:r>
                  <a:rPr lang="zh-CN" altLang="en-US" sz="2400" b="1" dirty="0"/>
                  <a:t>内容：连续对流干燥</a:t>
                </a:r>
              </a:p>
              <a:p>
                <a:endParaRPr lang="en-US" altLang="zh-CN" sz="2400" b="1" dirty="0" smtClean="0"/>
              </a:p>
              <a:p>
                <a:r>
                  <a:rPr lang="zh-CN" altLang="en-US" sz="2400" b="1" dirty="0" smtClean="0"/>
                  <a:t> </a:t>
                </a:r>
                <a:r>
                  <a:rPr lang="zh-CN" altLang="en-US" sz="2400" b="1" dirty="0"/>
                  <a:t>研究对象</a:t>
                </a:r>
                <a:r>
                  <a:rPr lang="zh-CN" altLang="en-US" sz="2400" b="1" dirty="0" smtClean="0"/>
                  <a:t>：</a:t>
                </a:r>
                <a:r>
                  <a:rPr lang="zh-CN" altLang="en-US" sz="2400" b="1" dirty="0"/>
                  <a:t>以空气为干燥介质，</a:t>
                </a:r>
                <a:r>
                  <a:rPr lang="zh-CN" altLang="en-US" sz="2400" b="1" dirty="0" smtClean="0"/>
                  <a:t>去除的湿分为湿物料中的水分。</a:t>
                </a:r>
                <a:endParaRPr lang="en-US" altLang="zh-CN" sz="2400" b="1" dirty="0" smtClean="0"/>
              </a:p>
              <a:p>
                <a:endParaRPr lang="en-US" altLang="zh-CN" sz="2400" b="1" dirty="0" smtClean="0"/>
              </a:p>
              <a:p>
                <a:pPr>
                  <a:spcBef>
                    <a:spcPts val="600"/>
                  </a:spcBef>
                </a:pPr>
                <a:r>
                  <a:rPr lang="zh-CN" altLang="en-US" sz="2400" b="1" dirty="0" smtClean="0"/>
                  <a:t> 研究前提：绝干量不变</a:t>
                </a:r>
                <a:endParaRPr lang="en-US" altLang="zh-CN" sz="2400" b="1" dirty="0" smtClean="0"/>
              </a:p>
              <a:p>
                <a:pPr>
                  <a:spcBef>
                    <a:spcPts val="600"/>
                  </a:spcBef>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）绝对干空气</a:t>
                </a:r>
                <a:endParaRPr lang="en-US" altLang="zh-CN" sz="2400" b="1" dirty="0" smtClean="0">
                  <a:latin typeface="Times New Roman" panose="02020603050405020304" pitchFamily="18" charset="0"/>
                  <a:cs typeface="Times New Roman" panose="02020603050405020304" pitchFamily="18" charset="0"/>
                </a:endParaRPr>
              </a:p>
              <a:p>
                <a:pPr>
                  <a:spcBef>
                    <a:spcPts val="600"/>
                  </a:spcBef>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① </a:t>
                </a:r>
                <a:r>
                  <a:rPr lang="zh-CN" altLang="en-US" sz="2400" b="1" dirty="0">
                    <a:latin typeface="Times New Roman" panose="02020603050405020304" pitchFamily="18" charset="0"/>
                    <a:cs typeface="Times New Roman" panose="02020603050405020304" pitchFamily="18" charset="0"/>
                  </a:rPr>
                  <a:t>质量流量</a:t>
                </a:r>
                <a14:m>
                  <m:oMath xmlns:m="http://schemas.openxmlformats.org/officeDocument/2006/math">
                    <m:r>
                      <a:rPr lang="en-US" altLang="zh-CN" sz="2400" b="1">
                        <a:latin typeface="Cambria Math" panose="02040503050406030204" pitchFamily="18" charset="0"/>
                        <a:cs typeface="Times New Roman" panose="02020603050405020304" pitchFamily="18" charset="0"/>
                      </a:rPr>
                      <m:t>𝑳</m:t>
                    </m:r>
                  </m:oMath>
                </a14:m>
                <a:r>
                  <a:rPr lang="zh-CN" altLang="en-US" sz="2400" b="1" dirty="0">
                    <a:latin typeface="Times New Roman" panose="02020603050405020304" pitchFamily="18" charset="0"/>
                    <a:cs typeface="Times New Roman" panose="02020603050405020304" pitchFamily="18" charset="0"/>
                  </a:rPr>
                  <a:t>不变</a:t>
                </a:r>
                <a:endParaRPr lang="en-US" altLang="zh-CN" sz="2400" b="1" dirty="0">
                  <a:latin typeface="Times New Roman" panose="02020603050405020304" pitchFamily="18" charset="0"/>
                  <a:cs typeface="Times New Roman" panose="02020603050405020304" pitchFamily="18" charset="0"/>
                </a:endParaRPr>
              </a:p>
              <a:p>
                <a:pPr>
                  <a:spcBef>
                    <a:spcPts val="600"/>
                  </a:spcBef>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② </a:t>
                </a:r>
                <a:r>
                  <a:rPr lang="zh-CN" altLang="en-US" sz="2400" b="1" dirty="0">
                    <a:latin typeface="Times New Roman" panose="02020603050405020304" pitchFamily="18" charset="0"/>
                    <a:cs typeface="Times New Roman" panose="02020603050405020304" pitchFamily="18" charset="0"/>
                  </a:rPr>
                  <a:t>比热容</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𝒄</m:t>
                        </m:r>
                      </m:e>
                      <m:sub>
                        <m:r>
                          <a:rPr lang="en-US" altLang="zh-CN" sz="2400" b="1" i="1">
                            <a:latin typeface="Cambria Math" panose="02040503050406030204" pitchFamily="18" charset="0"/>
                            <a:cs typeface="Times New Roman" panose="02020603050405020304" pitchFamily="18" charset="0"/>
                          </a:rPr>
                          <m:t>𝒂</m:t>
                        </m:r>
                      </m:sub>
                    </m:sSub>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𝟎𝟏</m:t>
                    </m:r>
                    <m:f>
                      <m:fPr>
                        <m:type m:val="lin"/>
                        <m:ctrlPr>
                          <a:rPr lang="en-US" altLang="zh-CN" sz="2400" b="1" i="1">
                            <a:latin typeface="Cambria Math" panose="02040503050406030204" pitchFamily="18" charset="0"/>
                            <a:cs typeface="Times New Roman" panose="02020603050405020304" pitchFamily="18" charset="0"/>
                          </a:rPr>
                        </m:ctrlPr>
                      </m:fPr>
                      <m:num>
                        <m:r>
                          <a:rPr lang="en-US" altLang="zh-CN" sz="2400" b="1" i="1">
                            <a:latin typeface="Cambria Math" panose="02040503050406030204" pitchFamily="18" charset="0"/>
                            <a:cs typeface="Times New Roman" panose="02020603050405020304" pitchFamily="18" charset="0"/>
                          </a:rPr>
                          <m:t>𝒌𝑱</m:t>
                        </m:r>
                      </m:num>
                      <m:den>
                        <m:d>
                          <m:dPr>
                            <m:ctrlPr>
                              <a:rPr lang="en-US" altLang="zh-CN" sz="2400" b="1" i="1">
                                <a:latin typeface="Cambria Math" panose="02040503050406030204" pitchFamily="18" charset="0"/>
                                <a:cs typeface="Times New Roman" panose="02020603050405020304" pitchFamily="18" charset="0"/>
                              </a:rPr>
                            </m:ctrlPr>
                          </m:dPr>
                          <m:e>
                            <m:r>
                              <a:rPr lang="en-US" altLang="zh-CN" sz="2400" b="1" i="1">
                                <a:latin typeface="Cambria Math" panose="02040503050406030204" pitchFamily="18" charset="0"/>
                                <a:cs typeface="Times New Roman" panose="02020603050405020304" pitchFamily="18" charset="0"/>
                              </a:rPr>
                              <m:t>𝒌𝒈</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e>
                        </m:d>
                      </m:den>
                    </m:f>
                  </m:oMath>
                </a14:m>
                <a:r>
                  <a:rPr lang="en-US" altLang="zh-CN"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（温度在</a:t>
                </a:r>
                <a14:m>
                  <m:oMath xmlns:m="http://schemas.openxmlformats.org/officeDocument/2006/math">
                    <m:r>
                      <a:rPr lang="en-US" altLang="zh-CN" sz="2400" b="1" dirty="0">
                        <a:latin typeface="Cambria Math" panose="02040503050406030204" pitchFamily="18" charset="0"/>
                        <a:cs typeface="Times New Roman" panose="02020603050405020304" pitchFamily="18" charset="0"/>
                      </a:rPr>
                      <m:t>0</m:t>
                    </m:r>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𝟏𝟐𝟎</m:t>
                    </m:r>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2400" b="1" dirty="0" smtClean="0">
                  <a:latin typeface="Times New Roman" panose="02020603050405020304" pitchFamily="18" charset="0"/>
                  <a:cs typeface="Times New Roman" panose="02020603050405020304" pitchFamily="18" charset="0"/>
                </a:endParaRPr>
              </a:p>
              <a:p>
                <a:pPr>
                  <a:spcBef>
                    <a:spcPts val="600"/>
                  </a:spcBef>
                </a:pPr>
                <a:r>
                  <a:rPr lang="en-US" altLang="zh-CN" sz="2400" b="1" dirty="0" smtClean="0">
                    <a:latin typeface="Times New Roman" panose="02020603050405020304" pitchFamily="18" charset="0"/>
                    <a:cs typeface="Times New Roman" panose="02020603050405020304" pitchFamily="18" charset="0"/>
                  </a:rPr>
                  <a:t>   ③ </a:t>
                </a:r>
                <a:r>
                  <a:rPr lang="zh-CN" altLang="en-US" sz="2400" b="1" dirty="0" smtClean="0">
                    <a:latin typeface="Times New Roman" panose="02020603050405020304" pitchFamily="18" charset="0"/>
                    <a:cs typeface="Times New Roman" panose="02020603050405020304" pitchFamily="18" charset="0"/>
                  </a:rPr>
                  <a:t>分</a:t>
                </a:r>
                <a:r>
                  <a:rPr lang="zh-CN" altLang="en-US" sz="2400" b="1" dirty="0">
                    <a:latin typeface="Times New Roman" panose="02020603050405020304" pitchFamily="18" charset="0"/>
                    <a:cs typeface="Times New Roman" panose="02020603050405020304" pitchFamily="18" charset="0"/>
                  </a:rPr>
                  <a:t>压</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cs typeface="Times New Roman" panose="02020603050405020304" pitchFamily="18" charset="0"/>
                          </a:rPr>
                          <m:t>𝑷</m:t>
                        </m:r>
                      </m:e>
                      <m:sub>
                        <m:r>
                          <a:rPr lang="en-US" altLang="zh-CN" sz="2400" b="1">
                            <a:latin typeface="Cambria Math" panose="02040503050406030204" pitchFamily="18" charset="0"/>
                            <a:cs typeface="Times New Roman" panose="02020603050405020304" pitchFamily="18" charset="0"/>
                          </a:rPr>
                          <m:t>𝒂</m:t>
                        </m:r>
                      </m:sub>
                    </m:sSub>
                  </m:oMath>
                </a14:m>
                <a:endParaRPr lang="en-US" altLang="zh-CN" sz="2400" b="1" dirty="0" smtClean="0">
                  <a:latin typeface="Times New Roman" panose="02020603050405020304" pitchFamily="18" charset="0"/>
                  <a:cs typeface="Times New Roman" panose="02020603050405020304" pitchFamily="18" charset="0"/>
                </a:endParaRPr>
              </a:p>
              <a:p>
                <a:pPr>
                  <a:spcBef>
                    <a:spcPts val="600"/>
                  </a:spcBef>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等线" panose="02010600030101010101" pitchFamily="2" charset="-122"/>
                    <a:ea typeface="等线" panose="02010600030101010101" pitchFamily="2" charset="-122"/>
                    <a:cs typeface="Times New Roman" panose="02020603050405020304" pitchFamily="18" charset="0"/>
                  </a:rPr>
                  <a:t>④ </a:t>
                </a:r>
                <a:r>
                  <a:rPr lang="zh-CN" altLang="en-US" sz="2400" b="1" dirty="0" smtClean="0">
                    <a:latin typeface="Times New Roman" panose="02020603050405020304" pitchFamily="18" charset="0"/>
                    <a:cs typeface="Times New Roman" panose="02020603050405020304" pitchFamily="18" charset="0"/>
                  </a:rPr>
                  <a:t>焓</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𝑰</m:t>
                        </m:r>
                      </m:e>
                      <m:sub>
                        <m:r>
                          <a:rPr lang="en-US" altLang="zh-CN" sz="2400" b="1" i="1" smtClean="0">
                            <a:latin typeface="Cambria Math" panose="02040503050406030204" pitchFamily="18" charset="0"/>
                            <a:cs typeface="Times New Roman" panose="02020603050405020304" pitchFamily="18" charset="0"/>
                          </a:rPr>
                          <m:t>𝒂</m:t>
                        </m:r>
                      </m:sub>
                    </m:sSub>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𝒄</m:t>
                        </m:r>
                      </m:e>
                      <m:sub>
                        <m:r>
                          <a:rPr lang="en-US" altLang="zh-CN" sz="2400" b="1" i="1" smtClean="0">
                            <a:latin typeface="Cambria Math" panose="02040503050406030204" pitchFamily="18" charset="0"/>
                            <a:cs typeface="Times New Roman" panose="02020603050405020304" pitchFamily="18" charset="0"/>
                          </a:rPr>
                          <m:t>𝒂</m:t>
                        </m:r>
                      </m:sub>
                    </m:sSub>
                    <m:r>
                      <a:rPr lang="en-US" altLang="zh-CN" sz="2400" b="1" i="1" smtClean="0">
                        <a:latin typeface="Cambria Math" panose="02040503050406030204" pitchFamily="18" charset="0"/>
                        <a:cs typeface="Times New Roman" panose="02020603050405020304" pitchFamily="18" charset="0"/>
                      </a:rPr>
                      <m:t>𝒕</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𝟏</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𝟎𝟏</m:t>
                    </m:r>
                    <m:r>
                      <a:rPr lang="en-US" altLang="zh-CN" sz="2400" b="1" i="1" smtClean="0">
                        <a:latin typeface="Cambria Math" panose="02040503050406030204" pitchFamily="18" charset="0"/>
                        <a:cs typeface="Times New Roman" panose="02020603050405020304" pitchFamily="18" charset="0"/>
                      </a:rPr>
                      <m:t>𝒕</m:t>
                    </m:r>
                    <m:f>
                      <m:fPr>
                        <m:type m:val="lin"/>
                        <m:ctrlPr>
                          <a:rPr lang="en-US" altLang="zh-CN" sz="2400" b="1" i="1" smtClean="0">
                            <a:latin typeface="Cambria Math" panose="02040503050406030204" pitchFamily="18" charset="0"/>
                            <a:cs typeface="Times New Roman" panose="02020603050405020304" pitchFamily="18" charset="0"/>
                          </a:rPr>
                        </m:ctrlPr>
                      </m:fPr>
                      <m:num>
                        <m:r>
                          <a:rPr lang="en-US" altLang="zh-CN" sz="2400" b="1" i="1" smtClean="0">
                            <a:latin typeface="Cambria Math" panose="02040503050406030204" pitchFamily="18" charset="0"/>
                            <a:cs typeface="Times New Roman" panose="02020603050405020304" pitchFamily="18" charset="0"/>
                          </a:rPr>
                          <m:t>𝒌𝑱</m:t>
                        </m:r>
                      </m:num>
                      <m:den>
                        <m:r>
                          <a:rPr lang="en-US" altLang="zh-CN" sz="2400" b="1" i="1" smtClean="0">
                            <a:latin typeface="Cambria Math" panose="02040503050406030204" pitchFamily="18" charset="0"/>
                            <a:cs typeface="Times New Roman" panose="02020603050405020304" pitchFamily="18" charset="0"/>
                          </a:rPr>
                          <m:t>𝒌𝒈</m:t>
                        </m:r>
                      </m:den>
                    </m:f>
                  </m:oMath>
                </a14:m>
                <a:endParaRPr lang="en-US" altLang="zh-CN" sz="2400" b="1" dirty="0">
                  <a:latin typeface="Times New Roman" panose="02020603050405020304" pitchFamily="18" charset="0"/>
                  <a:cs typeface="Times New Roman" panose="02020603050405020304" pitchFamily="18" charset="0"/>
                </a:endParaRPr>
              </a:p>
              <a:p>
                <a:pPr>
                  <a:spcBef>
                    <a:spcPts val="600"/>
                  </a:spcBef>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）绝对干物料</a:t>
                </a:r>
                <a:endParaRPr lang="en-US" altLang="zh-CN" sz="2400" b="1" dirty="0" smtClean="0">
                  <a:latin typeface="Times New Roman" panose="02020603050405020304" pitchFamily="18" charset="0"/>
                  <a:cs typeface="Times New Roman" panose="02020603050405020304" pitchFamily="18" charset="0"/>
                </a:endParaRPr>
              </a:p>
              <a:p>
                <a:pPr>
                  <a:spcBef>
                    <a:spcPts val="600"/>
                  </a:spcBef>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① </a:t>
                </a:r>
                <a:r>
                  <a:rPr lang="zh-CN" altLang="en-US" sz="2400" b="1" dirty="0">
                    <a:latin typeface="Times New Roman" panose="02020603050405020304" pitchFamily="18" charset="0"/>
                    <a:cs typeface="Times New Roman" panose="02020603050405020304" pitchFamily="18" charset="0"/>
                  </a:rPr>
                  <a:t>质量</a:t>
                </a:r>
                <a:r>
                  <a:rPr lang="zh-CN" altLang="en-US" sz="2400" b="1" dirty="0" smtClean="0">
                    <a:latin typeface="Times New Roman" panose="02020603050405020304" pitchFamily="18" charset="0"/>
                    <a:cs typeface="Times New Roman" panose="02020603050405020304" pitchFamily="18" charset="0"/>
                  </a:rPr>
                  <a:t>流量</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𝑮</m:t>
                        </m:r>
                      </m:e>
                      <m:sub>
                        <m:r>
                          <a:rPr lang="en-US" altLang="zh-CN" sz="2400" b="1" i="1" smtClean="0">
                            <a:latin typeface="Cambria Math" panose="02040503050406030204" pitchFamily="18" charset="0"/>
                            <a:cs typeface="Times New Roman" panose="02020603050405020304" pitchFamily="18" charset="0"/>
                          </a:rPr>
                          <m:t>𝑪</m:t>
                        </m:r>
                      </m:sub>
                    </m:sSub>
                  </m:oMath>
                </a14:m>
                <a:r>
                  <a:rPr lang="zh-CN" altLang="en-US" sz="2400" b="1" dirty="0" smtClean="0">
                    <a:latin typeface="Times New Roman" panose="02020603050405020304" pitchFamily="18" charset="0"/>
                    <a:cs typeface="Times New Roman" panose="02020603050405020304" pitchFamily="18" charset="0"/>
                  </a:rPr>
                  <a:t>不变</a:t>
                </a:r>
                <a:endParaRPr lang="en-US" altLang="zh-CN" sz="2400" b="1" dirty="0" smtClean="0">
                  <a:latin typeface="Times New Roman" panose="02020603050405020304" pitchFamily="18" charset="0"/>
                  <a:cs typeface="Times New Roman" panose="02020603050405020304" pitchFamily="18" charset="0"/>
                </a:endParaRPr>
              </a:p>
              <a:p>
                <a:pPr>
                  <a:spcBef>
                    <a:spcPts val="600"/>
                  </a:spcBef>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）干燥过程中变化的是什么？ 水分（传热和传质）</a:t>
                </a:r>
                <a:endParaRPr lang="en-US" altLang="zh-CN" sz="2400" b="1" dirty="0">
                  <a:latin typeface="Times New Roman" panose="02020603050405020304" pitchFamily="18" charset="0"/>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27546" y="805216"/>
                <a:ext cx="11546006" cy="5586145"/>
              </a:xfrm>
              <a:prstGeom prst="rect">
                <a:avLst/>
              </a:prstGeom>
              <a:blipFill>
                <a:blip r:embed="rId2"/>
                <a:stretch>
                  <a:fillRect l="-845" t="-1310" b="-1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380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文本框 2"/>
              <p:cNvSpPr txBox="1"/>
              <p:nvPr/>
            </p:nvSpPr>
            <p:spPr>
              <a:xfrm>
                <a:off x="327546" y="805216"/>
                <a:ext cx="11546006" cy="5294142"/>
              </a:xfrm>
              <a:prstGeom prst="rect">
                <a:avLst/>
              </a:prstGeom>
              <a:noFill/>
            </p:spPr>
            <p:txBody>
              <a:bodyPr wrap="square" rtlCol="0">
                <a:spAutoFit/>
              </a:bodyPr>
              <a:lstStyle/>
              <a:p>
                <a:r>
                  <a:rPr lang="zh-CN" altLang="en-US" sz="2400" b="1" dirty="0" smtClean="0"/>
                  <a:t> 一、物料衡算</a:t>
                </a:r>
                <a:endParaRPr lang="en-US" altLang="zh-CN" sz="2400" b="1" dirty="0" smtClean="0"/>
              </a:p>
              <a:p>
                <a:r>
                  <a:rPr lang="zh-CN" altLang="en-US" sz="2400" b="1" dirty="0" smtClean="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湿物料</a:t>
                </a:r>
                <a:r>
                  <a:rPr lang="zh-CN" altLang="en-US" sz="2400" b="1" dirty="0">
                    <a:latin typeface="Times New Roman" panose="02020603050405020304" pitchFamily="18" charset="0"/>
                    <a:cs typeface="Times New Roman" panose="02020603050405020304" pitchFamily="18" charset="0"/>
                  </a:rPr>
                  <a:t>中减少的水分 </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zh-CN" altLang="en-US" sz="2400" b="1" dirty="0">
                    <a:latin typeface="Times New Roman" panose="02020603050405020304" pitchFamily="18" charset="0"/>
                    <a:cs typeface="Times New Roman" panose="02020603050405020304" pitchFamily="18" charset="0"/>
                  </a:rPr>
                  <a:t> 湿空气中增加的水分</a:t>
                </a:r>
                <a:endParaRPr lang="en-US" altLang="zh-CN" sz="2400" b="1" dirty="0">
                  <a:latin typeface="Times New Roman" panose="02020603050405020304" pitchFamily="18" charset="0"/>
                  <a:cs typeface="Times New Roman" panose="02020603050405020304" pitchFamily="18" charset="0"/>
                </a:endParaRPr>
              </a:p>
              <a:p>
                <a:pPr>
                  <a:spcBef>
                    <a:spcPts val="1200"/>
                  </a:spcBef>
                </a:pP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rPr>
                      <m:t>𝑾</m:t>
                    </m:r>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𝑮</m:t>
                        </m:r>
                      </m:e>
                      <m:sub>
                        <m:r>
                          <a:rPr lang="en-US" altLang="zh-CN" sz="2400" b="1" i="1">
                            <a:latin typeface="Cambria Math" panose="02040503050406030204" pitchFamily="18" charset="0"/>
                          </a:rPr>
                          <m:t>𝑪</m:t>
                        </m:r>
                      </m:sub>
                    </m:sSub>
                    <m:d>
                      <m:dPr>
                        <m:ctrlPr>
                          <a:rPr lang="en-US" altLang="zh-CN"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𝑿</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𝑿</m:t>
                            </m:r>
                          </m:e>
                          <m:sub>
                            <m:r>
                              <a:rPr lang="en-US" altLang="zh-CN" sz="2400" b="1" i="1">
                                <a:latin typeface="Cambria Math" panose="02040503050406030204" pitchFamily="18" charset="0"/>
                              </a:rPr>
                              <m:t>𝟐</m:t>
                            </m:r>
                          </m:sub>
                        </m:sSub>
                      </m:e>
                    </m:d>
                  </m:oMath>
                </a14:m>
                <a:r>
                  <a:rPr lang="zh-CN" altLang="en-US"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rPr>
                      <m:t>=</m:t>
                    </m:r>
                    <m:r>
                      <a:rPr lang="en-US" altLang="zh-CN" sz="2400" b="1" i="1">
                        <a:latin typeface="Cambria Math" panose="02040503050406030204" pitchFamily="18" charset="0"/>
                      </a:rPr>
                      <m:t>𝑳</m:t>
                    </m:r>
                    <m:d>
                      <m:dPr>
                        <m:ctrlPr>
                          <a:rPr lang="en-US" altLang="zh-CN"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𝑯</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𝑯</m:t>
                            </m:r>
                          </m:e>
                          <m:sub>
                            <m:r>
                              <a:rPr lang="en-US" altLang="zh-CN" sz="2400" b="1" i="1">
                                <a:latin typeface="Cambria Math" panose="02040503050406030204" pitchFamily="18" charset="0"/>
                              </a:rPr>
                              <m:t>𝟏</m:t>
                            </m:r>
                          </m:sub>
                        </m:sSub>
                      </m:e>
                    </m:d>
                  </m:oMath>
                </a14:m>
                <a:endParaRPr lang="en-US" altLang="zh-CN" sz="2400" b="1" dirty="0" smtClean="0">
                  <a:latin typeface="Times New Roman" panose="02020603050405020304" pitchFamily="18" charset="0"/>
                  <a:cs typeface="Times New Roman" panose="02020603050405020304" pitchFamily="18" charset="0"/>
                </a:endParaRPr>
              </a:p>
              <a:p>
                <a:pPr>
                  <a:spcBef>
                    <a:spcPts val="1200"/>
                  </a:spcBef>
                </a:pPr>
                <a:endParaRPr lang="en-US" altLang="zh-CN" sz="2400" b="1" dirty="0" smtClean="0">
                  <a:latin typeface="Times New Roman" panose="02020603050405020304" pitchFamily="18" charset="0"/>
                  <a:cs typeface="Times New Roman" panose="02020603050405020304" pitchFamily="18" charset="0"/>
                </a:endParaRPr>
              </a:p>
              <a:p>
                <a:pPr>
                  <a:spcBef>
                    <a:spcPts val="1200"/>
                  </a:spcBef>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）湿度</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𝑯</m:t>
                    </m:r>
                  </m:oMath>
                </a14:m>
                <a:r>
                  <a:rPr lang="zh-CN" altLang="en-US" sz="2400" dirty="0" smtClean="0"/>
                  <a:t>（</a:t>
                </a:r>
                <a:r>
                  <a:rPr lang="zh-CN" altLang="en-US" sz="2400" dirty="0"/>
                  <a:t> </a:t>
                </a:r>
                <a14:m>
                  <m:oMath xmlns:m="http://schemas.openxmlformats.org/officeDocument/2006/math">
                    <m:f>
                      <m:fPr>
                        <m:type m:val="lin"/>
                        <m:ctrlPr>
                          <a:rPr lang="zh-CN" altLang="en-US" sz="2400" i="1">
                            <a:latin typeface="Cambria Math" panose="02040503050406030204" pitchFamily="18" charset="0"/>
                          </a:rPr>
                        </m:ctrlPr>
                      </m:fPr>
                      <m:num>
                        <m:r>
                          <a:rPr lang="en-US" altLang="zh-CN" sz="2400" i="1">
                            <a:latin typeface="Cambria Math" panose="02040503050406030204" pitchFamily="18" charset="0"/>
                          </a:rPr>
                          <m:t>𝑘𝑔</m:t>
                        </m:r>
                        <m:r>
                          <a:rPr lang="zh-CN" altLang="en-US" sz="2400" i="1">
                            <a:latin typeface="Cambria Math" panose="02040503050406030204" pitchFamily="18" charset="0"/>
                          </a:rPr>
                          <m:t>水汽</m:t>
                        </m:r>
                      </m:num>
                      <m:den>
                        <m:r>
                          <a:rPr lang="en-US" altLang="zh-CN" sz="2400" i="1">
                            <a:latin typeface="Cambria Math" panose="02040503050406030204" pitchFamily="18" charset="0"/>
                          </a:rPr>
                          <m:t>𝑘𝑔</m:t>
                        </m:r>
                        <m:r>
                          <a:rPr lang="zh-CN" altLang="en-US" sz="2400" i="1">
                            <a:latin typeface="Cambria Math" panose="02040503050406030204" pitchFamily="18" charset="0"/>
                          </a:rPr>
                          <m:t>干气</m:t>
                        </m:r>
                      </m:den>
                    </m:f>
                    <m:r>
                      <a:rPr lang="zh-CN" altLang="en-US" sz="2400" b="0" i="1" smtClean="0">
                        <a:latin typeface="Cambria Math" panose="02040503050406030204" pitchFamily="18" charset="0"/>
                      </a:rPr>
                      <m:t>）</m:t>
                    </m:r>
                  </m:oMath>
                </a14:m>
                <a:endParaRPr lang="en-US" altLang="zh-CN" sz="2400" dirty="0" smtClean="0"/>
              </a:p>
              <a:p>
                <a:pPr>
                  <a:spcBef>
                    <a:spcPts val="1200"/>
                  </a:spcBef>
                </a:pPr>
                <a:r>
                  <a:rPr lang="en-US" altLang="zh-CN" sz="2400" dirty="0"/>
                  <a:t> </a:t>
                </a:r>
                <a:r>
                  <a:rPr lang="en-US" altLang="zh-CN" sz="2400" dirty="0" smtClean="0"/>
                  <a:t>      </a:t>
                </a:r>
                <a14:m>
                  <m:oMath xmlns:m="http://schemas.openxmlformats.org/officeDocument/2006/math">
                    <m:r>
                      <a:rPr lang="en-US" altLang="zh-CN" sz="2400" b="1" i="1">
                        <a:latin typeface="Cambria Math" panose="02040503050406030204" pitchFamily="18" charset="0"/>
                      </a:rPr>
                      <m:t>𝑯</m:t>
                    </m:r>
                    <m:r>
                      <a:rPr lang="en-US" altLang="zh-CN" sz="2400" b="1" i="1">
                        <a:latin typeface="Cambria Math" panose="02040503050406030204" pitchFamily="18" charset="0"/>
                      </a:rPr>
                      <m:t>=</m:t>
                    </m:r>
                    <m:r>
                      <a:rPr lang="en-US" altLang="zh-CN" sz="2400" b="1">
                        <a:latin typeface="Cambria Math" panose="02040503050406030204" pitchFamily="18" charset="0"/>
                      </a:rPr>
                      <m:t>𝟎</m:t>
                    </m:r>
                    <m:r>
                      <a:rPr lang="en-US" altLang="zh-CN" sz="2400" b="1">
                        <a:latin typeface="Cambria Math" panose="02040503050406030204" pitchFamily="18" charset="0"/>
                      </a:rPr>
                      <m:t>.</m:t>
                    </m:r>
                    <m:r>
                      <a:rPr lang="en-US" altLang="zh-CN" sz="2400" b="1">
                        <a:latin typeface="Cambria Math" panose="02040503050406030204" pitchFamily="18" charset="0"/>
                      </a:rPr>
                      <m:t>𝟔𝟐𝟐</m:t>
                    </m:r>
                    <m:r>
                      <a:rPr lang="en-US" altLang="zh-CN" sz="2400" b="1" i="1">
                        <a:latin typeface="Cambria Math" panose="02040503050406030204" pitchFamily="18" charset="0"/>
                        <a:ea typeface="Cambria Math" panose="02040503050406030204" pitchFamily="18" charset="0"/>
                      </a:rPr>
                      <m:t>×</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𝒑</m:t>
                            </m:r>
                          </m:e>
                          <m:sub>
                            <m:r>
                              <a:rPr lang="en-US" altLang="zh-CN" sz="2400" b="1" i="1">
                                <a:latin typeface="Cambria Math" panose="02040503050406030204" pitchFamily="18" charset="0"/>
                              </a:rPr>
                              <m:t>𝑽</m:t>
                            </m:r>
                          </m:sub>
                        </m:sSub>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𝒑</m:t>
                            </m:r>
                          </m:e>
                          <m:sub>
                            <m:r>
                              <a:rPr lang="en-US" altLang="zh-CN" sz="2400" b="1" i="1">
                                <a:latin typeface="Cambria Math" panose="02040503050406030204" pitchFamily="18" charset="0"/>
                              </a:rPr>
                              <m:t>𝒂</m:t>
                            </m:r>
                          </m:sub>
                        </m:sSub>
                      </m:den>
                    </m:f>
                    <m:r>
                      <a:rPr lang="en-US" altLang="zh-CN" sz="2400" b="1" i="1">
                        <a:latin typeface="Cambria Math" panose="02040503050406030204" pitchFamily="18" charset="0"/>
                      </a:rPr>
                      <m:t>=</m:t>
                    </m:r>
                    <m:r>
                      <a:rPr lang="en-US" altLang="zh-CN" sz="2400" b="1" i="1">
                        <a:latin typeface="Cambria Math" panose="02040503050406030204" pitchFamily="18" charset="0"/>
                      </a:rPr>
                      <m:t>𝟎</m:t>
                    </m:r>
                    <m:r>
                      <a:rPr lang="en-US" altLang="zh-CN" sz="2400" b="1" i="1">
                        <a:latin typeface="Cambria Math" panose="02040503050406030204" pitchFamily="18" charset="0"/>
                      </a:rPr>
                      <m:t>.</m:t>
                    </m:r>
                    <m:r>
                      <a:rPr lang="en-US" altLang="zh-CN" sz="2400" b="1" i="1">
                        <a:latin typeface="Cambria Math" panose="02040503050406030204" pitchFamily="18" charset="0"/>
                      </a:rPr>
                      <m:t>𝟔𝟐𝟐</m:t>
                    </m:r>
                    <m:r>
                      <a:rPr lang="en-US" altLang="zh-CN" sz="2400" b="1" i="1">
                        <a:latin typeface="Cambria Math" panose="02040503050406030204" pitchFamily="18" charset="0"/>
                        <a:ea typeface="Cambria Math" panose="02040503050406030204" pitchFamily="18" charset="0"/>
                      </a:rPr>
                      <m:t>×</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𝒑</m:t>
                            </m:r>
                          </m:e>
                          <m:sub>
                            <m:r>
                              <a:rPr lang="en-US" altLang="zh-CN" sz="2400" b="1" i="1">
                                <a:latin typeface="Cambria Math" panose="02040503050406030204" pitchFamily="18" charset="0"/>
                              </a:rPr>
                              <m:t>𝑽</m:t>
                            </m:r>
                          </m:sub>
                        </m:sSub>
                      </m:num>
                      <m:den>
                        <m:r>
                          <a:rPr lang="en-US" altLang="zh-CN" sz="2400" b="1" i="1">
                            <a:latin typeface="Cambria Math" panose="02040503050406030204" pitchFamily="18" charset="0"/>
                          </a:rPr>
                          <m:t>𝒑</m:t>
                        </m:r>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𝒑</m:t>
                            </m:r>
                          </m:e>
                          <m:sub>
                            <m:r>
                              <a:rPr lang="en-US" altLang="zh-CN" sz="2400" b="1" i="1">
                                <a:latin typeface="Cambria Math" panose="02040503050406030204" pitchFamily="18" charset="0"/>
                              </a:rPr>
                              <m:t>𝑽</m:t>
                            </m:r>
                          </m:sub>
                        </m:sSub>
                      </m:den>
                    </m:f>
                  </m:oMath>
                </a14:m>
                <a:endParaRPr lang="en-US" altLang="zh-CN" sz="2400" dirty="0" smtClean="0"/>
              </a:p>
              <a:p>
                <a:pPr>
                  <a:spcBef>
                    <a:spcPts val="1200"/>
                  </a:spcBef>
                </a:pPr>
                <a:endParaRPr lang="en-US" altLang="zh-CN" sz="2400" dirty="0" smtClean="0"/>
              </a:p>
              <a:p>
                <a:pPr>
                  <a:spcBef>
                    <a:spcPts val="1200"/>
                  </a:spcBef>
                </a:pPr>
                <a:r>
                  <a:rPr lang="zh-CN" altLang="en-US" sz="2400" dirty="0" smtClean="0"/>
                  <a:t>（</a:t>
                </a:r>
                <a:r>
                  <a:rPr lang="en-US" altLang="zh-CN" sz="2400" dirty="0" smtClean="0"/>
                  <a:t>2</a:t>
                </a:r>
                <a:r>
                  <a:rPr lang="zh-CN" altLang="en-US" sz="2400" dirty="0" smtClean="0"/>
                  <a:t>）</a:t>
                </a:r>
                <a:r>
                  <a:rPr lang="zh-CN" altLang="en-US" sz="2400" b="1" dirty="0">
                    <a:latin typeface="Times New Roman" panose="02020603050405020304" pitchFamily="18" charset="0"/>
                    <a:cs typeface="Times New Roman" panose="02020603050405020304" pitchFamily="18" charset="0"/>
                  </a:rPr>
                  <a:t>干基</a:t>
                </a:r>
                <a:r>
                  <a:rPr lang="zh-CN" altLang="en-US" sz="2400" b="1" dirty="0" smtClean="0">
                    <a:latin typeface="Times New Roman" panose="02020603050405020304" pitchFamily="18" charset="0"/>
                    <a:cs typeface="Times New Roman" panose="02020603050405020304" pitchFamily="18" charset="0"/>
                  </a:rPr>
                  <a:t>含水量</a:t>
                </a:r>
                <a14:m>
                  <m:oMath xmlns:m="http://schemas.openxmlformats.org/officeDocument/2006/math">
                    <m:r>
                      <a:rPr lang="en-US" altLang="zh-CN" sz="2400" b="1" i="1" dirty="0">
                        <a:latin typeface="Cambria Math" panose="02040503050406030204" pitchFamily="18" charset="0"/>
                        <a:cs typeface="Times New Roman" panose="02020603050405020304" pitchFamily="18" charset="0"/>
                      </a:rPr>
                      <m:t>𝑿</m:t>
                    </m:r>
                  </m:oMath>
                </a14:m>
                <a:r>
                  <a:rPr lang="zh-CN" altLang="en-US" sz="2400" dirty="0"/>
                  <a:t>（ </a:t>
                </a:r>
                <a14:m>
                  <m:oMath xmlns:m="http://schemas.openxmlformats.org/officeDocument/2006/math">
                    <m:f>
                      <m:fPr>
                        <m:type m:val="lin"/>
                        <m:ctrlPr>
                          <a:rPr lang="zh-CN" altLang="en-US" sz="2400" i="1">
                            <a:latin typeface="Cambria Math" panose="02040503050406030204" pitchFamily="18" charset="0"/>
                          </a:rPr>
                        </m:ctrlPr>
                      </m:fPr>
                      <m:num>
                        <m:r>
                          <a:rPr lang="en-US" altLang="zh-CN" sz="2400" i="1">
                            <a:latin typeface="Cambria Math" panose="02040503050406030204" pitchFamily="18" charset="0"/>
                          </a:rPr>
                          <m:t>𝑘𝑔</m:t>
                        </m:r>
                        <m:r>
                          <a:rPr lang="zh-CN" altLang="en-US" sz="2400" i="1">
                            <a:latin typeface="Cambria Math" panose="02040503050406030204" pitchFamily="18" charset="0"/>
                          </a:rPr>
                          <m:t>水</m:t>
                        </m:r>
                      </m:num>
                      <m:den>
                        <m:r>
                          <a:rPr lang="en-US" altLang="zh-CN" sz="2400" i="1">
                            <a:latin typeface="Cambria Math" panose="02040503050406030204" pitchFamily="18" charset="0"/>
                          </a:rPr>
                          <m:t>𝑘𝑔</m:t>
                        </m:r>
                        <m:r>
                          <a:rPr lang="zh-CN" altLang="en-US" sz="2400" b="0" i="1" smtClean="0">
                            <a:latin typeface="Cambria Math" panose="02040503050406030204" pitchFamily="18" charset="0"/>
                          </a:rPr>
                          <m:t>绝</m:t>
                        </m:r>
                        <m:r>
                          <a:rPr lang="zh-CN" altLang="en-US" sz="2400" i="1">
                            <a:latin typeface="Cambria Math" panose="02040503050406030204" pitchFamily="18" charset="0"/>
                          </a:rPr>
                          <m:t>干</m:t>
                        </m:r>
                        <m:r>
                          <a:rPr lang="zh-CN" altLang="en-US" sz="2400" b="0" i="1" smtClean="0">
                            <a:latin typeface="Cambria Math" panose="02040503050406030204" pitchFamily="18" charset="0"/>
                          </a:rPr>
                          <m:t>料</m:t>
                        </m:r>
                      </m:den>
                    </m:f>
                    <m:r>
                      <a:rPr lang="zh-CN" altLang="en-US" sz="2400" i="1">
                        <a:latin typeface="Cambria Math" panose="02040503050406030204" pitchFamily="18" charset="0"/>
                      </a:rPr>
                      <m:t>）</m:t>
                    </m:r>
                  </m:oMath>
                </a14:m>
                <a:endParaRPr lang="en-US" altLang="zh-CN" sz="2400" b="1" i="1" dirty="0" smtClean="0">
                  <a:latin typeface="Times New Roman" panose="02020603050405020304" pitchFamily="18" charset="0"/>
                  <a:cs typeface="Times New Roman" panose="02020603050405020304" pitchFamily="18" charset="0"/>
                </a:endParaRPr>
              </a:p>
              <a:p>
                <a:pPr>
                  <a:spcBef>
                    <a:spcPts val="1200"/>
                  </a:spcBef>
                </a:pPr>
                <a:r>
                  <a:rPr lang="en-US" altLang="zh-CN" sz="2400" b="1" i="1" dirty="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rPr>
                      <m:t>𝑿</m:t>
                    </m:r>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𝒎</m:t>
                            </m:r>
                          </m:e>
                          <m:sub>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𝑯</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𝑶</m:t>
                            </m:r>
                          </m:sub>
                        </m:sSub>
                      </m:num>
                      <m:den>
                        <m:r>
                          <a:rPr lang="en-US" altLang="zh-CN" sz="2400" b="1" i="1">
                            <a:latin typeface="Cambria Math" panose="02040503050406030204" pitchFamily="18" charset="0"/>
                          </a:rPr>
                          <m:t>𝒎</m:t>
                        </m:r>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𝒎</m:t>
                            </m:r>
                          </m:e>
                          <m:sub>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𝑯</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𝑶</m:t>
                            </m:r>
                          </m:sub>
                        </m:sSub>
                      </m:den>
                    </m:f>
                  </m:oMath>
                </a14:m>
                <a:endParaRPr lang="en-US" altLang="zh-CN" sz="2400" b="1"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327546" y="805216"/>
                <a:ext cx="11546006" cy="5294142"/>
              </a:xfrm>
              <a:prstGeom prst="rect">
                <a:avLst/>
              </a:prstGeom>
              <a:blipFill>
                <a:blip r:embed="rId2"/>
                <a:stretch>
                  <a:fillRect l="-845" t="-1381" b="-1151"/>
                </a:stretch>
              </a:blipFill>
            </p:spPr>
            <p:txBody>
              <a:bodyPr/>
              <a:lstStyle/>
              <a:p>
                <a:r>
                  <a:rPr lang="zh-CN" altLang="en-US">
                    <a:noFill/>
                  </a:rPr>
                  <a:t> </a:t>
                </a:r>
              </a:p>
            </p:txBody>
          </p:sp>
        </mc:Fallback>
      </mc:AlternateContent>
      <p:grpSp>
        <p:nvGrpSpPr>
          <p:cNvPr id="4" name="组合 3"/>
          <p:cNvGrpSpPr/>
          <p:nvPr/>
        </p:nvGrpSpPr>
        <p:grpSpPr>
          <a:xfrm>
            <a:off x="7083097" y="2765686"/>
            <a:ext cx="4844311" cy="3791096"/>
            <a:chOff x="7053943" y="2309258"/>
            <a:chExt cx="4844311" cy="3287173"/>
          </a:xfrm>
        </p:grpSpPr>
        <p:grpSp>
          <p:nvGrpSpPr>
            <p:cNvPr id="5" name="组合 4"/>
            <p:cNvGrpSpPr/>
            <p:nvPr/>
          </p:nvGrpSpPr>
          <p:grpSpPr>
            <a:xfrm>
              <a:off x="7053943" y="3606616"/>
              <a:ext cx="4844311" cy="1989815"/>
              <a:chOff x="2859828" y="2235030"/>
              <a:chExt cx="4844311" cy="1989815"/>
            </a:xfrm>
          </p:grpSpPr>
          <p:sp>
            <p:nvSpPr>
              <p:cNvPr id="11" name="Line 8"/>
              <p:cNvSpPr>
                <a:spLocks noChangeShapeType="1"/>
              </p:cNvSpPr>
              <p:nvPr/>
            </p:nvSpPr>
            <p:spPr bwMode="auto">
              <a:xfrm>
                <a:off x="3115995" y="2948037"/>
                <a:ext cx="178911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2" name="Text Box 9"/>
                  <p:cNvSpPr txBox="1">
                    <a:spLocks noChangeArrowheads="1"/>
                  </p:cNvSpPr>
                  <p:nvPr/>
                </p:nvSpPr>
                <p:spPr bwMode="auto">
                  <a:xfrm>
                    <a:off x="3143941" y="2235030"/>
                    <a:ext cx="1141082"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湿空气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𝟏</m:t>
                              </m:r>
                            </m:sub>
                          </m:sSub>
                        </m:oMath>
                      </m:oMathPara>
                    </a14:m>
                    <a:endParaRPr lang="en-US" altLang="zh-CN" sz="2000" b="1" i="1" dirty="0"/>
                  </a:p>
                </p:txBody>
              </p:sp>
            </mc:Choice>
            <mc:Fallback xmlns="">
              <p:sp>
                <p:nvSpPr>
                  <p:cNvPr id="33" name="Text Box 9"/>
                  <p:cNvSpPr txBox="1">
                    <a:spLocks noRot="1" noChangeAspect="1" noMove="1" noResize="1" noEditPoints="1" noAdjustHandles="1" noChangeArrowheads="1" noChangeShapeType="1" noTextEdit="1"/>
                  </p:cNvSpPr>
                  <p:nvPr/>
                </p:nvSpPr>
                <p:spPr bwMode="auto">
                  <a:xfrm>
                    <a:off x="3143941" y="2235030"/>
                    <a:ext cx="1141082" cy="707886"/>
                  </a:xfrm>
                  <a:prstGeom prst="rect">
                    <a:avLst/>
                  </a:prstGeom>
                  <a:blipFill>
                    <a:blip r:embed="rId6"/>
                    <a:stretch>
                      <a:fillRect t="-522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3" name="Group 22"/>
              <p:cNvGrpSpPr>
                <a:grpSpLocks/>
              </p:cNvGrpSpPr>
              <p:nvPr/>
            </p:nvGrpSpPr>
            <p:grpSpPr bwMode="auto">
              <a:xfrm>
                <a:off x="4868595" y="2490837"/>
                <a:ext cx="647700" cy="1524001"/>
                <a:chOff x="2952" y="1968"/>
                <a:chExt cx="408" cy="960"/>
              </a:xfrm>
            </p:grpSpPr>
            <p:sp>
              <p:nvSpPr>
                <p:cNvPr id="20" name="Rectangle 10"/>
                <p:cNvSpPr>
                  <a:spLocks noChangeArrowheads="1"/>
                </p:cNvSpPr>
                <p:nvPr/>
              </p:nvSpPr>
              <p:spPr bwMode="auto">
                <a:xfrm>
                  <a:off x="2952" y="1968"/>
                  <a:ext cx="408" cy="960"/>
                </a:xfrm>
                <a:prstGeom prst="rect">
                  <a:avLst/>
                </a:prstGeom>
                <a:no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Text Box 11"/>
                <p:cNvSpPr txBox="1">
                  <a:spLocks noChangeArrowheads="1"/>
                </p:cNvSpPr>
                <p:nvPr/>
              </p:nvSpPr>
              <p:spPr bwMode="auto">
                <a:xfrm>
                  <a:off x="2985" y="2004"/>
                  <a:ext cx="336" cy="8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干</a:t>
                  </a:r>
                </a:p>
                <a:p>
                  <a:pPr eaLnBrk="1" hangingPunct="1"/>
                  <a:r>
                    <a:rPr lang="zh-CN" altLang="en-US" b="1" dirty="0"/>
                    <a:t>燥</a:t>
                  </a:r>
                </a:p>
                <a:p>
                  <a:pPr eaLnBrk="1" hangingPunct="1"/>
                  <a:r>
                    <a:rPr lang="zh-CN" altLang="en-US" b="1" dirty="0"/>
                    <a:t>器</a:t>
                  </a:r>
                </a:p>
              </p:txBody>
            </p:sp>
          </p:grpSp>
          <p:sp>
            <p:nvSpPr>
              <p:cNvPr id="14" name="Line 14"/>
              <p:cNvSpPr>
                <a:spLocks noChangeShapeType="1"/>
              </p:cNvSpPr>
              <p:nvPr/>
            </p:nvSpPr>
            <p:spPr bwMode="auto">
              <a:xfrm flipV="1">
                <a:off x="5516295" y="2932162"/>
                <a:ext cx="202406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H="1" flipV="1">
                <a:off x="5554395" y="3481438"/>
                <a:ext cx="1985963" cy="14288"/>
              </a:xfrm>
              <a:prstGeom prst="line">
                <a:avLst/>
              </a:prstGeom>
              <a:noFill/>
              <a:ln w="38100">
                <a:solidFill>
                  <a:schemeClr val="fo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6" name="Text Box 16"/>
                  <p:cNvSpPr txBox="1">
                    <a:spLocks noChangeArrowheads="1"/>
                  </p:cNvSpPr>
                  <p:nvPr/>
                </p:nvSpPr>
                <p:spPr bwMode="auto">
                  <a:xfrm>
                    <a:off x="5903475" y="3516959"/>
                    <a:ext cx="1800664"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t>     </a:t>
                    </a:r>
                    <a:r>
                      <a:rPr lang="zh-CN" altLang="en-US" sz="2000" b="1" dirty="0" smtClean="0"/>
                      <a:t>湿物料</a:t>
                    </a:r>
                    <a:endParaRPr lang="en-US" altLang="zh-CN" sz="2000" b="1" baseline="-25000" dirty="0" smtClean="0">
                      <a:cs typeface="Times New Roman" panose="02020603050405020304" pitchFamily="18" charset="0"/>
                    </a:endParaRPr>
                  </a:p>
                  <a:p>
                    <a:pPr eaLnBrk="1" hangingPunct="1"/>
                    <a14:m>
                      <m:oMathPara xmlns:m="http://schemas.openxmlformats.org/officeDocument/2006/math">
                        <m:oMathParaPr>
                          <m:jc m:val="center"/>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𝟏</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𝟏</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𝟏</m:t>
                              </m:r>
                            </m:sub>
                          </m:sSub>
                        </m:oMath>
                      </m:oMathPara>
                    </a14:m>
                    <a:endParaRPr lang="zh-CN" altLang="en-US" sz="2000" b="1" dirty="0"/>
                  </a:p>
                </p:txBody>
              </p:sp>
            </mc:Choice>
            <mc:Fallback xmlns="">
              <p:sp>
                <p:nvSpPr>
                  <p:cNvPr id="45" name="Text Box 16"/>
                  <p:cNvSpPr txBox="1">
                    <a:spLocks noRot="1" noChangeAspect="1" noMove="1" noResize="1" noEditPoints="1" noAdjustHandles="1" noChangeArrowheads="1" noChangeShapeType="1" noTextEdit="1"/>
                  </p:cNvSpPr>
                  <p:nvPr/>
                </p:nvSpPr>
                <p:spPr bwMode="auto">
                  <a:xfrm>
                    <a:off x="5903475" y="3516959"/>
                    <a:ext cx="1800664" cy="707886"/>
                  </a:xfrm>
                  <a:prstGeom prst="rect">
                    <a:avLst/>
                  </a:prstGeom>
                  <a:blipFill>
                    <a:blip r:embed="rId7"/>
                    <a:stretch>
                      <a:fillRect t="-59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 Box 17"/>
                  <p:cNvSpPr txBox="1">
                    <a:spLocks noChangeArrowheads="1"/>
                  </p:cNvSpPr>
                  <p:nvPr/>
                </p:nvSpPr>
                <p:spPr bwMode="auto">
                  <a:xfrm>
                    <a:off x="2859828" y="3510957"/>
                    <a:ext cx="1790887"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产品</a:t>
                    </a:r>
                    <a:endParaRPr lang="en-US" altLang="zh-CN" sz="2000" b="1" dirty="0" smtClean="0"/>
                  </a:p>
                  <a:p>
                    <a:pPr algn="ctr" eaLnBrk="1" hangingPunct="1"/>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𝟐</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𝟐</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𝟐</m:t>
                              </m:r>
                            </m:sub>
                          </m:sSub>
                        </m:oMath>
                      </m:oMathPara>
                    </a14:m>
                    <a:endParaRPr lang="zh-CN" altLang="en-US" sz="2000" b="1" dirty="0"/>
                  </a:p>
                </p:txBody>
              </p:sp>
            </mc:Choice>
            <mc:Fallback xmlns="">
              <p:sp>
                <p:nvSpPr>
                  <p:cNvPr id="46" name="Text Box 17"/>
                  <p:cNvSpPr txBox="1">
                    <a:spLocks noRot="1" noChangeAspect="1" noMove="1" noResize="1" noEditPoints="1" noAdjustHandles="1" noChangeArrowheads="1" noChangeShapeType="1" noTextEdit="1"/>
                  </p:cNvSpPr>
                  <p:nvPr/>
                </p:nvSpPr>
                <p:spPr bwMode="auto">
                  <a:xfrm>
                    <a:off x="2859828" y="3510957"/>
                    <a:ext cx="1790887" cy="707886"/>
                  </a:xfrm>
                  <a:prstGeom prst="rect">
                    <a:avLst/>
                  </a:prstGeom>
                  <a:blipFill>
                    <a:blip r:embed="rId8"/>
                    <a:stretch>
                      <a:fillRect t="-60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Line 18"/>
              <p:cNvSpPr>
                <a:spLocks noChangeShapeType="1"/>
              </p:cNvSpPr>
              <p:nvPr/>
            </p:nvSpPr>
            <p:spPr bwMode="auto">
              <a:xfrm flipH="1">
                <a:off x="3111232" y="3489438"/>
                <a:ext cx="1757363" cy="0"/>
              </a:xfrm>
              <a:prstGeom prst="line">
                <a:avLst/>
              </a:prstGeom>
              <a:noFill/>
              <a:ln w="38100">
                <a:solidFill>
                  <a:schemeClr val="folHlink"/>
                </a:solidFill>
                <a:round/>
                <a:headEnd type="none"/>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9" name="Text Box 29"/>
                  <p:cNvSpPr txBox="1">
                    <a:spLocks noChangeArrowheads="1"/>
                  </p:cNvSpPr>
                  <p:nvPr/>
                </p:nvSpPr>
                <p:spPr bwMode="auto">
                  <a:xfrm>
                    <a:off x="6338565" y="2248684"/>
                    <a:ext cx="1141082"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废气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𝟐</m:t>
                              </m:r>
                            </m:sub>
                          </m:sSub>
                        </m:oMath>
                      </m:oMathPara>
                    </a14:m>
                    <a:endParaRPr lang="zh-CN" altLang="en-US" sz="2000" b="1" dirty="0"/>
                  </a:p>
                </p:txBody>
              </p:sp>
            </mc:Choice>
            <mc:Fallback xmlns="">
              <p:sp>
                <p:nvSpPr>
                  <p:cNvPr id="48" name="Text Box 29"/>
                  <p:cNvSpPr txBox="1">
                    <a:spLocks noRot="1" noChangeAspect="1" noMove="1" noResize="1" noEditPoints="1" noAdjustHandles="1" noChangeArrowheads="1" noChangeShapeType="1" noTextEdit="1"/>
                  </p:cNvSpPr>
                  <p:nvPr/>
                </p:nvSpPr>
                <p:spPr bwMode="auto">
                  <a:xfrm>
                    <a:off x="6338565" y="2248684"/>
                    <a:ext cx="1141082" cy="707886"/>
                  </a:xfrm>
                  <a:prstGeom prst="rect">
                    <a:avLst/>
                  </a:prstGeom>
                  <a:blipFill>
                    <a:blip r:embed="rId9"/>
                    <a:stretch>
                      <a:fillRect t="-59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6" name="矩形 5"/>
            <p:cNvSpPr/>
            <p:nvPr/>
          </p:nvSpPr>
          <p:spPr>
            <a:xfrm>
              <a:off x="7585500" y="2827410"/>
              <a:ext cx="1370395" cy="4756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预热器</a:t>
              </a:r>
            </a:p>
          </p:txBody>
        </p:sp>
        <p:sp>
          <p:nvSpPr>
            <p:cNvPr id="7" name="Line 8"/>
            <p:cNvSpPr>
              <a:spLocks noChangeShapeType="1"/>
            </p:cNvSpPr>
            <p:nvPr/>
          </p:nvSpPr>
          <p:spPr bwMode="auto">
            <a:xfrm>
              <a:off x="7305346" y="3078148"/>
              <a:ext cx="1" cy="1250007"/>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H="1">
              <a:off x="7305346" y="3081217"/>
              <a:ext cx="280154"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p:nvSpPr>
          <p:spPr bwMode="auto">
            <a:xfrm flipH="1">
              <a:off x="8967953" y="3062941"/>
              <a:ext cx="1280663" cy="1"/>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 name="Text Box 9"/>
                <p:cNvSpPr txBox="1">
                  <a:spLocks noChangeArrowheads="1"/>
                </p:cNvSpPr>
                <p:nvPr/>
              </p:nvSpPr>
              <p:spPr bwMode="auto">
                <a:xfrm>
                  <a:off x="9090016" y="2309258"/>
                  <a:ext cx="1240788"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新鲜空气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𝟎</m:t>
                            </m:r>
                          </m:sub>
                        </m:sSub>
                      </m:oMath>
                    </m:oMathPara>
                  </a14:m>
                  <a:endParaRPr lang="en-US" altLang="zh-CN" sz="2000" b="1" i="1" dirty="0"/>
                </a:p>
              </p:txBody>
            </p:sp>
          </mc:Choice>
          <mc:Fallback xmlns="">
            <p:sp>
              <p:nvSpPr>
                <p:cNvPr id="31" name="Text Box 9"/>
                <p:cNvSpPr txBox="1">
                  <a:spLocks noRot="1" noChangeAspect="1" noMove="1" noResize="1" noEditPoints="1" noAdjustHandles="1" noChangeArrowheads="1" noChangeShapeType="1" noTextEdit="1"/>
                </p:cNvSpPr>
                <p:nvPr/>
              </p:nvSpPr>
              <p:spPr bwMode="auto">
                <a:xfrm>
                  <a:off x="9090016" y="2309258"/>
                  <a:ext cx="1240788" cy="707886"/>
                </a:xfrm>
                <a:prstGeom prst="rect">
                  <a:avLst/>
                </a:prstGeom>
                <a:blipFill>
                  <a:blip r:embed="rId10"/>
                  <a:stretch>
                    <a:fillRect l="-4926" t="-5970" r="-44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22" name="椭圆形标注 21"/>
          <p:cNvSpPr/>
          <p:nvPr/>
        </p:nvSpPr>
        <p:spPr>
          <a:xfrm>
            <a:off x="10359958" y="2103854"/>
            <a:ext cx="1808314" cy="978602"/>
          </a:xfrm>
          <a:prstGeom prst="wedgeEllipseCallout">
            <a:avLst>
              <a:gd name="adj1" fmla="val -26767"/>
              <a:gd name="adj2" fmla="val 8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忽略</a:t>
            </a:r>
            <a:r>
              <a:rPr lang="zh-CN" altLang="en-US" dirty="0" smtClean="0"/>
              <a:t>干燥器内的物料损失</a:t>
            </a:r>
            <a:endParaRPr lang="zh-CN" altLang="en-US" dirty="0"/>
          </a:p>
        </p:txBody>
      </p:sp>
    </p:spTree>
    <p:extLst>
      <p:ext uri="{BB962C8B-B14F-4D97-AF65-F5344CB8AC3E}">
        <p14:creationId xmlns:p14="http://schemas.microsoft.com/office/powerpoint/2010/main" val="324467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文本框 2"/>
              <p:cNvSpPr txBox="1"/>
              <p:nvPr/>
            </p:nvSpPr>
            <p:spPr>
              <a:xfrm>
                <a:off x="327546" y="805216"/>
                <a:ext cx="11546006" cy="5209439"/>
              </a:xfrm>
              <a:prstGeom prst="rect">
                <a:avLst/>
              </a:prstGeom>
              <a:noFill/>
            </p:spPr>
            <p:txBody>
              <a:bodyPr wrap="square" rtlCol="0">
                <a:spAutoFit/>
              </a:bodyPr>
              <a:lstStyle/>
              <a:p>
                <a:r>
                  <a:rPr lang="zh-CN" altLang="en-US" sz="2400" b="1" dirty="0" smtClean="0"/>
                  <a:t>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）湿物料量</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𝑮</m:t>
                        </m:r>
                      </m:e>
                      <m:sub>
                        <m:r>
                          <a:rPr lang="en-US" altLang="zh-CN" sz="2400" b="1" i="1">
                            <a:latin typeface="Cambria Math" panose="02040503050406030204" pitchFamily="18" charset="0"/>
                          </a:rPr>
                          <m:t>𝑪</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𝑮</m:t>
                        </m:r>
                      </m:e>
                      <m:sub>
                        <m:r>
                          <a:rPr lang="en-US" altLang="zh-CN" sz="2400" b="1" i="1">
                            <a:latin typeface="Cambria Math" panose="02040503050406030204" pitchFamily="18" charset="0"/>
                          </a:rPr>
                          <m:t>𝟏</m:t>
                        </m:r>
                      </m:sub>
                    </m:sSub>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𝟏</m:t>
                        </m:r>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𝝎</m:t>
                            </m:r>
                          </m:e>
                          <m:sub>
                            <m:r>
                              <a:rPr lang="en-US" altLang="zh-CN" sz="2400" b="1" i="1">
                                <a:latin typeface="Cambria Math" panose="02040503050406030204" pitchFamily="18" charset="0"/>
                              </a:rPr>
                              <m:t>𝟏</m:t>
                            </m:r>
                          </m:sub>
                        </m:sSub>
                      </m:e>
                    </m:d>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𝑮</m:t>
                        </m:r>
                      </m:e>
                      <m:sub>
                        <m:r>
                          <a:rPr lang="en-US" altLang="zh-CN" sz="2400" b="1" i="1">
                            <a:latin typeface="Cambria Math" panose="02040503050406030204" pitchFamily="18" charset="0"/>
                          </a:rPr>
                          <m:t>𝟐</m:t>
                        </m:r>
                      </m:sub>
                    </m:sSub>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𝟏</m:t>
                        </m:r>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𝝎</m:t>
                            </m:r>
                          </m:e>
                          <m:sub>
                            <m:r>
                              <a:rPr lang="en-US" altLang="zh-CN" sz="2400" b="1" i="1">
                                <a:latin typeface="Cambria Math" panose="02040503050406030204" pitchFamily="18" charset="0"/>
                              </a:rPr>
                              <m:t>𝟐</m:t>
                            </m:r>
                          </m:sub>
                        </m:sSub>
                      </m:e>
                    </m:d>
                  </m:oMath>
                </a14:m>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t>	     </a:t>
                </a:r>
              </a:p>
              <a:p>
                <a:pPr>
                  <a:spcAft>
                    <a:spcPts val="600"/>
                  </a:spcAft>
                </a:pPr>
                <a:r>
                  <a:rPr lang="en-US" altLang="zh-CN" sz="2400" b="1" dirty="0"/>
                  <a:t> </a:t>
                </a:r>
                <a:r>
                  <a:rPr lang="en-US" altLang="zh-CN" sz="2400" b="1" dirty="0" smtClean="0"/>
                  <a:t>          </a:t>
                </a:r>
                <a14:m>
                  <m:oMath xmlns:m="http://schemas.openxmlformats.org/officeDocument/2006/math">
                    <m:r>
                      <a:rPr lang="zh-CN" altLang="en-US" sz="2400" b="1" i="1">
                        <a:latin typeface="Cambria Math" panose="02040503050406030204" pitchFamily="18" charset="0"/>
                      </a:rPr>
                      <m:t>𝝎</m:t>
                    </m:r>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𝑿</m:t>
                        </m:r>
                      </m:num>
                      <m:den>
                        <m:r>
                          <a:rPr lang="en-US" altLang="zh-CN" sz="2400" b="1" i="1">
                            <a:latin typeface="Cambria Math" panose="02040503050406030204" pitchFamily="18" charset="0"/>
                          </a:rPr>
                          <m:t>𝟏</m:t>
                        </m:r>
                        <m:r>
                          <a:rPr lang="en-US" altLang="zh-CN" sz="2400" b="1" i="1">
                            <a:latin typeface="Cambria Math" panose="02040503050406030204" pitchFamily="18" charset="0"/>
                          </a:rPr>
                          <m:t>+</m:t>
                        </m:r>
                        <m:r>
                          <a:rPr lang="en-US" altLang="zh-CN" sz="2400" b="1" i="1">
                            <a:latin typeface="Cambria Math" panose="02040503050406030204" pitchFamily="18" charset="0"/>
                          </a:rPr>
                          <m:t>𝑿</m:t>
                        </m:r>
                      </m:den>
                    </m:f>
                    <m:r>
                      <a:rPr lang="en-US" altLang="zh-CN" sz="2400" b="1">
                        <a:latin typeface="Cambria Math" panose="02040503050406030204" pitchFamily="18" charset="0"/>
                      </a:rPr>
                      <m:t>        </m:t>
                    </m:r>
                    <m:r>
                      <a:rPr lang="en-US" altLang="zh-CN" sz="2400" b="1" i="1">
                        <a:latin typeface="Cambria Math" panose="02040503050406030204" pitchFamily="18" charset="0"/>
                      </a:rPr>
                      <m:t>𝑿</m:t>
                    </m:r>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r>
                          <a:rPr lang="zh-CN" altLang="en-US" sz="2400" b="1" i="1">
                            <a:latin typeface="Cambria Math" panose="02040503050406030204" pitchFamily="18" charset="0"/>
                          </a:rPr>
                          <m:t>𝝎</m:t>
                        </m:r>
                      </m:num>
                      <m:den>
                        <m:r>
                          <a:rPr lang="en-US" altLang="zh-CN" sz="2400" b="1" i="1">
                            <a:latin typeface="Cambria Math" panose="02040503050406030204" pitchFamily="18" charset="0"/>
                          </a:rPr>
                          <m:t>𝟏</m:t>
                        </m:r>
                        <m:r>
                          <a:rPr lang="en-US" altLang="zh-CN" sz="2400" b="1" i="1">
                            <a:latin typeface="Cambria Math" panose="02040503050406030204" pitchFamily="18" charset="0"/>
                          </a:rPr>
                          <m:t>−</m:t>
                        </m:r>
                        <m:r>
                          <a:rPr lang="zh-CN" altLang="en-US" sz="2400" b="1" i="1">
                            <a:latin typeface="Cambria Math" panose="02040503050406030204" pitchFamily="18" charset="0"/>
                          </a:rPr>
                          <m:t>𝝎</m:t>
                        </m:r>
                      </m:den>
                    </m:f>
                  </m:oMath>
                </a14:m>
                <a:endParaRPr lang="en-US" altLang="zh-CN" sz="2400" b="1" dirty="0" smtClean="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）湿空气量</a:t>
                </a:r>
                <a:endParaRPr lang="en-US" altLang="zh-CN" sz="2400" b="1" dirty="0" smtClean="0">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    </a:t>
                </a:r>
                <a:r>
                  <a:rPr lang="zh-CN" altLang="zh-CN" sz="2400" b="1" dirty="0" smtClean="0">
                    <a:latin typeface="Times New Roman" panose="02020603050405020304" pitchFamily="18" charset="0"/>
                    <a:ea typeface="等线" panose="02010600030101010101" pitchFamily="2" charset="-122"/>
                    <a:cs typeface="Times New Roman" panose="02020603050405020304" pitchFamily="18" charset="0"/>
                  </a:rPr>
                  <a:t>①</a:t>
                </a:r>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比空气用量</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rPr>
                      <m:t>𝒍</m:t>
                    </m:r>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𝑳</m:t>
                        </m:r>
                      </m:num>
                      <m:den>
                        <m:r>
                          <a:rPr lang="en-US" altLang="zh-CN" sz="2400" b="1" i="1">
                            <a:latin typeface="Cambria Math" panose="02040503050406030204" pitchFamily="18" charset="0"/>
                          </a:rPr>
                          <m:t>𝑾</m:t>
                        </m:r>
                      </m:den>
                    </m:f>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m:t>
                        </m:r>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𝑯</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𝑯</m:t>
                            </m:r>
                          </m:e>
                          <m:sub>
                            <m:r>
                              <a:rPr lang="en-US" altLang="zh-CN" sz="2400" b="1" i="1">
                                <a:latin typeface="Cambria Math" panose="02040503050406030204" pitchFamily="18" charset="0"/>
                              </a:rPr>
                              <m:t>𝟏</m:t>
                            </m:r>
                          </m:sub>
                        </m:sSub>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𝑯</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𝑯</m:t>
                            </m:r>
                          </m:e>
                          <m:sub>
                            <m:r>
                              <a:rPr lang="en-US" altLang="zh-CN" sz="2400" b="1" i="1" smtClean="0">
                                <a:latin typeface="Cambria Math" panose="02040503050406030204" pitchFamily="18" charset="0"/>
                              </a:rPr>
                              <m:t>𝟎</m:t>
                            </m:r>
                          </m:sub>
                        </m:sSub>
                      </m:den>
                    </m:f>
                  </m:oMath>
                </a14:m>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    ② </a:t>
                </a:r>
                <a:r>
                  <a:rPr lang="zh-CN" altLang="en-US" sz="2400" b="1" dirty="0">
                    <a:latin typeface="Times New Roman" panose="02020603050405020304" pitchFamily="18" charset="0"/>
                    <a:cs typeface="Times New Roman" panose="02020603050405020304" pitchFamily="18" charset="0"/>
                  </a:rPr>
                  <a:t>湿空气用量</a:t>
                </a:r>
                <a14:m>
                  <m:oMath xmlns:m="http://schemas.openxmlformats.org/officeDocument/2006/math">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𝑳</m:t>
                        </m:r>
                      </m:e>
                      <m:sup>
                        <m:r>
                          <a:rPr lang="en-US" altLang="zh-CN" sz="2400" b="1" i="1">
                            <a:latin typeface="Cambria Math" panose="02040503050406030204" pitchFamily="18" charset="0"/>
                          </a:rPr>
                          <m:t>′</m:t>
                        </m:r>
                      </m:sup>
                    </m:sSup>
                    <m:r>
                      <a:rPr lang="en-US" altLang="zh-CN" sz="2400" b="1">
                        <a:latin typeface="Cambria Math" panose="02040503050406030204" pitchFamily="18" charset="0"/>
                      </a:rPr>
                      <m:t> </m:t>
                    </m:r>
                    <m:r>
                      <a:rPr lang="zh-CN" altLang="en-US" sz="2400" b="1" i="1">
                        <a:latin typeface="Cambria Math" panose="02040503050406030204" pitchFamily="18" charset="0"/>
                      </a:rPr>
                      <m:t>（</m:t>
                    </m:r>
                    <m:f>
                      <m:fPr>
                        <m:type m:val="lin"/>
                        <m:ctrlPr>
                          <a:rPr lang="zh-CN" altLang="en-US" sz="2400" b="1" i="1">
                            <a:latin typeface="Cambria Math" panose="02040503050406030204" pitchFamily="18" charset="0"/>
                          </a:rPr>
                        </m:ctrlPr>
                      </m:fPr>
                      <m:num>
                        <m:r>
                          <a:rPr lang="en-US" altLang="zh-CN" sz="2400" b="1" i="1">
                            <a:latin typeface="Cambria Math" panose="02040503050406030204" pitchFamily="18" charset="0"/>
                          </a:rPr>
                          <m:t>𝒌𝒈</m:t>
                        </m:r>
                        <m:r>
                          <a:rPr lang="zh-CN" altLang="en-US" sz="2400" b="1" i="1">
                            <a:latin typeface="Cambria Math" panose="02040503050406030204" pitchFamily="18" charset="0"/>
                          </a:rPr>
                          <m:t>湿气</m:t>
                        </m:r>
                      </m:num>
                      <m:den>
                        <m:r>
                          <a:rPr lang="en-US" altLang="zh-CN" sz="2400" b="1" i="1">
                            <a:latin typeface="Cambria Math" panose="02040503050406030204" pitchFamily="18" charset="0"/>
                          </a:rPr>
                          <m:t>𝒔</m:t>
                        </m:r>
                      </m:den>
                    </m:f>
                    <m:r>
                      <a:rPr lang="zh-CN" altLang="en-US" sz="2400" b="1" i="1">
                        <a:latin typeface="Cambria Math" panose="02040503050406030204" pitchFamily="18" charset="0"/>
                      </a:rPr>
                      <m:t>）</m:t>
                    </m:r>
                  </m:oMath>
                </a14:m>
                <a:endParaRPr lang="en-US" altLang="zh-CN" sz="2400" b="1" dirty="0">
                  <a:latin typeface="Times New Roman" panose="02020603050405020304" pitchFamily="18" charset="0"/>
                  <a:cs typeface="Times New Roman" panose="02020603050405020304" pitchFamily="18" charset="0"/>
                </a:endParaRPr>
              </a:p>
              <a:p>
                <a:pPr>
                  <a:spcBef>
                    <a:spcPts val="1200"/>
                  </a:spcBef>
                </a:pP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𝑳</m:t>
                        </m:r>
                      </m:e>
                      <m:sup>
                        <m:r>
                          <a:rPr lang="en-US" altLang="zh-CN" sz="2400" b="1" i="1">
                            <a:latin typeface="Cambria Math" panose="02040503050406030204" pitchFamily="18" charset="0"/>
                          </a:rPr>
                          <m:t>′</m:t>
                        </m:r>
                      </m:sup>
                    </m:sSup>
                    <m:r>
                      <a:rPr lang="en-US" altLang="zh-CN" sz="2400" b="1" i="1">
                        <a:latin typeface="Cambria Math" panose="02040503050406030204" pitchFamily="18" charset="0"/>
                      </a:rPr>
                      <m:t>=</m:t>
                    </m:r>
                    <m:r>
                      <a:rPr lang="en-US" altLang="zh-CN" sz="2400" b="1" i="1">
                        <a:latin typeface="Cambria Math" panose="02040503050406030204" pitchFamily="18" charset="0"/>
                      </a:rPr>
                      <m:t>𝑳</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𝟏</m:t>
                        </m:r>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𝑯</m:t>
                            </m:r>
                          </m:e>
                          <m:sub>
                            <m:r>
                              <a:rPr lang="en-US" altLang="zh-CN" sz="2400" b="1" i="1">
                                <a:latin typeface="Cambria Math" panose="02040503050406030204" pitchFamily="18" charset="0"/>
                              </a:rPr>
                              <m:t>𝟎</m:t>
                            </m:r>
                          </m:sub>
                        </m:sSub>
                      </m:e>
                    </m:d>
                  </m:oMath>
                </a14:m>
                <a:endParaRPr lang="en-US" altLang="zh-CN" sz="2400" b="1" dirty="0">
                  <a:latin typeface="Times New Roman" panose="02020603050405020304" pitchFamily="18" charset="0"/>
                  <a:cs typeface="Times New Roman" panose="02020603050405020304" pitchFamily="18" charset="0"/>
                </a:endParaRPr>
              </a:p>
              <a:p>
                <a:pPr>
                  <a:spcBef>
                    <a:spcPts val="1200"/>
                  </a:spcBef>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湿</a:t>
                </a:r>
                <a:r>
                  <a:rPr lang="zh-CN" altLang="en-US" sz="2400" b="1" dirty="0">
                    <a:latin typeface="Times New Roman" panose="02020603050405020304" pitchFamily="18" charset="0"/>
                    <a:cs typeface="Times New Roman" panose="02020603050405020304" pitchFamily="18" charset="0"/>
                  </a:rPr>
                  <a:t>比空气用量</a:t>
                </a:r>
                <a14:m>
                  <m:oMath xmlns:m="http://schemas.openxmlformats.org/officeDocument/2006/math">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𝒍</m:t>
                        </m:r>
                      </m:e>
                      <m:sup>
                        <m:r>
                          <a:rPr lang="en-US" altLang="zh-CN" sz="2400" b="1" i="1">
                            <a:latin typeface="Cambria Math" panose="02040503050406030204" pitchFamily="18" charset="0"/>
                            <a:cs typeface="Times New Roman" panose="02020603050405020304" pitchFamily="18" charset="0"/>
                          </a:rPr>
                          <m:t>′</m:t>
                        </m:r>
                      </m:sup>
                    </m:sSup>
                  </m:oMath>
                </a14:m>
                <a:r>
                  <a:rPr lang="zh-CN" altLang="en-US" sz="2400" b="1" dirty="0">
                    <a:latin typeface="Times New Roman" panose="02020603050405020304" pitchFamily="18" charset="0"/>
                    <a:cs typeface="Times New Roman" panose="02020603050405020304" pitchFamily="18" charset="0"/>
                  </a:rPr>
                  <a:t>（</a:t>
                </a:r>
                <a14:m>
                  <m:oMath xmlns:m="http://schemas.openxmlformats.org/officeDocument/2006/math">
                    <m:f>
                      <m:fPr>
                        <m:type m:val="lin"/>
                        <m:ctrlPr>
                          <a:rPr lang="zh-CN" altLang="en-US" sz="2400" b="1" i="1" dirty="0">
                            <a:latin typeface="Cambria Math" panose="02040503050406030204" pitchFamily="18" charset="0"/>
                            <a:cs typeface="Times New Roman" panose="02020603050405020304" pitchFamily="18" charset="0"/>
                          </a:rPr>
                        </m:ctrlPr>
                      </m:fPr>
                      <m:num>
                        <m:r>
                          <a:rPr lang="en-US" altLang="zh-CN" sz="2400" b="1" i="1" dirty="0">
                            <a:latin typeface="Cambria Math" panose="02040503050406030204" pitchFamily="18" charset="0"/>
                            <a:cs typeface="Times New Roman" panose="02020603050405020304" pitchFamily="18" charset="0"/>
                          </a:rPr>
                          <m:t>𝒌𝒈</m:t>
                        </m:r>
                        <m:r>
                          <a:rPr lang="zh-CN" altLang="en-US" sz="2400" b="1" i="1" dirty="0">
                            <a:latin typeface="Cambria Math" panose="02040503050406030204" pitchFamily="18" charset="0"/>
                            <a:cs typeface="Times New Roman" panose="02020603050405020304" pitchFamily="18" charset="0"/>
                          </a:rPr>
                          <m:t>湿气</m:t>
                        </m:r>
                      </m:num>
                      <m:den>
                        <m:r>
                          <a:rPr lang="en-US" altLang="zh-CN" sz="2400" b="1" i="1" dirty="0">
                            <a:latin typeface="Cambria Math" panose="02040503050406030204" pitchFamily="18" charset="0"/>
                            <a:cs typeface="Times New Roman" panose="02020603050405020304" pitchFamily="18" charset="0"/>
                          </a:rPr>
                          <m:t>𝒌𝒈</m:t>
                        </m:r>
                        <m:r>
                          <a:rPr lang="zh-CN" altLang="en-US" sz="2400" b="1" i="1" dirty="0">
                            <a:latin typeface="Cambria Math" panose="02040503050406030204" pitchFamily="18" charset="0"/>
                            <a:cs typeface="Times New Roman" panose="02020603050405020304" pitchFamily="18" charset="0"/>
                          </a:rPr>
                          <m:t>水</m:t>
                        </m:r>
                      </m:den>
                    </m:f>
                  </m:oMath>
                </a14:m>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spcBef>
                    <a:spcPts val="1200"/>
                  </a:spcBef>
                </a:pP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𝒍</m:t>
                        </m:r>
                      </m:e>
                      <m:sup>
                        <m:r>
                          <a:rPr lang="en-US" altLang="zh-CN" sz="2400" b="1" i="1">
                            <a:latin typeface="Cambria Math" panose="02040503050406030204" pitchFamily="18" charset="0"/>
                            <a:cs typeface="Times New Roman" panose="02020603050405020304" pitchFamily="18" charset="0"/>
                          </a:rPr>
                          <m:t>′</m:t>
                        </m:r>
                      </m:sup>
                    </m:sSup>
                    <m:r>
                      <a:rPr lang="en-US" altLang="zh-CN" sz="2400" b="1" i="1">
                        <a:latin typeface="Cambria Math" panose="02040503050406030204" pitchFamily="18" charset="0"/>
                        <a:cs typeface="Times New Roman" panose="02020603050405020304" pitchFamily="18" charset="0"/>
                      </a:rPr>
                      <m:t>=</m:t>
                    </m:r>
                    <m:f>
                      <m:fPr>
                        <m:ctrlPr>
                          <a:rPr lang="en-US" altLang="zh-CN" sz="2400" b="1" i="1">
                            <a:latin typeface="Cambria Math" panose="02040503050406030204" pitchFamily="18" charset="0"/>
                            <a:cs typeface="Times New Roman" panose="02020603050405020304" pitchFamily="18" charset="0"/>
                          </a:rPr>
                        </m:ctrlPr>
                      </m:fPr>
                      <m:num>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𝑳</m:t>
                            </m:r>
                          </m:e>
                          <m:sup>
                            <m:r>
                              <a:rPr lang="en-US" altLang="zh-CN" sz="2400" b="1" i="1">
                                <a:latin typeface="Cambria Math" panose="02040503050406030204" pitchFamily="18" charset="0"/>
                                <a:cs typeface="Times New Roman" panose="02020603050405020304" pitchFamily="18" charset="0"/>
                              </a:rPr>
                              <m:t>′</m:t>
                            </m:r>
                          </m:sup>
                        </m:sSup>
                      </m:num>
                      <m:den>
                        <m:r>
                          <a:rPr lang="en-US" altLang="zh-CN" sz="2400" b="1" i="1">
                            <a:latin typeface="Cambria Math" panose="02040503050406030204" pitchFamily="18" charset="0"/>
                            <a:cs typeface="Times New Roman" panose="02020603050405020304" pitchFamily="18" charset="0"/>
                          </a:rPr>
                          <m:t>𝑾</m:t>
                        </m:r>
                      </m:den>
                    </m:f>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𝒍</m:t>
                    </m:r>
                    <m:d>
                      <m:dPr>
                        <m:ctrlPr>
                          <a:rPr lang="en-US" altLang="zh-CN" sz="2400" b="1" i="1">
                            <a:latin typeface="Cambria Math" panose="02040503050406030204" pitchFamily="18" charset="0"/>
                            <a:cs typeface="Times New Roman" panose="02020603050405020304" pitchFamily="18" charset="0"/>
                          </a:rPr>
                        </m:ctrlPr>
                      </m:dPr>
                      <m:e>
                        <m:r>
                          <a:rPr lang="en-US" altLang="zh-CN" sz="2400" b="1" i="1">
                            <a:latin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𝑯</m:t>
                            </m:r>
                          </m:e>
                          <m:sub>
                            <m:r>
                              <a:rPr lang="en-US" altLang="zh-CN" sz="2400" b="1" i="1">
                                <a:latin typeface="Cambria Math" panose="02040503050406030204" pitchFamily="18" charset="0"/>
                                <a:cs typeface="Times New Roman" panose="02020603050405020304" pitchFamily="18" charset="0"/>
                              </a:rPr>
                              <m:t>𝟎</m:t>
                            </m:r>
                          </m:sub>
                        </m:sSub>
                      </m:e>
                    </m:d>
                  </m:oMath>
                </a14:m>
                <a:r>
                  <a:rPr lang="en-US" altLang="zh-CN" sz="2400" b="1" dirty="0">
                    <a:latin typeface="Times New Roman" panose="02020603050405020304" pitchFamily="18" charset="0"/>
                    <a:cs typeface="Times New Roman" panose="02020603050405020304" pitchFamily="18" charset="0"/>
                  </a:rPr>
                  <a:t>    </a:t>
                </a:r>
              </a:p>
            </p:txBody>
          </p:sp>
        </mc:Choice>
        <mc:Fallback xmlns="">
          <p:sp>
            <p:nvSpPr>
              <p:cNvPr id="3" name="文本框 2"/>
              <p:cNvSpPr txBox="1">
                <a:spLocks noRot="1" noChangeAspect="1" noMove="1" noResize="1" noEditPoints="1" noAdjustHandles="1" noChangeArrowheads="1" noChangeShapeType="1" noTextEdit="1"/>
              </p:cNvSpPr>
              <p:nvPr/>
            </p:nvSpPr>
            <p:spPr>
              <a:xfrm>
                <a:off x="327546" y="805216"/>
                <a:ext cx="11546006" cy="5209439"/>
              </a:xfrm>
              <a:prstGeom prst="rect">
                <a:avLst/>
              </a:prstGeom>
              <a:blipFill>
                <a:blip r:embed="rId2"/>
                <a:stretch>
                  <a:fillRect l="-845" t="-1404" b="-2456"/>
                </a:stretch>
              </a:blipFill>
            </p:spPr>
            <p:txBody>
              <a:bodyPr/>
              <a:lstStyle/>
              <a:p>
                <a:r>
                  <a:rPr lang="zh-CN" altLang="en-US">
                    <a:noFill/>
                  </a:rPr>
                  <a:t> </a:t>
                </a:r>
              </a:p>
            </p:txBody>
          </p:sp>
        </mc:Fallback>
      </mc:AlternateContent>
      <p:grpSp>
        <p:nvGrpSpPr>
          <p:cNvPr id="4" name="组合 3"/>
          <p:cNvGrpSpPr/>
          <p:nvPr/>
        </p:nvGrpSpPr>
        <p:grpSpPr>
          <a:xfrm>
            <a:off x="7083097" y="2765686"/>
            <a:ext cx="4844311" cy="3791096"/>
            <a:chOff x="7053943" y="2309258"/>
            <a:chExt cx="4844311" cy="3287173"/>
          </a:xfrm>
        </p:grpSpPr>
        <p:grpSp>
          <p:nvGrpSpPr>
            <p:cNvPr id="5" name="组合 4"/>
            <p:cNvGrpSpPr/>
            <p:nvPr/>
          </p:nvGrpSpPr>
          <p:grpSpPr>
            <a:xfrm>
              <a:off x="7053943" y="3606616"/>
              <a:ext cx="4844311" cy="1989815"/>
              <a:chOff x="2859828" y="2235030"/>
              <a:chExt cx="4844311" cy="1989815"/>
            </a:xfrm>
          </p:grpSpPr>
          <p:sp>
            <p:nvSpPr>
              <p:cNvPr id="11" name="Line 8"/>
              <p:cNvSpPr>
                <a:spLocks noChangeShapeType="1"/>
              </p:cNvSpPr>
              <p:nvPr/>
            </p:nvSpPr>
            <p:spPr bwMode="auto">
              <a:xfrm>
                <a:off x="3115995" y="2948037"/>
                <a:ext cx="178911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2" name="Text Box 9"/>
                  <p:cNvSpPr txBox="1">
                    <a:spLocks noChangeArrowheads="1"/>
                  </p:cNvSpPr>
                  <p:nvPr/>
                </p:nvSpPr>
                <p:spPr bwMode="auto">
                  <a:xfrm>
                    <a:off x="3143941" y="2235030"/>
                    <a:ext cx="1141082"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湿空气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𝟏</m:t>
                              </m:r>
                            </m:sub>
                          </m:sSub>
                        </m:oMath>
                      </m:oMathPara>
                    </a14:m>
                    <a:endParaRPr lang="en-US" altLang="zh-CN" sz="2000" b="1" i="1" dirty="0"/>
                  </a:p>
                </p:txBody>
              </p:sp>
            </mc:Choice>
            <mc:Fallback xmlns="">
              <p:sp>
                <p:nvSpPr>
                  <p:cNvPr id="33" name="Text Box 9"/>
                  <p:cNvSpPr txBox="1">
                    <a:spLocks noRot="1" noChangeAspect="1" noMove="1" noResize="1" noEditPoints="1" noAdjustHandles="1" noChangeArrowheads="1" noChangeShapeType="1" noTextEdit="1"/>
                  </p:cNvSpPr>
                  <p:nvPr/>
                </p:nvSpPr>
                <p:spPr bwMode="auto">
                  <a:xfrm>
                    <a:off x="3143941" y="2235030"/>
                    <a:ext cx="1141082" cy="707886"/>
                  </a:xfrm>
                  <a:prstGeom prst="rect">
                    <a:avLst/>
                  </a:prstGeom>
                  <a:blipFill>
                    <a:blip r:embed="rId6"/>
                    <a:stretch>
                      <a:fillRect t="-522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3" name="Group 22"/>
              <p:cNvGrpSpPr>
                <a:grpSpLocks/>
              </p:cNvGrpSpPr>
              <p:nvPr/>
            </p:nvGrpSpPr>
            <p:grpSpPr bwMode="auto">
              <a:xfrm>
                <a:off x="4868595" y="2490837"/>
                <a:ext cx="647700" cy="1524001"/>
                <a:chOff x="2952" y="1968"/>
                <a:chExt cx="408" cy="960"/>
              </a:xfrm>
            </p:grpSpPr>
            <p:sp>
              <p:nvSpPr>
                <p:cNvPr id="20" name="Rectangle 10"/>
                <p:cNvSpPr>
                  <a:spLocks noChangeArrowheads="1"/>
                </p:cNvSpPr>
                <p:nvPr/>
              </p:nvSpPr>
              <p:spPr bwMode="auto">
                <a:xfrm>
                  <a:off x="2952" y="1968"/>
                  <a:ext cx="408" cy="960"/>
                </a:xfrm>
                <a:prstGeom prst="rect">
                  <a:avLst/>
                </a:prstGeom>
                <a:no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Text Box 11"/>
                <p:cNvSpPr txBox="1">
                  <a:spLocks noChangeArrowheads="1"/>
                </p:cNvSpPr>
                <p:nvPr/>
              </p:nvSpPr>
              <p:spPr bwMode="auto">
                <a:xfrm>
                  <a:off x="2985" y="2004"/>
                  <a:ext cx="336" cy="8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干</a:t>
                  </a:r>
                </a:p>
                <a:p>
                  <a:pPr eaLnBrk="1" hangingPunct="1"/>
                  <a:r>
                    <a:rPr lang="zh-CN" altLang="en-US" b="1" dirty="0"/>
                    <a:t>燥</a:t>
                  </a:r>
                </a:p>
                <a:p>
                  <a:pPr eaLnBrk="1" hangingPunct="1"/>
                  <a:r>
                    <a:rPr lang="zh-CN" altLang="en-US" b="1" dirty="0"/>
                    <a:t>器</a:t>
                  </a:r>
                </a:p>
              </p:txBody>
            </p:sp>
          </p:grpSp>
          <p:sp>
            <p:nvSpPr>
              <p:cNvPr id="14" name="Line 14"/>
              <p:cNvSpPr>
                <a:spLocks noChangeShapeType="1"/>
              </p:cNvSpPr>
              <p:nvPr/>
            </p:nvSpPr>
            <p:spPr bwMode="auto">
              <a:xfrm flipV="1">
                <a:off x="5516295" y="2932162"/>
                <a:ext cx="202406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H="1" flipV="1">
                <a:off x="5554395" y="3481438"/>
                <a:ext cx="1985963" cy="14288"/>
              </a:xfrm>
              <a:prstGeom prst="line">
                <a:avLst/>
              </a:prstGeom>
              <a:noFill/>
              <a:ln w="38100">
                <a:solidFill>
                  <a:schemeClr val="fo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6" name="Text Box 16"/>
                  <p:cNvSpPr txBox="1">
                    <a:spLocks noChangeArrowheads="1"/>
                  </p:cNvSpPr>
                  <p:nvPr/>
                </p:nvSpPr>
                <p:spPr bwMode="auto">
                  <a:xfrm>
                    <a:off x="5903475" y="3516959"/>
                    <a:ext cx="1800664"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t>     </a:t>
                    </a:r>
                    <a:r>
                      <a:rPr lang="zh-CN" altLang="en-US" sz="2000" b="1" dirty="0" smtClean="0"/>
                      <a:t>湿物料</a:t>
                    </a:r>
                    <a:endParaRPr lang="en-US" altLang="zh-CN" sz="2000" b="1" baseline="-25000" dirty="0" smtClean="0">
                      <a:cs typeface="Times New Roman" panose="02020603050405020304" pitchFamily="18" charset="0"/>
                    </a:endParaRPr>
                  </a:p>
                  <a:p>
                    <a:pPr eaLnBrk="1" hangingPunct="1"/>
                    <a14:m>
                      <m:oMathPara xmlns:m="http://schemas.openxmlformats.org/officeDocument/2006/math">
                        <m:oMathParaPr>
                          <m:jc m:val="center"/>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𝟏</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𝟏</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𝟏</m:t>
                              </m:r>
                            </m:sub>
                          </m:sSub>
                        </m:oMath>
                      </m:oMathPara>
                    </a14:m>
                    <a:endParaRPr lang="zh-CN" altLang="en-US" sz="2000" b="1" dirty="0"/>
                  </a:p>
                </p:txBody>
              </p:sp>
            </mc:Choice>
            <mc:Fallback xmlns="">
              <p:sp>
                <p:nvSpPr>
                  <p:cNvPr id="45" name="Text Box 16"/>
                  <p:cNvSpPr txBox="1">
                    <a:spLocks noRot="1" noChangeAspect="1" noMove="1" noResize="1" noEditPoints="1" noAdjustHandles="1" noChangeArrowheads="1" noChangeShapeType="1" noTextEdit="1"/>
                  </p:cNvSpPr>
                  <p:nvPr/>
                </p:nvSpPr>
                <p:spPr bwMode="auto">
                  <a:xfrm>
                    <a:off x="5903475" y="3516959"/>
                    <a:ext cx="1800664" cy="707886"/>
                  </a:xfrm>
                  <a:prstGeom prst="rect">
                    <a:avLst/>
                  </a:prstGeom>
                  <a:blipFill>
                    <a:blip r:embed="rId7"/>
                    <a:stretch>
                      <a:fillRect t="-59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 Box 17"/>
                  <p:cNvSpPr txBox="1">
                    <a:spLocks noChangeArrowheads="1"/>
                  </p:cNvSpPr>
                  <p:nvPr/>
                </p:nvSpPr>
                <p:spPr bwMode="auto">
                  <a:xfrm>
                    <a:off x="2859828" y="3510957"/>
                    <a:ext cx="1790887"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产品</a:t>
                    </a:r>
                    <a:endParaRPr lang="en-US" altLang="zh-CN" sz="2000" b="1" dirty="0" smtClean="0"/>
                  </a:p>
                  <a:p>
                    <a:pPr algn="ctr" eaLnBrk="1" hangingPunct="1"/>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𝟐</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𝟐</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𝟐</m:t>
                              </m:r>
                            </m:sub>
                          </m:sSub>
                        </m:oMath>
                      </m:oMathPara>
                    </a14:m>
                    <a:endParaRPr lang="zh-CN" altLang="en-US" sz="2000" b="1" dirty="0"/>
                  </a:p>
                </p:txBody>
              </p:sp>
            </mc:Choice>
            <mc:Fallback xmlns="">
              <p:sp>
                <p:nvSpPr>
                  <p:cNvPr id="46" name="Text Box 17"/>
                  <p:cNvSpPr txBox="1">
                    <a:spLocks noRot="1" noChangeAspect="1" noMove="1" noResize="1" noEditPoints="1" noAdjustHandles="1" noChangeArrowheads="1" noChangeShapeType="1" noTextEdit="1"/>
                  </p:cNvSpPr>
                  <p:nvPr/>
                </p:nvSpPr>
                <p:spPr bwMode="auto">
                  <a:xfrm>
                    <a:off x="2859828" y="3510957"/>
                    <a:ext cx="1790887" cy="707886"/>
                  </a:xfrm>
                  <a:prstGeom prst="rect">
                    <a:avLst/>
                  </a:prstGeom>
                  <a:blipFill>
                    <a:blip r:embed="rId8"/>
                    <a:stretch>
                      <a:fillRect t="-60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Line 18"/>
              <p:cNvSpPr>
                <a:spLocks noChangeShapeType="1"/>
              </p:cNvSpPr>
              <p:nvPr/>
            </p:nvSpPr>
            <p:spPr bwMode="auto">
              <a:xfrm flipH="1">
                <a:off x="3111232" y="3489438"/>
                <a:ext cx="1757363" cy="0"/>
              </a:xfrm>
              <a:prstGeom prst="line">
                <a:avLst/>
              </a:prstGeom>
              <a:noFill/>
              <a:ln w="38100">
                <a:solidFill>
                  <a:schemeClr val="folHlink"/>
                </a:solidFill>
                <a:round/>
                <a:headEnd type="none"/>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9" name="Text Box 29"/>
                  <p:cNvSpPr txBox="1">
                    <a:spLocks noChangeArrowheads="1"/>
                  </p:cNvSpPr>
                  <p:nvPr/>
                </p:nvSpPr>
                <p:spPr bwMode="auto">
                  <a:xfrm>
                    <a:off x="6338565" y="2248684"/>
                    <a:ext cx="1141082"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废气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𝟐</m:t>
                              </m:r>
                            </m:sub>
                          </m:sSub>
                        </m:oMath>
                      </m:oMathPara>
                    </a14:m>
                    <a:endParaRPr lang="zh-CN" altLang="en-US" sz="2000" b="1" dirty="0"/>
                  </a:p>
                </p:txBody>
              </p:sp>
            </mc:Choice>
            <mc:Fallback xmlns="">
              <p:sp>
                <p:nvSpPr>
                  <p:cNvPr id="48" name="Text Box 29"/>
                  <p:cNvSpPr txBox="1">
                    <a:spLocks noRot="1" noChangeAspect="1" noMove="1" noResize="1" noEditPoints="1" noAdjustHandles="1" noChangeArrowheads="1" noChangeShapeType="1" noTextEdit="1"/>
                  </p:cNvSpPr>
                  <p:nvPr/>
                </p:nvSpPr>
                <p:spPr bwMode="auto">
                  <a:xfrm>
                    <a:off x="6338565" y="2248684"/>
                    <a:ext cx="1141082" cy="707886"/>
                  </a:xfrm>
                  <a:prstGeom prst="rect">
                    <a:avLst/>
                  </a:prstGeom>
                  <a:blipFill>
                    <a:blip r:embed="rId9"/>
                    <a:stretch>
                      <a:fillRect t="-59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6" name="矩形 5"/>
            <p:cNvSpPr/>
            <p:nvPr/>
          </p:nvSpPr>
          <p:spPr>
            <a:xfrm>
              <a:off x="7585500" y="2827410"/>
              <a:ext cx="1370395" cy="4756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预热器</a:t>
              </a:r>
            </a:p>
          </p:txBody>
        </p:sp>
        <p:sp>
          <p:nvSpPr>
            <p:cNvPr id="7" name="Line 8"/>
            <p:cNvSpPr>
              <a:spLocks noChangeShapeType="1"/>
            </p:cNvSpPr>
            <p:nvPr/>
          </p:nvSpPr>
          <p:spPr bwMode="auto">
            <a:xfrm>
              <a:off x="7305346" y="3078148"/>
              <a:ext cx="1" cy="1250007"/>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H="1">
              <a:off x="7305346" y="3081217"/>
              <a:ext cx="280154"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p:nvSpPr>
          <p:spPr bwMode="auto">
            <a:xfrm flipH="1">
              <a:off x="8967953" y="3062941"/>
              <a:ext cx="1280663" cy="1"/>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 name="Text Box 9"/>
                <p:cNvSpPr txBox="1">
                  <a:spLocks noChangeArrowheads="1"/>
                </p:cNvSpPr>
                <p:nvPr/>
              </p:nvSpPr>
              <p:spPr bwMode="auto">
                <a:xfrm>
                  <a:off x="9090016" y="2309258"/>
                  <a:ext cx="1240788"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新鲜空气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𝟎</m:t>
                            </m:r>
                          </m:sub>
                        </m:sSub>
                      </m:oMath>
                    </m:oMathPara>
                  </a14:m>
                  <a:endParaRPr lang="en-US" altLang="zh-CN" sz="2000" b="1" i="1" dirty="0"/>
                </a:p>
              </p:txBody>
            </p:sp>
          </mc:Choice>
          <mc:Fallback xmlns="">
            <p:sp>
              <p:nvSpPr>
                <p:cNvPr id="31" name="Text Box 9"/>
                <p:cNvSpPr txBox="1">
                  <a:spLocks noRot="1" noChangeAspect="1" noMove="1" noResize="1" noEditPoints="1" noAdjustHandles="1" noChangeArrowheads="1" noChangeShapeType="1" noTextEdit="1"/>
                </p:cNvSpPr>
                <p:nvPr/>
              </p:nvSpPr>
              <p:spPr bwMode="auto">
                <a:xfrm>
                  <a:off x="9090016" y="2309258"/>
                  <a:ext cx="1240788" cy="707886"/>
                </a:xfrm>
                <a:prstGeom prst="rect">
                  <a:avLst/>
                </a:prstGeom>
                <a:blipFill>
                  <a:blip r:embed="rId10"/>
                  <a:stretch>
                    <a:fillRect l="-4926" t="-5970" r="-44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22" name="椭圆形标注 21"/>
          <p:cNvSpPr/>
          <p:nvPr/>
        </p:nvSpPr>
        <p:spPr>
          <a:xfrm>
            <a:off x="10359958" y="2103854"/>
            <a:ext cx="1808314" cy="978602"/>
          </a:xfrm>
          <a:prstGeom prst="wedgeEllipseCallout">
            <a:avLst>
              <a:gd name="adj1" fmla="val -26767"/>
              <a:gd name="adj2" fmla="val 8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忽略</a:t>
            </a:r>
            <a:r>
              <a:rPr lang="zh-CN" altLang="en-US" dirty="0" smtClean="0"/>
              <a:t>干燥器内的物料损失</a:t>
            </a:r>
            <a:endParaRPr lang="zh-CN" altLang="en-US" dirty="0"/>
          </a:p>
        </p:txBody>
      </p:sp>
    </p:spTree>
    <p:extLst>
      <p:ext uri="{BB962C8B-B14F-4D97-AF65-F5344CB8AC3E}">
        <p14:creationId xmlns:p14="http://schemas.microsoft.com/office/powerpoint/2010/main" val="217308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文本框 2"/>
              <p:cNvSpPr txBox="1"/>
              <p:nvPr/>
            </p:nvSpPr>
            <p:spPr>
              <a:xfrm>
                <a:off x="327546" y="805216"/>
                <a:ext cx="11546006" cy="4480265"/>
              </a:xfrm>
              <a:prstGeom prst="rect">
                <a:avLst/>
              </a:prstGeom>
              <a:noFill/>
            </p:spPr>
            <p:txBody>
              <a:bodyPr wrap="square" rtlCol="0">
                <a:spAutoFit/>
              </a:bodyPr>
              <a:lstStyle/>
              <a:p>
                <a:pPr>
                  <a:spcBef>
                    <a:spcPts val="1200"/>
                  </a:spcBef>
                </a:pPr>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③ </a:t>
                </a:r>
                <a:r>
                  <a:rPr lang="zh-CN" altLang="en-US" sz="2400" b="1" dirty="0" smtClean="0">
                    <a:latin typeface="Times New Roman" panose="02020603050405020304" pitchFamily="18" charset="0"/>
                    <a:cs typeface="Times New Roman" panose="02020603050405020304" pitchFamily="18" charset="0"/>
                  </a:rPr>
                  <a:t>湿比体积</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𝒗</m:t>
                        </m:r>
                      </m:e>
                      <m:sub>
                        <m:r>
                          <a:rPr lang="en-US" altLang="zh-CN" sz="2400" b="1" i="1">
                            <a:latin typeface="Cambria Math" panose="02040503050406030204" pitchFamily="18" charset="0"/>
                            <a:cs typeface="Times New Roman" panose="02020603050405020304" pitchFamily="18" charset="0"/>
                          </a:rPr>
                          <m:t>𝑯</m:t>
                        </m:r>
                      </m:sub>
                    </m:sSub>
                  </m:oMath>
                </a14:m>
                <a:r>
                  <a:rPr lang="zh-CN" altLang="en-US" sz="2400" b="1" dirty="0" smtClean="0">
                    <a:latin typeface="Times New Roman" panose="02020603050405020304" pitchFamily="18" charset="0"/>
                    <a:cs typeface="Times New Roman" panose="02020603050405020304" pitchFamily="18" charset="0"/>
                  </a:rPr>
                  <a:t>（</a:t>
                </a:r>
                <a:r>
                  <a:rPr lang="zh-CN" altLang="en-US" sz="2400" dirty="0"/>
                  <a:t> </a:t>
                </a:r>
                <a14:m>
                  <m:oMath xmlns:m="http://schemas.openxmlformats.org/officeDocument/2006/math">
                    <m:f>
                      <m:fPr>
                        <m:type m:val="lin"/>
                        <m:ctrlPr>
                          <a:rPr lang="zh-CN" altLang="en-US"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𝑚</m:t>
                            </m:r>
                          </m:e>
                          <m:sup>
                            <m:r>
                              <a:rPr lang="en-US" altLang="zh-CN" sz="2400" i="1">
                                <a:latin typeface="Cambria Math" panose="02040503050406030204" pitchFamily="18" charset="0"/>
                              </a:rPr>
                              <m:t>3</m:t>
                            </m:r>
                          </m:sup>
                        </m:sSup>
                        <m:r>
                          <a:rPr lang="zh-CN" altLang="en-US" sz="2400" i="1" smtClean="0">
                            <a:latin typeface="Cambria Math" panose="02040503050406030204" pitchFamily="18" charset="0"/>
                          </a:rPr>
                          <m:t>湿气</m:t>
                        </m:r>
                      </m:num>
                      <m:den>
                        <m:r>
                          <a:rPr lang="en-US" altLang="zh-CN" sz="2400" i="1">
                            <a:latin typeface="Cambria Math" panose="02040503050406030204" pitchFamily="18" charset="0"/>
                          </a:rPr>
                          <m:t>𝑘𝑔</m:t>
                        </m:r>
                        <m:r>
                          <a:rPr lang="zh-CN" altLang="en-US" sz="2400" i="1">
                            <a:latin typeface="Cambria Math" panose="02040503050406030204" pitchFamily="18" charset="0"/>
                          </a:rPr>
                          <m:t>干气</m:t>
                        </m:r>
                      </m:den>
                    </m:f>
                    <m:r>
                      <a:rPr lang="zh-CN" altLang="en-US" sz="2400" i="1">
                        <a:latin typeface="Cambria Math" panose="02040503050406030204" pitchFamily="18" charset="0"/>
                      </a:rPr>
                      <m:t> </m:t>
                    </m:r>
                  </m:oMath>
                </a14:m>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b="1" i="1">
                            <a:latin typeface="Cambria Math" panose="02040503050406030204" pitchFamily="18" charset="0"/>
                          </a:rPr>
                          <m:t>𝑯</m:t>
                        </m:r>
                      </m:sub>
                    </m:sSub>
                    <m:r>
                      <a:rPr lang="en-US" altLang="zh-CN" sz="2400" b="1">
                        <a:latin typeface="Cambria Math" panose="02040503050406030204" pitchFamily="18" charset="0"/>
                        <a:ea typeface="Cambria Math" panose="02040503050406030204" pitchFamily="18" charset="0"/>
                      </a:rPr>
                      <m:t>=</m:t>
                    </m:r>
                    <m:d>
                      <m:dPr>
                        <m:ctrlPr>
                          <a:rPr lang="en-US" altLang="zh-CN" sz="2400" b="1"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𝟎</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𝟕𝟕𝟑</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𝟐𝟒𝟒</m:t>
                        </m:r>
                        <m:r>
                          <a:rPr lang="en-US" altLang="zh-CN" sz="2400" b="1" i="1">
                            <a:latin typeface="Cambria Math" panose="02040503050406030204" pitchFamily="18" charset="0"/>
                            <a:ea typeface="Cambria Math" panose="02040503050406030204" pitchFamily="18" charset="0"/>
                          </a:rPr>
                          <m:t>𝑯</m:t>
                        </m:r>
                      </m:e>
                    </m:d>
                    <m:r>
                      <a:rPr lang="en-US" altLang="zh-CN" sz="2400" b="1" i="1">
                        <a:latin typeface="Cambria Math" panose="02040503050406030204" pitchFamily="18" charset="0"/>
                        <a:ea typeface="Cambria Math" panose="02040503050406030204" pitchFamily="18" charset="0"/>
                      </a:rPr>
                      <m:t>×</m:t>
                    </m:r>
                    <m:f>
                      <m:fPr>
                        <m:ctrlPr>
                          <a:rPr lang="en-US" altLang="zh-CN" sz="2400" b="1" i="1">
                            <a:latin typeface="Cambria Math" panose="02040503050406030204" pitchFamily="18" charset="0"/>
                            <a:ea typeface="Cambria Math" panose="02040503050406030204" pitchFamily="18" charset="0"/>
                          </a:rPr>
                        </m:ctrlPr>
                      </m:fPr>
                      <m:num>
                        <m:r>
                          <a:rPr lang="en-US" altLang="zh-CN" sz="2400" b="1" i="1">
                            <a:latin typeface="Cambria Math" panose="02040503050406030204" pitchFamily="18" charset="0"/>
                            <a:ea typeface="Cambria Math" panose="02040503050406030204" pitchFamily="18" charset="0"/>
                          </a:rPr>
                          <m:t>𝟐𝟕𝟑</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𝒕</m:t>
                        </m:r>
                      </m:num>
                      <m:den>
                        <m:r>
                          <a:rPr lang="en-US" altLang="zh-CN" sz="2400" b="1" i="1">
                            <a:latin typeface="Cambria Math" panose="02040503050406030204" pitchFamily="18" charset="0"/>
                            <a:ea typeface="Cambria Math" panose="02040503050406030204" pitchFamily="18" charset="0"/>
                          </a:rPr>
                          <m:t>𝟐𝟕𝟑</m:t>
                        </m:r>
                      </m:den>
                    </m:f>
                    <m:r>
                      <a:rPr lang="en-US" altLang="zh-CN" sz="2400" b="1" i="1">
                        <a:latin typeface="Cambria Math" panose="02040503050406030204" pitchFamily="18" charset="0"/>
                        <a:ea typeface="Cambria Math" panose="02040503050406030204" pitchFamily="18" charset="0"/>
                      </a:rPr>
                      <m:t>×</m:t>
                    </m:r>
                    <m:f>
                      <m:fPr>
                        <m:ctrlPr>
                          <a:rPr lang="en-US" altLang="zh-CN" sz="2400" b="1" i="1">
                            <a:latin typeface="Cambria Math" panose="02040503050406030204" pitchFamily="18" charset="0"/>
                            <a:ea typeface="Cambria Math" panose="02040503050406030204" pitchFamily="18" charset="0"/>
                          </a:rPr>
                        </m:ctrlPr>
                      </m:fPr>
                      <m:num>
                        <m:r>
                          <a:rPr lang="en-US" altLang="zh-CN" sz="2400" b="1" i="1">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𝟎𝟏𝟑</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𝟓</m:t>
                            </m:r>
                          </m:sup>
                        </m:sSup>
                      </m:num>
                      <m:den>
                        <m:r>
                          <a:rPr lang="en-US" altLang="zh-CN" sz="2400" b="1" i="1">
                            <a:latin typeface="Cambria Math" panose="02040503050406030204" pitchFamily="18" charset="0"/>
                            <a:ea typeface="Cambria Math" panose="02040503050406030204" pitchFamily="18" charset="0"/>
                          </a:rPr>
                          <m:t>𝒑</m:t>
                        </m:r>
                      </m:den>
                    </m:f>
                  </m:oMath>
                </a14:m>
                <a:r>
                  <a:rPr lang="en-US" altLang="zh-CN" sz="2400" b="1" dirty="0">
                    <a:solidFill>
                      <a:srgbClr val="FFC000"/>
                    </a:solidFill>
                    <a:latin typeface="+mn-ea"/>
                  </a:rPr>
                  <a:t>	</a:t>
                </a:r>
                <a:endParaRPr lang="en-US" altLang="zh-CN" sz="2400" b="1" dirty="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④ </a:t>
                </a:r>
                <a:r>
                  <a:rPr lang="zh-CN" altLang="en-US" sz="2400" b="1" dirty="0">
                    <a:latin typeface="Times New Roman" panose="02020603050405020304" pitchFamily="18" charset="0"/>
                    <a:cs typeface="Times New Roman" panose="02020603050405020304" pitchFamily="18" charset="0"/>
                  </a:rPr>
                  <a:t>湿空气的体积用量</a:t>
                </a:r>
                <a14:m>
                  <m:oMath xmlns:m="http://schemas.openxmlformats.org/officeDocument/2006/math">
                    <m:r>
                      <a:rPr lang="en-US" altLang="zh-CN" sz="2400" b="1" i="1">
                        <a:latin typeface="Cambria Math" panose="02040503050406030204" pitchFamily="18" charset="0"/>
                      </a:rPr>
                      <m:t>𝑽</m:t>
                    </m:r>
                    <m:r>
                      <a:rPr lang="zh-CN" altLang="en-US" sz="2400" b="1" i="1">
                        <a:latin typeface="Cambria Math" panose="02040503050406030204" pitchFamily="18" charset="0"/>
                      </a:rPr>
                      <m:t>（</m:t>
                    </m:r>
                    <m:f>
                      <m:fPr>
                        <m:type m:val="lin"/>
                        <m:ctrlPr>
                          <a:rPr lang="zh-CN" altLang="en-US" sz="2400" b="1" i="1">
                            <a:latin typeface="Cambria Math" panose="02040503050406030204" pitchFamily="18" charset="0"/>
                          </a:rPr>
                        </m:ctrlPr>
                      </m:fPr>
                      <m:num>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𝒎</m:t>
                            </m:r>
                          </m:e>
                          <m:sup>
                            <m:r>
                              <a:rPr lang="en-US" altLang="zh-CN" sz="2400" b="1" i="1">
                                <a:latin typeface="Cambria Math" panose="02040503050406030204" pitchFamily="18" charset="0"/>
                              </a:rPr>
                              <m:t>𝟑</m:t>
                            </m:r>
                          </m:sup>
                        </m:sSup>
                        <m:r>
                          <a:rPr lang="zh-CN" altLang="en-US" sz="2400" b="1" i="1">
                            <a:latin typeface="Cambria Math" panose="02040503050406030204" pitchFamily="18" charset="0"/>
                          </a:rPr>
                          <m:t>湿气</m:t>
                        </m:r>
                      </m:num>
                      <m:den>
                        <m:r>
                          <a:rPr lang="en-US" altLang="zh-CN" sz="2400" b="1" i="1">
                            <a:latin typeface="Cambria Math" panose="02040503050406030204" pitchFamily="18" charset="0"/>
                          </a:rPr>
                          <m:t>𝒔</m:t>
                        </m:r>
                      </m:den>
                    </m:f>
                    <m:r>
                      <a:rPr lang="zh-CN" altLang="en-US" sz="2400" b="1" i="1">
                        <a:latin typeface="Cambria Math" panose="02040503050406030204" pitchFamily="18" charset="0"/>
                      </a:rPr>
                      <m:t>）</m:t>
                    </m:r>
                  </m:oMath>
                </a14:m>
                <a:endParaRPr lang="en-US" altLang="zh-CN" sz="2400" b="1" dirty="0">
                  <a:latin typeface="Times New Roman" panose="02020603050405020304" pitchFamily="18" charset="0"/>
                  <a:cs typeface="Times New Roman" panose="02020603050405020304" pitchFamily="18" charset="0"/>
                </a:endParaRPr>
              </a:p>
              <a:p>
                <a:pPr>
                  <a:spcBef>
                    <a:spcPts val="1200"/>
                  </a:spcBef>
                </a:pP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rPr>
                      <m:t>𝑽</m:t>
                    </m:r>
                    <m:r>
                      <a:rPr lang="en-US" altLang="zh-CN" sz="2400" b="1" i="1">
                        <a:latin typeface="Cambria Math" panose="02040503050406030204" pitchFamily="18" charset="0"/>
                      </a:rPr>
                      <m:t>=</m:t>
                    </m:r>
                    <m:r>
                      <a:rPr lang="en-US" altLang="zh-CN" sz="2400" b="1" i="1">
                        <a:latin typeface="Cambria Math" panose="02040503050406030204" pitchFamily="18" charset="0"/>
                      </a:rPr>
                      <m:t>𝑳</m:t>
                    </m:r>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𝝊</m:t>
                        </m:r>
                      </m:e>
                      <m:sub>
                        <m:r>
                          <a:rPr lang="en-US" altLang="zh-CN" sz="2400" b="1" i="1">
                            <a:latin typeface="Cambria Math" panose="02040503050406030204" pitchFamily="18" charset="0"/>
                          </a:rPr>
                          <m:t>𝑯</m:t>
                        </m:r>
                      </m:sub>
                    </m:sSub>
                  </m:oMath>
                </a14:m>
                <a:endParaRPr lang="en-US" altLang="zh-CN" sz="2400" b="1" dirty="0">
                  <a:latin typeface="Times New Roman" panose="02020603050405020304" pitchFamily="18" charset="0"/>
                  <a:cs typeface="Times New Roman" panose="02020603050405020304" pitchFamily="18" charset="0"/>
                </a:endParaRPr>
              </a:p>
              <a:p>
                <a:pPr>
                  <a:spcBef>
                    <a:spcPts val="1200"/>
                  </a:spcBef>
                </a:pPr>
                <a:r>
                  <a:rPr lang="en-US" altLang="zh-CN" sz="2400" b="1" dirty="0">
                    <a:latin typeface="+mn-ea"/>
                  </a:rPr>
                  <a:t>	</a:t>
                </a:r>
                <a:r>
                  <a:rPr lang="zh-CN" altLang="en-US" sz="2400" b="1" dirty="0">
                    <a:latin typeface="+mn-ea"/>
                  </a:rPr>
                  <a:t>湿比空气体积用量</a:t>
                </a:r>
                <a14:m>
                  <m:oMath xmlns:m="http://schemas.openxmlformats.org/officeDocument/2006/math">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𝑽</m:t>
                        </m:r>
                      </m:e>
                      <m:sup>
                        <m:r>
                          <a:rPr lang="en-US" altLang="zh-CN" sz="2400" b="1" i="1">
                            <a:latin typeface="Cambria Math" panose="02040503050406030204" pitchFamily="18" charset="0"/>
                          </a:rPr>
                          <m:t>′</m:t>
                        </m:r>
                      </m:sup>
                    </m:sSup>
                  </m:oMath>
                </a14:m>
                <a:r>
                  <a:rPr lang="zh-CN" altLang="en-US" sz="2400" b="1" dirty="0">
                    <a:latin typeface="Times New Roman" panose="02020603050405020304" pitchFamily="18" charset="0"/>
                    <a:cs typeface="Times New Roman" panose="02020603050405020304" pitchFamily="18" charset="0"/>
                  </a:rPr>
                  <a:t>（</a:t>
                </a:r>
                <a14:m>
                  <m:oMath xmlns:m="http://schemas.openxmlformats.org/officeDocument/2006/math">
                    <m:f>
                      <m:fPr>
                        <m:type m:val="lin"/>
                        <m:ctrlPr>
                          <a:rPr lang="zh-CN" altLang="en-US" sz="2400" b="1" i="1" dirty="0">
                            <a:latin typeface="Cambria Math" panose="02040503050406030204" pitchFamily="18" charset="0"/>
                            <a:cs typeface="Times New Roman" panose="02020603050405020304" pitchFamily="18" charset="0"/>
                          </a:rPr>
                        </m:ctrlPr>
                      </m:fPr>
                      <m:num>
                        <m:sSup>
                          <m:sSupPr>
                            <m:ctrlPr>
                              <a:rPr lang="en-US" altLang="zh-CN" sz="2400" b="1" i="1" dirty="0">
                                <a:latin typeface="Cambria Math" panose="02040503050406030204" pitchFamily="18" charset="0"/>
                                <a:cs typeface="Times New Roman" panose="02020603050405020304" pitchFamily="18" charset="0"/>
                              </a:rPr>
                            </m:ctrlPr>
                          </m:sSupPr>
                          <m:e>
                            <m:r>
                              <a:rPr lang="en-US" altLang="zh-CN" sz="2400" b="1" i="1" dirty="0">
                                <a:latin typeface="Cambria Math" panose="02040503050406030204" pitchFamily="18" charset="0"/>
                                <a:cs typeface="Times New Roman" panose="02020603050405020304" pitchFamily="18" charset="0"/>
                              </a:rPr>
                              <m:t>𝒎</m:t>
                            </m:r>
                          </m:e>
                          <m:sup>
                            <m:r>
                              <a:rPr lang="en-US" altLang="zh-CN" sz="2400" b="1" i="1" dirty="0">
                                <a:latin typeface="Cambria Math" panose="02040503050406030204" pitchFamily="18" charset="0"/>
                                <a:cs typeface="Times New Roman" panose="02020603050405020304" pitchFamily="18" charset="0"/>
                              </a:rPr>
                              <m:t>𝟑</m:t>
                            </m:r>
                          </m:sup>
                        </m:sSup>
                        <m:r>
                          <a:rPr lang="zh-CN" altLang="en-US" sz="2400" b="1" i="1" dirty="0">
                            <a:latin typeface="Cambria Math" panose="02040503050406030204" pitchFamily="18" charset="0"/>
                            <a:cs typeface="Times New Roman" panose="02020603050405020304" pitchFamily="18" charset="0"/>
                          </a:rPr>
                          <m:t>湿气</m:t>
                        </m:r>
                      </m:num>
                      <m:den>
                        <m:r>
                          <a:rPr lang="en-US" altLang="zh-CN" sz="2400" b="1" i="1" dirty="0">
                            <a:latin typeface="Cambria Math" panose="02040503050406030204" pitchFamily="18" charset="0"/>
                            <a:cs typeface="Times New Roman" panose="02020603050405020304" pitchFamily="18" charset="0"/>
                          </a:rPr>
                          <m:t>𝒌𝒈</m:t>
                        </m:r>
                        <m:r>
                          <a:rPr lang="zh-CN" altLang="en-US" sz="2400" b="1" i="1" dirty="0">
                            <a:latin typeface="Cambria Math" panose="02040503050406030204" pitchFamily="18" charset="0"/>
                            <a:cs typeface="Times New Roman" panose="02020603050405020304" pitchFamily="18" charset="0"/>
                          </a:rPr>
                          <m:t>水</m:t>
                        </m:r>
                      </m:den>
                    </m:f>
                  </m:oMath>
                </a14:m>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spcBef>
                    <a:spcPts val="1200"/>
                  </a:spcBef>
                </a:pP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𝑽</m:t>
                        </m:r>
                      </m:e>
                      <m:sup>
                        <m:r>
                          <a:rPr lang="en-US" altLang="zh-CN" sz="2400" b="1" i="1">
                            <a:latin typeface="Cambria Math" panose="02040503050406030204" pitchFamily="18" charset="0"/>
                            <a:cs typeface="Times New Roman" panose="02020603050405020304" pitchFamily="18" charset="0"/>
                          </a:rPr>
                          <m:t>′</m:t>
                        </m:r>
                      </m:sup>
                    </m:sSup>
                    <m:r>
                      <a:rPr lang="en-US" altLang="zh-CN" sz="2400" b="1" i="1">
                        <a:latin typeface="Cambria Math" panose="02040503050406030204" pitchFamily="18" charset="0"/>
                        <a:cs typeface="Times New Roman" panose="02020603050405020304" pitchFamily="18" charset="0"/>
                      </a:rPr>
                      <m:t>=</m:t>
                    </m:r>
                    <m:f>
                      <m:fPr>
                        <m:ctrlPr>
                          <a:rPr lang="en-US" altLang="zh-CN" sz="2400" b="1" i="1">
                            <a:latin typeface="Cambria Math" panose="02040503050406030204" pitchFamily="18" charset="0"/>
                            <a:cs typeface="Times New Roman" panose="02020603050405020304" pitchFamily="18" charset="0"/>
                          </a:rPr>
                        </m:ctrlPr>
                      </m:fPr>
                      <m:num>
                        <m:r>
                          <a:rPr lang="en-US" altLang="zh-CN" sz="2400" b="1" i="1">
                            <a:latin typeface="Cambria Math" panose="02040503050406030204" pitchFamily="18" charset="0"/>
                            <a:cs typeface="Times New Roman" panose="02020603050405020304" pitchFamily="18" charset="0"/>
                          </a:rPr>
                          <m:t>𝑽</m:t>
                        </m:r>
                      </m:num>
                      <m:den>
                        <m:r>
                          <a:rPr lang="en-US" altLang="zh-CN" sz="2400" b="1" i="1">
                            <a:latin typeface="Cambria Math" panose="02040503050406030204" pitchFamily="18" charset="0"/>
                            <a:cs typeface="Times New Roman" panose="02020603050405020304" pitchFamily="18" charset="0"/>
                          </a:rPr>
                          <m:t>𝑾</m:t>
                        </m:r>
                      </m:den>
                    </m:f>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𝒍</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𝒗</m:t>
                        </m:r>
                      </m:e>
                      <m:sub>
                        <m:r>
                          <a:rPr lang="en-US" altLang="zh-CN" sz="2400" b="1" i="1">
                            <a:latin typeface="Cambria Math" panose="02040503050406030204" pitchFamily="18" charset="0"/>
                            <a:cs typeface="Times New Roman" panose="02020603050405020304" pitchFamily="18" charset="0"/>
                          </a:rPr>
                          <m:t>𝑯</m:t>
                        </m:r>
                      </m:sub>
                    </m:sSub>
                  </m:oMath>
                </a14:m>
                <a:endPar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endParaRPr>
              </a:p>
              <a:p>
                <a:pPr>
                  <a:spcBef>
                    <a:spcPts val="1200"/>
                  </a:spcBef>
                </a:pPr>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⑤</a:t>
                </a:r>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湿空气密度</a:t>
                </a:r>
                <a14:m>
                  <m:oMath xmlns:m="http://schemas.openxmlformats.org/officeDocument/2006/math">
                    <m:r>
                      <a:rPr lang="zh-CN" altLang="en-US" sz="2400" b="1" i="1">
                        <a:latin typeface="Cambria Math" panose="02040503050406030204" pitchFamily="18" charset="0"/>
                        <a:cs typeface="Times New Roman" panose="02020603050405020304" pitchFamily="18" charset="0"/>
                      </a:rPr>
                      <m:t>𝝆</m:t>
                    </m:r>
                  </m:oMath>
                </a14:m>
                <a:r>
                  <a:rPr lang="zh-CN" altLang="en-US" sz="2400" b="1" dirty="0">
                    <a:latin typeface="Times New Roman" panose="02020603050405020304" pitchFamily="18" charset="0"/>
                    <a:cs typeface="Times New Roman" panose="02020603050405020304" pitchFamily="18" charset="0"/>
                  </a:rPr>
                  <a:t>（</a:t>
                </a:r>
                <a14:m>
                  <m:oMath xmlns:m="http://schemas.openxmlformats.org/officeDocument/2006/math">
                    <m:f>
                      <m:fPr>
                        <m:type m:val="lin"/>
                        <m:ctrlPr>
                          <a:rPr lang="zh-CN" altLang="en-US" sz="2400" b="1" i="1" dirty="0">
                            <a:latin typeface="Cambria Math" panose="02040503050406030204" pitchFamily="18" charset="0"/>
                            <a:cs typeface="Times New Roman" panose="02020603050405020304" pitchFamily="18" charset="0"/>
                          </a:rPr>
                        </m:ctrlPr>
                      </m:fPr>
                      <m:num>
                        <m:r>
                          <a:rPr lang="en-US" altLang="zh-CN" sz="2400" b="1" i="1" dirty="0">
                            <a:latin typeface="Cambria Math" panose="02040503050406030204" pitchFamily="18" charset="0"/>
                            <a:cs typeface="Times New Roman" panose="02020603050405020304" pitchFamily="18" charset="0"/>
                          </a:rPr>
                          <m:t>𝒌𝒈</m:t>
                        </m:r>
                        <m:r>
                          <a:rPr lang="zh-CN" altLang="en-US" sz="2400" b="1" i="1" dirty="0">
                            <a:latin typeface="Cambria Math" panose="02040503050406030204" pitchFamily="18" charset="0"/>
                            <a:cs typeface="Times New Roman" panose="02020603050405020304" pitchFamily="18" charset="0"/>
                          </a:rPr>
                          <m:t>湿气</m:t>
                        </m:r>
                      </m:num>
                      <m:den>
                        <m:sSup>
                          <m:sSupPr>
                            <m:ctrlPr>
                              <a:rPr lang="en-US" altLang="zh-CN" sz="2400" b="1" i="1" dirty="0">
                                <a:latin typeface="Cambria Math" panose="02040503050406030204" pitchFamily="18" charset="0"/>
                                <a:cs typeface="Times New Roman" panose="02020603050405020304" pitchFamily="18" charset="0"/>
                              </a:rPr>
                            </m:ctrlPr>
                          </m:sSupPr>
                          <m:e>
                            <m:r>
                              <a:rPr lang="en-US" altLang="zh-CN" sz="2400" b="1" i="1" dirty="0">
                                <a:latin typeface="Cambria Math" panose="02040503050406030204" pitchFamily="18" charset="0"/>
                                <a:cs typeface="Times New Roman" panose="02020603050405020304" pitchFamily="18" charset="0"/>
                              </a:rPr>
                              <m:t>𝒎</m:t>
                            </m:r>
                          </m:e>
                          <m:sup>
                            <m:r>
                              <a:rPr lang="en-US" altLang="zh-CN" sz="2400" b="1" i="1" dirty="0">
                                <a:latin typeface="Cambria Math" panose="02040503050406030204" pitchFamily="18" charset="0"/>
                                <a:cs typeface="Times New Roman" panose="02020603050405020304" pitchFamily="18" charset="0"/>
                              </a:rPr>
                              <m:t>𝟑</m:t>
                            </m:r>
                          </m:sup>
                        </m:sSup>
                        <m:r>
                          <a:rPr lang="zh-CN" altLang="en-US" sz="2400" b="1" i="1" dirty="0">
                            <a:latin typeface="Cambria Math" panose="02040503050406030204" pitchFamily="18" charset="0"/>
                            <a:cs typeface="Times New Roman" panose="02020603050405020304" pitchFamily="18" charset="0"/>
                          </a:rPr>
                          <m:t>湿气</m:t>
                        </m:r>
                      </m:den>
                    </m:f>
                  </m:oMath>
                </a14:m>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spcBef>
                    <a:spcPts val="1200"/>
                  </a:spcBef>
                </a:pPr>
                <a:r>
                  <a:rPr lang="en-US" altLang="zh-CN" sz="2400" b="1" dirty="0">
                    <a:cs typeface="Times New Roman" panose="02020603050405020304" pitchFamily="18" charset="0"/>
                  </a:rPr>
                  <a:t>			</a:t>
                </a:r>
                <a14:m>
                  <m:oMath xmlns:m="http://schemas.openxmlformats.org/officeDocument/2006/math">
                    <m:r>
                      <a:rPr lang="zh-CN" altLang="en-US" sz="2400" b="1" i="1">
                        <a:latin typeface="Cambria Math" panose="02040503050406030204" pitchFamily="18" charset="0"/>
                        <a:cs typeface="Times New Roman" panose="02020603050405020304" pitchFamily="18" charset="0"/>
                      </a:rPr>
                      <m:t>𝝆</m:t>
                    </m:r>
                    <m:r>
                      <a:rPr lang="en-US" altLang="zh-CN" sz="2400" b="1" i="1">
                        <a:latin typeface="Cambria Math" panose="02040503050406030204" pitchFamily="18" charset="0"/>
                        <a:cs typeface="Times New Roman" panose="02020603050405020304" pitchFamily="18" charset="0"/>
                      </a:rPr>
                      <m:t>=</m:t>
                    </m:r>
                    <m:f>
                      <m:fPr>
                        <m:ctrlPr>
                          <a:rPr lang="en-US" altLang="zh-CN" sz="2400" b="1" i="1">
                            <a:latin typeface="Cambria Math" panose="02040503050406030204" pitchFamily="18" charset="0"/>
                            <a:cs typeface="Times New Roman" panose="02020603050405020304" pitchFamily="18" charset="0"/>
                          </a:rPr>
                        </m:ctrlPr>
                      </m:fPr>
                      <m:num>
                        <m:r>
                          <a:rPr lang="en-US" altLang="zh-CN" sz="2400" b="1" i="1">
                            <a:latin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𝑯</m:t>
                            </m:r>
                          </m:e>
                          <m:sub>
                            <m:r>
                              <a:rPr lang="en-US" altLang="zh-CN" sz="2400" b="1" i="1">
                                <a:latin typeface="Cambria Math" panose="02040503050406030204" pitchFamily="18" charset="0"/>
                                <a:cs typeface="Times New Roman" panose="02020603050405020304" pitchFamily="18" charset="0"/>
                              </a:rPr>
                              <m:t>𝟎</m:t>
                            </m:r>
                          </m:sub>
                        </m:sSub>
                      </m:num>
                      <m:den>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𝒗</m:t>
                            </m:r>
                          </m:e>
                          <m:sub>
                            <m:r>
                              <a:rPr lang="en-US" altLang="zh-CN" sz="2400" b="1" i="1">
                                <a:latin typeface="Cambria Math" panose="02040503050406030204" pitchFamily="18" charset="0"/>
                                <a:cs typeface="Times New Roman" panose="02020603050405020304" pitchFamily="18" charset="0"/>
                              </a:rPr>
                              <m:t>𝑯</m:t>
                            </m:r>
                          </m:sub>
                        </m:sSub>
                      </m:den>
                    </m:f>
                  </m:oMath>
                </a14:m>
                <a:r>
                  <a:rPr lang="en-US" altLang="zh-CN" sz="2400" b="1" dirty="0">
                    <a:latin typeface="Times New Roman" panose="02020603050405020304" pitchFamily="18" charset="0"/>
                    <a:cs typeface="Times New Roman" panose="02020603050405020304" pitchFamily="18" charset="0"/>
                  </a:rPr>
                  <a:t>  </a:t>
                </a:r>
              </a:p>
            </p:txBody>
          </p:sp>
        </mc:Choice>
        <mc:Fallback xmlns="">
          <p:sp>
            <p:nvSpPr>
              <p:cNvPr id="3" name="文本框 2"/>
              <p:cNvSpPr txBox="1">
                <a:spLocks noRot="1" noChangeAspect="1" noMove="1" noResize="1" noEditPoints="1" noAdjustHandles="1" noChangeArrowheads="1" noChangeShapeType="1" noTextEdit="1"/>
              </p:cNvSpPr>
              <p:nvPr/>
            </p:nvSpPr>
            <p:spPr>
              <a:xfrm>
                <a:off x="327546" y="805216"/>
                <a:ext cx="11546006" cy="4480265"/>
              </a:xfrm>
              <a:prstGeom prst="rect">
                <a:avLst/>
              </a:prstGeom>
              <a:blipFill>
                <a:blip r:embed="rId2"/>
                <a:stretch>
                  <a:fillRect l="-845" t="-12789" b="-2721"/>
                </a:stretch>
              </a:blipFill>
            </p:spPr>
            <p:txBody>
              <a:bodyPr/>
              <a:lstStyle/>
              <a:p>
                <a:r>
                  <a:rPr lang="zh-CN" altLang="en-US">
                    <a:noFill/>
                  </a:rPr>
                  <a:t> </a:t>
                </a:r>
              </a:p>
            </p:txBody>
          </p:sp>
        </mc:Fallback>
      </mc:AlternateContent>
      <p:grpSp>
        <p:nvGrpSpPr>
          <p:cNvPr id="4" name="组合 3"/>
          <p:cNvGrpSpPr/>
          <p:nvPr/>
        </p:nvGrpSpPr>
        <p:grpSpPr>
          <a:xfrm>
            <a:off x="7083097" y="2765686"/>
            <a:ext cx="4844311" cy="3791096"/>
            <a:chOff x="7053943" y="2309258"/>
            <a:chExt cx="4844311" cy="3287173"/>
          </a:xfrm>
        </p:grpSpPr>
        <p:grpSp>
          <p:nvGrpSpPr>
            <p:cNvPr id="5" name="组合 4"/>
            <p:cNvGrpSpPr/>
            <p:nvPr/>
          </p:nvGrpSpPr>
          <p:grpSpPr>
            <a:xfrm>
              <a:off x="7053943" y="3606616"/>
              <a:ext cx="4844311" cy="1989815"/>
              <a:chOff x="2859828" y="2235030"/>
              <a:chExt cx="4844311" cy="1989815"/>
            </a:xfrm>
          </p:grpSpPr>
          <p:sp>
            <p:nvSpPr>
              <p:cNvPr id="11" name="Line 8"/>
              <p:cNvSpPr>
                <a:spLocks noChangeShapeType="1"/>
              </p:cNvSpPr>
              <p:nvPr/>
            </p:nvSpPr>
            <p:spPr bwMode="auto">
              <a:xfrm>
                <a:off x="3115995" y="2948037"/>
                <a:ext cx="178911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2" name="Text Box 9"/>
                  <p:cNvSpPr txBox="1">
                    <a:spLocks noChangeArrowheads="1"/>
                  </p:cNvSpPr>
                  <p:nvPr/>
                </p:nvSpPr>
                <p:spPr bwMode="auto">
                  <a:xfrm>
                    <a:off x="3143941" y="2235030"/>
                    <a:ext cx="1141082"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湿空气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𝟏</m:t>
                              </m:r>
                            </m:sub>
                          </m:sSub>
                        </m:oMath>
                      </m:oMathPara>
                    </a14:m>
                    <a:endParaRPr lang="en-US" altLang="zh-CN" sz="2000" b="1" i="1" dirty="0"/>
                  </a:p>
                </p:txBody>
              </p:sp>
            </mc:Choice>
            <mc:Fallback xmlns="">
              <p:sp>
                <p:nvSpPr>
                  <p:cNvPr id="33" name="Text Box 9"/>
                  <p:cNvSpPr txBox="1">
                    <a:spLocks noRot="1" noChangeAspect="1" noMove="1" noResize="1" noEditPoints="1" noAdjustHandles="1" noChangeArrowheads="1" noChangeShapeType="1" noTextEdit="1"/>
                  </p:cNvSpPr>
                  <p:nvPr/>
                </p:nvSpPr>
                <p:spPr bwMode="auto">
                  <a:xfrm>
                    <a:off x="3143941" y="2235030"/>
                    <a:ext cx="1141082" cy="707886"/>
                  </a:xfrm>
                  <a:prstGeom prst="rect">
                    <a:avLst/>
                  </a:prstGeom>
                  <a:blipFill>
                    <a:blip r:embed="rId6"/>
                    <a:stretch>
                      <a:fillRect t="-522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3" name="Group 22"/>
              <p:cNvGrpSpPr>
                <a:grpSpLocks/>
              </p:cNvGrpSpPr>
              <p:nvPr/>
            </p:nvGrpSpPr>
            <p:grpSpPr bwMode="auto">
              <a:xfrm>
                <a:off x="4868595" y="2490837"/>
                <a:ext cx="647700" cy="1524001"/>
                <a:chOff x="2952" y="1968"/>
                <a:chExt cx="408" cy="960"/>
              </a:xfrm>
            </p:grpSpPr>
            <p:sp>
              <p:nvSpPr>
                <p:cNvPr id="20" name="Rectangle 10"/>
                <p:cNvSpPr>
                  <a:spLocks noChangeArrowheads="1"/>
                </p:cNvSpPr>
                <p:nvPr/>
              </p:nvSpPr>
              <p:spPr bwMode="auto">
                <a:xfrm>
                  <a:off x="2952" y="1968"/>
                  <a:ext cx="408" cy="960"/>
                </a:xfrm>
                <a:prstGeom prst="rect">
                  <a:avLst/>
                </a:prstGeom>
                <a:no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Text Box 11"/>
                <p:cNvSpPr txBox="1">
                  <a:spLocks noChangeArrowheads="1"/>
                </p:cNvSpPr>
                <p:nvPr/>
              </p:nvSpPr>
              <p:spPr bwMode="auto">
                <a:xfrm>
                  <a:off x="2985" y="2004"/>
                  <a:ext cx="336" cy="8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干</a:t>
                  </a:r>
                </a:p>
                <a:p>
                  <a:pPr eaLnBrk="1" hangingPunct="1"/>
                  <a:r>
                    <a:rPr lang="zh-CN" altLang="en-US" b="1" dirty="0"/>
                    <a:t>燥</a:t>
                  </a:r>
                </a:p>
                <a:p>
                  <a:pPr eaLnBrk="1" hangingPunct="1"/>
                  <a:r>
                    <a:rPr lang="zh-CN" altLang="en-US" b="1" dirty="0"/>
                    <a:t>器</a:t>
                  </a:r>
                </a:p>
              </p:txBody>
            </p:sp>
          </p:grpSp>
          <p:sp>
            <p:nvSpPr>
              <p:cNvPr id="14" name="Line 14"/>
              <p:cNvSpPr>
                <a:spLocks noChangeShapeType="1"/>
              </p:cNvSpPr>
              <p:nvPr/>
            </p:nvSpPr>
            <p:spPr bwMode="auto">
              <a:xfrm flipV="1">
                <a:off x="5516295" y="2932162"/>
                <a:ext cx="202406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H="1" flipV="1">
                <a:off x="5554395" y="3481438"/>
                <a:ext cx="1985963" cy="14288"/>
              </a:xfrm>
              <a:prstGeom prst="line">
                <a:avLst/>
              </a:prstGeom>
              <a:noFill/>
              <a:ln w="38100">
                <a:solidFill>
                  <a:schemeClr val="fo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6" name="Text Box 16"/>
                  <p:cNvSpPr txBox="1">
                    <a:spLocks noChangeArrowheads="1"/>
                  </p:cNvSpPr>
                  <p:nvPr/>
                </p:nvSpPr>
                <p:spPr bwMode="auto">
                  <a:xfrm>
                    <a:off x="5903475" y="3516959"/>
                    <a:ext cx="1800664"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t>     </a:t>
                    </a:r>
                    <a:r>
                      <a:rPr lang="zh-CN" altLang="en-US" sz="2000" b="1" dirty="0" smtClean="0"/>
                      <a:t>湿物料</a:t>
                    </a:r>
                    <a:endParaRPr lang="en-US" altLang="zh-CN" sz="2000" b="1" baseline="-25000" dirty="0" smtClean="0">
                      <a:cs typeface="Times New Roman" panose="02020603050405020304" pitchFamily="18" charset="0"/>
                    </a:endParaRPr>
                  </a:p>
                  <a:p>
                    <a:pPr eaLnBrk="1" hangingPunct="1"/>
                    <a14:m>
                      <m:oMathPara xmlns:m="http://schemas.openxmlformats.org/officeDocument/2006/math">
                        <m:oMathParaPr>
                          <m:jc m:val="center"/>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𝟏</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𝟏</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𝟏</m:t>
                              </m:r>
                            </m:sub>
                          </m:sSub>
                        </m:oMath>
                      </m:oMathPara>
                    </a14:m>
                    <a:endParaRPr lang="zh-CN" altLang="en-US" sz="2000" b="1" dirty="0"/>
                  </a:p>
                </p:txBody>
              </p:sp>
            </mc:Choice>
            <mc:Fallback xmlns="">
              <p:sp>
                <p:nvSpPr>
                  <p:cNvPr id="45" name="Text Box 16"/>
                  <p:cNvSpPr txBox="1">
                    <a:spLocks noRot="1" noChangeAspect="1" noMove="1" noResize="1" noEditPoints="1" noAdjustHandles="1" noChangeArrowheads="1" noChangeShapeType="1" noTextEdit="1"/>
                  </p:cNvSpPr>
                  <p:nvPr/>
                </p:nvSpPr>
                <p:spPr bwMode="auto">
                  <a:xfrm>
                    <a:off x="5903475" y="3516959"/>
                    <a:ext cx="1800664" cy="707886"/>
                  </a:xfrm>
                  <a:prstGeom prst="rect">
                    <a:avLst/>
                  </a:prstGeom>
                  <a:blipFill>
                    <a:blip r:embed="rId7"/>
                    <a:stretch>
                      <a:fillRect t="-59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 Box 17"/>
                  <p:cNvSpPr txBox="1">
                    <a:spLocks noChangeArrowheads="1"/>
                  </p:cNvSpPr>
                  <p:nvPr/>
                </p:nvSpPr>
                <p:spPr bwMode="auto">
                  <a:xfrm>
                    <a:off x="2859828" y="3510957"/>
                    <a:ext cx="1790887"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产品</a:t>
                    </a:r>
                    <a:endParaRPr lang="en-US" altLang="zh-CN" sz="2000" b="1" dirty="0" smtClean="0"/>
                  </a:p>
                  <a:p>
                    <a:pPr algn="ctr" eaLnBrk="1" hangingPunct="1"/>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𝟐</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𝟐</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𝟐</m:t>
                              </m:r>
                            </m:sub>
                          </m:sSub>
                        </m:oMath>
                      </m:oMathPara>
                    </a14:m>
                    <a:endParaRPr lang="zh-CN" altLang="en-US" sz="2000" b="1" dirty="0"/>
                  </a:p>
                </p:txBody>
              </p:sp>
            </mc:Choice>
            <mc:Fallback xmlns="">
              <p:sp>
                <p:nvSpPr>
                  <p:cNvPr id="46" name="Text Box 17"/>
                  <p:cNvSpPr txBox="1">
                    <a:spLocks noRot="1" noChangeAspect="1" noMove="1" noResize="1" noEditPoints="1" noAdjustHandles="1" noChangeArrowheads="1" noChangeShapeType="1" noTextEdit="1"/>
                  </p:cNvSpPr>
                  <p:nvPr/>
                </p:nvSpPr>
                <p:spPr bwMode="auto">
                  <a:xfrm>
                    <a:off x="2859828" y="3510957"/>
                    <a:ext cx="1790887" cy="707886"/>
                  </a:xfrm>
                  <a:prstGeom prst="rect">
                    <a:avLst/>
                  </a:prstGeom>
                  <a:blipFill>
                    <a:blip r:embed="rId8"/>
                    <a:stretch>
                      <a:fillRect t="-60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Line 18"/>
              <p:cNvSpPr>
                <a:spLocks noChangeShapeType="1"/>
              </p:cNvSpPr>
              <p:nvPr/>
            </p:nvSpPr>
            <p:spPr bwMode="auto">
              <a:xfrm flipH="1">
                <a:off x="3111232" y="3489438"/>
                <a:ext cx="1757363" cy="0"/>
              </a:xfrm>
              <a:prstGeom prst="line">
                <a:avLst/>
              </a:prstGeom>
              <a:noFill/>
              <a:ln w="38100">
                <a:solidFill>
                  <a:schemeClr val="folHlink"/>
                </a:solidFill>
                <a:round/>
                <a:headEnd type="none"/>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9" name="Text Box 29"/>
                  <p:cNvSpPr txBox="1">
                    <a:spLocks noChangeArrowheads="1"/>
                  </p:cNvSpPr>
                  <p:nvPr/>
                </p:nvSpPr>
                <p:spPr bwMode="auto">
                  <a:xfrm>
                    <a:off x="6338565" y="2248684"/>
                    <a:ext cx="1141082"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废气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𝟐</m:t>
                              </m:r>
                            </m:sub>
                          </m:sSub>
                        </m:oMath>
                      </m:oMathPara>
                    </a14:m>
                    <a:endParaRPr lang="zh-CN" altLang="en-US" sz="2000" b="1" dirty="0"/>
                  </a:p>
                </p:txBody>
              </p:sp>
            </mc:Choice>
            <mc:Fallback xmlns="">
              <p:sp>
                <p:nvSpPr>
                  <p:cNvPr id="48" name="Text Box 29"/>
                  <p:cNvSpPr txBox="1">
                    <a:spLocks noRot="1" noChangeAspect="1" noMove="1" noResize="1" noEditPoints="1" noAdjustHandles="1" noChangeArrowheads="1" noChangeShapeType="1" noTextEdit="1"/>
                  </p:cNvSpPr>
                  <p:nvPr/>
                </p:nvSpPr>
                <p:spPr bwMode="auto">
                  <a:xfrm>
                    <a:off x="6338565" y="2248684"/>
                    <a:ext cx="1141082" cy="707886"/>
                  </a:xfrm>
                  <a:prstGeom prst="rect">
                    <a:avLst/>
                  </a:prstGeom>
                  <a:blipFill>
                    <a:blip r:embed="rId9"/>
                    <a:stretch>
                      <a:fillRect t="-59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6" name="矩形 5"/>
            <p:cNvSpPr/>
            <p:nvPr/>
          </p:nvSpPr>
          <p:spPr>
            <a:xfrm>
              <a:off x="7585500" y="2827410"/>
              <a:ext cx="1370395" cy="4756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预热器</a:t>
              </a:r>
            </a:p>
          </p:txBody>
        </p:sp>
        <p:sp>
          <p:nvSpPr>
            <p:cNvPr id="7" name="Line 8"/>
            <p:cNvSpPr>
              <a:spLocks noChangeShapeType="1"/>
            </p:cNvSpPr>
            <p:nvPr/>
          </p:nvSpPr>
          <p:spPr bwMode="auto">
            <a:xfrm>
              <a:off x="7305346" y="3078148"/>
              <a:ext cx="1" cy="1250007"/>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H="1">
              <a:off x="7305346" y="3081217"/>
              <a:ext cx="280154"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p:nvSpPr>
          <p:spPr bwMode="auto">
            <a:xfrm flipH="1">
              <a:off x="8967953" y="3062941"/>
              <a:ext cx="1280663" cy="1"/>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 name="Text Box 9"/>
                <p:cNvSpPr txBox="1">
                  <a:spLocks noChangeArrowheads="1"/>
                </p:cNvSpPr>
                <p:nvPr/>
              </p:nvSpPr>
              <p:spPr bwMode="auto">
                <a:xfrm>
                  <a:off x="9090016" y="2309258"/>
                  <a:ext cx="1240788"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新鲜空气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𝟎</m:t>
                            </m:r>
                          </m:sub>
                        </m:sSub>
                      </m:oMath>
                    </m:oMathPara>
                  </a14:m>
                  <a:endParaRPr lang="en-US" altLang="zh-CN" sz="2000" b="1" i="1" dirty="0"/>
                </a:p>
              </p:txBody>
            </p:sp>
          </mc:Choice>
          <mc:Fallback xmlns="">
            <p:sp>
              <p:nvSpPr>
                <p:cNvPr id="31" name="Text Box 9"/>
                <p:cNvSpPr txBox="1">
                  <a:spLocks noRot="1" noChangeAspect="1" noMove="1" noResize="1" noEditPoints="1" noAdjustHandles="1" noChangeArrowheads="1" noChangeShapeType="1" noTextEdit="1"/>
                </p:cNvSpPr>
                <p:nvPr/>
              </p:nvSpPr>
              <p:spPr bwMode="auto">
                <a:xfrm>
                  <a:off x="9090016" y="2309258"/>
                  <a:ext cx="1240788" cy="707886"/>
                </a:xfrm>
                <a:prstGeom prst="rect">
                  <a:avLst/>
                </a:prstGeom>
                <a:blipFill>
                  <a:blip r:embed="rId10"/>
                  <a:stretch>
                    <a:fillRect l="-4926" t="-5970" r="-44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22" name="椭圆形标注 21"/>
          <p:cNvSpPr/>
          <p:nvPr/>
        </p:nvSpPr>
        <p:spPr>
          <a:xfrm>
            <a:off x="10359958" y="2103854"/>
            <a:ext cx="1808314" cy="978602"/>
          </a:xfrm>
          <a:prstGeom prst="wedgeEllipseCallout">
            <a:avLst>
              <a:gd name="adj1" fmla="val -26767"/>
              <a:gd name="adj2" fmla="val 8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忽略</a:t>
            </a:r>
            <a:r>
              <a:rPr lang="zh-CN" altLang="en-US" dirty="0" smtClean="0"/>
              <a:t>干燥器内的物料损失</a:t>
            </a:r>
            <a:endParaRPr lang="zh-CN" altLang="en-US" dirty="0"/>
          </a:p>
        </p:txBody>
      </p:sp>
    </p:spTree>
    <p:extLst>
      <p:ext uri="{BB962C8B-B14F-4D97-AF65-F5344CB8AC3E}">
        <p14:creationId xmlns:p14="http://schemas.microsoft.com/office/powerpoint/2010/main" val="1442308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文本框 2"/>
              <p:cNvSpPr txBox="1"/>
              <p:nvPr/>
            </p:nvSpPr>
            <p:spPr>
              <a:xfrm>
                <a:off x="327546" y="805216"/>
                <a:ext cx="11546006" cy="4005712"/>
              </a:xfrm>
              <a:prstGeom prst="rect">
                <a:avLst/>
              </a:prstGeom>
              <a:noFill/>
            </p:spPr>
            <p:txBody>
              <a:bodyPr wrap="square" rtlCol="0">
                <a:spAutoFit/>
              </a:bodyPr>
              <a:lstStyle/>
              <a:p>
                <a:pPr>
                  <a:spcBef>
                    <a:spcPts val="1200"/>
                  </a:spcBef>
                </a:pPr>
                <a:r>
                  <a:rPr lang="zh-CN" altLang="en-US" sz="2400" b="1" dirty="0" smtClean="0">
                    <a:latin typeface="Times New Roman" panose="02020603050405020304" pitchFamily="18" charset="0"/>
                    <a:cs typeface="Times New Roman" panose="02020603050405020304" pitchFamily="18" charset="0"/>
                  </a:rPr>
                  <a:t>二、热量衡算</a:t>
                </a:r>
                <a:endParaRPr lang="en-US" altLang="zh-CN" sz="2400" b="1" dirty="0" smtClean="0">
                  <a:latin typeface="Times New Roman" panose="02020603050405020304" pitchFamily="18" charset="0"/>
                  <a:cs typeface="Times New Roman" panose="02020603050405020304" pitchFamily="18" charset="0"/>
                </a:endParaRPr>
              </a:p>
              <a:p>
                <a:pPr>
                  <a:spcBef>
                    <a:spcPts val="1200"/>
                  </a:spcBef>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）预热器的加热量</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𝑸</m:t>
                        </m:r>
                      </m:e>
                      <m:sub>
                        <m:r>
                          <a:rPr lang="en-US" altLang="zh-CN" sz="2400" b="1" i="1">
                            <a:latin typeface="Cambria Math" panose="02040503050406030204" pitchFamily="18" charset="0"/>
                          </a:rPr>
                          <m:t>𝒑</m:t>
                        </m:r>
                      </m:sub>
                    </m:sSub>
                    <m:r>
                      <a:rPr lang="en-US" altLang="zh-CN" sz="2400" b="1" i="1">
                        <a:latin typeface="Cambria Math" panose="02040503050406030204" pitchFamily="18" charset="0"/>
                      </a:rPr>
                      <m:t>  (</m:t>
                    </m:r>
                    <m:r>
                      <a:rPr lang="en-US" altLang="zh-CN" sz="2400" b="1" i="1">
                        <a:latin typeface="Cambria Math" panose="02040503050406030204" pitchFamily="18" charset="0"/>
                      </a:rPr>
                      <m:t>𝒌𝑾</m:t>
                    </m:r>
                    <m:r>
                      <a:rPr lang="en-US" altLang="zh-CN" sz="2400" b="1" i="1">
                        <a:latin typeface="Cambria Math" panose="02040503050406030204" pitchFamily="18" charset="0"/>
                      </a:rPr>
                      <m:t>)</m:t>
                    </m:r>
                  </m:oMath>
                </a14:m>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𝑸</m:t>
                        </m:r>
                      </m:e>
                      <m:sub>
                        <m:r>
                          <a:rPr lang="en-US" altLang="zh-CN" sz="2400" b="1" i="1">
                            <a:latin typeface="Cambria Math" panose="02040503050406030204" pitchFamily="18" charset="0"/>
                          </a:rPr>
                          <m:t>𝒑</m:t>
                        </m:r>
                      </m:sub>
                    </m:sSub>
                    <m:r>
                      <a:rPr lang="en-US" altLang="zh-CN" sz="2400" b="1" i="1">
                        <a:latin typeface="Cambria Math" panose="02040503050406030204" pitchFamily="18" charset="0"/>
                      </a:rPr>
                      <m:t>=</m:t>
                    </m:r>
                    <m:r>
                      <a:rPr lang="en-US" altLang="zh-CN" sz="2400" b="1" i="1">
                        <a:latin typeface="Cambria Math" panose="02040503050406030204" pitchFamily="18" charset="0"/>
                      </a:rPr>
                      <m:t>𝑳</m:t>
                    </m:r>
                    <m:d>
                      <m:dPr>
                        <m:begChr m:val="（"/>
                        <m:endChr m:val="）"/>
                        <m:ctrlPr>
                          <a:rPr lang="zh-CN" altLang="en-US"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𝑰</m:t>
                            </m:r>
                          </m:e>
                          <m:sub>
                            <m:r>
                              <a:rPr lang="en-US" altLang="zh-CN" sz="2400" b="1" i="1" smtClean="0">
                                <a:latin typeface="Cambria Math" panose="02040503050406030204" pitchFamily="18" charset="0"/>
                              </a:rPr>
                              <m:t>𝟏</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𝑰</m:t>
                            </m:r>
                          </m:e>
                          <m:sub>
                            <m:r>
                              <a:rPr lang="en-US" altLang="zh-CN" sz="2400" b="1" i="1" smtClean="0">
                                <a:latin typeface="Cambria Math" panose="02040503050406030204" pitchFamily="18" charset="0"/>
                              </a:rPr>
                              <m:t>𝟎</m:t>
                            </m:r>
                          </m:sub>
                        </m:sSub>
                      </m:e>
                    </m:d>
                  </m:oMath>
                </a14:m>
                <a:endParaRPr lang="en-US" altLang="zh-CN" sz="2400" b="1" dirty="0" smtClean="0">
                  <a:latin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   ①  </a:t>
                </a:r>
                <a:r>
                  <a:rPr lang="zh-CN" altLang="en-US" sz="2400" b="1" dirty="0" smtClean="0">
                    <a:latin typeface="Times New Roman" panose="02020603050405020304" pitchFamily="18" charset="0"/>
                    <a:cs typeface="Times New Roman" panose="02020603050405020304" pitchFamily="18" charset="0"/>
                  </a:rPr>
                  <a:t>湿空气</a:t>
                </a:r>
                <a:r>
                  <a:rPr lang="zh-CN" altLang="en-US" sz="2400" b="1" dirty="0">
                    <a:latin typeface="Times New Roman" panose="02020603050405020304" pitchFamily="18" charset="0"/>
                    <a:cs typeface="Times New Roman" panose="02020603050405020304" pitchFamily="18" charset="0"/>
                  </a:rPr>
                  <a:t>的焓</a:t>
                </a:r>
                <a:endParaRPr lang="en-US" altLang="zh-CN" sz="2400" b="1" dirty="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𝑰</m:t>
                    </m:r>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𝑰</m:t>
                        </m:r>
                      </m:e>
                      <m:sub>
                        <m:r>
                          <a:rPr lang="en-US" altLang="zh-CN" sz="2400" b="1" i="1" smtClean="0">
                            <a:latin typeface="Cambria Math" panose="02040503050406030204" pitchFamily="18" charset="0"/>
                            <a:cs typeface="Times New Roman" panose="02020603050405020304" pitchFamily="18" charset="0"/>
                          </a:rPr>
                          <m:t>𝒂</m:t>
                        </m:r>
                      </m:sub>
                    </m:sSub>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𝑰</m:t>
                        </m:r>
                      </m:e>
                      <m:sub>
                        <m:r>
                          <a:rPr lang="en-US" altLang="zh-CN" sz="2400" b="1" i="1" smtClean="0">
                            <a:latin typeface="Cambria Math" panose="02040503050406030204" pitchFamily="18" charset="0"/>
                            <a:cs typeface="Times New Roman" panose="02020603050405020304" pitchFamily="18" charset="0"/>
                          </a:rPr>
                          <m:t>𝑽</m:t>
                        </m:r>
                      </m:sub>
                    </m:sSub>
                    <m:r>
                      <a:rPr lang="en-US" altLang="zh-CN" sz="2400" b="1" i="1" smtClean="0">
                        <a:latin typeface="Cambria Math" panose="02040503050406030204" pitchFamily="18" charset="0"/>
                        <a:cs typeface="Times New Roman" panose="02020603050405020304" pitchFamily="18" charset="0"/>
                      </a:rPr>
                      <m:t>𝑯</m:t>
                    </m:r>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𝒄</m:t>
                        </m:r>
                      </m:e>
                      <m:sub>
                        <m:r>
                          <a:rPr lang="en-US" altLang="zh-CN" sz="2400" b="1" i="1" smtClean="0">
                            <a:latin typeface="Cambria Math" panose="02040503050406030204" pitchFamily="18" charset="0"/>
                            <a:cs typeface="Times New Roman" panose="02020603050405020304" pitchFamily="18" charset="0"/>
                          </a:rPr>
                          <m:t>𝒂</m:t>
                        </m:r>
                      </m:sub>
                    </m:sSub>
                    <m:r>
                      <a:rPr lang="en-US" altLang="zh-CN" sz="2400" b="1" i="1" smtClean="0">
                        <a:latin typeface="Cambria Math" panose="02040503050406030204" pitchFamily="18" charset="0"/>
                        <a:cs typeface="Times New Roman" panose="02020603050405020304" pitchFamily="18" charset="0"/>
                      </a:rPr>
                      <m:t>𝒕</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𝑯</m:t>
                    </m:r>
                    <m:d>
                      <m:dPr>
                        <m:ctrlPr>
                          <a:rPr lang="en-US" altLang="zh-CN" sz="2400" b="1" i="1" smtClean="0">
                            <a:latin typeface="Cambria Math" panose="02040503050406030204" pitchFamily="18" charset="0"/>
                            <a:cs typeface="Times New Roman" panose="02020603050405020304" pitchFamily="18" charset="0"/>
                          </a:rPr>
                        </m:ctrlPr>
                      </m:dPr>
                      <m:e>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𝒓</m:t>
                            </m:r>
                          </m:e>
                          <m:sub>
                            <m:r>
                              <a:rPr lang="en-US" altLang="zh-CN" sz="2400" b="1" i="1" smtClean="0">
                                <a:latin typeface="Cambria Math" panose="02040503050406030204" pitchFamily="18" charset="0"/>
                                <a:cs typeface="Times New Roman" panose="02020603050405020304" pitchFamily="18" charset="0"/>
                              </a:rPr>
                              <m:t>𝟎</m:t>
                            </m:r>
                          </m:sub>
                        </m:sSub>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𝒄</m:t>
                            </m:r>
                          </m:e>
                          <m:sub>
                            <m:r>
                              <a:rPr lang="en-US" altLang="zh-CN" sz="2400" b="1" i="1" smtClean="0">
                                <a:latin typeface="Cambria Math" panose="02040503050406030204" pitchFamily="18" charset="0"/>
                                <a:cs typeface="Times New Roman" panose="02020603050405020304" pitchFamily="18" charset="0"/>
                              </a:rPr>
                              <m:t>𝑽</m:t>
                            </m:r>
                          </m:sub>
                        </m:sSub>
                        <m:r>
                          <a:rPr lang="en-US" altLang="zh-CN" sz="2400" b="1" i="1" smtClean="0">
                            <a:latin typeface="Cambria Math" panose="02040503050406030204" pitchFamily="18" charset="0"/>
                            <a:cs typeface="Times New Roman" panose="02020603050405020304" pitchFamily="18" charset="0"/>
                          </a:rPr>
                          <m:t>𝒕</m:t>
                        </m:r>
                      </m:e>
                    </m:d>
                  </m:oMath>
                </a14:m>
                <a:endParaRPr lang="en-US" altLang="zh-CN" sz="2400" b="1" i="1" dirty="0" smtClean="0">
                  <a:latin typeface="Cambria Math" panose="02040503050406030204" pitchFamily="18" charset="0"/>
                  <a:cs typeface="Times New Roman" panose="02020603050405020304" pitchFamily="18" charset="0"/>
                </a:endParaRPr>
              </a:p>
              <a:p>
                <a:r>
                  <a:rPr lang="en-US" altLang="zh-CN" sz="2400" b="1" dirty="0" smtClean="0">
                    <a:cs typeface="Times New Roman" panose="02020603050405020304" pitchFamily="18" charset="0"/>
                  </a:rPr>
                  <a:t> 	         </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m:t>
                    </m:r>
                    <m:d>
                      <m:dPr>
                        <m:ctrlPr>
                          <a:rPr lang="en-US" altLang="zh-CN" sz="2400" b="1" i="1" smtClean="0">
                            <a:latin typeface="Cambria Math" panose="02040503050406030204" pitchFamily="18" charset="0"/>
                            <a:cs typeface="Times New Roman" panose="02020603050405020304" pitchFamily="18" charset="0"/>
                          </a:rPr>
                        </m:ctrlPr>
                      </m:dPr>
                      <m:e>
                        <m:r>
                          <a:rPr lang="en-US" altLang="zh-CN" sz="2400" b="1" i="1" smtClean="0">
                            <a:latin typeface="Cambria Math" panose="02040503050406030204" pitchFamily="18" charset="0"/>
                            <a:cs typeface="Times New Roman" panose="02020603050405020304" pitchFamily="18" charset="0"/>
                          </a:rPr>
                          <m:t>𝟏</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𝟎𝟏</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𝟏</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𝟖𝟖</m:t>
                        </m:r>
                        <m:r>
                          <a:rPr lang="en-US" altLang="zh-CN" sz="2400" b="1" i="1" smtClean="0">
                            <a:latin typeface="Cambria Math" panose="02040503050406030204" pitchFamily="18" charset="0"/>
                            <a:cs typeface="Times New Roman" panose="02020603050405020304" pitchFamily="18" charset="0"/>
                          </a:rPr>
                          <m:t>𝑯</m:t>
                        </m:r>
                      </m:e>
                    </m:d>
                    <m:r>
                      <a:rPr lang="en-US" altLang="zh-CN" sz="2400" b="1" i="1" smtClean="0">
                        <a:latin typeface="Cambria Math" panose="02040503050406030204" pitchFamily="18" charset="0"/>
                        <a:cs typeface="Times New Roman" panose="02020603050405020304" pitchFamily="18" charset="0"/>
                      </a:rPr>
                      <m:t>𝒕</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𝟐𝟒𝟗𝟐</m:t>
                    </m:r>
                    <m:r>
                      <a:rPr lang="en-US" altLang="zh-CN" sz="2400" b="1" i="1" smtClean="0">
                        <a:latin typeface="Cambria Math" panose="02040503050406030204" pitchFamily="18" charset="0"/>
                        <a:cs typeface="Times New Roman" panose="02020603050405020304" pitchFamily="18" charset="0"/>
                      </a:rPr>
                      <m:t>𝑯</m:t>
                    </m:r>
                  </m:oMath>
                </a14:m>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② </a:t>
                </a:r>
                <a:r>
                  <a:rPr lang="zh-CN" altLang="en-US" sz="2400" b="1" dirty="0" smtClean="0">
                    <a:latin typeface="Times New Roman" panose="02020603050405020304" pitchFamily="18" charset="0"/>
                    <a:cs typeface="Times New Roman" panose="02020603050405020304" pitchFamily="18" charset="0"/>
                  </a:rPr>
                  <a:t>干空气的平均比热容为</a:t>
                </a:r>
                <a14:m>
                  <m:oMath xmlns:m="http://schemas.openxmlformats.org/officeDocument/2006/math">
                    <m:r>
                      <a:rPr lang="en-US" altLang="zh-CN" sz="2400" b="1" dirty="0">
                        <a:latin typeface="Cambria Math" panose="02040503050406030204" pitchFamily="18" charset="0"/>
                        <a:cs typeface="Times New Roman" panose="02020603050405020304" pitchFamily="18" charset="0"/>
                      </a:rPr>
                      <m:t>1</m:t>
                    </m:r>
                    <m:r>
                      <a:rPr lang="en-US" altLang="zh-CN" sz="2400" b="1" i="1" dirty="0">
                        <a:latin typeface="Cambria Math" panose="02040503050406030204" pitchFamily="18" charset="0"/>
                        <a:cs typeface="Times New Roman" panose="02020603050405020304" pitchFamily="18" charset="0"/>
                      </a:rPr>
                      <m:t>.</m:t>
                    </m:r>
                    <m:r>
                      <a:rPr lang="en-US" altLang="zh-CN" sz="2400" b="1" i="1" dirty="0" smtClean="0">
                        <a:latin typeface="Cambria Math" panose="02040503050406030204" pitchFamily="18" charset="0"/>
                        <a:cs typeface="Times New Roman" panose="02020603050405020304" pitchFamily="18" charset="0"/>
                      </a:rPr>
                      <m:t>𝟎𝟏</m:t>
                    </m:r>
                    <m:f>
                      <m:fPr>
                        <m:type m:val="lin"/>
                        <m:ctrlPr>
                          <a:rPr lang="en-US" altLang="zh-CN" sz="2400" b="1" i="1" dirty="0">
                            <a:latin typeface="Cambria Math" panose="02040503050406030204" pitchFamily="18" charset="0"/>
                            <a:cs typeface="Times New Roman" panose="02020603050405020304" pitchFamily="18" charset="0"/>
                          </a:rPr>
                        </m:ctrlPr>
                      </m:fPr>
                      <m:num>
                        <m:r>
                          <a:rPr lang="en-US" altLang="zh-CN" sz="2400" b="1" i="1" dirty="0">
                            <a:latin typeface="Cambria Math" panose="02040503050406030204" pitchFamily="18" charset="0"/>
                            <a:cs typeface="Times New Roman" panose="02020603050405020304" pitchFamily="18" charset="0"/>
                          </a:rPr>
                          <m:t>𝒌𝑱</m:t>
                        </m:r>
                      </m:num>
                      <m:den>
                        <m:d>
                          <m:dPr>
                            <m:ctrlPr>
                              <a:rPr lang="en-US" altLang="zh-CN" sz="2400" b="1" i="1" dirty="0">
                                <a:latin typeface="Cambria Math" panose="02040503050406030204" pitchFamily="18" charset="0"/>
                                <a:cs typeface="Times New Roman" panose="02020603050405020304" pitchFamily="18" charset="0"/>
                              </a:rPr>
                            </m:ctrlPr>
                          </m:dPr>
                          <m:e>
                            <m:r>
                              <a:rPr lang="en-US" altLang="zh-CN" sz="2400" b="1" i="1" dirty="0">
                                <a:latin typeface="Cambria Math" panose="02040503050406030204" pitchFamily="18" charset="0"/>
                                <a:cs typeface="Times New Roman" panose="02020603050405020304" pitchFamily="18" charset="0"/>
                              </a:rPr>
                              <m:t>𝒌𝒈</m:t>
                            </m:r>
                            <m:r>
                              <a:rPr lang="en-US" altLang="zh-CN" sz="2400" b="1" i="1" dirty="0">
                                <a:latin typeface="Cambria Math" panose="02040503050406030204" pitchFamily="18" charset="0"/>
                                <a:ea typeface="Cambria Math" panose="02040503050406030204" pitchFamily="18" charset="0"/>
                                <a:cs typeface="Times New Roman" panose="02020603050405020304" pitchFamily="18" charset="0"/>
                              </a:rPr>
                              <m:t>∙℃</m:t>
                            </m:r>
                          </m:e>
                        </m:d>
                      </m:den>
                    </m:f>
                  </m:oMath>
                </a14:m>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等线" panose="02010600030101010101" pitchFamily="2" charset="-122"/>
                    <a:ea typeface="等线" panose="02010600030101010101" pitchFamily="2" charset="-122"/>
                    <a:cs typeface="Times New Roman" panose="02020603050405020304" pitchFamily="18" charset="0"/>
                  </a:rPr>
                  <a:t>③</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水汽</a:t>
                </a:r>
                <a:r>
                  <a:rPr lang="zh-CN" altLang="en-US" sz="2400" b="1" dirty="0">
                    <a:latin typeface="Times New Roman" panose="02020603050405020304" pitchFamily="18" charset="0"/>
                    <a:cs typeface="Times New Roman" panose="02020603050405020304" pitchFamily="18" charset="0"/>
                  </a:rPr>
                  <a:t>的平均比热容</a:t>
                </a:r>
                <a:r>
                  <a:rPr lang="zh-CN" altLang="en-US" sz="2400" b="1" dirty="0" smtClean="0">
                    <a:latin typeface="Times New Roman" panose="02020603050405020304" pitchFamily="18" charset="0"/>
                    <a:cs typeface="Times New Roman" panose="02020603050405020304" pitchFamily="18" charset="0"/>
                  </a:rPr>
                  <a:t>为</a:t>
                </a:r>
                <a14:m>
                  <m:oMath xmlns:m="http://schemas.openxmlformats.org/officeDocument/2006/math">
                    <m:r>
                      <a:rPr lang="en-US" altLang="zh-CN" sz="2400" b="1" dirty="0">
                        <a:latin typeface="Cambria Math" panose="02040503050406030204" pitchFamily="18" charset="0"/>
                        <a:cs typeface="Times New Roman" panose="02020603050405020304" pitchFamily="18" charset="0"/>
                      </a:rPr>
                      <m:t>1</m:t>
                    </m:r>
                    <m:r>
                      <a:rPr lang="en-US" altLang="zh-CN" sz="2400" b="1" i="1" dirty="0" smtClean="0">
                        <a:latin typeface="Cambria Math" panose="02040503050406030204" pitchFamily="18" charset="0"/>
                        <a:cs typeface="Times New Roman" panose="02020603050405020304" pitchFamily="18" charset="0"/>
                      </a:rPr>
                      <m:t>.</m:t>
                    </m:r>
                    <m:r>
                      <a:rPr lang="en-US" altLang="zh-CN" sz="2400" b="1" i="1" dirty="0" smtClean="0">
                        <a:latin typeface="Cambria Math" panose="02040503050406030204" pitchFamily="18" charset="0"/>
                        <a:cs typeface="Times New Roman" panose="02020603050405020304" pitchFamily="18" charset="0"/>
                      </a:rPr>
                      <m:t>𝟖𝟖</m:t>
                    </m:r>
                    <m:f>
                      <m:fPr>
                        <m:type m:val="lin"/>
                        <m:ctrlPr>
                          <a:rPr lang="en-US" altLang="zh-CN" sz="2400" b="1" i="1" dirty="0" smtClean="0">
                            <a:latin typeface="Cambria Math" panose="02040503050406030204" pitchFamily="18" charset="0"/>
                            <a:cs typeface="Times New Roman" panose="02020603050405020304" pitchFamily="18" charset="0"/>
                          </a:rPr>
                        </m:ctrlPr>
                      </m:fPr>
                      <m:num>
                        <m:r>
                          <a:rPr lang="en-US" altLang="zh-CN" sz="2400" b="1" i="1" dirty="0" smtClean="0">
                            <a:latin typeface="Cambria Math" panose="02040503050406030204" pitchFamily="18" charset="0"/>
                            <a:cs typeface="Times New Roman" panose="02020603050405020304" pitchFamily="18" charset="0"/>
                          </a:rPr>
                          <m:t>𝒌𝑱</m:t>
                        </m:r>
                      </m:num>
                      <m:den>
                        <m:d>
                          <m:dPr>
                            <m:ctrlPr>
                              <a:rPr lang="en-US" altLang="zh-CN" sz="2400" b="1" i="1" dirty="0" smtClean="0">
                                <a:latin typeface="Cambria Math" panose="02040503050406030204" pitchFamily="18" charset="0"/>
                                <a:cs typeface="Times New Roman" panose="02020603050405020304" pitchFamily="18" charset="0"/>
                              </a:rPr>
                            </m:ctrlPr>
                          </m:dPr>
                          <m:e>
                            <m:r>
                              <a:rPr lang="en-US" altLang="zh-CN" sz="2400" b="1" i="1" dirty="0" smtClean="0">
                                <a:latin typeface="Cambria Math" panose="02040503050406030204" pitchFamily="18" charset="0"/>
                                <a:cs typeface="Times New Roman" panose="02020603050405020304" pitchFamily="18" charset="0"/>
                              </a:rPr>
                              <m:t>𝒌𝒈</m:t>
                            </m:r>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m:t>
                            </m:r>
                          </m:e>
                        </m:d>
                      </m:den>
                    </m:f>
                  </m:oMath>
                </a14:m>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等线" panose="02010600030101010101" pitchFamily="2" charset="-122"/>
                    <a:ea typeface="等线" panose="02010600030101010101" pitchFamily="2" charset="-122"/>
                    <a:cs typeface="Times New Roman" panose="02020603050405020304" pitchFamily="18" charset="0"/>
                  </a:rPr>
                  <a:t>④ </a:t>
                </a:r>
                <a14:m>
                  <m:oMath xmlns:m="http://schemas.openxmlformats.org/officeDocument/2006/math">
                    <m:r>
                      <a:rPr lang="en-US" altLang="zh-CN" sz="2400" b="1" i="1" smtClean="0">
                        <a:latin typeface="Cambria Math" panose="02040503050406030204" pitchFamily="18" charset="0"/>
                        <a:ea typeface="等线" panose="02010600030101010101" pitchFamily="2" charset="-122"/>
                        <a:cs typeface="Times New Roman" panose="02020603050405020304" pitchFamily="18" charset="0"/>
                      </a:rPr>
                      <m:t>𝟎</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b="1" dirty="0" smtClean="0">
                    <a:latin typeface="Times New Roman" panose="02020603050405020304" pitchFamily="18" charset="0"/>
                    <a:cs typeface="Times New Roman" panose="02020603050405020304" pitchFamily="18" charset="0"/>
                  </a:rPr>
                  <a:t>时水的相变焓</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𝒓</m:t>
                        </m:r>
                      </m:e>
                      <m:sub>
                        <m:r>
                          <a:rPr lang="en-US" altLang="zh-CN" sz="2400" b="1" i="1" smtClean="0">
                            <a:latin typeface="Cambria Math" panose="02040503050406030204" pitchFamily="18" charset="0"/>
                            <a:cs typeface="Times New Roman" panose="02020603050405020304" pitchFamily="18" charset="0"/>
                          </a:rPr>
                          <m:t>𝟎</m:t>
                        </m:r>
                      </m:sub>
                    </m:sSub>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𝟐𝟒𝟗𝟐</m:t>
                    </m:r>
                    <m:f>
                      <m:fPr>
                        <m:type m:val="lin"/>
                        <m:ctrlPr>
                          <a:rPr lang="en-US" altLang="zh-CN" sz="2400" b="1" i="1" smtClean="0">
                            <a:latin typeface="Cambria Math" panose="02040503050406030204" pitchFamily="18" charset="0"/>
                            <a:cs typeface="Times New Roman" panose="02020603050405020304" pitchFamily="18" charset="0"/>
                          </a:rPr>
                        </m:ctrlPr>
                      </m:fPr>
                      <m:num>
                        <m:r>
                          <a:rPr lang="en-US" altLang="zh-CN" sz="2400" b="1" i="1" smtClean="0">
                            <a:latin typeface="Cambria Math" panose="02040503050406030204" pitchFamily="18" charset="0"/>
                            <a:cs typeface="Times New Roman" panose="02020603050405020304" pitchFamily="18" charset="0"/>
                          </a:rPr>
                          <m:t>𝒌𝑱</m:t>
                        </m:r>
                      </m:num>
                      <m:den>
                        <m:r>
                          <a:rPr lang="en-US" altLang="zh-CN" sz="2400" b="1" i="1" smtClean="0">
                            <a:latin typeface="Cambria Math" panose="02040503050406030204" pitchFamily="18" charset="0"/>
                            <a:cs typeface="Times New Roman" panose="02020603050405020304" pitchFamily="18" charset="0"/>
                          </a:rPr>
                          <m:t>𝒌𝒈</m:t>
                        </m:r>
                      </m:den>
                    </m:f>
                  </m:oMath>
                </a14:m>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27546" y="805216"/>
                <a:ext cx="11546006" cy="4005712"/>
              </a:xfrm>
              <a:prstGeom prst="rect">
                <a:avLst/>
              </a:prstGeom>
              <a:blipFill>
                <a:blip r:embed="rId2"/>
                <a:stretch>
                  <a:fillRect l="-845" t="-1674" b="-12177"/>
                </a:stretch>
              </a:blipFill>
            </p:spPr>
            <p:txBody>
              <a:bodyPr/>
              <a:lstStyle/>
              <a:p>
                <a:r>
                  <a:rPr lang="zh-CN" altLang="en-US">
                    <a:noFill/>
                  </a:rPr>
                  <a:t> </a:t>
                </a:r>
              </a:p>
            </p:txBody>
          </p:sp>
        </mc:Fallback>
      </mc:AlternateContent>
      <p:grpSp>
        <p:nvGrpSpPr>
          <p:cNvPr id="4" name="组合 3"/>
          <p:cNvGrpSpPr/>
          <p:nvPr/>
        </p:nvGrpSpPr>
        <p:grpSpPr>
          <a:xfrm>
            <a:off x="6942502" y="2765686"/>
            <a:ext cx="5172933" cy="3675655"/>
            <a:chOff x="6913348" y="2309258"/>
            <a:chExt cx="5172933" cy="3187077"/>
          </a:xfrm>
        </p:grpSpPr>
        <p:grpSp>
          <p:nvGrpSpPr>
            <p:cNvPr id="5" name="组合 4"/>
            <p:cNvGrpSpPr/>
            <p:nvPr/>
          </p:nvGrpSpPr>
          <p:grpSpPr>
            <a:xfrm>
              <a:off x="6913348" y="3686271"/>
              <a:ext cx="5172933" cy="1810064"/>
              <a:chOff x="2719233" y="2314685"/>
              <a:chExt cx="5172933" cy="1810064"/>
            </a:xfrm>
          </p:grpSpPr>
          <p:sp>
            <p:nvSpPr>
              <p:cNvPr id="11" name="Line 8"/>
              <p:cNvSpPr>
                <a:spLocks noChangeShapeType="1"/>
              </p:cNvSpPr>
              <p:nvPr/>
            </p:nvSpPr>
            <p:spPr bwMode="auto">
              <a:xfrm>
                <a:off x="3115995" y="2948037"/>
                <a:ext cx="178911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2" name="Text Box 9"/>
                  <p:cNvSpPr txBox="1">
                    <a:spLocks noChangeArrowheads="1"/>
                  </p:cNvSpPr>
                  <p:nvPr/>
                </p:nvSpPr>
                <p:spPr bwMode="auto">
                  <a:xfrm>
                    <a:off x="3163620" y="2314685"/>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湿空气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en-US" altLang="zh-CN" sz="2000" b="1" i="1" dirty="0"/>
                  </a:p>
                </p:txBody>
              </p:sp>
            </mc:Choice>
            <mc:Fallback xmlns="">
              <p:sp>
                <p:nvSpPr>
                  <p:cNvPr id="12" name="Text Box 9"/>
                  <p:cNvSpPr txBox="1">
                    <a:spLocks noRot="1" noChangeAspect="1" noMove="1" noResize="1" noEditPoints="1" noAdjustHandles="1" noChangeArrowheads="1" noChangeShapeType="1" noTextEdit="1"/>
                  </p:cNvSpPr>
                  <p:nvPr/>
                </p:nvSpPr>
                <p:spPr bwMode="auto">
                  <a:xfrm>
                    <a:off x="3163620" y="2314685"/>
                    <a:ext cx="1471813" cy="613792"/>
                  </a:xfrm>
                  <a:prstGeom prst="rect">
                    <a:avLst/>
                  </a:prstGeom>
                  <a:blipFill>
                    <a:blip r:embed="rId3"/>
                    <a:stretch>
                      <a:fillRect t="-6034" b="-172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3" name="Group 22"/>
              <p:cNvGrpSpPr>
                <a:grpSpLocks/>
              </p:cNvGrpSpPr>
              <p:nvPr/>
            </p:nvGrpSpPr>
            <p:grpSpPr bwMode="auto">
              <a:xfrm>
                <a:off x="4868595" y="2490837"/>
                <a:ext cx="647700" cy="1524001"/>
                <a:chOff x="2952" y="1968"/>
                <a:chExt cx="408" cy="960"/>
              </a:xfrm>
            </p:grpSpPr>
            <p:sp>
              <p:nvSpPr>
                <p:cNvPr id="20" name="Rectangle 10"/>
                <p:cNvSpPr>
                  <a:spLocks noChangeArrowheads="1"/>
                </p:cNvSpPr>
                <p:nvPr/>
              </p:nvSpPr>
              <p:spPr bwMode="auto">
                <a:xfrm>
                  <a:off x="2952" y="1968"/>
                  <a:ext cx="408" cy="960"/>
                </a:xfrm>
                <a:prstGeom prst="rect">
                  <a:avLst/>
                </a:prstGeom>
                <a:no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Text Box 11"/>
                <p:cNvSpPr txBox="1">
                  <a:spLocks noChangeArrowheads="1"/>
                </p:cNvSpPr>
                <p:nvPr/>
              </p:nvSpPr>
              <p:spPr bwMode="auto">
                <a:xfrm>
                  <a:off x="2985" y="2004"/>
                  <a:ext cx="336" cy="8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干</a:t>
                  </a:r>
                </a:p>
                <a:p>
                  <a:pPr eaLnBrk="1" hangingPunct="1"/>
                  <a:r>
                    <a:rPr lang="zh-CN" altLang="en-US" b="1" dirty="0"/>
                    <a:t>燥</a:t>
                  </a:r>
                </a:p>
                <a:p>
                  <a:pPr eaLnBrk="1" hangingPunct="1"/>
                  <a:r>
                    <a:rPr lang="zh-CN" altLang="en-US" b="1" dirty="0"/>
                    <a:t>器</a:t>
                  </a:r>
                </a:p>
              </p:txBody>
            </p:sp>
          </p:grpSp>
          <p:sp>
            <p:nvSpPr>
              <p:cNvPr id="14" name="Line 14"/>
              <p:cNvSpPr>
                <a:spLocks noChangeShapeType="1"/>
              </p:cNvSpPr>
              <p:nvPr/>
            </p:nvSpPr>
            <p:spPr bwMode="auto">
              <a:xfrm flipV="1">
                <a:off x="5516295" y="2932162"/>
                <a:ext cx="202406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H="1" flipV="1">
                <a:off x="5554395" y="3481438"/>
                <a:ext cx="1985963" cy="14288"/>
              </a:xfrm>
              <a:prstGeom prst="line">
                <a:avLst/>
              </a:prstGeom>
              <a:noFill/>
              <a:ln w="38100">
                <a:solidFill>
                  <a:schemeClr val="fo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6" name="Text Box 16"/>
                  <p:cNvSpPr txBox="1">
                    <a:spLocks noChangeArrowheads="1"/>
                  </p:cNvSpPr>
                  <p:nvPr/>
                </p:nvSpPr>
                <p:spPr bwMode="auto">
                  <a:xfrm>
                    <a:off x="5532170" y="3510957"/>
                    <a:ext cx="2359996"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t>     </a:t>
                    </a:r>
                    <a:r>
                      <a:rPr lang="zh-CN" altLang="en-US" sz="2000" b="1" dirty="0" smtClean="0"/>
                      <a:t>湿物料</a:t>
                    </a:r>
                    <a:endParaRPr lang="en-US" altLang="zh-CN" sz="2000" b="1" baseline="-25000" dirty="0" smtClean="0">
                      <a:cs typeface="Times New Roman" panose="02020603050405020304" pitchFamily="18" charset="0"/>
                    </a:endParaRPr>
                  </a:p>
                  <a:p>
                    <a:pPr eaLnBrk="1" hangingPunct="1"/>
                    <a14:m>
                      <m:oMathPara xmlns:m="http://schemas.openxmlformats.org/officeDocument/2006/math">
                        <m:oMathParaPr>
                          <m:jc m:val="center"/>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𝟏</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𝟏</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m:t>
                              </m:r>
                            </m:sup>
                          </m:sSubSup>
                        </m:oMath>
                      </m:oMathPara>
                    </a14:m>
                    <a:endParaRPr lang="zh-CN" altLang="en-US" sz="2000" b="1" dirty="0"/>
                  </a:p>
                </p:txBody>
              </p:sp>
            </mc:Choice>
            <mc:Fallback xmlns="">
              <p:sp>
                <p:nvSpPr>
                  <p:cNvPr id="16" name="Text Box 16"/>
                  <p:cNvSpPr txBox="1">
                    <a:spLocks noRot="1" noChangeAspect="1" noMove="1" noResize="1" noEditPoints="1" noAdjustHandles="1" noChangeArrowheads="1" noChangeShapeType="1" noTextEdit="1"/>
                  </p:cNvSpPr>
                  <p:nvPr/>
                </p:nvSpPr>
                <p:spPr bwMode="auto">
                  <a:xfrm>
                    <a:off x="5532170" y="3510957"/>
                    <a:ext cx="2359996" cy="613792"/>
                  </a:xfrm>
                  <a:prstGeom prst="rect">
                    <a:avLst/>
                  </a:prstGeom>
                  <a:blipFill>
                    <a:blip r:embed="rId4"/>
                    <a:stretch>
                      <a:fillRect t="-6897" b="-25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 Box 17"/>
                  <p:cNvSpPr txBox="1">
                    <a:spLocks noChangeArrowheads="1"/>
                  </p:cNvSpPr>
                  <p:nvPr/>
                </p:nvSpPr>
                <p:spPr bwMode="auto">
                  <a:xfrm>
                    <a:off x="2719233" y="3510957"/>
                    <a:ext cx="2061155"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产品</a:t>
                    </a:r>
                    <a:endParaRPr lang="en-US" altLang="zh-CN" sz="2000" b="1" dirty="0" smtClean="0"/>
                  </a:p>
                  <a:p>
                    <a:pPr algn="ctr" eaLnBrk="1" hangingPunct="1"/>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𝟐</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𝟐</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up>
                              <m:r>
                                <a:rPr lang="en-US" altLang="zh-CN" sz="2000" b="1" i="1" smtClean="0">
                                  <a:latin typeface="Cambria Math" panose="02040503050406030204" pitchFamily="18" charset="0"/>
                                </a:rPr>
                                <m:t>′</m:t>
                              </m:r>
                            </m:sup>
                          </m:sSubSup>
                        </m:oMath>
                      </m:oMathPara>
                    </a14:m>
                    <a:endParaRPr lang="zh-CN" altLang="en-US" sz="2000" b="1" dirty="0"/>
                  </a:p>
                </p:txBody>
              </p:sp>
            </mc:Choice>
            <mc:Fallback xmlns="">
              <p:sp>
                <p:nvSpPr>
                  <p:cNvPr id="17" name="Text Box 17"/>
                  <p:cNvSpPr txBox="1">
                    <a:spLocks noRot="1" noChangeAspect="1" noMove="1" noResize="1" noEditPoints="1" noAdjustHandles="1" noChangeArrowheads="1" noChangeShapeType="1" noTextEdit="1"/>
                  </p:cNvSpPr>
                  <p:nvPr/>
                </p:nvSpPr>
                <p:spPr bwMode="auto">
                  <a:xfrm>
                    <a:off x="2719233" y="3510957"/>
                    <a:ext cx="2061155" cy="613792"/>
                  </a:xfrm>
                  <a:prstGeom prst="rect">
                    <a:avLst/>
                  </a:prstGeom>
                  <a:blipFill>
                    <a:blip r:embed="rId5"/>
                    <a:stretch>
                      <a:fillRect t="-6897" r="-592" b="-25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Line 18"/>
              <p:cNvSpPr>
                <a:spLocks noChangeShapeType="1"/>
              </p:cNvSpPr>
              <p:nvPr/>
            </p:nvSpPr>
            <p:spPr bwMode="auto">
              <a:xfrm flipH="1">
                <a:off x="3111232" y="3489438"/>
                <a:ext cx="1757363" cy="0"/>
              </a:xfrm>
              <a:prstGeom prst="line">
                <a:avLst/>
              </a:prstGeom>
              <a:noFill/>
              <a:ln w="38100">
                <a:solidFill>
                  <a:schemeClr val="folHlink"/>
                </a:solidFill>
                <a:round/>
                <a:headEnd type="none"/>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9" name="Text Box 29"/>
                  <p:cNvSpPr txBox="1">
                    <a:spLocks noChangeArrowheads="1"/>
                  </p:cNvSpPr>
                  <p:nvPr/>
                </p:nvSpPr>
                <p:spPr bwMode="auto">
                  <a:xfrm>
                    <a:off x="5832472" y="2331565"/>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废气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Sub>
                        </m:oMath>
                      </m:oMathPara>
                    </a14:m>
                    <a:endParaRPr lang="zh-CN" altLang="en-US" sz="2000" b="1" dirty="0"/>
                  </a:p>
                </p:txBody>
              </p:sp>
            </mc:Choice>
            <mc:Fallback xmlns="">
              <p:sp>
                <p:nvSpPr>
                  <p:cNvPr id="19" name="Text Box 29"/>
                  <p:cNvSpPr txBox="1">
                    <a:spLocks noRot="1" noChangeAspect="1" noMove="1" noResize="1" noEditPoints="1" noAdjustHandles="1" noChangeArrowheads="1" noChangeShapeType="1" noTextEdit="1"/>
                  </p:cNvSpPr>
                  <p:nvPr/>
                </p:nvSpPr>
                <p:spPr bwMode="auto">
                  <a:xfrm>
                    <a:off x="5832472" y="2331565"/>
                    <a:ext cx="1471813" cy="613792"/>
                  </a:xfrm>
                  <a:prstGeom prst="rect">
                    <a:avLst/>
                  </a:prstGeom>
                  <a:blipFill>
                    <a:blip r:embed="rId6"/>
                    <a:stretch>
                      <a:fillRect t="-5983" b="-8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6" name="矩形 5"/>
            <p:cNvSpPr/>
            <p:nvPr/>
          </p:nvSpPr>
          <p:spPr>
            <a:xfrm>
              <a:off x="7585500" y="2827410"/>
              <a:ext cx="1370395" cy="4756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预热器</a:t>
              </a:r>
            </a:p>
          </p:txBody>
        </p:sp>
        <p:sp>
          <p:nvSpPr>
            <p:cNvPr id="7" name="Line 8"/>
            <p:cNvSpPr>
              <a:spLocks noChangeShapeType="1"/>
            </p:cNvSpPr>
            <p:nvPr/>
          </p:nvSpPr>
          <p:spPr bwMode="auto">
            <a:xfrm>
              <a:off x="7305346" y="3078148"/>
              <a:ext cx="1" cy="1250007"/>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H="1">
              <a:off x="7305346" y="3081217"/>
              <a:ext cx="280154"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p:nvSpPr>
          <p:spPr bwMode="auto">
            <a:xfrm flipH="1">
              <a:off x="8967953" y="3062941"/>
              <a:ext cx="1280663" cy="1"/>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 name="Text Box 9"/>
                <p:cNvSpPr txBox="1">
                  <a:spLocks noChangeArrowheads="1"/>
                </p:cNvSpPr>
                <p:nvPr/>
              </p:nvSpPr>
              <p:spPr bwMode="auto">
                <a:xfrm>
                  <a:off x="8974503" y="2309258"/>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新鲜空气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𝟎</m:t>
                            </m:r>
                          </m:sub>
                        </m:sSub>
                      </m:oMath>
                    </m:oMathPara>
                  </a14:m>
                  <a:endParaRPr lang="en-US" altLang="zh-CN" sz="2000" b="1" i="1" dirty="0"/>
                </a:p>
              </p:txBody>
            </p:sp>
          </mc:Choice>
          <mc:Fallback xmlns="">
            <p:sp>
              <p:nvSpPr>
                <p:cNvPr id="10" name="Text Box 9"/>
                <p:cNvSpPr txBox="1">
                  <a:spLocks noRot="1" noChangeAspect="1" noMove="1" noResize="1" noEditPoints="1" noAdjustHandles="1" noChangeArrowheads="1" noChangeShapeType="1" noTextEdit="1"/>
                </p:cNvSpPr>
                <p:nvPr/>
              </p:nvSpPr>
              <p:spPr bwMode="auto">
                <a:xfrm>
                  <a:off x="8974503" y="2309258"/>
                  <a:ext cx="1471813" cy="613792"/>
                </a:xfrm>
                <a:prstGeom prst="rect">
                  <a:avLst/>
                </a:prstGeom>
                <a:blipFill>
                  <a:blip r:embed="rId7"/>
                  <a:stretch>
                    <a:fillRect t="-6897" b="-8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310211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文本框 2"/>
              <p:cNvSpPr txBox="1"/>
              <p:nvPr/>
            </p:nvSpPr>
            <p:spPr>
              <a:xfrm>
                <a:off x="327546" y="805216"/>
                <a:ext cx="11546006" cy="2412905"/>
              </a:xfrm>
              <a:prstGeom prst="rect">
                <a:avLst/>
              </a:prstGeom>
              <a:noFill/>
            </p:spPr>
            <p:txBody>
              <a:bodyPr wrap="square" rtlCol="0">
                <a:spAutoFit/>
              </a:bodyPr>
              <a:lstStyle/>
              <a:p>
                <a:pPr>
                  <a:spcBef>
                    <a:spcPts val="600"/>
                  </a:spcBef>
                  <a:spcAft>
                    <a:spcPts val="600"/>
                  </a:spcAft>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）干燥器的加热量</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𝑸</m:t>
                        </m:r>
                      </m:e>
                      <m:sub>
                        <m:r>
                          <a:rPr lang="en-US" altLang="zh-CN" sz="2400" b="1" i="1">
                            <a:latin typeface="Cambria Math" panose="02040503050406030204" pitchFamily="18" charset="0"/>
                            <a:cs typeface="Times New Roman" panose="02020603050405020304" pitchFamily="18" charset="0"/>
                          </a:rPr>
                          <m:t>𝑫</m:t>
                        </m:r>
                      </m:sub>
                    </m:sSub>
                    <m:r>
                      <a:rPr lang="en-US" altLang="zh-CN" sz="2400" b="1" i="1">
                        <a:latin typeface="Cambria Math" panose="02040503050406030204" pitchFamily="18" charset="0"/>
                        <a:cs typeface="Times New Roman" panose="02020603050405020304" pitchFamily="18" charset="0"/>
                      </a:rPr>
                      <m:t> </m:t>
                    </m:r>
                    <m:d>
                      <m:dPr>
                        <m:ctrlPr>
                          <a:rPr lang="en-US" altLang="zh-CN" sz="2400" b="1" i="1">
                            <a:latin typeface="Cambria Math" panose="02040503050406030204" pitchFamily="18" charset="0"/>
                            <a:cs typeface="Times New Roman" panose="02020603050405020304" pitchFamily="18" charset="0"/>
                          </a:rPr>
                        </m:ctrlPr>
                      </m:dPr>
                      <m:e>
                        <m:r>
                          <a:rPr lang="en-US" altLang="zh-CN" sz="2400" b="1" i="1">
                            <a:latin typeface="Cambria Math" panose="02040503050406030204" pitchFamily="18" charset="0"/>
                            <a:cs typeface="Times New Roman" panose="02020603050405020304" pitchFamily="18" charset="0"/>
                          </a:rPr>
                          <m:t>𝒌𝑾</m:t>
                        </m:r>
                      </m:e>
                    </m:d>
                  </m:oMath>
                </a14:m>
                <a:endParaRPr lang="en-US" altLang="zh-CN" sz="2400" b="1" dirty="0" smtClean="0">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400" b="1" dirty="0" smtClean="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𝑸</m:t>
                        </m:r>
                      </m:e>
                      <m:sub>
                        <m:r>
                          <a:rPr lang="en-US" altLang="zh-CN" sz="2400" b="1" i="1">
                            <a:latin typeface="Cambria Math" panose="02040503050406030204" pitchFamily="18" charset="0"/>
                            <a:cs typeface="Times New Roman" panose="02020603050405020304" pitchFamily="18" charset="0"/>
                          </a:rPr>
                          <m:t>𝑫</m:t>
                        </m:r>
                      </m:sub>
                    </m:sSub>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𝑳</m:t>
                    </m:r>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𝑰</m:t>
                            </m:r>
                          </m:e>
                          <m:sub>
                            <m:r>
                              <a:rPr lang="en-US" altLang="zh-CN" sz="2400" b="1" i="1">
                                <a:latin typeface="Cambria Math" panose="02040503050406030204" pitchFamily="18" charset="0"/>
                                <a:cs typeface="Times New Roman" panose="02020603050405020304" pitchFamily="18" charset="0"/>
                              </a:rPr>
                              <m:t>𝟐</m:t>
                            </m:r>
                          </m:sub>
                        </m:sSub>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𝑰</m:t>
                            </m:r>
                          </m:e>
                          <m:sub>
                            <m:r>
                              <a:rPr lang="en-US" altLang="zh-CN" sz="2400" b="1" i="1">
                                <a:latin typeface="Cambria Math" panose="02040503050406030204" pitchFamily="18" charset="0"/>
                                <a:cs typeface="Times New Roman" panose="02020603050405020304" pitchFamily="18" charset="0"/>
                              </a:rPr>
                              <m:t>𝟏</m:t>
                            </m:r>
                          </m:sub>
                        </m:sSub>
                      </m:e>
                    </m:d>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𝑮</m:t>
                        </m:r>
                      </m:e>
                      <m:sub>
                        <m:r>
                          <a:rPr lang="en-US" altLang="zh-CN" sz="2400" b="1" i="1">
                            <a:latin typeface="Cambria Math" panose="02040503050406030204" pitchFamily="18" charset="0"/>
                            <a:cs typeface="Times New Roman" panose="02020603050405020304" pitchFamily="18" charset="0"/>
                          </a:rPr>
                          <m:t>𝑪</m:t>
                        </m:r>
                      </m:sub>
                    </m:sSub>
                    <m:d>
                      <m:dPr>
                        <m:ctrlPr>
                          <a:rPr lang="en-US" altLang="zh-CN" sz="2400" b="1" i="1">
                            <a:latin typeface="Cambria Math" panose="02040503050406030204" pitchFamily="18" charset="0"/>
                            <a:cs typeface="Times New Roman" panose="02020603050405020304" pitchFamily="18" charset="0"/>
                          </a:rPr>
                        </m:ctrlPr>
                      </m:dPr>
                      <m:e>
                        <m:sSubSup>
                          <m:sSubSupPr>
                            <m:ctrlPr>
                              <a:rPr lang="en-US" altLang="zh-CN" sz="2400" b="1" i="1">
                                <a:latin typeface="Cambria Math" panose="02040503050406030204" pitchFamily="18" charset="0"/>
                                <a:cs typeface="Times New Roman" panose="02020603050405020304" pitchFamily="18" charset="0"/>
                              </a:rPr>
                            </m:ctrlPr>
                          </m:sSubSupPr>
                          <m:e>
                            <m:r>
                              <a:rPr lang="en-US" altLang="zh-CN" sz="2400" b="1" i="1">
                                <a:latin typeface="Cambria Math" panose="02040503050406030204" pitchFamily="18" charset="0"/>
                                <a:cs typeface="Times New Roman" panose="02020603050405020304" pitchFamily="18" charset="0"/>
                              </a:rPr>
                              <m:t>𝑰</m:t>
                            </m:r>
                          </m:e>
                          <m:sub>
                            <m:r>
                              <a:rPr lang="en-US" altLang="zh-CN" sz="2400" b="1" i="1">
                                <a:latin typeface="Cambria Math" panose="02040503050406030204" pitchFamily="18" charset="0"/>
                                <a:cs typeface="Times New Roman" panose="02020603050405020304" pitchFamily="18" charset="0"/>
                              </a:rPr>
                              <m:t>𝟐</m:t>
                            </m:r>
                          </m:sub>
                          <m:sup>
                            <m:r>
                              <a:rPr lang="en-US" altLang="zh-CN" sz="2400" b="1" i="1">
                                <a:latin typeface="Cambria Math" panose="02040503050406030204" pitchFamily="18" charset="0"/>
                                <a:cs typeface="Times New Roman" panose="02020603050405020304" pitchFamily="18" charset="0"/>
                              </a:rPr>
                              <m:t>′</m:t>
                            </m:r>
                          </m:sup>
                        </m:sSubSup>
                        <m:r>
                          <a:rPr lang="en-US" altLang="zh-CN" sz="2400" b="1" i="1">
                            <a:latin typeface="Cambria Math" panose="02040503050406030204" pitchFamily="18" charset="0"/>
                            <a:cs typeface="Times New Roman" panose="02020603050405020304" pitchFamily="18" charset="0"/>
                          </a:rPr>
                          <m:t>−</m:t>
                        </m:r>
                        <m:sSubSup>
                          <m:sSubSupPr>
                            <m:ctrlPr>
                              <a:rPr lang="en-US" altLang="zh-CN" sz="2400" b="1" i="1">
                                <a:latin typeface="Cambria Math" panose="02040503050406030204" pitchFamily="18" charset="0"/>
                                <a:cs typeface="Times New Roman" panose="02020603050405020304" pitchFamily="18" charset="0"/>
                              </a:rPr>
                            </m:ctrlPr>
                          </m:sSubSupPr>
                          <m:e>
                            <m:r>
                              <a:rPr lang="en-US" altLang="zh-CN" sz="2400" b="1" i="1">
                                <a:latin typeface="Cambria Math" panose="02040503050406030204" pitchFamily="18" charset="0"/>
                                <a:cs typeface="Times New Roman" panose="02020603050405020304" pitchFamily="18" charset="0"/>
                              </a:rPr>
                              <m:t>𝑰</m:t>
                            </m:r>
                          </m:e>
                          <m:sub>
                            <m:r>
                              <a:rPr lang="en-US" altLang="zh-CN" sz="2400" b="1" i="1">
                                <a:latin typeface="Cambria Math" panose="02040503050406030204" pitchFamily="18" charset="0"/>
                                <a:cs typeface="Times New Roman" panose="02020603050405020304" pitchFamily="18" charset="0"/>
                              </a:rPr>
                              <m:t>𝟏</m:t>
                            </m:r>
                          </m:sub>
                          <m:sup>
                            <m:r>
                              <a:rPr lang="en-US" altLang="zh-CN" sz="2400" b="1" i="1">
                                <a:latin typeface="Cambria Math" panose="02040503050406030204" pitchFamily="18" charset="0"/>
                                <a:cs typeface="Times New Roman" panose="02020603050405020304" pitchFamily="18" charset="0"/>
                              </a:rPr>
                              <m:t>′</m:t>
                            </m:r>
                          </m:sup>
                        </m:sSubSup>
                      </m:e>
                    </m:d>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𝑸</m:t>
                        </m:r>
                      </m:e>
                      <m:sub>
                        <m:r>
                          <a:rPr lang="en-US" altLang="zh-CN" sz="2400" b="1" i="1">
                            <a:latin typeface="Cambria Math" panose="02040503050406030204" pitchFamily="18" charset="0"/>
                            <a:cs typeface="Times New Roman" panose="02020603050405020304" pitchFamily="18" charset="0"/>
                          </a:rPr>
                          <m:t>𝑳</m:t>
                        </m:r>
                      </m:sub>
                    </m:sSub>
                  </m:oMath>
                </a14:m>
                <a:endParaRPr lang="en-US" altLang="zh-CN" sz="2400" b="1" dirty="0">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400" b="1" dirty="0">
                    <a:latin typeface="等线" panose="02010600030101010101" pitchFamily="2" charset="-122"/>
                    <a:ea typeface="等线" panose="02010600030101010101" pitchFamily="2" charset="-122"/>
                    <a:cs typeface="Times New Roman" panose="02020603050405020304" pitchFamily="18" charset="0"/>
                  </a:rPr>
                  <a:t> </a:t>
                </a:r>
                <a:r>
                  <a:rPr lang="en-US" altLang="zh-CN" sz="2400" b="1" dirty="0" smtClean="0">
                    <a:latin typeface="等线" panose="02010600030101010101" pitchFamily="2" charset="-122"/>
                    <a:ea typeface="等线" panose="02010600030101010101" pitchFamily="2" charset="-122"/>
                    <a:cs typeface="Times New Roman" panose="02020603050405020304" pitchFamily="18" charset="0"/>
                  </a:rPr>
                  <a:t>  </a:t>
                </a:r>
                <a:r>
                  <a:rPr lang="en-US" altLang="zh-CN" sz="2400" b="1" dirty="0">
                    <a:latin typeface="等线" panose="02010600030101010101" pitchFamily="2" charset="-122"/>
                    <a:ea typeface="等线" panose="02010600030101010101" pitchFamily="2" charset="-122"/>
                  </a:rPr>
                  <a:t>①</a:t>
                </a:r>
                <a:r>
                  <a:rPr lang="en-US" altLang="zh-CN" sz="2400" b="1" dirty="0" smtClean="0">
                    <a:latin typeface="等线" panose="02010600030101010101" pitchFamily="2" charset="-122"/>
                    <a:ea typeface="等线" panose="02010600030101010101" pitchFamily="2" charset="-122"/>
                  </a:rPr>
                  <a:t> </a:t>
                </a:r>
                <a:r>
                  <a:rPr lang="zh-CN" altLang="en-US" sz="2400" b="1" dirty="0">
                    <a:latin typeface="+mn-ea"/>
                  </a:rPr>
                  <a:t>湿物料的焓差</a:t>
                </a:r>
                <a14:m>
                  <m:oMath xmlns:m="http://schemas.openxmlformats.org/officeDocument/2006/math">
                    <m:r>
                      <a:rPr lang="en-US" altLang="zh-CN" sz="2400" b="1" i="1">
                        <a:latin typeface="Cambria Math" panose="02040503050406030204" pitchFamily="18" charset="0"/>
                        <a:ea typeface="等线" panose="02010600030101010101" pitchFamily="2" charset="-122"/>
                      </a:rPr>
                      <m:t> </m:t>
                    </m:r>
                    <m:sSup>
                      <m:sSupPr>
                        <m:ctrlPr>
                          <a:rPr lang="en-US" altLang="zh-CN" sz="2400" b="1" i="1" smtClean="0">
                            <a:latin typeface="Cambria Math" panose="02040503050406030204" pitchFamily="18" charset="0"/>
                            <a:ea typeface="等线" panose="02010600030101010101" pitchFamily="2" charset="-122"/>
                          </a:rPr>
                        </m:ctrlPr>
                      </m:sSupPr>
                      <m:e>
                        <m:r>
                          <a:rPr lang="en-US" altLang="zh-CN" sz="2400" b="1" i="1" smtClean="0">
                            <a:latin typeface="Cambria Math" panose="02040503050406030204" pitchFamily="18" charset="0"/>
                            <a:ea typeface="等线" panose="02010600030101010101" pitchFamily="2" charset="-122"/>
                          </a:rPr>
                          <m:t>𝑰</m:t>
                        </m:r>
                      </m:e>
                      <m:sup>
                        <m:r>
                          <a:rPr lang="en-US" altLang="zh-CN" sz="2400" b="1" i="1" smtClean="0">
                            <a:latin typeface="Cambria Math" panose="02040503050406030204" pitchFamily="18" charset="0"/>
                            <a:ea typeface="等线" panose="02010600030101010101" pitchFamily="2" charset="-122"/>
                          </a:rPr>
                          <m:t>′</m:t>
                        </m:r>
                      </m:sup>
                    </m:sSup>
                  </m:oMath>
                </a14:m>
                <a:r>
                  <a:rPr lang="en-US" altLang="zh-CN" sz="2400" b="1" dirty="0" smtClean="0"/>
                  <a:t>:</a:t>
                </a:r>
                <a:endParaRPr lang="en-US" altLang="zh-CN" sz="2400" b="1" dirty="0"/>
              </a:p>
              <a:p>
                <a:r>
                  <a:rPr lang="en-US" altLang="zh-CN" sz="2400" b="1" dirty="0"/>
                  <a:t>   		</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𝑰</m:t>
                        </m:r>
                      </m:e>
                      <m:sup>
                        <m:r>
                          <a:rPr lang="en-US" altLang="zh-CN" sz="2400" b="1" i="1" smtClean="0">
                            <a:latin typeface="Cambria Math" panose="02040503050406030204" pitchFamily="18" charset="0"/>
                          </a:rPr>
                          <m:t>′</m:t>
                        </m:r>
                      </m:sup>
                    </m:sSup>
                    <m:r>
                      <a:rPr lang="en-US" altLang="zh-CN" sz="2400" b="1" i="1" smtClean="0">
                        <a:latin typeface="Cambria Math" panose="02040503050406030204" pitchFamily="18" charset="0"/>
                      </a:rPr>
                      <m:t>=</m:t>
                    </m:r>
                    <m:sSubSup>
                      <m:sSubSupPr>
                        <m:ctrlPr>
                          <a:rPr lang="en-US" altLang="zh-CN" sz="2400" b="1" i="1" smtClean="0">
                            <a:latin typeface="Cambria Math" panose="02040503050406030204" pitchFamily="18" charset="0"/>
                          </a:rPr>
                        </m:ctrlPr>
                      </m:sSubSupPr>
                      <m:e>
                        <m:r>
                          <a:rPr lang="en-US" altLang="zh-CN" sz="2400" b="1" i="1" smtClean="0">
                            <a:latin typeface="Cambria Math" panose="02040503050406030204" pitchFamily="18" charset="0"/>
                          </a:rPr>
                          <m:t>𝑰</m:t>
                        </m:r>
                      </m:e>
                      <m:sub>
                        <m:r>
                          <a:rPr lang="en-US" altLang="zh-CN" sz="2400" b="1" i="1" smtClean="0">
                            <a:latin typeface="Cambria Math" panose="02040503050406030204" pitchFamily="18" charset="0"/>
                          </a:rPr>
                          <m:t>𝒔</m:t>
                        </m:r>
                      </m:sub>
                      <m:sup>
                        <m:r>
                          <a:rPr lang="en-US" altLang="zh-CN" sz="2400" b="1" i="1" smtClean="0">
                            <a:latin typeface="Cambria Math" panose="02040503050406030204" pitchFamily="18" charset="0"/>
                          </a:rPr>
                          <m:t>′</m:t>
                        </m:r>
                      </m:sup>
                    </m:sSubSup>
                    <m:r>
                      <a:rPr lang="en-US" altLang="zh-CN" sz="2400" b="1" i="1" smtClean="0">
                        <a:latin typeface="Cambria Math" panose="02040503050406030204" pitchFamily="18" charset="0"/>
                      </a:rPr>
                      <m:t>+</m:t>
                    </m:r>
                    <m:sSubSup>
                      <m:sSubSupPr>
                        <m:ctrlPr>
                          <a:rPr lang="en-US" altLang="zh-CN" sz="2400" b="1" i="1" smtClean="0">
                            <a:latin typeface="Cambria Math" panose="02040503050406030204" pitchFamily="18" charset="0"/>
                          </a:rPr>
                        </m:ctrlPr>
                      </m:sSubSupPr>
                      <m:e>
                        <m:r>
                          <a:rPr lang="en-US" altLang="zh-CN" sz="2400" b="1" i="1" smtClean="0">
                            <a:latin typeface="Cambria Math" panose="02040503050406030204" pitchFamily="18" charset="0"/>
                          </a:rPr>
                          <m:t>𝑿𝑰</m:t>
                        </m:r>
                      </m:e>
                      <m:sub>
                        <m:r>
                          <a:rPr lang="en-US" altLang="zh-CN" sz="2400" b="1" i="1" smtClean="0">
                            <a:latin typeface="Cambria Math" panose="02040503050406030204" pitchFamily="18" charset="0"/>
                          </a:rPr>
                          <m:t>𝑾</m:t>
                        </m:r>
                      </m:sub>
                      <m:sup>
                        <m:r>
                          <a:rPr lang="en-US" altLang="zh-CN" sz="2400" b="1" i="1" smtClean="0">
                            <a:latin typeface="Cambria Math" panose="02040503050406030204" pitchFamily="18" charset="0"/>
                          </a:rPr>
                          <m:t>′</m:t>
                        </m:r>
                      </m:sup>
                    </m:sSubSup>
                    <m:r>
                      <a:rPr lang="en-US" altLang="zh-CN" sz="2400" b="1"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i="1">
                            <a:latin typeface="Cambria Math" panose="02040503050406030204" pitchFamily="18" charset="0"/>
                          </a:rPr>
                          <m:t>𝒔</m:t>
                        </m:r>
                      </m:sub>
                    </m:sSub>
                    <m:r>
                      <a:rPr lang="zh-CN" altLang="en-US" sz="2400" b="1" i="1" smtClean="0">
                        <a:latin typeface="Cambria Math" panose="02040503050406030204" pitchFamily="18" charset="0"/>
                      </a:rPr>
                      <m:t>𝜽</m:t>
                    </m:r>
                    <m:r>
                      <a:rPr lang="en-US" altLang="zh-CN" sz="2400" b="1" i="1">
                        <a:latin typeface="Cambria Math" panose="02040503050406030204" pitchFamily="18" charset="0"/>
                      </a:rPr>
                      <m:t>+</m:t>
                    </m:r>
                    <m:r>
                      <a:rPr lang="en-US" altLang="zh-CN" sz="2400" b="1" i="1" smtClean="0">
                        <a:latin typeface="Cambria Math" panose="02040503050406030204" pitchFamily="18" charset="0"/>
                      </a:rPr>
                      <m:t>𝑿</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i="1">
                            <a:latin typeface="Cambria Math" panose="02040503050406030204" pitchFamily="18" charset="0"/>
                          </a:rPr>
                          <m:t>𝑾</m:t>
                        </m:r>
                      </m:sub>
                    </m:sSub>
                    <m:r>
                      <a:rPr lang="zh-CN" altLang="en-US" sz="2400" b="1" i="1" smtClean="0">
                        <a:latin typeface="Cambria Math" panose="02040503050406030204" pitchFamily="18" charset="0"/>
                      </a:rPr>
                      <m:t>𝜽</m:t>
                    </m:r>
                  </m:oMath>
                </a14:m>
                <a:endParaRPr lang="en-US" altLang="zh-CN" sz="2400" b="1" i="1" dirty="0" smtClean="0">
                  <a:latin typeface="Cambria Math" panose="02040503050406030204" pitchFamily="18" charset="0"/>
                </a:endParaRPr>
              </a:p>
              <a:p>
                <a:endParaRPr lang="en-US" altLang="zh-CN" sz="2400" b="1" i="1" dirty="0">
                  <a:latin typeface="Cambria Math" panose="020405030504060302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27546" y="805216"/>
                <a:ext cx="11546006" cy="2412905"/>
              </a:xfrm>
              <a:prstGeom prst="rect">
                <a:avLst/>
              </a:prstGeom>
              <a:blipFill>
                <a:blip r:embed="rId2"/>
                <a:stretch>
                  <a:fillRect l="-845" t="-2778"/>
                </a:stretch>
              </a:blipFill>
            </p:spPr>
            <p:txBody>
              <a:bodyPr/>
              <a:lstStyle/>
              <a:p>
                <a:r>
                  <a:rPr lang="zh-CN" altLang="en-US">
                    <a:noFill/>
                  </a:rPr>
                  <a:t> </a:t>
                </a:r>
              </a:p>
            </p:txBody>
          </p:sp>
        </mc:Fallback>
      </mc:AlternateContent>
      <p:grpSp>
        <p:nvGrpSpPr>
          <p:cNvPr id="4" name="组合 3"/>
          <p:cNvGrpSpPr/>
          <p:nvPr/>
        </p:nvGrpSpPr>
        <p:grpSpPr>
          <a:xfrm>
            <a:off x="6942502" y="2765686"/>
            <a:ext cx="5172933" cy="3675655"/>
            <a:chOff x="6913348" y="2309258"/>
            <a:chExt cx="5172933" cy="3187077"/>
          </a:xfrm>
        </p:grpSpPr>
        <p:grpSp>
          <p:nvGrpSpPr>
            <p:cNvPr id="5" name="组合 4"/>
            <p:cNvGrpSpPr/>
            <p:nvPr/>
          </p:nvGrpSpPr>
          <p:grpSpPr>
            <a:xfrm>
              <a:off x="6913348" y="3686271"/>
              <a:ext cx="5172933" cy="1810064"/>
              <a:chOff x="2719233" y="2314685"/>
              <a:chExt cx="5172933" cy="1810064"/>
            </a:xfrm>
          </p:grpSpPr>
          <p:sp>
            <p:nvSpPr>
              <p:cNvPr id="11" name="Line 8"/>
              <p:cNvSpPr>
                <a:spLocks noChangeShapeType="1"/>
              </p:cNvSpPr>
              <p:nvPr/>
            </p:nvSpPr>
            <p:spPr bwMode="auto">
              <a:xfrm>
                <a:off x="3115995" y="2948037"/>
                <a:ext cx="178911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2" name="Text Box 9"/>
                  <p:cNvSpPr txBox="1">
                    <a:spLocks noChangeArrowheads="1"/>
                  </p:cNvSpPr>
                  <p:nvPr/>
                </p:nvSpPr>
                <p:spPr bwMode="auto">
                  <a:xfrm>
                    <a:off x="3163620" y="2314685"/>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湿空气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en-US" altLang="zh-CN" sz="2000" b="1" i="1" dirty="0"/>
                  </a:p>
                </p:txBody>
              </p:sp>
            </mc:Choice>
            <mc:Fallback xmlns="">
              <p:sp>
                <p:nvSpPr>
                  <p:cNvPr id="12" name="Text Box 9"/>
                  <p:cNvSpPr txBox="1">
                    <a:spLocks noRot="1" noChangeAspect="1" noMove="1" noResize="1" noEditPoints="1" noAdjustHandles="1" noChangeArrowheads="1" noChangeShapeType="1" noTextEdit="1"/>
                  </p:cNvSpPr>
                  <p:nvPr/>
                </p:nvSpPr>
                <p:spPr bwMode="auto">
                  <a:xfrm>
                    <a:off x="3163620" y="2314685"/>
                    <a:ext cx="1471813" cy="613792"/>
                  </a:xfrm>
                  <a:prstGeom prst="rect">
                    <a:avLst/>
                  </a:prstGeom>
                  <a:blipFill>
                    <a:blip r:embed="rId3"/>
                    <a:stretch>
                      <a:fillRect t="-6034" b="-172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3" name="Group 22"/>
              <p:cNvGrpSpPr>
                <a:grpSpLocks/>
              </p:cNvGrpSpPr>
              <p:nvPr/>
            </p:nvGrpSpPr>
            <p:grpSpPr bwMode="auto">
              <a:xfrm>
                <a:off x="4868595" y="2490837"/>
                <a:ext cx="647700" cy="1524001"/>
                <a:chOff x="2952" y="1968"/>
                <a:chExt cx="408" cy="960"/>
              </a:xfrm>
            </p:grpSpPr>
            <p:sp>
              <p:nvSpPr>
                <p:cNvPr id="20" name="Rectangle 10"/>
                <p:cNvSpPr>
                  <a:spLocks noChangeArrowheads="1"/>
                </p:cNvSpPr>
                <p:nvPr/>
              </p:nvSpPr>
              <p:spPr bwMode="auto">
                <a:xfrm>
                  <a:off x="2952" y="1968"/>
                  <a:ext cx="408" cy="960"/>
                </a:xfrm>
                <a:prstGeom prst="rect">
                  <a:avLst/>
                </a:prstGeom>
                <a:no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Text Box 11"/>
                <p:cNvSpPr txBox="1">
                  <a:spLocks noChangeArrowheads="1"/>
                </p:cNvSpPr>
                <p:nvPr/>
              </p:nvSpPr>
              <p:spPr bwMode="auto">
                <a:xfrm>
                  <a:off x="2985" y="2004"/>
                  <a:ext cx="336" cy="8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干</a:t>
                  </a:r>
                </a:p>
                <a:p>
                  <a:pPr eaLnBrk="1" hangingPunct="1"/>
                  <a:r>
                    <a:rPr lang="zh-CN" altLang="en-US" b="1" dirty="0"/>
                    <a:t>燥</a:t>
                  </a:r>
                </a:p>
                <a:p>
                  <a:pPr eaLnBrk="1" hangingPunct="1"/>
                  <a:r>
                    <a:rPr lang="zh-CN" altLang="en-US" b="1" dirty="0"/>
                    <a:t>器</a:t>
                  </a:r>
                </a:p>
              </p:txBody>
            </p:sp>
          </p:grpSp>
          <p:sp>
            <p:nvSpPr>
              <p:cNvPr id="14" name="Line 14"/>
              <p:cNvSpPr>
                <a:spLocks noChangeShapeType="1"/>
              </p:cNvSpPr>
              <p:nvPr/>
            </p:nvSpPr>
            <p:spPr bwMode="auto">
              <a:xfrm flipV="1">
                <a:off x="5516295" y="2932162"/>
                <a:ext cx="202406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H="1" flipV="1">
                <a:off x="5554395" y="3481438"/>
                <a:ext cx="1985963" cy="14288"/>
              </a:xfrm>
              <a:prstGeom prst="line">
                <a:avLst/>
              </a:prstGeom>
              <a:noFill/>
              <a:ln w="38100">
                <a:solidFill>
                  <a:schemeClr val="fo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6" name="Text Box 16"/>
                  <p:cNvSpPr txBox="1">
                    <a:spLocks noChangeArrowheads="1"/>
                  </p:cNvSpPr>
                  <p:nvPr/>
                </p:nvSpPr>
                <p:spPr bwMode="auto">
                  <a:xfrm>
                    <a:off x="5532170" y="3510957"/>
                    <a:ext cx="2359996"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t>     </a:t>
                    </a:r>
                    <a:r>
                      <a:rPr lang="zh-CN" altLang="en-US" sz="2000" b="1" dirty="0" smtClean="0"/>
                      <a:t>湿物料</a:t>
                    </a:r>
                    <a:endParaRPr lang="en-US" altLang="zh-CN" sz="2000" b="1" baseline="-25000" dirty="0" smtClean="0">
                      <a:cs typeface="Times New Roman" panose="02020603050405020304" pitchFamily="18" charset="0"/>
                    </a:endParaRPr>
                  </a:p>
                  <a:p>
                    <a:pPr eaLnBrk="1" hangingPunct="1"/>
                    <a14:m>
                      <m:oMathPara xmlns:m="http://schemas.openxmlformats.org/officeDocument/2006/math">
                        <m:oMathParaPr>
                          <m:jc m:val="center"/>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𝟏</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𝟏</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m:t>
                              </m:r>
                            </m:sup>
                          </m:sSubSup>
                        </m:oMath>
                      </m:oMathPara>
                    </a14:m>
                    <a:endParaRPr lang="zh-CN" altLang="en-US" sz="2000" b="1" dirty="0"/>
                  </a:p>
                </p:txBody>
              </p:sp>
            </mc:Choice>
            <mc:Fallback xmlns="">
              <p:sp>
                <p:nvSpPr>
                  <p:cNvPr id="16" name="Text Box 16"/>
                  <p:cNvSpPr txBox="1">
                    <a:spLocks noRot="1" noChangeAspect="1" noMove="1" noResize="1" noEditPoints="1" noAdjustHandles="1" noChangeArrowheads="1" noChangeShapeType="1" noTextEdit="1"/>
                  </p:cNvSpPr>
                  <p:nvPr/>
                </p:nvSpPr>
                <p:spPr bwMode="auto">
                  <a:xfrm>
                    <a:off x="5532170" y="3510957"/>
                    <a:ext cx="2359996" cy="613792"/>
                  </a:xfrm>
                  <a:prstGeom prst="rect">
                    <a:avLst/>
                  </a:prstGeom>
                  <a:blipFill>
                    <a:blip r:embed="rId4"/>
                    <a:stretch>
                      <a:fillRect t="-6897" b="-25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 Box 17"/>
                  <p:cNvSpPr txBox="1">
                    <a:spLocks noChangeArrowheads="1"/>
                  </p:cNvSpPr>
                  <p:nvPr/>
                </p:nvSpPr>
                <p:spPr bwMode="auto">
                  <a:xfrm>
                    <a:off x="2719233" y="3510957"/>
                    <a:ext cx="2061155"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产品</a:t>
                    </a:r>
                    <a:endParaRPr lang="en-US" altLang="zh-CN" sz="2000" b="1" dirty="0" smtClean="0"/>
                  </a:p>
                  <a:p>
                    <a:pPr algn="ctr" eaLnBrk="1" hangingPunct="1"/>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𝟐</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𝟐</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up>
                              <m:r>
                                <a:rPr lang="en-US" altLang="zh-CN" sz="2000" b="1" i="1" smtClean="0">
                                  <a:latin typeface="Cambria Math" panose="02040503050406030204" pitchFamily="18" charset="0"/>
                                </a:rPr>
                                <m:t>′</m:t>
                              </m:r>
                            </m:sup>
                          </m:sSubSup>
                        </m:oMath>
                      </m:oMathPara>
                    </a14:m>
                    <a:endParaRPr lang="zh-CN" altLang="en-US" sz="2000" b="1" dirty="0"/>
                  </a:p>
                </p:txBody>
              </p:sp>
            </mc:Choice>
            <mc:Fallback xmlns="">
              <p:sp>
                <p:nvSpPr>
                  <p:cNvPr id="17" name="Text Box 17"/>
                  <p:cNvSpPr txBox="1">
                    <a:spLocks noRot="1" noChangeAspect="1" noMove="1" noResize="1" noEditPoints="1" noAdjustHandles="1" noChangeArrowheads="1" noChangeShapeType="1" noTextEdit="1"/>
                  </p:cNvSpPr>
                  <p:nvPr/>
                </p:nvSpPr>
                <p:spPr bwMode="auto">
                  <a:xfrm>
                    <a:off x="2719233" y="3510957"/>
                    <a:ext cx="2061155" cy="613792"/>
                  </a:xfrm>
                  <a:prstGeom prst="rect">
                    <a:avLst/>
                  </a:prstGeom>
                  <a:blipFill>
                    <a:blip r:embed="rId5"/>
                    <a:stretch>
                      <a:fillRect t="-6897" r="-592" b="-25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Line 18"/>
              <p:cNvSpPr>
                <a:spLocks noChangeShapeType="1"/>
              </p:cNvSpPr>
              <p:nvPr/>
            </p:nvSpPr>
            <p:spPr bwMode="auto">
              <a:xfrm flipH="1">
                <a:off x="3111232" y="3489438"/>
                <a:ext cx="1757363" cy="0"/>
              </a:xfrm>
              <a:prstGeom prst="line">
                <a:avLst/>
              </a:prstGeom>
              <a:noFill/>
              <a:ln w="38100">
                <a:solidFill>
                  <a:schemeClr val="folHlink"/>
                </a:solidFill>
                <a:round/>
                <a:headEnd type="none"/>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9" name="Text Box 29"/>
                  <p:cNvSpPr txBox="1">
                    <a:spLocks noChangeArrowheads="1"/>
                  </p:cNvSpPr>
                  <p:nvPr/>
                </p:nvSpPr>
                <p:spPr bwMode="auto">
                  <a:xfrm>
                    <a:off x="5832472" y="2331565"/>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废气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Sub>
                        </m:oMath>
                      </m:oMathPara>
                    </a14:m>
                    <a:endParaRPr lang="zh-CN" altLang="en-US" sz="2000" b="1" dirty="0"/>
                  </a:p>
                </p:txBody>
              </p:sp>
            </mc:Choice>
            <mc:Fallback xmlns="">
              <p:sp>
                <p:nvSpPr>
                  <p:cNvPr id="19" name="Text Box 29"/>
                  <p:cNvSpPr txBox="1">
                    <a:spLocks noRot="1" noChangeAspect="1" noMove="1" noResize="1" noEditPoints="1" noAdjustHandles="1" noChangeArrowheads="1" noChangeShapeType="1" noTextEdit="1"/>
                  </p:cNvSpPr>
                  <p:nvPr/>
                </p:nvSpPr>
                <p:spPr bwMode="auto">
                  <a:xfrm>
                    <a:off x="5832472" y="2331565"/>
                    <a:ext cx="1471813" cy="613792"/>
                  </a:xfrm>
                  <a:prstGeom prst="rect">
                    <a:avLst/>
                  </a:prstGeom>
                  <a:blipFill>
                    <a:blip r:embed="rId6"/>
                    <a:stretch>
                      <a:fillRect t="-5983" b="-8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6" name="矩形 5"/>
            <p:cNvSpPr/>
            <p:nvPr/>
          </p:nvSpPr>
          <p:spPr>
            <a:xfrm>
              <a:off x="7585500" y="2827410"/>
              <a:ext cx="1370395" cy="4756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预热器</a:t>
              </a:r>
            </a:p>
          </p:txBody>
        </p:sp>
        <p:sp>
          <p:nvSpPr>
            <p:cNvPr id="7" name="Line 8"/>
            <p:cNvSpPr>
              <a:spLocks noChangeShapeType="1"/>
            </p:cNvSpPr>
            <p:nvPr/>
          </p:nvSpPr>
          <p:spPr bwMode="auto">
            <a:xfrm>
              <a:off x="7305346" y="3078148"/>
              <a:ext cx="1" cy="1250007"/>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H="1">
              <a:off x="7305346" y="3081217"/>
              <a:ext cx="280154"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p:nvSpPr>
          <p:spPr bwMode="auto">
            <a:xfrm flipH="1">
              <a:off x="8967953" y="3062941"/>
              <a:ext cx="1280663" cy="1"/>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 name="Text Box 9"/>
                <p:cNvSpPr txBox="1">
                  <a:spLocks noChangeArrowheads="1"/>
                </p:cNvSpPr>
                <p:nvPr/>
              </p:nvSpPr>
              <p:spPr bwMode="auto">
                <a:xfrm>
                  <a:off x="8974503" y="2309258"/>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新鲜空气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𝟎</m:t>
                            </m:r>
                          </m:sub>
                        </m:sSub>
                      </m:oMath>
                    </m:oMathPara>
                  </a14:m>
                  <a:endParaRPr lang="en-US" altLang="zh-CN" sz="2000" b="1" i="1" dirty="0"/>
                </a:p>
              </p:txBody>
            </p:sp>
          </mc:Choice>
          <mc:Fallback xmlns="">
            <p:sp>
              <p:nvSpPr>
                <p:cNvPr id="10" name="Text Box 9"/>
                <p:cNvSpPr txBox="1">
                  <a:spLocks noRot="1" noChangeAspect="1" noMove="1" noResize="1" noEditPoints="1" noAdjustHandles="1" noChangeArrowheads="1" noChangeShapeType="1" noTextEdit="1"/>
                </p:cNvSpPr>
                <p:nvPr/>
              </p:nvSpPr>
              <p:spPr bwMode="auto">
                <a:xfrm>
                  <a:off x="8974503" y="2309258"/>
                  <a:ext cx="1471813" cy="613792"/>
                </a:xfrm>
                <a:prstGeom prst="rect">
                  <a:avLst/>
                </a:prstGeom>
                <a:blipFill>
                  <a:blip r:embed="rId7"/>
                  <a:stretch>
                    <a:fillRect t="-6897" b="-8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3362362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文本框 2"/>
              <p:cNvSpPr txBox="1"/>
              <p:nvPr/>
            </p:nvSpPr>
            <p:spPr>
              <a:xfrm>
                <a:off x="327546" y="805216"/>
                <a:ext cx="11546006" cy="6109365"/>
              </a:xfrm>
              <a:prstGeom prst="rect">
                <a:avLst/>
              </a:prstGeom>
              <a:noFill/>
            </p:spPr>
            <p:txBody>
              <a:bodyPr wrap="square" rtlCol="0">
                <a:spAutoFit/>
              </a:bodyPr>
              <a:lstStyle/>
              <a:p>
                <a:pPr>
                  <a:spcBef>
                    <a:spcPts val="600"/>
                  </a:spcBef>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干燥系统的总热量</a:t>
                </a:r>
                <a14:m>
                  <m:oMath xmlns:m="http://schemas.openxmlformats.org/officeDocument/2006/math">
                    <m:r>
                      <a:rPr lang="en-US" altLang="zh-CN" sz="2400" b="1" i="1">
                        <a:latin typeface="Cambria Math" panose="02040503050406030204" pitchFamily="18" charset="0"/>
                        <a:cs typeface="Times New Roman" panose="02020603050405020304" pitchFamily="18" charset="0"/>
                      </a:rPr>
                      <m:t>𝑸</m:t>
                    </m:r>
                    <m:d>
                      <m:dPr>
                        <m:ctrlPr>
                          <a:rPr lang="en-US" altLang="zh-CN" sz="2400" b="1" i="1">
                            <a:latin typeface="Cambria Math" panose="02040503050406030204" pitchFamily="18" charset="0"/>
                            <a:cs typeface="Times New Roman" panose="02020603050405020304" pitchFamily="18" charset="0"/>
                          </a:rPr>
                        </m:ctrlPr>
                      </m:dPr>
                      <m:e>
                        <m:r>
                          <a:rPr lang="en-US" altLang="zh-CN" sz="2400" b="1" i="1">
                            <a:latin typeface="Cambria Math" panose="02040503050406030204" pitchFamily="18" charset="0"/>
                            <a:cs typeface="Times New Roman" panose="02020603050405020304" pitchFamily="18" charset="0"/>
                          </a:rPr>
                          <m:t>𝒌𝑾</m:t>
                        </m:r>
                      </m:e>
                    </m:d>
                  </m:oMath>
                </a14:m>
                <a:endParaRPr lang="en-US" altLang="zh-CN" sz="2400" b="1" i="1" dirty="0">
                  <a:latin typeface="Cambria Math" panose="02040503050406030204" pitchFamily="18" charset="0"/>
                  <a:cs typeface="Times New Roman" panose="02020603050405020304" pitchFamily="18" charset="0"/>
                </a:endParaRPr>
              </a:p>
              <a:p>
                <a:pPr>
                  <a:spcBef>
                    <a:spcPts val="600"/>
                  </a:spcBef>
                </a:pPr>
                <a:r>
                  <a:rPr lang="en-US" altLang="zh-CN" sz="2400" b="1" dirty="0" smtClean="0">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cs typeface="Times New Roman" panose="02020603050405020304" pitchFamily="18" charset="0"/>
                      </a:rPr>
                      <m:t>𝑸</m:t>
                    </m:r>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𝑸</m:t>
                        </m:r>
                      </m:e>
                      <m:sub>
                        <m:r>
                          <a:rPr lang="en-US" altLang="zh-CN" sz="2400" b="1" i="1">
                            <a:latin typeface="Cambria Math" panose="02040503050406030204" pitchFamily="18" charset="0"/>
                            <a:cs typeface="Times New Roman" panose="02020603050405020304" pitchFamily="18" charset="0"/>
                          </a:rPr>
                          <m:t>𝑷</m:t>
                        </m:r>
                      </m:sub>
                    </m:sSub>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𝑸</m:t>
                        </m:r>
                      </m:e>
                      <m:sub>
                        <m:r>
                          <a:rPr lang="en-US" altLang="zh-CN" sz="2400" b="1" i="1">
                            <a:latin typeface="Cambria Math" panose="02040503050406030204" pitchFamily="18" charset="0"/>
                            <a:cs typeface="Times New Roman" panose="02020603050405020304" pitchFamily="18" charset="0"/>
                          </a:rPr>
                          <m:t>𝑫</m:t>
                        </m:r>
                      </m:sub>
                    </m:sSub>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𝑳</m:t>
                    </m:r>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𝑰</m:t>
                            </m:r>
                          </m:e>
                          <m:sub>
                            <m:r>
                              <a:rPr lang="en-US" altLang="zh-CN" sz="2400" b="1" i="1">
                                <a:latin typeface="Cambria Math" panose="02040503050406030204" pitchFamily="18" charset="0"/>
                                <a:cs typeface="Times New Roman" panose="02020603050405020304" pitchFamily="18" charset="0"/>
                              </a:rPr>
                              <m:t>𝟐</m:t>
                            </m:r>
                          </m:sub>
                        </m:sSub>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𝑰</m:t>
                            </m:r>
                          </m:e>
                          <m:sub>
                            <m:r>
                              <a:rPr lang="en-US" altLang="zh-CN" sz="2400" b="1" i="1">
                                <a:latin typeface="Cambria Math" panose="02040503050406030204" pitchFamily="18" charset="0"/>
                                <a:cs typeface="Times New Roman" panose="02020603050405020304" pitchFamily="18" charset="0"/>
                              </a:rPr>
                              <m:t>𝟎</m:t>
                            </m:r>
                          </m:sub>
                        </m:sSub>
                      </m:e>
                    </m:d>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𝑮</m:t>
                        </m:r>
                      </m:e>
                      <m:sub>
                        <m:r>
                          <a:rPr lang="en-US" altLang="zh-CN" sz="2400" b="1" i="1">
                            <a:latin typeface="Cambria Math" panose="02040503050406030204" pitchFamily="18" charset="0"/>
                            <a:cs typeface="Times New Roman" panose="02020603050405020304" pitchFamily="18" charset="0"/>
                          </a:rPr>
                          <m:t>𝑪</m:t>
                        </m:r>
                      </m:sub>
                    </m:sSub>
                    <m:d>
                      <m:dPr>
                        <m:ctrlPr>
                          <a:rPr lang="en-US" altLang="zh-CN" sz="2400" b="1" i="1">
                            <a:latin typeface="Cambria Math" panose="02040503050406030204" pitchFamily="18" charset="0"/>
                            <a:cs typeface="Times New Roman" panose="02020603050405020304" pitchFamily="18" charset="0"/>
                          </a:rPr>
                        </m:ctrlPr>
                      </m:dPr>
                      <m:e>
                        <m:sSubSup>
                          <m:sSubSupPr>
                            <m:ctrlPr>
                              <a:rPr lang="en-US" altLang="zh-CN" sz="2400" b="1" i="1">
                                <a:latin typeface="Cambria Math" panose="02040503050406030204" pitchFamily="18" charset="0"/>
                                <a:cs typeface="Times New Roman" panose="02020603050405020304" pitchFamily="18" charset="0"/>
                              </a:rPr>
                            </m:ctrlPr>
                          </m:sSubSupPr>
                          <m:e>
                            <m:r>
                              <a:rPr lang="en-US" altLang="zh-CN" sz="2400" b="1" i="1">
                                <a:latin typeface="Cambria Math" panose="02040503050406030204" pitchFamily="18" charset="0"/>
                                <a:cs typeface="Times New Roman" panose="02020603050405020304" pitchFamily="18" charset="0"/>
                              </a:rPr>
                              <m:t>𝑰</m:t>
                            </m:r>
                          </m:e>
                          <m:sub>
                            <m:r>
                              <a:rPr lang="en-US" altLang="zh-CN" sz="2400" b="1" i="1">
                                <a:latin typeface="Cambria Math" panose="02040503050406030204" pitchFamily="18" charset="0"/>
                                <a:cs typeface="Times New Roman" panose="02020603050405020304" pitchFamily="18" charset="0"/>
                              </a:rPr>
                              <m:t>𝟐</m:t>
                            </m:r>
                          </m:sub>
                          <m:sup>
                            <m:r>
                              <a:rPr lang="en-US" altLang="zh-CN" sz="2400" b="1" i="1">
                                <a:latin typeface="Cambria Math" panose="02040503050406030204" pitchFamily="18" charset="0"/>
                                <a:cs typeface="Times New Roman" panose="02020603050405020304" pitchFamily="18" charset="0"/>
                              </a:rPr>
                              <m:t>′</m:t>
                            </m:r>
                          </m:sup>
                        </m:sSubSup>
                        <m:r>
                          <a:rPr lang="en-US" altLang="zh-CN" sz="2400" b="1" i="1">
                            <a:latin typeface="Cambria Math" panose="02040503050406030204" pitchFamily="18" charset="0"/>
                            <a:cs typeface="Times New Roman" panose="02020603050405020304" pitchFamily="18" charset="0"/>
                          </a:rPr>
                          <m:t>−</m:t>
                        </m:r>
                        <m:sSubSup>
                          <m:sSubSupPr>
                            <m:ctrlPr>
                              <a:rPr lang="en-US" altLang="zh-CN" sz="2400" b="1" i="1">
                                <a:latin typeface="Cambria Math" panose="02040503050406030204" pitchFamily="18" charset="0"/>
                                <a:cs typeface="Times New Roman" panose="02020603050405020304" pitchFamily="18" charset="0"/>
                              </a:rPr>
                            </m:ctrlPr>
                          </m:sSubSupPr>
                          <m:e>
                            <m:r>
                              <a:rPr lang="en-US" altLang="zh-CN" sz="2400" b="1" i="1">
                                <a:latin typeface="Cambria Math" panose="02040503050406030204" pitchFamily="18" charset="0"/>
                                <a:cs typeface="Times New Roman" panose="02020603050405020304" pitchFamily="18" charset="0"/>
                              </a:rPr>
                              <m:t>𝑰</m:t>
                            </m:r>
                          </m:e>
                          <m:sub>
                            <m:r>
                              <a:rPr lang="en-US" altLang="zh-CN" sz="2400" b="1" i="1">
                                <a:latin typeface="Cambria Math" panose="02040503050406030204" pitchFamily="18" charset="0"/>
                                <a:cs typeface="Times New Roman" panose="02020603050405020304" pitchFamily="18" charset="0"/>
                              </a:rPr>
                              <m:t>𝟏</m:t>
                            </m:r>
                          </m:sub>
                          <m:sup>
                            <m:r>
                              <a:rPr lang="en-US" altLang="zh-CN" sz="2400" b="1" i="1">
                                <a:latin typeface="Cambria Math" panose="02040503050406030204" pitchFamily="18" charset="0"/>
                                <a:cs typeface="Times New Roman" panose="02020603050405020304" pitchFamily="18" charset="0"/>
                              </a:rPr>
                              <m:t>′</m:t>
                            </m:r>
                          </m:sup>
                        </m:sSubSup>
                      </m:e>
                    </m:d>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𝑸</m:t>
                        </m:r>
                      </m:e>
                      <m:sub>
                        <m:r>
                          <a:rPr lang="en-US" altLang="zh-CN" sz="2400" b="1" i="1">
                            <a:latin typeface="Cambria Math" panose="02040503050406030204" pitchFamily="18" charset="0"/>
                            <a:cs typeface="Times New Roman" panose="02020603050405020304" pitchFamily="18" charset="0"/>
                          </a:rPr>
                          <m:t>𝑳</m:t>
                        </m:r>
                      </m:sub>
                    </m:sSub>
                  </m:oMath>
                </a14:m>
                <a:endParaRPr lang="en-US" altLang="zh-CN" sz="2400" b="1" i="1" dirty="0" smtClean="0">
                  <a:latin typeface="Cambria Math" panose="02040503050406030204" pitchFamily="18" charset="0"/>
                  <a:cs typeface="Times New Roman" panose="02020603050405020304" pitchFamily="18" charset="0"/>
                </a:endParaRPr>
              </a:p>
              <a:p>
                <a:pPr>
                  <a:spcBef>
                    <a:spcPts val="600"/>
                  </a:spcBef>
                </a:pPr>
                <a:r>
                  <a:rPr lang="en-US" altLang="zh-CN" sz="2400" b="1" dirty="0" smtClean="0">
                    <a:cs typeface="Times New Roman" panose="02020603050405020304" pitchFamily="18" charset="0"/>
                  </a:rPr>
                  <a:t>		   </a:t>
                </a:r>
                <a14:m>
                  <m:oMath xmlns:m="http://schemas.openxmlformats.org/officeDocument/2006/math">
                    <m:r>
                      <a:rPr lang="en-US" altLang="zh-CN" sz="2400" b="1">
                        <a:latin typeface="Cambria Math" panose="02040503050406030204" pitchFamily="18" charset="0"/>
                        <a:cs typeface="Times New Roman" panose="02020603050405020304" pitchFamily="18" charset="0"/>
                      </a:rPr>
                      <m:t>=</m:t>
                    </m:r>
                    <m:r>
                      <a:rPr lang="en-US" altLang="zh-CN" sz="2400" b="1">
                        <a:latin typeface="Cambria Math" panose="02040503050406030204" pitchFamily="18" charset="0"/>
                        <a:cs typeface="Times New Roman" panose="02020603050405020304" pitchFamily="18" charset="0"/>
                      </a:rPr>
                      <m:t>𝟏</m:t>
                    </m:r>
                    <m:r>
                      <a:rPr lang="en-US" altLang="zh-CN" sz="2400" b="1">
                        <a:latin typeface="Cambria Math" panose="02040503050406030204" pitchFamily="18" charset="0"/>
                        <a:cs typeface="Times New Roman" panose="02020603050405020304" pitchFamily="18" charset="0"/>
                      </a:rPr>
                      <m:t>.</m:t>
                    </m:r>
                    <m:r>
                      <a:rPr lang="en-US" altLang="zh-CN" sz="2400" b="1">
                        <a:latin typeface="Cambria Math" panose="02040503050406030204" pitchFamily="18" charset="0"/>
                        <a:cs typeface="Times New Roman" panose="02020603050405020304" pitchFamily="18" charset="0"/>
                      </a:rPr>
                      <m:t>𝟎𝟏</m:t>
                    </m:r>
                    <m:r>
                      <a:rPr lang="en-US" altLang="zh-CN" sz="2400" b="1" i="1">
                        <a:latin typeface="Cambria Math" panose="02040503050406030204" pitchFamily="18" charset="0"/>
                        <a:cs typeface="Times New Roman" panose="02020603050405020304" pitchFamily="18" charset="0"/>
                      </a:rPr>
                      <m:t>𝑳</m:t>
                    </m:r>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𝒕</m:t>
                            </m:r>
                          </m:e>
                          <m:sub>
                            <m:r>
                              <a:rPr lang="en-US" altLang="zh-CN" sz="2400" b="1" i="1">
                                <a:latin typeface="Cambria Math" panose="02040503050406030204" pitchFamily="18" charset="0"/>
                                <a:cs typeface="Times New Roman" panose="02020603050405020304" pitchFamily="18" charset="0"/>
                              </a:rPr>
                              <m:t>𝟐</m:t>
                            </m:r>
                          </m:sub>
                        </m:sSub>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𝒕</m:t>
                            </m:r>
                          </m:e>
                          <m:sub>
                            <m:r>
                              <a:rPr lang="en-US" altLang="zh-CN" sz="2400" b="1" i="1">
                                <a:latin typeface="Cambria Math" panose="02040503050406030204" pitchFamily="18" charset="0"/>
                                <a:cs typeface="Times New Roman" panose="02020603050405020304" pitchFamily="18" charset="0"/>
                              </a:rPr>
                              <m:t>𝟎</m:t>
                            </m:r>
                          </m:sub>
                        </m:sSub>
                      </m:e>
                    </m:d>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𝑾</m:t>
                    </m:r>
                    <m:d>
                      <m:dPr>
                        <m:ctrlPr>
                          <a:rPr lang="en-US" altLang="zh-CN" sz="2400" b="1" i="1">
                            <a:latin typeface="Cambria Math" panose="02040503050406030204" pitchFamily="18" charset="0"/>
                            <a:cs typeface="Times New Roman" panose="02020603050405020304" pitchFamily="18" charset="0"/>
                          </a:rPr>
                        </m:ctrlPr>
                      </m:dPr>
                      <m:e>
                        <m:r>
                          <a:rPr lang="en-US" altLang="zh-CN" sz="2400" b="1" i="1">
                            <a:latin typeface="Cambria Math" panose="02040503050406030204" pitchFamily="18" charset="0"/>
                            <a:cs typeface="Times New Roman" panose="02020603050405020304" pitchFamily="18" charset="0"/>
                          </a:rPr>
                          <m:t>𝟐𝟒𝟗𝟐</m:t>
                        </m:r>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𝟖𝟖</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𝒕</m:t>
                            </m:r>
                          </m:e>
                          <m:sub>
                            <m:r>
                              <a:rPr lang="en-US" altLang="zh-CN" sz="2400" b="1" i="1">
                                <a:latin typeface="Cambria Math" panose="02040503050406030204" pitchFamily="18" charset="0"/>
                                <a:cs typeface="Times New Roman" panose="02020603050405020304" pitchFamily="18" charset="0"/>
                              </a:rPr>
                              <m:t>𝟐</m:t>
                            </m:r>
                          </m:sub>
                        </m:sSub>
                      </m:e>
                    </m:d>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𝑮</m:t>
                        </m:r>
                      </m:e>
                      <m:sub>
                        <m:r>
                          <a:rPr lang="en-US" altLang="zh-CN" sz="2400" b="1" i="1">
                            <a:latin typeface="Cambria Math" panose="02040503050406030204" pitchFamily="18" charset="0"/>
                            <a:cs typeface="Times New Roman" panose="02020603050405020304" pitchFamily="18" charset="0"/>
                          </a:rPr>
                          <m:t>𝑪</m:t>
                        </m:r>
                      </m:sub>
                    </m:sSub>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𝒄</m:t>
                        </m:r>
                      </m:e>
                      <m:sub>
                        <m:r>
                          <a:rPr lang="en-US" altLang="zh-CN" sz="2400" b="1" i="1">
                            <a:latin typeface="Cambria Math" panose="02040503050406030204" pitchFamily="18" charset="0"/>
                            <a:cs typeface="Times New Roman" panose="02020603050405020304" pitchFamily="18" charset="0"/>
                          </a:rPr>
                          <m:t>𝑴</m:t>
                        </m:r>
                        <m:r>
                          <a:rPr lang="en-US" altLang="zh-CN" sz="2400" b="1" i="1">
                            <a:latin typeface="Cambria Math" panose="02040503050406030204" pitchFamily="18" charset="0"/>
                            <a:cs typeface="Times New Roman" panose="02020603050405020304" pitchFamily="18" charset="0"/>
                          </a:rPr>
                          <m:t>𝟐</m:t>
                        </m:r>
                      </m:sub>
                    </m:sSub>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zh-CN" altLang="en-US" sz="2400" b="1" i="1">
                                <a:latin typeface="Cambria Math" panose="02040503050406030204" pitchFamily="18" charset="0"/>
                                <a:cs typeface="Times New Roman" panose="02020603050405020304" pitchFamily="18" charset="0"/>
                              </a:rPr>
                              <m:t>𝜽</m:t>
                            </m:r>
                          </m:e>
                          <m:sub>
                            <m:r>
                              <a:rPr lang="en-US" altLang="zh-CN" sz="2400" b="1" i="1">
                                <a:latin typeface="Cambria Math" panose="02040503050406030204" pitchFamily="18" charset="0"/>
                                <a:cs typeface="Times New Roman" panose="02020603050405020304" pitchFamily="18" charset="0"/>
                              </a:rPr>
                              <m:t>𝟐</m:t>
                            </m:r>
                          </m:sub>
                        </m:sSub>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zh-CN" altLang="en-US" sz="2400" b="1" i="1">
                                <a:latin typeface="Cambria Math" panose="02040503050406030204" pitchFamily="18" charset="0"/>
                                <a:cs typeface="Times New Roman" panose="02020603050405020304" pitchFamily="18" charset="0"/>
                              </a:rPr>
                              <m:t>𝜽</m:t>
                            </m:r>
                          </m:e>
                          <m:sub>
                            <m:r>
                              <a:rPr lang="en-US" altLang="zh-CN" sz="2400" b="1" i="1">
                                <a:latin typeface="Cambria Math" panose="02040503050406030204" pitchFamily="18" charset="0"/>
                                <a:cs typeface="Times New Roman" panose="02020603050405020304" pitchFamily="18" charset="0"/>
                              </a:rPr>
                              <m:t>𝟏</m:t>
                            </m:r>
                          </m:sub>
                        </m:sSub>
                      </m:e>
                    </m:d>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𝑸</m:t>
                        </m:r>
                      </m:e>
                      <m:sub>
                        <m:r>
                          <a:rPr lang="en-US" altLang="zh-CN" sz="2400" b="1" i="1">
                            <a:latin typeface="Cambria Math" panose="02040503050406030204" pitchFamily="18" charset="0"/>
                            <a:cs typeface="Times New Roman" panose="02020603050405020304" pitchFamily="18" charset="0"/>
                          </a:rPr>
                          <m:t>𝑳</m:t>
                        </m:r>
                      </m:sub>
                    </m:sSub>
                  </m:oMath>
                </a14:m>
                <a:r>
                  <a:rPr lang="en-US" altLang="zh-CN" sz="2400" b="1" dirty="0">
                    <a:latin typeface="+mn-ea"/>
                  </a:rPr>
                  <a:t>	</a:t>
                </a:r>
              </a:p>
              <a:p>
                <a:pPr>
                  <a:spcBef>
                    <a:spcPts val="600"/>
                  </a:spcBef>
                </a:pPr>
                <a:endParaRPr lang="en-US" altLang="zh-CN" sz="2400" b="1" dirty="0">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400" b="1" dirty="0">
                    <a:latin typeface="等线" panose="02010600030101010101" pitchFamily="2" charset="-122"/>
                    <a:ea typeface="等线" panose="02010600030101010101" pitchFamily="2" charset="-122"/>
                    <a:cs typeface="Times New Roman" panose="02020603050405020304" pitchFamily="18" charset="0"/>
                  </a:rPr>
                  <a:t> </a:t>
                </a:r>
                <a:r>
                  <a:rPr lang="en-US" altLang="zh-CN" sz="2400" b="1" dirty="0" smtClean="0">
                    <a:latin typeface="等线" panose="02010600030101010101" pitchFamily="2" charset="-122"/>
                    <a:ea typeface="等线" panose="02010600030101010101" pitchFamily="2" charset="-122"/>
                    <a:cs typeface="Times New Roman" panose="02020603050405020304" pitchFamily="18" charset="0"/>
                  </a:rPr>
                  <a:t> </a:t>
                </a:r>
              </a:p>
              <a:p>
                <a:pPr>
                  <a:spcBef>
                    <a:spcPts val="600"/>
                  </a:spcBef>
                  <a:spcAft>
                    <a:spcPts val="600"/>
                  </a:spcAft>
                </a:pPr>
                <a:r>
                  <a:rPr lang="en-US" altLang="zh-CN" sz="2400" b="1" dirty="0" smtClean="0">
                    <a:latin typeface="等线" panose="02010600030101010101" pitchFamily="2" charset="-122"/>
                    <a:ea typeface="等线" panose="02010600030101010101" pitchFamily="2" charset="-122"/>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①</a:t>
                </a:r>
                <a:r>
                  <a:rPr lang="zh-CN" altLang="en-US" sz="2400" b="1" dirty="0">
                    <a:latin typeface="Times New Roman" panose="02020603050405020304" pitchFamily="18" charset="0"/>
                    <a:cs typeface="Times New Roman" panose="02020603050405020304" pitchFamily="18" charset="0"/>
                  </a:rPr>
                  <a:t>湿空气的焓差 </a:t>
                </a:r>
                <a14:m>
                  <m:oMath xmlns:m="http://schemas.openxmlformats.org/officeDocument/2006/math">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𝑰</m:t>
                            </m:r>
                          </m:e>
                          <m:sub>
                            <m:r>
                              <a:rPr lang="en-US" altLang="zh-CN" sz="2400" b="1" i="1">
                                <a:latin typeface="Cambria Math" panose="02040503050406030204" pitchFamily="18" charset="0"/>
                                <a:cs typeface="Times New Roman" panose="02020603050405020304" pitchFamily="18" charset="0"/>
                              </a:rPr>
                              <m:t>𝟐</m:t>
                            </m:r>
                          </m:sub>
                        </m:sSub>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𝑰</m:t>
                            </m:r>
                          </m:e>
                          <m:sub>
                            <m:r>
                              <a:rPr lang="en-US" altLang="zh-CN" sz="2400" b="1" i="1" smtClean="0">
                                <a:latin typeface="Cambria Math" panose="02040503050406030204" pitchFamily="18" charset="0"/>
                                <a:cs typeface="Times New Roman" panose="02020603050405020304" pitchFamily="18" charset="0"/>
                              </a:rPr>
                              <m:t>𝟎</m:t>
                            </m:r>
                          </m:sub>
                        </m:sSub>
                      </m:e>
                    </m:d>
                  </m:oMath>
                </a14:m>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进入和离开干燥系统空气中水汽的焓值</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近似相等</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𝑰</m:t>
                        </m:r>
                      </m:e>
                      <m:sub>
                        <m:r>
                          <a:rPr lang="en-US" altLang="zh-CN" sz="2400" b="1" i="1" smtClean="0">
                            <a:latin typeface="Cambria Math" panose="02040503050406030204" pitchFamily="18" charset="0"/>
                          </a:rPr>
                          <m:t>𝑽</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𝟐𝟒𝟗𝟐</m:t>
                    </m:r>
                    <m:r>
                      <a:rPr lang="en-US" altLang="zh-CN" sz="2400" b="1" i="1">
                        <a:latin typeface="Cambria Math" panose="02040503050406030204" pitchFamily="18" charset="0"/>
                      </a:rPr>
                      <m:t>+</m:t>
                    </m:r>
                    <m:r>
                      <a:rPr lang="en-US" altLang="zh-CN" sz="2400" b="1" i="1">
                        <a:latin typeface="Cambria Math" panose="02040503050406030204" pitchFamily="18" charset="0"/>
                      </a:rPr>
                      <m:t>𝟏</m:t>
                    </m:r>
                    <m:r>
                      <a:rPr lang="en-US" altLang="zh-CN" sz="2400" b="1" i="1">
                        <a:latin typeface="Cambria Math" panose="02040503050406030204" pitchFamily="18" charset="0"/>
                      </a:rPr>
                      <m:t>.</m:t>
                    </m:r>
                    <m:r>
                      <a:rPr lang="en-US" altLang="zh-CN" sz="2400" b="1" i="1">
                        <a:latin typeface="Cambria Math" panose="02040503050406030204" pitchFamily="18" charset="0"/>
                      </a:rPr>
                      <m:t>𝟖𝟖</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𝟐</m:t>
                        </m:r>
                      </m:sub>
                    </m:sSub>
                  </m:oMath>
                </a14:m>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a:spcBef>
                    <a:spcPts val="600"/>
                  </a:spcBef>
                </a:pPr>
                <a:r>
                  <a:rPr lang="en-US" altLang="zh-CN" sz="2400" b="1" dirty="0" smtClean="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𝑰</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𝑰</m:t>
                        </m:r>
                      </m:e>
                      <m:sub>
                        <m:r>
                          <a:rPr lang="en-US" altLang="zh-CN" sz="2400" b="1" i="1" smtClean="0">
                            <a:latin typeface="Cambria Math" panose="02040503050406030204" pitchFamily="18" charset="0"/>
                          </a:rPr>
                          <m:t>𝟎</m:t>
                        </m:r>
                      </m:sub>
                    </m:sSub>
                    <m:r>
                      <a:rPr lang="en-US" altLang="zh-CN" sz="2400" b="1" i="1">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𝟏</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𝟎𝟏</m:t>
                    </m:r>
                    <m:d>
                      <m:dPr>
                        <m:ctrlPr>
                          <a:rPr lang="en-US" altLang="zh-CN" sz="2400" b="1" i="1" smtClean="0">
                            <a:latin typeface="Cambria Math" panose="02040503050406030204" pitchFamily="18" charset="0"/>
                            <a:cs typeface="Times New Roman" panose="02020603050405020304" pitchFamily="18" charset="0"/>
                          </a:rPr>
                        </m:ctrlPr>
                      </m:dPr>
                      <m:e>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𝒕</m:t>
                            </m:r>
                          </m:e>
                          <m:sub>
                            <m:r>
                              <a:rPr lang="en-US" altLang="zh-CN" sz="2400" b="1" i="1" smtClean="0">
                                <a:latin typeface="Cambria Math" panose="02040503050406030204" pitchFamily="18" charset="0"/>
                                <a:cs typeface="Times New Roman" panose="02020603050405020304" pitchFamily="18" charset="0"/>
                              </a:rPr>
                              <m:t>𝟐</m:t>
                            </m:r>
                          </m:sub>
                        </m:sSub>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𝒕</m:t>
                            </m:r>
                          </m:e>
                          <m:sub>
                            <m:r>
                              <a:rPr lang="en-US" altLang="zh-CN" sz="2400" b="1" i="1" smtClean="0">
                                <a:latin typeface="Cambria Math" panose="02040503050406030204" pitchFamily="18" charset="0"/>
                                <a:cs typeface="Times New Roman" panose="02020603050405020304" pitchFamily="18" charset="0"/>
                              </a:rPr>
                              <m:t>𝟎</m:t>
                            </m:r>
                          </m:sub>
                        </m:sSub>
                      </m:e>
                    </m:d>
                  </m:oMath>
                </a14:m>
                <a:endParaRPr lang="en-US" altLang="zh-CN" sz="2400" b="1" i="1" dirty="0" smtClean="0">
                  <a:latin typeface="Cambria Math" panose="02040503050406030204" pitchFamily="18" charset="0"/>
                  <a:cs typeface="Times New Roman" panose="02020603050405020304" pitchFamily="18" charset="0"/>
                </a:endParaRPr>
              </a:p>
              <a:p>
                <a:pPr>
                  <a:spcBef>
                    <a:spcPts val="600"/>
                  </a:spcBef>
                </a:pPr>
                <a:r>
                  <a:rPr lang="en-US" altLang="zh-CN" sz="2400" b="1" dirty="0" smtClean="0">
                    <a:cs typeface="Times New Roman" panose="02020603050405020304" pitchFamily="18" charset="0"/>
                  </a:rPr>
                  <a:t>                  </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𝟏</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𝟖𝟖</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𝒕</m:t>
                        </m:r>
                      </m:e>
                      <m:sub>
                        <m:r>
                          <a:rPr lang="en-US" altLang="zh-CN" sz="2400" b="1" i="1" smtClean="0">
                            <a:latin typeface="Cambria Math" panose="02040503050406030204" pitchFamily="18" charset="0"/>
                            <a:cs typeface="Times New Roman" panose="02020603050405020304" pitchFamily="18" charset="0"/>
                          </a:rPr>
                          <m:t>𝟐</m:t>
                        </m:r>
                      </m:sub>
                    </m:sSub>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𝟐𝟒𝟗𝟐</m:t>
                    </m:r>
                    <m:r>
                      <a:rPr lang="en-US" altLang="zh-CN" sz="2400" b="1" i="1" smtClean="0">
                        <a:latin typeface="Cambria Math" panose="02040503050406030204" pitchFamily="18" charset="0"/>
                        <a:cs typeface="Times New Roman" panose="02020603050405020304" pitchFamily="18" charset="0"/>
                      </a:rPr>
                      <m:t>)</m:t>
                    </m:r>
                    <m:d>
                      <m:dPr>
                        <m:ctrlPr>
                          <a:rPr lang="en-US" altLang="zh-CN" sz="2400" b="1" i="1" smtClean="0">
                            <a:latin typeface="Cambria Math" panose="02040503050406030204" pitchFamily="18" charset="0"/>
                            <a:cs typeface="Times New Roman" panose="02020603050405020304" pitchFamily="18" charset="0"/>
                          </a:rPr>
                        </m:ctrlPr>
                      </m:dPr>
                      <m:e>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𝑯</m:t>
                            </m:r>
                          </m:e>
                          <m:sub>
                            <m:r>
                              <a:rPr lang="en-US" altLang="zh-CN" sz="2400" b="1" i="1" smtClean="0">
                                <a:latin typeface="Cambria Math" panose="02040503050406030204" pitchFamily="18" charset="0"/>
                                <a:cs typeface="Times New Roman" panose="02020603050405020304" pitchFamily="18" charset="0"/>
                              </a:rPr>
                              <m:t>𝟐</m:t>
                            </m:r>
                          </m:sub>
                        </m:sSub>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𝑯</m:t>
                            </m:r>
                          </m:e>
                          <m:sub>
                            <m:r>
                              <a:rPr lang="en-US" altLang="zh-CN" sz="2400" b="1" i="1" smtClean="0">
                                <a:latin typeface="Cambria Math" panose="02040503050406030204" pitchFamily="18" charset="0"/>
                                <a:cs typeface="Times New Roman" panose="02020603050405020304" pitchFamily="18" charset="0"/>
                              </a:rPr>
                              <m:t>𝟎</m:t>
                            </m:r>
                          </m:sub>
                        </m:sSub>
                      </m:e>
                    </m:d>
                  </m:oMath>
                </a14:m>
                <a:endParaRPr lang="en-US" altLang="zh-CN" sz="2400" b="1" i="1" dirty="0" smtClean="0">
                  <a:latin typeface="Cambria Math" panose="02040503050406030204" pitchFamily="18" charset="0"/>
                </a:endParaRPr>
              </a:p>
              <a:p>
                <a:pPr>
                  <a:spcBef>
                    <a:spcPts val="600"/>
                  </a:spcBef>
                </a:pPr>
                <a:r>
                  <a:rPr lang="en-US" altLang="zh-CN" sz="2400" b="1" dirty="0">
                    <a:latin typeface="等线" panose="02010600030101010101" pitchFamily="2" charset="-122"/>
                    <a:ea typeface="等线" panose="02010600030101010101" pitchFamily="2" charset="-122"/>
                  </a:rPr>
                  <a:t> </a:t>
                </a:r>
                <a:r>
                  <a:rPr lang="en-US" altLang="zh-CN" sz="2400" b="1" dirty="0" smtClean="0">
                    <a:latin typeface="等线" panose="02010600030101010101" pitchFamily="2" charset="-122"/>
                    <a:ea typeface="等线" panose="02010600030101010101" pitchFamily="2" charset="-122"/>
                  </a:rPr>
                  <a:t>② </a:t>
                </a:r>
                <a:r>
                  <a:rPr lang="zh-CN" altLang="en-US" sz="2400" b="1" dirty="0">
                    <a:latin typeface="+mn-ea"/>
                  </a:rPr>
                  <a:t>湿物料的焓差</a:t>
                </a:r>
                <a14:m>
                  <m:oMath xmlns:m="http://schemas.openxmlformats.org/officeDocument/2006/math">
                    <m:r>
                      <a:rPr lang="en-US" altLang="zh-CN" sz="2400" b="1" i="1">
                        <a:latin typeface="Cambria Math" panose="02040503050406030204" pitchFamily="18" charset="0"/>
                        <a:ea typeface="等线" panose="02010600030101010101" pitchFamily="2" charset="-122"/>
                      </a:rPr>
                      <m:t> </m:t>
                    </m:r>
                    <m:sSubSup>
                      <m:sSubSupPr>
                        <m:ctrlPr>
                          <a:rPr lang="en-US" altLang="zh-CN" sz="2400" b="1" i="1">
                            <a:latin typeface="Cambria Math" panose="02040503050406030204" pitchFamily="18" charset="0"/>
                            <a:ea typeface="等线" panose="02010600030101010101" pitchFamily="2" charset="-122"/>
                          </a:rPr>
                        </m:ctrlPr>
                      </m:sSubSupPr>
                      <m:e>
                        <m:r>
                          <a:rPr lang="en-US" altLang="zh-CN" sz="2400" b="1" i="1">
                            <a:latin typeface="Cambria Math" panose="02040503050406030204" pitchFamily="18" charset="0"/>
                            <a:ea typeface="等线" panose="02010600030101010101" pitchFamily="2" charset="-122"/>
                          </a:rPr>
                          <m:t>𝑰</m:t>
                        </m:r>
                      </m:e>
                      <m:sub>
                        <m:r>
                          <a:rPr lang="en-US" altLang="zh-CN" sz="2400" b="1" i="1">
                            <a:latin typeface="Cambria Math" panose="02040503050406030204" pitchFamily="18" charset="0"/>
                            <a:ea typeface="等线" panose="02010600030101010101" pitchFamily="2" charset="-122"/>
                          </a:rPr>
                          <m:t>𝟐</m:t>
                        </m:r>
                      </m:sub>
                      <m:sup>
                        <m:r>
                          <a:rPr lang="en-US" altLang="zh-CN" sz="2400" b="1" i="1">
                            <a:latin typeface="Cambria Math" panose="02040503050406030204" pitchFamily="18" charset="0"/>
                            <a:ea typeface="等线" panose="02010600030101010101" pitchFamily="2" charset="-122"/>
                          </a:rPr>
                          <m:t>′</m:t>
                        </m:r>
                      </m:sup>
                    </m:sSubSup>
                    <m:r>
                      <a:rPr lang="en-US" altLang="zh-CN" sz="2400" b="1" i="1">
                        <a:latin typeface="Cambria Math" panose="02040503050406030204" pitchFamily="18" charset="0"/>
                        <a:ea typeface="等线" panose="02010600030101010101" pitchFamily="2" charset="-122"/>
                      </a:rPr>
                      <m:t>−</m:t>
                    </m:r>
                    <m:sSubSup>
                      <m:sSubSupPr>
                        <m:ctrlPr>
                          <a:rPr lang="en-US" altLang="zh-CN" sz="2400" b="1" i="1">
                            <a:latin typeface="Cambria Math" panose="02040503050406030204" pitchFamily="18" charset="0"/>
                            <a:ea typeface="等线" panose="02010600030101010101" pitchFamily="2" charset="-122"/>
                          </a:rPr>
                        </m:ctrlPr>
                      </m:sSubSupPr>
                      <m:e>
                        <m:r>
                          <a:rPr lang="en-US" altLang="zh-CN" sz="2400" b="1" i="1">
                            <a:latin typeface="Cambria Math" panose="02040503050406030204" pitchFamily="18" charset="0"/>
                            <a:ea typeface="等线" panose="02010600030101010101" pitchFamily="2" charset="-122"/>
                          </a:rPr>
                          <m:t>𝑰</m:t>
                        </m:r>
                      </m:e>
                      <m:sub>
                        <m:r>
                          <a:rPr lang="en-US" altLang="zh-CN" sz="2400" b="1" i="1">
                            <a:latin typeface="Cambria Math" panose="02040503050406030204" pitchFamily="18" charset="0"/>
                            <a:ea typeface="等线" panose="02010600030101010101" pitchFamily="2" charset="-122"/>
                          </a:rPr>
                          <m:t>𝟏</m:t>
                        </m:r>
                      </m:sub>
                      <m:sup>
                        <m:r>
                          <a:rPr lang="en-US" altLang="zh-CN" sz="2400" b="1" i="1">
                            <a:latin typeface="Cambria Math" panose="02040503050406030204" pitchFamily="18" charset="0"/>
                            <a:ea typeface="等线" panose="02010600030101010101" pitchFamily="2" charset="-122"/>
                          </a:rPr>
                          <m:t>′</m:t>
                        </m:r>
                      </m:sup>
                    </m:sSubSup>
                  </m:oMath>
                </a14:m>
                <a:r>
                  <a:rPr lang="en-US" altLang="zh-CN" sz="2400" b="1" dirty="0"/>
                  <a:t>:</a:t>
                </a:r>
              </a:p>
              <a:p>
                <a:r>
                  <a:rPr lang="en-US" altLang="zh-CN" sz="2400" b="1" dirty="0"/>
                  <a:t>   	</a:t>
                </a:r>
                <a:r>
                  <a:rPr lang="zh-CN" altLang="en-US" sz="2400" b="1" dirty="0" smtClean="0"/>
                  <a:t>进入和离开干燥系统的</a:t>
                </a:r>
                <a:r>
                  <a:rPr lang="zh-CN" altLang="en-US" sz="2400" b="1" dirty="0" smtClean="0">
                    <a:latin typeface="Times New Roman" panose="02020603050405020304" pitchFamily="18" charset="0"/>
                    <a:cs typeface="Times New Roman" panose="02020603050405020304" pitchFamily="18" charset="0"/>
                  </a:rPr>
                  <a:t>湿物料的比热容</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近似相等</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𝒄</m:t>
                        </m:r>
                      </m:e>
                      <m:sub>
                        <m:r>
                          <a:rPr lang="en-US" altLang="zh-CN" sz="2400" b="1" i="1" smtClean="0">
                            <a:latin typeface="Cambria Math" panose="02040503050406030204" pitchFamily="18" charset="0"/>
                            <a:cs typeface="Times New Roman" panose="02020603050405020304" pitchFamily="18" charset="0"/>
                          </a:rPr>
                          <m:t>𝑴</m:t>
                        </m:r>
                        <m:r>
                          <a:rPr lang="en-US" altLang="zh-CN" sz="2400" b="1" i="1" smtClean="0">
                            <a:latin typeface="Cambria Math" panose="02040503050406030204" pitchFamily="18" charset="0"/>
                            <a:cs typeface="Times New Roman" panose="02020603050405020304" pitchFamily="18" charset="0"/>
                          </a:rPr>
                          <m:t>𝟐</m:t>
                        </m:r>
                      </m:sub>
                    </m:sSub>
                  </m:oMath>
                </a14:m>
                <a:endParaRPr lang="en-US" altLang="zh-CN" sz="2400" b="1" dirty="0"/>
              </a:p>
              <a:p>
                <a:pPr>
                  <a:spcBef>
                    <a:spcPts val="600"/>
                  </a:spcBef>
                </a:pPr>
                <a:r>
                  <a:rPr lang="en-US" altLang="zh-CN" sz="2400" b="1" dirty="0"/>
                  <a:t>	</a:t>
                </a:r>
                <a14:m>
                  <m:oMath xmlns:m="http://schemas.openxmlformats.org/officeDocument/2006/math">
                    <m:sSubSup>
                      <m:sSubSupPr>
                        <m:ctrlPr>
                          <a:rPr lang="en-US" altLang="zh-CN" sz="2400" b="1" i="1">
                            <a:latin typeface="Cambria Math" panose="02040503050406030204" pitchFamily="18" charset="0"/>
                          </a:rPr>
                        </m:ctrlPr>
                      </m:sSubSupPr>
                      <m:e>
                        <m:r>
                          <a:rPr lang="en-US" altLang="zh-CN" sz="2400" b="1" i="1">
                            <a:latin typeface="Cambria Math" panose="02040503050406030204" pitchFamily="18" charset="0"/>
                          </a:rPr>
                          <m:t>𝑰</m:t>
                        </m:r>
                      </m:e>
                      <m:sub>
                        <m:r>
                          <a:rPr lang="en-US" altLang="zh-CN" sz="2400" b="1" i="1">
                            <a:latin typeface="Cambria Math" panose="02040503050406030204" pitchFamily="18" charset="0"/>
                          </a:rPr>
                          <m:t>𝟐</m:t>
                        </m:r>
                      </m:sub>
                      <m:sup>
                        <m:r>
                          <a:rPr lang="en-US" altLang="zh-CN" sz="2400" b="1" i="1">
                            <a:latin typeface="Cambria Math" panose="02040503050406030204" pitchFamily="18" charset="0"/>
                          </a:rPr>
                          <m:t>′</m:t>
                        </m:r>
                      </m:sup>
                    </m:sSubSup>
                    <m:r>
                      <a:rPr lang="en-US" altLang="zh-CN" sz="2400" b="1" i="1">
                        <a:latin typeface="Cambria Math" panose="02040503050406030204" pitchFamily="18" charset="0"/>
                      </a:rPr>
                      <m:t>−</m:t>
                    </m:r>
                    <m:sSubSup>
                      <m:sSubSupPr>
                        <m:ctrlPr>
                          <a:rPr lang="en-US" altLang="zh-CN" sz="2400" b="1" i="1">
                            <a:latin typeface="Cambria Math" panose="02040503050406030204" pitchFamily="18" charset="0"/>
                          </a:rPr>
                        </m:ctrlPr>
                      </m:sSubSupPr>
                      <m:e>
                        <m:r>
                          <a:rPr lang="en-US" altLang="zh-CN" sz="2400" b="1" i="1">
                            <a:latin typeface="Cambria Math" panose="02040503050406030204" pitchFamily="18" charset="0"/>
                          </a:rPr>
                          <m:t>𝑰</m:t>
                        </m:r>
                      </m:e>
                      <m:sub>
                        <m:r>
                          <a:rPr lang="en-US" altLang="zh-CN" sz="2400" b="1" i="1">
                            <a:latin typeface="Cambria Math" panose="02040503050406030204" pitchFamily="18" charset="0"/>
                          </a:rPr>
                          <m:t>𝟏</m:t>
                        </m:r>
                      </m:sub>
                      <m:sup>
                        <m:r>
                          <a:rPr lang="en-US" altLang="zh-CN" sz="2400" b="1" i="1">
                            <a:latin typeface="Cambria Math" panose="02040503050406030204" pitchFamily="18" charset="0"/>
                          </a:rPr>
                          <m:t>′</m:t>
                        </m:r>
                      </m:sup>
                    </m:sSubSup>
                    <m:r>
                      <a:rPr lang="en-US" altLang="zh-CN" sz="2400" b="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i="1">
                            <a:latin typeface="Cambria Math" panose="02040503050406030204" pitchFamily="18" charset="0"/>
                          </a:rPr>
                          <m:t>𝑴</m:t>
                        </m:r>
                        <m:r>
                          <a:rPr lang="en-US" altLang="zh-CN" sz="2400" b="1" i="1">
                            <a:latin typeface="Cambria Math" panose="02040503050406030204" pitchFamily="18" charset="0"/>
                          </a:rPr>
                          <m:t>𝟐</m:t>
                        </m:r>
                      </m:sub>
                    </m:sSub>
                    <m:d>
                      <m:dPr>
                        <m:ctrlPr>
                          <a:rPr lang="en-US" altLang="zh-CN" sz="2400" b="1" i="1" smtClean="0">
                            <a:latin typeface="Cambria Math" panose="02040503050406030204" pitchFamily="18" charset="0"/>
                          </a:rPr>
                        </m:ctrlPr>
                      </m:dPr>
                      <m:e>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𝜽</m:t>
                            </m:r>
                          </m:e>
                          <m:sub>
                            <m:r>
                              <a:rPr lang="en-US" altLang="zh-CN" sz="2400" b="1" i="1">
                                <a:latin typeface="Cambria Math" panose="02040503050406030204" pitchFamily="18" charset="0"/>
                              </a:rPr>
                              <m:t>𝟐</m:t>
                            </m:r>
                          </m:sub>
                        </m:sSub>
                        <m:r>
                          <a:rPr lang="en-US" altLang="zh-CN" sz="2400" b="1"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𝜽</m:t>
                            </m:r>
                          </m:e>
                          <m:sub>
                            <m:r>
                              <a:rPr lang="en-US" altLang="zh-CN" sz="2400" b="1" i="1">
                                <a:latin typeface="Cambria Math" panose="02040503050406030204" pitchFamily="18" charset="0"/>
                              </a:rPr>
                              <m:t>𝟏</m:t>
                            </m:r>
                          </m:sub>
                        </m:sSub>
                      </m:e>
                    </m:d>
                  </m:oMath>
                </a14:m>
                <a:endParaRPr lang="en-US" altLang="zh-CN" sz="2400" b="1" i="1" dirty="0" smtClean="0">
                  <a:latin typeface="Cambria Math" panose="020405030504060302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27546" y="805216"/>
                <a:ext cx="11546006" cy="6109365"/>
              </a:xfrm>
              <a:prstGeom prst="rect">
                <a:avLst/>
              </a:prstGeom>
              <a:blipFill>
                <a:blip r:embed="rId2"/>
                <a:stretch>
                  <a:fillRect l="-845" t="-1098"/>
                </a:stretch>
              </a:blipFill>
            </p:spPr>
            <p:txBody>
              <a:bodyPr/>
              <a:lstStyle/>
              <a:p>
                <a:r>
                  <a:rPr lang="zh-CN" altLang="en-US">
                    <a:noFill/>
                  </a:rPr>
                  <a:t> </a:t>
                </a:r>
              </a:p>
            </p:txBody>
          </p:sp>
        </mc:Fallback>
      </mc:AlternateContent>
      <p:grpSp>
        <p:nvGrpSpPr>
          <p:cNvPr id="4" name="组合 3"/>
          <p:cNvGrpSpPr/>
          <p:nvPr/>
        </p:nvGrpSpPr>
        <p:grpSpPr>
          <a:xfrm>
            <a:off x="6942502" y="2765686"/>
            <a:ext cx="5172933" cy="3675655"/>
            <a:chOff x="6913348" y="2309258"/>
            <a:chExt cx="5172933" cy="3187077"/>
          </a:xfrm>
        </p:grpSpPr>
        <p:grpSp>
          <p:nvGrpSpPr>
            <p:cNvPr id="5" name="组合 4"/>
            <p:cNvGrpSpPr/>
            <p:nvPr/>
          </p:nvGrpSpPr>
          <p:grpSpPr>
            <a:xfrm>
              <a:off x="6913348" y="3686271"/>
              <a:ext cx="5172933" cy="1810064"/>
              <a:chOff x="2719233" y="2314685"/>
              <a:chExt cx="5172933" cy="1810064"/>
            </a:xfrm>
          </p:grpSpPr>
          <p:sp>
            <p:nvSpPr>
              <p:cNvPr id="11" name="Line 8"/>
              <p:cNvSpPr>
                <a:spLocks noChangeShapeType="1"/>
              </p:cNvSpPr>
              <p:nvPr/>
            </p:nvSpPr>
            <p:spPr bwMode="auto">
              <a:xfrm>
                <a:off x="3115995" y="2948037"/>
                <a:ext cx="178911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2" name="Text Box 9"/>
                  <p:cNvSpPr txBox="1">
                    <a:spLocks noChangeArrowheads="1"/>
                  </p:cNvSpPr>
                  <p:nvPr/>
                </p:nvSpPr>
                <p:spPr bwMode="auto">
                  <a:xfrm>
                    <a:off x="3163620" y="2314685"/>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湿空气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en-US" altLang="zh-CN" sz="2000" b="1" i="1" dirty="0"/>
                  </a:p>
                </p:txBody>
              </p:sp>
            </mc:Choice>
            <mc:Fallback xmlns="">
              <p:sp>
                <p:nvSpPr>
                  <p:cNvPr id="12" name="Text Box 9"/>
                  <p:cNvSpPr txBox="1">
                    <a:spLocks noRot="1" noChangeAspect="1" noMove="1" noResize="1" noEditPoints="1" noAdjustHandles="1" noChangeArrowheads="1" noChangeShapeType="1" noTextEdit="1"/>
                  </p:cNvSpPr>
                  <p:nvPr/>
                </p:nvSpPr>
                <p:spPr bwMode="auto">
                  <a:xfrm>
                    <a:off x="3163620" y="2314685"/>
                    <a:ext cx="1471813" cy="613792"/>
                  </a:xfrm>
                  <a:prstGeom prst="rect">
                    <a:avLst/>
                  </a:prstGeom>
                  <a:blipFill>
                    <a:blip r:embed="rId3"/>
                    <a:stretch>
                      <a:fillRect t="-6034" b="-172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3" name="Group 22"/>
              <p:cNvGrpSpPr>
                <a:grpSpLocks/>
              </p:cNvGrpSpPr>
              <p:nvPr/>
            </p:nvGrpSpPr>
            <p:grpSpPr bwMode="auto">
              <a:xfrm>
                <a:off x="4868595" y="2490837"/>
                <a:ext cx="647700" cy="1524001"/>
                <a:chOff x="2952" y="1968"/>
                <a:chExt cx="408" cy="960"/>
              </a:xfrm>
            </p:grpSpPr>
            <p:sp>
              <p:nvSpPr>
                <p:cNvPr id="20" name="Rectangle 10"/>
                <p:cNvSpPr>
                  <a:spLocks noChangeArrowheads="1"/>
                </p:cNvSpPr>
                <p:nvPr/>
              </p:nvSpPr>
              <p:spPr bwMode="auto">
                <a:xfrm>
                  <a:off x="2952" y="1968"/>
                  <a:ext cx="408" cy="960"/>
                </a:xfrm>
                <a:prstGeom prst="rect">
                  <a:avLst/>
                </a:prstGeom>
                <a:no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Text Box 11"/>
                <p:cNvSpPr txBox="1">
                  <a:spLocks noChangeArrowheads="1"/>
                </p:cNvSpPr>
                <p:nvPr/>
              </p:nvSpPr>
              <p:spPr bwMode="auto">
                <a:xfrm>
                  <a:off x="2985" y="2004"/>
                  <a:ext cx="336" cy="8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干</a:t>
                  </a:r>
                </a:p>
                <a:p>
                  <a:pPr eaLnBrk="1" hangingPunct="1"/>
                  <a:r>
                    <a:rPr lang="zh-CN" altLang="en-US" b="1" dirty="0"/>
                    <a:t>燥</a:t>
                  </a:r>
                </a:p>
                <a:p>
                  <a:pPr eaLnBrk="1" hangingPunct="1"/>
                  <a:r>
                    <a:rPr lang="zh-CN" altLang="en-US" b="1" dirty="0"/>
                    <a:t>器</a:t>
                  </a:r>
                </a:p>
              </p:txBody>
            </p:sp>
          </p:grpSp>
          <p:sp>
            <p:nvSpPr>
              <p:cNvPr id="14" name="Line 14"/>
              <p:cNvSpPr>
                <a:spLocks noChangeShapeType="1"/>
              </p:cNvSpPr>
              <p:nvPr/>
            </p:nvSpPr>
            <p:spPr bwMode="auto">
              <a:xfrm flipV="1">
                <a:off x="5516295" y="2932162"/>
                <a:ext cx="202406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H="1" flipV="1">
                <a:off x="5554395" y="3481438"/>
                <a:ext cx="1985963" cy="14288"/>
              </a:xfrm>
              <a:prstGeom prst="line">
                <a:avLst/>
              </a:prstGeom>
              <a:noFill/>
              <a:ln w="38100">
                <a:solidFill>
                  <a:schemeClr val="fo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6" name="Text Box 16"/>
                  <p:cNvSpPr txBox="1">
                    <a:spLocks noChangeArrowheads="1"/>
                  </p:cNvSpPr>
                  <p:nvPr/>
                </p:nvSpPr>
                <p:spPr bwMode="auto">
                  <a:xfrm>
                    <a:off x="5532170" y="3510957"/>
                    <a:ext cx="2359996"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t>     </a:t>
                    </a:r>
                    <a:r>
                      <a:rPr lang="zh-CN" altLang="en-US" sz="2000" b="1" dirty="0" smtClean="0"/>
                      <a:t>湿物料</a:t>
                    </a:r>
                    <a:endParaRPr lang="en-US" altLang="zh-CN" sz="2000" b="1" baseline="-25000" dirty="0" smtClean="0">
                      <a:cs typeface="Times New Roman" panose="02020603050405020304" pitchFamily="18" charset="0"/>
                    </a:endParaRPr>
                  </a:p>
                  <a:p>
                    <a:pPr eaLnBrk="1" hangingPunct="1"/>
                    <a14:m>
                      <m:oMathPara xmlns:m="http://schemas.openxmlformats.org/officeDocument/2006/math">
                        <m:oMathParaPr>
                          <m:jc m:val="center"/>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𝟏</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𝟏</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m:t>
                              </m:r>
                            </m:sup>
                          </m:sSubSup>
                        </m:oMath>
                      </m:oMathPara>
                    </a14:m>
                    <a:endParaRPr lang="zh-CN" altLang="en-US" sz="2000" b="1" dirty="0"/>
                  </a:p>
                </p:txBody>
              </p:sp>
            </mc:Choice>
            <mc:Fallback xmlns="">
              <p:sp>
                <p:nvSpPr>
                  <p:cNvPr id="16" name="Text Box 16"/>
                  <p:cNvSpPr txBox="1">
                    <a:spLocks noRot="1" noChangeAspect="1" noMove="1" noResize="1" noEditPoints="1" noAdjustHandles="1" noChangeArrowheads="1" noChangeShapeType="1" noTextEdit="1"/>
                  </p:cNvSpPr>
                  <p:nvPr/>
                </p:nvSpPr>
                <p:spPr bwMode="auto">
                  <a:xfrm>
                    <a:off x="5532170" y="3510957"/>
                    <a:ext cx="2359996" cy="613792"/>
                  </a:xfrm>
                  <a:prstGeom prst="rect">
                    <a:avLst/>
                  </a:prstGeom>
                  <a:blipFill>
                    <a:blip r:embed="rId4"/>
                    <a:stretch>
                      <a:fillRect t="-6897" b="-25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 Box 17"/>
                  <p:cNvSpPr txBox="1">
                    <a:spLocks noChangeArrowheads="1"/>
                  </p:cNvSpPr>
                  <p:nvPr/>
                </p:nvSpPr>
                <p:spPr bwMode="auto">
                  <a:xfrm>
                    <a:off x="2719233" y="3510957"/>
                    <a:ext cx="2061155"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产品</a:t>
                    </a:r>
                    <a:endParaRPr lang="en-US" altLang="zh-CN" sz="2000" b="1" dirty="0" smtClean="0"/>
                  </a:p>
                  <a:p>
                    <a:pPr algn="ctr" eaLnBrk="1" hangingPunct="1"/>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𝟐</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𝟐</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up>
                              <m:r>
                                <a:rPr lang="en-US" altLang="zh-CN" sz="2000" b="1" i="1" smtClean="0">
                                  <a:latin typeface="Cambria Math" panose="02040503050406030204" pitchFamily="18" charset="0"/>
                                </a:rPr>
                                <m:t>′</m:t>
                              </m:r>
                            </m:sup>
                          </m:sSubSup>
                        </m:oMath>
                      </m:oMathPara>
                    </a14:m>
                    <a:endParaRPr lang="zh-CN" altLang="en-US" sz="2000" b="1" dirty="0"/>
                  </a:p>
                </p:txBody>
              </p:sp>
            </mc:Choice>
            <mc:Fallback xmlns="">
              <p:sp>
                <p:nvSpPr>
                  <p:cNvPr id="17" name="Text Box 17"/>
                  <p:cNvSpPr txBox="1">
                    <a:spLocks noRot="1" noChangeAspect="1" noMove="1" noResize="1" noEditPoints="1" noAdjustHandles="1" noChangeArrowheads="1" noChangeShapeType="1" noTextEdit="1"/>
                  </p:cNvSpPr>
                  <p:nvPr/>
                </p:nvSpPr>
                <p:spPr bwMode="auto">
                  <a:xfrm>
                    <a:off x="2719233" y="3510957"/>
                    <a:ext cx="2061155" cy="613792"/>
                  </a:xfrm>
                  <a:prstGeom prst="rect">
                    <a:avLst/>
                  </a:prstGeom>
                  <a:blipFill>
                    <a:blip r:embed="rId5"/>
                    <a:stretch>
                      <a:fillRect t="-6897" r="-592" b="-25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Line 18"/>
              <p:cNvSpPr>
                <a:spLocks noChangeShapeType="1"/>
              </p:cNvSpPr>
              <p:nvPr/>
            </p:nvSpPr>
            <p:spPr bwMode="auto">
              <a:xfrm flipH="1">
                <a:off x="3111232" y="3489438"/>
                <a:ext cx="1757363" cy="0"/>
              </a:xfrm>
              <a:prstGeom prst="line">
                <a:avLst/>
              </a:prstGeom>
              <a:noFill/>
              <a:ln w="38100">
                <a:solidFill>
                  <a:schemeClr val="folHlink"/>
                </a:solidFill>
                <a:round/>
                <a:headEnd type="none"/>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9" name="Text Box 29"/>
                  <p:cNvSpPr txBox="1">
                    <a:spLocks noChangeArrowheads="1"/>
                  </p:cNvSpPr>
                  <p:nvPr/>
                </p:nvSpPr>
                <p:spPr bwMode="auto">
                  <a:xfrm>
                    <a:off x="5832472" y="2331565"/>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废气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Sub>
                        </m:oMath>
                      </m:oMathPara>
                    </a14:m>
                    <a:endParaRPr lang="zh-CN" altLang="en-US" sz="2000" b="1" dirty="0"/>
                  </a:p>
                </p:txBody>
              </p:sp>
            </mc:Choice>
            <mc:Fallback xmlns="">
              <p:sp>
                <p:nvSpPr>
                  <p:cNvPr id="19" name="Text Box 29"/>
                  <p:cNvSpPr txBox="1">
                    <a:spLocks noRot="1" noChangeAspect="1" noMove="1" noResize="1" noEditPoints="1" noAdjustHandles="1" noChangeArrowheads="1" noChangeShapeType="1" noTextEdit="1"/>
                  </p:cNvSpPr>
                  <p:nvPr/>
                </p:nvSpPr>
                <p:spPr bwMode="auto">
                  <a:xfrm>
                    <a:off x="5832472" y="2331565"/>
                    <a:ext cx="1471813" cy="613792"/>
                  </a:xfrm>
                  <a:prstGeom prst="rect">
                    <a:avLst/>
                  </a:prstGeom>
                  <a:blipFill>
                    <a:blip r:embed="rId6"/>
                    <a:stretch>
                      <a:fillRect t="-5983" b="-8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6" name="矩形 5"/>
            <p:cNvSpPr/>
            <p:nvPr/>
          </p:nvSpPr>
          <p:spPr>
            <a:xfrm>
              <a:off x="7585500" y="2827410"/>
              <a:ext cx="1370395" cy="4756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预热器</a:t>
              </a:r>
            </a:p>
          </p:txBody>
        </p:sp>
        <p:sp>
          <p:nvSpPr>
            <p:cNvPr id="7" name="Line 8"/>
            <p:cNvSpPr>
              <a:spLocks noChangeShapeType="1"/>
            </p:cNvSpPr>
            <p:nvPr/>
          </p:nvSpPr>
          <p:spPr bwMode="auto">
            <a:xfrm>
              <a:off x="7305346" y="3078148"/>
              <a:ext cx="1" cy="1250007"/>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H="1">
              <a:off x="7305346" y="3081217"/>
              <a:ext cx="280154"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p:nvSpPr>
          <p:spPr bwMode="auto">
            <a:xfrm flipH="1">
              <a:off x="8967953" y="3062941"/>
              <a:ext cx="1280663" cy="1"/>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 name="Text Box 9"/>
                <p:cNvSpPr txBox="1">
                  <a:spLocks noChangeArrowheads="1"/>
                </p:cNvSpPr>
                <p:nvPr/>
              </p:nvSpPr>
              <p:spPr bwMode="auto">
                <a:xfrm>
                  <a:off x="8974503" y="2309258"/>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新鲜空气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𝟎</m:t>
                            </m:r>
                          </m:sub>
                        </m:sSub>
                      </m:oMath>
                    </m:oMathPara>
                  </a14:m>
                  <a:endParaRPr lang="en-US" altLang="zh-CN" sz="2000" b="1" i="1" dirty="0"/>
                </a:p>
              </p:txBody>
            </p:sp>
          </mc:Choice>
          <mc:Fallback xmlns="">
            <p:sp>
              <p:nvSpPr>
                <p:cNvPr id="10" name="Text Box 9"/>
                <p:cNvSpPr txBox="1">
                  <a:spLocks noRot="1" noChangeAspect="1" noMove="1" noResize="1" noEditPoints="1" noAdjustHandles="1" noChangeArrowheads="1" noChangeShapeType="1" noTextEdit="1"/>
                </p:cNvSpPr>
                <p:nvPr/>
              </p:nvSpPr>
              <p:spPr bwMode="auto">
                <a:xfrm>
                  <a:off x="8974503" y="2309258"/>
                  <a:ext cx="1471813" cy="613792"/>
                </a:xfrm>
                <a:prstGeom prst="rect">
                  <a:avLst/>
                </a:prstGeom>
                <a:blipFill>
                  <a:blip r:embed="rId7"/>
                  <a:stretch>
                    <a:fillRect t="-6897" b="-8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22" name="圆角矩形标注 21"/>
          <p:cNvSpPr/>
          <p:nvPr/>
        </p:nvSpPr>
        <p:spPr>
          <a:xfrm>
            <a:off x="614929" y="2178964"/>
            <a:ext cx="1697196" cy="569750"/>
          </a:xfrm>
          <a:prstGeom prst="wedgeRoundRectCallout">
            <a:avLst>
              <a:gd name="adj1" fmla="val 35137"/>
              <a:gd name="adj2" fmla="val -73598"/>
              <a:gd name="adj3" fmla="val 16667"/>
            </a:avLst>
          </a:prstGeom>
          <a:noFill/>
          <a:ln w="317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干空气被加热所消耗的能量</a:t>
            </a:r>
            <a:endParaRPr lang="zh-CN" altLang="en-US" sz="1600" b="1" dirty="0"/>
          </a:p>
        </p:txBody>
      </p:sp>
      <p:sp>
        <p:nvSpPr>
          <p:cNvPr id="23" name="圆角矩形标注 22"/>
          <p:cNvSpPr/>
          <p:nvPr/>
        </p:nvSpPr>
        <p:spPr>
          <a:xfrm>
            <a:off x="3347050" y="2200934"/>
            <a:ext cx="1472754" cy="564752"/>
          </a:xfrm>
          <a:prstGeom prst="wedgeRoundRectCallout">
            <a:avLst>
              <a:gd name="adj1" fmla="val 34373"/>
              <a:gd name="adj2" fmla="val -70731"/>
              <a:gd name="adj3" fmla="val 16667"/>
            </a:avLst>
          </a:prstGeom>
          <a:noFill/>
          <a:ln w="317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水汽被蒸发所消耗的能量</a:t>
            </a:r>
            <a:endParaRPr lang="zh-CN" altLang="en-US" sz="1600" b="1" dirty="0"/>
          </a:p>
        </p:txBody>
      </p:sp>
      <p:sp>
        <p:nvSpPr>
          <p:cNvPr id="24" name="圆角矩形标注 23"/>
          <p:cNvSpPr/>
          <p:nvPr/>
        </p:nvSpPr>
        <p:spPr>
          <a:xfrm>
            <a:off x="6433368" y="2230409"/>
            <a:ext cx="1318941" cy="557210"/>
          </a:xfrm>
          <a:prstGeom prst="wedgeRoundRectCallout">
            <a:avLst>
              <a:gd name="adj1" fmla="val 35408"/>
              <a:gd name="adj2" fmla="val -66864"/>
              <a:gd name="adj3" fmla="val 16667"/>
            </a:avLst>
          </a:prstGeom>
          <a:noFill/>
          <a:ln w="317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物料升温所消耗的能量</a:t>
            </a:r>
            <a:endParaRPr lang="zh-CN" altLang="en-US" sz="1600" b="1" dirty="0"/>
          </a:p>
        </p:txBody>
      </p:sp>
      <p:sp>
        <p:nvSpPr>
          <p:cNvPr id="25" name="圆角矩形标注 24"/>
          <p:cNvSpPr/>
          <p:nvPr/>
        </p:nvSpPr>
        <p:spPr>
          <a:xfrm>
            <a:off x="8780791" y="2221463"/>
            <a:ext cx="996873" cy="507198"/>
          </a:xfrm>
          <a:prstGeom prst="wedgeRoundRectCallout">
            <a:avLst>
              <a:gd name="adj1" fmla="val 46055"/>
              <a:gd name="adj2" fmla="val -80149"/>
              <a:gd name="adj3" fmla="val 16667"/>
            </a:avLst>
          </a:prstGeom>
          <a:noFill/>
          <a:ln w="317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热损失</a:t>
            </a:r>
            <a:endParaRPr lang="zh-CN" altLang="en-US" b="1" dirty="0"/>
          </a:p>
        </p:txBody>
      </p:sp>
    </p:spTree>
    <p:extLst>
      <p:ext uri="{BB962C8B-B14F-4D97-AF65-F5344CB8AC3E}">
        <p14:creationId xmlns:p14="http://schemas.microsoft.com/office/powerpoint/2010/main" val="336224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p:sp>
        <p:nvSpPr>
          <p:cNvPr id="2" name="文本框 1"/>
          <p:cNvSpPr txBox="1"/>
          <p:nvPr/>
        </p:nvSpPr>
        <p:spPr>
          <a:xfrm>
            <a:off x="352698" y="822960"/>
            <a:ext cx="11547565" cy="3600986"/>
          </a:xfrm>
          <a:prstGeom prst="rect">
            <a:avLst/>
          </a:prstGeom>
          <a:noFill/>
        </p:spPr>
        <p:txBody>
          <a:bodyPr wrap="square" rtlCol="0">
            <a:spAutoFit/>
          </a:bodyPr>
          <a:lstStyle/>
          <a:p>
            <a:r>
              <a:rPr lang="en-US" altLang="zh-CN" sz="2600" b="1" dirty="0">
                <a:solidFill>
                  <a:srgbClr val="FFC000"/>
                </a:solidFill>
                <a:latin typeface="Times New Roman" panose="02020603050405020304" pitchFamily="18" charset="0"/>
                <a:cs typeface="Times New Roman" panose="02020603050405020304" pitchFamily="18" charset="0"/>
              </a:rPr>
              <a:t>7.4.2  </a:t>
            </a:r>
            <a:r>
              <a:rPr lang="zh-CN" altLang="en-US" sz="2600" b="1" dirty="0">
                <a:solidFill>
                  <a:srgbClr val="FFC000"/>
                </a:solidFill>
                <a:latin typeface="Times New Roman" panose="02020603050405020304" pitchFamily="18" charset="0"/>
                <a:cs typeface="Times New Roman" panose="02020603050405020304" pitchFamily="18" charset="0"/>
              </a:rPr>
              <a:t>工业上常用的干燥器</a:t>
            </a:r>
            <a:endParaRPr lang="en-US" altLang="zh-CN" sz="2600" b="1" dirty="0">
              <a:solidFill>
                <a:srgbClr val="FFC000"/>
              </a:solidFill>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400" b="1" dirty="0" smtClean="0">
                <a:latin typeface="+mn-ea"/>
              </a:rPr>
              <a:t>1</a:t>
            </a:r>
            <a:r>
              <a:rPr lang="zh-CN" altLang="en-US" sz="2400" b="1" dirty="0" smtClean="0">
                <a:latin typeface="+mn-ea"/>
              </a:rPr>
              <a:t>、厢式干燥器（盘架式干燥器）</a:t>
            </a:r>
            <a:endParaRPr lang="en-US" altLang="zh-CN" sz="2400" b="1" dirty="0" smtClean="0">
              <a:latin typeface="+mn-ea"/>
            </a:endParaRPr>
          </a:p>
          <a:p>
            <a:r>
              <a:rPr lang="zh-CN" altLang="en-US" sz="2400" b="1" dirty="0" smtClean="0">
                <a:latin typeface="+mn-ea"/>
              </a:rPr>
              <a:t>（</a:t>
            </a:r>
            <a:r>
              <a:rPr lang="en-US" altLang="zh-CN" sz="2400" b="1" dirty="0" smtClean="0">
                <a:latin typeface="+mn-ea"/>
              </a:rPr>
              <a:t>1</a:t>
            </a:r>
            <a:r>
              <a:rPr lang="zh-CN" altLang="en-US" sz="2400" b="1" dirty="0" smtClean="0">
                <a:latin typeface="+mn-ea"/>
              </a:rPr>
              <a:t>）间歇式常压操作</a:t>
            </a:r>
            <a:endParaRPr lang="en-US" altLang="zh-CN" sz="2400" b="1" dirty="0" smtClean="0">
              <a:latin typeface="+mn-ea"/>
            </a:endParaRPr>
          </a:p>
          <a:p>
            <a:r>
              <a:rPr lang="zh-CN" altLang="en-US" sz="2400" b="1" dirty="0" smtClean="0">
                <a:latin typeface="+mn-ea"/>
              </a:rPr>
              <a:t>（</a:t>
            </a:r>
            <a:r>
              <a:rPr lang="en-US" altLang="zh-CN" sz="2400" b="1" dirty="0" smtClean="0">
                <a:latin typeface="+mn-ea"/>
              </a:rPr>
              <a:t>2</a:t>
            </a:r>
            <a:r>
              <a:rPr lang="zh-CN" altLang="en-US" sz="2400" b="1" dirty="0" smtClean="0">
                <a:latin typeface="+mn-ea"/>
              </a:rPr>
              <a:t>）结构：新鲜空气经预热后干燥物料。厢内支架上有许多矩形浅盘，湿物料置于盘中。</a:t>
            </a:r>
            <a:endParaRPr lang="en-US" altLang="zh-CN" sz="2400" b="1" dirty="0" smtClean="0">
              <a:latin typeface="+mn-ea"/>
            </a:endParaRPr>
          </a:p>
          <a:p>
            <a:r>
              <a:rPr lang="zh-CN" altLang="en-US" sz="2400" b="1" dirty="0" smtClean="0">
                <a:latin typeface="+mn-ea"/>
              </a:rPr>
              <a:t>（</a:t>
            </a:r>
            <a:r>
              <a:rPr lang="en-US" altLang="zh-CN" sz="2400" b="1" dirty="0" smtClean="0">
                <a:latin typeface="+mn-ea"/>
              </a:rPr>
              <a:t>3</a:t>
            </a:r>
            <a:r>
              <a:rPr lang="zh-CN" altLang="en-US" sz="2400" b="1" dirty="0" smtClean="0">
                <a:latin typeface="+mn-ea"/>
              </a:rPr>
              <a:t>）优点：结构简单，适用于小批量多品种物料。</a:t>
            </a:r>
            <a:endParaRPr lang="en-US" altLang="zh-CN" sz="2400" b="1" dirty="0" smtClean="0">
              <a:latin typeface="+mn-ea"/>
            </a:endParaRPr>
          </a:p>
          <a:p>
            <a:r>
              <a:rPr lang="zh-CN" altLang="en-US" sz="2400" b="1" dirty="0" smtClean="0">
                <a:latin typeface="+mn-ea"/>
              </a:rPr>
              <a:t>（</a:t>
            </a:r>
            <a:r>
              <a:rPr lang="en-US" altLang="zh-CN" sz="2400" b="1" dirty="0" smtClean="0">
                <a:latin typeface="+mn-ea"/>
              </a:rPr>
              <a:t>4</a:t>
            </a:r>
            <a:r>
              <a:rPr lang="zh-CN" altLang="en-US" sz="2400" b="1" dirty="0" smtClean="0">
                <a:latin typeface="+mn-ea"/>
              </a:rPr>
              <a:t>）缺点：物料得不到分散，劳动强度大，</a:t>
            </a:r>
            <a:endParaRPr lang="en-US" altLang="zh-CN" sz="2400" b="1" dirty="0" smtClean="0">
              <a:latin typeface="+mn-ea"/>
            </a:endParaRPr>
          </a:p>
          <a:p>
            <a:r>
              <a:rPr lang="zh-CN" altLang="en-US" sz="2400" b="1" dirty="0" smtClean="0">
                <a:latin typeface="+mn-ea"/>
              </a:rPr>
              <a:t>干燥时间长，设备体积大。</a:t>
            </a:r>
            <a:endParaRPr lang="en-US" altLang="zh-CN" sz="2400" b="1" dirty="0" smtClean="0">
              <a:latin typeface="+mn-ea"/>
            </a:endParaRPr>
          </a:p>
          <a:p>
            <a:endParaRPr lang="en-US" altLang="zh-CN" sz="2400" b="1" dirty="0" smtClean="0">
              <a:solidFill>
                <a:srgbClr val="FFC000"/>
              </a:solidFill>
              <a:latin typeface="+mn-ea"/>
            </a:endParaRPr>
          </a:p>
        </p:txBody>
      </p:sp>
      <p:pic>
        <p:nvPicPr>
          <p:cNvPr id="5" name="盘架式干燥器.avi">
            <a:hlinkClick r:id="" action="ppaction://media"/>
          </p:cNvPr>
          <p:cNvPicPr>
            <a:picLocks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7162800" y="2717074"/>
            <a:ext cx="5029200" cy="414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5487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文本框 2"/>
              <p:cNvSpPr txBox="1"/>
              <p:nvPr/>
            </p:nvSpPr>
            <p:spPr>
              <a:xfrm>
                <a:off x="327546" y="805216"/>
                <a:ext cx="11546006" cy="4574394"/>
              </a:xfrm>
              <a:prstGeom prst="rect">
                <a:avLst/>
              </a:prstGeom>
              <a:noFill/>
            </p:spPr>
            <p:txBody>
              <a:bodyPr wrap="square" rtlCol="0">
                <a:spAutoFit/>
              </a:bodyPr>
              <a:lstStyle/>
              <a:p>
                <a:pPr>
                  <a:spcBef>
                    <a:spcPts val="600"/>
                  </a:spcBef>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干燥系统的</a:t>
                </a:r>
                <a:r>
                  <a:rPr lang="zh-CN" altLang="en-US" sz="2400" b="1" dirty="0" smtClean="0">
                    <a:latin typeface="Times New Roman" panose="02020603050405020304" pitchFamily="18" charset="0"/>
                    <a:cs typeface="Times New Roman" panose="02020603050405020304" pitchFamily="18" charset="0"/>
                  </a:rPr>
                  <a:t>热效率</a:t>
                </a:r>
                <a:endParaRPr lang="en-US" altLang="zh-CN" sz="2400" b="1" i="1" dirty="0">
                  <a:latin typeface="Cambria Math" panose="02040503050406030204" pitchFamily="18" charset="0"/>
                  <a:cs typeface="Times New Roman" panose="02020603050405020304" pitchFamily="18" charset="0"/>
                </a:endParaRPr>
              </a:p>
              <a:p>
                <a:pPr>
                  <a:spcBef>
                    <a:spcPts val="600"/>
                  </a:spcBef>
                </a:pPr>
                <a:r>
                  <a:rPr lang="en-US" altLang="zh-CN" sz="2400" b="1" dirty="0" smtClean="0">
                    <a:cs typeface="Times New Roman" panose="02020603050405020304" pitchFamily="18" charset="0"/>
                  </a:rPr>
                  <a:t>		</a:t>
                </a:r>
                <a14:m>
                  <m:oMath xmlns:m="http://schemas.openxmlformats.org/officeDocument/2006/math">
                    <m:r>
                      <a:rPr lang="zh-CN" altLang="en-US" sz="2400" b="1" i="1">
                        <a:latin typeface="Cambria Math" panose="02040503050406030204" pitchFamily="18" charset="0"/>
                        <a:cs typeface="Times New Roman" panose="02020603050405020304" pitchFamily="18" charset="0"/>
                      </a:rPr>
                      <m:t>𝜼</m:t>
                    </m:r>
                    <m:r>
                      <a:rPr lang="en-US" altLang="zh-CN" sz="2400" b="1" i="1">
                        <a:latin typeface="Cambria Math" panose="02040503050406030204" pitchFamily="18" charset="0"/>
                        <a:cs typeface="Times New Roman" panose="02020603050405020304" pitchFamily="18" charset="0"/>
                      </a:rPr>
                      <m:t>=</m:t>
                    </m:r>
                    <m:f>
                      <m:fPr>
                        <m:ctrlPr>
                          <a:rPr lang="en-US" altLang="zh-CN" sz="2400" b="1" i="1">
                            <a:latin typeface="Cambria Math" panose="02040503050406030204" pitchFamily="18" charset="0"/>
                            <a:cs typeface="Times New Roman" panose="02020603050405020304" pitchFamily="18" charset="0"/>
                          </a:rPr>
                        </m:ctrlPr>
                      </m:fPr>
                      <m:num>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𝑸</m:t>
                            </m:r>
                          </m:e>
                          <m:sup>
                            <m:r>
                              <a:rPr lang="en-US" altLang="zh-CN" sz="2400" b="1" i="1">
                                <a:latin typeface="Cambria Math" panose="02040503050406030204" pitchFamily="18" charset="0"/>
                                <a:cs typeface="Times New Roman" panose="02020603050405020304" pitchFamily="18" charset="0"/>
                              </a:rPr>
                              <m:t>′</m:t>
                            </m:r>
                          </m:sup>
                        </m:sSup>
                      </m:num>
                      <m:den>
                        <m:r>
                          <a:rPr lang="en-US" altLang="zh-CN" sz="2400" b="1" i="1">
                            <a:latin typeface="Cambria Math" panose="02040503050406030204" pitchFamily="18" charset="0"/>
                            <a:cs typeface="Times New Roman" panose="02020603050405020304" pitchFamily="18" charset="0"/>
                          </a:rPr>
                          <m:t>𝑸</m:t>
                        </m:r>
                      </m:den>
                    </m:f>
                    <m:r>
                      <a:rPr lang="en-US" altLang="zh-CN" sz="2400" b="1">
                        <a:latin typeface="Cambria Math" panose="02040503050406030204" pitchFamily="18" charset="0"/>
                        <a:cs typeface="Times New Roman" panose="02020603050405020304" pitchFamily="18" charset="0"/>
                      </a:rPr>
                      <m:t>=</m:t>
                    </m:r>
                    <m:f>
                      <m:fPr>
                        <m:ctrlPr>
                          <a:rPr lang="en-US" altLang="zh-CN" sz="2400" b="1" i="1">
                            <a:latin typeface="Cambria Math" panose="02040503050406030204" pitchFamily="18" charset="0"/>
                            <a:cs typeface="Times New Roman" panose="02020603050405020304" pitchFamily="18" charset="0"/>
                          </a:rPr>
                        </m:ctrlPr>
                      </m:fPr>
                      <m:num>
                        <m:r>
                          <a:rPr lang="zh-CN" altLang="en-US" sz="2400" b="1" i="1">
                            <a:latin typeface="Cambria Math" panose="02040503050406030204" pitchFamily="18" charset="0"/>
                            <a:cs typeface="Times New Roman" panose="02020603050405020304" pitchFamily="18" charset="0"/>
                          </a:rPr>
                          <m:t>汽化水分所需的热量</m:t>
                        </m:r>
                      </m:num>
                      <m:den>
                        <m:r>
                          <a:rPr lang="zh-CN" altLang="en-US" sz="2400" b="1" i="1">
                            <a:latin typeface="Cambria Math" panose="02040503050406030204" pitchFamily="18" charset="0"/>
                            <a:cs typeface="Times New Roman" panose="02020603050405020304" pitchFamily="18" charset="0"/>
                          </a:rPr>
                          <m:t>加入干燥系统的总热量</m:t>
                        </m:r>
                      </m:den>
                    </m:f>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2400" b="1" dirty="0" smtClean="0">
                  <a:ea typeface="Cambria Math" panose="02040503050406030204" pitchFamily="18" charset="0"/>
                  <a:cs typeface="Times New Roman" panose="02020603050405020304" pitchFamily="18" charset="0"/>
                </a:endParaRPr>
              </a:p>
              <a:p>
                <a:pPr>
                  <a:spcBef>
                    <a:spcPts val="600"/>
                  </a:spcBef>
                </a:pPr>
                <a:r>
                  <a:rPr lang="en-US" altLang="zh-CN" sz="2400" b="1" dirty="0" smtClean="0">
                    <a:latin typeface="Times New Roman" panose="02020603050405020304" pitchFamily="18" charset="0"/>
                    <a:cs typeface="Times New Roman" panose="02020603050405020304" pitchFamily="18" charset="0"/>
                  </a:rPr>
                  <a:t>① </a:t>
                </a:r>
                <a14:m>
                  <m:oMath xmlns:m="http://schemas.openxmlformats.org/officeDocument/2006/math">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𝑸</m:t>
                        </m:r>
                      </m:e>
                      <m:sup>
                        <m:r>
                          <a:rPr lang="en-US" altLang="zh-CN" sz="2400" b="1" i="1">
                            <a:latin typeface="Cambria Math" panose="02040503050406030204" pitchFamily="18" charset="0"/>
                            <a:cs typeface="Times New Roman" panose="02020603050405020304" pitchFamily="18" charset="0"/>
                          </a:rPr>
                          <m:t>′</m:t>
                        </m:r>
                      </m:sup>
                    </m:sSup>
                  </m:oMath>
                </a14:m>
                <a:r>
                  <a:rPr lang="zh-CN" altLang="en-US" sz="2400" b="1" dirty="0">
                    <a:latin typeface="Times New Roman" panose="02020603050405020304" pitchFamily="18" charset="0"/>
                    <a:cs typeface="Times New Roman" panose="02020603050405020304" pitchFamily="18" charset="0"/>
                  </a:rPr>
                  <a:t>是指离开干燥系统时空气中水汽的焓与湿物料中水分带入的焓的差值</a:t>
                </a:r>
                <a:endParaRPr lang="en-US" altLang="zh-CN" sz="2400" b="1" dirty="0">
                  <a:latin typeface="Times New Roman" panose="02020603050405020304" pitchFamily="18" charset="0"/>
                  <a:cs typeface="Times New Roman" panose="02020603050405020304" pitchFamily="18" charset="0"/>
                </a:endParaRPr>
              </a:p>
              <a:p>
                <a:pPr>
                  <a:spcBef>
                    <a:spcPts val="600"/>
                  </a:spcBef>
                </a:pPr>
                <a:r>
                  <a:rPr lang="en-US" altLang="zh-CN" sz="2400" b="1"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𝑸</m:t>
                        </m:r>
                      </m:e>
                      <m:sup>
                        <m:r>
                          <a:rPr lang="en-US" altLang="zh-CN" sz="2400" b="1" i="1">
                            <a:latin typeface="Cambria Math" panose="02040503050406030204" pitchFamily="18" charset="0"/>
                            <a:cs typeface="Times New Roman" panose="02020603050405020304" pitchFamily="18" charset="0"/>
                          </a:rPr>
                          <m:t>′</m:t>
                        </m:r>
                      </m:sup>
                    </m:sSup>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𝑾</m:t>
                    </m:r>
                    <m:d>
                      <m:dPr>
                        <m:ctrlPr>
                          <a:rPr lang="en-US" altLang="zh-CN" sz="2400" b="1" i="1">
                            <a:latin typeface="Cambria Math" panose="02040503050406030204" pitchFamily="18" charset="0"/>
                            <a:cs typeface="Times New Roman" panose="02020603050405020304" pitchFamily="18" charset="0"/>
                          </a:rPr>
                        </m:ctrlPr>
                      </m:dPr>
                      <m:e>
                        <m:r>
                          <a:rPr lang="en-US" altLang="zh-CN" sz="2400" b="1" i="1">
                            <a:latin typeface="Cambria Math" panose="02040503050406030204" pitchFamily="18" charset="0"/>
                            <a:cs typeface="Times New Roman" panose="02020603050405020304" pitchFamily="18" charset="0"/>
                          </a:rPr>
                          <m:t>𝟐𝟒𝟗𝟐</m:t>
                        </m:r>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𝟖𝟖</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𝒕</m:t>
                            </m:r>
                          </m:e>
                          <m:sub>
                            <m:r>
                              <a:rPr lang="en-US" altLang="zh-CN" sz="2400" b="1" i="1">
                                <a:latin typeface="Cambria Math" panose="02040503050406030204" pitchFamily="18" charset="0"/>
                                <a:cs typeface="Times New Roman" panose="02020603050405020304" pitchFamily="18" charset="0"/>
                              </a:rPr>
                              <m:t>𝟐</m:t>
                            </m:r>
                          </m:sub>
                        </m:sSub>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𝟒</m:t>
                        </m:r>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𝟏𝟖𝟕</m:t>
                        </m:r>
                        <m:sSub>
                          <m:sSubPr>
                            <m:ctrlPr>
                              <a:rPr lang="en-US" altLang="zh-CN" sz="2400" b="1" i="1">
                                <a:latin typeface="Cambria Math" panose="02040503050406030204" pitchFamily="18" charset="0"/>
                                <a:cs typeface="Times New Roman" panose="02020603050405020304" pitchFamily="18" charset="0"/>
                              </a:rPr>
                            </m:ctrlPr>
                          </m:sSubPr>
                          <m:e>
                            <m:r>
                              <a:rPr lang="zh-CN" altLang="en-US" sz="2400" b="1" i="1">
                                <a:latin typeface="Cambria Math" panose="02040503050406030204" pitchFamily="18" charset="0"/>
                                <a:cs typeface="Times New Roman" panose="02020603050405020304" pitchFamily="18" charset="0"/>
                              </a:rPr>
                              <m:t>𝜽</m:t>
                            </m:r>
                          </m:e>
                          <m:sub>
                            <m:r>
                              <a:rPr lang="en-US" altLang="zh-CN" sz="2400" b="1" i="1">
                                <a:latin typeface="Cambria Math" panose="02040503050406030204" pitchFamily="18" charset="0"/>
                                <a:cs typeface="Times New Roman" panose="02020603050405020304" pitchFamily="18" charset="0"/>
                              </a:rPr>
                              <m:t>𝟏</m:t>
                            </m:r>
                          </m:sub>
                        </m:sSub>
                      </m:e>
                    </m:d>
                  </m:oMath>
                </a14:m>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② </a:t>
                </a:r>
                <a:r>
                  <a:rPr lang="zh-CN" altLang="en-US" sz="2400" b="1" dirty="0" smtClean="0">
                    <a:latin typeface="Times New Roman" panose="02020603050405020304" pitchFamily="18" charset="0"/>
                    <a:cs typeface="Times New Roman" panose="02020603050405020304" pitchFamily="18" charset="0"/>
                  </a:rPr>
                  <a:t>若</a:t>
                </a:r>
                <a:r>
                  <a:rPr lang="zh-CN" altLang="en-US" sz="2400" b="1" dirty="0">
                    <a:latin typeface="Times New Roman" panose="02020603050405020304" pitchFamily="18" charset="0"/>
                    <a:cs typeface="Times New Roman" panose="02020603050405020304" pitchFamily="18" charset="0"/>
                  </a:rPr>
                  <a:t>忽略湿物料中水分带入的焓值，则</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b="1" i="1">
                        <a:latin typeface="Cambria Math" panose="02040503050406030204" pitchFamily="18" charset="0"/>
                        <a:cs typeface="Times New Roman" panose="02020603050405020304" pitchFamily="18" charset="0"/>
                      </a:rPr>
                      <m:t>𝜼</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𝑾</m:t>
                        </m:r>
                        <m:d>
                          <m:d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𝟐𝟒𝟗𝟐</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𝟖𝟖</m:t>
                            </m:r>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𝒕</m:t>
                                </m:r>
                              </m:e>
                              <m:sub>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𝟐</m:t>
                                </m:r>
                              </m:sub>
                            </m:sSub>
                          </m:e>
                        </m:d>
                      </m:num>
                      <m:den>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𝑸</m:t>
                        </m:r>
                      </m:den>
                    </m:f>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③ </a:t>
                </a:r>
                <a:r>
                  <a:rPr lang="zh-CN" altLang="en-US" sz="2400" b="1" dirty="0" smtClean="0">
                    <a:latin typeface="Times New Roman" panose="02020603050405020304" pitchFamily="18" charset="0"/>
                    <a:cs typeface="Times New Roman" panose="02020603050405020304" pitchFamily="18" charset="0"/>
                  </a:rPr>
                  <a:t>若干燥过程为等焓干燥过程 </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cs typeface="Times New Roman" panose="02020603050405020304" pitchFamily="18" charset="0"/>
                  </a:rPr>
                  <a:t>			</a:t>
                </a:r>
                <a14:m>
                  <m:oMath xmlns:m="http://schemas.openxmlformats.org/officeDocument/2006/math">
                    <m:r>
                      <a:rPr lang="en-US" altLang="zh-CN" sz="2400" b="1" i="1" dirty="0">
                        <a:latin typeface="Cambria Math" panose="02040503050406030204" pitchFamily="18" charset="0"/>
                        <a:cs typeface="Times New Roman" panose="02020603050405020304" pitchFamily="18" charset="0"/>
                      </a:rPr>
                      <m:t>𝑸</m:t>
                    </m:r>
                    <m:r>
                      <a:rPr lang="en-US" altLang="zh-CN" sz="2400" b="1" i="1" dirty="0" smtClean="0">
                        <a:latin typeface="Cambria Math" panose="02040503050406030204" pitchFamily="18" charset="0"/>
                        <a:cs typeface="Times New Roman" panose="02020603050405020304" pitchFamily="18" charset="0"/>
                      </a:rPr>
                      <m:t>=</m:t>
                    </m:r>
                    <m:sSub>
                      <m:sSubPr>
                        <m:ctrlPr>
                          <a:rPr lang="en-US" altLang="zh-CN" sz="2400" b="1" i="1" dirty="0" smtClean="0">
                            <a:latin typeface="Cambria Math" panose="02040503050406030204" pitchFamily="18" charset="0"/>
                            <a:cs typeface="Times New Roman" panose="02020603050405020304" pitchFamily="18" charset="0"/>
                          </a:rPr>
                        </m:ctrlPr>
                      </m:sSubPr>
                      <m:e>
                        <m:r>
                          <a:rPr lang="en-US" altLang="zh-CN" sz="2400" b="1" i="1" dirty="0" smtClean="0">
                            <a:latin typeface="Cambria Math" panose="02040503050406030204" pitchFamily="18" charset="0"/>
                            <a:cs typeface="Times New Roman" panose="02020603050405020304" pitchFamily="18" charset="0"/>
                          </a:rPr>
                          <m:t>𝑸</m:t>
                        </m:r>
                      </m:e>
                      <m:sub>
                        <m:r>
                          <a:rPr lang="en-US" altLang="zh-CN" sz="2400" b="1" i="1" dirty="0" smtClean="0">
                            <a:latin typeface="Cambria Math" panose="02040503050406030204" pitchFamily="18" charset="0"/>
                            <a:cs typeface="Times New Roman" panose="02020603050405020304" pitchFamily="18" charset="0"/>
                          </a:rPr>
                          <m:t>𝑷</m:t>
                        </m:r>
                      </m:sub>
                    </m:sSub>
                  </m:oMath>
                </a14:m>
                <a:endParaRPr lang="en-US" altLang="zh-CN" sz="2400" b="1" i="1" dirty="0" smtClean="0">
                  <a:latin typeface="Times New Roman" panose="02020603050405020304" pitchFamily="18" charset="0"/>
                  <a:cs typeface="Times New Roman" panose="02020603050405020304" pitchFamily="18" charset="0"/>
                </a:endParaRPr>
              </a:p>
              <a:p>
                <a:r>
                  <a:rPr lang="en-US" altLang="zh-CN" sz="2400" b="1" i="1" dirty="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𝑸</m:t>
                        </m:r>
                      </m:e>
                      <m:sub>
                        <m:r>
                          <a:rPr lang="en-US" altLang="zh-CN" sz="2400" b="1" i="1" smtClean="0">
                            <a:latin typeface="Cambria Math" panose="02040503050406030204" pitchFamily="18" charset="0"/>
                            <a:cs typeface="Times New Roman" panose="02020603050405020304" pitchFamily="18" charset="0"/>
                          </a:rPr>
                          <m:t>𝑫</m:t>
                        </m:r>
                      </m:sub>
                    </m:sSub>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𝟎</m:t>
                    </m:r>
                  </m:oMath>
                </a14:m>
                <a:endParaRPr lang="en-US" altLang="zh-CN" sz="2400" b="1" i="1" dirty="0" smtClean="0">
                  <a:latin typeface="Times New Roman" panose="02020603050405020304" pitchFamily="18" charset="0"/>
                  <a:cs typeface="Times New Roman" panose="02020603050405020304" pitchFamily="18" charset="0"/>
                </a:endParaRPr>
              </a:p>
              <a:p>
                <a:r>
                  <a:rPr lang="en-US" altLang="zh-CN" sz="2400" b="1" i="1" dirty="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𝑰</m:t>
                        </m:r>
                      </m:e>
                      <m:sub>
                        <m:r>
                          <a:rPr lang="en-US" altLang="zh-CN" sz="2400" b="1" i="1" smtClean="0">
                            <a:latin typeface="Cambria Math" panose="02040503050406030204" pitchFamily="18" charset="0"/>
                            <a:cs typeface="Times New Roman" panose="02020603050405020304" pitchFamily="18" charset="0"/>
                          </a:rPr>
                          <m:t>𝟐</m:t>
                        </m:r>
                      </m:sub>
                    </m:sSub>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𝑰</m:t>
                        </m:r>
                      </m:e>
                      <m:sub>
                        <m:r>
                          <a:rPr lang="en-US" altLang="zh-CN" sz="2400" b="1" i="1" smtClean="0">
                            <a:latin typeface="Cambria Math" panose="02040503050406030204" pitchFamily="18" charset="0"/>
                            <a:cs typeface="Times New Roman" panose="02020603050405020304" pitchFamily="18" charset="0"/>
                          </a:rPr>
                          <m:t>𝟏</m:t>
                        </m:r>
                      </m:sub>
                    </m:sSub>
                  </m:oMath>
                </a14:m>
                <a:endParaRPr lang="en-US" altLang="zh-CN" sz="2400" b="1" i="1" dirty="0">
                  <a:latin typeface="Times New Roman" panose="02020603050405020304" pitchFamily="18" charset="0"/>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27546" y="805216"/>
                <a:ext cx="11546006" cy="4574394"/>
              </a:xfrm>
              <a:prstGeom prst="rect">
                <a:avLst/>
              </a:prstGeom>
              <a:blipFill>
                <a:blip r:embed="rId2"/>
                <a:stretch>
                  <a:fillRect l="-845" t="-1467"/>
                </a:stretch>
              </a:blipFill>
            </p:spPr>
            <p:txBody>
              <a:bodyPr/>
              <a:lstStyle/>
              <a:p>
                <a:r>
                  <a:rPr lang="zh-CN" altLang="en-US">
                    <a:noFill/>
                  </a:rPr>
                  <a:t> </a:t>
                </a:r>
              </a:p>
            </p:txBody>
          </p:sp>
        </mc:Fallback>
      </mc:AlternateContent>
      <p:grpSp>
        <p:nvGrpSpPr>
          <p:cNvPr id="4" name="组合 3"/>
          <p:cNvGrpSpPr/>
          <p:nvPr/>
        </p:nvGrpSpPr>
        <p:grpSpPr>
          <a:xfrm>
            <a:off x="6942502" y="2765686"/>
            <a:ext cx="5172933" cy="3675655"/>
            <a:chOff x="6913348" y="2309258"/>
            <a:chExt cx="5172933" cy="3187077"/>
          </a:xfrm>
        </p:grpSpPr>
        <p:grpSp>
          <p:nvGrpSpPr>
            <p:cNvPr id="5" name="组合 4"/>
            <p:cNvGrpSpPr/>
            <p:nvPr/>
          </p:nvGrpSpPr>
          <p:grpSpPr>
            <a:xfrm>
              <a:off x="6913348" y="3686271"/>
              <a:ext cx="5172933" cy="1810064"/>
              <a:chOff x="2719233" y="2314685"/>
              <a:chExt cx="5172933" cy="1810064"/>
            </a:xfrm>
          </p:grpSpPr>
          <p:sp>
            <p:nvSpPr>
              <p:cNvPr id="11" name="Line 8"/>
              <p:cNvSpPr>
                <a:spLocks noChangeShapeType="1"/>
              </p:cNvSpPr>
              <p:nvPr/>
            </p:nvSpPr>
            <p:spPr bwMode="auto">
              <a:xfrm>
                <a:off x="3115995" y="2948037"/>
                <a:ext cx="178911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2" name="Text Box 9"/>
                  <p:cNvSpPr txBox="1">
                    <a:spLocks noChangeArrowheads="1"/>
                  </p:cNvSpPr>
                  <p:nvPr/>
                </p:nvSpPr>
                <p:spPr bwMode="auto">
                  <a:xfrm>
                    <a:off x="3163620" y="2314685"/>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湿空气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en-US" altLang="zh-CN" sz="2000" b="1" i="1" dirty="0"/>
                  </a:p>
                </p:txBody>
              </p:sp>
            </mc:Choice>
            <mc:Fallback xmlns="">
              <p:sp>
                <p:nvSpPr>
                  <p:cNvPr id="12" name="Text Box 9"/>
                  <p:cNvSpPr txBox="1">
                    <a:spLocks noRot="1" noChangeAspect="1" noMove="1" noResize="1" noEditPoints="1" noAdjustHandles="1" noChangeArrowheads="1" noChangeShapeType="1" noTextEdit="1"/>
                  </p:cNvSpPr>
                  <p:nvPr/>
                </p:nvSpPr>
                <p:spPr bwMode="auto">
                  <a:xfrm>
                    <a:off x="3163620" y="2314685"/>
                    <a:ext cx="1471813" cy="613792"/>
                  </a:xfrm>
                  <a:prstGeom prst="rect">
                    <a:avLst/>
                  </a:prstGeom>
                  <a:blipFill>
                    <a:blip r:embed="rId3"/>
                    <a:stretch>
                      <a:fillRect t="-6034" b="-172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3" name="Group 22"/>
              <p:cNvGrpSpPr>
                <a:grpSpLocks/>
              </p:cNvGrpSpPr>
              <p:nvPr/>
            </p:nvGrpSpPr>
            <p:grpSpPr bwMode="auto">
              <a:xfrm>
                <a:off x="4868595" y="2490837"/>
                <a:ext cx="647700" cy="1524001"/>
                <a:chOff x="2952" y="1968"/>
                <a:chExt cx="408" cy="960"/>
              </a:xfrm>
            </p:grpSpPr>
            <p:sp>
              <p:nvSpPr>
                <p:cNvPr id="20" name="Rectangle 10"/>
                <p:cNvSpPr>
                  <a:spLocks noChangeArrowheads="1"/>
                </p:cNvSpPr>
                <p:nvPr/>
              </p:nvSpPr>
              <p:spPr bwMode="auto">
                <a:xfrm>
                  <a:off x="2952" y="1968"/>
                  <a:ext cx="408" cy="960"/>
                </a:xfrm>
                <a:prstGeom prst="rect">
                  <a:avLst/>
                </a:prstGeom>
                <a:no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Text Box 11"/>
                <p:cNvSpPr txBox="1">
                  <a:spLocks noChangeArrowheads="1"/>
                </p:cNvSpPr>
                <p:nvPr/>
              </p:nvSpPr>
              <p:spPr bwMode="auto">
                <a:xfrm>
                  <a:off x="2985" y="2004"/>
                  <a:ext cx="336" cy="8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干</a:t>
                  </a:r>
                </a:p>
                <a:p>
                  <a:pPr eaLnBrk="1" hangingPunct="1"/>
                  <a:r>
                    <a:rPr lang="zh-CN" altLang="en-US" b="1" dirty="0"/>
                    <a:t>燥</a:t>
                  </a:r>
                </a:p>
                <a:p>
                  <a:pPr eaLnBrk="1" hangingPunct="1"/>
                  <a:r>
                    <a:rPr lang="zh-CN" altLang="en-US" b="1" dirty="0"/>
                    <a:t>器</a:t>
                  </a:r>
                </a:p>
              </p:txBody>
            </p:sp>
          </p:grpSp>
          <p:sp>
            <p:nvSpPr>
              <p:cNvPr id="14" name="Line 14"/>
              <p:cNvSpPr>
                <a:spLocks noChangeShapeType="1"/>
              </p:cNvSpPr>
              <p:nvPr/>
            </p:nvSpPr>
            <p:spPr bwMode="auto">
              <a:xfrm flipV="1">
                <a:off x="5516295" y="2932162"/>
                <a:ext cx="2024063"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H="1" flipV="1">
                <a:off x="5554395" y="3481438"/>
                <a:ext cx="1985963" cy="14288"/>
              </a:xfrm>
              <a:prstGeom prst="line">
                <a:avLst/>
              </a:prstGeom>
              <a:noFill/>
              <a:ln w="38100">
                <a:solidFill>
                  <a:schemeClr val="fo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6" name="Text Box 16"/>
                  <p:cNvSpPr txBox="1">
                    <a:spLocks noChangeArrowheads="1"/>
                  </p:cNvSpPr>
                  <p:nvPr/>
                </p:nvSpPr>
                <p:spPr bwMode="auto">
                  <a:xfrm>
                    <a:off x="5532170" y="3510957"/>
                    <a:ext cx="2359996"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t>     </a:t>
                    </a:r>
                    <a:r>
                      <a:rPr lang="zh-CN" altLang="en-US" sz="2000" b="1" dirty="0" smtClean="0"/>
                      <a:t>湿物料</a:t>
                    </a:r>
                    <a:endParaRPr lang="en-US" altLang="zh-CN" sz="2000" b="1" baseline="-25000" dirty="0" smtClean="0">
                      <a:cs typeface="Times New Roman" panose="02020603050405020304" pitchFamily="18" charset="0"/>
                    </a:endParaRPr>
                  </a:p>
                  <a:p>
                    <a:pPr eaLnBrk="1" hangingPunct="1"/>
                    <a14:m>
                      <m:oMathPara xmlns:m="http://schemas.openxmlformats.org/officeDocument/2006/math">
                        <m:oMathParaPr>
                          <m:jc m:val="center"/>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𝟏</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𝟏</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m:t>
                              </m:r>
                            </m:sup>
                          </m:sSubSup>
                        </m:oMath>
                      </m:oMathPara>
                    </a14:m>
                    <a:endParaRPr lang="zh-CN" altLang="en-US" sz="2000" b="1" dirty="0"/>
                  </a:p>
                </p:txBody>
              </p:sp>
            </mc:Choice>
            <mc:Fallback xmlns="">
              <p:sp>
                <p:nvSpPr>
                  <p:cNvPr id="16" name="Text Box 16"/>
                  <p:cNvSpPr txBox="1">
                    <a:spLocks noRot="1" noChangeAspect="1" noMove="1" noResize="1" noEditPoints="1" noAdjustHandles="1" noChangeArrowheads="1" noChangeShapeType="1" noTextEdit="1"/>
                  </p:cNvSpPr>
                  <p:nvPr/>
                </p:nvSpPr>
                <p:spPr bwMode="auto">
                  <a:xfrm>
                    <a:off x="5532170" y="3510957"/>
                    <a:ext cx="2359996" cy="613792"/>
                  </a:xfrm>
                  <a:prstGeom prst="rect">
                    <a:avLst/>
                  </a:prstGeom>
                  <a:blipFill>
                    <a:blip r:embed="rId4"/>
                    <a:stretch>
                      <a:fillRect t="-6897" b="-25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 Box 17"/>
                  <p:cNvSpPr txBox="1">
                    <a:spLocks noChangeArrowheads="1"/>
                  </p:cNvSpPr>
                  <p:nvPr/>
                </p:nvSpPr>
                <p:spPr bwMode="auto">
                  <a:xfrm>
                    <a:off x="2719233" y="3510957"/>
                    <a:ext cx="2061155"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产品</a:t>
                    </a:r>
                    <a:endParaRPr lang="en-US" altLang="zh-CN" sz="2000" b="1" dirty="0" smtClean="0"/>
                  </a:p>
                  <a:p>
                    <a:pPr algn="ctr" eaLnBrk="1" hangingPunct="1"/>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𝑿</m:t>
                              </m:r>
                            </m:e>
                            <m:sub>
                              <m:r>
                                <a:rPr lang="en-US" altLang="zh-CN" sz="2000" b="1" i="1" smtClean="0">
                                  <a:latin typeface="Cambria Math" panose="02040503050406030204" pitchFamily="18" charset="0"/>
                                </a:rPr>
                                <m:t>𝟐</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𝟐</m:t>
                                  </m:r>
                                </m:sub>
                              </m:sSub>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𝜽</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up>
                              <m:r>
                                <a:rPr lang="en-US" altLang="zh-CN" sz="2000" b="1" i="1" smtClean="0">
                                  <a:latin typeface="Cambria Math" panose="02040503050406030204" pitchFamily="18" charset="0"/>
                                </a:rPr>
                                <m:t>′</m:t>
                              </m:r>
                            </m:sup>
                          </m:sSubSup>
                        </m:oMath>
                      </m:oMathPara>
                    </a14:m>
                    <a:endParaRPr lang="zh-CN" altLang="en-US" sz="2000" b="1" dirty="0"/>
                  </a:p>
                </p:txBody>
              </p:sp>
            </mc:Choice>
            <mc:Fallback xmlns="">
              <p:sp>
                <p:nvSpPr>
                  <p:cNvPr id="17" name="Text Box 17"/>
                  <p:cNvSpPr txBox="1">
                    <a:spLocks noRot="1" noChangeAspect="1" noMove="1" noResize="1" noEditPoints="1" noAdjustHandles="1" noChangeArrowheads="1" noChangeShapeType="1" noTextEdit="1"/>
                  </p:cNvSpPr>
                  <p:nvPr/>
                </p:nvSpPr>
                <p:spPr bwMode="auto">
                  <a:xfrm>
                    <a:off x="2719233" y="3510957"/>
                    <a:ext cx="2061155" cy="613792"/>
                  </a:xfrm>
                  <a:prstGeom prst="rect">
                    <a:avLst/>
                  </a:prstGeom>
                  <a:blipFill>
                    <a:blip r:embed="rId5"/>
                    <a:stretch>
                      <a:fillRect t="-6897" r="-592" b="-25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Line 18"/>
              <p:cNvSpPr>
                <a:spLocks noChangeShapeType="1"/>
              </p:cNvSpPr>
              <p:nvPr/>
            </p:nvSpPr>
            <p:spPr bwMode="auto">
              <a:xfrm flipH="1">
                <a:off x="3111232" y="3489438"/>
                <a:ext cx="1757363" cy="0"/>
              </a:xfrm>
              <a:prstGeom prst="line">
                <a:avLst/>
              </a:prstGeom>
              <a:noFill/>
              <a:ln w="38100">
                <a:solidFill>
                  <a:schemeClr val="folHlink"/>
                </a:solidFill>
                <a:round/>
                <a:headEnd type="none"/>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9" name="Text Box 29"/>
                  <p:cNvSpPr txBox="1">
                    <a:spLocks noChangeArrowheads="1"/>
                  </p:cNvSpPr>
                  <p:nvPr/>
                </p:nvSpPr>
                <p:spPr bwMode="auto">
                  <a:xfrm>
                    <a:off x="5832472" y="2331565"/>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废气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Sub>
                        </m:oMath>
                      </m:oMathPara>
                    </a14:m>
                    <a:endParaRPr lang="zh-CN" altLang="en-US" sz="2000" b="1" dirty="0"/>
                  </a:p>
                </p:txBody>
              </p:sp>
            </mc:Choice>
            <mc:Fallback xmlns="">
              <p:sp>
                <p:nvSpPr>
                  <p:cNvPr id="19" name="Text Box 29"/>
                  <p:cNvSpPr txBox="1">
                    <a:spLocks noRot="1" noChangeAspect="1" noMove="1" noResize="1" noEditPoints="1" noAdjustHandles="1" noChangeArrowheads="1" noChangeShapeType="1" noTextEdit="1"/>
                  </p:cNvSpPr>
                  <p:nvPr/>
                </p:nvSpPr>
                <p:spPr bwMode="auto">
                  <a:xfrm>
                    <a:off x="5832472" y="2331565"/>
                    <a:ext cx="1471813" cy="613792"/>
                  </a:xfrm>
                  <a:prstGeom prst="rect">
                    <a:avLst/>
                  </a:prstGeom>
                  <a:blipFill>
                    <a:blip r:embed="rId6"/>
                    <a:stretch>
                      <a:fillRect t="-5983" b="-8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6" name="矩形 5"/>
            <p:cNvSpPr/>
            <p:nvPr/>
          </p:nvSpPr>
          <p:spPr>
            <a:xfrm>
              <a:off x="7585500" y="2827410"/>
              <a:ext cx="1370395" cy="4756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预热器</a:t>
              </a:r>
            </a:p>
          </p:txBody>
        </p:sp>
        <p:sp>
          <p:nvSpPr>
            <p:cNvPr id="7" name="Line 8"/>
            <p:cNvSpPr>
              <a:spLocks noChangeShapeType="1"/>
            </p:cNvSpPr>
            <p:nvPr/>
          </p:nvSpPr>
          <p:spPr bwMode="auto">
            <a:xfrm>
              <a:off x="7305346" y="3078148"/>
              <a:ext cx="1" cy="1250007"/>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H="1">
              <a:off x="7305346" y="3081217"/>
              <a:ext cx="280154" cy="0"/>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p:nvSpPr>
          <p:spPr bwMode="auto">
            <a:xfrm flipH="1">
              <a:off x="8967953" y="3062941"/>
              <a:ext cx="1280663" cy="1"/>
            </a:xfrm>
            <a:prstGeom prst="line">
              <a:avLst/>
            </a:prstGeom>
            <a:noFill/>
            <a:ln w="38100">
              <a:solidFill>
                <a:schemeClr val="tx2">
                  <a:lumMod val="75000"/>
                </a:schemeClr>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 name="Text Box 9"/>
                <p:cNvSpPr txBox="1">
                  <a:spLocks noChangeArrowheads="1"/>
                </p:cNvSpPr>
                <p:nvPr/>
              </p:nvSpPr>
              <p:spPr bwMode="auto">
                <a:xfrm>
                  <a:off x="8974503" y="2309258"/>
                  <a:ext cx="1471813" cy="6137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t>新鲜空气</a:t>
                  </a:r>
                  <a:endParaRPr lang="en-US" altLang="zh-CN" sz="2000" b="1" dirty="0" smtClean="0"/>
                </a:p>
                <a:p>
                  <a:pPr eaLnBrk="1" hangingPunct="1"/>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𝒕</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𝟎</m:t>
                            </m:r>
                          </m:sub>
                        </m:sSub>
                      </m:oMath>
                    </m:oMathPara>
                  </a14:m>
                  <a:endParaRPr lang="en-US" altLang="zh-CN" sz="2000" b="1" i="1" dirty="0"/>
                </a:p>
              </p:txBody>
            </p:sp>
          </mc:Choice>
          <mc:Fallback xmlns="">
            <p:sp>
              <p:nvSpPr>
                <p:cNvPr id="10" name="Text Box 9"/>
                <p:cNvSpPr txBox="1">
                  <a:spLocks noRot="1" noChangeAspect="1" noMove="1" noResize="1" noEditPoints="1" noAdjustHandles="1" noChangeArrowheads="1" noChangeShapeType="1" noTextEdit="1"/>
                </p:cNvSpPr>
                <p:nvPr/>
              </p:nvSpPr>
              <p:spPr bwMode="auto">
                <a:xfrm>
                  <a:off x="8974503" y="2309258"/>
                  <a:ext cx="1471813" cy="613792"/>
                </a:xfrm>
                <a:prstGeom prst="rect">
                  <a:avLst/>
                </a:prstGeom>
                <a:blipFill>
                  <a:blip r:embed="rId7"/>
                  <a:stretch>
                    <a:fillRect t="-6897" b="-8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3990850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文本框 2"/>
              <p:cNvSpPr txBox="1"/>
              <p:nvPr/>
            </p:nvSpPr>
            <p:spPr>
              <a:xfrm>
                <a:off x="339635" y="809896"/>
                <a:ext cx="11534502" cy="4846904"/>
              </a:xfrm>
              <a:prstGeom prst="rect">
                <a:avLst/>
              </a:prstGeom>
              <a:noFill/>
            </p:spPr>
            <p:txBody>
              <a:bodyPr wrap="square" rtlCol="0">
                <a:spAutoFit/>
              </a:bodyPr>
              <a:lstStyle/>
              <a:p>
                <a:r>
                  <a:rPr lang="zh-CN" altLang="en-US" sz="2400" b="1" dirty="0" smtClean="0"/>
                  <a:t>三、平衡关系</a:t>
                </a:r>
                <a:endParaRPr lang="en-US" altLang="zh-CN" sz="2400" b="1" dirty="0" smtClean="0"/>
              </a:p>
              <a:p>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、湿空气的相对湿度</a:t>
                </a:r>
                <a14:m>
                  <m:oMath xmlns:m="http://schemas.openxmlformats.org/officeDocument/2006/math">
                    <m:r>
                      <a:rPr lang="zh-CN" altLang="en-US" sz="2400" b="1" i="1" smtClean="0">
                        <a:latin typeface="Cambria Math" panose="02040503050406030204" pitchFamily="18" charset="0"/>
                        <a:cs typeface="Times New Roman" panose="02020603050405020304" pitchFamily="18" charset="0"/>
                      </a:rPr>
                      <m:t>𝝋</m:t>
                    </m:r>
                  </m:oMath>
                </a14:m>
                <a:endParaRPr lang="en-US" altLang="zh-CN" sz="2400" b="1" i="1" dirty="0" smtClean="0">
                  <a:latin typeface="Cambria Math" panose="02040503050406030204" pitchFamily="18" charset="0"/>
                  <a:cs typeface="Times New Roman" panose="02020603050405020304" pitchFamily="18" charset="0"/>
                </a:endParaRPr>
              </a:p>
              <a:p>
                <a:pPr>
                  <a:spcBef>
                    <a:spcPts val="600"/>
                  </a:spcBef>
                  <a:spcAft>
                    <a:spcPts val="600"/>
                  </a:spcAft>
                </a:pPr>
                <a:r>
                  <a:rPr lang="en-US" altLang="zh-CN" sz="2400" b="1" dirty="0" smtClean="0"/>
                  <a:t>		</a:t>
                </a:r>
                <a14:m>
                  <m:oMath xmlns:m="http://schemas.openxmlformats.org/officeDocument/2006/math">
                    <m:r>
                      <a:rPr lang="zh-CN" altLang="en-US" sz="2400" b="1" i="1">
                        <a:latin typeface="Cambria Math" panose="02040503050406030204" pitchFamily="18" charset="0"/>
                      </a:rPr>
                      <m:t>𝝋</m:t>
                    </m:r>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𝒑</m:t>
                            </m:r>
                          </m:e>
                          <m:sub>
                            <m:r>
                              <a:rPr lang="en-US" altLang="zh-CN" sz="2400" b="1" i="1">
                                <a:latin typeface="Cambria Math" panose="02040503050406030204" pitchFamily="18" charset="0"/>
                              </a:rPr>
                              <m:t>𝑽</m:t>
                            </m:r>
                          </m:sub>
                        </m:sSub>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𝒑</m:t>
                            </m:r>
                          </m:e>
                          <m:sub>
                            <m:r>
                              <a:rPr lang="en-US" altLang="zh-CN" sz="2400" b="1" i="1">
                                <a:latin typeface="Cambria Math" panose="02040503050406030204" pitchFamily="18" charset="0"/>
                              </a:rPr>
                              <m:t>𝒔</m:t>
                            </m:r>
                          </m:sub>
                        </m:sSub>
                      </m:den>
                    </m:f>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𝟏𝟎𝟎</m:t>
                    </m:r>
                    <m:r>
                      <a:rPr lang="en-US" altLang="zh-CN" sz="2400" b="1" i="1">
                        <a:latin typeface="Cambria Math" panose="02040503050406030204" pitchFamily="18" charset="0"/>
                        <a:ea typeface="Cambria Math" panose="02040503050406030204" pitchFamily="18" charset="0"/>
                      </a:rPr>
                      <m:t>%</m:t>
                    </m:r>
                  </m:oMath>
                </a14:m>
                <a:r>
                  <a:rPr lang="zh-CN" altLang="en-US" sz="2400" b="1"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400" b="1" i="1" dirty="0">
                        <a:latin typeface="Cambria Math" panose="02040503050406030204" pitchFamily="18" charset="0"/>
                      </a:rPr>
                      <m:t>𝝋</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𝒇</m:t>
                    </m:r>
                    <m:d>
                      <m:dPr>
                        <m:ctrlPr>
                          <a:rPr lang="en-US" altLang="zh-CN" sz="2400" b="1" i="1" dirty="0">
                            <a:latin typeface="Cambria Math" panose="02040503050406030204" pitchFamily="18" charset="0"/>
                          </a:rPr>
                        </m:ctrlPr>
                      </m:dPr>
                      <m:e>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𝒑</m:t>
                            </m:r>
                          </m:e>
                          <m:sub>
                            <m:r>
                              <a:rPr lang="en-US" altLang="zh-CN" sz="2400" b="1" i="1" dirty="0">
                                <a:latin typeface="Cambria Math" panose="02040503050406030204" pitchFamily="18" charset="0"/>
                              </a:rPr>
                              <m:t>𝑽</m:t>
                            </m:r>
                          </m:sub>
                        </m:sSub>
                        <m:r>
                          <a:rPr lang="zh-CN" altLang="en-US" sz="2400" b="1" i="1" dirty="0">
                            <a:latin typeface="Cambria Math" panose="02040503050406030204" pitchFamily="18" charset="0"/>
                          </a:rPr>
                          <m:t>，</m:t>
                        </m:r>
                        <m:r>
                          <a:rPr lang="en-US" altLang="zh-CN" sz="2400" b="1" i="1" dirty="0">
                            <a:latin typeface="Cambria Math" panose="02040503050406030204" pitchFamily="18" charset="0"/>
                          </a:rPr>
                          <m:t>𝒕</m:t>
                        </m:r>
                      </m:e>
                    </m:d>
                  </m:oMath>
                </a14:m>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pPr marL="457200" indent="-457200">
                  <a:buAutoNum type="circleNumDbPlain"/>
                </a:pPr>
                <a:r>
                  <a:rPr lang="zh-CN" altLang="en-US" sz="2400" b="1" dirty="0" smtClean="0">
                    <a:latin typeface="+mn-ea"/>
                  </a:rPr>
                  <a:t>相对湿度</a:t>
                </a:r>
                <a:r>
                  <a:rPr lang="zh-CN" altLang="en-US" sz="2400" b="1" dirty="0">
                    <a:latin typeface="+mn-ea"/>
                  </a:rPr>
                  <a:t>表明湿空气的不饱和程度</a:t>
                </a:r>
                <a:r>
                  <a:rPr lang="zh-CN" altLang="en-US" sz="2400" b="1" dirty="0" smtClean="0">
                    <a:latin typeface="+mn-ea"/>
                  </a:rPr>
                  <a:t>，</a:t>
                </a:r>
                <a14:m>
                  <m:oMath xmlns:m="http://schemas.openxmlformats.org/officeDocument/2006/math">
                    <m:r>
                      <a:rPr lang="zh-CN" altLang="en-US" sz="2400" b="1" i="1" dirty="0">
                        <a:latin typeface="Cambria Math" panose="02040503050406030204" pitchFamily="18" charset="0"/>
                      </a:rPr>
                      <m:t>𝝋</m:t>
                    </m:r>
                    <m:r>
                      <a:rPr lang="zh-CN" altLang="en-US" sz="2400" b="1" i="1" dirty="0">
                        <a:latin typeface="Cambria Math" panose="02040503050406030204" pitchFamily="18" charset="0"/>
                      </a:rPr>
                      <m:t> </m:t>
                    </m:r>
                  </m:oMath>
                </a14:m>
                <a:r>
                  <a:rPr lang="zh-CN" altLang="en-US" sz="2400" b="1" dirty="0">
                    <a:latin typeface="+mn-ea"/>
                  </a:rPr>
                  <a:t>值愈小（</a:t>
                </a:r>
                <a14:m>
                  <m:oMath xmlns:m="http://schemas.openxmlformats.org/officeDocument/2006/math">
                    <m:r>
                      <a:rPr lang="en-US" altLang="zh-CN" sz="2400" b="1" i="1">
                        <a:latin typeface="Cambria Math" panose="02040503050406030204" pitchFamily="18" charset="0"/>
                        <a:ea typeface="Cambria Math" panose="02040503050406030204" pitchFamily="18" charset="0"/>
                      </a:rPr>
                      <m:t>𝒕</m:t>
                    </m:r>
                    <m:r>
                      <a:rPr lang="en-US" altLang="zh-CN" sz="2400" b="1" i="1">
                        <a:latin typeface="Cambria Math" panose="02040503050406030204" pitchFamily="18" charset="0"/>
                        <a:ea typeface="Cambria Math" panose="02040503050406030204" pitchFamily="18" charset="0"/>
                      </a:rPr>
                      <m:t>↑</m:t>
                    </m:r>
                  </m:oMath>
                </a14:m>
                <a:r>
                  <a:rPr lang="zh-CN" altLang="en-US" sz="2400" b="1" dirty="0">
                    <a:latin typeface="+mn-ea"/>
                  </a:rPr>
                  <a:t>），表示该湿空气偏离饱和程度愈远，干燥能力愈强</a:t>
                </a:r>
                <a:r>
                  <a:rPr lang="zh-CN" altLang="en-US" sz="2400" b="1" dirty="0" smtClean="0">
                    <a:latin typeface="+mn-ea"/>
                  </a:rPr>
                  <a:t>。</a:t>
                </a:r>
                <a:endParaRPr lang="en-US" altLang="zh-CN" sz="2400" b="1" dirty="0" smtClean="0">
                  <a:latin typeface="+mn-ea"/>
                </a:endParaRPr>
              </a:p>
              <a:p>
                <a:endParaRPr lang="en-US" altLang="zh-CN" sz="2400" b="1" dirty="0">
                  <a:latin typeface="+mn-ea"/>
                </a:endParaRPr>
              </a:p>
              <a:p>
                <a:r>
                  <a:rPr lang="en-US" altLang="zh-CN" sz="2400" b="1" dirty="0">
                    <a:latin typeface="等线" panose="02010600030101010101" pitchFamily="2" charset="-122"/>
                    <a:ea typeface="等线" panose="02010600030101010101" pitchFamily="2" charset="-122"/>
                    <a:cs typeface="Times New Roman" panose="02020603050405020304" pitchFamily="18" charset="0"/>
                  </a:rPr>
                  <a:t>②</a:t>
                </a:r>
                <a:r>
                  <a:rPr lang="zh-CN" altLang="en-US" sz="2400" b="1" dirty="0">
                    <a:solidFill>
                      <a:srgbClr val="FF0000"/>
                    </a:solidFill>
                    <a:latin typeface="+mn-ea"/>
                  </a:rPr>
                  <a:t>不能作为干燥介质：</a:t>
                </a:r>
                <a:r>
                  <a:rPr lang="en-US" altLang="zh-CN" sz="2400" b="1" dirty="0" smtClean="0">
                    <a:solidFill>
                      <a:srgbClr val="FF0000"/>
                    </a:solidFill>
                    <a:latin typeface="+mn-ea"/>
                  </a:rPr>
                  <a:t>	</a:t>
                </a:r>
                <a14:m>
                  <m:oMath xmlns:m="http://schemas.openxmlformats.org/officeDocument/2006/math">
                    <m:r>
                      <a:rPr lang="zh-CN" altLang="en-US" sz="2400" b="1" i="1">
                        <a:latin typeface="Cambria Math" panose="02040503050406030204" pitchFamily="18" charset="0"/>
                      </a:rPr>
                      <m:t>𝝋</m:t>
                    </m:r>
                    <m:r>
                      <a:rPr lang="en-US" altLang="zh-CN" sz="2400" b="1" i="1">
                        <a:latin typeface="Cambria Math" panose="02040503050406030204" pitchFamily="18" charset="0"/>
                      </a:rPr>
                      <m:t>=</m:t>
                    </m:r>
                    <m:r>
                      <a:rPr lang="en-US" altLang="zh-CN" sz="2400" b="1" i="1">
                        <a:latin typeface="Cambria Math" panose="02040503050406030204" pitchFamily="18" charset="0"/>
                      </a:rPr>
                      <m:t>𝟏𝟎𝟎</m:t>
                    </m:r>
                    <m:r>
                      <a:rPr lang="en-US" altLang="zh-CN" sz="2400" b="1" i="1">
                        <a:latin typeface="Cambria Math" panose="02040503050406030204" pitchFamily="18" charset="0"/>
                      </a:rPr>
                      <m:t>%</m:t>
                    </m:r>
                    <m:r>
                      <a:rPr lang="zh-CN" altLang="en-US" sz="2400" b="1" i="1">
                        <a:latin typeface="Cambria Math" panose="02040503050406030204" pitchFamily="18" charset="0"/>
                      </a:rPr>
                      <m:t>，</m:t>
                    </m:r>
                  </m:oMath>
                </a14:m>
                <a:r>
                  <a:rPr lang="zh-CN" altLang="en-US" sz="2400" b="1" dirty="0">
                    <a:latin typeface="+mn-ea"/>
                  </a:rPr>
                  <a:t>即</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𝒑</m:t>
                        </m:r>
                      </m:e>
                      <m:sub>
                        <m:r>
                          <a:rPr lang="en-US" altLang="zh-CN" sz="2400" b="1" i="1" dirty="0">
                            <a:latin typeface="Cambria Math" panose="02040503050406030204" pitchFamily="18" charset="0"/>
                          </a:rPr>
                          <m:t>𝑽</m:t>
                        </m:r>
                      </m:sub>
                    </m:sSub>
                    <m:r>
                      <a:rPr lang="en-US" altLang="zh-CN" sz="2400" b="1" i="1" dirty="0">
                        <a:latin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𝒑</m:t>
                        </m:r>
                      </m:e>
                      <m:sub>
                        <m:r>
                          <a:rPr lang="en-US" altLang="zh-CN" sz="2400" b="1" i="1" dirty="0">
                            <a:latin typeface="Cambria Math" panose="02040503050406030204" pitchFamily="18" charset="0"/>
                          </a:rPr>
                          <m:t>𝒔</m:t>
                        </m:r>
                      </m:sub>
                    </m:sSub>
                  </m:oMath>
                </a14:m>
                <a:r>
                  <a:rPr lang="zh-CN" altLang="en-US" sz="2400" b="1" dirty="0" smtClean="0">
                    <a:latin typeface="+mn-ea"/>
                  </a:rPr>
                  <a:t>，表明</a:t>
                </a:r>
                <a:r>
                  <a:rPr lang="zh-CN" altLang="en-US" sz="2400" b="1" dirty="0">
                    <a:latin typeface="+mn-ea"/>
                  </a:rPr>
                  <a:t>空气达</a:t>
                </a:r>
                <a:r>
                  <a:rPr lang="zh-CN" altLang="en-US" sz="2400" b="1" dirty="0" smtClean="0">
                    <a:latin typeface="+mn-ea"/>
                  </a:rPr>
                  <a:t>饱和。</a:t>
                </a:r>
                <a:endParaRPr lang="en-US" altLang="zh-CN" sz="2400" b="1" dirty="0">
                  <a:latin typeface="+mn-ea"/>
                </a:endParaRPr>
              </a:p>
              <a:p>
                <a:r>
                  <a:rPr lang="en-US" altLang="zh-CN" sz="2400" b="1" dirty="0" smtClean="0">
                    <a:solidFill>
                      <a:srgbClr val="FF0000"/>
                    </a:solidFill>
                    <a:latin typeface="+mn-ea"/>
                  </a:rPr>
                  <a:t>  </a:t>
                </a:r>
                <a:r>
                  <a:rPr lang="zh-CN" altLang="en-US" sz="2400" b="1" dirty="0" smtClean="0">
                    <a:solidFill>
                      <a:srgbClr val="FF0000"/>
                    </a:solidFill>
                    <a:latin typeface="+mn-ea"/>
                  </a:rPr>
                  <a:t>可</a:t>
                </a:r>
                <a:r>
                  <a:rPr lang="zh-CN" altLang="en-US" sz="2400" b="1" dirty="0">
                    <a:solidFill>
                      <a:srgbClr val="FF0000"/>
                    </a:solidFill>
                    <a:latin typeface="+mn-ea"/>
                  </a:rPr>
                  <a:t>作为干燥介质</a:t>
                </a:r>
                <a:r>
                  <a:rPr lang="zh-CN" altLang="en-US" sz="2400" b="1" dirty="0" smtClean="0">
                    <a:solidFill>
                      <a:srgbClr val="FF0000"/>
                    </a:solidFill>
                    <a:latin typeface="+mn-ea"/>
                  </a:rPr>
                  <a:t>：</a:t>
                </a:r>
                <a:r>
                  <a:rPr lang="en-US" altLang="zh-CN" sz="2400" b="1" dirty="0" smtClean="0">
                    <a:solidFill>
                      <a:srgbClr val="FF0000"/>
                    </a:solidFill>
                    <a:latin typeface="+mn-ea"/>
                  </a:rPr>
                  <a:t>	</a:t>
                </a:r>
                <a14:m>
                  <m:oMath xmlns:m="http://schemas.openxmlformats.org/officeDocument/2006/math">
                    <m:r>
                      <a:rPr lang="zh-CN" altLang="en-US" sz="2400" b="1" i="1">
                        <a:latin typeface="Cambria Math" panose="02040503050406030204" pitchFamily="18" charset="0"/>
                      </a:rPr>
                      <m:t>𝝋</m:t>
                    </m:r>
                    <m:r>
                      <a:rPr lang="en-US" altLang="zh-CN" sz="2400" b="1" i="1">
                        <a:latin typeface="Cambria Math" panose="02040503050406030204" pitchFamily="18" charset="0"/>
                        <a:ea typeface="Cambria Math" panose="02040503050406030204" pitchFamily="18" charset="0"/>
                      </a:rPr>
                      <m:t>&lt;</m:t>
                    </m:r>
                    <m:r>
                      <a:rPr lang="en-US" altLang="zh-CN" sz="2400" b="1" i="1">
                        <a:latin typeface="Cambria Math" panose="02040503050406030204" pitchFamily="18" charset="0"/>
                      </a:rPr>
                      <m:t>𝟏𝟎𝟎</m:t>
                    </m:r>
                    <m:r>
                      <a:rPr lang="en-US" altLang="zh-CN" sz="2400" b="1" i="1">
                        <a:latin typeface="Cambria Math" panose="02040503050406030204" pitchFamily="18" charset="0"/>
                      </a:rPr>
                      <m:t>%</m:t>
                    </m:r>
                    <m:r>
                      <a:rPr lang="zh-CN" altLang="en-US" sz="2400" b="1" i="1">
                        <a:latin typeface="Cambria Math" panose="02040503050406030204" pitchFamily="18" charset="0"/>
                      </a:rPr>
                      <m:t>，</m:t>
                    </m:r>
                  </m:oMath>
                </a14:m>
                <a:r>
                  <a:rPr lang="zh-CN" altLang="en-US" sz="2400" b="1" dirty="0">
                    <a:latin typeface="+mn-ea"/>
                  </a:rPr>
                  <a:t>即</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𝒑</m:t>
                        </m:r>
                      </m:e>
                      <m:sub>
                        <m:r>
                          <a:rPr lang="en-US" altLang="zh-CN" sz="2400" b="1" i="1" dirty="0">
                            <a:latin typeface="Cambria Math" panose="02040503050406030204" pitchFamily="18" charset="0"/>
                          </a:rPr>
                          <m:t>𝑽</m:t>
                        </m:r>
                      </m:sub>
                    </m:sSub>
                    <m:r>
                      <a:rPr lang="en-US" altLang="zh-CN" sz="2400" b="1" i="1" dirty="0">
                        <a:latin typeface="Cambria Math" panose="02040503050406030204" pitchFamily="18" charset="0"/>
                        <a:ea typeface="Cambria Math" panose="02040503050406030204" pitchFamily="18" charset="0"/>
                      </a:rPr>
                      <m:t>&lt;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𝒑</m:t>
                        </m:r>
                      </m:e>
                      <m:sub>
                        <m:r>
                          <a:rPr lang="en-US" altLang="zh-CN" sz="2400" b="1" i="1" dirty="0">
                            <a:latin typeface="Cambria Math" panose="02040503050406030204" pitchFamily="18" charset="0"/>
                          </a:rPr>
                          <m:t>𝒔</m:t>
                        </m:r>
                      </m:sub>
                    </m:sSub>
                  </m:oMath>
                </a14:m>
                <a:r>
                  <a:rPr lang="zh-CN" altLang="en-US" sz="2400" b="1" dirty="0">
                    <a:latin typeface="+mn-ea"/>
                  </a:rPr>
                  <a:t>，表明空气未</a:t>
                </a:r>
                <a:r>
                  <a:rPr lang="zh-CN" altLang="en-US" sz="2400" b="1" dirty="0" smtClean="0">
                    <a:latin typeface="+mn-ea"/>
                  </a:rPr>
                  <a:t>饱和。</a:t>
                </a:r>
                <a:endParaRPr lang="en-US" altLang="zh-CN" sz="2400" b="1" dirty="0" smtClean="0">
                  <a:latin typeface="+mn-ea"/>
                </a:endParaRPr>
              </a:p>
              <a:p>
                <a:r>
                  <a:rPr lang="en-US" altLang="zh-CN" sz="2400" b="1" dirty="0" smtClean="0"/>
                  <a:t>							</a:t>
                </a:r>
                <a14:m>
                  <m:oMath xmlns:m="http://schemas.openxmlformats.org/officeDocument/2006/math">
                    <m:r>
                      <a:rPr lang="zh-CN" altLang="en-US" sz="2400" b="1" i="1">
                        <a:latin typeface="Cambria Math" panose="02040503050406030204" pitchFamily="18" charset="0"/>
                      </a:rPr>
                      <m:t>𝝋</m:t>
                    </m:r>
                    <m:r>
                      <a:rPr lang="en-US" altLang="zh-CN" sz="2400" b="1" i="1" smtClean="0">
                        <a:latin typeface="Cambria Math" panose="02040503050406030204" pitchFamily="18" charset="0"/>
                        <a:ea typeface="Cambria Math" panose="02040503050406030204" pitchFamily="18" charset="0"/>
                      </a:rPr>
                      <m:t>&gt;</m:t>
                    </m:r>
                    <m:r>
                      <a:rPr lang="en-US" altLang="zh-CN" sz="2400" b="1" i="1">
                        <a:latin typeface="Cambria Math" panose="02040503050406030204" pitchFamily="18" charset="0"/>
                      </a:rPr>
                      <m:t>𝟏𝟎𝟎</m:t>
                    </m:r>
                    <m:r>
                      <a:rPr lang="en-US" altLang="zh-CN" sz="2400" b="1" i="1">
                        <a:latin typeface="Cambria Math" panose="02040503050406030204" pitchFamily="18" charset="0"/>
                      </a:rPr>
                      <m:t>%</m:t>
                    </m:r>
                    <m:r>
                      <a:rPr lang="zh-CN" altLang="en-US" sz="2400" b="1" i="1">
                        <a:latin typeface="Cambria Math" panose="02040503050406030204" pitchFamily="18" charset="0"/>
                      </a:rPr>
                      <m:t>，</m:t>
                    </m:r>
                  </m:oMath>
                </a14:m>
                <a:r>
                  <a:rPr lang="zh-CN" altLang="en-US" sz="2400" b="1" dirty="0">
                    <a:latin typeface="+mn-ea"/>
                  </a:rPr>
                  <a:t>即</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𝒑</m:t>
                        </m:r>
                      </m:e>
                      <m:sub>
                        <m:r>
                          <a:rPr lang="en-US" altLang="zh-CN" sz="2400" b="1" i="1" dirty="0">
                            <a:latin typeface="Cambria Math" panose="02040503050406030204" pitchFamily="18" charset="0"/>
                          </a:rPr>
                          <m:t>𝑽</m:t>
                        </m:r>
                      </m:sub>
                    </m:sSub>
                    <m:r>
                      <a:rPr lang="en-US" altLang="zh-CN" sz="2400" b="1" i="1" dirty="0">
                        <a:latin typeface="Cambria Math" panose="02040503050406030204" pitchFamily="18" charset="0"/>
                        <a:ea typeface="Cambria Math" panose="02040503050406030204" pitchFamily="18" charset="0"/>
                      </a:rPr>
                      <m:t>&gt;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𝒑</m:t>
                        </m:r>
                      </m:e>
                      <m:sub>
                        <m:r>
                          <a:rPr lang="en-US" altLang="zh-CN" sz="2400" b="1" i="1" dirty="0">
                            <a:latin typeface="Cambria Math" panose="02040503050406030204" pitchFamily="18" charset="0"/>
                          </a:rPr>
                          <m:t>𝒔</m:t>
                        </m:r>
                      </m:sub>
                    </m:sSub>
                  </m:oMath>
                </a14:m>
                <a:r>
                  <a:rPr lang="zh-CN" altLang="en-US" sz="2400" b="1" dirty="0" smtClean="0">
                    <a:latin typeface="+mn-ea"/>
                  </a:rPr>
                  <a:t>，</a:t>
                </a:r>
                <a:r>
                  <a:rPr lang="zh-CN" altLang="en-US" sz="2400" b="1" dirty="0">
                    <a:latin typeface="+mn-ea"/>
                  </a:rPr>
                  <a:t>表明</a:t>
                </a:r>
                <a:r>
                  <a:rPr lang="zh-CN" altLang="en-US" sz="2400" b="1" dirty="0" smtClean="0">
                    <a:latin typeface="+mn-ea"/>
                  </a:rPr>
                  <a:t>空气过饱和。</a:t>
                </a:r>
                <a:endPar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39635" y="809896"/>
                <a:ext cx="11534502" cy="4846904"/>
              </a:xfrm>
              <a:prstGeom prst="rect">
                <a:avLst/>
              </a:prstGeom>
              <a:blipFill>
                <a:blip r:embed="rId2"/>
                <a:stretch>
                  <a:fillRect l="-846" t="-1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07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矩形 2"/>
              <p:cNvSpPr/>
              <p:nvPr/>
            </p:nvSpPr>
            <p:spPr>
              <a:xfrm>
                <a:off x="357051" y="787857"/>
                <a:ext cx="11517086" cy="4893647"/>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、湿空气的四个</a:t>
                </a:r>
                <a:r>
                  <a:rPr lang="zh-CN" altLang="en-US" sz="2400" b="1" dirty="0" smtClean="0">
                    <a:latin typeface="Times New Roman" panose="02020603050405020304" pitchFamily="18" charset="0"/>
                    <a:cs typeface="Times New Roman" panose="02020603050405020304" pitchFamily="18" charset="0"/>
                  </a:rPr>
                  <a:t>温度</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）定义：</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a:latin typeface="+mn-ea"/>
                  </a:rPr>
                  <a:t>干球温度</a:t>
                </a:r>
                <a14:m>
                  <m:oMath xmlns:m="http://schemas.openxmlformats.org/officeDocument/2006/math">
                    <m:r>
                      <a:rPr lang="en-US" altLang="zh-CN" sz="2400" b="1" i="1">
                        <a:latin typeface="Cambria Math" panose="02040503050406030204" pitchFamily="18" charset="0"/>
                      </a:rPr>
                      <m:t>𝒕</m:t>
                    </m:r>
                    <m:r>
                      <a:rPr lang="zh-CN" altLang="en-US" sz="2400" b="1" i="1">
                        <a:latin typeface="Cambria Math" panose="02040503050406030204" pitchFamily="18" charset="0"/>
                      </a:rPr>
                      <m:t>：</m:t>
                    </m:r>
                    <m:r>
                      <a:rPr lang="en-US" altLang="zh-CN" sz="2400" b="1" i="1">
                        <a:latin typeface="Cambria Math" panose="02040503050406030204" pitchFamily="18" charset="0"/>
                      </a:rPr>
                      <m:t> </m:t>
                    </m:r>
                  </m:oMath>
                </a14:m>
                <a:r>
                  <a:rPr lang="zh-CN" altLang="en-US" sz="2400" b="1" dirty="0">
                    <a:latin typeface="+mn-ea"/>
                  </a:rPr>
                  <a:t>普通温度计测得的湿空气真实温度。</a:t>
                </a:r>
                <a:endParaRPr lang="en-US" altLang="zh-CN" sz="2400" b="1" dirty="0">
                  <a:latin typeface="+mn-ea"/>
                </a:endParaRPr>
              </a:p>
              <a:p>
                <a:r>
                  <a:rPr lang="zh-CN" altLang="en-US" sz="2400" b="1" dirty="0">
                    <a:solidFill>
                      <a:srgbClr val="FFFF00"/>
                    </a:solidFill>
                  </a:rPr>
                  <a:t>湿球温度</a:t>
                </a:r>
                <a14:m>
                  <m:oMath xmlns:m="http://schemas.openxmlformats.org/officeDocument/2006/math">
                    <m:sSub>
                      <m:sSubPr>
                        <m:ctrlPr>
                          <a:rPr lang="en-US" altLang="zh-CN" sz="2400" b="1" i="1">
                            <a:solidFill>
                              <a:srgbClr val="FFFF00"/>
                            </a:solidFill>
                            <a:latin typeface="Cambria Math" panose="02040503050406030204" pitchFamily="18" charset="0"/>
                          </a:rPr>
                        </m:ctrlPr>
                      </m:sSubPr>
                      <m:e>
                        <m:r>
                          <a:rPr lang="en-US" altLang="zh-CN" sz="2400" b="1" i="1">
                            <a:solidFill>
                              <a:srgbClr val="FFFF00"/>
                            </a:solidFill>
                            <a:latin typeface="Cambria Math" panose="02040503050406030204" pitchFamily="18" charset="0"/>
                          </a:rPr>
                          <m:t>𝒕</m:t>
                        </m:r>
                      </m:e>
                      <m:sub>
                        <m:r>
                          <a:rPr lang="en-US" altLang="zh-CN" sz="2400" b="1" i="1">
                            <a:solidFill>
                              <a:srgbClr val="FFFF00"/>
                            </a:solidFill>
                            <a:latin typeface="Cambria Math" panose="02040503050406030204" pitchFamily="18" charset="0"/>
                          </a:rPr>
                          <m:t>𝑾</m:t>
                        </m:r>
                      </m:sub>
                    </m:sSub>
                  </m:oMath>
                </a14:m>
                <a:r>
                  <a:rPr lang="zh-CN" altLang="en-US" sz="2400" b="1" dirty="0">
                    <a:solidFill>
                      <a:srgbClr val="FFFF00"/>
                    </a:solidFill>
                    <a:latin typeface="+mn-ea"/>
                  </a:rPr>
                  <a:t>：与大量流动空气接触的湿球温度计上的湿纱布表面水汽的温度。</a:t>
                </a:r>
                <a:endParaRPr lang="en-US" altLang="zh-CN" sz="2400" b="1" dirty="0">
                  <a:solidFill>
                    <a:srgbClr val="FFFF00"/>
                  </a:solidFill>
                  <a:latin typeface="+mn-ea"/>
                </a:endParaRPr>
              </a:p>
              <a:p>
                <a:r>
                  <a:rPr lang="en-US" altLang="zh-CN" sz="2400" b="1" dirty="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𝑾</m:t>
                        </m:r>
                      </m:sub>
                    </m:sSub>
                    <m:r>
                      <a:rPr lang="en-US" altLang="zh-CN" sz="2400" b="1" i="1">
                        <a:latin typeface="Cambria Math" panose="02040503050406030204" pitchFamily="18" charset="0"/>
                      </a:rPr>
                      <m:t>=</m:t>
                    </m:r>
                    <m:r>
                      <a:rPr lang="en-US" altLang="zh-CN" sz="2400" b="1" i="1">
                        <a:latin typeface="Cambria Math" panose="02040503050406030204" pitchFamily="18" charset="0"/>
                      </a:rPr>
                      <m:t>𝒇</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𝒕</m:t>
                        </m:r>
                        <m:r>
                          <a:rPr lang="zh-CN" altLang="en-US" sz="2400" b="1" i="1">
                            <a:latin typeface="Cambria Math" panose="02040503050406030204" pitchFamily="18" charset="0"/>
                          </a:rPr>
                          <m:t>、</m:t>
                        </m:r>
                        <m:r>
                          <a:rPr lang="en-US" altLang="zh-CN" sz="2400" b="1" i="1">
                            <a:latin typeface="Cambria Math" panose="02040503050406030204" pitchFamily="18" charset="0"/>
                          </a:rPr>
                          <m:t>𝑯</m:t>
                        </m:r>
                      </m:e>
                    </m:d>
                  </m:oMath>
                </a14:m>
                <a:r>
                  <a:rPr lang="en-US" altLang="zh-CN" sz="2400" b="1" dirty="0">
                    <a:latin typeface="+mn-ea"/>
                  </a:rPr>
                  <a:t> </a:t>
                </a:r>
              </a:p>
              <a:p>
                <a:r>
                  <a:rPr lang="zh-CN" altLang="en-US" sz="2400" b="1" dirty="0">
                    <a:solidFill>
                      <a:schemeClr val="tx2">
                        <a:lumMod val="75000"/>
                      </a:schemeClr>
                    </a:solidFill>
                    <a:latin typeface="+mn-ea"/>
                  </a:rPr>
                  <a:t>露点温度</a:t>
                </a:r>
                <a14:m>
                  <m:oMath xmlns:m="http://schemas.openxmlformats.org/officeDocument/2006/math">
                    <m:sSub>
                      <m:sSubPr>
                        <m:ctrlPr>
                          <a:rPr lang="en-US" altLang="zh-CN" sz="2400" b="1" i="1">
                            <a:solidFill>
                              <a:schemeClr val="tx2">
                                <a:lumMod val="75000"/>
                              </a:schemeClr>
                            </a:solidFill>
                            <a:latin typeface="Cambria Math" panose="02040503050406030204" pitchFamily="18" charset="0"/>
                          </a:rPr>
                        </m:ctrlPr>
                      </m:sSubPr>
                      <m:e>
                        <m:r>
                          <a:rPr lang="en-US" altLang="zh-CN" sz="2400" b="1" i="1">
                            <a:solidFill>
                              <a:schemeClr val="tx2">
                                <a:lumMod val="75000"/>
                              </a:schemeClr>
                            </a:solidFill>
                            <a:latin typeface="Cambria Math" panose="02040503050406030204" pitchFamily="18" charset="0"/>
                          </a:rPr>
                          <m:t>𝒕</m:t>
                        </m:r>
                      </m:e>
                      <m:sub>
                        <m:r>
                          <a:rPr lang="en-US" altLang="zh-CN" sz="2400" b="1" i="1">
                            <a:solidFill>
                              <a:schemeClr val="tx2">
                                <a:lumMod val="75000"/>
                              </a:schemeClr>
                            </a:solidFill>
                            <a:latin typeface="Cambria Math" panose="02040503050406030204" pitchFamily="18" charset="0"/>
                          </a:rPr>
                          <m:t>𝒅</m:t>
                        </m:r>
                      </m:sub>
                    </m:sSub>
                  </m:oMath>
                </a14:m>
                <a:r>
                  <a:rPr lang="zh-CN" altLang="en-US" sz="2400" b="1" dirty="0">
                    <a:solidFill>
                      <a:schemeClr val="tx2">
                        <a:lumMod val="75000"/>
                      </a:schemeClr>
                    </a:solidFill>
                    <a:latin typeface="+mn-ea"/>
                  </a:rPr>
                  <a:t>：总压一定时，不饱和湿空气</a:t>
                </a:r>
                <a:r>
                  <a:rPr lang="zh-CN" altLang="en-US" sz="2400" b="1" dirty="0">
                    <a:solidFill>
                      <a:srgbClr val="FF0000"/>
                    </a:solidFill>
                    <a:latin typeface="+mn-ea"/>
                  </a:rPr>
                  <a:t>等湿降温</a:t>
                </a:r>
                <a:r>
                  <a:rPr lang="zh-CN" altLang="en-US" sz="2400" b="1" dirty="0">
                    <a:solidFill>
                      <a:schemeClr val="tx2">
                        <a:lumMod val="75000"/>
                      </a:schemeClr>
                    </a:solidFill>
                    <a:latin typeface="+mn-ea"/>
                  </a:rPr>
                  <a:t>至饱和状态时的温度。</a:t>
                </a:r>
                <a:endParaRPr lang="en-US" altLang="zh-CN" sz="2400" b="1" dirty="0">
                  <a:solidFill>
                    <a:schemeClr val="tx2">
                      <a:lumMod val="75000"/>
                    </a:schemeClr>
                  </a:solidFill>
                  <a:latin typeface="+mn-ea"/>
                </a:endParaRPr>
              </a:p>
              <a:p>
                <a:r>
                  <a:rPr lang="en-US" altLang="zh-CN" sz="2400" b="1" dirty="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𝒅</m:t>
                        </m:r>
                      </m:sub>
                    </m:sSub>
                    <m:r>
                      <a:rPr lang="en-US" altLang="zh-CN" sz="2400" b="1" i="1">
                        <a:latin typeface="Cambria Math" panose="02040503050406030204" pitchFamily="18" charset="0"/>
                      </a:rPr>
                      <m:t>=</m:t>
                    </m:r>
                    <m:r>
                      <a:rPr lang="en-US" altLang="zh-CN" sz="2400" b="1" i="1">
                        <a:latin typeface="Cambria Math" panose="02040503050406030204" pitchFamily="18" charset="0"/>
                      </a:rPr>
                      <m:t>𝒇</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𝒑</m:t>
                        </m:r>
                        <m:r>
                          <a:rPr lang="zh-CN" altLang="en-US" sz="2400" b="1" i="1">
                            <a:latin typeface="Cambria Math" panose="02040503050406030204" pitchFamily="18" charset="0"/>
                          </a:rPr>
                          <m:t>、</m:t>
                        </m:r>
                        <m:r>
                          <a:rPr lang="en-US" altLang="zh-CN" sz="2400" b="1" i="1">
                            <a:latin typeface="Cambria Math" panose="02040503050406030204" pitchFamily="18" charset="0"/>
                          </a:rPr>
                          <m:t>𝑯</m:t>
                        </m:r>
                      </m:e>
                    </m:d>
                  </m:oMath>
                </a14:m>
                <a:endParaRPr lang="en-US" altLang="zh-CN" sz="2400" b="1" dirty="0">
                  <a:latin typeface="+mn-ea"/>
                </a:endParaRPr>
              </a:p>
              <a:p>
                <a:r>
                  <a:rPr lang="zh-CN" altLang="en-US" sz="2400" b="1" dirty="0">
                    <a:solidFill>
                      <a:srgbClr val="FFFF00"/>
                    </a:solidFill>
                    <a:latin typeface="+mn-ea"/>
                  </a:rPr>
                  <a:t>绝热饱和温度</a:t>
                </a:r>
                <a14:m>
                  <m:oMath xmlns:m="http://schemas.openxmlformats.org/officeDocument/2006/math">
                    <m:sSub>
                      <m:sSubPr>
                        <m:ctrlPr>
                          <a:rPr lang="en-US" altLang="zh-CN" sz="2400" b="1" i="1">
                            <a:solidFill>
                              <a:srgbClr val="FFFF00"/>
                            </a:solidFill>
                            <a:latin typeface="Cambria Math" panose="02040503050406030204" pitchFamily="18" charset="0"/>
                          </a:rPr>
                        </m:ctrlPr>
                      </m:sSubPr>
                      <m:e>
                        <m:r>
                          <a:rPr lang="en-US" altLang="zh-CN" sz="2400" b="1" i="1">
                            <a:solidFill>
                              <a:srgbClr val="FFFF00"/>
                            </a:solidFill>
                            <a:latin typeface="Cambria Math" panose="02040503050406030204" pitchFamily="18" charset="0"/>
                          </a:rPr>
                          <m:t>𝒕</m:t>
                        </m:r>
                      </m:e>
                      <m:sub>
                        <m:r>
                          <a:rPr lang="en-US" altLang="zh-CN" sz="2400" b="1" i="1">
                            <a:solidFill>
                              <a:srgbClr val="FFFF00"/>
                            </a:solidFill>
                            <a:latin typeface="Cambria Math" panose="02040503050406030204" pitchFamily="18" charset="0"/>
                          </a:rPr>
                          <m:t>𝒂𝒔</m:t>
                        </m:r>
                      </m:sub>
                    </m:sSub>
                  </m:oMath>
                </a14:m>
                <a:r>
                  <a:rPr lang="zh-CN" altLang="en-US" sz="2400" b="1" dirty="0">
                    <a:solidFill>
                      <a:srgbClr val="FFFF00"/>
                    </a:solidFill>
                    <a:latin typeface="+mn-ea"/>
                  </a:rPr>
                  <a:t>：将一定量的不饱和湿空气</a:t>
                </a:r>
                <a:r>
                  <a:rPr lang="zh-CN" altLang="en-US" sz="2400" b="1" dirty="0">
                    <a:solidFill>
                      <a:schemeClr val="tx2"/>
                    </a:solidFill>
                    <a:latin typeface="+mn-ea"/>
                  </a:rPr>
                  <a:t>绝热增湿</a:t>
                </a:r>
                <a:r>
                  <a:rPr lang="zh-CN" altLang="en-US" sz="2400" b="1" dirty="0">
                    <a:solidFill>
                      <a:srgbClr val="FFFF00"/>
                    </a:solidFill>
                    <a:latin typeface="+mn-ea"/>
                  </a:rPr>
                  <a:t>至饱和状态时的温度。</a:t>
                </a:r>
                <a:endParaRPr lang="en-US" altLang="zh-CN" sz="2400" b="1" dirty="0">
                  <a:solidFill>
                    <a:srgbClr val="FFFF00"/>
                  </a:solidFill>
                  <a:latin typeface="+mn-ea"/>
                </a:endParaRPr>
              </a:p>
              <a:p>
                <a:r>
                  <a:rPr lang="en-US" altLang="zh-CN" sz="2400" b="1" dirty="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𝒂𝒔</m:t>
                        </m:r>
                      </m:sub>
                    </m:sSub>
                    <m:r>
                      <a:rPr lang="en-US" altLang="zh-CN" sz="2400" b="1" i="1">
                        <a:latin typeface="Cambria Math" panose="02040503050406030204" pitchFamily="18" charset="0"/>
                      </a:rPr>
                      <m:t>=</m:t>
                    </m:r>
                    <m:r>
                      <a:rPr lang="en-US" altLang="zh-CN" sz="2400" b="1" i="1">
                        <a:latin typeface="Cambria Math" panose="02040503050406030204" pitchFamily="18" charset="0"/>
                      </a:rPr>
                      <m:t>𝒇</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𝒕</m:t>
                        </m:r>
                        <m:r>
                          <a:rPr lang="zh-CN" altLang="en-US" sz="2400" b="1" i="1">
                            <a:latin typeface="Cambria Math" panose="02040503050406030204" pitchFamily="18" charset="0"/>
                          </a:rPr>
                          <m:t>、</m:t>
                        </m:r>
                        <m:r>
                          <a:rPr lang="en-US" altLang="zh-CN" sz="2400" b="1" i="1">
                            <a:latin typeface="Cambria Math" panose="02040503050406030204" pitchFamily="18" charset="0"/>
                          </a:rPr>
                          <m:t>𝑯</m:t>
                        </m:r>
                      </m:e>
                    </m:d>
                  </m:oMath>
                </a14:m>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smtClean="0">
                    <a:latin typeface="+mn-ea"/>
                  </a:rPr>
                  <a:t>对于</a:t>
                </a:r>
                <a:r>
                  <a:rPr lang="zh-CN" altLang="en-US" sz="2400" b="1" dirty="0">
                    <a:latin typeface="+mn-ea"/>
                  </a:rPr>
                  <a:t>空气</a:t>
                </a:r>
                <a:r>
                  <a:rPr lang="en-US" altLang="zh-CN" sz="2400" b="1" dirty="0">
                    <a:latin typeface="+mn-ea"/>
                  </a:rPr>
                  <a:t>-</a:t>
                </a:r>
                <a:r>
                  <a:rPr lang="zh-CN" altLang="en-US" sz="2400" b="1" dirty="0">
                    <a:latin typeface="+mn-ea"/>
                  </a:rPr>
                  <a:t>水系统： </a:t>
                </a:r>
                <a:endParaRPr lang="en-US" altLang="zh-CN" sz="2400" b="1" dirty="0">
                  <a:latin typeface="+mn-ea"/>
                </a:endParaRPr>
              </a:p>
              <a:p>
                <a:r>
                  <a:rPr lang="zh-CN" altLang="en-US" sz="2400" b="1" dirty="0">
                    <a:latin typeface="+mn-ea"/>
                  </a:rPr>
                  <a:t>不饱和湿空气： </a:t>
                </a:r>
                <a14:m>
                  <m:oMath xmlns:m="http://schemas.openxmlformats.org/officeDocument/2006/math">
                    <m:r>
                      <a:rPr lang="en-US" altLang="zh-CN" sz="2400" b="1" i="1">
                        <a:latin typeface="Cambria Math" panose="02040503050406030204" pitchFamily="18" charset="0"/>
                      </a:rPr>
                      <m:t>𝒕</m:t>
                    </m:r>
                    <m:r>
                      <a:rPr lang="en-US" altLang="zh-CN" sz="2400" b="1" i="1">
                        <a:latin typeface="Cambria Math" panose="02040503050406030204" pitchFamily="18" charset="0"/>
                      </a:rPr>
                      <m:t>&gt;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𝑾</m:t>
                        </m:r>
                      </m:sub>
                    </m:sSub>
                    <m:d>
                      <m:dPr>
                        <m:ctrlPr>
                          <a:rPr lang="en-US" altLang="zh-CN"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𝒂𝒔</m:t>
                            </m:r>
                          </m:sub>
                        </m:sSub>
                      </m:e>
                    </m:d>
                    <m:r>
                      <a:rPr lang="en-US" altLang="zh-CN" sz="2400" b="1" i="1">
                        <a:latin typeface="Cambria Math" panose="02040503050406030204" pitchFamily="18" charset="0"/>
                      </a:rPr>
                      <m:t>&gt;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𝒅</m:t>
                        </m:r>
                      </m:sub>
                    </m:sSub>
                  </m:oMath>
                </a14:m>
                <a:endParaRPr lang="en-US" altLang="zh-CN" sz="2400" b="1" dirty="0">
                  <a:latin typeface="+mn-ea"/>
                </a:endParaRPr>
              </a:p>
              <a:p>
                <a:r>
                  <a:rPr lang="zh-CN" altLang="en-US" sz="2400" b="1" dirty="0">
                    <a:latin typeface="+mn-ea"/>
                  </a:rPr>
                  <a:t>饱和湿空气：</a:t>
                </a:r>
                <a14:m>
                  <m:oMath xmlns:m="http://schemas.openxmlformats.org/officeDocument/2006/math">
                    <m:r>
                      <a:rPr lang="en-US" altLang="zh-CN" sz="2400" b="1" i="1">
                        <a:latin typeface="Cambria Math" panose="02040503050406030204" pitchFamily="18" charset="0"/>
                      </a:rPr>
                      <m:t>𝒕</m:t>
                    </m:r>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𝑾</m:t>
                        </m:r>
                      </m:sub>
                    </m:sSub>
                    <m:d>
                      <m:dPr>
                        <m:ctrlPr>
                          <a:rPr lang="en-US" altLang="zh-CN"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𝒂𝒔</m:t>
                            </m:r>
                          </m:sub>
                        </m:sSub>
                      </m:e>
                    </m:d>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𝒅</m:t>
                        </m:r>
                      </m:sub>
                    </m:sSub>
                  </m:oMath>
                </a14:m>
                <a:r>
                  <a:rPr lang="zh-CN" altLang="en-US" sz="2400" b="1" dirty="0">
                    <a:latin typeface="+mn-ea"/>
                  </a:rPr>
                  <a:t> </a:t>
                </a:r>
                <a:endParaRPr lang="en-US" altLang="zh-CN" sz="2400" b="1" dirty="0">
                  <a:latin typeface="+mn-ea"/>
                </a:endParaRPr>
              </a:p>
            </p:txBody>
          </p:sp>
        </mc:Choice>
        <mc:Fallback xmlns="">
          <p:sp>
            <p:nvSpPr>
              <p:cNvPr id="3" name="矩形 2"/>
              <p:cNvSpPr>
                <a:spLocks noRot="1" noChangeAspect="1" noMove="1" noResize="1" noEditPoints="1" noAdjustHandles="1" noChangeArrowheads="1" noChangeShapeType="1" noTextEdit="1"/>
              </p:cNvSpPr>
              <p:nvPr/>
            </p:nvSpPr>
            <p:spPr>
              <a:xfrm>
                <a:off x="357051" y="787857"/>
                <a:ext cx="11517086" cy="4893647"/>
              </a:xfrm>
              <a:prstGeom prst="rect">
                <a:avLst/>
              </a:prstGeom>
              <a:blipFill>
                <a:blip r:embed="rId2"/>
                <a:stretch>
                  <a:fillRect l="-847" t="-1370" b="-1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9571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24434" y="113568"/>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矩形 2"/>
              <p:cNvSpPr/>
              <p:nvPr/>
            </p:nvSpPr>
            <p:spPr>
              <a:xfrm>
                <a:off x="357051" y="787857"/>
                <a:ext cx="11517086" cy="4478149"/>
              </a:xfrm>
              <a:prstGeom prst="rect">
                <a:avLst/>
              </a:prstGeom>
            </p:spPr>
            <p:txBody>
              <a:bodyPr wrap="square">
                <a:spAutoFit/>
              </a:bodyPr>
              <a:lstStyle/>
              <a:p>
                <a:r>
                  <a:rPr lang="en-US" altLang="zh-CN" sz="2400" b="1" dirty="0" smtClean="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焓湿图</a:t>
                </a:r>
                <a:endParaRPr lang="en-US" altLang="zh-CN" sz="2400" b="1" dirty="0" smtClean="0">
                  <a:latin typeface="Times New Roman" panose="02020603050405020304" pitchFamily="18" charset="0"/>
                  <a:cs typeface="Times New Roman" panose="02020603050405020304" pitchFamily="18" charset="0"/>
                </a:endParaRPr>
              </a:p>
              <a:p>
                <a:pPr>
                  <a:spcBef>
                    <a:spcPts val="600"/>
                  </a:spcBef>
                </a:pPr>
                <a:r>
                  <a:rPr lang="zh-CN" altLang="en-US" sz="2400" b="1" dirty="0" smtClean="0">
                    <a:latin typeface="+mn-ea"/>
                  </a:rPr>
                  <a:t>（</a:t>
                </a:r>
                <a:r>
                  <a:rPr lang="en-US" altLang="zh-CN" sz="2400" b="1" dirty="0" smtClean="0">
                    <a:latin typeface="+mn-ea"/>
                  </a:rPr>
                  <a:t>1</a:t>
                </a:r>
                <a:r>
                  <a:rPr lang="zh-CN" altLang="en-US" sz="2400" b="1" dirty="0" smtClean="0">
                    <a:latin typeface="+mn-ea"/>
                  </a:rPr>
                  <a:t>）坐标系：采用</a:t>
                </a:r>
                <a:r>
                  <a:rPr lang="zh-CN" altLang="en-US" sz="2400" b="1" dirty="0">
                    <a:latin typeface="+mn-ea"/>
                  </a:rPr>
                  <a:t>夹角为</a:t>
                </a:r>
                <a14:m>
                  <m:oMath xmlns:m="http://schemas.openxmlformats.org/officeDocument/2006/math">
                    <m:r>
                      <a:rPr lang="en-US" altLang="zh-CN" sz="2400" b="1" dirty="0">
                        <a:latin typeface="Cambria Math" panose="02040503050406030204" pitchFamily="18" charset="0"/>
                      </a:rPr>
                      <m:t>1</m:t>
                    </m:r>
                    <m:r>
                      <a:rPr lang="en-US" altLang="zh-CN" sz="2400" b="1" i="1" dirty="0">
                        <a:latin typeface="Cambria Math" panose="02040503050406030204" pitchFamily="18" charset="0"/>
                      </a:rPr>
                      <m:t>𝟑𝟓</m:t>
                    </m:r>
                    <m:r>
                      <a:rPr lang="en-US" altLang="zh-CN" sz="2400" b="1" i="1" dirty="0">
                        <a:latin typeface="Cambria Math" panose="02040503050406030204" pitchFamily="18" charset="0"/>
                        <a:ea typeface="Cambria Math" panose="02040503050406030204" pitchFamily="18" charset="0"/>
                      </a:rPr>
                      <m:t>°</m:t>
                    </m:r>
                  </m:oMath>
                </a14:m>
                <a:r>
                  <a:rPr lang="zh-CN" altLang="en-US" sz="2400" b="1" dirty="0">
                    <a:latin typeface="+mn-ea"/>
                  </a:rPr>
                  <a:t>的斜角坐标系</a:t>
                </a:r>
                <a:r>
                  <a:rPr lang="zh-CN" altLang="en-US" sz="2400" b="1" dirty="0" smtClean="0">
                    <a:latin typeface="+mn-ea"/>
                  </a:rPr>
                  <a:t>。</a:t>
                </a:r>
                <a:endParaRPr lang="en-US" altLang="zh-CN" sz="2400" b="1" dirty="0" smtClean="0">
                  <a:latin typeface="+mn-ea"/>
                </a:endParaRPr>
              </a:p>
              <a:p>
                <a:pPr>
                  <a:spcBef>
                    <a:spcPts val="600"/>
                  </a:spcBef>
                </a:pPr>
                <a:r>
                  <a:rPr lang="zh-CN" altLang="en-US" sz="2400" b="1" dirty="0" smtClean="0">
                    <a:latin typeface="+mn-ea"/>
                  </a:rPr>
                  <a:t>（</a:t>
                </a:r>
                <a:r>
                  <a:rPr lang="en-US" altLang="zh-CN" sz="2400" b="1" dirty="0" smtClean="0">
                    <a:latin typeface="+mn-ea"/>
                  </a:rPr>
                  <a:t>2</a:t>
                </a:r>
                <a:r>
                  <a:rPr lang="zh-CN" altLang="en-US" sz="2400" b="1" dirty="0" smtClean="0">
                    <a:latin typeface="+mn-ea"/>
                  </a:rPr>
                  <a:t>）五条线</a:t>
                </a:r>
                <a:endParaRPr lang="en-US" altLang="zh-CN" sz="2400" b="1" dirty="0">
                  <a:latin typeface="+mn-ea"/>
                </a:endParaRPr>
              </a:p>
              <a:p>
                <a:pPr>
                  <a:spcBef>
                    <a:spcPts val="600"/>
                  </a:spcBef>
                </a:pPr>
                <a:r>
                  <a:rPr lang="zh-CN" altLang="en-US" sz="2400" b="1" dirty="0">
                    <a:latin typeface="等线" panose="02010600030101010101" pitchFamily="2" charset="-122"/>
                    <a:ea typeface="等线" panose="02010600030101010101" pitchFamily="2" charset="-122"/>
                  </a:rPr>
                  <a:t>① </a:t>
                </a:r>
                <a:r>
                  <a:rPr lang="zh-CN" altLang="en-US" sz="2400" b="1" dirty="0" smtClean="0">
                    <a:latin typeface="等线" panose="02010600030101010101" pitchFamily="2" charset="-122"/>
                    <a:ea typeface="等线" panose="02010600030101010101" pitchFamily="2" charset="-122"/>
                  </a:rPr>
                  <a:t> </a:t>
                </a:r>
                <a:r>
                  <a:rPr lang="zh-CN" altLang="en-US" sz="2400" b="1" dirty="0" smtClean="0">
                    <a:solidFill>
                      <a:schemeClr val="tx2">
                        <a:lumMod val="75000"/>
                      </a:schemeClr>
                    </a:solidFill>
                    <a:latin typeface="+mn-ea"/>
                  </a:rPr>
                  <a:t>等</a:t>
                </a:r>
                <a:r>
                  <a:rPr lang="zh-CN" altLang="en-US" sz="2400" b="1" dirty="0">
                    <a:solidFill>
                      <a:schemeClr val="tx2">
                        <a:lumMod val="75000"/>
                      </a:schemeClr>
                    </a:solidFill>
                    <a:latin typeface="+mn-ea"/>
                  </a:rPr>
                  <a:t>湿度数（等</a:t>
                </a:r>
                <a14:m>
                  <m:oMath xmlns:m="http://schemas.openxmlformats.org/officeDocument/2006/math">
                    <m:r>
                      <a:rPr lang="en-US" altLang="zh-CN" sz="2400" b="1" i="1">
                        <a:solidFill>
                          <a:schemeClr val="tx2">
                            <a:lumMod val="75000"/>
                          </a:schemeClr>
                        </a:solidFill>
                        <a:latin typeface="Cambria Math" panose="02040503050406030204" pitchFamily="18" charset="0"/>
                      </a:rPr>
                      <m:t>𝑯</m:t>
                    </m:r>
                  </m:oMath>
                </a14:m>
                <a:r>
                  <a:rPr lang="zh-CN" altLang="en-US" sz="2400" b="1" dirty="0">
                    <a:solidFill>
                      <a:schemeClr val="tx2">
                        <a:lumMod val="75000"/>
                      </a:schemeClr>
                    </a:solidFill>
                    <a:latin typeface="+mn-ea"/>
                  </a:rPr>
                  <a:t>线</a:t>
                </a:r>
                <a:r>
                  <a:rPr lang="zh-CN" altLang="en-US" sz="2400" b="1" dirty="0" smtClean="0">
                    <a:solidFill>
                      <a:schemeClr val="tx2">
                        <a:lumMod val="75000"/>
                      </a:schemeClr>
                    </a:solidFill>
                    <a:latin typeface="+mn-ea"/>
                  </a:rPr>
                  <a:t>）</a:t>
                </a:r>
                <a:endParaRPr lang="en-US" altLang="zh-CN" sz="2400" b="1" dirty="0" smtClean="0">
                  <a:solidFill>
                    <a:schemeClr val="tx2">
                      <a:lumMod val="75000"/>
                    </a:schemeClr>
                  </a:solidFill>
                  <a:latin typeface="+mn-ea"/>
                </a:endParaRPr>
              </a:p>
              <a:p>
                <a:pPr>
                  <a:spcBef>
                    <a:spcPts val="600"/>
                  </a:spcBef>
                </a:pPr>
                <a:r>
                  <a:rPr lang="zh-CN" altLang="en-US" sz="2400" b="1" dirty="0" smtClean="0">
                    <a:latin typeface="+mn-ea"/>
                  </a:rPr>
                  <a:t>平行</a:t>
                </a:r>
                <a:r>
                  <a:rPr lang="zh-CN" altLang="en-US" sz="2400" b="1" dirty="0">
                    <a:latin typeface="+mn-ea"/>
                  </a:rPr>
                  <a:t>于纵轴</a:t>
                </a:r>
                <a:r>
                  <a:rPr lang="zh-CN" altLang="en-US" sz="2400" b="1" dirty="0" smtClean="0">
                    <a:latin typeface="+mn-ea"/>
                  </a:rPr>
                  <a:t>，</a:t>
                </a:r>
                <a14:m>
                  <m:oMath xmlns:m="http://schemas.openxmlformats.org/officeDocument/2006/math">
                    <m:r>
                      <a:rPr lang="en-US" altLang="zh-CN" sz="2400" b="1" i="1">
                        <a:latin typeface="Cambria Math" panose="02040503050406030204" pitchFamily="18" charset="0"/>
                      </a:rPr>
                      <m:t>𝑯</m:t>
                    </m:r>
                  </m:oMath>
                </a14:m>
                <a:r>
                  <a:rPr lang="zh-CN" altLang="en-US" sz="2400" b="1" dirty="0">
                    <a:latin typeface="+mn-ea"/>
                  </a:rPr>
                  <a:t>值在辅助水平轴上读出。</a:t>
                </a:r>
                <a:endParaRPr lang="en-US" altLang="zh-CN" sz="2400" b="1" dirty="0">
                  <a:latin typeface="+mn-ea"/>
                </a:endParaRPr>
              </a:p>
              <a:p>
                <a:pPr>
                  <a:spcBef>
                    <a:spcPts val="600"/>
                  </a:spcBef>
                </a:pPr>
                <a:r>
                  <a:rPr lang="en-US" altLang="zh-CN" sz="2400" b="1" dirty="0">
                    <a:latin typeface="等线" panose="02010600030101010101" pitchFamily="2" charset="-122"/>
                    <a:ea typeface="等线" panose="02010600030101010101" pitchFamily="2" charset="-122"/>
                  </a:rPr>
                  <a:t>② </a:t>
                </a:r>
                <a:r>
                  <a:rPr lang="en-US" altLang="zh-CN" sz="2400" b="1" dirty="0" smtClean="0">
                    <a:latin typeface="等线" panose="02010600030101010101" pitchFamily="2" charset="-122"/>
                    <a:ea typeface="等线" panose="02010600030101010101" pitchFamily="2" charset="-122"/>
                  </a:rPr>
                  <a:t> </a:t>
                </a:r>
                <a:r>
                  <a:rPr lang="zh-CN" altLang="en-US" sz="2400" b="1" dirty="0" smtClean="0">
                    <a:solidFill>
                      <a:schemeClr val="tx2">
                        <a:lumMod val="75000"/>
                      </a:schemeClr>
                    </a:solidFill>
                    <a:latin typeface="+mn-ea"/>
                  </a:rPr>
                  <a:t>等</a:t>
                </a:r>
                <a:r>
                  <a:rPr lang="zh-CN" altLang="en-US" sz="2400" b="1" dirty="0">
                    <a:solidFill>
                      <a:schemeClr val="tx2">
                        <a:lumMod val="75000"/>
                      </a:schemeClr>
                    </a:solidFill>
                    <a:latin typeface="+mn-ea"/>
                  </a:rPr>
                  <a:t>焓线（等</a:t>
                </a:r>
                <a14:m>
                  <m:oMath xmlns:m="http://schemas.openxmlformats.org/officeDocument/2006/math">
                    <m:r>
                      <a:rPr lang="en-US" altLang="zh-CN" sz="2400" b="1" i="1">
                        <a:solidFill>
                          <a:schemeClr val="tx2">
                            <a:lumMod val="75000"/>
                          </a:schemeClr>
                        </a:solidFill>
                        <a:latin typeface="Cambria Math" panose="02040503050406030204" pitchFamily="18" charset="0"/>
                      </a:rPr>
                      <m:t>𝑰</m:t>
                    </m:r>
                  </m:oMath>
                </a14:m>
                <a:r>
                  <a:rPr lang="zh-CN" altLang="en-US" sz="2400" b="1" dirty="0">
                    <a:solidFill>
                      <a:schemeClr val="tx2">
                        <a:lumMod val="75000"/>
                      </a:schemeClr>
                    </a:solidFill>
                    <a:latin typeface="+mn-ea"/>
                  </a:rPr>
                  <a:t>线</a:t>
                </a:r>
                <a:r>
                  <a:rPr lang="zh-CN" altLang="en-US" sz="2400" b="1" dirty="0" smtClean="0">
                    <a:solidFill>
                      <a:schemeClr val="tx2">
                        <a:lumMod val="75000"/>
                      </a:schemeClr>
                    </a:solidFill>
                    <a:latin typeface="+mn-ea"/>
                  </a:rPr>
                  <a:t>）</a:t>
                </a:r>
                <a:r>
                  <a:rPr lang="zh-CN" altLang="en-US" sz="2400" b="1" dirty="0" smtClean="0">
                    <a:latin typeface="+mn-ea"/>
                  </a:rPr>
                  <a:t>平行</a:t>
                </a:r>
                <a:r>
                  <a:rPr lang="zh-CN" altLang="en-US" sz="2400" b="1" dirty="0">
                    <a:latin typeface="+mn-ea"/>
                  </a:rPr>
                  <a:t>于</a:t>
                </a:r>
                <a:r>
                  <a:rPr lang="zh-CN" altLang="en-US" sz="2400" b="1" dirty="0" smtClean="0">
                    <a:latin typeface="+mn-ea"/>
                  </a:rPr>
                  <a:t>横轴</a:t>
                </a:r>
                <a:endParaRPr lang="en-US" altLang="zh-CN" sz="2400" b="1" dirty="0" smtClean="0">
                  <a:latin typeface="+mn-ea"/>
                </a:endParaRPr>
              </a:p>
              <a:p>
                <a:pPr>
                  <a:spcBef>
                    <a:spcPts val="600"/>
                  </a:spcBef>
                </a:pPr>
                <a:r>
                  <a:rPr lang="zh-CN" altLang="zh-CN" sz="2400" b="1" dirty="0" smtClean="0">
                    <a:latin typeface="+mn-ea"/>
                    <a:ea typeface="等线" panose="02010600030101010101" pitchFamily="2" charset="-122"/>
                  </a:rPr>
                  <a:t>③</a:t>
                </a:r>
                <a:r>
                  <a:rPr lang="en-US" altLang="zh-CN" sz="2400" b="1" dirty="0">
                    <a:latin typeface="+mn-ea"/>
                  </a:rPr>
                  <a:t> </a:t>
                </a:r>
                <a:r>
                  <a:rPr lang="zh-CN" altLang="en-US" sz="2400" b="1" dirty="0" smtClean="0">
                    <a:solidFill>
                      <a:schemeClr val="tx2">
                        <a:lumMod val="75000"/>
                      </a:schemeClr>
                    </a:solidFill>
                    <a:latin typeface="+mn-ea"/>
                  </a:rPr>
                  <a:t>等</a:t>
                </a:r>
                <a:r>
                  <a:rPr lang="zh-CN" altLang="en-US" sz="2400" b="1" dirty="0">
                    <a:solidFill>
                      <a:schemeClr val="tx2">
                        <a:lumMod val="75000"/>
                      </a:schemeClr>
                    </a:solidFill>
                    <a:latin typeface="+mn-ea"/>
                  </a:rPr>
                  <a:t>相对湿度线（等</a:t>
                </a:r>
                <a14:m>
                  <m:oMath xmlns:m="http://schemas.openxmlformats.org/officeDocument/2006/math">
                    <m:r>
                      <a:rPr lang="zh-CN" altLang="en-US" sz="2400" b="1" i="1">
                        <a:solidFill>
                          <a:schemeClr val="tx2">
                            <a:lumMod val="75000"/>
                          </a:schemeClr>
                        </a:solidFill>
                        <a:latin typeface="Cambria Math" panose="02040503050406030204" pitchFamily="18" charset="0"/>
                      </a:rPr>
                      <m:t>𝝋</m:t>
                    </m:r>
                  </m:oMath>
                </a14:m>
                <a:r>
                  <a:rPr lang="zh-CN" altLang="en-US" sz="2400" b="1" dirty="0">
                    <a:solidFill>
                      <a:schemeClr val="tx2">
                        <a:lumMod val="75000"/>
                      </a:schemeClr>
                    </a:solidFill>
                    <a:latin typeface="+mn-ea"/>
                  </a:rPr>
                  <a:t>线）</a:t>
                </a:r>
                <a:endParaRPr lang="en-US" altLang="zh-CN" sz="2400" b="1" dirty="0">
                  <a:solidFill>
                    <a:schemeClr val="tx2">
                      <a:lumMod val="75000"/>
                    </a:schemeClr>
                  </a:solidFill>
                  <a:latin typeface="+mn-ea"/>
                </a:endParaRPr>
              </a:p>
              <a:p>
                <a:pPr>
                  <a:spcBef>
                    <a:spcPts val="600"/>
                  </a:spcBef>
                </a:pPr>
                <a:r>
                  <a:rPr lang="en-US" altLang="zh-CN" sz="2400" b="1" dirty="0" smtClean="0">
                    <a:latin typeface="等线" panose="02010600030101010101" pitchFamily="2" charset="-122"/>
                    <a:ea typeface="等线" panose="02010600030101010101" pitchFamily="2" charset="-122"/>
                  </a:rPr>
                  <a:t>④</a:t>
                </a:r>
                <a:r>
                  <a:rPr lang="en-US" altLang="zh-CN" sz="2400" b="1" dirty="0" smtClean="0">
                    <a:latin typeface="+mn-ea"/>
                  </a:rPr>
                  <a:t> </a:t>
                </a:r>
                <a:r>
                  <a:rPr lang="zh-CN" altLang="en-US" sz="2400" b="1" dirty="0">
                    <a:solidFill>
                      <a:schemeClr val="tx2">
                        <a:lumMod val="75000"/>
                      </a:schemeClr>
                    </a:solidFill>
                    <a:latin typeface="+mn-ea"/>
                  </a:rPr>
                  <a:t>水蒸汽分压线（</a:t>
                </a:r>
                <a14:m>
                  <m:oMath xmlns:m="http://schemas.openxmlformats.org/officeDocument/2006/math">
                    <m:sSub>
                      <m:sSubPr>
                        <m:ctrlPr>
                          <a:rPr lang="en-US" altLang="zh-CN" sz="2400" b="1" i="1">
                            <a:solidFill>
                              <a:schemeClr val="tx2">
                                <a:lumMod val="75000"/>
                              </a:schemeClr>
                            </a:solidFill>
                            <a:latin typeface="Cambria Math" panose="02040503050406030204" pitchFamily="18" charset="0"/>
                          </a:rPr>
                        </m:ctrlPr>
                      </m:sSubPr>
                      <m:e>
                        <m:r>
                          <a:rPr lang="en-US" altLang="zh-CN" sz="2400" b="1" i="1">
                            <a:solidFill>
                              <a:schemeClr val="tx2">
                                <a:lumMod val="75000"/>
                              </a:schemeClr>
                            </a:solidFill>
                            <a:latin typeface="Cambria Math" panose="02040503050406030204" pitchFamily="18" charset="0"/>
                          </a:rPr>
                          <m:t>𝒑</m:t>
                        </m:r>
                      </m:e>
                      <m:sub>
                        <m:r>
                          <a:rPr lang="en-US" altLang="zh-CN" sz="2400" b="1" i="1">
                            <a:solidFill>
                              <a:schemeClr val="tx2">
                                <a:lumMod val="75000"/>
                              </a:schemeClr>
                            </a:solidFill>
                            <a:latin typeface="Cambria Math" panose="02040503050406030204" pitchFamily="18" charset="0"/>
                          </a:rPr>
                          <m:t>𝑽</m:t>
                        </m:r>
                      </m:sub>
                    </m:sSub>
                  </m:oMath>
                </a14:m>
                <a:r>
                  <a:rPr lang="zh-CN" altLang="en-US" sz="2400" b="1" dirty="0">
                    <a:solidFill>
                      <a:schemeClr val="tx2">
                        <a:lumMod val="75000"/>
                      </a:schemeClr>
                    </a:solidFill>
                    <a:latin typeface="+mn-ea"/>
                  </a:rPr>
                  <a:t>线）</a:t>
                </a:r>
                <a:endParaRPr lang="en-US" altLang="zh-CN" sz="2400" b="1" dirty="0">
                  <a:solidFill>
                    <a:schemeClr val="tx2">
                      <a:lumMod val="75000"/>
                    </a:schemeClr>
                  </a:solidFill>
                  <a:latin typeface="+mn-ea"/>
                </a:endParaRPr>
              </a:p>
              <a:p>
                <a:pPr>
                  <a:spcBef>
                    <a:spcPts val="600"/>
                  </a:spcBef>
                </a:pPr>
                <a:r>
                  <a:rPr lang="zh-CN" altLang="en-US" sz="2400" b="1" dirty="0" smtClean="0">
                    <a:solidFill>
                      <a:srgbClr val="FFC000"/>
                    </a:solidFill>
                    <a:latin typeface="+mn-ea"/>
                  </a:rPr>
                  <a:t>注意</a:t>
                </a:r>
                <a14:m>
                  <m:oMath xmlns:m="http://schemas.openxmlformats.org/officeDocument/2006/math">
                    <m:r>
                      <a:rPr lang="zh-CN" altLang="en-US" sz="2400" b="1" i="1">
                        <a:solidFill>
                          <a:srgbClr val="FFC000"/>
                        </a:solidFill>
                        <a:latin typeface="Cambria Math" panose="02040503050406030204" pitchFamily="18" charset="0"/>
                      </a:rPr>
                      <m:t>：</m:t>
                    </m:r>
                    <m:r>
                      <a:rPr lang="en-US" altLang="zh-CN" sz="2400" b="1" i="1">
                        <a:solidFill>
                          <a:srgbClr val="FFC000"/>
                        </a:solidFill>
                        <a:latin typeface="Cambria Math" panose="02040503050406030204" pitchFamily="18" charset="0"/>
                      </a:rPr>
                      <m:t> </m:t>
                    </m:r>
                    <m:sSub>
                      <m:sSubPr>
                        <m:ctrlPr>
                          <a:rPr lang="en-US" altLang="zh-CN" sz="2400" b="1" i="1">
                            <a:solidFill>
                              <a:srgbClr val="FFC000"/>
                            </a:solidFill>
                            <a:latin typeface="Cambria Math" panose="02040503050406030204" pitchFamily="18" charset="0"/>
                          </a:rPr>
                        </m:ctrlPr>
                      </m:sSubPr>
                      <m:e>
                        <m:r>
                          <a:rPr lang="en-US" altLang="zh-CN" sz="2400" b="1" i="1">
                            <a:solidFill>
                              <a:srgbClr val="FFC000"/>
                            </a:solidFill>
                            <a:latin typeface="Cambria Math" panose="02040503050406030204" pitchFamily="18" charset="0"/>
                          </a:rPr>
                          <m:t>𝒑</m:t>
                        </m:r>
                      </m:e>
                      <m:sub>
                        <m:r>
                          <a:rPr lang="en-US" altLang="zh-CN" sz="2400" b="1" i="1">
                            <a:solidFill>
                              <a:srgbClr val="FFC000"/>
                            </a:solidFill>
                            <a:latin typeface="Cambria Math" panose="02040503050406030204" pitchFamily="18" charset="0"/>
                          </a:rPr>
                          <m:t>𝑽</m:t>
                        </m:r>
                      </m:sub>
                    </m:sSub>
                  </m:oMath>
                </a14:m>
                <a:r>
                  <a:rPr lang="zh-CN" altLang="en-US" sz="2400" b="1" dirty="0">
                    <a:solidFill>
                      <a:srgbClr val="FFC000"/>
                    </a:solidFill>
                    <a:latin typeface="+mn-ea"/>
                  </a:rPr>
                  <a:t>线在饱和湿度线的下方</a:t>
                </a:r>
                <a:r>
                  <a:rPr lang="zh-CN" altLang="en-US" sz="2400" b="1" dirty="0" smtClean="0">
                    <a:solidFill>
                      <a:srgbClr val="FFC000"/>
                    </a:solidFill>
                    <a:latin typeface="+mn-ea"/>
                  </a:rPr>
                  <a:t>。</a:t>
                </a:r>
                <a:endParaRPr lang="en-US" altLang="zh-CN" sz="2400" b="1" dirty="0" smtClean="0">
                  <a:solidFill>
                    <a:srgbClr val="FFC000"/>
                  </a:solidFill>
                  <a:latin typeface="+mn-ea"/>
                </a:endParaRPr>
              </a:p>
              <a:p>
                <a:pPr>
                  <a:spcBef>
                    <a:spcPts val="600"/>
                  </a:spcBef>
                </a:pPr>
                <a:r>
                  <a:rPr lang="zh-CN" altLang="en-US" sz="2400" b="1" dirty="0" smtClean="0">
                    <a:latin typeface="等线" panose="02010600030101010101" pitchFamily="2" charset="-122"/>
                    <a:ea typeface="等线" panose="02010600030101010101" pitchFamily="2" charset="-122"/>
                  </a:rPr>
                  <a:t>⑤  </a:t>
                </a:r>
                <a:r>
                  <a:rPr lang="zh-CN" altLang="en-US" sz="2400" b="1" dirty="0" smtClean="0">
                    <a:solidFill>
                      <a:schemeClr val="tx2">
                        <a:lumMod val="75000"/>
                      </a:schemeClr>
                    </a:solidFill>
                    <a:latin typeface="+mn-ea"/>
                  </a:rPr>
                  <a:t>等温线</a:t>
                </a:r>
                <a:r>
                  <a:rPr lang="zh-CN" altLang="en-US" sz="2400" b="1" dirty="0">
                    <a:solidFill>
                      <a:schemeClr val="tx2">
                        <a:lumMod val="75000"/>
                      </a:schemeClr>
                    </a:solidFill>
                    <a:latin typeface="+mn-ea"/>
                  </a:rPr>
                  <a:t>（等</a:t>
                </a:r>
                <a14:m>
                  <m:oMath xmlns:m="http://schemas.openxmlformats.org/officeDocument/2006/math">
                    <m:r>
                      <a:rPr lang="en-US" altLang="zh-CN" sz="2400" b="1" i="1">
                        <a:solidFill>
                          <a:schemeClr val="tx2">
                            <a:lumMod val="75000"/>
                          </a:schemeClr>
                        </a:solidFill>
                        <a:latin typeface="Cambria Math" panose="02040503050406030204" pitchFamily="18" charset="0"/>
                      </a:rPr>
                      <m:t>𝒕</m:t>
                    </m:r>
                  </m:oMath>
                </a14:m>
                <a:r>
                  <a:rPr lang="zh-CN" altLang="en-US" sz="2400" b="1" dirty="0">
                    <a:solidFill>
                      <a:schemeClr val="tx2">
                        <a:lumMod val="75000"/>
                      </a:schemeClr>
                    </a:solidFill>
                    <a:latin typeface="+mn-ea"/>
                  </a:rPr>
                  <a:t>线</a:t>
                </a:r>
                <a:r>
                  <a:rPr lang="zh-CN" altLang="en-US" sz="2400" b="1" dirty="0" smtClean="0">
                    <a:solidFill>
                      <a:schemeClr val="tx2">
                        <a:lumMod val="75000"/>
                      </a:schemeClr>
                    </a:solidFill>
                    <a:latin typeface="+mn-ea"/>
                  </a:rPr>
                  <a:t>）</a:t>
                </a:r>
                <a:endParaRPr lang="en-US" altLang="zh-CN" sz="2400" b="1" dirty="0">
                  <a:solidFill>
                    <a:schemeClr val="tx2">
                      <a:lumMod val="75000"/>
                    </a:schemeClr>
                  </a:solidFill>
                  <a:latin typeface="+mn-ea"/>
                </a:endParaRPr>
              </a:p>
            </p:txBody>
          </p:sp>
        </mc:Choice>
        <mc:Fallback xmlns="">
          <p:sp>
            <p:nvSpPr>
              <p:cNvPr id="3" name="矩形 2"/>
              <p:cNvSpPr>
                <a:spLocks noRot="1" noChangeAspect="1" noMove="1" noResize="1" noEditPoints="1" noAdjustHandles="1" noChangeArrowheads="1" noChangeShapeType="1" noTextEdit="1"/>
              </p:cNvSpPr>
              <p:nvPr/>
            </p:nvSpPr>
            <p:spPr>
              <a:xfrm>
                <a:off x="357051" y="787857"/>
                <a:ext cx="11517086" cy="4478149"/>
              </a:xfrm>
              <a:prstGeom prst="rect">
                <a:avLst/>
              </a:prstGeom>
              <a:blipFill>
                <a:blip r:embed="rId2"/>
                <a:stretch>
                  <a:fillRect l="-847" t="-1497" b="-2313"/>
                </a:stretch>
              </a:blipFill>
            </p:spPr>
            <p:txBody>
              <a:bodyPr/>
              <a:lstStyle/>
              <a:p>
                <a:r>
                  <a:rPr lang="zh-CN" altLang="en-US">
                    <a:noFill/>
                  </a:rPr>
                  <a:t> </a:t>
                </a:r>
              </a:p>
            </p:txBody>
          </p:sp>
        </mc:Fallback>
      </mc:AlternateContent>
      <p:grpSp>
        <p:nvGrpSpPr>
          <p:cNvPr id="4" name="组合 3"/>
          <p:cNvGrpSpPr/>
          <p:nvPr/>
        </p:nvGrpSpPr>
        <p:grpSpPr>
          <a:xfrm>
            <a:off x="6841573" y="833057"/>
            <a:ext cx="5124004" cy="6618604"/>
            <a:chOff x="6776259" y="793926"/>
            <a:chExt cx="5124004" cy="6618604"/>
          </a:xfrm>
        </p:grpSpPr>
        <p:cxnSp>
          <p:nvCxnSpPr>
            <p:cNvPr id="5" name="直接连接符 4"/>
            <p:cNvCxnSpPr/>
            <p:nvPr/>
          </p:nvCxnSpPr>
          <p:spPr>
            <a:xfrm flipH="1">
              <a:off x="8289830" y="3696789"/>
              <a:ext cx="1667605" cy="240084"/>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776259" y="793926"/>
              <a:ext cx="5124004" cy="6618604"/>
              <a:chOff x="6776259" y="793926"/>
              <a:chExt cx="5124004" cy="6618604"/>
            </a:xfrm>
          </p:grpSpPr>
          <p:grpSp>
            <p:nvGrpSpPr>
              <p:cNvPr id="15" name="组合 14"/>
              <p:cNvGrpSpPr/>
              <p:nvPr/>
            </p:nvGrpSpPr>
            <p:grpSpPr>
              <a:xfrm>
                <a:off x="6776259" y="2103827"/>
                <a:ext cx="4815295" cy="5308703"/>
                <a:chOff x="6776259" y="2103827"/>
                <a:chExt cx="4815295" cy="5308703"/>
              </a:xfrm>
            </p:grpSpPr>
            <p:sp>
              <p:nvSpPr>
                <p:cNvPr id="39" name="弧形 38"/>
                <p:cNvSpPr/>
                <p:nvPr/>
              </p:nvSpPr>
              <p:spPr>
                <a:xfrm rot="19378049">
                  <a:off x="6776259" y="5077251"/>
                  <a:ext cx="4815295" cy="407721"/>
                </a:xfrm>
                <a:prstGeom prst="arc">
                  <a:avLst>
                    <a:gd name="adj1" fmla="val 16200000"/>
                    <a:gd name="adj2" fmla="val 21471947"/>
                  </a:avLst>
                </a:prstGeom>
                <a:ln w="317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弧形 39"/>
                <p:cNvSpPr/>
                <p:nvPr/>
              </p:nvSpPr>
              <p:spPr>
                <a:xfrm rot="18110958">
                  <a:off x="6421623" y="4344006"/>
                  <a:ext cx="5308703" cy="828346"/>
                </a:xfrm>
                <a:prstGeom prst="arc">
                  <a:avLst>
                    <a:gd name="adj1" fmla="val 16200000"/>
                    <a:gd name="adj2" fmla="val 21297152"/>
                  </a:avLst>
                </a:prstGeom>
                <a:ln w="317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6" name="直接箭头连接符 15"/>
              <p:cNvCxnSpPr/>
              <p:nvPr/>
            </p:nvCxnSpPr>
            <p:spPr>
              <a:xfrm flipH="1" flipV="1">
                <a:off x="8255726" y="2325188"/>
                <a:ext cx="1" cy="3278777"/>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255726" y="5590902"/>
                <a:ext cx="364453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255726" y="5590902"/>
                <a:ext cx="888274" cy="888275"/>
              </a:xfrm>
              <a:prstGeom prst="line">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232864" y="2864645"/>
                <a:ext cx="1724571" cy="1692639"/>
              </a:xfrm>
              <a:prstGeom prst="line">
                <a:avLst/>
              </a:prstGeom>
              <a:ln w="2540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255725" y="4140926"/>
                <a:ext cx="3226526" cy="1449977"/>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11887197" y="2256705"/>
                <a:ext cx="1" cy="32787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圆角矩形标注 21"/>
              <p:cNvSpPr/>
              <p:nvPr/>
            </p:nvSpPr>
            <p:spPr>
              <a:xfrm>
                <a:off x="7855486" y="6035040"/>
                <a:ext cx="792125" cy="470262"/>
              </a:xfrm>
              <a:prstGeom prst="wedgeRoundRectCallout">
                <a:avLst>
                  <a:gd name="adj1" fmla="val 38907"/>
                  <a:gd name="adj2" fmla="val -763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横轴</a:t>
                </a:r>
                <a:endParaRPr lang="zh-CN" altLang="en-US" dirty="0"/>
              </a:p>
            </p:txBody>
          </p:sp>
          <mc:AlternateContent xmlns:mc="http://schemas.openxmlformats.org/markup-compatibility/2006" xmlns:a14="http://schemas.microsoft.com/office/drawing/2010/main">
            <mc:Choice Requires="a14">
              <p:sp>
                <p:nvSpPr>
                  <p:cNvPr id="23" name="圆角矩形标注 22"/>
                  <p:cNvSpPr/>
                  <p:nvPr/>
                </p:nvSpPr>
                <p:spPr>
                  <a:xfrm>
                    <a:off x="7707086" y="2467426"/>
                    <a:ext cx="411479" cy="1673500"/>
                  </a:xfrm>
                  <a:prstGeom prst="wedgeRoundRectCallout">
                    <a:avLst>
                      <a:gd name="adj1" fmla="val 83041"/>
                      <a:gd name="adj2" fmla="val -456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纵</a:t>
                    </a:r>
                    <a:r>
                      <a:rPr lang="zh-CN" altLang="en-US" dirty="0"/>
                      <a:t>轴</a:t>
                    </a:r>
                    <a14:m>
                      <m:oMath xmlns:m="http://schemas.openxmlformats.org/officeDocument/2006/math">
                        <m:r>
                          <a:rPr lang="zh-CN" altLang="en-US" i="1" dirty="0" smtClean="0">
                            <a:latin typeface="Cambria Math" panose="02040503050406030204" pitchFamily="18" charset="0"/>
                          </a:rPr>
                          <m:t>⋮</m:t>
                        </m:r>
                        <m:r>
                          <a:rPr lang="zh-CN" altLang="en-US" dirty="0">
                            <a:latin typeface="Cambria Math" panose="02040503050406030204" pitchFamily="18" charset="0"/>
                          </a:rPr>
                          <m:t>焓</m:t>
                        </m:r>
                      </m:oMath>
                    </a14:m>
                    <a:endParaRPr lang="en-US" altLang="zh-CN"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zh-CN" altLang="en-US" dirty="0">
                              <a:latin typeface="Cambria Math" panose="02040503050406030204" pitchFamily="18" charset="0"/>
                            </a:rPr>
                            <m:t>值</m:t>
                          </m:r>
                        </m:oMath>
                      </m:oMathPara>
                    </a14:m>
                    <a:endParaRPr lang="en-US" altLang="zh-CN" dirty="0" smtClean="0"/>
                  </a:p>
                  <a:p>
                    <a:pPr algn="ctr"/>
                    <a:endParaRPr lang="zh-CN" altLang="en-US" dirty="0"/>
                  </a:p>
                </p:txBody>
              </p:sp>
            </mc:Choice>
            <mc:Fallback xmlns="">
              <p:sp>
                <p:nvSpPr>
                  <p:cNvPr id="69" name="圆角矩形标注 68"/>
                  <p:cNvSpPr>
                    <a:spLocks noRot="1" noChangeAspect="1" noMove="1" noResize="1" noEditPoints="1" noAdjustHandles="1" noChangeArrowheads="1" noChangeShapeType="1" noTextEdit="1"/>
                  </p:cNvSpPr>
                  <p:nvPr/>
                </p:nvSpPr>
                <p:spPr>
                  <a:xfrm>
                    <a:off x="7707086" y="2467426"/>
                    <a:ext cx="411479" cy="1673500"/>
                  </a:xfrm>
                  <a:prstGeom prst="wedgeRoundRectCallout">
                    <a:avLst>
                      <a:gd name="adj1" fmla="val 83041"/>
                      <a:gd name="adj2" fmla="val -45657"/>
                      <a:gd name="adj3" fmla="val 16667"/>
                    </a:avLst>
                  </a:prstGeom>
                  <a:blipFill>
                    <a:blip r:embed="rId3"/>
                    <a:stretch>
                      <a:fillRect l="-12766" t="-32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圆角矩形标注 23"/>
                  <p:cNvSpPr/>
                  <p:nvPr/>
                </p:nvSpPr>
                <p:spPr>
                  <a:xfrm>
                    <a:off x="9170126" y="5721532"/>
                    <a:ext cx="1933302" cy="470262"/>
                  </a:xfrm>
                  <a:prstGeom prst="wedgeRoundRectCallout">
                    <a:avLst>
                      <a:gd name="adj1" fmla="val 38907"/>
                      <a:gd name="adj2" fmla="val -763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辅助水平轴</a:t>
                    </a:r>
                    <a:r>
                      <a:rPr lang="en-US" altLang="zh-CN" dirty="0" smtClean="0"/>
                      <a:t>—</a:t>
                    </a:r>
                    <a14:m>
                      <m:oMath xmlns:m="http://schemas.openxmlformats.org/officeDocument/2006/math">
                        <m:r>
                          <a:rPr lang="en-US" altLang="zh-CN" b="0" i="1" smtClean="0">
                            <a:latin typeface="Cambria Math" panose="02040503050406030204" pitchFamily="18" charset="0"/>
                          </a:rPr>
                          <m:t>𝐻</m:t>
                        </m:r>
                      </m:oMath>
                    </a14:m>
                    <a:endParaRPr lang="zh-CN" altLang="en-US" dirty="0"/>
                  </a:p>
                </p:txBody>
              </p:sp>
            </mc:Choice>
            <mc:Fallback xmlns="">
              <p:sp>
                <p:nvSpPr>
                  <p:cNvPr id="70" name="圆角矩形标注 69"/>
                  <p:cNvSpPr>
                    <a:spLocks noRot="1" noChangeAspect="1" noMove="1" noResize="1" noEditPoints="1" noAdjustHandles="1" noChangeArrowheads="1" noChangeShapeType="1" noTextEdit="1"/>
                  </p:cNvSpPr>
                  <p:nvPr/>
                </p:nvSpPr>
                <p:spPr>
                  <a:xfrm>
                    <a:off x="9170126" y="5721532"/>
                    <a:ext cx="1933302" cy="470262"/>
                  </a:xfrm>
                  <a:prstGeom prst="wedgeRoundRectCallout">
                    <a:avLst>
                      <a:gd name="adj1" fmla="val 38907"/>
                      <a:gd name="adj2" fmla="val -76389"/>
                      <a:gd name="adj3" fmla="val 16667"/>
                    </a:avLst>
                  </a:prstGeom>
                  <a:blipFill>
                    <a:blip r:embed="rId4"/>
                    <a:stretch>
                      <a:fillRect b="-5941"/>
                    </a:stretch>
                  </a:blipFill>
                </p:spPr>
                <p:txBody>
                  <a:bodyPr/>
                  <a:lstStyle/>
                  <a:p>
                    <a:r>
                      <a:rPr lang="zh-CN" altLang="en-US">
                        <a:noFill/>
                      </a:rPr>
                      <a:t> </a:t>
                    </a:r>
                  </a:p>
                </p:txBody>
              </p:sp>
            </mc:Fallback>
          </mc:AlternateContent>
          <p:cxnSp>
            <p:nvCxnSpPr>
              <p:cNvPr id="25" name="直接连接符 24"/>
              <p:cNvCxnSpPr/>
              <p:nvPr/>
            </p:nvCxnSpPr>
            <p:spPr>
              <a:xfrm flipH="1">
                <a:off x="9166961" y="2256705"/>
                <a:ext cx="44527" cy="334726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9276072" y="3444965"/>
                <a:ext cx="6400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点</a:t>
                </a:r>
                <a:endParaRPr lang="zh-CN" altLang="en-US" dirty="0">
                  <a:latin typeface="Times New Roman" panose="02020603050405020304" pitchFamily="18" charset="0"/>
                  <a:cs typeface="Times New Roman" panose="02020603050405020304" pitchFamily="18" charset="0"/>
                </a:endParaRPr>
              </a:p>
            </p:txBody>
          </p:sp>
          <p:sp>
            <p:nvSpPr>
              <p:cNvPr id="27" name="流程图: 接点 26"/>
              <p:cNvSpPr/>
              <p:nvPr/>
            </p:nvSpPr>
            <p:spPr>
              <a:xfrm flipH="1">
                <a:off x="9143204" y="3752207"/>
                <a:ext cx="98765" cy="101214"/>
              </a:xfrm>
              <a:prstGeom prst="flowChartConnector">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xmlns:a14="http://schemas.microsoft.com/office/drawing/2010/main">
            <mc:Choice Requires="a14">
              <p:sp>
                <p:nvSpPr>
                  <p:cNvPr id="28" name="文本框 27"/>
                  <p:cNvSpPr txBox="1"/>
                  <p:nvPr/>
                </p:nvSpPr>
                <p:spPr>
                  <a:xfrm>
                    <a:off x="10357675" y="3567541"/>
                    <a:ext cx="135825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cs typeface="Times New Roman" panose="02020603050405020304" pitchFamily="18" charset="0"/>
                            </a:rPr>
                            <m:t>𝜑</m:t>
                          </m:r>
                          <m:r>
                            <a:rPr lang="en-US" altLang="zh-CN" b="0" i="1" smtClean="0">
                              <a:latin typeface="Cambria Math" panose="02040503050406030204" pitchFamily="18" charset="0"/>
                              <a:cs typeface="Times New Roman" panose="02020603050405020304" pitchFamily="18" charset="0"/>
                            </a:rPr>
                            <m:t>=100%</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74" name="文本框 73"/>
                  <p:cNvSpPr txBox="1">
                    <a:spLocks noRot="1" noChangeAspect="1" noMove="1" noResize="1" noEditPoints="1" noAdjustHandles="1" noChangeArrowheads="1" noChangeShapeType="1" noTextEdit="1"/>
                  </p:cNvSpPr>
                  <p:nvPr/>
                </p:nvSpPr>
                <p:spPr>
                  <a:xfrm>
                    <a:off x="10357675" y="3567541"/>
                    <a:ext cx="1358257" cy="369332"/>
                  </a:xfrm>
                  <a:prstGeom prst="rect">
                    <a:avLst/>
                  </a:prstGeom>
                  <a:blipFill>
                    <a:blip r:embed="rId5"/>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9596058" y="2318803"/>
                    <a:ext cx="135825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cs typeface="Times New Roman" panose="02020603050405020304" pitchFamily="18" charset="0"/>
                            </a:rPr>
                            <m:t>𝜑</m:t>
                          </m:r>
                          <m:r>
                            <a:rPr lang="en-US" altLang="zh-CN" b="0" i="1" smtClean="0">
                              <a:latin typeface="Cambria Math" panose="02040503050406030204" pitchFamily="18" charset="0"/>
                              <a:cs typeface="Times New Roman" panose="020206030504050203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75" name="文本框 74"/>
                  <p:cNvSpPr txBox="1">
                    <a:spLocks noRot="1" noChangeAspect="1" noMove="1" noResize="1" noEditPoints="1" noAdjustHandles="1" noChangeArrowheads="1" noChangeShapeType="1" noTextEdit="1"/>
                  </p:cNvSpPr>
                  <p:nvPr/>
                </p:nvSpPr>
                <p:spPr>
                  <a:xfrm>
                    <a:off x="9596058" y="2318803"/>
                    <a:ext cx="1358257" cy="369332"/>
                  </a:xfrm>
                  <a:prstGeom prst="rect">
                    <a:avLst/>
                  </a:prstGeom>
                  <a:blipFill>
                    <a:blip r:embed="rId6"/>
                    <a:stretch>
                      <a:fillRect b="-8197"/>
                    </a:stretch>
                  </a:blipFill>
                </p:spPr>
                <p:txBody>
                  <a:bodyPr/>
                  <a:lstStyle/>
                  <a:p>
                    <a:r>
                      <a:rPr lang="zh-CN" altLang="en-US">
                        <a:noFill/>
                      </a:rPr>
                      <a:t> </a:t>
                    </a:r>
                  </a:p>
                </p:txBody>
              </p:sp>
            </mc:Fallback>
          </mc:AlternateContent>
          <p:sp>
            <p:nvSpPr>
              <p:cNvPr id="30" name="文本框 29"/>
              <p:cNvSpPr txBox="1"/>
              <p:nvPr/>
            </p:nvSpPr>
            <p:spPr>
              <a:xfrm>
                <a:off x="10437570" y="4521998"/>
                <a:ext cx="1449627" cy="338554"/>
              </a:xfrm>
              <a:prstGeom prst="rect">
                <a:avLst/>
              </a:prstGeom>
              <a:noFill/>
            </p:spPr>
            <p:txBody>
              <a:bodyPr wrap="square" rtlCol="0">
                <a:spAutoFit/>
              </a:bodyPr>
              <a:lstStyle/>
              <a:p>
                <a:r>
                  <a:rPr lang="zh-CN" altLang="en-US" sz="1600" dirty="0" smtClean="0">
                    <a:latin typeface="Times New Roman" panose="02020603050405020304" pitchFamily="18" charset="0"/>
                    <a:cs typeface="Times New Roman" panose="02020603050405020304" pitchFamily="18" charset="0"/>
                  </a:rPr>
                  <a:t>水蒸汽分压线</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圆角矩形标注 30"/>
                  <p:cNvSpPr/>
                  <p:nvPr/>
                </p:nvSpPr>
                <p:spPr>
                  <a:xfrm>
                    <a:off x="11390085" y="793926"/>
                    <a:ext cx="411479" cy="1673500"/>
                  </a:xfrm>
                  <a:prstGeom prst="wedgeRoundRectCallout">
                    <a:avLst>
                      <a:gd name="adj1" fmla="val 86408"/>
                      <a:gd name="adj2" fmla="val 462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纵坐标</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𝑉</m:t>
                            </m:r>
                          </m:sub>
                        </m:sSub>
                      </m:oMath>
                    </a14:m>
                    <a:endParaRPr lang="en-US" altLang="zh-CN" dirty="0" smtClean="0"/>
                  </a:p>
                  <a:p>
                    <a:pPr algn="ctr"/>
                    <a:endParaRPr lang="zh-CN" altLang="en-US" dirty="0"/>
                  </a:p>
                </p:txBody>
              </p:sp>
            </mc:Choice>
            <mc:Fallback xmlns="">
              <p:sp>
                <p:nvSpPr>
                  <p:cNvPr id="77" name="圆角矩形标注 76"/>
                  <p:cNvSpPr>
                    <a:spLocks noRot="1" noChangeAspect="1" noMove="1" noResize="1" noEditPoints="1" noAdjustHandles="1" noChangeArrowheads="1" noChangeShapeType="1" noTextEdit="1"/>
                  </p:cNvSpPr>
                  <p:nvPr/>
                </p:nvSpPr>
                <p:spPr>
                  <a:xfrm>
                    <a:off x="11390085" y="793926"/>
                    <a:ext cx="411479" cy="1673500"/>
                  </a:xfrm>
                  <a:prstGeom prst="wedgeRoundRectCallout">
                    <a:avLst>
                      <a:gd name="adj1" fmla="val 86408"/>
                      <a:gd name="adj2" fmla="val 46238"/>
                      <a:gd name="adj3" fmla="val 16667"/>
                    </a:avLst>
                  </a:prstGeom>
                  <a:blipFill>
                    <a:blip r:embed="rId7"/>
                    <a:stretch>
                      <a:fillRect l="-8333" t="-3237"/>
                    </a:stretch>
                  </a:blipFill>
                </p:spPr>
                <p:txBody>
                  <a:bodyPr/>
                  <a:lstStyle/>
                  <a:p>
                    <a:r>
                      <a:rPr lang="zh-CN" altLang="en-US">
                        <a:noFill/>
                      </a:rPr>
                      <a:t> </a:t>
                    </a:r>
                  </a:p>
                </p:txBody>
              </p:sp>
            </mc:Fallback>
          </mc:AlternateContent>
          <p:sp>
            <p:nvSpPr>
              <p:cNvPr id="32" name="文本框 31"/>
              <p:cNvSpPr txBox="1"/>
              <p:nvPr/>
            </p:nvSpPr>
            <p:spPr>
              <a:xfrm>
                <a:off x="9166959" y="5042956"/>
                <a:ext cx="64008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点</a:t>
                </a:r>
                <a:endParaRPr lang="zh-CN" altLang="en-US"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8644444" y="4767440"/>
                <a:ext cx="6400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点</a:t>
                </a:r>
                <a:endParaRPr lang="zh-CN" altLang="en-US" dirty="0">
                  <a:latin typeface="Times New Roman" panose="02020603050405020304" pitchFamily="18" charset="0"/>
                  <a:cs typeface="Times New Roman" panose="02020603050405020304" pitchFamily="18" charset="0"/>
                </a:endParaRPr>
              </a:p>
            </p:txBody>
          </p:sp>
          <p:sp>
            <p:nvSpPr>
              <p:cNvPr id="34" name="流程图: 接点 33"/>
              <p:cNvSpPr/>
              <p:nvPr/>
            </p:nvSpPr>
            <p:spPr>
              <a:xfrm flipH="1">
                <a:off x="9112725" y="5132514"/>
                <a:ext cx="98765" cy="101214"/>
              </a:xfrm>
              <a:prstGeom prst="flowChartConnector">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流程图: 接点 34"/>
              <p:cNvSpPr/>
              <p:nvPr/>
            </p:nvSpPr>
            <p:spPr>
              <a:xfrm flipH="1">
                <a:off x="9112723" y="4952398"/>
                <a:ext cx="98765" cy="101214"/>
              </a:xfrm>
              <a:prstGeom prst="flowChartConnector">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36" name="直接箭头连接符 35"/>
              <p:cNvCxnSpPr/>
              <p:nvPr/>
            </p:nvCxnSpPr>
            <p:spPr>
              <a:xfrm flipH="1" flipV="1">
                <a:off x="8369471" y="1923525"/>
                <a:ext cx="1" cy="32787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圆角矩形标注 36"/>
                  <p:cNvSpPr/>
                  <p:nvPr/>
                </p:nvSpPr>
                <p:spPr>
                  <a:xfrm>
                    <a:off x="8438704" y="1056045"/>
                    <a:ext cx="411479" cy="1673500"/>
                  </a:xfrm>
                  <a:prstGeom prst="wedgeRoundRectCallout">
                    <a:avLst>
                      <a:gd name="adj1" fmla="val -65108"/>
                      <a:gd name="adj2" fmla="val 363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纵坐标</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endParaRPr lang="en-US" altLang="zh-CN" dirty="0" smtClean="0"/>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30" name="圆角矩形标注 29"/>
                  <p:cNvSpPr>
                    <a:spLocks noRot="1" noChangeAspect="1" noMove="1" noResize="1" noEditPoints="1" noAdjustHandles="1" noChangeArrowheads="1" noChangeShapeType="1" noTextEdit="1"/>
                  </p:cNvSpPr>
                  <p:nvPr/>
                </p:nvSpPr>
                <p:spPr>
                  <a:xfrm>
                    <a:off x="8438704" y="1056045"/>
                    <a:ext cx="411479" cy="1673500"/>
                  </a:xfrm>
                  <a:prstGeom prst="wedgeRoundRectCallout">
                    <a:avLst>
                      <a:gd name="adj1" fmla="val -65108"/>
                      <a:gd name="adj2" fmla="val 36303"/>
                      <a:gd name="adj3" fmla="val 16667"/>
                    </a:avLst>
                  </a:prstGeom>
                  <a:blipFill>
                    <a:blip r:embed="rId8"/>
                    <a:stretch>
                      <a:fillRect r="-8537"/>
                    </a:stretch>
                  </a:blipFill>
                </p:spPr>
                <p:txBody>
                  <a:bodyPr/>
                  <a:lstStyle/>
                  <a:p>
                    <a:r>
                      <a:rPr lang="zh-CN" altLang="en-US">
                        <a:noFill/>
                      </a:rPr>
                      <a:t> </a:t>
                    </a:r>
                  </a:p>
                </p:txBody>
              </p:sp>
            </mc:Fallback>
          </mc:AlternateContent>
          <p:sp>
            <p:nvSpPr>
              <p:cNvPr id="38" name="文本框 37"/>
              <p:cNvSpPr txBox="1"/>
              <p:nvPr/>
            </p:nvSpPr>
            <p:spPr>
              <a:xfrm>
                <a:off x="9750278" y="4068601"/>
                <a:ext cx="64008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zh-CN" altLang="en-US" dirty="0" smtClean="0">
                    <a:latin typeface="Times New Roman" panose="02020603050405020304" pitchFamily="18" charset="0"/>
                    <a:cs typeface="Times New Roman" panose="02020603050405020304" pitchFamily="18" charset="0"/>
                  </a:rPr>
                  <a:t>点</a:t>
                </a:r>
                <a:endParaRPr lang="zh-CN" altLang="en-US" dirty="0">
                  <a:latin typeface="Times New Roman" panose="02020603050405020304" pitchFamily="18" charset="0"/>
                  <a:cs typeface="Times New Roman" panose="02020603050405020304" pitchFamily="18" charset="0"/>
                </a:endParaRPr>
              </a:p>
            </p:txBody>
          </p:sp>
        </p:grpSp>
        <p:cxnSp>
          <p:nvCxnSpPr>
            <p:cNvPr id="7" name="直接连接符 6"/>
            <p:cNvCxnSpPr/>
            <p:nvPr/>
          </p:nvCxnSpPr>
          <p:spPr>
            <a:xfrm flipH="1">
              <a:off x="8255725" y="5012047"/>
              <a:ext cx="906380" cy="180116"/>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p:cNvSpPr txBox="1"/>
                <p:nvPr/>
              </p:nvSpPr>
              <p:spPr>
                <a:xfrm>
                  <a:off x="8020594" y="3758738"/>
                  <a:ext cx="332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8020594" y="3758738"/>
                  <a:ext cx="332509"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924077" y="4959633"/>
                  <a:ext cx="332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𝑑</m:t>
                            </m:r>
                          </m:sub>
                        </m:sSub>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7924077" y="4959633"/>
                  <a:ext cx="332509" cy="369332"/>
                </a:xfrm>
                <a:prstGeom prst="rect">
                  <a:avLst/>
                </a:prstGeom>
                <a:blipFill>
                  <a:blip r:embed="rId10"/>
                  <a:stretch>
                    <a:fillRect r="-5556"/>
                  </a:stretch>
                </a:blipFill>
              </p:spPr>
              <p:txBody>
                <a:bodyPr/>
                <a:lstStyle/>
                <a:p>
                  <a:r>
                    <a:rPr lang="zh-CN" altLang="en-US">
                      <a:noFill/>
                    </a:rPr>
                    <a:t> </a:t>
                  </a:r>
                </a:p>
              </p:txBody>
            </p:sp>
          </mc:Fallback>
        </mc:AlternateContent>
        <p:sp>
          <p:nvSpPr>
            <p:cNvPr id="10" name="流程图: 接点 9"/>
            <p:cNvSpPr/>
            <p:nvPr/>
          </p:nvSpPr>
          <p:spPr>
            <a:xfrm flipH="1">
              <a:off x="9847019" y="4467487"/>
              <a:ext cx="98765" cy="101214"/>
            </a:xfrm>
            <a:prstGeom prst="flowChartConnector">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11" name="直接连接符 10"/>
            <p:cNvCxnSpPr/>
            <p:nvPr/>
          </p:nvCxnSpPr>
          <p:spPr>
            <a:xfrm flipH="1">
              <a:off x="8227787" y="4467291"/>
              <a:ext cx="1929598" cy="408331"/>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p:cNvSpPr txBox="1"/>
                <p:nvPr/>
              </p:nvSpPr>
              <p:spPr>
                <a:xfrm>
                  <a:off x="7293291" y="4668389"/>
                  <a:ext cx="9905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𝑊</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𝑎𝑠</m:t>
                            </m:r>
                          </m:sub>
                        </m:sSub>
                        <m:r>
                          <a:rPr lang="en-US" altLang="zh-CN" b="0" i="1" smtClean="0">
                            <a:latin typeface="Cambria Math" panose="02040503050406030204" pitchFamily="18" charset="0"/>
                          </a:rPr>
                          <m:t>)</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7293291" y="4668389"/>
                  <a:ext cx="990547" cy="369332"/>
                </a:xfrm>
                <a:prstGeom prst="rect">
                  <a:avLst/>
                </a:prstGeom>
                <a:blipFill>
                  <a:blip r:embed="rId11"/>
                  <a:stretch>
                    <a:fillRect b="-13115"/>
                  </a:stretch>
                </a:blipFill>
              </p:spPr>
              <p:txBody>
                <a:bodyPr/>
                <a:lstStyle/>
                <a:p>
                  <a:r>
                    <a:rPr lang="zh-CN" altLang="en-US">
                      <a:noFill/>
                    </a:rPr>
                    <a:t> </a:t>
                  </a:r>
                </a:p>
              </p:txBody>
            </p:sp>
          </mc:Fallback>
        </mc:AlternateContent>
        <p:sp>
          <p:nvSpPr>
            <p:cNvPr id="13" name="圆角矩形标注 12"/>
            <p:cNvSpPr/>
            <p:nvPr/>
          </p:nvSpPr>
          <p:spPr>
            <a:xfrm>
              <a:off x="9292591" y="1440667"/>
              <a:ext cx="411479" cy="1166498"/>
            </a:xfrm>
            <a:prstGeom prst="wedgeRoundRectCallout">
              <a:avLst>
                <a:gd name="adj1" fmla="val -75497"/>
                <a:gd name="adj2" fmla="val 183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等湿度线</a:t>
              </a:r>
              <a:endParaRPr lang="en-US" altLang="zh-CN" dirty="0" smtClean="0"/>
            </a:p>
          </p:txBody>
        </p:sp>
        <p:sp>
          <p:nvSpPr>
            <p:cNvPr id="14" name="圆角矩形标注 13"/>
            <p:cNvSpPr/>
            <p:nvPr/>
          </p:nvSpPr>
          <p:spPr>
            <a:xfrm>
              <a:off x="9874622" y="3183356"/>
              <a:ext cx="911770" cy="379303"/>
            </a:xfrm>
            <a:prstGeom prst="wedgeRoundRectCallout">
              <a:avLst>
                <a:gd name="adj1" fmla="val -78048"/>
                <a:gd name="adj2" fmla="val 2180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等焓线</a:t>
              </a:r>
              <a:endParaRPr lang="en-US" altLang="zh-CN" dirty="0" smtClean="0"/>
            </a:p>
          </p:txBody>
        </p:sp>
      </p:grpSp>
    </p:spTree>
    <p:extLst>
      <p:ext uri="{BB962C8B-B14F-4D97-AF65-F5344CB8AC3E}">
        <p14:creationId xmlns:p14="http://schemas.microsoft.com/office/powerpoint/2010/main" val="897867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24434" y="113568"/>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矩形 2"/>
              <p:cNvSpPr/>
              <p:nvPr/>
            </p:nvSpPr>
            <p:spPr>
              <a:xfrm>
                <a:off x="357051" y="787857"/>
                <a:ext cx="11517086" cy="5216813"/>
              </a:xfrm>
              <a:prstGeom prst="rect">
                <a:avLst/>
              </a:prstGeom>
            </p:spPr>
            <p:txBody>
              <a:bodyPr wrap="square">
                <a:spAutoFit/>
              </a:bodyPr>
              <a:lstStyle/>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个温度</a:t>
                </a:r>
                <a:endParaRPr lang="en-US" altLang="zh-CN" sz="2400" b="1" i="1" dirty="0" smtClean="0">
                  <a:latin typeface="Times New Roman" panose="02020603050405020304" pitchFamily="18" charset="0"/>
                  <a:cs typeface="Times New Roman" panose="02020603050405020304" pitchFamily="18" charset="0"/>
                </a:endParaRPr>
              </a:p>
              <a:p>
                <a:pPr>
                  <a:spcBef>
                    <a:spcPts val="600"/>
                  </a:spcBef>
                </a:pPr>
                <a14:m>
                  <m:oMath xmlns:m="http://schemas.openxmlformats.org/officeDocument/2006/math">
                    <m:r>
                      <a:rPr lang="en-US" altLang="zh-CN" sz="2400" b="1" i="1">
                        <a:latin typeface="Cambria Math" panose="02040503050406030204" pitchFamily="18" charset="0"/>
                      </a:rPr>
                      <m:t>𝒂</m:t>
                    </m:r>
                    <m:r>
                      <a:rPr lang="zh-CN" altLang="en-US" sz="2400" b="1" i="1">
                        <a:latin typeface="Cambria Math" panose="02040503050406030204" pitchFamily="18" charset="0"/>
                      </a:rPr>
                      <m:t>）</m:t>
                    </m:r>
                  </m:oMath>
                </a14:m>
                <a:r>
                  <a:rPr lang="zh-CN" altLang="en-US" sz="2400" b="1" dirty="0">
                    <a:solidFill>
                      <a:schemeClr val="tx2">
                        <a:lumMod val="75000"/>
                      </a:schemeClr>
                    </a:solidFill>
                    <a:latin typeface="+mn-ea"/>
                  </a:rPr>
                  <a:t>露点温度</a:t>
                </a:r>
                <a14:m>
                  <m:oMath xmlns:m="http://schemas.openxmlformats.org/officeDocument/2006/math">
                    <m:sSub>
                      <m:sSubPr>
                        <m:ctrlPr>
                          <a:rPr lang="en-US" altLang="zh-CN" sz="2400" b="1" i="1" dirty="0">
                            <a:solidFill>
                              <a:schemeClr val="tx2">
                                <a:lumMod val="75000"/>
                              </a:schemeClr>
                            </a:solidFill>
                            <a:latin typeface="Cambria Math" panose="02040503050406030204" pitchFamily="18" charset="0"/>
                          </a:rPr>
                        </m:ctrlPr>
                      </m:sSubPr>
                      <m:e>
                        <m:r>
                          <a:rPr lang="en-US" altLang="zh-CN" sz="2400" b="1" i="1" dirty="0">
                            <a:solidFill>
                              <a:schemeClr val="tx2">
                                <a:lumMod val="75000"/>
                              </a:schemeClr>
                            </a:solidFill>
                            <a:latin typeface="Cambria Math" panose="02040503050406030204" pitchFamily="18" charset="0"/>
                          </a:rPr>
                          <m:t>𝒕</m:t>
                        </m:r>
                      </m:e>
                      <m:sub>
                        <m:r>
                          <a:rPr lang="en-US" altLang="zh-CN" sz="2400" b="1" i="1" dirty="0">
                            <a:solidFill>
                              <a:schemeClr val="tx2">
                                <a:lumMod val="75000"/>
                              </a:schemeClr>
                            </a:solidFill>
                            <a:latin typeface="Cambria Math" panose="02040503050406030204" pitchFamily="18" charset="0"/>
                          </a:rPr>
                          <m:t>𝒅</m:t>
                        </m:r>
                      </m:sub>
                    </m:sSub>
                  </m:oMath>
                </a14:m>
                <a:endParaRPr lang="en-US" altLang="zh-CN" sz="2400" b="1" dirty="0">
                  <a:latin typeface="+mn-ea"/>
                </a:endParaRPr>
              </a:p>
              <a:p>
                <a:pPr>
                  <a:spcBef>
                    <a:spcPts val="600"/>
                  </a:spcBef>
                </a:pPr>
                <a:r>
                  <a:rPr lang="en-US" altLang="zh-CN" sz="2400" b="1" dirty="0">
                    <a:latin typeface="+mn-ea"/>
                  </a:rPr>
                  <a:t>   </a:t>
                </a:r>
                <a:r>
                  <a:rPr lang="zh-CN" altLang="en-US" sz="2400" b="1" dirty="0">
                    <a:latin typeface="+mn-ea"/>
                  </a:rPr>
                  <a:t>沿等湿线与</a:t>
                </a:r>
                <a14:m>
                  <m:oMath xmlns:m="http://schemas.openxmlformats.org/officeDocument/2006/math">
                    <m:r>
                      <a:rPr lang="zh-CN" altLang="en-US" sz="2400" b="1" i="1">
                        <a:latin typeface="Cambria Math" panose="02040503050406030204" pitchFamily="18" charset="0"/>
                      </a:rPr>
                      <m:t>𝝋</m:t>
                    </m:r>
                    <m:r>
                      <a:rPr lang="en-US" altLang="zh-CN" sz="2400" b="1" i="1">
                        <a:latin typeface="Cambria Math" panose="02040503050406030204" pitchFamily="18" charset="0"/>
                      </a:rPr>
                      <m:t>=</m:t>
                    </m:r>
                    <m:r>
                      <a:rPr lang="en-US" altLang="zh-CN" sz="2400" b="1" i="1">
                        <a:latin typeface="Cambria Math" panose="02040503050406030204" pitchFamily="18" charset="0"/>
                      </a:rPr>
                      <m:t>𝟏𝟎𝟎</m:t>
                    </m:r>
                    <m:r>
                      <a:rPr lang="en-US" altLang="zh-CN" sz="2400" b="1" i="1">
                        <a:latin typeface="Cambria Math" panose="02040503050406030204" pitchFamily="18" charset="0"/>
                      </a:rPr>
                      <m:t>%</m:t>
                    </m:r>
                  </m:oMath>
                </a14:m>
                <a:r>
                  <a:rPr lang="zh-CN" altLang="en-US" sz="2400" b="1" dirty="0">
                    <a:latin typeface="+mn-ea"/>
                  </a:rPr>
                  <a:t>相交</a:t>
                </a:r>
                <a:r>
                  <a:rPr lang="en-US" altLang="zh-CN" sz="2400" b="1" dirty="0">
                    <a:latin typeface="Cambria Math" panose="02040503050406030204" pitchFamily="18" charset="0"/>
                    <a:ea typeface="Cambria Math" panose="02040503050406030204" pitchFamily="18" charset="0"/>
                  </a:rPr>
                  <a:t>B</a:t>
                </a:r>
                <a:r>
                  <a:rPr lang="zh-CN" altLang="en-US" sz="2400" b="1" dirty="0">
                    <a:latin typeface="+mn-ea"/>
                  </a:rPr>
                  <a:t>点，由通过</a:t>
                </a:r>
                <a:r>
                  <a:rPr lang="en-US" altLang="zh-CN" sz="2400" b="1" dirty="0">
                    <a:latin typeface="Cambria Math" panose="02040503050406030204" pitchFamily="18" charset="0"/>
                    <a:ea typeface="Cambria Math" panose="02040503050406030204" pitchFamily="18" charset="0"/>
                  </a:rPr>
                  <a:t>B</a:t>
                </a:r>
                <a:r>
                  <a:rPr lang="zh-CN" altLang="en-US" sz="2400" b="1" dirty="0">
                    <a:latin typeface="+mn-ea"/>
                  </a:rPr>
                  <a:t>点的</a:t>
                </a:r>
                <a:endParaRPr lang="en-US" altLang="zh-CN" sz="2400" b="1" dirty="0">
                  <a:latin typeface="+mn-ea"/>
                </a:endParaRPr>
              </a:p>
              <a:p>
                <a:pPr>
                  <a:spcBef>
                    <a:spcPts val="600"/>
                  </a:spcBef>
                </a:pPr>
                <a:r>
                  <a:rPr lang="zh-CN" altLang="en-US" sz="2400" b="1" dirty="0">
                    <a:latin typeface="+mn-ea"/>
                  </a:rPr>
                  <a:t>等</a:t>
                </a:r>
                <a14:m>
                  <m:oMath xmlns:m="http://schemas.openxmlformats.org/officeDocument/2006/math">
                    <m:r>
                      <a:rPr lang="en-US" altLang="zh-CN" sz="2400" b="1" i="1">
                        <a:latin typeface="Cambria Math" panose="02040503050406030204" pitchFamily="18" charset="0"/>
                      </a:rPr>
                      <m:t>𝒕</m:t>
                    </m:r>
                  </m:oMath>
                </a14:m>
                <a:r>
                  <a:rPr lang="zh-CN" altLang="en-US" sz="2400" b="1" dirty="0">
                    <a:latin typeface="+mn-ea"/>
                  </a:rPr>
                  <a:t>线读出。</a:t>
                </a:r>
                <a:endParaRPr lang="en-US" altLang="zh-CN" sz="2400" b="1" dirty="0">
                  <a:latin typeface="+mn-ea"/>
                </a:endParaRPr>
              </a:p>
              <a:p>
                <a:pPr>
                  <a:spcBef>
                    <a:spcPts val="600"/>
                  </a:spcBef>
                </a:pPr>
                <a14:m>
                  <m:oMath xmlns:m="http://schemas.openxmlformats.org/officeDocument/2006/math">
                    <m:r>
                      <a:rPr lang="en-US" altLang="zh-CN" sz="2400" b="1" i="1">
                        <a:latin typeface="Cambria Math" panose="02040503050406030204" pitchFamily="18" charset="0"/>
                      </a:rPr>
                      <m:t>𝒃</m:t>
                    </m:r>
                  </m:oMath>
                </a14:m>
                <a:r>
                  <a:rPr lang="zh-CN" altLang="en-US" sz="2400" b="1" dirty="0">
                    <a:latin typeface="+mn-ea"/>
                  </a:rPr>
                  <a:t>）</a:t>
                </a:r>
                <a:r>
                  <a:rPr lang="zh-CN" altLang="en-US" sz="2400" b="1" dirty="0">
                    <a:solidFill>
                      <a:schemeClr val="tx2">
                        <a:lumMod val="75000"/>
                      </a:schemeClr>
                    </a:solidFill>
                    <a:latin typeface="+mn-ea"/>
                  </a:rPr>
                  <a:t>干球温度</a:t>
                </a:r>
                <a14:m>
                  <m:oMath xmlns:m="http://schemas.openxmlformats.org/officeDocument/2006/math">
                    <m:r>
                      <a:rPr lang="en-US" altLang="zh-CN" sz="2400" b="1" i="1">
                        <a:solidFill>
                          <a:schemeClr val="tx2">
                            <a:lumMod val="75000"/>
                          </a:schemeClr>
                        </a:solidFill>
                        <a:latin typeface="Cambria Math" panose="02040503050406030204" pitchFamily="18" charset="0"/>
                      </a:rPr>
                      <m:t>𝒕</m:t>
                    </m:r>
                  </m:oMath>
                </a14:m>
                <a:endParaRPr lang="en-US" altLang="zh-CN" sz="2400" b="1" dirty="0">
                  <a:solidFill>
                    <a:schemeClr val="tx2">
                      <a:lumMod val="75000"/>
                    </a:schemeClr>
                  </a:solidFill>
                  <a:latin typeface="+mn-ea"/>
                </a:endParaRPr>
              </a:p>
              <a:p>
                <a:pPr>
                  <a:spcBef>
                    <a:spcPts val="600"/>
                  </a:spcBef>
                </a:pPr>
                <a:r>
                  <a:rPr lang="en-US" altLang="zh-CN" sz="2400" b="1" dirty="0">
                    <a:latin typeface="+mn-ea"/>
                  </a:rPr>
                  <a:t>   </a:t>
                </a:r>
                <a:r>
                  <a:rPr lang="zh-CN" altLang="en-US" sz="2400" b="1" dirty="0">
                    <a:latin typeface="+mn-ea"/>
                  </a:rPr>
                  <a:t>由通过状态点</a:t>
                </a:r>
                <a14:m>
                  <m:oMath xmlns:m="http://schemas.openxmlformats.org/officeDocument/2006/math">
                    <m:r>
                      <a:rPr lang="en-US" altLang="zh-CN" sz="2400" b="1" i="1">
                        <a:latin typeface="Cambria Math" panose="02040503050406030204" pitchFamily="18" charset="0"/>
                      </a:rPr>
                      <m:t>𝑨</m:t>
                    </m:r>
                  </m:oMath>
                </a14:m>
                <a:r>
                  <a:rPr lang="zh-CN" altLang="en-US" sz="2400" b="1" dirty="0">
                    <a:latin typeface="+mn-ea"/>
                  </a:rPr>
                  <a:t>点的等</a:t>
                </a:r>
                <a14:m>
                  <m:oMath xmlns:m="http://schemas.openxmlformats.org/officeDocument/2006/math">
                    <m:r>
                      <a:rPr lang="en-US" altLang="zh-CN" sz="2400" b="1" i="1">
                        <a:latin typeface="Cambria Math" panose="02040503050406030204" pitchFamily="18" charset="0"/>
                      </a:rPr>
                      <m:t>𝒕</m:t>
                    </m:r>
                  </m:oMath>
                </a14:m>
                <a:r>
                  <a:rPr lang="zh-CN" altLang="en-US" sz="2400" b="1" dirty="0">
                    <a:latin typeface="+mn-ea"/>
                  </a:rPr>
                  <a:t>线读出。</a:t>
                </a:r>
                <a:endParaRPr lang="en-US" altLang="zh-CN" sz="2400" b="1" dirty="0">
                  <a:latin typeface="+mn-ea"/>
                </a:endParaRPr>
              </a:p>
              <a:p>
                <a:pPr>
                  <a:spcBef>
                    <a:spcPts val="600"/>
                  </a:spcBef>
                </a:pPr>
                <a14:m>
                  <m:oMath xmlns:m="http://schemas.openxmlformats.org/officeDocument/2006/math">
                    <m:r>
                      <a:rPr lang="en-US" altLang="zh-CN" sz="2400" b="1" i="1">
                        <a:latin typeface="Cambria Math" panose="02040503050406030204" pitchFamily="18" charset="0"/>
                      </a:rPr>
                      <m:t>𝒄</m:t>
                    </m:r>
                    <m:r>
                      <a:rPr lang="zh-CN" altLang="en-US" sz="2400" b="1" i="1">
                        <a:latin typeface="Cambria Math" panose="02040503050406030204" pitchFamily="18" charset="0"/>
                      </a:rPr>
                      <m:t>）</m:t>
                    </m:r>
                  </m:oMath>
                </a14:m>
                <a:r>
                  <a:rPr lang="zh-CN" altLang="en-US" sz="2400" b="1" dirty="0">
                    <a:solidFill>
                      <a:schemeClr val="tx2">
                        <a:lumMod val="75000"/>
                      </a:schemeClr>
                    </a:solidFill>
                    <a:latin typeface="+mn-ea"/>
                  </a:rPr>
                  <a:t>湿球温度</a:t>
                </a:r>
                <a14:m>
                  <m:oMath xmlns:m="http://schemas.openxmlformats.org/officeDocument/2006/math">
                    <m:sSub>
                      <m:sSubPr>
                        <m:ctrlPr>
                          <a:rPr lang="en-US" altLang="zh-CN" sz="2400" b="1" i="1" dirty="0">
                            <a:solidFill>
                              <a:schemeClr val="tx2">
                                <a:lumMod val="75000"/>
                              </a:schemeClr>
                            </a:solidFill>
                            <a:latin typeface="Cambria Math" panose="02040503050406030204" pitchFamily="18" charset="0"/>
                          </a:rPr>
                        </m:ctrlPr>
                      </m:sSubPr>
                      <m:e>
                        <m:r>
                          <a:rPr lang="en-US" altLang="zh-CN" sz="2400" b="1" i="1" dirty="0">
                            <a:solidFill>
                              <a:schemeClr val="tx2">
                                <a:lumMod val="75000"/>
                              </a:schemeClr>
                            </a:solidFill>
                            <a:latin typeface="Cambria Math" panose="02040503050406030204" pitchFamily="18" charset="0"/>
                          </a:rPr>
                          <m:t>𝒕</m:t>
                        </m:r>
                      </m:e>
                      <m:sub>
                        <m:r>
                          <a:rPr lang="en-US" altLang="zh-CN" sz="2400" b="1" i="1" dirty="0">
                            <a:solidFill>
                              <a:schemeClr val="tx2">
                                <a:lumMod val="75000"/>
                              </a:schemeClr>
                            </a:solidFill>
                            <a:latin typeface="Cambria Math" panose="02040503050406030204" pitchFamily="18" charset="0"/>
                          </a:rPr>
                          <m:t>𝑾</m:t>
                        </m:r>
                      </m:sub>
                    </m:sSub>
                  </m:oMath>
                </a14:m>
                <a:r>
                  <a:rPr lang="zh-CN" altLang="en-US" sz="2400" b="1" dirty="0">
                    <a:solidFill>
                      <a:schemeClr val="tx2">
                        <a:lumMod val="75000"/>
                      </a:schemeClr>
                    </a:solidFill>
                    <a:latin typeface="+mn-ea"/>
                  </a:rPr>
                  <a:t>或绝热饱和温度</a:t>
                </a:r>
                <a14:m>
                  <m:oMath xmlns:m="http://schemas.openxmlformats.org/officeDocument/2006/math">
                    <m:sSub>
                      <m:sSubPr>
                        <m:ctrlPr>
                          <a:rPr lang="en-US" altLang="zh-CN" sz="2400" b="1" i="1">
                            <a:solidFill>
                              <a:schemeClr val="tx2">
                                <a:lumMod val="75000"/>
                              </a:schemeClr>
                            </a:solidFill>
                            <a:latin typeface="Cambria Math" panose="02040503050406030204" pitchFamily="18" charset="0"/>
                          </a:rPr>
                        </m:ctrlPr>
                      </m:sSubPr>
                      <m:e>
                        <m:r>
                          <a:rPr lang="en-US" altLang="zh-CN" sz="2400" b="1" i="1">
                            <a:solidFill>
                              <a:schemeClr val="tx2">
                                <a:lumMod val="75000"/>
                              </a:schemeClr>
                            </a:solidFill>
                            <a:latin typeface="Cambria Math" panose="02040503050406030204" pitchFamily="18" charset="0"/>
                          </a:rPr>
                          <m:t>𝒕</m:t>
                        </m:r>
                      </m:e>
                      <m:sub>
                        <m:r>
                          <a:rPr lang="en-US" altLang="zh-CN" sz="2400" b="1" i="1">
                            <a:solidFill>
                              <a:schemeClr val="tx2">
                                <a:lumMod val="75000"/>
                              </a:schemeClr>
                            </a:solidFill>
                            <a:latin typeface="Cambria Math" panose="02040503050406030204" pitchFamily="18" charset="0"/>
                          </a:rPr>
                          <m:t>𝒂𝒔</m:t>
                        </m:r>
                      </m:sub>
                    </m:sSub>
                  </m:oMath>
                </a14:m>
                <a:endParaRPr lang="en-US" altLang="zh-CN" sz="2400" b="1" dirty="0">
                  <a:latin typeface="+mn-ea"/>
                </a:endParaRPr>
              </a:p>
              <a:p>
                <a:pPr>
                  <a:spcBef>
                    <a:spcPts val="600"/>
                  </a:spcBef>
                </a:pPr>
                <a:r>
                  <a:rPr lang="en-US" altLang="zh-CN" sz="2400" b="1" dirty="0">
                    <a:latin typeface="+mn-ea"/>
                  </a:rPr>
                  <a:t>   </a:t>
                </a:r>
                <a:r>
                  <a:rPr lang="zh-CN" altLang="en-US" sz="2400" b="1" dirty="0">
                    <a:latin typeface="+mn-ea"/>
                  </a:rPr>
                  <a:t>沿等焓线与</a:t>
                </a:r>
                <a14:m>
                  <m:oMath xmlns:m="http://schemas.openxmlformats.org/officeDocument/2006/math">
                    <m:r>
                      <a:rPr lang="zh-CN" altLang="en-US" sz="2400" b="1" i="1">
                        <a:latin typeface="Cambria Math" panose="02040503050406030204" pitchFamily="18" charset="0"/>
                      </a:rPr>
                      <m:t>𝝋</m:t>
                    </m:r>
                    <m:r>
                      <a:rPr lang="en-US" altLang="zh-CN" sz="2400" b="1" i="1">
                        <a:latin typeface="Cambria Math" panose="02040503050406030204" pitchFamily="18" charset="0"/>
                      </a:rPr>
                      <m:t>=</m:t>
                    </m:r>
                    <m:r>
                      <a:rPr lang="en-US" altLang="zh-CN" sz="2400" b="1" i="1">
                        <a:latin typeface="Cambria Math" panose="02040503050406030204" pitchFamily="18" charset="0"/>
                      </a:rPr>
                      <m:t>𝟏𝟎𝟎</m:t>
                    </m:r>
                    <m:r>
                      <a:rPr lang="en-US" altLang="zh-CN" sz="2400" b="1" i="1">
                        <a:latin typeface="Cambria Math" panose="02040503050406030204" pitchFamily="18" charset="0"/>
                      </a:rPr>
                      <m:t>%</m:t>
                    </m:r>
                  </m:oMath>
                </a14:m>
                <a:r>
                  <a:rPr lang="zh-CN" altLang="en-US" sz="2400" b="1" dirty="0">
                    <a:latin typeface="+mn-ea"/>
                  </a:rPr>
                  <a:t>相交</a:t>
                </a:r>
                <a14:m>
                  <m:oMath xmlns:m="http://schemas.openxmlformats.org/officeDocument/2006/math">
                    <m:r>
                      <a:rPr lang="en-US" altLang="zh-CN" sz="2400" b="1" i="1" dirty="0">
                        <a:latin typeface="Cambria Math" panose="02040503050406030204" pitchFamily="18" charset="0"/>
                      </a:rPr>
                      <m:t>𝑫</m:t>
                    </m:r>
                  </m:oMath>
                </a14:m>
                <a:r>
                  <a:rPr lang="zh-CN" altLang="en-US" sz="2400" b="1" dirty="0">
                    <a:latin typeface="+mn-ea"/>
                  </a:rPr>
                  <a:t>点，由通过</a:t>
                </a:r>
                <a14:m>
                  <m:oMath xmlns:m="http://schemas.openxmlformats.org/officeDocument/2006/math">
                    <m:r>
                      <a:rPr lang="en-US" altLang="zh-CN" sz="2400" b="1" i="1">
                        <a:latin typeface="Cambria Math" panose="02040503050406030204" pitchFamily="18" charset="0"/>
                      </a:rPr>
                      <m:t>𝑫</m:t>
                    </m:r>
                  </m:oMath>
                </a14:m>
                <a:r>
                  <a:rPr lang="zh-CN" altLang="en-US" sz="2400" b="1" dirty="0">
                    <a:latin typeface="+mn-ea"/>
                  </a:rPr>
                  <a:t>点的</a:t>
                </a:r>
                <a:endParaRPr lang="en-US" altLang="zh-CN" sz="2400" b="1" dirty="0">
                  <a:latin typeface="+mn-ea"/>
                </a:endParaRPr>
              </a:p>
              <a:p>
                <a:pPr>
                  <a:spcBef>
                    <a:spcPts val="600"/>
                  </a:spcBef>
                </a:pPr>
                <a:r>
                  <a:rPr lang="zh-CN" altLang="en-US" sz="2400" b="1" dirty="0">
                    <a:latin typeface="+mn-ea"/>
                  </a:rPr>
                  <a:t>等</a:t>
                </a:r>
                <a14:m>
                  <m:oMath xmlns:m="http://schemas.openxmlformats.org/officeDocument/2006/math">
                    <m:r>
                      <a:rPr lang="en-US" altLang="zh-CN" sz="2400" b="1" i="1">
                        <a:latin typeface="Cambria Math" panose="02040503050406030204" pitchFamily="18" charset="0"/>
                      </a:rPr>
                      <m:t>𝒕</m:t>
                    </m:r>
                  </m:oMath>
                </a14:m>
                <a:r>
                  <a:rPr lang="zh-CN" altLang="en-US" sz="2400" b="1" dirty="0">
                    <a:latin typeface="+mn-ea"/>
                  </a:rPr>
                  <a:t>线读出</a:t>
                </a:r>
                <a:r>
                  <a:rPr lang="zh-CN" altLang="en-US" sz="2400" b="1" dirty="0" smtClean="0">
                    <a:latin typeface="+mn-ea"/>
                  </a:rPr>
                  <a:t>。</a:t>
                </a:r>
                <a:endParaRPr lang="en-US" altLang="zh-CN" sz="2400" b="1" dirty="0" smtClean="0">
                  <a:latin typeface="+mn-ea"/>
                </a:endParaRPr>
              </a:p>
              <a:p>
                <a:pPr>
                  <a:spcBef>
                    <a:spcPts val="600"/>
                  </a:spcBef>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）状态点</a:t>
                </a:r>
                <a:r>
                  <a:rPr lang="en-US" altLang="zh-CN" sz="2400" b="1" dirty="0" smtClean="0">
                    <a:latin typeface="Times New Roman" panose="02020603050405020304" pitchFamily="18" charset="0"/>
                    <a:cs typeface="Times New Roman" panose="02020603050405020304" pitchFamily="18" charset="0"/>
                  </a:rPr>
                  <a:t>A</a:t>
                </a:r>
                <a:r>
                  <a:rPr lang="zh-CN" altLang="en-US" sz="2400" b="1" dirty="0" smtClean="0">
                    <a:latin typeface="Times New Roman" panose="02020603050405020304" pitchFamily="18" charset="0"/>
                    <a:cs typeface="Times New Roman" panose="02020603050405020304" pitchFamily="18" charset="0"/>
                  </a:rPr>
                  <a:t>的确定</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mn-ea"/>
                  </a:rPr>
                  <a:t>   </a:t>
                </a:r>
                <a:r>
                  <a:rPr lang="zh-CN" altLang="en-US" sz="2400" b="1" dirty="0" smtClean="0">
                    <a:latin typeface="等线" panose="02010600030101010101" pitchFamily="2" charset="-122"/>
                    <a:ea typeface="等线" panose="02010600030101010101" pitchFamily="2" charset="-122"/>
                  </a:rPr>
                  <a:t>① </a:t>
                </a:r>
                <a14:m>
                  <m:oMath xmlns:m="http://schemas.openxmlformats.org/officeDocument/2006/math">
                    <m:r>
                      <a:rPr lang="en-US" altLang="zh-CN" sz="2400" b="1" i="1">
                        <a:latin typeface="Cambria Math" panose="02040503050406030204" pitchFamily="18" charset="0"/>
                      </a:rPr>
                      <m:t>𝒕</m:t>
                    </m:r>
                    <m:r>
                      <a:rPr lang="zh-CN" altLang="en-US" sz="2400" b="1" i="1" smtClean="0">
                        <a:latin typeface="Cambria Math" panose="02040503050406030204" pitchFamily="18" charset="0"/>
                      </a:rPr>
                      <m:t>和</m:t>
                    </m:r>
                    <m:r>
                      <a:rPr lang="zh-CN" altLang="en-US" sz="2400" b="1" i="1">
                        <a:latin typeface="Cambria Math" panose="02040503050406030204" pitchFamily="18" charset="0"/>
                      </a:rPr>
                      <m:t>𝝋</m:t>
                    </m:r>
                  </m:oMath>
                </a14:m>
                <a:r>
                  <a:rPr lang="zh-CN" altLang="en-US" sz="2400" b="1" dirty="0" smtClean="0">
                    <a:latin typeface="等线" panose="02010600030101010101" pitchFamily="2" charset="-122"/>
                    <a:ea typeface="等线" panose="02010600030101010101" pitchFamily="2" charset="-122"/>
                  </a:rPr>
                  <a:t>     ② </a:t>
                </a:r>
                <a14:m>
                  <m:oMath xmlns:m="http://schemas.openxmlformats.org/officeDocument/2006/math">
                    <m:r>
                      <a:rPr lang="en-US" altLang="zh-CN" sz="2400" b="1" i="1">
                        <a:latin typeface="Cambria Math" panose="02040503050406030204" pitchFamily="18" charset="0"/>
                      </a:rPr>
                      <m:t>𝒕</m:t>
                    </m:r>
                  </m:oMath>
                </a14:m>
                <a:r>
                  <a:rPr lang="zh-CN" altLang="en-US" sz="2400" b="1" dirty="0">
                    <a:latin typeface="+mn-ea"/>
                  </a:rPr>
                  <a:t>和</a:t>
                </a:r>
                <a14:m>
                  <m:oMath xmlns:m="http://schemas.openxmlformats.org/officeDocument/2006/math">
                    <m:r>
                      <a:rPr lang="en-US" altLang="zh-CN" sz="2400" b="1" i="1">
                        <a:latin typeface="Cambria Math" panose="02040503050406030204" pitchFamily="18" charset="0"/>
                      </a:rPr>
                      <m:t>𝑯</m:t>
                    </m:r>
                  </m:oMath>
                </a14:m>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en-US" altLang="zh-CN" sz="2400" b="1" dirty="0" smtClean="0">
                    <a:latin typeface="等线" panose="02010600030101010101" pitchFamily="2" charset="-122"/>
                    <a:ea typeface="等线" panose="02010600030101010101" pitchFamily="2" charset="-122"/>
                  </a:rPr>
                  <a:t>③ </a:t>
                </a:r>
                <a14:m>
                  <m:oMath xmlns:m="http://schemas.openxmlformats.org/officeDocument/2006/math">
                    <m:r>
                      <a:rPr lang="en-US" altLang="zh-CN" sz="2400" b="1" i="1">
                        <a:latin typeface="Cambria Math" panose="02040503050406030204" pitchFamily="18" charset="0"/>
                      </a:rPr>
                      <m:t>𝒕</m:t>
                    </m:r>
                  </m:oMath>
                </a14:m>
                <a:r>
                  <a:rPr lang="zh-CN" altLang="en-US" sz="2400" b="1" dirty="0" smtClean="0">
                    <a:latin typeface="+mn-ea"/>
                  </a:rPr>
                  <a:t>和</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𝒅</m:t>
                        </m:r>
                      </m:sub>
                    </m:sSub>
                    <m:r>
                      <a:rPr lang="en-US" altLang="zh-CN" sz="2400" b="1" i="0" smtClean="0">
                        <a:latin typeface="Cambria Math" panose="02040503050406030204" pitchFamily="18" charset="0"/>
                      </a:rPr>
                      <m:t> </m:t>
                    </m:r>
                  </m:oMath>
                </a14:m>
                <a:r>
                  <a:rPr lang="zh-CN" altLang="en-US" sz="2400" b="1" dirty="0" smtClean="0">
                    <a:latin typeface="+mn-ea"/>
                  </a:rPr>
                  <a:t>  </a:t>
                </a:r>
                <a:r>
                  <a:rPr lang="zh-CN" altLang="en-US" sz="2400" b="1" dirty="0" smtClean="0">
                    <a:latin typeface="等线" panose="02010600030101010101" pitchFamily="2" charset="-122"/>
                    <a:ea typeface="等线" panose="02010600030101010101" pitchFamily="2" charset="-122"/>
                  </a:rPr>
                  <a:t>④ </a:t>
                </a:r>
                <a14:m>
                  <m:oMath xmlns:m="http://schemas.openxmlformats.org/officeDocument/2006/math">
                    <m:r>
                      <a:rPr lang="en-US" altLang="zh-CN" sz="2400" b="1" i="1" dirty="0" smtClean="0">
                        <a:latin typeface="Cambria Math" panose="02040503050406030204" pitchFamily="18" charset="0"/>
                        <a:ea typeface="等线" panose="02010600030101010101" pitchFamily="2" charset="-122"/>
                      </a:rPr>
                      <m:t>𝒕</m:t>
                    </m:r>
                  </m:oMath>
                </a14:m>
                <a:r>
                  <a:rPr lang="zh-CN" altLang="en-US" sz="2400" b="1" dirty="0" smtClean="0">
                    <a:latin typeface="+mn-ea"/>
                  </a:rPr>
                  <a:t>和</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𝑾</m:t>
                        </m:r>
                      </m:sub>
                    </m:sSub>
                  </m:oMath>
                </a14:m>
                <a:r>
                  <a:rPr lang="en-US" altLang="zh-CN" sz="2400" b="1" dirty="0" smtClean="0">
                    <a:latin typeface="+mn-ea"/>
                  </a:rPr>
                  <a:t> (</a:t>
                </a:r>
                <a14:m>
                  <m:oMath xmlns:m="http://schemas.openxmlformats.org/officeDocument/2006/math">
                    <m:r>
                      <a:rPr lang="zh-CN" altLang="en-US" sz="2400" b="1" i="1" dirty="0">
                        <a:latin typeface="Cambria Math" panose="02040503050406030204" pitchFamily="18" charset="0"/>
                      </a:rPr>
                      <m:t>𝝋</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𝟏𝟎𝟎</m:t>
                    </m:r>
                    <m:r>
                      <a:rPr lang="en-US" altLang="zh-CN" sz="2400" b="1" i="1" dirty="0">
                        <a:latin typeface="Cambria Math" panose="02040503050406030204" pitchFamily="18" charset="0"/>
                      </a:rPr>
                      <m:t>%</m:t>
                    </m:r>
                  </m:oMath>
                </a14:m>
                <a:r>
                  <a:rPr lang="en-US" altLang="zh-CN" sz="2400" b="1" dirty="0">
                    <a:latin typeface="+mn-ea"/>
                  </a:rPr>
                  <a:t>)	</a:t>
                </a:r>
              </a:p>
            </p:txBody>
          </p:sp>
        </mc:Choice>
        <mc:Fallback xmlns="">
          <p:sp>
            <p:nvSpPr>
              <p:cNvPr id="3" name="矩形 2"/>
              <p:cNvSpPr>
                <a:spLocks noRot="1" noChangeAspect="1" noMove="1" noResize="1" noEditPoints="1" noAdjustHandles="1" noChangeArrowheads="1" noChangeShapeType="1" noTextEdit="1"/>
              </p:cNvSpPr>
              <p:nvPr/>
            </p:nvSpPr>
            <p:spPr>
              <a:xfrm>
                <a:off x="357051" y="787857"/>
                <a:ext cx="11517086" cy="5216813"/>
              </a:xfrm>
              <a:prstGeom prst="rect">
                <a:avLst/>
              </a:prstGeom>
              <a:blipFill>
                <a:blip r:embed="rId2"/>
                <a:stretch>
                  <a:fillRect l="-847" t="-1285" b="-1869"/>
                </a:stretch>
              </a:blipFill>
            </p:spPr>
            <p:txBody>
              <a:bodyPr/>
              <a:lstStyle/>
              <a:p>
                <a:r>
                  <a:rPr lang="zh-CN" altLang="en-US">
                    <a:noFill/>
                  </a:rPr>
                  <a:t> </a:t>
                </a:r>
              </a:p>
            </p:txBody>
          </p:sp>
        </mc:Fallback>
      </mc:AlternateContent>
      <p:grpSp>
        <p:nvGrpSpPr>
          <p:cNvPr id="4" name="组合 3"/>
          <p:cNvGrpSpPr/>
          <p:nvPr/>
        </p:nvGrpSpPr>
        <p:grpSpPr>
          <a:xfrm>
            <a:off x="6841573" y="833057"/>
            <a:ext cx="5124004" cy="6618604"/>
            <a:chOff x="6776259" y="793926"/>
            <a:chExt cx="5124004" cy="6618604"/>
          </a:xfrm>
        </p:grpSpPr>
        <p:cxnSp>
          <p:nvCxnSpPr>
            <p:cNvPr id="5" name="直接连接符 4"/>
            <p:cNvCxnSpPr/>
            <p:nvPr/>
          </p:nvCxnSpPr>
          <p:spPr>
            <a:xfrm flipH="1">
              <a:off x="8289830" y="3696789"/>
              <a:ext cx="1667605" cy="240084"/>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776259" y="793926"/>
              <a:ext cx="5124004" cy="6618604"/>
              <a:chOff x="6776259" y="793926"/>
              <a:chExt cx="5124004" cy="6618604"/>
            </a:xfrm>
          </p:grpSpPr>
          <p:grpSp>
            <p:nvGrpSpPr>
              <p:cNvPr id="15" name="组合 14"/>
              <p:cNvGrpSpPr/>
              <p:nvPr/>
            </p:nvGrpSpPr>
            <p:grpSpPr>
              <a:xfrm>
                <a:off x="6776259" y="2103827"/>
                <a:ext cx="4815295" cy="5308703"/>
                <a:chOff x="6776259" y="2103827"/>
                <a:chExt cx="4815295" cy="5308703"/>
              </a:xfrm>
            </p:grpSpPr>
            <p:sp>
              <p:nvSpPr>
                <p:cNvPr id="39" name="弧形 38"/>
                <p:cNvSpPr/>
                <p:nvPr/>
              </p:nvSpPr>
              <p:spPr>
                <a:xfrm rot="19378049">
                  <a:off x="6776259" y="5077251"/>
                  <a:ext cx="4815295" cy="407721"/>
                </a:xfrm>
                <a:prstGeom prst="arc">
                  <a:avLst>
                    <a:gd name="adj1" fmla="val 16200000"/>
                    <a:gd name="adj2" fmla="val 21471947"/>
                  </a:avLst>
                </a:prstGeom>
                <a:ln w="317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弧形 39"/>
                <p:cNvSpPr/>
                <p:nvPr/>
              </p:nvSpPr>
              <p:spPr>
                <a:xfrm rot="18110958">
                  <a:off x="6421623" y="4344006"/>
                  <a:ext cx="5308703" cy="828346"/>
                </a:xfrm>
                <a:prstGeom prst="arc">
                  <a:avLst>
                    <a:gd name="adj1" fmla="val 16200000"/>
                    <a:gd name="adj2" fmla="val 21297152"/>
                  </a:avLst>
                </a:prstGeom>
                <a:ln w="317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6" name="直接箭头连接符 15"/>
              <p:cNvCxnSpPr/>
              <p:nvPr/>
            </p:nvCxnSpPr>
            <p:spPr>
              <a:xfrm flipH="1" flipV="1">
                <a:off x="8255726" y="2325188"/>
                <a:ext cx="1" cy="3278777"/>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255726" y="5590902"/>
                <a:ext cx="364453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255726" y="5590902"/>
                <a:ext cx="888274" cy="888275"/>
              </a:xfrm>
              <a:prstGeom prst="line">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232864" y="2864645"/>
                <a:ext cx="1724571" cy="1692639"/>
              </a:xfrm>
              <a:prstGeom prst="line">
                <a:avLst/>
              </a:prstGeom>
              <a:ln w="2540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255725" y="4140926"/>
                <a:ext cx="3226526" cy="1449977"/>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11887197" y="2256705"/>
                <a:ext cx="1" cy="32787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圆角矩形标注 21"/>
              <p:cNvSpPr/>
              <p:nvPr/>
            </p:nvSpPr>
            <p:spPr>
              <a:xfrm>
                <a:off x="7855486" y="6035040"/>
                <a:ext cx="792125" cy="470262"/>
              </a:xfrm>
              <a:prstGeom prst="wedgeRoundRectCallout">
                <a:avLst>
                  <a:gd name="adj1" fmla="val 38907"/>
                  <a:gd name="adj2" fmla="val -763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横轴</a:t>
                </a:r>
                <a:endParaRPr lang="zh-CN" altLang="en-US" dirty="0"/>
              </a:p>
            </p:txBody>
          </p:sp>
          <mc:AlternateContent xmlns:mc="http://schemas.openxmlformats.org/markup-compatibility/2006" xmlns:a14="http://schemas.microsoft.com/office/drawing/2010/main">
            <mc:Choice Requires="a14">
              <p:sp>
                <p:nvSpPr>
                  <p:cNvPr id="23" name="圆角矩形标注 22"/>
                  <p:cNvSpPr/>
                  <p:nvPr/>
                </p:nvSpPr>
                <p:spPr>
                  <a:xfrm>
                    <a:off x="7707086" y="2467426"/>
                    <a:ext cx="411479" cy="1673500"/>
                  </a:xfrm>
                  <a:prstGeom prst="wedgeRoundRectCallout">
                    <a:avLst>
                      <a:gd name="adj1" fmla="val 83041"/>
                      <a:gd name="adj2" fmla="val -456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纵</a:t>
                    </a:r>
                    <a:r>
                      <a:rPr lang="zh-CN" altLang="en-US" dirty="0"/>
                      <a:t>轴</a:t>
                    </a:r>
                    <a14:m>
                      <m:oMath xmlns:m="http://schemas.openxmlformats.org/officeDocument/2006/math">
                        <m:r>
                          <a:rPr lang="zh-CN" altLang="en-US" i="1" dirty="0" smtClean="0">
                            <a:latin typeface="Cambria Math" panose="02040503050406030204" pitchFamily="18" charset="0"/>
                          </a:rPr>
                          <m:t>⋮</m:t>
                        </m:r>
                        <m:r>
                          <a:rPr lang="zh-CN" altLang="en-US" dirty="0">
                            <a:latin typeface="Cambria Math" panose="02040503050406030204" pitchFamily="18" charset="0"/>
                          </a:rPr>
                          <m:t>焓</m:t>
                        </m:r>
                      </m:oMath>
                    </a14:m>
                    <a:endParaRPr lang="en-US" altLang="zh-CN"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zh-CN" altLang="en-US" dirty="0">
                              <a:latin typeface="Cambria Math" panose="02040503050406030204" pitchFamily="18" charset="0"/>
                            </a:rPr>
                            <m:t>值</m:t>
                          </m:r>
                        </m:oMath>
                      </m:oMathPara>
                    </a14:m>
                    <a:endParaRPr lang="en-US" altLang="zh-CN" dirty="0" smtClean="0"/>
                  </a:p>
                  <a:p>
                    <a:pPr algn="ctr"/>
                    <a:endParaRPr lang="zh-CN" altLang="en-US" dirty="0"/>
                  </a:p>
                </p:txBody>
              </p:sp>
            </mc:Choice>
            <mc:Fallback xmlns="">
              <p:sp>
                <p:nvSpPr>
                  <p:cNvPr id="69" name="圆角矩形标注 68"/>
                  <p:cNvSpPr>
                    <a:spLocks noRot="1" noChangeAspect="1" noMove="1" noResize="1" noEditPoints="1" noAdjustHandles="1" noChangeArrowheads="1" noChangeShapeType="1" noTextEdit="1"/>
                  </p:cNvSpPr>
                  <p:nvPr/>
                </p:nvSpPr>
                <p:spPr>
                  <a:xfrm>
                    <a:off x="7707086" y="2467426"/>
                    <a:ext cx="411479" cy="1673500"/>
                  </a:xfrm>
                  <a:prstGeom prst="wedgeRoundRectCallout">
                    <a:avLst>
                      <a:gd name="adj1" fmla="val 83041"/>
                      <a:gd name="adj2" fmla="val -45657"/>
                      <a:gd name="adj3" fmla="val 16667"/>
                    </a:avLst>
                  </a:prstGeom>
                  <a:blipFill>
                    <a:blip r:embed="rId3"/>
                    <a:stretch>
                      <a:fillRect l="-12766" t="-32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圆角矩形标注 23"/>
                  <p:cNvSpPr/>
                  <p:nvPr/>
                </p:nvSpPr>
                <p:spPr>
                  <a:xfrm>
                    <a:off x="9170126" y="5721532"/>
                    <a:ext cx="1933302" cy="470262"/>
                  </a:xfrm>
                  <a:prstGeom prst="wedgeRoundRectCallout">
                    <a:avLst>
                      <a:gd name="adj1" fmla="val 38907"/>
                      <a:gd name="adj2" fmla="val -763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辅助水平轴</a:t>
                    </a:r>
                    <a:r>
                      <a:rPr lang="en-US" altLang="zh-CN" dirty="0" smtClean="0"/>
                      <a:t>—</a:t>
                    </a:r>
                    <a14:m>
                      <m:oMath xmlns:m="http://schemas.openxmlformats.org/officeDocument/2006/math">
                        <m:r>
                          <a:rPr lang="en-US" altLang="zh-CN" b="0" i="1" smtClean="0">
                            <a:latin typeface="Cambria Math" panose="02040503050406030204" pitchFamily="18" charset="0"/>
                          </a:rPr>
                          <m:t>𝐻</m:t>
                        </m:r>
                      </m:oMath>
                    </a14:m>
                    <a:endParaRPr lang="zh-CN" altLang="en-US" dirty="0"/>
                  </a:p>
                </p:txBody>
              </p:sp>
            </mc:Choice>
            <mc:Fallback xmlns="">
              <p:sp>
                <p:nvSpPr>
                  <p:cNvPr id="70" name="圆角矩形标注 69"/>
                  <p:cNvSpPr>
                    <a:spLocks noRot="1" noChangeAspect="1" noMove="1" noResize="1" noEditPoints="1" noAdjustHandles="1" noChangeArrowheads="1" noChangeShapeType="1" noTextEdit="1"/>
                  </p:cNvSpPr>
                  <p:nvPr/>
                </p:nvSpPr>
                <p:spPr>
                  <a:xfrm>
                    <a:off x="9170126" y="5721532"/>
                    <a:ext cx="1933302" cy="470262"/>
                  </a:xfrm>
                  <a:prstGeom prst="wedgeRoundRectCallout">
                    <a:avLst>
                      <a:gd name="adj1" fmla="val 38907"/>
                      <a:gd name="adj2" fmla="val -76389"/>
                      <a:gd name="adj3" fmla="val 16667"/>
                    </a:avLst>
                  </a:prstGeom>
                  <a:blipFill>
                    <a:blip r:embed="rId4"/>
                    <a:stretch>
                      <a:fillRect b="-5941"/>
                    </a:stretch>
                  </a:blipFill>
                </p:spPr>
                <p:txBody>
                  <a:bodyPr/>
                  <a:lstStyle/>
                  <a:p>
                    <a:r>
                      <a:rPr lang="zh-CN" altLang="en-US">
                        <a:noFill/>
                      </a:rPr>
                      <a:t> </a:t>
                    </a:r>
                  </a:p>
                </p:txBody>
              </p:sp>
            </mc:Fallback>
          </mc:AlternateContent>
          <p:cxnSp>
            <p:nvCxnSpPr>
              <p:cNvPr id="25" name="直接连接符 24"/>
              <p:cNvCxnSpPr/>
              <p:nvPr/>
            </p:nvCxnSpPr>
            <p:spPr>
              <a:xfrm flipH="1">
                <a:off x="9166961" y="2256705"/>
                <a:ext cx="44527" cy="334726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9276072" y="3444965"/>
                <a:ext cx="6400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点</a:t>
                </a:r>
                <a:endParaRPr lang="zh-CN" altLang="en-US" dirty="0">
                  <a:latin typeface="Times New Roman" panose="02020603050405020304" pitchFamily="18" charset="0"/>
                  <a:cs typeface="Times New Roman" panose="02020603050405020304" pitchFamily="18" charset="0"/>
                </a:endParaRPr>
              </a:p>
            </p:txBody>
          </p:sp>
          <p:sp>
            <p:nvSpPr>
              <p:cNvPr id="27" name="流程图: 接点 26"/>
              <p:cNvSpPr/>
              <p:nvPr/>
            </p:nvSpPr>
            <p:spPr>
              <a:xfrm flipH="1">
                <a:off x="9143204" y="3752207"/>
                <a:ext cx="98765" cy="101214"/>
              </a:xfrm>
              <a:prstGeom prst="flowChartConnector">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xmlns:a14="http://schemas.microsoft.com/office/drawing/2010/main">
            <mc:Choice Requires="a14">
              <p:sp>
                <p:nvSpPr>
                  <p:cNvPr id="28" name="文本框 27"/>
                  <p:cNvSpPr txBox="1"/>
                  <p:nvPr/>
                </p:nvSpPr>
                <p:spPr>
                  <a:xfrm>
                    <a:off x="10357675" y="3567541"/>
                    <a:ext cx="135825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cs typeface="Times New Roman" panose="02020603050405020304" pitchFamily="18" charset="0"/>
                            </a:rPr>
                            <m:t>𝜑</m:t>
                          </m:r>
                          <m:r>
                            <a:rPr lang="en-US" altLang="zh-CN" b="0" i="1" smtClean="0">
                              <a:latin typeface="Cambria Math" panose="02040503050406030204" pitchFamily="18" charset="0"/>
                              <a:cs typeface="Times New Roman" panose="02020603050405020304" pitchFamily="18" charset="0"/>
                            </a:rPr>
                            <m:t>=100%</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74" name="文本框 73"/>
                  <p:cNvSpPr txBox="1">
                    <a:spLocks noRot="1" noChangeAspect="1" noMove="1" noResize="1" noEditPoints="1" noAdjustHandles="1" noChangeArrowheads="1" noChangeShapeType="1" noTextEdit="1"/>
                  </p:cNvSpPr>
                  <p:nvPr/>
                </p:nvSpPr>
                <p:spPr>
                  <a:xfrm>
                    <a:off x="10357675" y="3567541"/>
                    <a:ext cx="1358257" cy="369332"/>
                  </a:xfrm>
                  <a:prstGeom prst="rect">
                    <a:avLst/>
                  </a:prstGeom>
                  <a:blipFill>
                    <a:blip r:embed="rId5"/>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9596058" y="2318803"/>
                    <a:ext cx="135825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cs typeface="Times New Roman" panose="02020603050405020304" pitchFamily="18" charset="0"/>
                            </a:rPr>
                            <m:t>𝜑</m:t>
                          </m:r>
                          <m:r>
                            <a:rPr lang="en-US" altLang="zh-CN" b="0" i="1" smtClean="0">
                              <a:latin typeface="Cambria Math" panose="02040503050406030204" pitchFamily="18" charset="0"/>
                              <a:cs typeface="Times New Roman" panose="020206030504050203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75" name="文本框 74"/>
                  <p:cNvSpPr txBox="1">
                    <a:spLocks noRot="1" noChangeAspect="1" noMove="1" noResize="1" noEditPoints="1" noAdjustHandles="1" noChangeArrowheads="1" noChangeShapeType="1" noTextEdit="1"/>
                  </p:cNvSpPr>
                  <p:nvPr/>
                </p:nvSpPr>
                <p:spPr>
                  <a:xfrm>
                    <a:off x="9596058" y="2318803"/>
                    <a:ext cx="1358257" cy="369332"/>
                  </a:xfrm>
                  <a:prstGeom prst="rect">
                    <a:avLst/>
                  </a:prstGeom>
                  <a:blipFill>
                    <a:blip r:embed="rId6"/>
                    <a:stretch>
                      <a:fillRect b="-8197"/>
                    </a:stretch>
                  </a:blipFill>
                </p:spPr>
                <p:txBody>
                  <a:bodyPr/>
                  <a:lstStyle/>
                  <a:p>
                    <a:r>
                      <a:rPr lang="zh-CN" altLang="en-US">
                        <a:noFill/>
                      </a:rPr>
                      <a:t> </a:t>
                    </a:r>
                  </a:p>
                </p:txBody>
              </p:sp>
            </mc:Fallback>
          </mc:AlternateContent>
          <p:sp>
            <p:nvSpPr>
              <p:cNvPr id="30" name="文本框 29"/>
              <p:cNvSpPr txBox="1"/>
              <p:nvPr/>
            </p:nvSpPr>
            <p:spPr>
              <a:xfrm>
                <a:off x="10437570" y="4521998"/>
                <a:ext cx="1449627" cy="338554"/>
              </a:xfrm>
              <a:prstGeom prst="rect">
                <a:avLst/>
              </a:prstGeom>
              <a:noFill/>
            </p:spPr>
            <p:txBody>
              <a:bodyPr wrap="square" rtlCol="0">
                <a:spAutoFit/>
              </a:bodyPr>
              <a:lstStyle/>
              <a:p>
                <a:r>
                  <a:rPr lang="zh-CN" altLang="en-US" sz="1600" dirty="0" smtClean="0">
                    <a:latin typeface="Times New Roman" panose="02020603050405020304" pitchFamily="18" charset="0"/>
                    <a:cs typeface="Times New Roman" panose="02020603050405020304" pitchFamily="18" charset="0"/>
                  </a:rPr>
                  <a:t>水蒸汽分压线</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圆角矩形标注 30"/>
                  <p:cNvSpPr/>
                  <p:nvPr/>
                </p:nvSpPr>
                <p:spPr>
                  <a:xfrm>
                    <a:off x="11390085" y="793926"/>
                    <a:ext cx="411479" cy="1673500"/>
                  </a:xfrm>
                  <a:prstGeom prst="wedgeRoundRectCallout">
                    <a:avLst>
                      <a:gd name="adj1" fmla="val 86408"/>
                      <a:gd name="adj2" fmla="val 462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纵坐标</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𝑉</m:t>
                            </m:r>
                          </m:sub>
                        </m:sSub>
                      </m:oMath>
                    </a14:m>
                    <a:endParaRPr lang="en-US" altLang="zh-CN" dirty="0" smtClean="0"/>
                  </a:p>
                  <a:p>
                    <a:pPr algn="ctr"/>
                    <a:endParaRPr lang="zh-CN" altLang="en-US" dirty="0"/>
                  </a:p>
                </p:txBody>
              </p:sp>
            </mc:Choice>
            <mc:Fallback xmlns="">
              <p:sp>
                <p:nvSpPr>
                  <p:cNvPr id="77" name="圆角矩形标注 76"/>
                  <p:cNvSpPr>
                    <a:spLocks noRot="1" noChangeAspect="1" noMove="1" noResize="1" noEditPoints="1" noAdjustHandles="1" noChangeArrowheads="1" noChangeShapeType="1" noTextEdit="1"/>
                  </p:cNvSpPr>
                  <p:nvPr/>
                </p:nvSpPr>
                <p:spPr>
                  <a:xfrm>
                    <a:off x="11390085" y="793926"/>
                    <a:ext cx="411479" cy="1673500"/>
                  </a:xfrm>
                  <a:prstGeom prst="wedgeRoundRectCallout">
                    <a:avLst>
                      <a:gd name="adj1" fmla="val 86408"/>
                      <a:gd name="adj2" fmla="val 46238"/>
                      <a:gd name="adj3" fmla="val 16667"/>
                    </a:avLst>
                  </a:prstGeom>
                  <a:blipFill>
                    <a:blip r:embed="rId7"/>
                    <a:stretch>
                      <a:fillRect l="-8333" t="-3237"/>
                    </a:stretch>
                  </a:blipFill>
                </p:spPr>
                <p:txBody>
                  <a:bodyPr/>
                  <a:lstStyle/>
                  <a:p>
                    <a:r>
                      <a:rPr lang="zh-CN" altLang="en-US">
                        <a:noFill/>
                      </a:rPr>
                      <a:t> </a:t>
                    </a:r>
                  </a:p>
                </p:txBody>
              </p:sp>
            </mc:Fallback>
          </mc:AlternateContent>
          <p:sp>
            <p:nvSpPr>
              <p:cNvPr id="32" name="文本框 31"/>
              <p:cNvSpPr txBox="1"/>
              <p:nvPr/>
            </p:nvSpPr>
            <p:spPr>
              <a:xfrm>
                <a:off x="9166959" y="5042956"/>
                <a:ext cx="64008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点</a:t>
                </a:r>
                <a:endParaRPr lang="zh-CN" altLang="en-US"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8644444" y="4767440"/>
                <a:ext cx="6400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点</a:t>
                </a:r>
                <a:endParaRPr lang="zh-CN" altLang="en-US" dirty="0">
                  <a:latin typeface="Times New Roman" panose="02020603050405020304" pitchFamily="18" charset="0"/>
                  <a:cs typeface="Times New Roman" panose="02020603050405020304" pitchFamily="18" charset="0"/>
                </a:endParaRPr>
              </a:p>
            </p:txBody>
          </p:sp>
          <p:sp>
            <p:nvSpPr>
              <p:cNvPr id="34" name="流程图: 接点 33"/>
              <p:cNvSpPr/>
              <p:nvPr/>
            </p:nvSpPr>
            <p:spPr>
              <a:xfrm flipH="1">
                <a:off x="9112725" y="5132514"/>
                <a:ext cx="98765" cy="101214"/>
              </a:xfrm>
              <a:prstGeom prst="flowChartConnector">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流程图: 接点 34"/>
              <p:cNvSpPr/>
              <p:nvPr/>
            </p:nvSpPr>
            <p:spPr>
              <a:xfrm flipH="1">
                <a:off x="9112723" y="4952398"/>
                <a:ext cx="98765" cy="101214"/>
              </a:xfrm>
              <a:prstGeom prst="flowChartConnector">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36" name="直接箭头连接符 35"/>
              <p:cNvCxnSpPr/>
              <p:nvPr/>
            </p:nvCxnSpPr>
            <p:spPr>
              <a:xfrm flipH="1" flipV="1">
                <a:off x="8369471" y="1923525"/>
                <a:ext cx="1" cy="32787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圆角矩形标注 36"/>
                  <p:cNvSpPr/>
                  <p:nvPr/>
                </p:nvSpPr>
                <p:spPr>
                  <a:xfrm>
                    <a:off x="8438704" y="1056045"/>
                    <a:ext cx="411479" cy="1673500"/>
                  </a:xfrm>
                  <a:prstGeom prst="wedgeRoundRectCallout">
                    <a:avLst>
                      <a:gd name="adj1" fmla="val -65108"/>
                      <a:gd name="adj2" fmla="val 363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纵坐标</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endParaRPr lang="en-US" altLang="zh-CN" dirty="0" smtClean="0"/>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30" name="圆角矩形标注 29"/>
                  <p:cNvSpPr>
                    <a:spLocks noRot="1" noChangeAspect="1" noMove="1" noResize="1" noEditPoints="1" noAdjustHandles="1" noChangeArrowheads="1" noChangeShapeType="1" noTextEdit="1"/>
                  </p:cNvSpPr>
                  <p:nvPr/>
                </p:nvSpPr>
                <p:spPr>
                  <a:xfrm>
                    <a:off x="8438704" y="1056045"/>
                    <a:ext cx="411479" cy="1673500"/>
                  </a:xfrm>
                  <a:prstGeom prst="wedgeRoundRectCallout">
                    <a:avLst>
                      <a:gd name="adj1" fmla="val -65108"/>
                      <a:gd name="adj2" fmla="val 36303"/>
                      <a:gd name="adj3" fmla="val 16667"/>
                    </a:avLst>
                  </a:prstGeom>
                  <a:blipFill>
                    <a:blip r:embed="rId8"/>
                    <a:stretch>
                      <a:fillRect r="-8537"/>
                    </a:stretch>
                  </a:blipFill>
                </p:spPr>
                <p:txBody>
                  <a:bodyPr/>
                  <a:lstStyle/>
                  <a:p>
                    <a:r>
                      <a:rPr lang="zh-CN" altLang="en-US">
                        <a:noFill/>
                      </a:rPr>
                      <a:t> </a:t>
                    </a:r>
                  </a:p>
                </p:txBody>
              </p:sp>
            </mc:Fallback>
          </mc:AlternateContent>
          <p:sp>
            <p:nvSpPr>
              <p:cNvPr id="38" name="文本框 37"/>
              <p:cNvSpPr txBox="1"/>
              <p:nvPr/>
            </p:nvSpPr>
            <p:spPr>
              <a:xfrm>
                <a:off x="9750278" y="4068601"/>
                <a:ext cx="64008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zh-CN" altLang="en-US" dirty="0" smtClean="0">
                    <a:latin typeface="Times New Roman" panose="02020603050405020304" pitchFamily="18" charset="0"/>
                    <a:cs typeface="Times New Roman" panose="02020603050405020304" pitchFamily="18" charset="0"/>
                  </a:rPr>
                  <a:t>点</a:t>
                </a:r>
                <a:endParaRPr lang="zh-CN" altLang="en-US" dirty="0">
                  <a:latin typeface="Times New Roman" panose="02020603050405020304" pitchFamily="18" charset="0"/>
                  <a:cs typeface="Times New Roman" panose="02020603050405020304" pitchFamily="18" charset="0"/>
                </a:endParaRPr>
              </a:p>
            </p:txBody>
          </p:sp>
        </p:grpSp>
        <p:cxnSp>
          <p:nvCxnSpPr>
            <p:cNvPr id="7" name="直接连接符 6"/>
            <p:cNvCxnSpPr/>
            <p:nvPr/>
          </p:nvCxnSpPr>
          <p:spPr>
            <a:xfrm flipH="1">
              <a:off x="8255725" y="5012047"/>
              <a:ext cx="906380" cy="180116"/>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p:cNvSpPr txBox="1"/>
                <p:nvPr/>
              </p:nvSpPr>
              <p:spPr>
                <a:xfrm>
                  <a:off x="8020594" y="3758738"/>
                  <a:ext cx="332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8020594" y="3758738"/>
                  <a:ext cx="332509"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924077" y="4959633"/>
                  <a:ext cx="332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𝑑</m:t>
                            </m:r>
                          </m:sub>
                        </m:sSub>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7924077" y="4959633"/>
                  <a:ext cx="332509" cy="369332"/>
                </a:xfrm>
                <a:prstGeom prst="rect">
                  <a:avLst/>
                </a:prstGeom>
                <a:blipFill>
                  <a:blip r:embed="rId10"/>
                  <a:stretch>
                    <a:fillRect r="-5556"/>
                  </a:stretch>
                </a:blipFill>
              </p:spPr>
              <p:txBody>
                <a:bodyPr/>
                <a:lstStyle/>
                <a:p>
                  <a:r>
                    <a:rPr lang="zh-CN" altLang="en-US">
                      <a:noFill/>
                    </a:rPr>
                    <a:t> </a:t>
                  </a:r>
                </a:p>
              </p:txBody>
            </p:sp>
          </mc:Fallback>
        </mc:AlternateContent>
        <p:sp>
          <p:nvSpPr>
            <p:cNvPr id="10" name="流程图: 接点 9"/>
            <p:cNvSpPr/>
            <p:nvPr/>
          </p:nvSpPr>
          <p:spPr>
            <a:xfrm flipH="1">
              <a:off x="9847019" y="4467487"/>
              <a:ext cx="98765" cy="101214"/>
            </a:xfrm>
            <a:prstGeom prst="flowChartConnector">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11" name="直接连接符 10"/>
            <p:cNvCxnSpPr/>
            <p:nvPr/>
          </p:nvCxnSpPr>
          <p:spPr>
            <a:xfrm flipH="1">
              <a:off x="8227787" y="4467291"/>
              <a:ext cx="1929598" cy="408331"/>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p:cNvSpPr txBox="1"/>
                <p:nvPr/>
              </p:nvSpPr>
              <p:spPr>
                <a:xfrm>
                  <a:off x="7293291" y="4668389"/>
                  <a:ext cx="9905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𝑊</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𝑎𝑠</m:t>
                            </m:r>
                          </m:sub>
                        </m:sSub>
                        <m:r>
                          <a:rPr lang="en-US" altLang="zh-CN" b="0" i="1" smtClean="0">
                            <a:latin typeface="Cambria Math" panose="02040503050406030204" pitchFamily="18" charset="0"/>
                          </a:rPr>
                          <m:t>)</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7293291" y="4668389"/>
                  <a:ext cx="990547" cy="369332"/>
                </a:xfrm>
                <a:prstGeom prst="rect">
                  <a:avLst/>
                </a:prstGeom>
                <a:blipFill>
                  <a:blip r:embed="rId11"/>
                  <a:stretch>
                    <a:fillRect b="-13115"/>
                  </a:stretch>
                </a:blipFill>
              </p:spPr>
              <p:txBody>
                <a:bodyPr/>
                <a:lstStyle/>
                <a:p>
                  <a:r>
                    <a:rPr lang="zh-CN" altLang="en-US">
                      <a:noFill/>
                    </a:rPr>
                    <a:t> </a:t>
                  </a:r>
                </a:p>
              </p:txBody>
            </p:sp>
          </mc:Fallback>
        </mc:AlternateContent>
        <p:sp>
          <p:nvSpPr>
            <p:cNvPr id="13" name="圆角矩形标注 12"/>
            <p:cNvSpPr/>
            <p:nvPr/>
          </p:nvSpPr>
          <p:spPr>
            <a:xfrm>
              <a:off x="9292591" y="1440667"/>
              <a:ext cx="411479" cy="1166498"/>
            </a:xfrm>
            <a:prstGeom prst="wedgeRoundRectCallout">
              <a:avLst>
                <a:gd name="adj1" fmla="val -75497"/>
                <a:gd name="adj2" fmla="val 183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等湿度线</a:t>
              </a:r>
              <a:endParaRPr lang="en-US" altLang="zh-CN" dirty="0" smtClean="0"/>
            </a:p>
          </p:txBody>
        </p:sp>
        <p:sp>
          <p:nvSpPr>
            <p:cNvPr id="14" name="圆角矩形标注 13"/>
            <p:cNvSpPr/>
            <p:nvPr/>
          </p:nvSpPr>
          <p:spPr>
            <a:xfrm>
              <a:off x="9874622" y="3183356"/>
              <a:ext cx="911770" cy="379303"/>
            </a:xfrm>
            <a:prstGeom prst="wedgeRoundRectCallout">
              <a:avLst>
                <a:gd name="adj1" fmla="val -78048"/>
                <a:gd name="adj2" fmla="val 2180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等焓线</a:t>
              </a:r>
              <a:endParaRPr lang="en-US" altLang="zh-CN" dirty="0" smtClean="0"/>
            </a:p>
          </p:txBody>
        </p:sp>
      </p:grpSp>
    </p:spTree>
    <p:extLst>
      <p:ext uri="{BB962C8B-B14F-4D97-AF65-F5344CB8AC3E}">
        <p14:creationId xmlns:p14="http://schemas.microsoft.com/office/powerpoint/2010/main" val="1825825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xmlns:a14="http://schemas.microsoft.com/office/drawing/2010/main">
        <mc:Choice Requires="a14">
          <p:sp>
            <p:nvSpPr>
              <p:cNvPr id="3" name="矩形 2"/>
              <p:cNvSpPr/>
              <p:nvPr/>
            </p:nvSpPr>
            <p:spPr>
              <a:xfrm>
                <a:off x="357051" y="787857"/>
                <a:ext cx="11517086" cy="3046988"/>
              </a:xfrm>
              <a:prstGeom prst="rect">
                <a:avLst/>
              </a:prstGeom>
            </p:spPr>
            <p:txBody>
              <a:bodyPr wrap="square">
                <a:spAutoFit/>
              </a:bodyPr>
              <a:lstStyle/>
              <a:p>
                <a:r>
                  <a:rPr lang="en-US" altLang="zh-CN" sz="2400" b="1" dirty="0" smtClean="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湿物料中的水分平衡曲线</a:t>
                </a:r>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总水分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结合水分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非结合水分</a:t>
                </a:r>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总水分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平衡水分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自由水分</a:t>
                </a:r>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结合水分是空气相对湿度为</a:t>
                </a:r>
                <a14:m>
                  <m:oMath xmlns:m="http://schemas.openxmlformats.org/officeDocument/2006/math">
                    <m:r>
                      <a:rPr lang="en-US" altLang="zh-CN" sz="2400" b="1" dirty="0">
                        <a:latin typeface="Cambria Math" panose="02040503050406030204" pitchFamily="18" charset="0"/>
                        <a:cs typeface="Times New Roman" panose="02020603050405020304" pitchFamily="18" charset="0"/>
                      </a:rPr>
                      <m:t>1</m:t>
                    </m:r>
                    <m:r>
                      <a:rPr lang="en-US" altLang="zh-CN" sz="2400" b="1" i="1" dirty="0" smtClean="0">
                        <a:latin typeface="Cambria Math" panose="02040503050406030204" pitchFamily="18" charset="0"/>
                        <a:cs typeface="Times New Roman" panose="02020603050405020304" pitchFamily="18" charset="0"/>
                      </a:rPr>
                      <m:t>𝟎𝟎</m:t>
                    </m:r>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b="1" dirty="0" smtClean="0">
                    <a:latin typeface="Times New Roman" panose="02020603050405020304" pitchFamily="18" charset="0"/>
                    <a:cs typeface="Times New Roman" panose="02020603050405020304" pitchFamily="18" charset="0"/>
                  </a:rPr>
                  <a:t>的平衡水分。</a:t>
                </a:r>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57051" y="787857"/>
                <a:ext cx="11517086" cy="3046988"/>
              </a:xfrm>
              <a:prstGeom prst="rect">
                <a:avLst/>
              </a:prstGeom>
              <a:blipFill>
                <a:blip r:embed="rId2"/>
                <a:stretch>
                  <a:fillRect l="-847" t="-2200"/>
                </a:stretch>
              </a:blipFill>
            </p:spPr>
            <p:txBody>
              <a:bodyPr/>
              <a:lstStyle/>
              <a:p>
                <a:r>
                  <a:rPr lang="zh-CN" altLang="en-US">
                    <a:noFill/>
                  </a:rPr>
                  <a:t> </a:t>
                </a:r>
              </a:p>
            </p:txBody>
          </p:sp>
        </mc:Fallback>
      </mc:AlternateContent>
      <p:grpSp>
        <p:nvGrpSpPr>
          <p:cNvPr id="4" name="组合 3"/>
          <p:cNvGrpSpPr/>
          <p:nvPr/>
        </p:nvGrpSpPr>
        <p:grpSpPr>
          <a:xfrm>
            <a:off x="6347053" y="801758"/>
            <a:ext cx="5287871" cy="5810514"/>
            <a:chOff x="6347053" y="801758"/>
            <a:chExt cx="5287871" cy="5810514"/>
          </a:xfrm>
        </p:grpSpPr>
        <p:pic>
          <p:nvPicPr>
            <p:cNvPr id="5" name="Picture 1027" descr="D:\翁南梅\教学\干燥\水分性质.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8749" y="1354472"/>
              <a:ext cx="3686175" cy="5257800"/>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标注 5"/>
            <p:cNvSpPr/>
            <p:nvPr/>
          </p:nvSpPr>
          <p:spPr>
            <a:xfrm>
              <a:off x="6411074" y="801758"/>
              <a:ext cx="1473654" cy="590918"/>
            </a:xfrm>
            <a:prstGeom prst="wedgeRoundRectCallout">
              <a:avLst>
                <a:gd name="adj1" fmla="val 136180"/>
                <a:gd name="adj2" fmla="val 1139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干基含水量</a:t>
              </a:r>
              <a:endParaRPr lang="zh-CN" altLang="en-US" dirty="0"/>
            </a:p>
          </p:txBody>
        </p:sp>
        <p:sp>
          <p:nvSpPr>
            <p:cNvPr id="7" name="圆角矩形标注 6"/>
            <p:cNvSpPr/>
            <p:nvPr/>
          </p:nvSpPr>
          <p:spPr>
            <a:xfrm>
              <a:off x="6347053" y="3808322"/>
              <a:ext cx="1473654" cy="590918"/>
            </a:xfrm>
            <a:prstGeom prst="wedgeRoundRectCallout">
              <a:avLst>
                <a:gd name="adj1" fmla="val 195571"/>
                <a:gd name="adj2" fmla="val 674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平衡水分</a:t>
              </a:r>
              <a:endParaRPr lang="zh-CN" altLang="en-US" dirty="0"/>
            </a:p>
          </p:txBody>
        </p:sp>
        <p:sp>
          <p:nvSpPr>
            <p:cNvPr id="8" name="圆角矩形标注 7"/>
            <p:cNvSpPr/>
            <p:nvPr/>
          </p:nvSpPr>
          <p:spPr>
            <a:xfrm>
              <a:off x="6442438" y="1636601"/>
              <a:ext cx="1473654" cy="590918"/>
            </a:xfrm>
            <a:prstGeom prst="wedgeRoundRectCallout">
              <a:avLst>
                <a:gd name="adj1" fmla="val 136180"/>
                <a:gd name="adj2" fmla="val 1139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结合水分</a:t>
              </a:r>
              <a:endParaRPr lang="zh-CN" altLang="en-US" dirty="0"/>
            </a:p>
          </p:txBody>
        </p:sp>
      </p:grpSp>
    </p:spTree>
    <p:extLst>
      <p:ext uri="{BB962C8B-B14F-4D97-AF65-F5344CB8AC3E}">
        <p14:creationId xmlns:p14="http://schemas.microsoft.com/office/powerpoint/2010/main" val="2437825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mc:Choice xmlns:a14="http://schemas.microsoft.com/office/drawing/2010/main" Requires="a14">
          <p:sp>
            <p:nvSpPr>
              <p:cNvPr id="9" name="文本框 8"/>
              <p:cNvSpPr txBox="1"/>
              <p:nvPr/>
            </p:nvSpPr>
            <p:spPr>
              <a:xfrm>
                <a:off x="352697" y="822961"/>
                <a:ext cx="11521440" cy="7503721"/>
              </a:xfrm>
              <a:prstGeom prst="rect">
                <a:avLst/>
              </a:prstGeom>
              <a:noFill/>
            </p:spPr>
            <p:txBody>
              <a:bodyPr wrap="square" rtlCol="0">
                <a:spAutoFit/>
              </a:bodyPr>
              <a:lstStyle/>
              <a:p>
                <a:r>
                  <a:rPr lang="zh-CN" altLang="en-US" sz="2400" b="1" dirty="0" smtClean="0">
                    <a:latin typeface="Times New Roman" panose="02020603050405020304" pitchFamily="18" charset="0"/>
                    <a:cs typeface="Times New Roman" panose="02020603050405020304" pitchFamily="18" charset="0"/>
                  </a:rPr>
                  <a:t>四、传递速率</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）干燥速率</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在单位</a:t>
                </a:r>
                <a:r>
                  <a:rPr lang="zh-CN" altLang="en-US" sz="2400" b="1" dirty="0" smtClean="0">
                    <a:latin typeface="Times New Roman" panose="02020603050405020304" pitchFamily="18" charset="0"/>
                    <a:cs typeface="Times New Roman" panose="02020603050405020304" pitchFamily="18" charset="0"/>
                  </a:rPr>
                  <a:t>时间内单位干燥面积上汽化的水分质量。</a:t>
                </a:r>
                <a:endParaRPr lang="en-US" altLang="zh-CN" sz="2400" b="1" dirty="0" smtClean="0">
                  <a:latin typeface="Times New Roman" panose="02020603050405020304" pitchFamily="18" charset="0"/>
                  <a:cs typeface="Times New Roman" panose="02020603050405020304" pitchFamily="18" charset="0"/>
                </a:endParaRPr>
              </a:p>
              <a:p>
                <a:pPr/>
                <a:r>
                  <a:rPr lang="en-US" altLang="zh-CN" sz="2400" b="1" dirty="0" smtClean="0">
                    <a:ea typeface="Cambria Math" panose="02040503050406030204" pitchFamily="18" charset="0"/>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𝑼</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𝐝</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𝑾</m:t>
                        </m:r>
                      </m:num>
                      <m:den>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𝑨</m:t>
                        </m:r>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𝐝</m:t>
                        </m:r>
                        <m:r>
                          <a:rPr lang="zh-CN" altLang="en-US" sz="2400" b="1" i="1">
                            <a:latin typeface="Cambria Math" panose="02040503050406030204" pitchFamily="18" charset="0"/>
                            <a:cs typeface="Times New Roman" panose="02020603050405020304" pitchFamily="18" charset="0"/>
                          </a:rPr>
                          <m:t>𝝉</m:t>
                        </m:r>
                      </m:den>
                    </m:f>
                    <m:r>
                      <a:rPr lang="en-US" altLang="zh-CN" sz="2400" b="1"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𝐶</m:t>
                            </m:r>
                          </m:sub>
                        </m:sSub>
                        <m:r>
                          <m:rPr>
                            <m:sty m:val="p"/>
                          </m:rPr>
                          <a:rPr lang="en-US" altLang="zh-CN" sz="2400">
                            <a:latin typeface="Cambria Math" panose="02040503050406030204" pitchFamily="18" charset="0"/>
                          </a:rPr>
                          <m:t>d</m:t>
                        </m:r>
                        <m:r>
                          <a:rPr lang="en-US" altLang="zh-CN" sz="2400" i="1">
                            <a:latin typeface="Cambria Math" panose="02040503050406030204" pitchFamily="18" charset="0"/>
                          </a:rPr>
                          <m:t>𝑋</m:t>
                        </m:r>
                      </m:num>
                      <m:den>
                        <m:r>
                          <a:rPr lang="en-US" altLang="zh-CN" sz="2400" i="1">
                            <a:latin typeface="Cambria Math" panose="02040503050406030204" pitchFamily="18" charset="0"/>
                          </a:rPr>
                          <m:t>𝐴</m:t>
                        </m:r>
                        <m:r>
                          <m:rPr>
                            <m:sty m:val="p"/>
                          </m:rPr>
                          <a:rPr lang="en-US" altLang="zh-CN" sz="2400">
                            <a:latin typeface="Cambria Math" panose="02040503050406030204" pitchFamily="18" charset="0"/>
                          </a:rPr>
                          <m:t>d</m:t>
                        </m:r>
                        <m:r>
                          <a:rPr lang="zh-CN" altLang="en-US" sz="2400" i="1">
                            <a:latin typeface="Cambria Math" panose="02040503050406030204" pitchFamily="18" charset="0"/>
                          </a:rPr>
                          <m:t>𝜏</m:t>
                        </m:r>
                      </m:den>
                    </m:f>
                  </m:oMath>
                </a14:m>
                <a:endParaRPr lang="en-US" altLang="zh-CN" sz="2400" b="1" dirty="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干燥曲线</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① </a:t>
                </a:r>
                <a:r>
                  <a:rPr lang="zh-CN" altLang="en-US" sz="2400" b="1" dirty="0">
                    <a:latin typeface="Times New Roman" panose="02020603050405020304" pitchFamily="18" charset="0"/>
                    <a:cs typeface="Times New Roman" panose="02020603050405020304" pitchFamily="18" charset="0"/>
                  </a:rPr>
                  <a:t>恒定干燥条件：保持空气的温度、湿度、</a:t>
                </a:r>
                <a:r>
                  <a:rPr lang="zh-CN" altLang="en-US" sz="2400" b="1" dirty="0" smtClean="0">
                    <a:latin typeface="Times New Roman" panose="02020603050405020304" pitchFamily="18" charset="0"/>
                    <a:cs typeface="Times New Roman" panose="02020603050405020304" pitchFamily="18" charset="0"/>
                  </a:rPr>
                  <a:t>速度</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及</a:t>
                </a:r>
                <a:r>
                  <a:rPr lang="zh-CN" altLang="en-US" sz="2400" b="1" dirty="0">
                    <a:latin typeface="Times New Roman" panose="02020603050405020304" pitchFamily="18" charset="0"/>
                    <a:cs typeface="Times New Roman" panose="02020603050405020304" pitchFamily="18" charset="0"/>
                  </a:rPr>
                  <a:t>与物料的接触方式不变。 </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② </a:t>
                </a:r>
                <a:r>
                  <a:rPr lang="zh-CN" altLang="en-US" sz="2400" b="1" dirty="0">
                    <a:latin typeface="Times New Roman" panose="02020603050405020304" pitchFamily="18" charset="0"/>
                    <a:cs typeface="Times New Roman" panose="02020603050405020304" pitchFamily="18" charset="0"/>
                  </a:rPr>
                  <a:t>干燥曲线：（</a:t>
                </a:r>
                <a14:m>
                  <m:oMath xmlns:m="http://schemas.openxmlformats.org/officeDocument/2006/math">
                    <m:r>
                      <a:rPr lang="en-US" altLang="zh-CN" sz="2400" b="1" i="1">
                        <a:latin typeface="Cambria Math" panose="02040503050406030204" pitchFamily="18" charset="0"/>
                        <a:cs typeface="Times New Roman" panose="02020603050405020304" pitchFamily="18" charset="0"/>
                      </a:rPr>
                      <m:t>𝑿</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𝝉</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𝜽</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𝝉</m:t>
                    </m:r>
                  </m:oMath>
                </a14:m>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nSpc>
                    <a:spcPct val="120000"/>
                  </a:lnSpc>
                </a:pPr>
                <a:r>
                  <a:rPr lang="zh-CN" altLang="en-US" sz="2400" b="1" dirty="0">
                    <a:latin typeface="Times New Roman" panose="02020603050405020304" pitchFamily="18" charset="0"/>
                    <a:cs typeface="Times New Roman" panose="02020603050405020304" pitchFamily="18" charset="0"/>
                  </a:rPr>
                  <a:t>       物料含水量</a:t>
                </a:r>
                <a14:m>
                  <m:oMath xmlns:m="http://schemas.openxmlformats.org/officeDocument/2006/math">
                    <m:r>
                      <a:rPr lang="en-US" altLang="zh-CN" sz="2400" b="1" i="1">
                        <a:latin typeface="Cambria Math" panose="02040503050406030204" pitchFamily="18" charset="0"/>
                        <a:cs typeface="Times New Roman" panose="02020603050405020304" pitchFamily="18" charset="0"/>
                      </a:rPr>
                      <m:t>𝑿</m:t>
                    </m:r>
                  </m:oMath>
                </a14:m>
                <a:r>
                  <a:rPr lang="zh-CN" altLang="en-US" sz="2400" b="1" dirty="0">
                    <a:latin typeface="Times New Roman" panose="02020603050405020304" pitchFamily="18" charset="0"/>
                    <a:cs typeface="Times New Roman" panose="02020603050405020304" pitchFamily="18" charset="0"/>
                  </a:rPr>
                  <a:t>与干燥时间</a:t>
                </a:r>
                <a14:m>
                  <m:oMath xmlns:m="http://schemas.openxmlformats.org/officeDocument/2006/math">
                    <m:r>
                      <a:rPr lang="zh-CN" altLang="en-US" sz="2400" b="1" i="1">
                        <a:latin typeface="Cambria Math" panose="02040503050406030204" pitchFamily="18" charset="0"/>
                        <a:cs typeface="Times New Roman" panose="02020603050405020304" pitchFamily="18" charset="0"/>
                      </a:rPr>
                      <m:t>𝝉</m:t>
                    </m:r>
                  </m:oMath>
                </a14:m>
                <a:r>
                  <a:rPr lang="zh-CN" altLang="en-US" sz="2400" b="1" dirty="0">
                    <a:latin typeface="Times New Roman" panose="02020603050405020304" pitchFamily="18" charset="0"/>
                    <a:cs typeface="Times New Roman" panose="02020603050405020304" pitchFamily="18" charset="0"/>
                  </a:rPr>
                  <a:t>之间的关系曲线；</a:t>
                </a:r>
                <a:endParaRPr lang="en-US" altLang="zh-CN" sz="2400" b="1" dirty="0">
                  <a:latin typeface="Times New Roman" panose="02020603050405020304" pitchFamily="18" charset="0"/>
                  <a:cs typeface="Times New Roman" panose="02020603050405020304" pitchFamily="18" charset="0"/>
                </a:endParaRPr>
              </a:p>
              <a:p>
                <a:pPr>
                  <a:lnSpc>
                    <a:spcPct val="120000"/>
                  </a:lnSpc>
                </a:pPr>
                <a:r>
                  <a:rPr lang="zh-CN" altLang="en-US" sz="2400" b="1" dirty="0">
                    <a:latin typeface="Times New Roman" panose="02020603050405020304" pitchFamily="18" charset="0"/>
                    <a:cs typeface="Times New Roman" panose="02020603050405020304" pitchFamily="18" charset="0"/>
                  </a:rPr>
                  <a:t>       物料表面温度</a:t>
                </a:r>
                <a14:m>
                  <m:oMath xmlns:m="http://schemas.openxmlformats.org/officeDocument/2006/math">
                    <m:r>
                      <a:rPr lang="zh-CN" altLang="en-US" sz="2400" b="1" i="1">
                        <a:latin typeface="Cambria Math" panose="02040503050406030204" pitchFamily="18" charset="0"/>
                        <a:cs typeface="Times New Roman" panose="02020603050405020304" pitchFamily="18" charset="0"/>
                      </a:rPr>
                      <m:t>𝜽</m:t>
                    </m:r>
                  </m:oMath>
                </a14:m>
                <a:r>
                  <a:rPr lang="zh-CN" altLang="en-US" sz="2400" b="1" dirty="0">
                    <a:latin typeface="Times New Roman" panose="02020603050405020304" pitchFamily="18" charset="0"/>
                    <a:cs typeface="Times New Roman" panose="02020603050405020304" pitchFamily="18" charset="0"/>
                  </a:rPr>
                  <a:t>与干燥时间</a:t>
                </a:r>
                <a14:m>
                  <m:oMath xmlns:m="http://schemas.openxmlformats.org/officeDocument/2006/math">
                    <m:r>
                      <a:rPr lang="zh-CN" altLang="en-US" sz="2400" b="1" i="1">
                        <a:latin typeface="Cambria Math" panose="02040503050406030204" pitchFamily="18" charset="0"/>
                        <a:cs typeface="Times New Roman" panose="02020603050405020304" pitchFamily="18" charset="0"/>
                      </a:rPr>
                      <m:t>𝝉</m:t>
                    </m:r>
                  </m:oMath>
                </a14:m>
                <a:r>
                  <a:rPr lang="zh-CN" altLang="en-US" sz="2400" b="1" dirty="0">
                    <a:latin typeface="Times New Roman" panose="02020603050405020304" pitchFamily="18" charset="0"/>
                    <a:cs typeface="Times New Roman" panose="02020603050405020304" pitchFamily="18" charset="0"/>
                  </a:rPr>
                  <a:t>之间的关系曲线</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a:lnSpc>
                    <a:spcPct val="120000"/>
                  </a:lnSpc>
                </a:pPr>
                <a:endParaRPr lang="en-US" altLang="zh-CN" sz="2400" b="1" dirty="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352697" y="822961"/>
                <a:ext cx="11521440" cy="7503721"/>
              </a:xfrm>
              <a:prstGeom prst="rect">
                <a:avLst/>
              </a:prstGeom>
              <a:blipFill>
                <a:blip r:embed="rId2"/>
                <a:stretch>
                  <a:fillRect l="-847" t="-894"/>
                </a:stretch>
              </a:blipFill>
            </p:spPr>
            <p:txBody>
              <a:bodyPr/>
              <a:lstStyle/>
              <a:p>
                <a:r>
                  <a:rPr lang="zh-CN" altLang="en-US">
                    <a:noFill/>
                  </a:rPr>
                  <a:t> </a:t>
                </a:r>
              </a:p>
            </p:txBody>
          </p:sp>
        </mc:Fallback>
      </mc:AlternateContent>
      <p:grpSp>
        <p:nvGrpSpPr>
          <p:cNvPr id="3" name="组合 2"/>
          <p:cNvGrpSpPr/>
          <p:nvPr/>
        </p:nvGrpSpPr>
        <p:grpSpPr>
          <a:xfrm>
            <a:off x="8272099" y="2179320"/>
            <a:ext cx="3602038" cy="4495800"/>
            <a:chOff x="8272099" y="2179320"/>
            <a:chExt cx="3602038" cy="4495800"/>
          </a:xfrm>
        </p:grpSpPr>
        <p:pic>
          <p:nvPicPr>
            <p:cNvPr id="10" name="Picture 9" descr="D:\翁南梅\教学\干燥\干燥曲线1.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2099" y="2179320"/>
              <a:ext cx="36020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9332935" y="2880378"/>
              <a:ext cx="562655" cy="461665"/>
            </a:xfrm>
            <a:prstGeom prst="rect">
              <a:avLst/>
            </a:prstGeom>
            <a:noFill/>
          </p:spPr>
          <p:txBody>
            <a:bodyPr wrap="square" rtlCol="0">
              <a:spAutoFit/>
            </a:bodyPr>
            <a:lstStyle/>
            <a:p>
              <a:r>
                <a:rPr lang="zh-CN" altLang="en-US" sz="1200" b="1" dirty="0" smtClean="0">
                  <a:solidFill>
                    <a:srgbClr val="C00000"/>
                  </a:solidFill>
                </a:rPr>
                <a:t>恒速阶段</a:t>
              </a:r>
              <a:endParaRPr lang="zh-CN" altLang="en-US" sz="1200" b="1" dirty="0">
                <a:solidFill>
                  <a:srgbClr val="C00000"/>
                </a:solidFill>
              </a:endParaRPr>
            </a:p>
          </p:txBody>
        </p:sp>
        <p:sp>
          <p:nvSpPr>
            <p:cNvPr id="6" name="文本框 5"/>
            <p:cNvSpPr txBox="1"/>
            <p:nvPr/>
          </p:nvSpPr>
          <p:spPr>
            <a:xfrm>
              <a:off x="10182021" y="3342043"/>
              <a:ext cx="562655" cy="461665"/>
            </a:xfrm>
            <a:prstGeom prst="rect">
              <a:avLst/>
            </a:prstGeom>
            <a:noFill/>
          </p:spPr>
          <p:txBody>
            <a:bodyPr wrap="square" rtlCol="0">
              <a:spAutoFit/>
            </a:bodyPr>
            <a:lstStyle/>
            <a:p>
              <a:r>
                <a:rPr lang="zh-CN" altLang="en-US" sz="1200" b="1" dirty="0">
                  <a:solidFill>
                    <a:srgbClr val="C00000"/>
                  </a:solidFill>
                </a:rPr>
                <a:t>降</a:t>
              </a:r>
              <a:r>
                <a:rPr lang="zh-CN" altLang="en-US" sz="1200" b="1" dirty="0" smtClean="0">
                  <a:solidFill>
                    <a:srgbClr val="C00000"/>
                  </a:solidFill>
                </a:rPr>
                <a:t>速阶段</a:t>
              </a:r>
              <a:endParaRPr lang="zh-CN" altLang="en-US" sz="1200" b="1" dirty="0">
                <a:solidFill>
                  <a:srgbClr val="C00000"/>
                </a:solidFill>
              </a:endParaRPr>
            </a:p>
          </p:txBody>
        </p:sp>
      </p:grpSp>
    </p:spTree>
    <p:extLst>
      <p:ext uri="{BB962C8B-B14F-4D97-AF65-F5344CB8AC3E}">
        <p14:creationId xmlns:p14="http://schemas.microsoft.com/office/powerpoint/2010/main" val="383313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7.5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固体干燥单元操作</a:t>
            </a:r>
          </a:p>
        </p:txBody>
      </p:sp>
      <mc:AlternateContent xmlns:mc="http://schemas.openxmlformats.org/markup-compatibility/2006">
        <mc:Choice xmlns:a14="http://schemas.microsoft.com/office/drawing/2010/main" Requires="a14">
          <p:sp>
            <p:nvSpPr>
              <p:cNvPr id="9" name="文本框 8"/>
              <p:cNvSpPr txBox="1"/>
              <p:nvPr/>
            </p:nvSpPr>
            <p:spPr>
              <a:xfrm>
                <a:off x="352697" y="822961"/>
                <a:ext cx="11521440" cy="5743111"/>
              </a:xfrm>
              <a:prstGeom prst="rect">
                <a:avLst/>
              </a:prstGeom>
              <a:noFill/>
            </p:spPr>
            <p:txBody>
              <a:bodyPr wrap="square" rtlCol="0">
                <a:spAutoFit/>
              </a:bodyPr>
              <a:lstStyle/>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）干燥速率</a:t>
                </a:r>
                <a:r>
                  <a:rPr lang="zh-CN" altLang="en-US" sz="2400" b="1" dirty="0" smtClean="0">
                    <a:latin typeface="Times New Roman" panose="02020603050405020304" pitchFamily="18" charset="0"/>
                    <a:cs typeface="Times New Roman" panose="02020603050405020304" pitchFamily="18" charset="0"/>
                  </a:rPr>
                  <a:t>曲线</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① </a:t>
                </a:r>
                <a:r>
                  <a:rPr lang="zh-CN" altLang="en-US" sz="2400" b="1" dirty="0">
                    <a:latin typeface="Times New Roman" panose="02020603050405020304" pitchFamily="18" charset="0"/>
                    <a:cs typeface="Times New Roman" panose="02020603050405020304" pitchFamily="18" charset="0"/>
                  </a:rPr>
                  <a:t>恒速</a:t>
                </a:r>
                <a:r>
                  <a:rPr lang="zh-CN" altLang="en-US" sz="2400" b="1" dirty="0" smtClean="0">
                    <a:latin typeface="Times New Roman" panose="02020603050405020304" pitchFamily="18" charset="0"/>
                    <a:cs typeface="Times New Roman" panose="02020603050405020304" pitchFamily="18" charset="0"/>
                  </a:rPr>
                  <a:t>阶段</a:t>
                </a:r>
                <a:r>
                  <a:rPr lang="zh-CN" altLang="en-US" sz="2400" b="1" dirty="0" smtClean="0">
                    <a:latin typeface="Times New Roman" panose="02020603050405020304" pitchFamily="18" charset="0"/>
                    <a:cs typeface="Times New Roman" panose="02020603050405020304" pitchFamily="18" charset="0"/>
                  </a:rPr>
                  <a:t>：物料表面的温度等于空气的湿球温度。</a:t>
                </a:r>
                <a:endParaRPr lang="en-US" altLang="zh-CN" sz="2400" b="1" dirty="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𝐶</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𝐻</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𝑊</m:t>
                            </m:r>
                          </m:sub>
                        </m:sSub>
                        <m:r>
                          <a:rPr lang="en-US" altLang="zh-CN" sz="2400" i="1">
                            <a:latin typeface="Cambria Math" panose="02040503050406030204" pitchFamily="18" charset="0"/>
                          </a:rPr>
                          <m:t>−</m:t>
                        </m:r>
                        <m:r>
                          <a:rPr lang="en-US" altLang="zh-CN" sz="2400" i="1">
                            <a:latin typeface="Cambria Math" panose="02040503050406030204" pitchFamily="18" charset="0"/>
                          </a:rPr>
                          <m:t>𝐻</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zh-CN" altLang="en-US" sz="2400" i="1">
                            <a:latin typeface="Cambria Math" panose="02040503050406030204" pitchFamily="18" charset="0"/>
                          </a:rPr>
                          <m:t>𝛼</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𝑊</m:t>
                            </m:r>
                          </m:sub>
                        </m:sSub>
                      </m:den>
                    </m:f>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𝑊</m:t>
                            </m:r>
                          </m:sub>
                        </m:sSub>
                      </m:e>
                    </m:d>
                  </m:oMath>
                </a14:m>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zh-CN" altLang="en-US" sz="2400" b="1" i="1">
                            <a:latin typeface="Cambria Math" panose="02040503050406030204" pitchFamily="18" charset="0"/>
                            <a:cs typeface="Times New Roman" panose="02020603050405020304" pitchFamily="18" charset="0"/>
                          </a:rPr>
                          <m:t>𝝉</m:t>
                        </m:r>
                      </m:e>
                      <m:sub>
                        <m:r>
                          <a:rPr lang="en-US" altLang="zh-CN" sz="2400" b="1" i="1">
                            <a:latin typeface="Cambria Math" panose="02040503050406030204" pitchFamily="18" charset="0"/>
                            <a:cs typeface="Times New Roman" panose="02020603050405020304" pitchFamily="18" charset="0"/>
                          </a:rPr>
                          <m:t>𝟏</m:t>
                        </m:r>
                      </m:sub>
                    </m:sSub>
                    <m:r>
                      <a:rPr lang="en-US" altLang="zh-CN" sz="2400" b="1" i="1">
                        <a:latin typeface="Cambria Math" panose="02040503050406030204" pitchFamily="18" charset="0"/>
                        <a:cs typeface="Times New Roman" panose="02020603050405020304" pitchFamily="18" charset="0"/>
                      </a:rPr>
                      <m:t>=</m:t>
                    </m:r>
                    <m:f>
                      <m:fPr>
                        <m:ctrlPr>
                          <a:rPr lang="en-US" altLang="zh-CN" sz="2400" b="1" i="1">
                            <a:latin typeface="Cambria Math" panose="02040503050406030204" pitchFamily="18" charset="0"/>
                            <a:cs typeface="Times New Roman" panose="02020603050405020304" pitchFamily="18" charset="0"/>
                          </a:rPr>
                        </m:ctrlPr>
                      </m:fPr>
                      <m:num>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𝑮</m:t>
                            </m:r>
                          </m:e>
                          <m:sub>
                            <m:r>
                              <a:rPr lang="en-US" altLang="zh-CN" sz="2400" b="1" i="1">
                                <a:latin typeface="Cambria Math" panose="02040503050406030204" pitchFamily="18" charset="0"/>
                                <a:cs typeface="Times New Roman" panose="02020603050405020304" pitchFamily="18" charset="0"/>
                              </a:rPr>
                              <m:t>𝑪</m:t>
                            </m:r>
                          </m:sub>
                        </m:sSub>
                      </m:num>
                      <m:den>
                        <m:r>
                          <a:rPr lang="en-US" altLang="zh-CN" sz="2400" b="1" i="1">
                            <a:latin typeface="Cambria Math" panose="02040503050406030204" pitchFamily="18" charset="0"/>
                            <a:cs typeface="Times New Roman" panose="02020603050405020304" pitchFamily="18" charset="0"/>
                          </a:rPr>
                          <m:t>𝑨</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𝑼</m:t>
                            </m:r>
                          </m:e>
                          <m:sub>
                            <m:r>
                              <a:rPr lang="en-US" altLang="zh-CN" sz="2400" b="1" i="1">
                                <a:latin typeface="Cambria Math" panose="02040503050406030204" pitchFamily="18" charset="0"/>
                                <a:cs typeface="Times New Roman" panose="02020603050405020304" pitchFamily="18" charset="0"/>
                              </a:rPr>
                              <m:t>𝑪</m:t>
                            </m:r>
                          </m:sub>
                        </m:sSub>
                      </m:den>
                    </m:f>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𝑿</m:t>
                            </m:r>
                          </m:e>
                          <m:sub>
                            <m:r>
                              <a:rPr lang="en-US" altLang="zh-CN" sz="2400" b="1" i="1">
                                <a:latin typeface="Cambria Math" panose="02040503050406030204" pitchFamily="18" charset="0"/>
                                <a:cs typeface="Times New Roman" panose="02020603050405020304" pitchFamily="18" charset="0"/>
                              </a:rPr>
                              <m:t>𝟏</m:t>
                            </m:r>
                          </m:sub>
                        </m:sSub>
                        <m:r>
                          <a:rPr lang="en-US" altLang="zh-CN"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𝑿</m:t>
                            </m:r>
                          </m:e>
                          <m:sub>
                            <m:r>
                              <a:rPr lang="en-US" altLang="zh-CN" sz="2400" b="1" i="1">
                                <a:latin typeface="Cambria Math" panose="02040503050406030204" pitchFamily="18" charset="0"/>
                                <a:cs typeface="Times New Roman" panose="02020603050405020304" pitchFamily="18" charset="0"/>
                              </a:rPr>
                              <m:t>𝑪</m:t>
                            </m:r>
                          </m:sub>
                        </m:sSub>
                      </m:e>
                    </m:d>
                  </m:oMath>
                </a14:m>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solidFill>
                      <a:srgbClr val="FF0000"/>
                    </a:solidFill>
                    <a:latin typeface="Times New Roman" panose="02020603050405020304" pitchFamily="18" charset="0"/>
                    <a:cs typeface="Times New Roman" panose="02020603050405020304" pitchFamily="18" charset="0"/>
                  </a:rPr>
                  <a:t>问题：传质推动力？传热推动力？</a:t>
                </a:r>
                <a:endParaRPr lang="en-US" altLang="zh-CN" sz="2400" b="1" dirty="0">
                  <a:solidFill>
                    <a:srgbClr val="FF0000"/>
                  </a:solidFill>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② </a:t>
                </a:r>
                <a:r>
                  <a:rPr lang="zh-CN" altLang="en-US" sz="2400" b="1" dirty="0">
                    <a:latin typeface="Times New Roman" panose="02020603050405020304" pitchFamily="18" charset="0"/>
                    <a:cs typeface="Times New Roman" panose="02020603050405020304" pitchFamily="18" charset="0"/>
                  </a:rPr>
                  <a:t>降速</a:t>
                </a:r>
                <a:r>
                  <a:rPr lang="zh-CN" altLang="en-US" sz="2400" b="1" dirty="0" smtClean="0">
                    <a:latin typeface="Times New Roman" panose="02020603050405020304" pitchFamily="18" charset="0"/>
                    <a:cs typeface="Times New Roman" panose="02020603050405020304" pitchFamily="18" charset="0"/>
                  </a:rPr>
                  <a:t>阶段：干燥速率与物料自由含水量成正比。</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rPr>
                      <m:t>𝑈</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𝐶</m:t>
                            </m:r>
                          </m:sub>
                        </m:sSub>
                        <m:r>
                          <m:rPr>
                            <m:sty m:val="p"/>
                          </m:rPr>
                          <a:rPr lang="en-US" altLang="zh-CN" sz="2400">
                            <a:latin typeface="Cambria Math" panose="02040503050406030204" pitchFamily="18" charset="0"/>
                          </a:rPr>
                          <m:t>d</m:t>
                        </m:r>
                        <m:r>
                          <a:rPr lang="en-US" altLang="zh-CN" sz="2400" i="1">
                            <a:latin typeface="Cambria Math" panose="02040503050406030204" pitchFamily="18" charset="0"/>
                          </a:rPr>
                          <m:t>𝑋</m:t>
                        </m:r>
                      </m:num>
                      <m:den>
                        <m:r>
                          <a:rPr lang="en-US" altLang="zh-CN" sz="2400" i="1">
                            <a:latin typeface="Cambria Math" panose="02040503050406030204" pitchFamily="18" charset="0"/>
                          </a:rPr>
                          <m:t>𝐴</m:t>
                        </m:r>
                        <m:r>
                          <m:rPr>
                            <m:sty m:val="p"/>
                          </m:rPr>
                          <a:rPr lang="en-US" altLang="zh-CN" sz="2400">
                            <a:latin typeface="Cambria Math" panose="02040503050406030204" pitchFamily="18" charset="0"/>
                          </a:rPr>
                          <m:t>d</m:t>
                        </m:r>
                        <m:r>
                          <a:rPr lang="zh-CN" altLang="en-US" sz="2400" i="1">
                            <a:latin typeface="Cambria Math" panose="02040503050406030204" pitchFamily="18" charset="0"/>
                          </a:rPr>
                          <m:t>𝜏</m:t>
                        </m:r>
                      </m:den>
                    </m:f>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𝐾</m:t>
                        </m:r>
                      </m:e>
                      <m:sub>
                        <m:r>
                          <a:rPr lang="en-US" altLang="zh-CN" sz="2400" i="1">
                            <a:latin typeface="Cambria Math" panose="02040503050406030204" pitchFamily="18" charset="0"/>
                          </a:rPr>
                          <m:t>𝑋</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𝑋</m:t>
                            </m:r>
                          </m:e>
                          <m:sup>
                            <m:r>
                              <a:rPr lang="en-US" altLang="zh-CN" sz="2400" i="1">
                                <a:latin typeface="Cambria Math" panose="02040503050406030204" pitchFamily="18" charset="0"/>
                                <a:ea typeface="Cambria Math" panose="02040503050406030204" pitchFamily="18" charset="0"/>
                              </a:rPr>
                              <m:t>∗</m:t>
                            </m:r>
                          </m:sup>
                        </m:sSup>
                      </m:e>
                    </m:d>
                  </m:oMath>
                </a14:m>
                <a:endParaRPr lang="en-US" altLang="zh-CN" sz="2400" dirty="0" smtClean="0">
                  <a:latin typeface="Times New Roman" panose="02020603050405020304" pitchFamily="18" charset="0"/>
                  <a:ea typeface="Cambria Math" panose="02040503050406030204" pitchFamily="18" charset="0"/>
                </a:endParaRPr>
              </a:p>
              <a:p>
                <a:endParaRPr lang="en-US" altLang="zh-CN" sz="2400" b="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zh-CN" altLang="en-US" sz="2400" b="1" i="1">
                              <a:latin typeface="Cambria Math" panose="02040503050406030204" pitchFamily="18" charset="0"/>
                              <a:cs typeface="Times New Roman" panose="02020603050405020304" pitchFamily="18" charset="0"/>
                            </a:rPr>
                            <m:t>𝝉</m:t>
                          </m:r>
                        </m:e>
                        <m:sub>
                          <m:r>
                            <a:rPr lang="en-US" altLang="zh-CN" sz="2400" b="1" i="1">
                              <a:latin typeface="Cambria Math" panose="02040503050406030204" pitchFamily="18" charset="0"/>
                              <a:cs typeface="Times New Roman" panose="02020603050405020304" pitchFamily="18" charset="0"/>
                            </a:rPr>
                            <m:t>𝟐</m:t>
                          </m:r>
                        </m:sub>
                      </m:sSub>
                      <m:r>
                        <a:rPr lang="en-US" altLang="zh-CN" sz="2400" b="1" i="1">
                          <a:latin typeface="Cambria Math" panose="02040503050406030204" pitchFamily="18" charset="0"/>
                          <a:cs typeface="Times New Roman" panose="02020603050405020304" pitchFamily="18" charset="0"/>
                        </a:rPr>
                        <m:t>=</m:t>
                      </m:r>
                      <m:f>
                        <m:fPr>
                          <m:ctrlPr>
                            <a:rPr lang="en-US" altLang="zh-CN" sz="2400" b="1" i="1">
                              <a:latin typeface="Cambria Math" panose="02040503050406030204" pitchFamily="18" charset="0"/>
                              <a:cs typeface="Times New Roman" panose="02020603050405020304" pitchFamily="18" charset="0"/>
                            </a:rPr>
                          </m:ctrlPr>
                        </m:fPr>
                        <m:num>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𝑮</m:t>
                              </m:r>
                            </m:e>
                            <m:sub>
                              <m:r>
                                <a:rPr lang="en-US" altLang="zh-CN" sz="2400" b="1" i="1">
                                  <a:latin typeface="Cambria Math" panose="02040503050406030204" pitchFamily="18" charset="0"/>
                                  <a:cs typeface="Times New Roman" panose="02020603050405020304" pitchFamily="18" charset="0"/>
                                </a:rPr>
                                <m:t>𝑪</m:t>
                              </m:r>
                            </m:sub>
                          </m:sSub>
                        </m:num>
                        <m:den>
                          <m:r>
                            <a:rPr lang="en-US" altLang="zh-CN" sz="2400" b="1" i="1">
                              <a:latin typeface="Cambria Math" panose="02040503050406030204" pitchFamily="18" charset="0"/>
                              <a:cs typeface="Times New Roman" panose="02020603050405020304" pitchFamily="18" charset="0"/>
                            </a:rPr>
                            <m:t>𝑨</m:t>
                          </m:r>
                        </m:den>
                      </m:f>
                      <m:nary>
                        <m:naryPr>
                          <m:ctrlPr>
                            <a:rPr lang="en-US" altLang="zh-CN" sz="2400" b="1" i="1">
                              <a:latin typeface="Cambria Math" panose="02040503050406030204" pitchFamily="18" charset="0"/>
                              <a:cs typeface="Times New Roman" panose="02020603050405020304" pitchFamily="18" charset="0"/>
                            </a:rPr>
                          </m:ctrlPr>
                        </m:naryPr>
                        <m:sub>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𝑿</m:t>
                              </m:r>
                            </m:e>
                            <m:sub>
                              <m:r>
                                <a:rPr lang="en-US" altLang="zh-CN" sz="2400" b="1" i="1">
                                  <a:latin typeface="Cambria Math" panose="02040503050406030204" pitchFamily="18" charset="0"/>
                                  <a:cs typeface="Times New Roman" panose="02020603050405020304" pitchFamily="18" charset="0"/>
                                </a:rPr>
                                <m:t>𝟐</m:t>
                              </m:r>
                            </m:sub>
                          </m:sSub>
                        </m:sub>
                        <m:sup>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𝑿</m:t>
                              </m:r>
                            </m:e>
                            <m:sub>
                              <m:r>
                                <a:rPr lang="en-US" altLang="zh-CN" sz="2400" b="1" i="1">
                                  <a:latin typeface="Cambria Math" panose="02040503050406030204" pitchFamily="18" charset="0"/>
                                  <a:cs typeface="Times New Roman" panose="02020603050405020304" pitchFamily="18" charset="0"/>
                                </a:rPr>
                                <m:t>𝑪</m:t>
                              </m:r>
                            </m:sub>
                          </m:sSub>
                        </m:sup>
                        <m:e>
                          <m:box>
                            <m:boxPr>
                              <m:ctrlPr>
                                <a:rPr lang="en-US" altLang="zh-CN" sz="2400" b="1" i="1">
                                  <a:latin typeface="Cambria Math" panose="02040503050406030204" pitchFamily="18" charset="0"/>
                                  <a:cs typeface="Times New Roman" panose="02020603050405020304" pitchFamily="18" charset="0"/>
                                </a:rPr>
                              </m:ctrlPr>
                            </m:boxPr>
                            <m:e>
                              <m:f>
                                <m:fPr>
                                  <m:ctrlPr>
                                    <a:rPr lang="en-US" altLang="zh-CN" sz="2400" b="1" i="1">
                                      <a:latin typeface="Cambria Math" panose="02040503050406030204" pitchFamily="18" charset="0"/>
                                      <a:cs typeface="Times New Roman" panose="02020603050405020304" pitchFamily="18" charset="0"/>
                                    </a:rPr>
                                  </m:ctrlPr>
                                </m:fPr>
                                <m:num>
                                  <m:r>
                                    <a:rPr lang="en-US" altLang="zh-CN" sz="2400" b="1" i="1">
                                      <a:latin typeface="Cambria Math" panose="02040503050406030204" pitchFamily="18" charset="0"/>
                                      <a:cs typeface="Times New Roman" panose="02020603050405020304" pitchFamily="18" charset="0"/>
                                    </a:rPr>
                                    <m:t>𝒅𝑿</m:t>
                                  </m:r>
                                </m:num>
                                <m:den>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𝑲</m:t>
                                      </m:r>
                                    </m:e>
                                    <m:sub>
                                      <m:r>
                                        <a:rPr lang="en-US" altLang="zh-CN" sz="2400" b="1" i="1">
                                          <a:latin typeface="Cambria Math" panose="02040503050406030204" pitchFamily="18" charset="0"/>
                                          <a:cs typeface="Times New Roman" panose="02020603050405020304" pitchFamily="18" charset="0"/>
                                        </a:rPr>
                                        <m:t>𝑿</m:t>
                                      </m:r>
                                    </m:sub>
                                  </m:sSub>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𝑿</m:t>
                                  </m:r>
                                  <m:r>
                                    <a:rPr lang="en-US" altLang="zh-CN" sz="2400" b="1" i="1">
                                      <a:latin typeface="Cambria Math" panose="02040503050406030204" pitchFamily="18" charset="0"/>
                                      <a:cs typeface="Times New Roman" panose="02020603050405020304" pitchFamily="18" charset="0"/>
                                    </a:rPr>
                                    <m:t>−</m:t>
                                  </m:r>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𝑿</m:t>
                                      </m:r>
                                    </m:e>
                                    <m:sup>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400" b="1" i="1">
                                      <a:latin typeface="Cambria Math" panose="02040503050406030204" pitchFamily="18" charset="0"/>
                                      <a:cs typeface="Times New Roman" panose="02020603050405020304" pitchFamily="18" charset="0"/>
                                    </a:rPr>
                                    <m:t>)</m:t>
                                  </m:r>
                                </m:den>
                              </m:f>
                            </m:e>
                          </m:box>
                        </m:e>
                      </m:nary>
                      <m:r>
                        <a:rPr lang="en-US" altLang="zh-CN" sz="2400" b="1" i="1">
                          <a:latin typeface="Cambria Math" panose="02040503050406030204" pitchFamily="18" charset="0"/>
                          <a:cs typeface="Times New Roman" panose="02020603050405020304" pitchFamily="18" charset="0"/>
                        </a:rPr>
                        <m:t>=</m:t>
                      </m:r>
                      <m:f>
                        <m:fPr>
                          <m:ctrlPr>
                            <a:rPr lang="en-US" altLang="zh-CN" sz="2400" b="1" i="1">
                              <a:latin typeface="Cambria Math" panose="02040503050406030204" pitchFamily="18" charset="0"/>
                              <a:cs typeface="Times New Roman" panose="02020603050405020304" pitchFamily="18" charset="0"/>
                            </a:rPr>
                          </m:ctrlPr>
                        </m:fPr>
                        <m:num>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𝑮</m:t>
                              </m:r>
                            </m:e>
                            <m:sub>
                              <m:r>
                                <a:rPr lang="en-US" altLang="zh-CN" sz="2400" b="1" i="1">
                                  <a:latin typeface="Cambria Math" panose="02040503050406030204" pitchFamily="18" charset="0"/>
                                  <a:cs typeface="Times New Roman" panose="02020603050405020304" pitchFamily="18" charset="0"/>
                                </a:rPr>
                                <m:t>𝑪</m:t>
                              </m:r>
                            </m:sub>
                          </m:sSub>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𝑿</m:t>
                                  </m:r>
                                </m:e>
                                <m:sub>
                                  <m:r>
                                    <a:rPr lang="en-US" altLang="zh-CN" sz="2400" b="1" i="1">
                                      <a:latin typeface="Cambria Math" panose="02040503050406030204" pitchFamily="18" charset="0"/>
                                      <a:cs typeface="Times New Roman" panose="02020603050405020304" pitchFamily="18" charset="0"/>
                                    </a:rPr>
                                    <m:t>𝑪</m:t>
                                  </m:r>
                                </m:sub>
                              </m:sSub>
                              <m:r>
                                <a:rPr lang="en-US" altLang="zh-CN" sz="2400" b="1" i="1">
                                  <a:latin typeface="Cambria Math" panose="02040503050406030204" pitchFamily="18" charset="0"/>
                                  <a:cs typeface="Times New Roman" panose="02020603050405020304" pitchFamily="18" charset="0"/>
                                </a:rPr>
                                <m:t>−</m:t>
                              </m:r>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𝑿</m:t>
                                  </m:r>
                                </m:e>
                                <m:sup>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up>
                              </m:sSup>
                            </m:e>
                          </m:d>
                        </m:num>
                        <m:den>
                          <m:r>
                            <a:rPr lang="en-US" altLang="zh-CN" sz="2400" b="1" i="1">
                              <a:latin typeface="Cambria Math" panose="02040503050406030204" pitchFamily="18" charset="0"/>
                              <a:cs typeface="Times New Roman" panose="02020603050405020304" pitchFamily="18" charset="0"/>
                            </a:rPr>
                            <m:t>𝑨</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𝑼</m:t>
                              </m:r>
                            </m:e>
                            <m:sub>
                              <m:r>
                                <a:rPr lang="en-US" altLang="zh-CN" sz="2400" b="1" i="1">
                                  <a:latin typeface="Cambria Math" panose="02040503050406030204" pitchFamily="18" charset="0"/>
                                  <a:cs typeface="Times New Roman" panose="02020603050405020304" pitchFamily="18" charset="0"/>
                                </a:rPr>
                                <m:t>𝑪</m:t>
                              </m:r>
                            </m:sub>
                          </m:sSub>
                        </m:den>
                      </m:f>
                      <m:r>
                        <a:rPr lang="en-US" altLang="zh-CN" sz="2400" b="1" i="1">
                          <a:latin typeface="Cambria Math" panose="02040503050406030204" pitchFamily="18" charset="0"/>
                          <a:cs typeface="Times New Roman" panose="02020603050405020304" pitchFamily="18" charset="0"/>
                        </a:rPr>
                        <m:t>𝒍𝒏</m:t>
                      </m:r>
                      <m:f>
                        <m:fPr>
                          <m:ctrlPr>
                            <a:rPr lang="en-US" altLang="zh-CN" sz="2400" b="1" i="1">
                              <a:latin typeface="Cambria Math" panose="02040503050406030204" pitchFamily="18" charset="0"/>
                              <a:cs typeface="Times New Roman" panose="02020603050405020304" pitchFamily="18" charset="0"/>
                            </a:rPr>
                          </m:ctrlPr>
                        </m:fPr>
                        <m:num>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𝑿</m:t>
                              </m:r>
                            </m:e>
                            <m:sub>
                              <m:r>
                                <a:rPr lang="en-US" altLang="zh-CN" sz="2400" b="1" i="1">
                                  <a:latin typeface="Cambria Math" panose="02040503050406030204" pitchFamily="18" charset="0"/>
                                  <a:cs typeface="Times New Roman" panose="02020603050405020304" pitchFamily="18" charset="0"/>
                                </a:rPr>
                                <m:t>𝑪</m:t>
                              </m:r>
                            </m:sub>
                          </m:sSub>
                          <m:r>
                            <a:rPr lang="en-US" altLang="zh-CN" sz="2400" b="1" i="1">
                              <a:latin typeface="Cambria Math" panose="02040503050406030204" pitchFamily="18" charset="0"/>
                              <a:cs typeface="Times New Roman" panose="02020603050405020304" pitchFamily="18" charset="0"/>
                            </a:rPr>
                            <m:t>−</m:t>
                          </m:r>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𝑿</m:t>
                              </m:r>
                            </m:e>
                            <m:sup>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up>
                          </m:sSup>
                        </m:num>
                        <m:den>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𝑿</m:t>
                              </m:r>
                            </m:e>
                            <m:sub>
                              <m:r>
                                <a:rPr lang="en-US" altLang="zh-CN" sz="2400" b="1" i="1">
                                  <a:latin typeface="Cambria Math" panose="02040503050406030204" pitchFamily="18" charset="0"/>
                                  <a:cs typeface="Times New Roman" panose="02020603050405020304" pitchFamily="18" charset="0"/>
                                </a:rPr>
                                <m:t>𝟐</m:t>
                              </m:r>
                            </m:sub>
                          </m:sSub>
                          <m:r>
                            <a:rPr lang="en-US" altLang="zh-CN" sz="2400" b="1" i="1">
                              <a:latin typeface="Cambria Math" panose="02040503050406030204" pitchFamily="18" charset="0"/>
                              <a:cs typeface="Times New Roman" panose="02020603050405020304" pitchFamily="18" charset="0"/>
                            </a:rPr>
                            <m:t>−</m:t>
                          </m:r>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𝑿</m:t>
                              </m:r>
                            </m:e>
                            <m:sup>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up>
                          </m:sSup>
                        </m:den>
                      </m:f>
                    </m:oMath>
                  </m:oMathPara>
                </a14:m>
                <a:endParaRPr lang="en-US" altLang="zh-CN" sz="2400" b="1" dirty="0" smtClean="0">
                  <a:latin typeface="Times New Roman" panose="02020603050405020304" pitchFamily="18" charset="0"/>
                  <a:cs typeface="Times New Roman" panose="02020603050405020304" pitchFamily="18" charset="0"/>
                </a:endParaRPr>
              </a:p>
              <a:p>
                <a:pPr>
                  <a:spcBef>
                    <a:spcPts val="1200"/>
                  </a:spcBef>
                </a:pPr>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③ </a:t>
                </a:r>
                <a:r>
                  <a:rPr lang="zh-CN" altLang="en-US" sz="2400" b="1" dirty="0">
                    <a:latin typeface="Times New Roman" panose="02020603050405020304" pitchFamily="18" charset="0"/>
                    <a:cs typeface="Times New Roman" panose="02020603050405020304" pitchFamily="18" charset="0"/>
                  </a:rPr>
                  <a:t>总干燥</a:t>
                </a:r>
                <a:r>
                  <a:rPr lang="zh-CN" altLang="en-US" sz="2400" b="1" dirty="0" smtClean="0">
                    <a:latin typeface="Times New Roman" panose="02020603050405020304" pitchFamily="18" charset="0"/>
                    <a:cs typeface="Times New Roman" panose="02020603050405020304" pitchFamily="18" charset="0"/>
                  </a:rPr>
                  <a:t>时间  </a:t>
                </a:r>
                <a14:m>
                  <m:oMath xmlns:m="http://schemas.openxmlformats.org/officeDocument/2006/math">
                    <m:r>
                      <a:rPr lang="zh-CN" altLang="en-US" sz="2400" b="1" i="1" smtClean="0">
                        <a:latin typeface="Cambria Math" panose="02040503050406030204" pitchFamily="18" charset="0"/>
                        <a:cs typeface="Times New Roman" panose="02020603050405020304" pitchFamily="18" charset="0"/>
                      </a:rPr>
                      <m:t>𝝉</m:t>
                    </m:r>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zh-CN" altLang="en-US" sz="2400" b="1" i="1" smtClean="0">
                            <a:latin typeface="Cambria Math" panose="02040503050406030204" pitchFamily="18" charset="0"/>
                            <a:cs typeface="Times New Roman" panose="02020603050405020304" pitchFamily="18" charset="0"/>
                          </a:rPr>
                          <m:t>𝝉</m:t>
                        </m:r>
                      </m:e>
                      <m:sub>
                        <m:r>
                          <a:rPr lang="en-US" altLang="zh-CN" sz="2400" b="1" i="1" smtClean="0">
                            <a:latin typeface="Cambria Math" panose="02040503050406030204" pitchFamily="18" charset="0"/>
                            <a:cs typeface="Times New Roman" panose="02020603050405020304" pitchFamily="18" charset="0"/>
                          </a:rPr>
                          <m:t>𝟏</m:t>
                        </m:r>
                      </m:sub>
                    </m:sSub>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zh-CN" altLang="en-US" sz="2400" b="1" i="1" smtClean="0">
                            <a:latin typeface="Cambria Math" panose="02040503050406030204" pitchFamily="18" charset="0"/>
                            <a:cs typeface="Times New Roman" panose="02020603050405020304" pitchFamily="18" charset="0"/>
                          </a:rPr>
                          <m:t>𝝉</m:t>
                        </m:r>
                      </m:e>
                      <m:sub>
                        <m:r>
                          <a:rPr lang="en-US" altLang="zh-CN" sz="2400" b="1" i="1" smtClean="0">
                            <a:latin typeface="Cambria Math" panose="02040503050406030204" pitchFamily="18" charset="0"/>
                            <a:cs typeface="Times New Roman" panose="02020603050405020304" pitchFamily="18" charset="0"/>
                          </a:rPr>
                          <m:t>𝟐</m:t>
                        </m:r>
                      </m:sub>
                    </m:sSub>
                  </m:oMath>
                </a14:m>
                <a:endParaRPr lang="en-US" altLang="zh-CN" sz="2400" b="1"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352697" y="822961"/>
                <a:ext cx="11521440" cy="5743111"/>
              </a:xfrm>
              <a:prstGeom prst="rect">
                <a:avLst/>
              </a:prstGeom>
              <a:blipFill>
                <a:blip r:embed="rId2"/>
                <a:stretch>
                  <a:fillRect l="-847" t="-1168" b="-1699"/>
                </a:stretch>
              </a:blipFill>
            </p:spPr>
            <p:txBody>
              <a:bodyPr/>
              <a:lstStyle/>
              <a:p>
                <a:r>
                  <a:rPr lang="zh-CN" altLang="en-US">
                    <a:noFill/>
                  </a:rPr>
                  <a:t> </a:t>
                </a:r>
              </a:p>
            </p:txBody>
          </p:sp>
        </mc:Fallback>
      </mc:AlternateContent>
      <p:pic>
        <p:nvPicPr>
          <p:cNvPr id="7" name="Picture 7" descr="D:\翁南梅\教学\干燥\干燥速率曲线2.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0737" y="1742196"/>
            <a:ext cx="4343400"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5281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mc:AlternateContent xmlns:mc="http://schemas.openxmlformats.org/markup-compatibility/2006" xmlns:a14="http://schemas.microsoft.com/office/drawing/2010/main">
        <mc:Choice Requires="a14">
          <p:sp>
            <p:nvSpPr>
              <p:cNvPr id="2" name="文本框 1"/>
              <p:cNvSpPr txBox="1"/>
              <p:nvPr/>
            </p:nvSpPr>
            <p:spPr>
              <a:xfrm>
                <a:off x="352698" y="822960"/>
                <a:ext cx="11547565" cy="2754600"/>
              </a:xfrm>
              <a:prstGeom prst="rect">
                <a:avLst/>
              </a:prstGeom>
              <a:noFill/>
            </p:spPr>
            <p:txBody>
              <a:bodyPr wrap="square" rtlCol="0">
                <a:spAutoFit/>
              </a:bodyPr>
              <a:lstStyle/>
              <a:p>
                <a:pPr>
                  <a:spcBef>
                    <a:spcPts val="600"/>
                  </a:spcBef>
                  <a:spcAft>
                    <a:spcPts val="600"/>
                  </a:spcAft>
                </a:pPr>
                <a:r>
                  <a:rPr lang="en-US" altLang="zh-CN" sz="2400" b="1" dirty="0" smtClean="0">
                    <a:latin typeface="+mn-ea"/>
                  </a:rPr>
                  <a:t>2</a:t>
                </a:r>
                <a:r>
                  <a:rPr lang="zh-CN" altLang="en-US" sz="2400" b="1" dirty="0" smtClean="0">
                    <a:latin typeface="+mn-ea"/>
                  </a:rPr>
                  <a:t>、洞道式干燥器</a:t>
                </a:r>
                <a:endParaRPr lang="en-US" altLang="zh-CN" sz="2400" b="1" dirty="0" smtClean="0">
                  <a:latin typeface="+mn-ea"/>
                </a:endParaRPr>
              </a:p>
              <a:p>
                <a:r>
                  <a:rPr lang="zh-CN" altLang="en-US" sz="2400" b="1" dirty="0">
                    <a:latin typeface="+mn-ea"/>
                  </a:rPr>
                  <a:t>（</a:t>
                </a:r>
                <a:r>
                  <a:rPr lang="en-US" altLang="zh-CN" sz="2400" b="1" dirty="0">
                    <a:latin typeface="+mn-ea"/>
                  </a:rPr>
                  <a:t>1</a:t>
                </a:r>
                <a:r>
                  <a:rPr lang="zh-CN" altLang="en-US" sz="2400" b="1" dirty="0" smtClean="0">
                    <a:latin typeface="+mn-ea"/>
                  </a:rPr>
                  <a:t>）是厢式干燥器的自然发展结果，视为连续化的厢式干燥器。</a:t>
                </a:r>
                <a:endParaRPr lang="en-US" altLang="zh-CN" sz="2400" b="1" dirty="0">
                  <a:latin typeface="+mn-ea"/>
                </a:endParaRPr>
              </a:p>
              <a:p>
                <a:r>
                  <a:rPr lang="zh-CN" altLang="en-US" sz="2400" b="1" dirty="0">
                    <a:latin typeface="+mn-ea"/>
                  </a:rPr>
                  <a:t>（</a:t>
                </a:r>
                <a:r>
                  <a:rPr lang="en-US" altLang="zh-CN" sz="2400" b="1" dirty="0">
                    <a:latin typeface="+mn-ea"/>
                  </a:rPr>
                  <a:t>2</a:t>
                </a:r>
                <a:r>
                  <a:rPr lang="zh-CN" altLang="en-US" sz="2400" b="1" dirty="0">
                    <a:latin typeface="+mn-ea"/>
                  </a:rPr>
                  <a:t>）结构</a:t>
                </a:r>
                <a:r>
                  <a:rPr lang="zh-CN" altLang="en-US" sz="2400" b="1" dirty="0" smtClean="0">
                    <a:latin typeface="+mn-ea"/>
                  </a:rPr>
                  <a:t>：在一个铺设铁轨的较长的通道内，装有物料的小车在铁轨上运行，空气连续地在洞道内被加热并强制地流过物料。</a:t>
                </a:r>
                <a:endParaRPr lang="en-US" altLang="zh-CN" sz="2400" b="1" dirty="0">
                  <a:latin typeface="+mn-ea"/>
                </a:endParaRPr>
              </a:p>
              <a:p>
                <a:r>
                  <a:rPr lang="zh-CN" altLang="en-US" sz="2400" b="1" dirty="0">
                    <a:latin typeface="+mn-ea"/>
                  </a:rPr>
                  <a:t>（</a:t>
                </a:r>
                <a:r>
                  <a:rPr lang="en-US" altLang="zh-CN" sz="2400" b="1" dirty="0">
                    <a:latin typeface="+mn-ea"/>
                  </a:rPr>
                  <a:t>3</a:t>
                </a:r>
                <a:r>
                  <a:rPr lang="zh-CN" altLang="en-US" sz="2400" b="1" dirty="0">
                    <a:latin typeface="+mn-ea"/>
                  </a:rPr>
                  <a:t>）优点</a:t>
                </a:r>
                <a:r>
                  <a:rPr lang="zh-CN" altLang="en-US" sz="2400" b="1" dirty="0" smtClean="0">
                    <a:latin typeface="+mn-ea"/>
                  </a:rPr>
                  <a:t>：适用于体积大，干燥时间长的物料。</a:t>
                </a:r>
                <a:endParaRPr lang="en-US" altLang="zh-CN" sz="2400" b="1" dirty="0" smtClean="0">
                  <a:latin typeface="+mn-ea"/>
                </a:endParaRPr>
              </a:p>
              <a:p>
                <a:r>
                  <a:rPr lang="zh-CN" altLang="en-US" sz="2400" b="1" dirty="0" smtClean="0">
                    <a:latin typeface="+mn-ea"/>
                  </a:rPr>
                  <a:t>（</a:t>
                </a:r>
                <a:r>
                  <a:rPr lang="en-US" altLang="zh-CN" sz="2400" b="1" dirty="0" smtClean="0">
                    <a:latin typeface="+mn-ea"/>
                  </a:rPr>
                  <a:t>4</a:t>
                </a:r>
                <a:r>
                  <a:rPr lang="zh-CN" altLang="en-US" sz="2400" b="1" dirty="0" smtClean="0">
                    <a:latin typeface="+mn-ea"/>
                  </a:rPr>
                  <a:t>）空气流动方向与物料逆流或者错流，流动速度大于</a:t>
                </a:r>
                <a14:m>
                  <m:oMath xmlns:m="http://schemas.openxmlformats.org/officeDocument/2006/math">
                    <m:r>
                      <a:rPr lang="en-US" altLang="zh-CN" sz="2400" b="1" dirty="0">
                        <a:latin typeface="Cambria Math" panose="02040503050406030204" pitchFamily="18" charset="0"/>
                      </a:rPr>
                      <m:t>2</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𝟑</m:t>
                    </m:r>
                    <m:f>
                      <m:fPr>
                        <m:type m:val="lin"/>
                        <m:ctrlPr>
                          <a:rPr lang="en-US" altLang="zh-CN" sz="2400" b="1" i="1" dirty="0" smtClean="0">
                            <a:latin typeface="Cambria Math" panose="02040503050406030204" pitchFamily="18" charset="0"/>
                            <a:ea typeface="Cambria Math" panose="02040503050406030204" pitchFamily="18" charset="0"/>
                          </a:rPr>
                        </m:ctrlPr>
                      </m:fPr>
                      <m:num>
                        <m:r>
                          <a:rPr lang="en-US" altLang="zh-CN" sz="2400" b="1" i="1" dirty="0" smtClean="0">
                            <a:latin typeface="Cambria Math" panose="02040503050406030204" pitchFamily="18" charset="0"/>
                            <a:ea typeface="Cambria Math" panose="02040503050406030204" pitchFamily="18" charset="0"/>
                          </a:rPr>
                          <m:t>𝒎</m:t>
                        </m:r>
                      </m:num>
                      <m:den>
                        <m:r>
                          <a:rPr lang="en-US" altLang="zh-CN" sz="2400" b="1" i="1" dirty="0" smtClean="0">
                            <a:latin typeface="Cambria Math" panose="02040503050406030204" pitchFamily="18" charset="0"/>
                            <a:ea typeface="Cambria Math" panose="02040503050406030204" pitchFamily="18" charset="0"/>
                          </a:rPr>
                          <m:t>𝒔</m:t>
                        </m:r>
                      </m:den>
                    </m:f>
                    <m:r>
                      <a:rPr lang="zh-CN" altLang="en-US" sz="2400" b="1" i="1" dirty="0" smtClean="0">
                        <a:latin typeface="Cambria Math" panose="02040503050406030204" pitchFamily="18" charset="0"/>
                        <a:ea typeface="Cambria Math" panose="02040503050406030204" pitchFamily="18" charset="0"/>
                      </a:rPr>
                      <m:t>。</m:t>
                    </m:r>
                  </m:oMath>
                </a14:m>
                <a:endParaRPr lang="en-US" altLang="zh-CN" sz="2400" b="1" dirty="0" smtClean="0">
                  <a:latin typeface="+mn-ea"/>
                </a:endParaRPr>
              </a:p>
              <a:p>
                <a:endParaRPr lang="en-US" altLang="zh-CN" sz="2400" b="1" dirty="0" smtClean="0">
                  <a:solidFill>
                    <a:srgbClr val="FFC000"/>
                  </a:solidFill>
                  <a:latin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52698" y="822960"/>
                <a:ext cx="11547565" cy="2754600"/>
              </a:xfrm>
              <a:prstGeom prst="rect">
                <a:avLst/>
              </a:prstGeom>
              <a:blipFill>
                <a:blip r:embed="rId4"/>
                <a:stretch>
                  <a:fillRect l="-845" t="-1770" b="-18584"/>
                </a:stretch>
              </a:blipFill>
            </p:spPr>
            <p:txBody>
              <a:bodyPr/>
              <a:lstStyle/>
              <a:p>
                <a:r>
                  <a:rPr lang="zh-CN" altLang="en-US">
                    <a:noFill/>
                  </a:rPr>
                  <a:t> </a:t>
                </a:r>
              </a:p>
            </p:txBody>
          </p:sp>
        </mc:Fallback>
      </mc:AlternateContent>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5666" y="3465513"/>
            <a:ext cx="10058400" cy="3175741"/>
          </a:xfrm>
          <a:prstGeom prst="rect">
            <a:avLst/>
          </a:prstGeom>
        </p:spPr>
      </p:pic>
    </p:spTree>
    <p:extLst>
      <p:ext uri="{BB962C8B-B14F-4D97-AF65-F5344CB8AC3E}">
        <p14:creationId xmlns:p14="http://schemas.microsoft.com/office/powerpoint/2010/main" val="255616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p:sp>
        <p:nvSpPr>
          <p:cNvPr id="2" name="文本框 1"/>
          <p:cNvSpPr txBox="1"/>
          <p:nvPr/>
        </p:nvSpPr>
        <p:spPr>
          <a:xfrm>
            <a:off x="352698" y="822960"/>
            <a:ext cx="11547565" cy="2015936"/>
          </a:xfrm>
          <a:prstGeom prst="rect">
            <a:avLst/>
          </a:prstGeom>
          <a:noFill/>
        </p:spPr>
        <p:txBody>
          <a:bodyPr wrap="square" rtlCol="0">
            <a:spAutoFit/>
          </a:bodyPr>
          <a:lstStyle/>
          <a:p>
            <a:pPr>
              <a:spcBef>
                <a:spcPts val="600"/>
              </a:spcBef>
              <a:spcAft>
                <a:spcPts val="600"/>
              </a:spcAft>
            </a:pPr>
            <a:r>
              <a:rPr lang="en-US" altLang="zh-CN" sz="2400" b="1" dirty="0" smtClean="0">
                <a:latin typeface="+mn-ea"/>
              </a:rPr>
              <a:t>3</a:t>
            </a:r>
            <a:r>
              <a:rPr lang="zh-CN" altLang="en-US" sz="2400" b="1" dirty="0" smtClean="0">
                <a:latin typeface="+mn-ea"/>
              </a:rPr>
              <a:t>、转筒式干燥器</a:t>
            </a:r>
            <a:endParaRPr lang="en-US" altLang="zh-CN" sz="2400" b="1" dirty="0" smtClean="0">
              <a:latin typeface="+mn-ea"/>
            </a:endParaRPr>
          </a:p>
          <a:p>
            <a:r>
              <a:rPr lang="zh-CN" altLang="en-US" sz="2400" b="1" dirty="0" smtClean="0">
                <a:latin typeface="+mn-ea"/>
              </a:rPr>
              <a:t>（</a:t>
            </a:r>
            <a:r>
              <a:rPr lang="en-US" altLang="zh-CN" sz="2400" b="1" dirty="0">
                <a:latin typeface="+mn-ea"/>
              </a:rPr>
              <a:t>1</a:t>
            </a:r>
            <a:r>
              <a:rPr lang="zh-CN" altLang="en-US" sz="2400" b="1" dirty="0" smtClean="0">
                <a:latin typeface="+mn-ea"/>
              </a:rPr>
              <a:t>）</a:t>
            </a:r>
            <a:r>
              <a:rPr lang="zh-CN" altLang="en-US" sz="2400" b="1" dirty="0">
                <a:latin typeface="+mn-ea"/>
              </a:rPr>
              <a:t>结构</a:t>
            </a:r>
            <a:r>
              <a:rPr lang="zh-CN" altLang="en-US" sz="2400" b="1" dirty="0" smtClean="0">
                <a:latin typeface="+mn-ea"/>
              </a:rPr>
              <a:t>：主体是一个略呈倾斜的旋转圆筒。被干燥物料多为颗粒状及块状。干燥介质为热空气，烟道气或其他高温气体。</a:t>
            </a:r>
            <a:endParaRPr lang="en-US" altLang="zh-CN" sz="2400" b="1" dirty="0" smtClean="0">
              <a:latin typeface="+mn-ea"/>
            </a:endParaRPr>
          </a:p>
          <a:p>
            <a:r>
              <a:rPr lang="zh-CN" altLang="en-US" sz="2400" b="1" dirty="0" smtClean="0">
                <a:latin typeface="+mn-ea"/>
              </a:rPr>
              <a:t>（</a:t>
            </a:r>
            <a:r>
              <a:rPr lang="en-US" altLang="zh-CN" sz="2400" b="1" dirty="0">
                <a:latin typeface="+mn-ea"/>
              </a:rPr>
              <a:t>2</a:t>
            </a:r>
            <a:r>
              <a:rPr lang="zh-CN" altLang="en-US" sz="2400" b="1" dirty="0" smtClean="0">
                <a:latin typeface="+mn-ea"/>
              </a:rPr>
              <a:t>）</a:t>
            </a:r>
            <a:r>
              <a:rPr lang="zh-CN" altLang="en-US" sz="2400" b="1" dirty="0">
                <a:latin typeface="+mn-ea"/>
              </a:rPr>
              <a:t>优点</a:t>
            </a:r>
            <a:r>
              <a:rPr lang="zh-CN" altLang="en-US" sz="2400" b="1" dirty="0" smtClean="0">
                <a:latin typeface="+mn-ea"/>
              </a:rPr>
              <a:t>：连续操作，生产能力大，机械化程度高，产品质量均匀。</a:t>
            </a:r>
            <a:endParaRPr lang="en-US" altLang="zh-CN" sz="2400" b="1" dirty="0" smtClean="0">
              <a:latin typeface="+mn-ea"/>
            </a:endParaRPr>
          </a:p>
          <a:p>
            <a:r>
              <a:rPr lang="zh-CN" altLang="en-US" sz="2400" b="1" dirty="0" smtClean="0">
                <a:latin typeface="+mn-ea"/>
              </a:rPr>
              <a:t>（</a:t>
            </a:r>
            <a:r>
              <a:rPr lang="en-US" altLang="zh-CN" sz="2400" b="1" dirty="0" smtClean="0">
                <a:latin typeface="+mn-ea"/>
              </a:rPr>
              <a:t>3</a:t>
            </a:r>
            <a:r>
              <a:rPr lang="zh-CN" altLang="en-US" sz="2400" b="1" dirty="0" smtClean="0">
                <a:latin typeface="+mn-ea"/>
              </a:rPr>
              <a:t>）</a:t>
            </a:r>
            <a:r>
              <a:rPr lang="zh-CN" altLang="en-US" sz="2400" b="1" dirty="0">
                <a:latin typeface="+mn-ea"/>
              </a:rPr>
              <a:t>缺点：结构复杂，传动部分需要经常维修，投资很大。</a:t>
            </a:r>
            <a:endParaRPr lang="en-US" altLang="zh-CN" sz="2400" b="1" dirty="0">
              <a:latin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016" y="2838896"/>
            <a:ext cx="6913463" cy="3877392"/>
          </a:xfrm>
          <a:prstGeom prst="rect">
            <a:avLst/>
          </a:prstGeom>
        </p:spPr>
      </p:pic>
    </p:spTree>
    <p:extLst>
      <p:ext uri="{BB962C8B-B14F-4D97-AF65-F5344CB8AC3E}">
        <p14:creationId xmlns:p14="http://schemas.microsoft.com/office/powerpoint/2010/main" val="2715809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mc:AlternateContent xmlns:mc="http://schemas.openxmlformats.org/markup-compatibility/2006" xmlns:a14="http://schemas.microsoft.com/office/drawing/2010/main">
        <mc:Choice Requires="a14">
          <p:sp>
            <p:nvSpPr>
              <p:cNvPr id="2" name="文本框 1"/>
              <p:cNvSpPr txBox="1"/>
              <p:nvPr/>
            </p:nvSpPr>
            <p:spPr>
              <a:xfrm>
                <a:off x="352698" y="822960"/>
                <a:ext cx="11547565" cy="4234493"/>
              </a:xfrm>
              <a:prstGeom prst="rect">
                <a:avLst/>
              </a:prstGeom>
              <a:noFill/>
            </p:spPr>
            <p:txBody>
              <a:bodyPr wrap="square" rtlCol="0">
                <a:spAutoFit/>
              </a:bodyPr>
              <a:lstStyle/>
              <a:p>
                <a:pPr>
                  <a:spcBef>
                    <a:spcPts val="600"/>
                  </a:spcBef>
                  <a:spcAft>
                    <a:spcPts val="600"/>
                  </a:spcAft>
                </a:pPr>
                <a:r>
                  <a:rPr lang="en-US" altLang="zh-CN" sz="2400" b="1" dirty="0" smtClean="0">
                    <a:latin typeface="+mn-ea"/>
                  </a:rPr>
                  <a:t>4</a:t>
                </a:r>
                <a:r>
                  <a:rPr lang="zh-CN" altLang="en-US" sz="2400" b="1" dirty="0" smtClean="0">
                    <a:latin typeface="+mn-ea"/>
                  </a:rPr>
                  <a:t>、气流干燥器</a:t>
                </a:r>
                <a:endParaRPr lang="en-US" altLang="zh-CN" sz="2400" b="1" dirty="0" smtClean="0">
                  <a:latin typeface="+mn-ea"/>
                </a:endParaRPr>
              </a:p>
              <a:p>
                <a:r>
                  <a:rPr lang="zh-CN" altLang="en-US" sz="2400" b="1" dirty="0">
                    <a:latin typeface="+mn-ea"/>
                  </a:rPr>
                  <a:t>（</a:t>
                </a:r>
                <a:r>
                  <a:rPr lang="en-US" altLang="zh-CN" sz="2400" b="1" dirty="0">
                    <a:latin typeface="+mn-ea"/>
                  </a:rPr>
                  <a:t>1</a:t>
                </a:r>
                <a:r>
                  <a:rPr lang="zh-CN" altLang="en-US" sz="2400" b="1" dirty="0">
                    <a:latin typeface="+mn-ea"/>
                  </a:rPr>
                  <a:t>）结构</a:t>
                </a:r>
                <a:r>
                  <a:rPr lang="zh-CN" altLang="en-US" sz="2400" b="1" dirty="0" smtClean="0">
                    <a:latin typeface="+mn-ea"/>
                  </a:rPr>
                  <a:t>：主体为干燥管，其长度一般为</a:t>
                </a:r>
                <a14:m>
                  <m:oMath xmlns:m="http://schemas.openxmlformats.org/officeDocument/2006/math">
                    <m:r>
                      <a:rPr lang="en-US" altLang="zh-CN" sz="2400" b="1" dirty="0">
                        <a:latin typeface="Cambria Math" panose="02040503050406030204" pitchFamily="18" charset="0"/>
                      </a:rPr>
                      <m:t>1</m:t>
                    </m:r>
                    <m:r>
                      <a:rPr lang="en-US" altLang="zh-CN" sz="2400" b="1" i="1" dirty="0" smtClean="0">
                        <a:latin typeface="Cambria Math" panose="02040503050406030204" pitchFamily="18" charset="0"/>
                      </a:rPr>
                      <m:t>𝟎</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𝟐𝟎</m:t>
                    </m:r>
                    <m:r>
                      <a:rPr lang="en-US" altLang="zh-CN" sz="2400" b="1" i="1" dirty="0" smtClean="0">
                        <a:latin typeface="Cambria Math" panose="02040503050406030204" pitchFamily="18" charset="0"/>
                        <a:ea typeface="Cambria Math" panose="02040503050406030204" pitchFamily="18" charset="0"/>
                      </a:rPr>
                      <m:t>𝒎</m:t>
                    </m:r>
                  </m:oMath>
                </a14:m>
                <a:r>
                  <a:rPr lang="en-US" altLang="zh-CN" sz="2400" b="1" dirty="0" smtClean="0">
                    <a:latin typeface="+mn-ea"/>
                  </a:rPr>
                  <a:t>,</a:t>
                </a:r>
                <a:r>
                  <a:rPr lang="zh-CN" altLang="en-US" sz="2400" b="1" dirty="0" smtClean="0">
                    <a:latin typeface="+mn-ea"/>
                  </a:rPr>
                  <a:t>气体在其中的速度一般为</a:t>
                </a:r>
                <a14:m>
                  <m:oMath xmlns:m="http://schemas.openxmlformats.org/officeDocument/2006/math">
                    <m:r>
                      <a:rPr lang="en-US" altLang="zh-CN" sz="2400" b="1" dirty="0">
                        <a:latin typeface="Cambria Math" panose="02040503050406030204" pitchFamily="18" charset="0"/>
                      </a:rPr>
                      <m:t>1</m:t>
                    </m:r>
                    <m:r>
                      <a:rPr lang="en-US" altLang="zh-CN" sz="2400" b="1" i="1" dirty="0" smtClean="0">
                        <a:latin typeface="Cambria Math" panose="02040503050406030204" pitchFamily="18" charset="0"/>
                      </a:rPr>
                      <m:t>𝟎</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𝟐𝟓</m:t>
                    </m:r>
                    <m:f>
                      <m:fPr>
                        <m:type m:val="lin"/>
                        <m:ctrlPr>
                          <a:rPr lang="en-US" altLang="zh-CN" sz="2400" b="1" i="1" dirty="0" smtClean="0">
                            <a:latin typeface="Cambria Math" panose="02040503050406030204" pitchFamily="18" charset="0"/>
                            <a:ea typeface="Cambria Math" panose="02040503050406030204" pitchFamily="18" charset="0"/>
                          </a:rPr>
                        </m:ctrlPr>
                      </m:fPr>
                      <m:num>
                        <m:r>
                          <a:rPr lang="en-US" altLang="zh-CN" sz="2400" b="1" i="1" dirty="0" smtClean="0">
                            <a:latin typeface="Cambria Math" panose="02040503050406030204" pitchFamily="18" charset="0"/>
                            <a:ea typeface="Cambria Math" panose="02040503050406030204" pitchFamily="18" charset="0"/>
                          </a:rPr>
                          <m:t>𝒎</m:t>
                        </m:r>
                      </m:num>
                      <m:den>
                        <m:r>
                          <a:rPr lang="en-US" altLang="zh-CN" sz="2400" b="1" i="1" dirty="0" smtClean="0">
                            <a:latin typeface="Cambria Math" panose="02040503050406030204" pitchFamily="18" charset="0"/>
                            <a:ea typeface="Cambria Math" panose="02040503050406030204" pitchFamily="18" charset="0"/>
                          </a:rPr>
                          <m:t>𝒔</m:t>
                        </m:r>
                      </m:den>
                    </m:f>
                  </m:oMath>
                </a14:m>
                <a:r>
                  <a:rPr lang="en-US" altLang="zh-CN" sz="2400" b="1" dirty="0" smtClean="0">
                    <a:latin typeface="+mn-ea"/>
                  </a:rPr>
                  <a:t>,</a:t>
                </a:r>
                <a:r>
                  <a:rPr lang="zh-CN" altLang="en-US" sz="2400" b="1" dirty="0" smtClean="0">
                    <a:latin typeface="+mn-ea"/>
                  </a:rPr>
                  <a:t>有时高达</a:t>
                </a:r>
                <a14:m>
                  <m:oMath xmlns:m="http://schemas.openxmlformats.org/officeDocument/2006/math">
                    <m:r>
                      <a:rPr lang="en-US" altLang="zh-CN" sz="2400" b="1" dirty="0">
                        <a:latin typeface="Cambria Math" panose="02040503050406030204" pitchFamily="18" charset="0"/>
                      </a:rPr>
                      <m:t>3</m:t>
                    </m:r>
                    <m:r>
                      <a:rPr lang="en-US" altLang="zh-CN" sz="2400" b="1" i="1" dirty="0" smtClean="0">
                        <a:latin typeface="Cambria Math" panose="02040503050406030204" pitchFamily="18" charset="0"/>
                      </a:rPr>
                      <m:t>𝟎</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𝟒𝟎</m:t>
                    </m:r>
                    <m:f>
                      <m:fPr>
                        <m:type m:val="lin"/>
                        <m:ctrlPr>
                          <a:rPr lang="en-US" altLang="zh-CN" sz="2400" b="1" i="1" dirty="0" smtClean="0">
                            <a:latin typeface="Cambria Math" panose="02040503050406030204" pitchFamily="18" charset="0"/>
                            <a:ea typeface="Cambria Math" panose="02040503050406030204" pitchFamily="18" charset="0"/>
                          </a:rPr>
                        </m:ctrlPr>
                      </m:fPr>
                      <m:num>
                        <m:r>
                          <a:rPr lang="en-US" altLang="zh-CN" sz="2400" b="1" i="1" dirty="0" smtClean="0">
                            <a:latin typeface="Cambria Math" panose="02040503050406030204" pitchFamily="18" charset="0"/>
                            <a:ea typeface="Cambria Math" panose="02040503050406030204" pitchFamily="18" charset="0"/>
                          </a:rPr>
                          <m:t>𝒎</m:t>
                        </m:r>
                      </m:num>
                      <m:den>
                        <m:r>
                          <a:rPr lang="en-US" altLang="zh-CN" sz="2400" b="1" i="1" dirty="0" smtClean="0">
                            <a:latin typeface="Cambria Math" panose="02040503050406030204" pitchFamily="18" charset="0"/>
                            <a:ea typeface="Cambria Math" panose="02040503050406030204" pitchFamily="18" charset="0"/>
                          </a:rPr>
                          <m:t>𝒔</m:t>
                        </m:r>
                      </m:den>
                    </m:f>
                  </m:oMath>
                </a14:m>
                <a:r>
                  <a:rPr lang="zh-CN" altLang="en-US" sz="2400" b="1" dirty="0" smtClean="0">
                    <a:latin typeface="+mn-ea"/>
                  </a:rPr>
                  <a:t>。</a:t>
                </a:r>
                <a:endParaRPr lang="en-US" altLang="zh-CN" sz="2400" b="1" dirty="0" smtClean="0">
                  <a:latin typeface="+mn-ea"/>
                </a:endParaRPr>
              </a:p>
              <a:p>
                <a:r>
                  <a:rPr lang="zh-CN" altLang="en-US" sz="2400" b="1" dirty="0" smtClean="0"/>
                  <a:t>  </a:t>
                </a:r>
                <a14:m>
                  <m:oMath xmlns:m="http://schemas.openxmlformats.org/officeDocument/2006/math">
                    <m:r>
                      <a:rPr lang="zh-CN" altLang="en-US" sz="2400" b="1" i="1" smtClean="0">
                        <a:latin typeface="Cambria Math" panose="02040503050406030204" pitchFamily="18" charset="0"/>
                      </a:rPr>
                      <m:t>①</m:t>
                    </m:r>
                  </m:oMath>
                </a14:m>
                <a:r>
                  <a:rPr lang="zh-CN" altLang="en-US" sz="2400" b="1" dirty="0" smtClean="0">
                    <a:latin typeface="+mn-ea"/>
                  </a:rPr>
                  <a:t> 物料在干燥管内停留时间极短，物料颗粒分散性好，相间的接触面积大大增加。</a:t>
                </a:r>
                <a:endParaRPr lang="en-US" altLang="zh-CN" sz="2400" b="1" dirty="0" smtClean="0">
                  <a:latin typeface="+mn-ea"/>
                </a:endParaRPr>
              </a:p>
              <a:p>
                <a:r>
                  <a:rPr lang="en-US" altLang="zh-CN" sz="2400" b="1" dirty="0" smtClean="0">
                    <a:latin typeface="+mn-ea"/>
                    <a:ea typeface="等线" panose="02010600030101010101" pitchFamily="2" charset="-122"/>
                  </a:rPr>
                  <a:t> </a:t>
                </a:r>
                <a:r>
                  <a:rPr lang="zh-CN" altLang="zh-CN" sz="2400" b="1" dirty="0">
                    <a:latin typeface="+mn-ea"/>
                  </a:rPr>
                  <a:t>②</a:t>
                </a:r>
                <a:r>
                  <a:rPr lang="en-US" altLang="zh-CN" sz="2400" b="1" dirty="0">
                    <a:latin typeface="+mn-ea"/>
                  </a:rPr>
                  <a:t> </a:t>
                </a:r>
                <a:r>
                  <a:rPr lang="zh-CN" altLang="en-US" sz="2400" b="1" dirty="0">
                    <a:latin typeface="+mn-ea"/>
                  </a:rPr>
                  <a:t>干燥管</a:t>
                </a:r>
                <a:r>
                  <a:rPr lang="zh-CN" altLang="en-US" sz="2400" b="1" dirty="0" smtClean="0">
                    <a:latin typeface="+mn-ea"/>
                  </a:rPr>
                  <a:t>内加料口以上</a:t>
                </a:r>
                <a14:m>
                  <m:oMath xmlns:m="http://schemas.openxmlformats.org/officeDocument/2006/math">
                    <m:r>
                      <a:rPr lang="en-US" altLang="zh-CN" sz="2400" b="1" dirty="0">
                        <a:latin typeface="Cambria Math" panose="02040503050406030204" pitchFamily="18" charset="0"/>
                      </a:rPr>
                      <m:t>1</m:t>
                    </m:r>
                    <m:r>
                      <a:rPr lang="en-US" altLang="zh-CN" sz="2400" b="1" i="1" dirty="0" smtClean="0">
                        <a:latin typeface="Cambria Math" panose="02040503050406030204" pitchFamily="18" charset="0"/>
                      </a:rPr>
                      <m:t>𝒎</m:t>
                    </m:r>
                  </m:oMath>
                </a14:m>
                <a:r>
                  <a:rPr lang="zh-CN" altLang="en-US" sz="2400" b="1" dirty="0" smtClean="0">
                    <a:latin typeface="+mn-ea"/>
                  </a:rPr>
                  <a:t>左右位置干燥速率最大，因气相、固相间相对速度较大，</a:t>
                </a:r>
                <a:endParaRPr lang="en-US" altLang="zh-CN" sz="2400" b="1" dirty="0" smtClean="0">
                  <a:latin typeface="+mn-ea"/>
                </a:endParaRPr>
              </a:p>
              <a:p>
                <a:r>
                  <a:rPr lang="zh-CN" altLang="en-US" sz="2400" b="1" dirty="0" smtClean="0">
                    <a:latin typeface="+mn-ea"/>
                  </a:rPr>
                  <a:t>因而传热系数和传质系数均较大。</a:t>
                </a:r>
                <a:endParaRPr lang="en-US" altLang="zh-CN" sz="2400" b="1" dirty="0" smtClean="0">
                  <a:latin typeface="+mn-ea"/>
                </a:endParaRPr>
              </a:p>
              <a:p>
                <a:r>
                  <a:rPr lang="en-US" altLang="zh-CN" sz="2400" b="1" dirty="0" smtClean="0">
                    <a:latin typeface="+mn-ea"/>
                  </a:rPr>
                  <a:t> ③ </a:t>
                </a:r>
                <a:r>
                  <a:rPr lang="zh-CN" altLang="en-US" sz="2400" b="1" dirty="0" smtClean="0">
                    <a:latin typeface="+mn-ea"/>
                  </a:rPr>
                  <a:t>干燥管底部空气温度高而湿度低，</a:t>
                </a:r>
                <a:endParaRPr lang="en-US" altLang="zh-CN" sz="2400" b="1" dirty="0" smtClean="0">
                  <a:latin typeface="+mn-ea"/>
                </a:endParaRPr>
              </a:p>
              <a:p>
                <a:r>
                  <a:rPr lang="zh-CN" altLang="en-US" sz="2400" b="1" dirty="0" smtClean="0">
                    <a:latin typeface="+mn-ea"/>
                  </a:rPr>
                  <a:t>传热推动力和传质推动力大。</a:t>
                </a:r>
                <a:endParaRPr lang="en-US" altLang="zh-CN" sz="2400" b="1" dirty="0" smtClean="0">
                  <a:latin typeface="+mn-ea"/>
                </a:endParaRPr>
              </a:p>
              <a:p>
                <a:r>
                  <a:rPr lang="en-US" altLang="zh-CN" sz="2400" b="1" dirty="0" smtClean="0">
                    <a:latin typeface="+mn-ea"/>
                  </a:rPr>
                  <a:t> </a:t>
                </a:r>
                <a:r>
                  <a:rPr lang="zh-CN" altLang="zh-CN" sz="2400" b="1" dirty="0" smtClean="0">
                    <a:latin typeface="+mn-ea"/>
                  </a:rPr>
                  <a:t>④</a:t>
                </a:r>
                <a:r>
                  <a:rPr lang="en-US" altLang="zh-CN" sz="2400" b="1" dirty="0" smtClean="0">
                    <a:latin typeface="+mn-ea"/>
                  </a:rPr>
                  <a:t> </a:t>
                </a:r>
                <a:r>
                  <a:rPr lang="zh-CN" altLang="en-US" sz="2400" b="1" dirty="0" smtClean="0">
                    <a:latin typeface="+mn-ea"/>
                  </a:rPr>
                  <a:t>随着物料在管内的上升，气相、固相间</a:t>
                </a:r>
                <a:endParaRPr lang="en-US" altLang="zh-CN" sz="2400" b="1" dirty="0" smtClean="0">
                  <a:latin typeface="+mn-ea"/>
                </a:endParaRPr>
              </a:p>
              <a:p>
                <a:r>
                  <a:rPr lang="zh-CN" altLang="en-US" sz="2400" b="1" dirty="0" smtClean="0">
                    <a:latin typeface="+mn-ea"/>
                  </a:rPr>
                  <a:t>相对速度和温度差都减小，传质速率、传热</a:t>
                </a:r>
                <a:endParaRPr lang="en-US" altLang="zh-CN" sz="2400" b="1" dirty="0" smtClean="0">
                  <a:latin typeface="+mn-ea"/>
                </a:endParaRPr>
              </a:p>
              <a:p>
                <a:r>
                  <a:rPr lang="zh-CN" altLang="en-US" sz="2400" b="1" dirty="0" smtClean="0">
                    <a:latin typeface="+mn-ea"/>
                  </a:rPr>
                  <a:t>速率均随之下降。</a:t>
                </a:r>
                <a:endParaRPr lang="en-US" altLang="zh-CN" sz="2400" b="1" dirty="0">
                  <a:latin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52698" y="822960"/>
                <a:ext cx="11547565" cy="4234493"/>
              </a:xfrm>
              <a:prstGeom prst="rect">
                <a:avLst/>
              </a:prstGeom>
              <a:blipFill>
                <a:blip r:embed="rId4"/>
                <a:stretch>
                  <a:fillRect l="-845" t="-1151" r="-3432" b="-2158"/>
                </a:stretch>
              </a:blipFill>
            </p:spPr>
            <p:txBody>
              <a:bodyPr/>
              <a:lstStyle/>
              <a:p>
                <a:r>
                  <a:rPr lang="zh-CN" altLang="en-US">
                    <a:noFill/>
                  </a:rPr>
                  <a:t> </a:t>
                </a:r>
              </a:p>
            </p:txBody>
          </p:sp>
        </mc:Fallback>
      </mc:AlternateContent>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1194" y="2940206"/>
            <a:ext cx="5499069" cy="3840813"/>
          </a:xfrm>
          <a:prstGeom prst="rect">
            <a:avLst/>
          </a:prstGeom>
        </p:spPr>
      </p:pic>
    </p:spTree>
    <p:extLst>
      <p:ext uri="{BB962C8B-B14F-4D97-AF65-F5344CB8AC3E}">
        <p14:creationId xmlns:p14="http://schemas.microsoft.com/office/powerpoint/2010/main" val="360915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p:sp>
        <p:nvSpPr>
          <p:cNvPr id="2" name="文本框 1"/>
          <p:cNvSpPr txBox="1"/>
          <p:nvPr/>
        </p:nvSpPr>
        <p:spPr>
          <a:xfrm>
            <a:off x="352698" y="822960"/>
            <a:ext cx="11547565" cy="3416320"/>
          </a:xfrm>
          <a:prstGeom prst="rect">
            <a:avLst/>
          </a:prstGeom>
          <a:noFill/>
        </p:spPr>
        <p:txBody>
          <a:bodyPr wrap="square" rtlCol="0">
            <a:spAutoFit/>
          </a:bodyPr>
          <a:lstStyle/>
          <a:p>
            <a:r>
              <a:rPr lang="zh-CN" altLang="en-US" sz="2400" b="1" dirty="0" smtClean="0">
                <a:latin typeface="+mn-ea"/>
              </a:rPr>
              <a:t>（</a:t>
            </a:r>
            <a:r>
              <a:rPr lang="en-US" altLang="zh-CN" sz="2400" b="1" dirty="0">
                <a:latin typeface="+mn-ea"/>
              </a:rPr>
              <a:t>2</a:t>
            </a:r>
            <a:r>
              <a:rPr lang="zh-CN" altLang="en-US" sz="2400" b="1" dirty="0">
                <a:latin typeface="+mn-ea"/>
              </a:rPr>
              <a:t>）优点</a:t>
            </a:r>
            <a:r>
              <a:rPr lang="zh-CN" altLang="en-US" sz="2400" b="1" dirty="0" smtClean="0">
                <a:latin typeface="+mn-ea"/>
              </a:rPr>
              <a:t>：</a:t>
            </a:r>
            <a:endParaRPr lang="en-US" altLang="zh-CN" sz="2400" b="1" dirty="0" smtClean="0">
              <a:latin typeface="+mn-ea"/>
            </a:endParaRPr>
          </a:p>
          <a:p>
            <a:r>
              <a:rPr lang="en-US" altLang="zh-CN" sz="2400" b="1" dirty="0" smtClean="0">
                <a:latin typeface="+mn-ea"/>
                <a:ea typeface="等线" panose="02010600030101010101" pitchFamily="2" charset="-122"/>
              </a:rPr>
              <a:t> </a:t>
            </a:r>
            <a:r>
              <a:rPr lang="zh-CN" altLang="zh-CN" sz="2400" b="1" dirty="0" smtClean="0">
                <a:latin typeface="+mn-ea"/>
                <a:ea typeface="等线" panose="02010600030101010101" pitchFamily="2" charset="-122"/>
              </a:rPr>
              <a:t>①</a:t>
            </a:r>
            <a:r>
              <a:rPr lang="en-US" altLang="zh-CN" sz="2400" b="1" dirty="0" smtClean="0">
                <a:latin typeface="+mn-ea"/>
                <a:ea typeface="等线" panose="02010600030101010101" pitchFamily="2" charset="-122"/>
              </a:rPr>
              <a:t> </a:t>
            </a:r>
            <a:r>
              <a:rPr lang="zh-CN" altLang="en-US" sz="2400" b="1" dirty="0" smtClean="0">
                <a:latin typeface="+mn-ea"/>
              </a:rPr>
              <a:t>气相、固相接触面积大，传热系数</a:t>
            </a:r>
            <a:endParaRPr lang="en-US" altLang="zh-CN" sz="2400" b="1" dirty="0" smtClean="0">
              <a:latin typeface="+mn-ea"/>
            </a:endParaRPr>
          </a:p>
          <a:p>
            <a:r>
              <a:rPr lang="zh-CN" altLang="en-US" sz="2400" b="1" dirty="0" smtClean="0">
                <a:latin typeface="+mn-ea"/>
              </a:rPr>
              <a:t>和传质系数高，干燥速率大，干燥时间短。</a:t>
            </a:r>
            <a:endParaRPr lang="en-US" altLang="zh-CN" sz="2400" b="1" dirty="0" smtClean="0">
              <a:latin typeface="+mn-ea"/>
            </a:endParaRPr>
          </a:p>
          <a:p>
            <a:r>
              <a:rPr lang="en-US" altLang="zh-CN" sz="2400" b="1" dirty="0" smtClean="0">
                <a:latin typeface="+mn-ea"/>
                <a:ea typeface="等线" panose="02010600030101010101" pitchFamily="2" charset="-122"/>
              </a:rPr>
              <a:t> </a:t>
            </a:r>
            <a:r>
              <a:rPr lang="zh-CN" altLang="zh-CN" sz="2400" b="1" dirty="0" smtClean="0">
                <a:latin typeface="+mn-ea"/>
                <a:ea typeface="等线" panose="02010600030101010101" pitchFamily="2" charset="-122"/>
              </a:rPr>
              <a:t>②</a:t>
            </a:r>
            <a:r>
              <a:rPr lang="en-US" altLang="zh-CN" sz="2400" b="1" dirty="0" smtClean="0">
                <a:latin typeface="+mn-ea"/>
                <a:ea typeface="等线" panose="02010600030101010101" pitchFamily="2" charset="-122"/>
              </a:rPr>
              <a:t> </a:t>
            </a:r>
            <a:r>
              <a:rPr lang="zh-CN" altLang="en-US" sz="2400" b="1" dirty="0" smtClean="0">
                <a:latin typeface="+mn-ea"/>
              </a:rPr>
              <a:t>对于热敏性物料，常采用并流操作，</a:t>
            </a:r>
            <a:endParaRPr lang="en-US" altLang="zh-CN" sz="2400" b="1" dirty="0" smtClean="0">
              <a:latin typeface="+mn-ea"/>
            </a:endParaRPr>
          </a:p>
          <a:p>
            <a:r>
              <a:rPr lang="zh-CN" altLang="en-US" sz="2400" b="1" dirty="0" smtClean="0">
                <a:latin typeface="+mn-ea"/>
              </a:rPr>
              <a:t>热损失小，热效率高。</a:t>
            </a:r>
            <a:endParaRPr lang="en-US" altLang="zh-CN" sz="2400" b="1" dirty="0" smtClean="0">
              <a:latin typeface="+mn-ea"/>
            </a:endParaRPr>
          </a:p>
          <a:p>
            <a:r>
              <a:rPr lang="en-US" altLang="zh-CN" sz="2400" b="1" dirty="0" smtClean="0">
                <a:latin typeface="+mn-ea"/>
                <a:ea typeface="等线" panose="02010600030101010101" pitchFamily="2" charset="-122"/>
              </a:rPr>
              <a:t> </a:t>
            </a:r>
            <a:r>
              <a:rPr lang="zh-CN" altLang="zh-CN" sz="2400" b="1" dirty="0">
                <a:latin typeface="+mn-ea"/>
              </a:rPr>
              <a:t>③</a:t>
            </a:r>
            <a:r>
              <a:rPr lang="en-US" altLang="zh-CN" sz="2400" b="1" dirty="0">
                <a:latin typeface="+mn-ea"/>
              </a:rPr>
              <a:t> </a:t>
            </a:r>
            <a:r>
              <a:rPr lang="zh-CN" altLang="en-US" sz="2400" b="1" dirty="0">
                <a:latin typeface="+mn-ea"/>
              </a:rPr>
              <a:t>设备紧凑、结构简单</a:t>
            </a:r>
            <a:r>
              <a:rPr lang="zh-CN" altLang="en-US" sz="2400" b="1" dirty="0" smtClean="0">
                <a:latin typeface="+mn-ea"/>
              </a:rPr>
              <a:t>。</a:t>
            </a:r>
            <a:endParaRPr lang="en-US" altLang="zh-CN" sz="2400" b="1" dirty="0">
              <a:latin typeface="+mn-ea"/>
            </a:endParaRPr>
          </a:p>
          <a:p>
            <a:r>
              <a:rPr lang="zh-CN" altLang="en-US" sz="2400" b="1" dirty="0">
                <a:latin typeface="+mn-ea"/>
              </a:rPr>
              <a:t>（</a:t>
            </a:r>
            <a:r>
              <a:rPr lang="en-US" altLang="zh-CN" sz="2400" b="1" dirty="0">
                <a:latin typeface="+mn-ea"/>
              </a:rPr>
              <a:t>3</a:t>
            </a:r>
            <a:r>
              <a:rPr lang="zh-CN" altLang="en-US" sz="2400" b="1" dirty="0">
                <a:latin typeface="+mn-ea"/>
              </a:rPr>
              <a:t>）缺点</a:t>
            </a:r>
            <a:r>
              <a:rPr lang="zh-CN" altLang="en-US" sz="2400" b="1" dirty="0" smtClean="0">
                <a:latin typeface="+mn-ea"/>
              </a:rPr>
              <a:t>：气流速度高，流动阻力及动</a:t>
            </a:r>
            <a:endParaRPr lang="en-US" altLang="zh-CN" sz="2400" b="1" dirty="0" smtClean="0">
              <a:latin typeface="+mn-ea"/>
            </a:endParaRPr>
          </a:p>
          <a:p>
            <a:r>
              <a:rPr lang="zh-CN" altLang="en-US" sz="2400" b="1" dirty="0" smtClean="0">
                <a:latin typeface="+mn-ea"/>
              </a:rPr>
              <a:t>力消耗大。易使物料粉碎，回收分离器负</a:t>
            </a:r>
            <a:endParaRPr lang="en-US" altLang="zh-CN" sz="2400" b="1" dirty="0" smtClean="0">
              <a:latin typeface="+mn-ea"/>
            </a:endParaRPr>
          </a:p>
          <a:p>
            <a:r>
              <a:rPr lang="zh-CN" altLang="en-US" sz="2400" b="1" dirty="0" smtClean="0">
                <a:latin typeface="+mn-ea"/>
              </a:rPr>
              <a:t>荷大。</a:t>
            </a:r>
            <a:endParaRPr lang="en-US" altLang="zh-CN" sz="2400" b="1" dirty="0">
              <a:latin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719" y="982513"/>
            <a:ext cx="5718544" cy="5755123"/>
          </a:xfrm>
          <a:prstGeom prst="rect">
            <a:avLst/>
          </a:prstGeom>
        </p:spPr>
      </p:pic>
    </p:spTree>
    <p:extLst>
      <p:ext uri="{BB962C8B-B14F-4D97-AF65-F5344CB8AC3E}">
        <p14:creationId xmlns:p14="http://schemas.microsoft.com/office/powerpoint/2010/main" val="2769665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p:sp>
        <p:nvSpPr>
          <p:cNvPr id="2" name="文本框 1"/>
          <p:cNvSpPr txBox="1"/>
          <p:nvPr/>
        </p:nvSpPr>
        <p:spPr>
          <a:xfrm>
            <a:off x="352698" y="822960"/>
            <a:ext cx="11547565" cy="4601260"/>
          </a:xfrm>
          <a:prstGeom prst="rect">
            <a:avLst/>
          </a:prstGeom>
          <a:noFill/>
        </p:spPr>
        <p:txBody>
          <a:bodyPr wrap="square" rtlCol="0">
            <a:spAutoFit/>
          </a:bodyPr>
          <a:lstStyle/>
          <a:p>
            <a:pPr>
              <a:spcBef>
                <a:spcPts val="600"/>
              </a:spcBef>
              <a:spcAft>
                <a:spcPts val="600"/>
              </a:spcAft>
            </a:pPr>
            <a:r>
              <a:rPr lang="en-US" altLang="zh-CN" sz="2400" b="1" dirty="0" smtClean="0">
                <a:latin typeface="+mn-ea"/>
              </a:rPr>
              <a:t>5</a:t>
            </a:r>
            <a:r>
              <a:rPr lang="zh-CN" altLang="en-US" sz="2400" b="1" dirty="0" smtClean="0">
                <a:latin typeface="+mn-ea"/>
              </a:rPr>
              <a:t>、流化床干燥器</a:t>
            </a:r>
            <a:endParaRPr lang="en-US" altLang="zh-CN" sz="2400" b="1" dirty="0" smtClean="0">
              <a:latin typeface="+mn-ea"/>
            </a:endParaRPr>
          </a:p>
          <a:p>
            <a:r>
              <a:rPr lang="zh-CN" altLang="en-US" sz="2400" b="1" dirty="0" smtClean="0">
                <a:latin typeface="+mn-ea"/>
              </a:rPr>
              <a:t>（</a:t>
            </a:r>
            <a:r>
              <a:rPr lang="en-US" altLang="zh-CN" sz="2400" b="1" dirty="0" smtClean="0">
                <a:latin typeface="+mn-ea"/>
              </a:rPr>
              <a:t>1</a:t>
            </a:r>
            <a:r>
              <a:rPr lang="zh-CN" altLang="en-US" sz="2400" b="1" dirty="0" smtClean="0">
                <a:latin typeface="+mn-ea"/>
              </a:rPr>
              <a:t>）固态流态化技术在干燥中的应用。</a:t>
            </a:r>
            <a:endParaRPr lang="en-US" altLang="zh-CN" sz="2400" b="1" dirty="0" smtClean="0">
              <a:latin typeface="+mn-ea"/>
            </a:endParaRPr>
          </a:p>
          <a:p>
            <a:r>
              <a:rPr lang="zh-CN" altLang="en-US" sz="2400" b="1" dirty="0" smtClean="0">
                <a:latin typeface="+mn-ea"/>
              </a:rPr>
              <a:t>控制合适的气流流率，使固体颗粒悬浮于</a:t>
            </a:r>
            <a:endParaRPr lang="en-US" altLang="zh-CN" sz="2400" b="1" dirty="0" smtClean="0">
              <a:latin typeface="+mn-ea"/>
            </a:endParaRPr>
          </a:p>
          <a:p>
            <a:r>
              <a:rPr lang="zh-CN" altLang="en-US" sz="2400" b="1" dirty="0" smtClean="0">
                <a:latin typeface="+mn-ea"/>
              </a:rPr>
              <a:t>气流中，形成流化床。颗粒在气流中上下</a:t>
            </a:r>
            <a:endParaRPr lang="en-US" altLang="zh-CN" sz="2400" b="1" dirty="0" smtClean="0">
              <a:latin typeface="+mn-ea"/>
            </a:endParaRPr>
          </a:p>
          <a:p>
            <a:r>
              <a:rPr lang="zh-CN" altLang="en-US" sz="2400" b="1" dirty="0" smtClean="0">
                <a:latin typeface="+mn-ea"/>
              </a:rPr>
              <a:t>翻动，外表呈现类似于液体沸腾的状态。</a:t>
            </a:r>
            <a:endParaRPr lang="en-US" altLang="zh-CN" sz="2400" b="1" dirty="0" smtClean="0">
              <a:latin typeface="+mn-ea"/>
            </a:endParaRPr>
          </a:p>
          <a:p>
            <a:r>
              <a:rPr lang="zh-CN" altLang="en-US" sz="2400" b="1" dirty="0" smtClean="0">
                <a:latin typeface="+mn-ea"/>
              </a:rPr>
              <a:t>（</a:t>
            </a:r>
            <a:r>
              <a:rPr lang="en-US" altLang="zh-CN" sz="2400" b="1" dirty="0" smtClean="0">
                <a:latin typeface="+mn-ea"/>
              </a:rPr>
              <a:t>2</a:t>
            </a:r>
            <a:r>
              <a:rPr lang="zh-CN" altLang="en-US" sz="2400" b="1" dirty="0" smtClean="0">
                <a:latin typeface="+mn-ea"/>
              </a:rPr>
              <a:t>）优点：气膜阻力小，气固接触面积</a:t>
            </a:r>
            <a:endParaRPr lang="en-US" altLang="zh-CN" sz="2400" b="1" dirty="0" smtClean="0">
              <a:latin typeface="+mn-ea"/>
            </a:endParaRPr>
          </a:p>
          <a:p>
            <a:r>
              <a:rPr lang="zh-CN" altLang="en-US" sz="2400" b="1" dirty="0" smtClean="0">
                <a:latin typeface="+mn-ea"/>
              </a:rPr>
              <a:t>大，干燥速率大，流化床内温度均一并</a:t>
            </a:r>
            <a:endParaRPr lang="en-US" altLang="zh-CN" sz="2400" b="1" dirty="0" smtClean="0">
              <a:latin typeface="+mn-ea"/>
            </a:endParaRPr>
          </a:p>
          <a:p>
            <a:r>
              <a:rPr lang="zh-CN" altLang="en-US" sz="2400" b="1" dirty="0" smtClean="0">
                <a:latin typeface="+mn-ea"/>
              </a:rPr>
              <a:t>能自由调节，可得到均匀的干燥产品。</a:t>
            </a:r>
            <a:endParaRPr lang="en-US" altLang="zh-CN" sz="2400" b="1" dirty="0" smtClean="0">
              <a:latin typeface="+mn-ea"/>
            </a:endParaRPr>
          </a:p>
          <a:p>
            <a:r>
              <a:rPr lang="zh-CN" altLang="en-US" sz="2400" b="1" dirty="0" smtClean="0">
                <a:latin typeface="+mn-ea"/>
              </a:rPr>
              <a:t>停留时间可任意调节。结构简单。</a:t>
            </a:r>
            <a:endParaRPr lang="en-US" altLang="zh-CN" sz="2400" b="1" dirty="0" smtClean="0">
              <a:latin typeface="+mn-ea"/>
            </a:endParaRPr>
          </a:p>
          <a:p>
            <a:r>
              <a:rPr lang="zh-CN" altLang="en-US" sz="2400" b="1" dirty="0" smtClean="0">
                <a:latin typeface="+mn-ea"/>
              </a:rPr>
              <a:t>（</a:t>
            </a:r>
            <a:r>
              <a:rPr lang="en-US" altLang="zh-CN" sz="2400" b="1" dirty="0" smtClean="0">
                <a:latin typeface="+mn-ea"/>
              </a:rPr>
              <a:t>3</a:t>
            </a:r>
            <a:r>
              <a:rPr lang="zh-CN" altLang="en-US" sz="2400" b="1" dirty="0" smtClean="0">
                <a:latin typeface="+mn-ea"/>
              </a:rPr>
              <a:t>）缺点：物料的形状和粒度有限制。</a:t>
            </a:r>
            <a:endParaRPr lang="en-US" altLang="zh-CN" sz="2400" b="1" dirty="0" smtClean="0">
              <a:latin typeface="+mn-ea"/>
            </a:endParaRPr>
          </a:p>
          <a:p>
            <a:endParaRPr lang="en-US" altLang="zh-CN" sz="2400" b="1" dirty="0" smtClean="0">
              <a:latin typeface="+mn-ea"/>
            </a:endParaRPr>
          </a:p>
          <a:p>
            <a:endParaRPr lang="en-US" altLang="zh-CN" sz="2400" b="1" dirty="0" smtClean="0">
              <a:solidFill>
                <a:srgbClr val="FFC000"/>
              </a:solidFill>
              <a:latin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044" y="965531"/>
            <a:ext cx="5761219" cy="5736833"/>
          </a:xfrm>
          <a:prstGeom prst="rect">
            <a:avLst/>
          </a:prstGeom>
        </p:spPr>
      </p:pic>
    </p:spTree>
    <p:extLst>
      <p:ext uri="{BB962C8B-B14F-4D97-AF65-F5344CB8AC3E}">
        <p14:creationId xmlns:p14="http://schemas.microsoft.com/office/powerpoint/2010/main" val="1909983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p:sp>
        <p:nvSpPr>
          <p:cNvPr id="2" name="文本框 1"/>
          <p:cNvSpPr txBox="1"/>
          <p:nvPr/>
        </p:nvSpPr>
        <p:spPr>
          <a:xfrm>
            <a:off x="352698" y="822960"/>
            <a:ext cx="11547565" cy="4601260"/>
          </a:xfrm>
          <a:prstGeom prst="rect">
            <a:avLst/>
          </a:prstGeom>
          <a:noFill/>
        </p:spPr>
        <p:txBody>
          <a:bodyPr wrap="square" rtlCol="0">
            <a:spAutoFit/>
          </a:bodyPr>
          <a:lstStyle/>
          <a:p>
            <a:pPr>
              <a:spcBef>
                <a:spcPts val="600"/>
              </a:spcBef>
              <a:spcAft>
                <a:spcPts val="600"/>
              </a:spcAft>
            </a:pPr>
            <a:r>
              <a:rPr lang="en-US" altLang="zh-CN" sz="2400" b="1" dirty="0" smtClean="0">
                <a:latin typeface="+mn-ea"/>
              </a:rPr>
              <a:t>6</a:t>
            </a:r>
            <a:r>
              <a:rPr lang="zh-CN" altLang="en-US" sz="2400" b="1" dirty="0" smtClean="0">
                <a:latin typeface="+mn-ea"/>
              </a:rPr>
              <a:t>、喷雾干燥器</a:t>
            </a:r>
            <a:endParaRPr lang="en-US" altLang="zh-CN" sz="2400" b="1" dirty="0" smtClean="0">
              <a:latin typeface="+mn-ea"/>
            </a:endParaRPr>
          </a:p>
          <a:p>
            <a:r>
              <a:rPr lang="zh-CN" altLang="en-US" sz="2400" b="1" dirty="0" smtClean="0">
                <a:latin typeface="+mn-ea"/>
              </a:rPr>
              <a:t>（</a:t>
            </a:r>
            <a:r>
              <a:rPr lang="en-US" altLang="zh-CN" sz="2400" b="1" dirty="0" smtClean="0">
                <a:latin typeface="+mn-ea"/>
              </a:rPr>
              <a:t>1</a:t>
            </a:r>
            <a:r>
              <a:rPr lang="zh-CN" altLang="en-US" sz="2400" b="1" dirty="0" smtClean="0">
                <a:latin typeface="+mn-ea"/>
              </a:rPr>
              <a:t>）是采用雾化器将稀料液分散成雾滴</a:t>
            </a:r>
            <a:endParaRPr lang="en-US" altLang="zh-CN" sz="2400" b="1" dirty="0" smtClean="0">
              <a:latin typeface="+mn-ea"/>
            </a:endParaRPr>
          </a:p>
          <a:p>
            <a:r>
              <a:rPr lang="zh-CN" altLang="en-US" sz="2400" b="1" dirty="0" smtClean="0">
                <a:latin typeface="+mn-ea"/>
              </a:rPr>
              <a:t>分散在热气流中，使水分迅速汽化而达到</a:t>
            </a:r>
            <a:endParaRPr lang="en-US" altLang="zh-CN" sz="2400" b="1" dirty="0" smtClean="0">
              <a:latin typeface="+mn-ea"/>
            </a:endParaRPr>
          </a:p>
          <a:p>
            <a:r>
              <a:rPr lang="zh-CN" altLang="en-US" sz="2400" b="1" dirty="0" smtClean="0">
                <a:latin typeface="+mn-ea"/>
              </a:rPr>
              <a:t>干燥的目的。雾化器有</a:t>
            </a:r>
            <a:r>
              <a:rPr lang="en-US" altLang="zh-CN" sz="2400" b="1" dirty="0" smtClean="0">
                <a:latin typeface="+mn-ea"/>
              </a:rPr>
              <a:t>3</a:t>
            </a:r>
            <a:r>
              <a:rPr lang="zh-CN" altLang="en-US" sz="2400" b="1" dirty="0" smtClean="0">
                <a:latin typeface="+mn-ea"/>
              </a:rPr>
              <a:t>种形式</a:t>
            </a:r>
            <a:r>
              <a:rPr lang="en-US" altLang="zh-CN" sz="2400" b="1" dirty="0" smtClean="0">
                <a:latin typeface="+mn-ea"/>
              </a:rPr>
              <a:t>——</a:t>
            </a:r>
          </a:p>
          <a:p>
            <a:r>
              <a:rPr lang="zh-CN" altLang="en-US" sz="2400" b="1" dirty="0" smtClean="0">
                <a:latin typeface="+mn-ea"/>
              </a:rPr>
              <a:t>旋转式、压力式、气流式。</a:t>
            </a:r>
            <a:endParaRPr lang="en-US" altLang="zh-CN" sz="2400" b="1" dirty="0" smtClean="0">
              <a:latin typeface="+mn-ea"/>
            </a:endParaRPr>
          </a:p>
          <a:p>
            <a:r>
              <a:rPr lang="zh-CN" altLang="en-US" sz="2400" b="1" dirty="0" smtClean="0">
                <a:latin typeface="+mn-ea"/>
              </a:rPr>
              <a:t>（</a:t>
            </a:r>
            <a:r>
              <a:rPr lang="en-US" altLang="zh-CN" sz="2400" b="1" dirty="0" smtClean="0">
                <a:latin typeface="+mn-ea"/>
              </a:rPr>
              <a:t>2</a:t>
            </a:r>
            <a:r>
              <a:rPr lang="zh-CN" altLang="en-US" sz="2400" b="1" dirty="0" smtClean="0">
                <a:latin typeface="+mn-ea"/>
              </a:rPr>
              <a:t>）优点：由料液可直接得到粉粒产品，</a:t>
            </a:r>
            <a:endParaRPr lang="en-US" altLang="zh-CN" sz="2400" b="1" dirty="0" smtClean="0">
              <a:latin typeface="+mn-ea"/>
            </a:endParaRPr>
          </a:p>
          <a:p>
            <a:r>
              <a:rPr lang="zh-CN" altLang="en-US" sz="2400" b="1" dirty="0" smtClean="0">
                <a:latin typeface="+mn-ea"/>
              </a:rPr>
              <a:t>雾滴分散在热气流中，干燥面积极大，干</a:t>
            </a:r>
            <a:endParaRPr lang="en-US" altLang="zh-CN" sz="2400" b="1" dirty="0" smtClean="0">
              <a:latin typeface="+mn-ea"/>
            </a:endParaRPr>
          </a:p>
          <a:p>
            <a:r>
              <a:rPr lang="zh-CN" altLang="en-US" sz="2400" b="1" dirty="0" smtClean="0">
                <a:latin typeface="+mn-ea"/>
              </a:rPr>
              <a:t>燥过程快。能得到速溶的颗粒，过程易于</a:t>
            </a:r>
            <a:endParaRPr lang="en-US" altLang="zh-CN" sz="2400" b="1" dirty="0" smtClean="0">
              <a:latin typeface="+mn-ea"/>
            </a:endParaRPr>
          </a:p>
          <a:p>
            <a:r>
              <a:rPr lang="zh-CN" altLang="en-US" sz="2400" b="1" dirty="0" smtClean="0">
                <a:latin typeface="+mn-ea"/>
              </a:rPr>
              <a:t>连续化、自动化。</a:t>
            </a:r>
            <a:endParaRPr lang="en-US" altLang="zh-CN" sz="2400" b="1" dirty="0" smtClean="0">
              <a:latin typeface="+mn-ea"/>
            </a:endParaRPr>
          </a:p>
          <a:p>
            <a:r>
              <a:rPr lang="zh-CN" altLang="en-US" sz="2400" b="1" dirty="0">
                <a:latin typeface="+mn-ea"/>
              </a:rPr>
              <a:t>（</a:t>
            </a:r>
            <a:r>
              <a:rPr lang="en-US" altLang="zh-CN" sz="2400" b="1" dirty="0">
                <a:latin typeface="+mn-ea"/>
              </a:rPr>
              <a:t>3</a:t>
            </a:r>
            <a:r>
              <a:rPr lang="zh-CN" altLang="en-US" sz="2400" b="1" dirty="0">
                <a:latin typeface="+mn-ea"/>
              </a:rPr>
              <a:t>）缺点：能耗大，热效率低，设备</a:t>
            </a:r>
            <a:r>
              <a:rPr lang="zh-CN" altLang="en-US" sz="2400" b="1" dirty="0" smtClean="0">
                <a:latin typeface="+mn-ea"/>
              </a:rPr>
              <a:t>占</a:t>
            </a:r>
            <a:endParaRPr lang="en-US" altLang="zh-CN" sz="2400" b="1" dirty="0" smtClean="0">
              <a:latin typeface="+mn-ea"/>
            </a:endParaRPr>
          </a:p>
          <a:p>
            <a:r>
              <a:rPr lang="zh-CN" altLang="en-US" sz="2400" b="1" dirty="0" smtClean="0">
                <a:latin typeface="+mn-ea"/>
              </a:rPr>
              <a:t>地</a:t>
            </a:r>
            <a:r>
              <a:rPr lang="zh-CN" altLang="en-US" sz="2400" b="1" dirty="0">
                <a:latin typeface="+mn-ea"/>
              </a:rPr>
              <a:t>面积大，设备成本费用高，回收</a:t>
            </a:r>
            <a:r>
              <a:rPr lang="zh-CN" altLang="en-US" sz="2400" b="1" dirty="0" smtClean="0">
                <a:latin typeface="+mn-ea"/>
              </a:rPr>
              <a:t>设备</a:t>
            </a:r>
            <a:endParaRPr lang="en-US" altLang="zh-CN" sz="2400" b="1" dirty="0" smtClean="0">
              <a:latin typeface="+mn-ea"/>
            </a:endParaRPr>
          </a:p>
          <a:p>
            <a:r>
              <a:rPr lang="zh-CN" altLang="en-US" sz="2400" b="1" dirty="0" smtClean="0">
                <a:latin typeface="+mn-ea"/>
              </a:rPr>
              <a:t>投资</a:t>
            </a:r>
            <a:r>
              <a:rPr lang="zh-CN" altLang="en-US" sz="2400" b="1" dirty="0">
                <a:latin typeface="+mn-ea"/>
              </a:rPr>
              <a:t>大。</a:t>
            </a:r>
            <a:endParaRPr lang="en-US" altLang="zh-CN" sz="2400" b="1" dirty="0">
              <a:latin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1084216"/>
            <a:ext cx="5875700" cy="5463939"/>
          </a:xfrm>
          <a:prstGeom prst="rect">
            <a:avLst/>
          </a:prstGeom>
        </p:spPr>
      </p:pic>
    </p:spTree>
    <p:extLst>
      <p:ext uri="{BB962C8B-B14F-4D97-AF65-F5344CB8AC3E}">
        <p14:creationId xmlns:p14="http://schemas.microsoft.com/office/powerpoint/2010/main" val="1284825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2639" y="125542"/>
            <a:ext cx="6071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7.4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干燥器</a:t>
            </a:r>
          </a:p>
        </p:txBody>
      </p:sp>
      <mc:AlternateContent xmlns:mc="http://schemas.openxmlformats.org/markup-compatibility/2006" xmlns:a14="http://schemas.microsoft.com/office/drawing/2010/main">
        <mc:Choice Requires="a14">
          <p:sp>
            <p:nvSpPr>
              <p:cNvPr id="2" name="文本框 1"/>
              <p:cNvSpPr txBox="1"/>
              <p:nvPr/>
            </p:nvSpPr>
            <p:spPr>
              <a:xfrm>
                <a:off x="352698" y="822960"/>
                <a:ext cx="11547565" cy="2754600"/>
              </a:xfrm>
              <a:prstGeom prst="rect">
                <a:avLst/>
              </a:prstGeom>
              <a:noFill/>
            </p:spPr>
            <p:txBody>
              <a:bodyPr wrap="square" rtlCol="0">
                <a:spAutoFit/>
              </a:bodyPr>
              <a:lstStyle/>
              <a:p>
                <a:pPr>
                  <a:spcBef>
                    <a:spcPts val="600"/>
                  </a:spcBef>
                  <a:spcAft>
                    <a:spcPts val="600"/>
                  </a:spcAft>
                </a:pPr>
                <a:r>
                  <a:rPr lang="en-US" altLang="zh-CN" sz="2400" b="1" dirty="0" smtClean="0">
                    <a:latin typeface="+mn-ea"/>
                  </a:rPr>
                  <a:t>7</a:t>
                </a:r>
                <a:r>
                  <a:rPr lang="zh-CN" altLang="en-US" sz="2400" b="1" dirty="0" smtClean="0">
                    <a:latin typeface="+mn-ea"/>
                  </a:rPr>
                  <a:t>、滚筒式干燥器</a:t>
                </a:r>
                <a:endParaRPr lang="en-US" altLang="zh-CN" sz="2400" b="1" dirty="0" smtClean="0">
                  <a:latin typeface="+mn-ea"/>
                </a:endParaRPr>
              </a:p>
              <a:p>
                <a:r>
                  <a:rPr lang="zh-CN" altLang="en-US" sz="2400" b="1" dirty="0" smtClean="0">
                    <a:latin typeface="+mn-ea"/>
                  </a:rPr>
                  <a:t>（</a:t>
                </a:r>
                <a:r>
                  <a:rPr lang="en-US" altLang="zh-CN" sz="2400" b="1" dirty="0" smtClean="0">
                    <a:latin typeface="+mn-ea"/>
                  </a:rPr>
                  <a:t>1</a:t>
                </a:r>
                <a:r>
                  <a:rPr lang="zh-CN" altLang="en-US" sz="2400" b="1" dirty="0" smtClean="0">
                    <a:latin typeface="+mn-ea"/>
                  </a:rPr>
                  <a:t>）依靠传导换热的干燥器，旋转的圆筒被加热，物料附着于圆筒表面而进行干燥。</a:t>
                </a:r>
                <a:endParaRPr lang="en-US" altLang="zh-CN" sz="2400" b="1" dirty="0" smtClean="0">
                  <a:latin typeface="+mn-ea"/>
                </a:endParaRPr>
              </a:p>
              <a:p>
                <a:r>
                  <a:rPr lang="zh-CN" altLang="en-US" sz="2400" b="1" dirty="0" smtClean="0">
                    <a:latin typeface="+mn-ea"/>
                  </a:rPr>
                  <a:t>（</a:t>
                </a:r>
                <a:r>
                  <a:rPr lang="en-US" altLang="zh-CN" sz="2400" b="1" dirty="0" smtClean="0">
                    <a:latin typeface="+mn-ea"/>
                  </a:rPr>
                  <a:t>2</a:t>
                </a:r>
                <a:r>
                  <a:rPr lang="zh-CN" altLang="en-US" sz="2400" b="1" dirty="0" smtClean="0">
                    <a:latin typeface="+mn-ea"/>
                  </a:rPr>
                  <a:t>）滚筒干燥器的滚筒直径一般为</a:t>
                </a:r>
                <a14:m>
                  <m:oMath xmlns:m="http://schemas.openxmlformats.org/officeDocument/2006/math">
                    <m:r>
                      <a:rPr lang="en-US" altLang="zh-CN" sz="2400" b="1" dirty="0">
                        <a:latin typeface="Cambria Math" panose="02040503050406030204" pitchFamily="18" charset="0"/>
                      </a:rPr>
                      <m:t>0</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𝟓</m:t>
                    </m:r>
                    <m:r>
                      <a:rPr lang="zh-CN" altLang="en-US" sz="2400" b="1" i="1" dirty="0" smtClean="0">
                        <a:latin typeface="Cambria Math" panose="02040503050406030204" pitchFamily="18" charset="0"/>
                      </a:rPr>
                      <m:t>～</m:t>
                    </m:r>
                    <m:r>
                      <a:rPr lang="en-US" altLang="zh-CN" sz="2400" b="1" i="1" dirty="0" smtClean="0">
                        <a:latin typeface="Cambria Math" panose="02040503050406030204" pitchFamily="18" charset="0"/>
                      </a:rPr>
                      <m:t>𝟏</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𝟓</m:t>
                    </m:r>
                    <m:r>
                      <a:rPr lang="en-US" altLang="zh-CN" sz="2400" b="1" i="1" dirty="0" smtClean="0">
                        <a:latin typeface="Cambria Math" panose="02040503050406030204" pitchFamily="18" charset="0"/>
                      </a:rPr>
                      <m:t>𝒎</m:t>
                    </m:r>
                  </m:oMath>
                </a14:m>
                <a:r>
                  <a:rPr lang="zh-CN" altLang="en-US" sz="2400" b="1" dirty="0" smtClean="0">
                    <a:latin typeface="+mn-ea"/>
                  </a:rPr>
                  <a:t>，长度为</a:t>
                </a:r>
                <a14:m>
                  <m:oMath xmlns:m="http://schemas.openxmlformats.org/officeDocument/2006/math">
                    <m:r>
                      <a:rPr lang="en-US" altLang="zh-CN" sz="2400" b="1" dirty="0">
                        <a:latin typeface="Cambria Math" panose="02040503050406030204" pitchFamily="18" charset="0"/>
                      </a:rPr>
                      <m:t>1</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𝟑</m:t>
                    </m:r>
                    <m:r>
                      <a:rPr lang="en-US" altLang="zh-CN" sz="2400" b="1" i="1" dirty="0" smtClean="0">
                        <a:latin typeface="Cambria Math" panose="02040503050406030204" pitchFamily="18" charset="0"/>
                        <a:ea typeface="Cambria Math" panose="02040503050406030204" pitchFamily="18" charset="0"/>
                      </a:rPr>
                      <m:t>𝒎</m:t>
                    </m:r>
                  </m:oMath>
                </a14:m>
                <a:r>
                  <a:rPr lang="en-US" altLang="zh-CN" sz="2400" b="1" dirty="0" smtClean="0">
                    <a:latin typeface="+mn-ea"/>
                  </a:rPr>
                  <a:t>,</a:t>
                </a:r>
                <a:r>
                  <a:rPr lang="zh-CN" altLang="en-US" sz="2400" b="1" dirty="0" smtClean="0">
                    <a:latin typeface="+mn-ea"/>
                  </a:rPr>
                  <a:t>转速为</a:t>
                </a:r>
                <a14:m>
                  <m:oMath xmlns:m="http://schemas.openxmlformats.org/officeDocument/2006/math">
                    <m:r>
                      <a:rPr lang="en-US" altLang="zh-CN" sz="2400" b="1" dirty="0">
                        <a:latin typeface="Cambria Math" panose="02040503050406030204" pitchFamily="18" charset="0"/>
                      </a:rPr>
                      <m:t>1</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𝟑</m:t>
                    </m:r>
                    <m:f>
                      <m:fPr>
                        <m:type m:val="lin"/>
                        <m:ctrlPr>
                          <a:rPr lang="en-US" altLang="zh-CN" sz="2400" b="1" i="1" dirty="0" smtClean="0">
                            <a:latin typeface="Cambria Math" panose="02040503050406030204" pitchFamily="18" charset="0"/>
                            <a:ea typeface="Cambria Math" panose="02040503050406030204" pitchFamily="18" charset="0"/>
                          </a:rPr>
                        </m:ctrlPr>
                      </m:fPr>
                      <m:num>
                        <m:r>
                          <a:rPr lang="en-US" altLang="zh-CN" sz="2400" b="1" i="1" dirty="0" smtClean="0">
                            <a:latin typeface="Cambria Math" panose="02040503050406030204" pitchFamily="18" charset="0"/>
                            <a:ea typeface="Cambria Math" panose="02040503050406030204" pitchFamily="18" charset="0"/>
                          </a:rPr>
                          <m:t>𝒓</m:t>
                        </m:r>
                      </m:num>
                      <m:den>
                        <m:r>
                          <a:rPr lang="en-US" altLang="zh-CN" sz="2400" b="1" i="1" dirty="0" smtClean="0">
                            <a:latin typeface="Cambria Math" panose="02040503050406030204" pitchFamily="18" charset="0"/>
                            <a:ea typeface="Cambria Math" panose="02040503050406030204" pitchFamily="18" charset="0"/>
                          </a:rPr>
                          <m:t>𝒎𝒊𝒏</m:t>
                        </m:r>
                      </m:den>
                    </m:f>
                  </m:oMath>
                </a14:m>
                <a:r>
                  <a:rPr lang="zh-CN" altLang="en-US" sz="2400" b="1" dirty="0" smtClean="0">
                    <a:latin typeface="+mn-ea"/>
                  </a:rPr>
                  <a:t>。</a:t>
                </a:r>
                <a:endParaRPr lang="en-US" altLang="zh-CN" sz="2400" b="1" dirty="0" smtClean="0">
                  <a:latin typeface="+mn-ea"/>
                </a:endParaRPr>
              </a:p>
              <a:p>
                <a:r>
                  <a:rPr lang="zh-CN" altLang="en-US" sz="2400" b="1" dirty="0" smtClean="0">
                    <a:latin typeface="+mn-ea"/>
                  </a:rPr>
                  <a:t>（</a:t>
                </a:r>
                <a:r>
                  <a:rPr lang="en-US" altLang="zh-CN" sz="2400" b="1" dirty="0" smtClean="0">
                    <a:latin typeface="+mn-ea"/>
                  </a:rPr>
                  <a:t>3</a:t>
                </a:r>
                <a:r>
                  <a:rPr lang="zh-CN" altLang="en-US" sz="2400" b="1" dirty="0" smtClean="0">
                    <a:latin typeface="+mn-ea"/>
                  </a:rPr>
                  <a:t>）优点：操作简单、热效率高，动力消耗少，干燥强度大，物料停留时间短。</a:t>
                </a:r>
                <a:endParaRPr lang="en-US" altLang="zh-CN" sz="2400" b="1" dirty="0" smtClean="0">
                  <a:latin typeface="+mn-ea"/>
                </a:endParaRPr>
              </a:p>
              <a:p>
                <a:r>
                  <a:rPr lang="zh-CN" altLang="en-US" sz="2400" b="1" dirty="0" smtClean="0">
                    <a:latin typeface="+mn-ea"/>
                  </a:rPr>
                  <a:t>（</a:t>
                </a:r>
                <a:r>
                  <a:rPr lang="en-US" altLang="zh-CN" sz="2400" b="1" dirty="0" smtClean="0">
                    <a:latin typeface="+mn-ea"/>
                  </a:rPr>
                  <a:t>4</a:t>
                </a:r>
                <a:r>
                  <a:rPr lang="zh-CN" altLang="en-US" sz="2400" b="1" dirty="0" smtClean="0">
                    <a:latin typeface="+mn-ea"/>
                  </a:rPr>
                  <a:t>）缺点：结构复杂，传热面积小，干燥不彻底，产品的含水量较高。</a:t>
                </a:r>
                <a:endParaRPr lang="en-US" altLang="zh-CN" sz="2400" b="1" dirty="0" smtClean="0">
                  <a:latin typeface="+mn-ea"/>
                </a:endParaRPr>
              </a:p>
              <a:p>
                <a:endParaRPr lang="en-US" altLang="zh-CN" sz="2400" b="1" dirty="0" smtClean="0">
                  <a:latin typeface="+mn-ea"/>
                </a:endParaRPr>
              </a:p>
              <a:p>
                <a:endParaRPr lang="en-US" altLang="zh-CN" sz="2400" b="1" dirty="0" smtClean="0">
                  <a:solidFill>
                    <a:srgbClr val="FFC000"/>
                  </a:solidFill>
                  <a:latin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52698" y="822960"/>
                <a:ext cx="11547565" cy="2754600"/>
              </a:xfrm>
              <a:prstGeom prst="rect">
                <a:avLst/>
              </a:prstGeom>
              <a:blipFill>
                <a:blip r:embed="rId2"/>
                <a:stretch>
                  <a:fillRect l="-845" t="-1770" r="-1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9817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3075</TotalTime>
  <Words>1528</Words>
  <Application>Microsoft Office PowerPoint</Application>
  <PresentationFormat>宽屏</PresentationFormat>
  <Paragraphs>435</Paragraphs>
  <Slides>27</Slides>
  <Notes>0</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宋体</vt:lpstr>
      <vt:lpstr>Arial</vt:lpstr>
      <vt:lpstr>Cambria Math</vt:lpstr>
      <vt:lpstr>Times New Roman</vt:lpstr>
      <vt:lpstr>Trebuchet MS</vt:lpstr>
      <vt:lpstr>Tw Cen MT</vt:lpstr>
      <vt:lpstr>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157</cp:revision>
  <cp:lastPrinted>2019-01-04T01:34:18Z</cp:lastPrinted>
  <dcterms:created xsi:type="dcterms:W3CDTF">2018-01-09T01:28:03Z</dcterms:created>
  <dcterms:modified xsi:type="dcterms:W3CDTF">2019-02-26T02:28:05Z</dcterms:modified>
</cp:coreProperties>
</file>