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4" r:id="rId3"/>
    <p:sldId id="285" r:id="rId4"/>
    <p:sldId id="257" r:id="rId5"/>
    <p:sldId id="28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3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03E1"/>
    <a:srgbClr val="2D2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83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7" name="图片 6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7425"/>
            <a:ext cx="2412698" cy="660317"/>
          </a:xfrm>
          <a:prstGeom prst="rect">
            <a:avLst/>
          </a:prstGeom>
          <a:effectLst>
            <a:glow rad="38100">
              <a:srgbClr val="C00000">
                <a:alpha val="17000"/>
              </a:srgbClr>
            </a:glow>
            <a:outerShdw blurRad="50800" dist="50800" dir="5400000" algn="ctr" rotWithShape="0">
              <a:schemeClr val="bg1"/>
            </a:outerShdw>
          </a:effectLst>
        </p:spPr>
      </p:pic>
      <p:cxnSp>
        <p:nvCxnSpPr>
          <p:cNvPr id="68" name="直接连接符 67"/>
          <p:cNvCxnSpPr/>
          <p:nvPr userDrawn="1"/>
        </p:nvCxnSpPr>
        <p:spPr bwMode="auto">
          <a:xfrm>
            <a:off x="0" y="769272"/>
            <a:ext cx="12192000" cy="29241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FFFF00">
                <a:alpha val="96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" y="0"/>
            <a:ext cx="3197101" cy="784225"/>
          </a:xfrm>
          <a:prstGeom prst="rect">
            <a:avLst/>
          </a:prstGeom>
          <a:effectLst>
            <a:glow rad="38100">
              <a:srgbClr val="C00000">
                <a:alpha val="17000"/>
              </a:srgbClr>
            </a:glow>
            <a:outerShdw blurRad="50800" dist="50800" dir="5400000" algn="ctr" rotWithShape="0">
              <a:schemeClr val="tx1"/>
            </a:outerShdw>
          </a:effectLst>
        </p:spPr>
      </p:pic>
      <p:cxnSp>
        <p:nvCxnSpPr>
          <p:cNvPr id="6" name="直接连接符 3"/>
          <p:cNvCxnSpPr>
            <a:cxnSpLocks noChangeShapeType="1"/>
          </p:cNvCxnSpPr>
          <p:nvPr userDrawn="1"/>
        </p:nvCxnSpPr>
        <p:spPr bwMode="auto">
          <a:xfrm>
            <a:off x="0" y="784225"/>
            <a:ext cx="12192000" cy="0"/>
          </a:xfrm>
          <a:prstGeom prst="line">
            <a:avLst/>
          </a:prstGeom>
          <a:noFill/>
          <a:ln w="50800" algn="ctr">
            <a:solidFill>
              <a:srgbClr val="FFFF00">
                <a:alpha val="96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0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4976091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6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章  蒸馏（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Distillation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71154" y="1280159"/>
            <a:ext cx="710619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6.1		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6.2		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双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组分溶液的汽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液平衡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6.3		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蒸馏方式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6.4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双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组分连续精馏塔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的设计型计算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6.5		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双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组分连续精馏塔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6.6		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其它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蒸馏过程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6.7		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板式塔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17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97080" y="775070"/>
                <a:ext cx="11623964" cy="5847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6.1.1  </a:t>
                </a:r>
                <a:r>
                  <a:rPr lang="zh-CN" altLang="en-US" sz="24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蒸馏在化工生产中的应用</a:t>
                </a:r>
                <a:r>
                  <a:rPr lang="zh-CN" altLang="en-US" sz="2400" b="1" dirty="0" smtClean="0">
                    <a:solidFill>
                      <a:srgbClr val="FFC000"/>
                    </a:solidFill>
                    <a:latin typeface="+mn-ea"/>
                  </a:rPr>
                  <a:t> </a:t>
                </a:r>
                <a:r>
                  <a:rPr lang="zh-CN" altLang="en-US" sz="2600" b="1" dirty="0" smtClean="0">
                    <a:solidFill>
                      <a:srgbClr val="FFC000"/>
                    </a:solidFill>
                    <a:latin typeface="+mn-ea"/>
                  </a:rPr>
                  <a:t> </a:t>
                </a:r>
                <a:endParaRPr lang="en-US" altLang="zh-CN" sz="2600" b="1" dirty="0" smtClean="0">
                  <a:solidFill>
                    <a:srgbClr val="FFC000"/>
                  </a:solidFill>
                  <a:latin typeface="+mn-ea"/>
                </a:endParaRPr>
              </a:p>
              <a:p>
                <a:r>
                  <a:rPr lang="en-US" altLang="zh-CN" sz="2400" dirty="0">
                    <a:latin typeface="+mn-ea"/>
                  </a:rPr>
                  <a:t>1.</a:t>
                </a:r>
                <a:r>
                  <a:rPr lang="zh-CN" altLang="en-US" sz="2400" dirty="0">
                    <a:latin typeface="+mn-ea"/>
                  </a:rPr>
                  <a:t>目的</a:t>
                </a:r>
                <a:endParaRPr lang="en-US" altLang="zh-CN" sz="2400" dirty="0">
                  <a:latin typeface="+mn-ea"/>
                </a:endParaRPr>
              </a:p>
              <a:p>
                <a:r>
                  <a:rPr lang="en-US" altLang="zh-CN" sz="2400" dirty="0">
                    <a:latin typeface="+mn-ea"/>
                  </a:rPr>
                  <a:t>① </a:t>
                </a:r>
                <a:r>
                  <a:rPr lang="zh-CN" altLang="en-US" sz="2400" dirty="0" smtClean="0">
                    <a:latin typeface="+mn-ea"/>
                  </a:rPr>
                  <a:t>分离</a:t>
                </a:r>
                <a:r>
                  <a:rPr lang="zh-CN" altLang="en-US" sz="2400" dirty="0">
                    <a:latin typeface="+mn-ea"/>
                  </a:rPr>
                  <a:t>混合物 </a:t>
                </a:r>
                <a:r>
                  <a:rPr lang="en-US" altLang="zh-CN" sz="2400" dirty="0">
                    <a:latin typeface="+mn-ea"/>
                  </a:rPr>
                  <a:t>—— </a:t>
                </a:r>
                <a:r>
                  <a:rPr lang="zh-CN" altLang="en-US" sz="2400" dirty="0">
                    <a:latin typeface="+mn-ea"/>
                  </a:rPr>
                  <a:t>液体混合物、气体混合物和某些固体混合物在加热溶化后</a:t>
                </a:r>
                <a:endParaRPr lang="en-US" altLang="zh-CN" sz="2400" dirty="0">
                  <a:latin typeface="+mn-ea"/>
                </a:endParaRPr>
              </a:p>
              <a:p>
                <a:r>
                  <a:rPr lang="en-US" altLang="zh-CN" sz="2400" dirty="0">
                    <a:latin typeface="+mn-ea"/>
                  </a:rPr>
                  <a:t>② </a:t>
                </a:r>
                <a:r>
                  <a:rPr lang="zh-CN" altLang="en-US" sz="2400" dirty="0" smtClean="0">
                    <a:latin typeface="+mn-ea"/>
                  </a:rPr>
                  <a:t>某一目标组分的提纯</a:t>
                </a:r>
                <a:r>
                  <a:rPr lang="en-US" altLang="zh-CN" sz="2400" dirty="0" smtClean="0">
                    <a:latin typeface="+mn-ea"/>
                  </a:rPr>
                  <a:t>  </a:t>
                </a:r>
                <a:endParaRPr lang="en-US" altLang="zh-CN" sz="2400" dirty="0">
                  <a:latin typeface="+mn-ea"/>
                </a:endParaRPr>
              </a:p>
              <a:p>
                <a:r>
                  <a:rPr lang="en-US" altLang="zh-CN" sz="2400" dirty="0" smtClean="0">
                    <a:latin typeface="+mn-ea"/>
                  </a:rPr>
                  <a:t>③ </a:t>
                </a:r>
                <a:r>
                  <a:rPr lang="zh-CN" altLang="en-US" sz="2400" dirty="0" smtClean="0">
                    <a:latin typeface="+mn-ea"/>
                  </a:rPr>
                  <a:t>有用组分的回收</a:t>
                </a:r>
                <a:endParaRPr lang="en-US" altLang="zh-CN" sz="2400" dirty="0">
                  <a:latin typeface="+mn-ea"/>
                </a:endParaRPr>
              </a:p>
              <a:p>
                <a:r>
                  <a:rPr lang="en-US" altLang="zh-CN" sz="2400" dirty="0">
                    <a:latin typeface="+mn-ea"/>
                  </a:rPr>
                  <a:t>2</a:t>
                </a:r>
                <a:r>
                  <a:rPr lang="en-US" altLang="zh-CN" sz="2400" dirty="0" smtClean="0">
                    <a:latin typeface="+mn-ea"/>
                  </a:rPr>
                  <a:t>.</a:t>
                </a:r>
                <a:r>
                  <a:rPr lang="zh-CN" altLang="en-US" sz="2400" dirty="0" smtClean="0">
                    <a:latin typeface="+mn-ea"/>
                  </a:rPr>
                  <a:t>常用设备：板式塔</a:t>
                </a:r>
                <a:r>
                  <a:rPr lang="zh-CN" altLang="en-US" sz="2400" dirty="0">
                    <a:latin typeface="+mn-ea"/>
                  </a:rPr>
                  <a:t>和</a:t>
                </a:r>
                <a:r>
                  <a:rPr lang="zh-CN" altLang="en-US" sz="2400" dirty="0" smtClean="0">
                    <a:latin typeface="+mn-ea"/>
                  </a:rPr>
                  <a:t>填料塔</a:t>
                </a:r>
                <a:endParaRPr lang="en-US" altLang="zh-CN" sz="2400" dirty="0" smtClean="0">
                  <a:latin typeface="+mn-ea"/>
                </a:endParaRPr>
              </a:p>
              <a:p>
                <a:endParaRPr lang="en-US" altLang="zh-CN" sz="2400" dirty="0" smtClean="0">
                  <a:latin typeface="+mn-ea"/>
                </a:endParaRPr>
              </a:p>
              <a:p>
                <a:r>
                  <a:rPr lang="en-US" altLang="zh-CN" sz="24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6.1.2  </a:t>
                </a:r>
                <a:r>
                  <a:rPr lang="zh-CN" altLang="en-US" sz="24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蒸馏在化工生产中的</a:t>
                </a:r>
                <a:r>
                  <a:rPr lang="zh-CN" altLang="en-US" sz="24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应用</a:t>
                </a:r>
                <a:endParaRPr lang="en-US" altLang="zh-CN" sz="2400" b="1" dirty="0" smtClean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+mn-ea"/>
                  </a:rPr>
                  <a:t>1.</a:t>
                </a:r>
                <a:r>
                  <a:rPr lang="zh-CN" altLang="en-US" sz="2400" dirty="0">
                    <a:latin typeface="+mn-ea"/>
                  </a:rPr>
                  <a:t>蒸馏</a:t>
                </a:r>
                <a:r>
                  <a:rPr lang="zh-CN" altLang="en-US" sz="2400" dirty="0" smtClean="0">
                    <a:latin typeface="+mn-ea"/>
                  </a:rPr>
                  <a:t>过程</a:t>
                </a:r>
                <a:r>
                  <a:rPr lang="en-US" altLang="zh-CN" sz="2400" dirty="0" smtClean="0">
                    <a:latin typeface="+mn-ea"/>
                  </a:rPr>
                  <a:t>			   </a:t>
                </a:r>
              </a:p>
              <a:p>
                <a:r>
                  <a:rPr lang="en-US" altLang="zh-CN" sz="2400" dirty="0">
                    <a:latin typeface="+mn-ea"/>
                  </a:rPr>
                  <a:t> </a:t>
                </a:r>
                <a:r>
                  <a:rPr lang="en-US" altLang="zh-CN" sz="2400" dirty="0" smtClean="0">
                    <a:latin typeface="+mn-ea"/>
                  </a:rPr>
                  <a:t>           </a:t>
                </a:r>
                <a:r>
                  <a:rPr lang="zh-CN" altLang="en-US" sz="2400" dirty="0" smtClean="0">
                    <a:latin typeface="+mn-ea"/>
                  </a:rPr>
                  <a:t>加热    汽相：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 </a:t>
                </a:r>
                <a:r>
                  <a:rPr lang="zh-CN" altLang="en-US" sz="2000" dirty="0" smtClean="0"/>
                  <a:t>冷凝</a:t>
                </a:r>
                <a:r>
                  <a:rPr lang="zh-CN" altLang="en-US" sz="2400" dirty="0" smtClean="0"/>
                  <a:t>  </a:t>
                </a:r>
                <a:r>
                  <a:rPr lang="zh-CN" altLang="en-US" sz="2400" dirty="0">
                    <a:latin typeface="+mn-ea"/>
                  </a:rPr>
                  <a:t>液相</a:t>
                </a:r>
                <a:endParaRPr lang="en-US" altLang="zh-CN" sz="2400" dirty="0">
                  <a:latin typeface="+mn-ea"/>
                </a:endParaRPr>
              </a:p>
              <a:p>
                <a:r>
                  <a:rPr lang="zh-CN" altLang="en-US" sz="2400" dirty="0" smtClean="0"/>
                  <a:t>液体混合物</a:t>
                </a:r>
                <a:endParaRPr lang="zh-CN" altLang="en-US" sz="2400" dirty="0"/>
              </a:p>
              <a:p>
                <a:pPr>
                  <a:spcAft>
                    <a:spcPts val="600"/>
                  </a:spcAft>
                </a:pPr>
                <a:r>
                  <a:rPr lang="zh-CN" altLang="en-US" sz="2400" dirty="0">
                    <a:latin typeface="+mn-ea"/>
                  </a:rPr>
                  <a:t> </a:t>
                </a:r>
                <a:r>
                  <a:rPr lang="zh-CN" altLang="en-US" sz="2400" dirty="0" smtClean="0">
                    <a:latin typeface="+mn-ea"/>
                  </a:rPr>
                  <a:t>         部分汽化  液相：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 smtClean="0">
                  <a:solidFill>
                    <a:srgbClr val="FFC000"/>
                  </a:solidFill>
                  <a:latin typeface="+mn-ea"/>
                </a:endParaRPr>
              </a:p>
              <a:p>
                <a:endParaRPr lang="en-US" altLang="zh-CN" sz="2400" dirty="0" smtClean="0"/>
              </a:p>
              <a:p>
                <a:r>
                  <a:rPr lang="zh-CN" altLang="en-US" sz="2400" dirty="0" smtClean="0"/>
                  <a:t>易</a:t>
                </a:r>
                <a:r>
                  <a:rPr lang="zh-CN" altLang="en-US" sz="2400" dirty="0"/>
                  <a:t>挥发组分或轻组分</a:t>
                </a:r>
                <a:r>
                  <a:rPr lang="zh-CN" altLang="en-US" sz="2400" dirty="0" smtClean="0"/>
                  <a:t>：用下标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/>
                  <a:t>来表示</a:t>
                </a:r>
                <a:endParaRPr lang="zh-CN" altLang="en-US" sz="2400" dirty="0"/>
              </a:p>
              <a:p>
                <a:r>
                  <a:rPr lang="zh-CN" altLang="en-US" sz="2400" dirty="0" smtClean="0"/>
                  <a:t>难</a:t>
                </a:r>
                <a:r>
                  <a:rPr lang="zh-CN" altLang="en-US" sz="2400" dirty="0"/>
                  <a:t>挥发组分或重组</a:t>
                </a:r>
                <a:r>
                  <a:rPr lang="zh-CN" altLang="en-US" sz="2400" dirty="0" smtClean="0"/>
                  <a:t>分：用下标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 smtClean="0"/>
                  <a:t>来表示</a:t>
                </a:r>
                <a:endParaRPr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80" y="775070"/>
                <a:ext cx="11623964" cy="5847755"/>
              </a:xfrm>
              <a:prstGeom prst="rect">
                <a:avLst/>
              </a:prstGeom>
              <a:blipFill>
                <a:blip r:embed="rId2"/>
                <a:stretch>
                  <a:fillRect l="-839" t="-626" b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052"/>
          <p:cNvSpPr>
            <a:spLocks noChangeArrowheads="1"/>
          </p:cNvSpPr>
          <p:nvPr/>
        </p:nvSpPr>
        <p:spPr bwMode="auto">
          <a:xfrm>
            <a:off x="1014412" y="247590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10" name="Picture 2" descr="Daqing C3 spli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477" y="2090058"/>
            <a:ext cx="2488046" cy="475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齐鲁稳定塔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923" y="2090058"/>
            <a:ext cx="2650012" cy="476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4976091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6.1 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概述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1946366" y="4845515"/>
            <a:ext cx="120178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1053"/>
          <p:cNvSpPr>
            <a:spLocks/>
          </p:cNvSpPr>
          <p:nvPr/>
        </p:nvSpPr>
        <p:spPr bwMode="auto">
          <a:xfrm>
            <a:off x="3205687" y="4368720"/>
            <a:ext cx="132814" cy="953589"/>
          </a:xfrm>
          <a:prstGeom prst="leftBrace">
            <a:avLst>
              <a:gd name="adj1" fmla="val 6285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340939" y="4571999"/>
            <a:ext cx="768123" cy="122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6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52"/>
          <p:cNvSpPr>
            <a:spLocks noChangeArrowheads="1"/>
          </p:cNvSpPr>
          <p:nvPr/>
        </p:nvSpPr>
        <p:spPr bwMode="auto">
          <a:xfrm>
            <a:off x="1014412" y="247590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10" name="Picture 2" descr="Daqing C3 spl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227" y="2573384"/>
            <a:ext cx="2488046" cy="428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齐鲁稳定塔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923" y="2573384"/>
            <a:ext cx="2650012" cy="428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4976091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6.1 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概述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16800" y="919513"/>
            <a:ext cx="11638929" cy="4844981"/>
            <a:chOff x="263537" y="933986"/>
            <a:chExt cx="11638929" cy="48449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278502" y="933986"/>
                  <a:ext cx="11623964" cy="4844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 smtClean="0">
                      <a:latin typeface="+mn-ea"/>
                    </a:rPr>
                    <a:t>2.</a:t>
                  </a:r>
                  <a:r>
                    <a:rPr lang="zh-CN" altLang="en-US" sz="2400" b="1" dirty="0" smtClean="0">
                      <a:latin typeface="+mn-ea"/>
                    </a:rPr>
                    <a:t>分离依据</a:t>
                  </a:r>
                  <a:endParaRPr lang="en-US" altLang="zh-CN" sz="2400" b="1" dirty="0" smtClean="0">
                    <a:latin typeface="+mn-ea"/>
                  </a:endParaRPr>
                </a:p>
                <a:p>
                  <a:r>
                    <a:rPr lang="en-US" altLang="zh-CN" sz="2400" b="1" dirty="0">
                      <a:latin typeface="+mn-ea"/>
                    </a:rPr>
                    <a:t>	</a:t>
                  </a:r>
                  <a:r>
                    <a:rPr lang="en-US" altLang="zh-CN" sz="2400" b="1" dirty="0" smtClean="0">
                      <a:latin typeface="+mn-ea"/>
                    </a:rPr>
                    <a:t> </a:t>
                  </a:r>
                  <a:r>
                    <a:rPr lang="zh-CN" altLang="en-US" sz="2400" b="1" dirty="0" smtClean="0">
                      <a:latin typeface="+mn-ea"/>
                    </a:rPr>
                    <a:t>蒸馏是利用混合物中各组分挥发度的差异将其分离的化工单元操作。</a:t>
                  </a:r>
                  <a:endParaRPr lang="en-US" altLang="zh-CN" sz="2400" b="1" dirty="0">
                    <a:latin typeface="+mn-ea"/>
                  </a:endParaRPr>
                </a:p>
                <a:p>
                  <a:r>
                    <a:rPr lang="en-US" altLang="zh-CN" sz="2400" b="1" dirty="0" smtClean="0">
                      <a:latin typeface="+mn-ea"/>
                    </a:rPr>
                    <a:t>	 </a:t>
                  </a:r>
                </a:p>
                <a:p>
                  <a:r>
                    <a:rPr lang="en-US" altLang="zh-CN" sz="2400" b="1" dirty="0">
                      <a:latin typeface="+mn-ea"/>
                    </a:rPr>
                    <a:t> </a:t>
                  </a:r>
                  <a:r>
                    <a:rPr lang="en-US" altLang="zh-CN" sz="2400" b="1" dirty="0" smtClean="0">
                      <a:latin typeface="+mn-ea"/>
                    </a:rPr>
                    <a:t>   </a:t>
                  </a:r>
                  <a:r>
                    <a:rPr lang="zh-CN" altLang="en-US" sz="2400" b="1" dirty="0" smtClean="0">
                      <a:latin typeface="+mn-ea"/>
                    </a:rPr>
                    <a:t>在一定的压力下，若</a:t>
                  </a:r>
                  <a:r>
                    <a:rPr lang="en-US" altLang="zh-CN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zh-CN" altLang="en-US" sz="2400" b="1" dirty="0" smtClean="0">
                      <a:latin typeface="+mn-ea"/>
                    </a:rPr>
                    <a:t>组分的挥发性大于</a:t>
                  </a:r>
                  <a:r>
                    <a:rPr lang="en-US" altLang="zh-CN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zh-CN" altLang="en-US" sz="2400" b="1" dirty="0" smtClean="0">
                      <a:latin typeface="+mn-ea"/>
                    </a:rPr>
                    <a:t>组分的挥发性，液体混合物中部分汽化所生成的汽相组成与液相组成将有差别。</a:t>
                  </a:r>
                  <a:r>
                    <a:rPr lang="en-US" altLang="zh-CN" sz="2400" b="1" dirty="0" smtClean="0">
                      <a:latin typeface="+mn-ea"/>
                    </a:rPr>
                    <a:t>   </a:t>
                  </a:r>
                </a:p>
                <a:p>
                  <a:r>
                    <a:rPr lang="en-US" altLang="zh-CN" sz="2400" b="1" dirty="0" smtClean="0"/>
                    <a:t>	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sub>
                      </m:sSub>
                    </m:oMath>
                  </a14:m>
                  <a:r>
                    <a:rPr lang="en-US" altLang="zh-CN" sz="2400" b="1" dirty="0" smtClean="0">
                      <a:latin typeface="+mn-ea"/>
                    </a:rPr>
                    <a:t>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0" dirty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0" dirty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sub>
                      </m:sSub>
                    </m:oMath>
                  </a14:m>
                  <a:endParaRPr lang="en-US" altLang="zh-CN" sz="2400" b="1" dirty="0" smtClean="0">
                    <a:latin typeface="+mn-ea"/>
                  </a:endParaRPr>
                </a:p>
                <a:p>
                  <a:endParaRPr lang="en-US" altLang="zh-CN" sz="2400" b="1" dirty="0">
                    <a:latin typeface="+mn-ea"/>
                  </a:endParaRPr>
                </a:p>
                <a:p>
                  <a:endParaRPr lang="en-US" altLang="zh-CN" sz="2400" b="1" dirty="0" smtClean="0">
                    <a:latin typeface="+mn-ea"/>
                  </a:endParaRPr>
                </a:p>
                <a:p>
                  <a:r>
                    <a:rPr lang="en-US" altLang="zh-CN" sz="2400" b="1" dirty="0">
                      <a:latin typeface="+mn-ea"/>
                    </a:rPr>
                    <a:t>	</a:t>
                  </a:r>
                  <a:r>
                    <a:rPr lang="en-US" altLang="zh-CN" sz="2400" b="1" dirty="0" smtClean="0">
                      <a:latin typeface="+mn-ea"/>
                    </a:rPr>
                    <a:t>	 </a:t>
                  </a:r>
                  <a:r>
                    <a:rPr lang="en-US" altLang="zh-CN" sz="2400" b="1" dirty="0" smtClean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sub>
                          </m:sSub>
                        </m:den>
                      </m:f>
                    </m:oMath>
                  </a14:m>
                  <a:endParaRPr lang="en-US" altLang="zh-CN" sz="2800" b="1" dirty="0" smtClean="0">
                    <a:latin typeface="+mn-ea"/>
                  </a:endParaRPr>
                </a:p>
                <a:p>
                  <a:endParaRPr lang="en-US" altLang="zh-CN" sz="2800" b="1" dirty="0" smtClean="0">
                    <a:latin typeface="+mn-ea"/>
                  </a:endParaRPr>
                </a:p>
                <a:p>
                  <a:r>
                    <a:rPr lang="zh-CN" altLang="en-US" sz="2400" b="1" dirty="0" smtClean="0">
                      <a:latin typeface="+mn-ea"/>
                    </a:rPr>
                    <a:t>    在一定的压力下，饱和蒸汽压较大、</a:t>
                  </a:r>
                  <a:endParaRPr lang="en-US" altLang="zh-CN" sz="2400" b="1" dirty="0" smtClean="0">
                    <a:latin typeface="+mn-ea"/>
                  </a:endParaRPr>
                </a:p>
                <a:p>
                  <a:r>
                    <a:rPr lang="zh-CN" altLang="en-US" sz="2400" b="1" dirty="0" smtClean="0">
                      <a:latin typeface="+mn-ea"/>
                    </a:rPr>
                    <a:t>沸点较低的组分，挥发性大。</a:t>
                  </a:r>
                  <a:endParaRPr lang="en-US" altLang="zh-CN" sz="2400" b="1" dirty="0" smtClean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502" y="933986"/>
                  <a:ext cx="11623964" cy="4844981"/>
                </a:xfrm>
                <a:prstGeom prst="rect">
                  <a:avLst/>
                </a:prstGeom>
                <a:blipFill>
                  <a:blip r:embed="rId4"/>
                  <a:stretch>
                    <a:fillRect l="-787" t="-1006" b="-18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圆角矩形标注 3"/>
            <p:cNvSpPr/>
            <p:nvPr/>
          </p:nvSpPr>
          <p:spPr>
            <a:xfrm>
              <a:off x="263537" y="3319799"/>
              <a:ext cx="2683154" cy="461665"/>
            </a:xfrm>
            <a:prstGeom prst="wedgeRoundRectCallout">
              <a:avLst>
                <a:gd name="adj1" fmla="val -3039"/>
                <a:gd name="adj2" fmla="val -9527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汽相中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组分的摩尔分数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圆角矩形标注 14"/>
            <p:cNvSpPr/>
            <p:nvPr/>
          </p:nvSpPr>
          <p:spPr>
            <a:xfrm>
              <a:off x="3430017" y="3334707"/>
              <a:ext cx="2679045" cy="461665"/>
            </a:xfrm>
            <a:prstGeom prst="wedgeRoundRectCallout">
              <a:avLst>
                <a:gd name="adj1" fmla="val -15278"/>
                <a:gd name="adj2" fmla="val -9810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液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相中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组分的摩尔分数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>
              <a:off x="616823" y="3961468"/>
              <a:ext cx="642120" cy="1877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69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4976091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6.1 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概述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2698" y="822960"/>
            <a:ext cx="370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6.1.3    </a:t>
            </a:r>
            <a:r>
              <a:rPr lang="zh-CN" altLang="en-US" sz="2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蒸馏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过程的</a:t>
            </a:r>
            <a:r>
              <a:rPr lang="zh-CN" altLang="en-US" sz="2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分类</a:t>
            </a:r>
            <a:endParaRPr lang="en-US" altLang="zh-CN" sz="24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028"/>
          <p:cNvSpPr>
            <a:spLocks noChangeArrowheads="1"/>
          </p:cNvSpPr>
          <p:nvPr/>
        </p:nvSpPr>
        <p:spPr bwMode="auto">
          <a:xfrm>
            <a:off x="352696" y="1463542"/>
            <a:ext cx="1154756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</a:rPr>
              <a:t>                          </a:t>
            </a:r>
            <a:r>
              <a:rPr lang="zh-CN" altLang="en-US" sz="2400" dirty="0" smtClean="0">
                <a:solidFill>
                  <a:schemeClr val="tx1"/>
                </a:solidFill>
              </a:rPr>
              <a:t>          简单</a:t>
            </a:r>
            <a:r>
              <a:rPr lang="zh-CN" altLang="en-US" sz="2400" dirty="0">
                <a:solidFill>
                  <a:schemeClr val="tx1"/>
                </a:solidFill>
              </a:rPr>
              <a:t>蒸馏</a:t>
            </a:r>
          </a:p>
          <a:p>
            <a:pPr eaLnBrk="1" hangingPunct="1"/>
            <a:r>
              <a:rPr lang="zh-CN" altLang="en-US" sz="2400" dirty="0" smtClean="0">
                <a:solidFill>
                  <a:schemeClr val="tx1"/>
                </a:solidFill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）按蒸馏</a:t>
            </a:r>
            <a:r>
              <a:rPr lang="zh-CN" altLang="en-US" sz="2400" dirty="0">
                <a:solidFill>
                  <a:schemeClr val="tx1"/>
                </a:solidFill>
              </a:rPr>
              <a:t>方式： </a:t>
            </a:r>
            <a:r>
              <a:rPr lang="zh-CN" altLang="en-US" sz="2400" dirty="0" smtClean="0">
                <a:solidFill>
                  <a:schemeClr val="tx1"/>
                </a:solidFill>
              </a:rPr>
              <a:t> 平衡蒸馏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sz="2400" dirty="0">
                <a:solidFill>
                  <a:schemeClr val="tx1"/>
                </a:solidFill>
              </a:rPr>
              <a:t>               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</a:rPr>
              <a:t>     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精馏</a:t>
            </a:r>
            <a:r>
              <a:rPr lang="zh-CN" altLang="en-US" sz="2400" dirty="0" smtClean="0">
                <a:solidFill>
                  <a:schemeClr val="tx1"/>
                </a:solidFill>
              </a:rPr>
              <a:t>                              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3" name="AutoShape 1029"/>
          <p:cNvSpPr>
            <a:spLocks/>
          </p:cNvSpPr>
          <p:nvPr/>
        </p:nvSpPr>
        <p:spPr bwMode="auto">
          <a:xfrm>
            <a:off x="2925878" y="1643429"/>
            <a:ext cx="198934" cy="959424"/>
          </a:xfrm>
          <a:prstGeom prst="leftBrace">
            <a:avLst>
              <a:gd name="adj1" fmla="val 6126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Rectangle 1035"/>
          <p:cNvSpPr>
            <a:spLocks noChangeArrowheads="1"/>
          </p:cNvSpPr>
          <p:nvPr/>
        </p:nvSpPr>
        <p:spPr bwMode="auto">
          <a:xfrm>
            <a:off x="321377" y="3154252"/>
            <a:ext cx="3416326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tx1"/>
                </a:solidFill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  <a:r>
              <a:rPr lang="zh-CN" altLang="en-US" sz="2400" dirty="0" smtClean="0">
                <a:solidFill>
                  <a:schemeClr val="tx1"/>
                </a:solidFill>
              </a:rPr>
              <a:t>按</a:t>
            </a:r>
            <a:r>
              <a:rPr lang="zh-CN" altLang="en-US" sz="2400" dirty="0">
                <a:solidFill>
                  <a:schemeClr val="tx1"/>
                </a:solidFill>
              </a:rPr>
              <a:t>物系的</a:t>
            </a:r>
            <a:r>
              <a:rPr lang="zh-CN" altLang="en-US" sz="2400" dirty="0" smtClean="0">
                <a:solidFill>
                  <a:schemeClr val="tx1"/>
                </a:solidFill>
              </a:rPr>
              <a:t>组分数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</a:p>
        </p:txBody>
      </p:sp>
      <p:sp>
        <p:nvSpPr>
          <p:cNvPr id="17" name="Rectangle 1036"/>
          <p:cNvSpPr>
            <a:spLocks noChangeArrowheads="1"/>
          </p:cNvSpPr>
          <p:nvPr/>
        </p:nvSpPr>
        <p:spPr bwMode="auto">
          <a:xfrm>
            <a:off x="3621279" y="2901840"/>
            <a:ext cx="1837321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3300"/>
                </a:solidFill>
              </a:rPr>
              <a:t>双组分蒸馏</a:t>
            </a:r>
          </a:p>
        </p:txBody>
      </p:sp>
      <p:sp>
        <p:nvSpPr>
          <p:cNvPr id="18" name="Rectangle 1037"/>
          <p:cNvSpPr>
            <a:spLocks noChangeArrowheads="1"/>
          </p:cNvSpPr>
          <p:nvPr/>
        </p:nvSpPr>
        <p:spPr bwMode="auto">
          <a:xfrm>
            <a:off x="3632194" y="3432065"/>
            <a:ext cx="1837321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1"/>
                </a:solidFill>
              </a:rPr>
              <a:t>多组分蒸馏</a:t>
            </a:r>
          </a:p>
        </p:txBody>
      </p:sp>
      <p:sp>
        <p:nvSpPr>
          <p:cNvPr id="19" name="AutoShape 1038"/>
          <p:cNvSpPr>
            <a:spLocks/>
          </p:cNvSpPr>
          <p:nvPr/>
        </p:nvSpPr>
        <p:spPr bwMode="auto">
          <a:xfrm>
            <a:off x="3533961" y="3085990"/>
            <a:ext cx="109148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Rectangle 1032"/>
          <p:cNvSpPr>
            <a:spLocks noChangeArrowheads="1"/>
          </p:cNvSpPr>
          <p:nvPr/>
        </p:nvSpPr>
        <p:spPr bwMode="auto">
          <a:xfrm>
            <a:off x="321377" y="4139887"/>
            <a:ext cx="11530013" cy="2124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hlink"/>
                </a:solidFill>
              </a:rPr>
              <a:t>                </a:t>
            </a:r>
            <a:r>
              <a:rPr lang="zh-CN" altLang="en-US" dirty="0" smtClean="0">
                <a:solidFill>
                  <a:schemeClr val="hlink"/>
                </a:solidFill>
              </a:rPr>
              <a:t>         </a:t>
            </a:r>
            <a:r>
              <a:rPr lang="en-US" altLang="zh-CN" dirty="0" smtClean="0">
                <a:solidFill>
                  <a:schemeClr val="hlink"/>
                </a:solidFill>
              </a:rPr>
              <a:t>     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常压蒸馏</a:t>
            </a:r>
            <a:endParaRPr lang="zh-CN" altLang="en-US" sz="2400" b="1" dirty="0">
              <a:solidFill>
                <a:srgbClr val="FF3300"/>
              </a:solidFill>
            </a:endParaRPr>
          </a:p>
          <a:p>
            <a:pPr eaLnBrk="1" hangingPunct="1"/>
            <a:r>
              <a:rPr lang="zh-CN" altLang="en-US" sz="2400" dirty="0" smtClean="0">
                <a:solidFill>
                  <a:schemeClr val="tx1"/>
                </a:solidFill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</a:rPr>
              <a:t>）按</a:t>
            </a:r>
            <a:r>
              <a:rPr lang="zh-CN" altLang="en-US" sz="2400" dirty="0">
                <a:solidFill>
                  <a:schemeClr val="tx1"/>
                </a:solidFill>
              </a:rPr>
              <a:t>操作压力： </a:t>
            </a:r>
            <a:r>
              <a:rPr lang="zh-CN" altLang="en-US" sz="2400" dirty="0" smtClean="0">
                <a:solidFill>
                  <a:schemeClr val="tx1"/>
                </a:solidFill>
              </a:rPr>
              <a:t>加压</a:t>
            </a:r>
            <a:r>
              <a:rPr lang="zh-CN" altLang="en-US" sz="2400" dirty="0">
                <a:solidFill>
                  <a:schemeClr val="tx1"/>
                </a:solidFill>
              </a:rPr>
              <a:t>蒸馏</a:t>
            </a:r>
          </a:p>
          <a:p>
            <a:pPr eaLnBrk="1" hangingPunct="1"/>
            <a:r>
              <a:rPr lang="zh-CN" altLang="en-US" sz="2400" dirty="0">
                <a:solidFill>
                  <a:schemeClr val="tx1"/>
                </a:solidFill>
              </a:rPr>
              <a:t>                 </a:t>
            </a:r>
            <a:r>
              <a:rPr lang="zh-CN" altLang="en-US" sz="2400" dirty="0" smtClean="0">
                <a:solidFill>
                  <a:schemeClr val="tx1"/>
                </a:solidFill>
              </a:rPr>
              <a:t>                  减压</a:t>
            </a:r>
            <a:r>
              <a:rPr lang="zh-CN" altLang="en-US" sz="2400" dirty="0">
                <a:solidFill>
                  <a:schemeClr val="tx1"/>
                </a:solidFill>
              </a:rPr>
              <a:t>（真空）</a:t>
            </a:r>
            <a:r>
              <a:rPr lang="zh-CN" altLang="en-US" sz="2400" dirty="0" smtClean="0">
                <a:solidFill>
                  <a:schemeClr val="tx1"/>
                </a:solidFill>
              </a:rPr>
              <a:t>蒸馏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eaLnBrk="1" hangingPunct="1"/>
            <a:endParaRPr lang="en-US" altLang="zh-CN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重点讨论：双组分物系常压定态连续精馏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utoShape 1033"/>
          <p:cNvSpPr>
            <a:spLocks/>
          </p:cNvSpPr>
          <p:nvPr/>
        </p:nvSpPr>
        <p:spPr bwMode="auto">
          <a:xfrm>
            <a:off x="2843759" y="4252985"/>
            <a:ext cx="152400" cy="1066799"/>
          </a:xfrm>
          <a:prstGeom prst="leftBrace">
            <a:avLst>
              <a:gd name="adj1" fmla="val 5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8638383" y="1582760"/>
            <a:ext cx="2133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tx1"/>
                </a:solidFill>
              </a:rPr>
              <a:t>间歇</a:t>
            </a:r>
            <a:r>
              <a:rPr lang="zh-CN" altLang="en-US" sz="2400" dirty="0" smtClean="0">
                <a:solidFill>
                  <a:schemeClr val="tx1"/>
                </a:solidFill>
              </a:rPr>
              <a:t>式</a:t>
            </a:r>
            <a:r>
              <a:rPr lang="zh-CN" altLang="en-US" sz="2400" dirty="0">
                <a:solidFill>
                  <a:schemeClr val="tx1"/>
                </a:solidFill>
              </a:rPr>
              <a:t>蒸</a:t>
            </a:r>
            <a:r>
              <a:rPr lang="zh-CN" altLang="en-US" sz="2400" dirty="0" smtClean="0">
                <a:solidFill>
                  <a:schemeClr val="tx1"/>
                </a:solidFill>
              </a:rPr>
              <a:t>馏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sz="2400" b="1" dirty="0" smtClean="0">
                <a:solidFill>
                  <a:srgbClr val="FF3300"/>
                </a:solidFill>
              </a:rPr>
              <a:t>连续式蒸馏</a:t>
            </a:r>
            <a:endParaRPr lang="zh-CN" altLang="en-US" sz="2400" b="1" dirty="0">
              <a:solidFill>
                <a:srgbClr val="FF3300"/>
              </a:solidFill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6008688" y="1764915"/>
            <a:ext cx="28003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tx1"/>
                </a:solidFill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</a:rPr>
              <a:t>）按</a:t>
            </a:r>
            <a:r>
              <a:rPr lang="zh-CN" altLang="en-US" sz="2400" dirty="0">
                <a:solidFill>
                  <a:schemeClr val="tx1"/>
                </a:solidFill>
              </a:rPr>
              <a:t>操作方式：</a:t>
            </a:r>
          </a:p>
        </p:txBody>
      </p:sp>
      <p:sp>
        <p:nvSpPr>
          <p:cNvPr id="27" name="AutoShape 5"/>
          <p:cNvSpPr>
            <a:spLocks/>
          </p:cNvSpPr>
          <p:nvPr/>
        </p:nvSpPr>
        <p:spPr bwMode="auto">
          <a:xfrm>
            <a:off x="8555833" y="1676015"/>
            <a:ext cx="8255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8714886" y="3013758"/>
            <a:ext cx="2133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3300"/>
                </a:solidFill>
              </a:rPr>
              <a:t>普通蒸馏</a:t>
            </a:r>
          </a:p>
          <a:p>
            <a:pPr eaLnBrk="1" hangingPunct="1"/>
            <a:r>
              <a:rPr lang="zh-CN" altLang="en-US" sz="2400" dirty="0" smtClean="0">
                <a:solidFill>
                  <a:schemeClr val="tx1"/>
                </a:solidFill>
              </a:rPr>
              <a:t>特殊精馏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6008688" y="3185979"/>
            <a:ext cx="28003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tx1"/>
                </a:solidFill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</a:rPr>
              <a:t>5</a:t>
            </a:r>
            <a:r>
              <a:rPr lang="zh-CN" altLang="en-US" sz="2400" dirty="0" smtClean="0">
                <a:solidFill>
                  <a:schemeClr val="tx1"/>
                </a:solidFill>
              </a:rPr>
              <a:t>）按</a:t>
            </a:r>
            <a:r>
              <a:rPr lang="zh-CN" altLang="en-US" sz="2400" dirty="0">
                <a:solidFill>
                  <a:schemeClr val="tx1"/>
                </a:solidFill>
              </a:rPr>
              <a:t>分离难易：</a:t>
            </a:r>
          </a:p>
        </p:txBody>
      </p:sp>
      <p:sp>
        <p:nvSpPr>
          <p:cNvPr id="31" name="AutoShape 9"/>
          <p:cNvSpPr>
            <a:spLocks/>
          </p:cNvSpPr>
          <p:nvPr/>
        </p:nvSpPr>
        <p:spPr bwMode="auto">
          <a:xfrm>
            <a:off x="8613051" y="3085990"/>
            <a:ext cx="119063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1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2509" y="836023"/>
            <a:ext cx="115406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6.1.4    </a:t>
            </a:r>
            <a:r>
              <a:rPr lang="zh-CN" altLang="en-US" sz="2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蒸馏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和吸收</a:t>
            </a:r>
            <a:endParaRPr lang="en-US" altLang="zh-CN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circleNumDbPlain"/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分离依据：</a:t>
            </a:r>
            <a:endParaRPr kumimoji="1"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kumimoji="1"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蒸馏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挥发性的差异；吸收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溶解度的差异。</a:t>
            </a:r>
            <a:endParaRPr kumimoji="1"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kumimoji="1"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AutoNum type="circleNumDbPlain" startAt="2"/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操作费用：</a:t>
            </a:r>
            <a:endParaRPr kumimoji="1"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蒸馏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在于加热和冷却；吸收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在于解吸。</a:t>
            </a:r>
            <a:endParaRPr kumimoji="1"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kumimoji="1"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AutoNum type="circleNumDbPlain" startAt="3"/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适用范围：</a:t>
            </a:r>
            <a:endParaRPr kumimoji="1"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蒸馏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适用于各种浓度的混合物分离；吸收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适用于气体混合物的分离。</a:t>
            </a:r>
            <a:endParaRPr kumimoji="1"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kumimoji="1"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kumimoji="1"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④  </a:t>
            </a: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操作特点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kumimoji="1"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蒸馏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通过外加能量以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实现部分汽化（部分冷凝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）造成两相。</a:t>
            </a:r>
            <a:endParaRPr kumimoji="1"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吸收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从外界引入液相造成两相，并进行吸收液的再生（解吸）。</a:t>
            </a:r>
            <a:endParaRPr kumimoji="1"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4976091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6.1 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2858800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2572</TotalTime>
  <Words>275</Words>
  <Application>Microsoft Office PowerPoint</Application>
  <PresentationFormat>宽屏</PresentationFormat>
  <Paragraphs>71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宋体</vt:lpstr>
      <vt:lpstr>Arial</vt:lpstr>
      <vt:lpstr>Cambria Math</vt:lpstr>
      <vt:lpstr>Times New Roman</vt:lpstr>
      <vt:lpstr>Trebuchet MS</vt:lpstr>
      <vt:lpstr>Tw Cen MT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110</cp:revision>
  <dcterms:created xsi:type="dcterms:W3CDTF">2018-01-09T01:28:03Z</dcterms:created>
  <dcterms:modified xsi:type="dcterms:W3CDTF">2018-12-27T01:21:37Z</dcterms:modified>
</cp:coreProperties>
</file>