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62" r:id="rId3"/>
    <p:sldId id="263" r:id="rId4"/>
    <p:sldId id="260" r:id="rId5"/>
    <p:sldId id="264" r:id="rId6"/>
    <p:sldId id="266" r:id="rId7"/>
    <p:sldId id="261" r:id="rId8"/>
    <p:sldId id="267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03E1"/>
    <a:srgbClr val="2D2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7" name="图片 6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7425"/>
            <a:ext cx="2412698" cy="660317"/>
          </a:xfrm>
          <a:prstGeom prst="rect">
            <a:avLst/>
          </a:prstGeom>
          <a:effectLst>
            <a:glow rad="38100">
              <a:srgbClr val="C00000">
                <a:alpha val="17000"/>
              </a:srgbClr>
            </a:glow>
            <a:outerShdw blurRad="50800" dist="50800" dir="5400000" algn="ctr" rotWithShape="0">
              <a:schemeClr val="bg1"/>
            </a:outerShdw>
          </a:effectLst>
        </p:spPr>
      </p:pic>
      <p:cxnSp>
        <p:nvCxnSpPr>
          <p:cNvPr id="68" name="直接连接符 67"/>
          <p:cNvCxnSpPr/>
          <p:nvPr userDrawn="1"/>
        </p:nvCxnSpPr>
        <p:spPr bwMode="auto">
          <a:xfrm>
            <a:off x="0" y="769272"/>
            <a:ext cx="12192000" cy="29241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FFFF00">
                <a:alpha val="96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5" y="0"/>
            <a:ext cx="3197101" cy="784225"/>
          </a:xfrm>
          <a:prstGeom prst="rect">
            <a:avLst/>
          </a:prstGeom>
          <a:effectLst>
            <a:glow rad="38100">
              <a:srgbClr val="C00000">
                <a:alpha val="17000"/>
              </a:srgbClr>
            </a:glow>
            <a:outerShdw blurRad="50800" dist="50800" dir="5400000" algn="ctr" rotWithShape="0">
              <a:schemeClr val="tx1"/>
            </a:outerShdw>
          </a:effectLst>
        </p:spPr>
      </p:pic>
      <p:cxnSp>
        <p:nvCxnSpPr>
          <p:cNvPr id="6" name="直接连接符 3"/>
          <p:cNvCxnSpPr>
            <a:cxnSpLocks noChangeShapeType="1"/>
          </p:cNvCxnSpPr>
          <p:nvPr userDrawn="1"/>
        </p:nvCxnSpPr>
        <p:spPr bwMode="auto">
          <a:xfrm>
            <a:off x="0" y="784225"/>
            <a:ext cx="12192000" cy="0"/>
          </a:xfrm>
          <a:prstGeom prst="line">
            <a:avLst/>
          </a:prstGeom>
          <a:noFill/>
          <a:ln w="50800" algn="ctr">
            <a:solidFill>
              <a:srgbClr val="FFFF00">
                <a:alpha val="96000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0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21017" y="125542"/>
            <a:ext cx="4976091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6.6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  其它蒸馏过程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63117" y="836023"/>
                <a:ext cx="11511459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6.6.1  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间歇精馏</a:t>
                </a:r>
                <a:endPara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特点：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）非定态操作（气液两相浓度随时间发生变化）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）塔底一次性加料，无提馏段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）能耗高于连续精馏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操作方式：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𝒄𝒐𝒏𝒔𝒕</m:t>
                    </m:r>
                  </m:oMath>
                </a14:m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𝑹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𝒄𝒐𝒏𝒔𝒕</m:t>
                    </m:r>
                  </m:oMath>
                </a14:m>
                <a:endParaRPr lang="en-US" altLang="zh-CN" sz="2600" b="1" dirty="0" smtClean="0">
                  <a:latin typeface="+mn-ea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sz="2600" b="1" dirty="0" smtClean="0"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17" y="836023"/>
                <a:ext cx="11511459" cy="4247317"/>
              </a:xfrm>
              <a:prstGeom prst="rect">
                <a:avLst/>
              </a:prstGeom>
              <a:blipFill>
                <a:blip r:embed="rId2"/>
                <a:stretch>
                  <a:fillRect l="-1112" t="-1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组合 35"/>
          <p:cNvGrpSpPr/>
          <p:nvPr/>
        </p:nvGrpSpPr>
        <p:grpSpPr>
          <a:xfrm>
            <a:off x="9104811" y="966652"/>
            <a:ext cx="2678325" cy="3526971"/>
            <a:chOff x="9065623" y="2782390"/>
            <a:chExt cx="2889183" cy="3426683"/>
          </a:xfrm>
        </p:grpSpPr>
        <p:grpSp>
          <p:nvGrpSpPr>
            <p:cNvPr id="5" name="Group 63"/>
            <p:cNvGrpSpPr>
              <a:grpSpLocks/>
            </p:cNvGrpSpPr>
            <p:nvPr/>
          </p:nvGrpSpPr>
          <p:grpSpPr bwMode="auto">
            <a:xfrm>
              <a:off x="9065623" y="2782390"/>
              <a:ext cx="2690948" cy="3426683"/>
              <a:chOff x="3651" y="1026"/>
              <a:chExt cx="1497" cy="2041"/>
            </a:xfrm>
          </p:grpSpPr>
          <p:sp>
            <p:nvSpPr>
              <p:cNvPr id="6" name="Line 30"/>
              <p:cNvSpPr>
                <a:spLocks noChangeShapeType="1"/>
              </p:cNvSpPr>
              <p:nvPr/>
            </p:nvSpPr>
            <p:spPr bwMode="auto">
              <a:xfrm>
                <a:off x="4105" y="1344"/>
                <a:ext cx="0" cy="113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" name="Line 31"/>
              <p:cNvSpPr>
                <a:spLocks noChangeShapeType="1"/>
              </p:cNvSpPr>
              <p:nvPr/>
            </p:nvSpPr>
            <p:spPr bwMode="auto">
              <a:xfrm>
                <a:off x="4604" y="1344"/>
                <a:ext cx="0" cy="113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Line 32"/>
              <p:cNvSpPr>
                <a:spLocks noChangeShapeType="1"/>
              </p:cNvSpPr>
              <p:nvPr/>
            </p:nvSpPr>
            <p:spPr bwMode="auto">
              <a:xfrm>
                <a:off x="3969" y="2614"/>
                <a:ext cx="0" cy="4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Line 33"/>
              <p:cNvSpPr>
                <a:spLocks noChangeShapeType="1"/>
              </p:cNvSpPr>
              <p:nvPr/>
            </p:nvSpPr>
            <p:spPr bwMode="auto">
              <a:xfrm>
                <a:off x="4740" y="2614"/>
                <a:ext cx="0" cy="4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Line 34"/>
              <p:cNvSpPr>
                <a:spLocks noChangeShapeType="1"/>
              </p:cNvSpPr>
              <p:nvPr/>
            </p:nvSpPr>
            <p:spPr bwMode="auto">
              <a:xfrm flipH="1">
                <a:off x="3969" y="2478"/>
                <a:ext cx="136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Line 36"/>
              <p:cNvSpPr>
                <a:spLocks noChangeShapeType="1"/>
              </p:cNvSpPr>
              <p:nvPr/>
            </p:nvSpPr>
            <p:spPr bwMode="auto">
              <a:xfrm>
                <a:off x="4604" y="2478"/>
                <a:ext cx="136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Line 37"/>
              <p:cNvSpPr>
                <a:spLocks noChangeShapeType="1"/>
              </p:cNvSpPr>
              <p:nvPr/>
            </p:nvSpPr>
            <p:spPr bwMode="auto">
              <a:xfrm>
                <a:off x="3969" y="3022"/>
                <a:ext cx="77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Arc 39"/>
              <p:cNvSpPr>
                <a:spLocks/>
              </p:cNvSpPr>
              <p:nvPr/>
            </p:nvSpPr>
            <p:spPr bwMode="auto">
              <a:xfrm rot="8176487" flipH="1" flipV="1">
                <a:off x="4159" y="1173"/>
                <a:ext cx="406" cy="407"/>
              </a:xfrm>
              <a:custGeom>
                <a:avLst/>
                <a:gdLst>
                  <a:gd name="T0" fmla="*/ 44 w 21401"/>
                  <a:gd name="T1" fmla="*/ 0 h 21476"/>
                  <a:gd name="T2" fmla="*/ 406 w 21401"/>
                  <a:gd name="T3" fmla="*/ 352 h 21476"/>
                  <a:gd name="T4" fmla="*/ 0 w 21401"/>
                  <a:gd name="T5" fmla="*/ 407 h 2147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401" h="21476" fill="none" extrusionOk="0">
                    <a:moveTo>
                      <a:pt x="2314" y="0"/>
                    </a:moveTo>
                    <a:cubicBezTo>
                      <a:pt x="12182" y="1064"/>
                      <a:pt x="20055" y="8715"/>
                      <a:pt x="21400" y="18549"/>
                    </a:cubicBezTo>
                  </a:path>
                  <a:path w="21401" h="21476" stroke="0" extrusionOk="0">
                    <a:moveTo>
                      <a:pt x="2314" y="0"/>
                    </a:moveTo>
                    <a:cubicBezTo>
                      <a:pt x="12182" y="1064"/>
                      <a:pt x="20055" y="8715"/>
                      <a:pt x="21400" y="18549"/>
                    </a:cubicBezTo>
                    <a:lnTo>
                      <a:pt x="0" y="21476"/>
                    </a:lnTo>
                    <a:lnTo>
                      <a:pt x="2314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40"/>
              <p:cNvSpPr>
                <a:spLocks noChangeShapeType="1"/>
              </p:cNvSpPr>
              <p:nvPr/>
            </p:nvSpPr>
            <p:spPr bwMode="auto">
              <a:xfrm>
                <a:off x="4105" y="1570"/>
                <a:ext cx="49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41"/>
              <p:cNvSpPr>
                <a:spLocks noChangeShapeType="1"/>
              </p:cNvSpPr>
              <p:nvPr/>
            </p:nvSpPr>
            <p:spPr bwMode="auto">
              <a:xfrm>
                <a:off x="4105" y="1842"/>
                <a:ext cx="49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42"/>
              <p:cNvSpPr>
                <a:spLocks noChangeShapeType="1"/>
              </p:cNvSpPr>
              <p:nvPr/>
            </p:nvSpPr>
            <p:spPr bwMode="auto">
              <a:xfrm>
                <a:off x="4105" y="2104"/>
                <a:ext cx="49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43"/>
              <p:cNvSpPr>
                <a:spLocks noChangeShapeType="1"/>
              </p:cNvSpPr>
              <p:nvPr/>
            </p:nvSpPr>
            <p:spPr bwMode="auto">
              <a:xfrm>
                <a:off x="4105" y="2387"/>
                <a:ext cx="49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44"/>
              <p:cNvSpPr>
                <a:spLocks noChangeShapeType="1"/>
              </p:cNvSpPr>
              <p:nvPr/>
            </p:nvSpPr>
            <p:spPr bwMode="auto">
              <a:xfrm>
                <a:off x="3651" y="2750"/>
                <a:ext cx="817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46"/>
              <p:cNvSpPr>
                <a:spLocks noChangeShapeType="1"/>
              </p:cNvSpPr>
              <p:nvPr/>
            </p:nvSpPr>
            <p:spPr bwMode="auto">
              <a:xfrm>
                <a:off x="3787" y="2886"/>
                <a:ext cx="681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47"/>
              <p:cNvSpPr>
                <a:spLocks noChangeShapeType="1"/>
              </p:cNvSpPr>
              <p:nvPr/>
            </p:nvSpPr>
            <p:spPr bwMode="auto">
              <a:xfrm>
                <a:off x="3787" y="2886"/>
                <a:ext cx="0" cy="18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Arc 48"/>
              <p:cNvSpPr>
                <a:spLocks/>
              </p:cNvSpPr>
              <p:nvPr/>
            </p:nvSpPr>
            <p:spPr bwMode="auto">
              <a:xfrm>
                <a:off x="4422" y="2750"/>
                <a:ext cx="91" cy="136"/>
              </a:xfrm>
              <a:custGeom>
                <a:avLst/>
                <a:gdLst>
                  <a:gd name="T0" fmla="*/ 36 w 36002"/>
                  <a:gd name="T1" fmla="*/ 0 h 43200"/>
                  <a:gd name="T2" fmla="*/ 0 w 36002"/>
                  <a:gd name="T3" fmla="*/ 119 h 43200"/>
                  <a:gd name="T4" fmla="*/ 36 w 36002"/>
                  <a:gd name="T5" fmla="*/ 68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002" h="43200" fill="none" extrusionOk="0">
                    <a:moveTo>
                      <a:pt x="14402" y="0"/>
                    </a:moveTo>
                    <a:cubicBezTo>
                      <a:pt x="26331" y="0"/>
                      <a:pt x="36002" y="9670"/>
                      <a:pt x="36002" y="21600"/>
                    </a:cubicBezTo>
                    <a:cubicBezTo>
                      <a:pt x="36002" y="33529"/>
                      <a:pt x="26331" y="43200"/>
                      <a:pt x="14402" y="43200"/>
                    </a:cubicBezTo>
                    <a:cubicBezTo>
                      <a:pt x="9087" y="43199"/>
                      <a:pt x="3960" y="41241"/>
                      <a:pt x="0" y="37697"/>
                    </a:cubicBezTo>
                  </a:path>
                  <a:path w="36002" h="43200" stroke="0" extrusionOk="0">
                    <a:moveTo>
                      <a:pt x="14402" y="0"/>
                    </a:moveTo>
                    <a:cubicBezTo>
                      <a:pt x="26331" y="0"/>
                      <a:pt x="36002" y="9670"/>
                      <a:pt x="36002" y="21600"/>
                    </a:cubicBezTo>
                    <a:cubicBezTo>
                      <a:pt x="36002" y="33529"/>
                      <a:pt x="26331" y="43200"/>
                      <a:pt x="14402" y="43200"/>
                    </a:cubicBezTo>
                    <a:cubicBezTo>
                      <a:pt x="9087" y="43199"/>
                      <a:pt x="3960" y="41241"/>
                      <a:pt x="0" y="37697"/>
                    </a:cubicBezTo>
                    <a:lnTo>
                      <a:pt x="14402" y="21600"/>
                    </a:lnTo>
                    <a:lnTo>
                      <a:pt x="14402" y="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49"/>
              <p:cNvSpPr>
                <a:spLocks noChangeShapeType="1"/>
              </p:cNvSpPr>
              <p:nvPr/>
            </p:nvSpPr>
            <p:spPr bwMode="auto">
              <a:xfrm flipV="1">
                <a:off x="4363" y="1026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50"/>
              <p:cNvSpPr>
                <a:spLocks noChangeShapeType="1"/>
              </p:cNvSpPr>
              <p:nvPr/>
            </p:nvSpPr>
            <p:spPr bwMode="auto">
              <a:xfrm>
                <a:off x="4377" y="1026"/>
                <a:ext cx="49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51"/>
              <p:cNvSpPr>
                <a:spLocks noChangeShapeType="1"/>
              </p:cNvSpPr>
              <p:nvPr/>
            </p:nvSpPr>
            <p:spPr bwMode="auto">
              <a:xfrm>
                <a:off x="4876" y="1026"/>
                <a:ext cx="0" cy="5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52"/>
              <p:cNvSpPr>
                <a:spLocks noChangeShapeType="1"/>
              </p:cNvSpPr>
              <p:nvPr/>
            </p:nvSpPr>
            <p:spPr bwMode="auto">
              <a:xfrm>
                <a:off x="4604" y="1480"/>
                <a:ext cx="1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53"/>
              <p:cNvSpPr>
                <a:spLocks noChangeShapeType="1"/>
              </p:cNvSpPr>
              <p:nvPr/>
            </p:nvSpPr>
            <p:spPr bwMode="auto">
              <a:xfrm>
                <a:off x="4876" y="1389"/>
                <a:ext cx="272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Oval 54"/>
              <p:cNvSpPr>
                <a:spLocks noChangeArrowheads="1"/>
              </p:cNvSpPr>
              <p:nvPr/>
            </p:nvSpPr>
            <p:spPr bwMode="auto">
              <a:xfrm>
                <a:off x="4785" y="1117"/>
                <a:ext cx="182" cy="18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8" name="Line 55"/>
              <p:cNvSpPr>
                <a:spLocks noChangeShapeType="1"/>
              </p:cNvSpPr>
              <p:nvPr/>
            </p:nvSpPr>
            <p:spPr bwMode="auto">
              <a:xfrm flipV="1">
                <a:off x="4694" y="1089"/>
                <a:ext cx="408" cy="22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Arc 56"/>
              <p:cNvSpPr>
                <a:spLocks/>
              </p:cNvSpPr>
              <p:nvPr/>
            </p:nvSpPr>
            <p:spPr bwMode="auto">
              <a:xfrm rot="5207280">
                <a:off x="4762" y="1580"/>
                <a:ext cx="91" cy="136"/>
              </a:xfrm>
              <a:custGeom>
                <a:avLst/>
                <a:gdLst>
                  <a:gd name="T0" fmla="*/ 21 w 28051"/>
                  <a:gd name="T1" fmla="*/ 0 h 43200"/>
                  <a:gd name="T2" fmla="*/ 0 w 28051"/>
                  <a:gd name="T3" fmla="*/ 133 h 43200"/>
                  <a:gd name="T4" fmla="*/ 21 w 28051"/>
                  <a:gd name="T5" fmla="*/ 68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8051" h="43200" fill="none" extrusionOk="0">
                    <a:moveTo>
                      <a:pt x="6451" y="0"/>
                    </a:moveTo>
                    <a:cubicBezTo>
                      <a:pt x="18380" y="0"/>
                      <a:pt x="28051" y="9670"/>
                      <a:pt x="28051" y="21600"/>
                    </a:cubicBezTo>
                    <a:cubicBezTo>
                      <a:pt x="28051" y="33529"/>
                      <a:pt x="18380" y="43200"/>
                      <a:pt x="6451" y="43200"/>
                    </a:cubicBezTo>
                    <a:cubicBezTo>
                      <a:pt x="4263" y="43199"/>
                      <a:pt x="2087" y="42867"/>
                      <a:pt x="-1" y="42214"/>
                    </a:cubicBezTo>
                  </a:path>
                  <a:path w="28051" h="43200" stroke="0" extrusionOk="0">
                    <a:moveTo>
                      <a:pt x="6451" y="0"/>
                    </a:moveTo>
                    <a:cubicBezTo>
                      <a:pt x="18380" y="0"/>
                      <a:pt x="28051" y="9670"/>
                      <a:pt x="28051" y="21600"/>
                    </a:cubicBezTo>
                    <a:cubicBezTo>
                      <a:pt x="28051" y="33529"/>
                      <a:pt x="18380" y="43200"/>
                      <a:pt x="6451" y="43200"/>
                    </a:cubicBezTo>
                    <a:cubicBezTo>
                      <a:pt x="4263" y="43199"/>
                      <a:pt x="2087" y="42867"/>
                      <a:pt x="-1" y="42214"/>
                    </a:cubicBezTo>
                    <a:lnTo>
                      <a:pt x="6451" y="21600"/>
                    </a:lnTo>
                    <a:lnTo>
                      <a:pt x="645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57"/>
              <p:cNvSpPr>
                <a:spLocks noChangeShapeType="1"/>
              </p:cNvSpPr>
              <p:nvPr/>
            </p:nvSpPr>
            <p:spPr bwMode="auto">
              <a:xfrm flipV="1">
                <a:off x="4740" y="1480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58"/>
              <p:cNvSpPr>
                <a:spLocks noChangeShapeType="1"/>
              </p:cNvSpPr>
              <p:nvPr/>
            </p:nvSpPr>
            <p:spPr bwMode="auto">
              <a:xfrm>
                <a:off x="3969" y="2704"/>
                <a:ext cx="771" cy="0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59"/>
              <p:cNvSpPr>
                <a:spLocks noChangeShapeType="1"/>
              </p:cNvSpPr>
              <p:nvPr/>
            </p:nvSpPr>
            <p:spPr bwMode="auto">
              <a:xfrm>
                <a:off x="3969" y="2795"/>
                <a:ext cx="771" cy="0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60"/>
              <p:cNvSpPr>
                <a:spLocks noChangeShapeType="1"/>
              </p:cNvSpPr>
              <p:nvPr/>
            </p:nvSpPr>
            <p:spPr bwMode="auto">
              <a:xfrm>
                <a:off x="3969" y="2840"/>
                <a:ext cx="771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61"/>
              <p:cNvSpPr>
                <a:spLocks noChangeShapeType="1"/>
              </p:cNvSpPr>
              <p:nvPr/>
            </p:nvSpPr>
            <p:spPr bwMode="auto">
              <a:xfrm>
                <a:off x="3969" y="2931"/>
                <a:ext cx="771" cy="0"/>
              </a:xfrm>
              <a:prstGeom prst="line">
                <a:avLst/>
              </a:prstGeom>
              <a:noFill/>
              <a:ln w="12700">
                <a:solidFill>
                  <a:srgbClr val="3366FF"/>
                </a:solidFill>
                <a:prstDash val="lgDashDot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62"/>
              <p:cNvSpPr>
                <a:spLocks noChangeShapeType="1"/>
              </p:cNvSpPr>
              <p:nvPr/>
            </p:nvSpPr>
            <p:spPr bwMode="auto">
              <a:xfrm>
                <a:off x="3965" y="2984"/>
                <a:ext cx="771" cy="0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/>
                <p:cNvSpPr/>
                <p:nvPr/>
              </p:nvSpPr>
              <p:spPr>
                <a:xfrm>
                  <a:off x="11177094" y="3413416"/>
                  <a:ext cx="7777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𝑫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7094" y="3413416"/>
                  <a:ext cx="77771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159" y="3710812"/>
            <a:ext cx="5801634" cy="2940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810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21017" y="125542"/>
            <a:ext cx="4976091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6.6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  其它蒸馏过程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49615" y="796834"/>
                <a:ext cx="11524522" cy="4745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6.6.1.1</a:t>
                </a:r>
                <a:r>
                  <a:rPr lang="zh-CN" altLang="en-US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600" b="1" dirty="0" smtClean="0">
                    <a:latin typeface="+mn-ea"/>
                    <a:cs typeface="Times New Roman" panose="02020603050405020304" pitchFamily="18" charset="0"/>
                  </a:rPr>
                  <a:t> 维持馏出液浓度恒定的操作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（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𝒄𝒐𝒏𝒔𝒕</m:t>
                    </m:r>
                  </m:oMath>
                </a14:m>
                <a:r>
                  <a:rPr lang="zh-CN" altLang="en-US" sz="2600" b="1" dirty="0" smtClean="0">
                    <a:latin typeface="+mn-ea"/>
                    <a:cs typeface="Times New Roman" panose="02020603050405020304" pitchFamily="18" charset="0"/>
                  </a:rPr>
                  <a:t>）</a:t>
                </a:r>
                <a:endParaRPr lang="en-US" altLang="zh-CN" sz="2600" b="1" dirty="0" smtClean="0">
                  <a:latin typeface="+mn-ea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sz="2400" b="1" dirty="0" smtClean="0">
                  <a:latin typeface="+mn-ea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 smtClean="0">
                    <a:latin typeface="+mn-ea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）增大回流比    </a:t>
                </a:r>
                <a:endParaRPr lang="en-US" altLang="zh-CN" sz="2400" b="1" dirty="0" smtClean="0">
                  <a:latin typeface="+mn-ea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    随着精馏时间的推移，釜液浓度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↓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若从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。</a:t>
                </a:r>
                <a:endParaRPr lang="en-US" altLang="zh-CN" sz="2400" b="1" dirty="0" smtClean="0">
                  <a:latin typeface="+mn-ea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2400" b="1" dirty="0"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latin typeface="+mn-ea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因理论板数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𝑵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𝒄𝒐𝒏𝒔𝒕</m:t>
                    </m:r>
                  </m:oMath>
                </a14:m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点（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）不变。</a:t>
                </a:r>
                <a:endParaRPr lang="en-US" altLang="zh-CN" sz="2400" b="1" dirty="0" smtClean="0">
                  <a:latin typeface="+mn-ea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2400" b="1" dirty="0"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latin typeface="+mn-ea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只能采用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𝑹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↑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的</m:t>
                    </m:r>
                  </m:oMath>
                </a14:m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办法，精馏段操作线的斜率增</a:t>
                </a:r>
                <a:endParaRPr lang="en-US" altLang="zh-CN" sz="2400" b="1" dirty="0" smtClean="0">
                  <a:latin typeface="+mn-ea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大，靠近对角线。</a:t>
                </a:r>
                <a:endParaRPr lang="en-US" altLang="zh-CN" sz="2400" b="1" dirty="0" smtClean="0">
                  <a:latin typeface="+mn-ea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sz="2400" b="1" dirty="0" smtClean="0">
                  <a:latin typeface="+mn-ea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 smtClean="0">
                    <a:latin typeface="+mn-ea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）最小回流比的确定。原料组成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𝑭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，经分离后要</a:t>
                </a:r>
                <a:endParaRPr lang="en-US" altLang="zh-CN" sz="2400" b="1" dirty="0" smtClean="0">
                  <a:latin typeface="+mn-ea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求（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𝑾𝒆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），那么最小回流比为</a:t>
                </a:r>
                <a:endParaRPr lang="en-US" altLang="zh-CN" sz="2400" b="1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2400" b="1" dirty="0" smtClean="0"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𝑫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𝑾𝒆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𝑾𝒆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𝑾𝒆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2400" b="1" dirty="0" smtClean="0">
                  <a:latin typeface="+mn-ea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2400" b="1" dirty="0"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latin typeface="+mn-ea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𝑾𝒆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𝑾𝒆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b="1" dirty="0" smtClean="0"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15" y="796834"/>
                <a:ext cx="11524522" cy="4745338"/>
              </a:xfrm>
              <a:prstGeom prst="rect">
                <a:avLst/>
              </a:prstGeom>
              <a:blipFill>
                <a:blip r:embed="rId2"/>
                <a:stretch>
                  <a:fillRect l="-952" t="-1157" b="-11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7576457" y="2529343"/>
            <a:ext cx="4297680" cy="4171902"/>
            <a:chOff x="7563394" y="2516281"/>
            <a:chExt cx="4297680" cy="3896451"/>
          </a:xfrm>
        </p:grpSpPr>
        <p:pic>
          <p:nvPicPr>
            <p:cNvPr id="5" name="Picture 37" descr="间歇精馏－２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3394" y="2516281"/>
              <a:ext cx="4297680" cy="3896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9791365" y="5944100"/>
                  <a:ext cx="515983" cy="27699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1365" y="5944100"/>
                  <a:ext cx="515983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61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接连接符 6"/>
            <p:cNvCxnSpPr/>
            <p:nvPr/>
          </p:nvCxnSpPr>
          <p:spPr>
            <a:xfrm flipH="1">
              <a:off x="8806375" y="5079442"/>
              <a:ext cx="1" cy="941122"/>
            </a:xfrm>
            <a:prstGeom prst="line">
              <a:avLst/>
            </a:prstGeom>
            <a:ln w="1270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8454683" y="5079442"/>
              <a:ext cx="351692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8520122" y="5958576"/>
                  <a:ext cx="439988" cy="27699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𝑤𝑒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0122" y="5958576"/>
                  <a:ext cx="43998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5556" b="-41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7853790" y="4802443"/>
                  <a:ext cx="600892" cy="27699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𝑤𝑒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3790" y="4802443"/>
                  <a:ext cx="600892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163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8595486" y="4725931"/>
                  <a:ext cx="299184" cy="27699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5486" y="4725931"/>
                  <a:ext cx="29918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367" r="-6122" b="-81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8988371" y="5944100"/>
                  <a:ext cx="515983" cy="27699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8371" y="5944100"/>
                  <a:ext cx="515983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61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064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21017" y="125542"/>
            <a:ext cx="4976091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6.6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  其它蒸馏过程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49615" y="809897"/>
                <a:ext cx="11511459" cy="4575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6.6.1.2</a:t>
                </a:r>
                <a:r>
                  <a:rPr lang="zh-CN" altLang="en-US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维持</a:t>
                </a:r>
                <a:r>
                  <a:rPr lang="zh-CN" alt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回流比恒定的</a:t>
                </a:r>
                <a:r>
                  <a:rPr lang="zh-CN" altLang="en-US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操作（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𝑹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𝒄𝒐𝒏𝒔𝒕</m:t>
                    </m:r>
                  </m:oMath>
                </a14:m>
                <a:r>
                  <a:rPr lang="zh-CN" altLang="en-US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特点：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   在理论板</a:t>
                </a:r>
                <a:r>
                  <a:rPr lang="zh-CN" altLang="en-US" sz="2400" b="1" dirty="0">
                    <a:latin typeface="+mn-ea"/>
                    <a:cs typeface="Times New Roman" panose="02020603050405020304" pitchFamily="18" charset="0"/>
                  </a:rPr>
                  <a:t>数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𝑵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𝒄𝒐𝒏𝒔𝒕</m:t>
                    </m:r>
                  </m:oMath>
                </a14:m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 时，若维持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𝑹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𝒄𝒐𝒏𝒔𝒕</m:t>
                    </m:r>
                  </m:oMath>
                </a14:m>
                <a:r>
                  <a:rPr lang="zh-CN" altLang="en-US" sz="2400" b="1" dirty="0">
                    <a:latin typeface="+mn-ea"/>
                    <a:cs typeface="Times New Roman" panose="02020603050405020304" pitchFamily="18" charset="0"/>
                  </a:rPr>
                  <a:t>，因随着精馏时间的推移，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↓</m:t>
                    </m:r>
                  </m:oMath>
                </a14:m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，同时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↓</m:t>
                    </m:r>
                  </m:oMath>
                </a14:m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。</a:t>
                </a:r>
                <a:endParaRPr lang="en-US" altLang="zh-CN" sz="2400" b="1" dirty="0" smtClean="0">
                  <a:latin typeface="+mn-ea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如图：初始时：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；终了时：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zh-CN" altLang="en-US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sz="2400" b="1" dirty="0" smtClean="0">
                  <a:latin typeface="+mn-ea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若规定平均浓度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zh-CN" alt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𝑫</m:t>
                            </m:r>
                          </m:sub>
                        </m:sSub>
                      </m:e>
                    </m:acc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。</m:t>
                    </m:r>
                  </m:oMath>
                </a14:m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则设计时，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acc>
                      <m:accPr>
                        <m:chr m:val="̅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𝑫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。</a:t>
                </a:r>
                <a:endParaRPr lang="en-US" altLang="zh-CN" sz="2400" b="1" dirty="0" smtClean="0">
                  <a:latin typeface="+mn-ea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最小回流比：</a:t>
                </a:r>
                <a:endParaRPr lang="en-US" altLang="zh-CN" sz="2400" b="1" dirty="0">
                  <a:latin typeface="+mn-ea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sz="2400" b="1" dirty="0">
                  <a:latin typeface="+mn-ea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sz="2400" b="1" dirty="0">
                  <a:latin typeface="+mn-ea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取适当倍数可得到适宜回流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比，进而得到理论板数。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15" y="809897"/>
                <a:ext cx="11511459" cy="4575933"/>
              </a:xfrm>
              <a:prstGeom prst="rect">
                <a:avLst/>
              </a:prstGeom>
              <a:blipFill>
                <a:blip r:embed="rId2"/>
                <a:stretch>
                  <a:fillRect l="-953" t="-1065" r="-794" b="-15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906285" y="3512085"/>
                <a:ext cx="2714732" cy="7934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𝒎𝒊𝒏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𝑫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F</m:t>
                              </m:r>
                              <m:r>
                                <a:rPr lang="en-US" altLang="zh-CN" sz="2400" b="1" i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𝐞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F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F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85" y="3512085"/>
                <a:ext cx="2714732" cy="7934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1093" descr="间歇精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526" y="3469225"/>
            <a:ext cx="7387549" cy="322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795406" y="4377199"/>
                <a:ext cx="465909" cy="276999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406" y="4377199"/>
                <a:ext cx="465909" cy="276999"/>
              </a:xfrm>
              <a:prstGeom prst="rect">
                <a:avLst/>
              </a:prstGeom>
              <a:blipFill>
                <a:blip r:embed="rId5"/>
                <a:stretch>
                  <a:fillRect l="-394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7245529" y="6086958"/>
                <a:ext cx="562038" cy="276999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529" y="6086958"/>
                <a:ext cx="562038" cy="276999"/>
              </a:xfrm>
              <a:prstGeom prst="rect">
                <a:avLst/>
              </a:prstGeom>
              <a:blipFill>
                <a:blip r:embed="rId6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473526" y="4757269"/>
                <a:ext cx="844061" cy="519694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526" y="4757269"/>
                <a:ext cx="844061" cy="519694"/>
              </a:xfrm>
              <a:prstGeom prst="rect">
                <a:avLst/>
              </a:prstGeom>
              <a:blipFill>
                <a:blip r:embed="rId7"/>
                <a:stretch>
                  <a:fillRect l="-725" r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8209501" y="4656208"/>
            <a:ext cx="844061" cy="5539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0957055" y="6004730"/>
                <a:ext cx="562038" cy="276999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7055" y="6004730"/>
                <a:ext cx="562038" cy="276999"/>
              </a:xfrm>
              <a:prstGeom prst="rect">
                <a:avLst/>
              </a:prstGeom>
              <a:blipFill>
                <a:blip r:embed="rId8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0298551" y="6004729"/>
                <a:ext cx="562038" cy="276999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551" y="6004729"/>
                <a:ext cx="562038" cy="276999"/>
              </a:xfrm>
              <a:prstGeom prst="rect">
                <a:avLst/>
              </a:prstGeom>
              <a:blipFill>
                <a:blip r:embed="rId9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9748910" y="6004729"/>
                <a:ext cx="501407" cy="276999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8910" y="6004729"/>
                <a:ext cx="501407" cy="276999"/>
              </a:xfrm>
              <a:prstGeom prst="rect">
                <a:avLst/>
              </a:prstGeom>
              <a:blipFill>
                <a:blip r:embed="rId10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9223386" y="6004728"/>
                <a:ext cx="501407" cy="276999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3386" y="6004728"/>
                <a:ext cx="501407" cy="276999"/>
              </a:xfrm>
              <a:prstGeom prst="rect">
                <a:avLst/>
              </a:prstGeom>
              <a:blipFill>
                <a:blip r:embed="rId11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08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21017" y="125542"/>
            <a:ext cx="4976091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6.6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  其它蒸馏过程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49615" y="809897"/>
            <a:ext cx="11511459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6.6.2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特殊精馏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）适用范围： 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400" b="1" dirty="0" smtClean="0">
                <a:latin typeface="+mn-ea"/>
                <a:cs typeface="Times New Roman" panose="02020603050405020304" pitchFamily="18" charset="0"/>
              </a:rPr>
              <a:t>① 当被分离的物系中各组分的相对挥发度接近于</a:t>
            </a:r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latin typeface="+mn-ea"/>
                <a:cs typeface="Times New Roman" panose="02020603050405020304" pitchFamily="18" charset="0"/>
              </a:rPr>
              <a:t>时；</a:t>
            </a:r>
            <a:endParaRPr lang="en-US" altLang="zh-CN" sz="2400" b="1" dirty="0" smtClean="0"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   ② </a:t>
            </a:r>
            <a:r>
              <a:rPr lang="zh-CN" altLang="en-US" sz="2400" b="1" dirty="0" smtClean="0">
                <a:latin typeface="+mn-ea"/>
                <a:cs typeface="Times New Roman" panose="02020603050405020304" pitchFamily="18" charset="0"/>
              </a:rPr>
              <a:t>当被分离的物系中有恒沸物时。</a:t>
            </a:r>
            <a:endParaRPr lang="en-US" altLang="zh-CN" sz="2400" b="1" dirty="0" smtClean="0">
              <a:latin typeface="+mn-ea"/>
              <a:cs typeface="Times New Roman" panose="02020603050405020304" pitchFamily="18" charset="0"/>
            </a:endParaRPr>
          </a:p>
          <a:p>
            <a:pPr algn="just"/>
            <a:endParaRPr lang="en-US" altLang="zh-CN" sz="2400" b="1" dirty="0" smtClean="0"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b="1" dirty="0" smtClean="0">
                <a:latin typeface="+mn-ea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latin typeface="+mn-ea"/>
                <a:cs typeface="Times New Roman" panose="02020603050405020304" pitchFamily="18" charset="0"/>
              </a:rPr>
              <a:t>）基本原理</a:t>
            </a:r>
            <a:endParaRPr lang="en-US" altLang="zh-CN" sz="2400" b="1" dirty="0" smtClean="0"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在混合物中加入第三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组分，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改变物系的非理想性，以提高各组分的相对挥发度，使之能用一般精馏方法实现分离。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）主要方法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按照第三组分所起的作用不同，特殊精馏可分为恒沸精馏和萃取精馏。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19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21017" y="125542"/>
            <a:ext cx="4976091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6.6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  其它蒸馏过程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349615" y="809897"/>
                <a:ext cx="11511459" cy="5878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6.6.2.1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恒沸精馏</a:t>
                </a:r>
                <a:endPara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）特点： 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双组分混合物中加入第三组分（挟带剂），该组分能与原溶液中一个或多个组分形成新的恒沸物 ，且其沸点比原物系中任一组分或原恒沸物的沸点低得多，使得精馏过程为新恒沸物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纯组分的分离。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）工艺简介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原料：乙醇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水恒沸物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沸点：</a:t>
                </a:r>
                <a:r>
                  <a:rPr lang="en-US" altLang="zh-CN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78.15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℃</m:t>
                    </m:r>
                  </m:oMath>
                </a14:m>
                <a:endPara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挟带剂：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苯（塔顶加入）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塔顶：形成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三元恒沸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物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组成：</a:t>
                </a:r>
                <a:r>
                  <a:rPr lang="en-US" altLang="zh-CN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24%E</a:t>
                </a:r>
                <a:r>
                  <a:rPr lang="zh-CN" alt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54%B</a:t>
                </a:r>
                <a:r>
                  <a:rPr lang="zh-CN" alt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22%W</a:t>
                </a:r>
                <a:endParaRPr lang="en-US" altLang="zh-CN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沸点：</a:t>
                </a:r>
                <a:r>
                  <a:rPr lang="en-US" altLang="zh-CN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64.85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℃</m:t>
                    </m:r>
                  </m:oMath>
                </a14:m>
                <a:endParaRPr lang="en-US" altLang="zh-CN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塔底：得到纯产品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组成：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100%E</a:t>
                </a:r>
              </a:p>
              <a:p>
                <a:pPr algn="just"/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分层器上层：富苯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分层器下层：富水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15" y="809897"/>
                <a:ext cx="11511459" cy="5878532"/>
              </a:xfrm>
              <a:prstGeom prst="rect">
                <a:avLst/>
              </a:prstGeom>
              <a:blipFill>
                <a:blip r:embed="rId2"/>
                <a:stretch>
                  <a:fillRect l="-1059" t="-1452" r="-794" b="-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图6－45%20乙醇水溶液的恒沸精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109" y="2883134"/>
            <a:ext cx="7889965" cy="390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5220788" y="4127863"/>
            <a:ext cx="448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精馏塔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11627" y="4052352"/>
            <a:ext cx="4484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苯回收塔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670866" y="3989363"/>
            <a:ext cx="4484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乙醇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回收塔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52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21017" y="125542"/>
            <a:ext cx="4976091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6.6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  其它蒸馏过程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352697" y="809897"/>
                <a:ext cx="1152144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latin typeface="+mn-ea"/>
                  </a:rPr>
                  <a:t>（</a:t>
                </a:r>
                <a:r>
                  <a:rPr lang="en-US" altLang="zh-CN" sz="2400" b="1" dirty="0" smtClean="0">
                    <a:latin typeface="+mn-ea"/>
                  </a:rPr>
                  <a:t>3</a:t>
                </a:r>
                <a:r>
                  <a:rPr lang="zh-CN" altLang="en-US" sz="2400" b="1" dirty="0" smtClean="0">
                    <a:latin typeface="+mn-ea"/>
                  </a:rPr>
                  <a:t>）常分离的物系特点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en-US" altLang="zh-CN" sz="2400" b="1" dirty="0" smtClean="0">
                    <a:latin typeface="+mn-ea"/>
                  </a:rPr>
                  <a:t>	  </a:t>
                </a:r>
                <a:r>
                  <a:rPr lang="zh-CN" altLang="en-US" sz="2400" b="1" dirty="0" smtClean="0">
                    <a:latin typeface="+mn-ea"/>
                  </a:rPr>
                  <a:t>具有最低恒沸点或具有最高恒沸点的溶液及挥发度相近的物系。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zh-CN" altLang="en-US" sz="2400" b="1" dirty="0" smtClean="0">
                    <a:latin typeface="+mn-ea"/>
                  </a:rPr>
                  <a:t>（</a:t>
                </a:r>
                <a:r>
                  <a:rPr lang="en-US" altLang="zh-CN" sz="2400" b="1" dirty="0" smtClean="0">
                    <a:latin typeface="+mn-ea"/>
                  </a:rPr>
                  <a:t>4</a:t>
                </a:r>
                <a:r>
                  <a:rPr lang="zh-CN" altLang="en-US" sz="2400" b="1" dirty="0" smtClean="0">
                    <a:latin typeface="+mn-ea"/>
                  </a:rPr>
                  <a:t>）挟带剂的选择要求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en-US" altLang="zh-CN" sz="2400" b="1" dirty="0" smtClean="0">
                    <a:latin typeface="+mn-ea"/>
                  </a:rPr>
                  <a:t>	</a:t>
                </a:r>
                <a:r>
                  <a:rPr lang="zh-CN" altLang="zh-CN" sz="2400" b="1" dirty="0">
                    <a:latin typeface="+mn-ea"/>
                  </a:rPr>
                  <a:t>①</a:t>
                </a:r>
                <a:r>
                  <a:rPr lang="en-US" altLang="zh-CN" sz="2400" b="1" dirty="0">
                    <a:latin typeface="+mn-ea"/>
                  </a:rPr>
                  <a:t> </a:t>
                </a:r>
                <a:r>
                  <a:rPr lang="zh-CN" altLang="en-US" sz="2400" b="1" dirty="0">
                    <a:latin typeface="+mn-ea"/>
                  </a:rPr>
                  <a:t>与被分离组分形成恒沸</a:t>
                </a:r>
                <a:r>
                  <a:rPr lang="zh-CN" altLang="en-US" sz="2400" b="1" dirty="0" smtClean="0">
                    <a:latin typeface="+mn-ea"/>
                  </a:rPr>
                  <a:t>物，其沸点与另一被分离组分的沸点的差要大于</a:t>
                </a:r>
                <a:r>
                  <a:rPr lang="en-US" altLang="zh-CN" sz="2400" b="1" dirty="0" smtClean="0">
                    <a:latin typeface="+mn-ea"/>
                  </a:rPr>
                  <a:t>10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+mn-ea"/>
                      </a:rPr>
                      <m:t>℃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。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en-US" altLang="zh-CN" sz="2400" b="1" dirty="0" smtClean="0">
                    <a:latin typeface="+mn-ea"/>
                  </a:rPr>
                  <a:t>	</a:t>
                </a:r>
                <a:r>
                  <a:rPr lang="zh-CN" altLang="zh-CN" sz="2400" b="1" dirty="0">
                    <a:latin typeface="+mn-ea"/>
                  </a:rPr>
                  <a:t>②</a:t>
                </a:r>
                <a:r>
                  <a:rPr lang="en-US" altLang="zh-CN" sz="2400" b="1" dirty="0">
                    <a:latin typeface="+mn-ea"/>
                  </a:rPr>
                  <a:t> </a:t>
                </a:r>
                <a:r>
                  <a:rPr lang="zh-CN" altLang="en-US" sz="2400" b="1" dirty="0">
                    <a:latin typeface="+mn-ea"/>
                  </a:rPr>
                  <a:t>与原料液中含量少的组分形成恒沸</a:t>
                </a:r>
                <a:r>
                  <a:rPr lang="zh-CN" altLang="en-US" sz="2400" b="1" dirty="0" smtClean="0">
                    <a:latin typeface="+mn-ea"/>
                  </a:rPr>
                  <a:t>物，且夹带的量高。以达到用量少，能耗低的目的。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en-US" altLang="zh-CN" sz="2400" b="1" dirty="0">
                    <a:latin typeface="+mn-ea"/>
                  </a:rPr>
                  <a:t>	③ </a:t>
                </a:r>
                <a:r>
                  <a:rPr lang="zh-CN" altLang="en-US" sz="2400" b="1" dirty="0" smtClean="0">
                    <a:latin typeface="+mn-ea"/>
                  </a:rPr>
                  <a:t>保证</a:t>
                </a:r>
                <a:r>
                  <a:rPr lang="zh-CN" altLang="en-US" sz="2400" b="1" dirty="0">
                    <a:latin typeface="+mn-ea"/>
                  </a:rPr>
                  <a:t>恒沸物冷凝后能分为轻、重两相，以使挟带剂便于</a:t>
                </a:r>
                <a:r>
                  <a:rPr lang="zh-CN" altLang="en-US" sz="2400" b="1" dirty="0" smtClean="0">
                    <a:latin typeface="+mn-ea"/>
                  </a:rPr>
                  <a:t>回收。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en-US" altLang="zh-CN" sz="2400" b="1" dirty="0">
                    <a:latin typeface="+mn-ea"/>
                  </a:rPr>
                  <a:t>	④ </a:t>
                </a:r>
                <a:r>
                  <a:rPr lang="zh-CN" altLang="en-US" sz="2400" b="1" dirty="0" smtClean="0">
                    <a:latin typeface="+mn-ea"/>
                  </a:rPr>
                  <a:t>满足</a:t>
                </a:r>
                <a:r>
                  <a:rPr lang="zh-CN" altLang="en-US" sz="2400" b="1" dirty="0">
                    <a:latin typeface="+mn-ea"/>
                  </a:rPr>
                  <a:t>一般的工业要求。如价廉，稳定，安全</a:t>
                </a:r>
                <a:r>
                  <a:rPr lang="zh-CN" altLang="en-US" sz="2400" b="1" dirty="0" smtClean="0">
                    <a:latin typeface="+mn-ea"/>
                  </a:rPr>
                  <a:t>。</a:t>
                </a:r>
                <a:endParaRPr lang="en-US" altLang="zh-CN" sz="2400" b="1" dirty="0" smtClean="0">
                  <a:latin typeface="+mn-ea"/>
                </a:endParaRPr>
              </a:p>
              <a:p>
                <a:endParaRPr lang="zh-CN" altLang="en-US" sz="2400" dirty="0">
                  <a:latin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7" y="809897"/>
                <a:ext cx="11521440" cy="3416320"/>
              </a:xfrm>
              <a:prstGeom prst="rect">
                <a:avLst/>
              </a:prstGeom>
              <a:blipFill>
                <a:blip r:embed="rId2"/>
                <a:stretch>
                  <a:fillRect l="-847" t="-1429" r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71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21017" y="125542"/>
            <a:ext cx="4976091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6.6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  其它蒸馏过程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349615" y="809897"/>
                <a:ext cx="11511459" cy="5970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6.6.2.2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萃取精馏</a:t>
                </a:r>
                <a:endPara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 smtClean="0">
                    <a:latin typeface="+mn-ea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）特点：</a:t>
                </a:r>
                <a:endParaRPr lang="en-US" altLang="zh-CN" sz="2400" b="1" dirty="0" smtClean="0">
                  <a:latin typeface="+mn-ea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双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组分混合物中加入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第三组分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溶剂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（萃取剂），萃取剂与原溶液中任一组分相比，其沸点要高得多，并与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原溶液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中某个组分有较强的吸引力，可显著降低该组分的蒸汽压，从而加大了原料中两组分的相对挥发度，进而用精馏分离。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）工艺简介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原料：异辛烷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甲苯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沸点：</a:t>
                </a:r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99.3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℃</m:t>
                    </m:r>
                  </m:oMath>
                </a14:m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—110.8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℃</m:t>
                    </m:r>
                  </m:oMath>
                </a14:m>
                <a:endPara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萃取剂：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苯酚（塔顶加入）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沸点</a:t>
                </a:r>
                <a:r>
                  <a:rPr lang="zh-CN" alt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180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℃</m:t>
                    </m:r>
                  </m:oMath>
                </a14:m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萃取精馏塔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顶：异辛烷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提馏段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加料板以下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精馏段：加料板至萃取剂入口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回收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段：萃取剂入口至</a:t>
                </a:r>
                <a:r>
                  <a:rPr lang="zh-CN" alt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塔顶</a:t>
                </a:r>
                <a:endPara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塔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底：甲苯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苯酚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萃取剂回收塔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顶：甲苯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塔</a:t>
                </a:r>
                <a:r>
                  <a:rPr lang="en-US" altLang="zh-CN" sz="2400" b="1" dirty="0" smtClean="0">
                    <a:latin typeface="+mn-ea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底：苯酚</a:t>
                </a:r>
                <a:endParaRPr lang="zh-CN" altLang="en-US" sz="2400" b="1" dirty="0"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15" y="809897"/>
                <a:ext cx="11511459" cy="5970865"/>
              </a:xfrm>
              <a:prstGeom prst="rect">
                <a:avLst/>
              </a:prstGeom>
              <a:blipFill>
                <a:blip r:embed="rId2"/>
                <a:stretch>
                  <a:fillRect l="-1059" t="-1430" r="-794" b="-14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6105344" y="3030583"/>
            <a:ext cx="5765074" cy="3589429"/>
            <a:chOff x="2222" y="10445"/>
            <a:chExt cx="8295" cy="4500"/>
          </a:xfrm>
        </p:grpSpPr>
        <p:pic>
          <p:nvPicPr>
            <p:cNvPr id="3075" name="Picture 3" descr="图6－46%20异辛烷－甲苯的萃取精馏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2" y="10445"/>
              <a:ext cx="8295" cy="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4137" y="14232"/>
              <a:ext cx="432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图</a:t>
              </a: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6-26 </a:t>
              </a:r>
              <a:r>
                <a: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异辛烷</a:t>
              </a: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</a:rPr>
                <a:t>-</a:t>
              </a:r>
              <a:r>
                <a: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甲苯的萃取精馏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869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21017" y="125542"/>
            <a:ext cx="4976091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6.6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  其它蒸馏过程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49615" y="809897"/>
            <a:ext cx="115114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b="1" dirty="0" smtClean="0">
                <a:latin typeface="+mn-ea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+mn-ea"/>
                <a:cs typeface="Times New Roman" panose="02020603050405020304" pitchFamily="18" charset="0"/>
              </a:rPr>
              <a:t>3</a:t>
            </a:r>
            <a:r>
              <a:rPr lang="zh-CN" altLang="en-US" sz="2400" b="1" dirty="0" smtClean="0">
                <a:latin typeface="+mn-ea"/>
                <a:cs typeface="Times New Roman" panose="02020603050405020304" pitchFamily="18" charset="0"/>
              </a:rPr>
              <a:t>）萃取剂的选择要求</a:t>
            </a:r>
            <a:endParaRPr lang="en-US" altLang="zh-CN" sz="2400" b="1" dirty="0" smtClean="0"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dirty="0">
                <a:latin typeface="+mn-ea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2400" b="1" dirty="0">
                <a:latin typeface="+mn-ea"/>
                <a:cs typeface="Times New Roman" panose="02020603050405020304" pitchFamily="18" charset="0"/>
              </a:rPr>
              <a:t>①</a:t>
            </a:r>
            <a:r>
              <a:rPr lang="en-US" altLang="zh-CN" sz="2400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+mn-ea"/>
                <a:cs typeface="Times New Roman" panose="02020603050405020304" pitchFamily="18" charset="0"/>
              </a:rPr>
              <a:t>选择性要高</a:t>
            </a:r>
            <a:r>
              <a:rPr lang="zh-CN" altLang="en-US" sz="2400" b="1" dirty="0">
                <a:latin typeface="+mn-ea"/>
                <a:cs typeface="Times New Roman" panose="02020603050405020304" pitchFamily="18" charset="0"/>
              </a:rPr>
              <a:t>，</a:t>
            </a:r>
            <a:r>
              <a:rPr lang="zh-CN" altLang="en-US" sz="2400" b="1" dirty="0" smtClean="0">
                <a:latin typeface="+mn-ea"/>
                <a:cs typeface="Times New Roman" panose="02020603050405020304" pitchFamily="18" charset="0"/>
              </a:rPr>
              <a:t>即加入少量溶剂后即能大幅度地增加溶液的相对挥发度。</a:t>
            </a:r>
            <a:endParaRPr lang="en-US" altLang="zh-CN" sz="2400" b="1" dirty="0"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dirty="0">
                <a:latin typeface="+mn-ea"/>
                <a:cs typeface="Times New Roman" panose="02020603050405020304" pitchFamily="18" charset="0"/>
              </a:rPr>
              <a:t>	</a:t>
            </a:r>
            <a:r>
              <a:rPr lang="zh-CN" altLang="en-US" sz="2400" b="1" dirty="0" smtClean="0">
                <a:latin typeface="+mn-ea"/>
                <a:cs typeface="Times New Roman" panose="02020603050405020304" pitchFamily="18" charset="0"/>
              </a:rPr>
              <a:t>② 挥发性要小，即具有比被分离组分高得多的沸点，且不与原溶液中各组分形成恒沸物，便于分离回收。</a:t>
            </a:r>
            <a:endParaRPr lang="en-US" altLang="zh-CN" sz="2400" b="1" dirty="0"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dirty="0">
                <a:latin typeface="+mn-ea"/>
                <a:cs typeface="Times New Roman" panose="02020603050405020304" pitchFamily="18" charset="0"/>
              </a:rPr>
              <a:t>	</a:t>
            </a:r>
            <a:r>
              <a:rPr lang="zh-CN" altLang="en-US" sz="2400" b="1" dirty="0" smtClean="0">
                <a:latin typeface="+mn-ea"/>
                <a:cs typeface="Times New Roman" panose="02020603050405020304" pitchFamily="18" charset="0"/>
              </a:rPr>
              <a:t>③ 与原溶液的互溶度大，即应使各板液相有足够的萃取剂浓度。</a:t>
            </a:r>
            <a:endParaRPr lang="en-US" altLang="zh-CN" sz="2400" b="1" dirty="0" smtClean="0"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dirty="0" smtClean="0">
                <a:latin typeface="+mn-ea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2400" b="1" dirty="0">
                <a:latin typeface="+mn-ea"/>
                <a:cs typeface="Times New Roman" panose="02020603050405020304" pitchFamily="18" charset="0"/>
              </a:rPr>
              <a:t>④</a:t>
            </a:r>
            <a:r>
              <a:rPr lang="en-US" altLang="zh-CN" sz="2400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+mn-ea"/>
                <a:cs typeface="Times New Roman" panose="02020603050405020304" pitchFamily="18" charset="0"/>
              </a:rPr>
              <a:t>应满足一般的工业</a:t>
            </a:r>
            <a:r>
              <a:rPr lang="zh-CN" altLang="en-US" sz="2400" b="1" dirty="0" smtClean="0">
                <a:latin typeface="+mn-ea"/>
                <a:cs typeface="Times New Roman" panose="02020603050405020304" pitchFamily="18" charset="0"/>
              </a:rPr>
              <a:t>要求。</a:t>
            </a:r>
            <a:endParaRPr lang="zh-CN" altLang="en-US" sz="2400" b="1" dirty="0"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6105344" y="3108960"/>
            <a:ext cx="5765074" cy="3589429"/>
            <a:chOff x="2222" y="10445"/>
            <a:chExt cx="8295" cy="4500"/>
          </a:xfrm>
        </p:grpSpPr>
        <p:pic>
          <p:nvPicPr>
            <p:cNvPr id="3075" name="Picture 3" descr="图6－46%20异辛烷－甲苯的萃取精馏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2" y="10445"/>
              <a:ext cx="8295" cy="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4137" y="14232"/>
              <a:ext cx="432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图</a:t>
              </a: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6-26 </a:t>
              </a:r>
              <a:r>
                <a: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异辛烷</a:t>
              </a: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</a:rPr>
                <a:t>-</a:t>
              </a:r>
              <a:r>
                <a: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甲苯的萃取精馏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092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621017" y="125542"/>
            <a:ext cx="4976091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6.6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  其它蒸馏过程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49615" y="809897"/>
            <a:ext cx="11511459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6.6.2.3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恒沸精馏和萃取精馏的比较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b="1" dirty="0" smtClean="0">
                <a:latin typeface="+mn-ea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latin typeface="+mn-ea"/>
                <a:cs typeface="Times New Roman" panose="02020603050405020304" pitchFamily="18" charset="0"/>
              </a:rPr>
              <a:t>）共同点：</a:t>
            </a:r>
            <a:endParaRPr lang="en-US" altLang="zh-CN" sz="2400" b="1" dirty="0" smtClean="0"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双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组分混合物中加入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第三组分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溶剂，增加了被分离组分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相对挥发度。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）不同点： 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原理不同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：恒沸精馏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形成了新的恒沸物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萃取精馏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改变了原组分的相对挥发度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②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第三组分不同：恒沸精馏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由塔顶馏出，难选，加入的量首限。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  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萃取精馏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由塔底采出，易选，加入的量可改变。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③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能量消耗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恒沸精馏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第三组分常以气态离塔，能耗大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萃取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精馏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第三组分常以液态离塔，能耗小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zh-CN" sz="2400" b="1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④</a:t>
            </a:r>
            <a:r>
              <a:rPr lang="en-US" altLang="zh-CN" sz="2400" b="1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操作条件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：恒沸精馏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操作条件相对稳定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萃取精馏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操作条件允许在一定范围内变化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037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390</TotalTime>
  <Words>598</Words>
  <Application>Microsoft Office PowerPoint</Application>
  <PresentationFormat>宽屏</PresentationFormat>
  <Paragraphs>125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宋体</vt:lpstr>
      <vt:lpstr>Arial</vt:lpstr>
      <vt:lpstr>Cambria Math</vt:lpstr>
      <vt:lpstr>Times New Roman</vt:lpstr>
      <vt:lpstr>Trebuchet MS</vt:lpstr>
      <vt:lpstr>Tw Cen MT</vt:lpstr>
      <vt:lpstr>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44</cp:revision>
  <dcterms:created xsi:type="dcterms:W3CDTF">2018-01-09T01:28:03Z</dcterms:created>
  <dcterms:modified xsi:type="dcterms:W3CDTF">2018-12-25T08:29:33Z</dcterms:modified>
</cp:coreProperties>
</file>