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82" r:id="rId2"/>
    <p:sldId id="283" r:id="rId3"/>
    <p:sldId id="284" r:id="rId4"/>
    <p:sldId id="286" r:id="rId5"/>
    <p:sldId id="285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6" r:id="rId25"/>
    <p:sldId id="307" r:id="rId26"/>
    <p:sldId id="308" r:id="rId27"/>
    <p:sldId id="309" r:id="rId28"/>
    <p:sldId id="310" r:id="rId29"/>
    <p:sldId id="312" r:id="rId30"/>
    <p:sldId id="258" r:id="rId31"/>
    <p:sldId id="259" r:id="rId32"/>
    <p:sldId id="261" r:id="rId33"/>
    <p:sldId id="262" r:id="rId34"/>
    <p:sldId id="263" r:id="rId35"/>
    <p:sldId id="264" r:id="rId36"/>
    <p:sldId id="311" r:id="rId37"/>
    <p:sldId id="265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7" r:id="rId47"/>
    <p:sldId id="278" r:id="rId48"/>
    <p:sldId id="279" r:id="rId49"/>
    <p:sldId id="280" r:id="rId50"/>
    <p:sldId id="281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799C"/>
    <a:srgbClr val="A9BFCC"/>
    <a:srgbClr val="FF4D4D"/>
    <a:srgbClr val="9B8E95"/>
    <a:srgbClr val="EAC47B"/>
    <a:srgbClr val="FF8365"/>
    <a:srgbClr val="FFE7D6"/>
    <a:srgbClr val="FDB87F"/>
    <a:srgbClr val="5A944C"/>
    <a:srgbClr val="FEA1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852" autoAdjust="0"/>
  </p:normalViewPr>
  <p:slideViewPr>
    <p:cSldViewPr snapToGrid="0">
      <p:cViewPr varScale="1">
        <p:scale>
          <a:sx n="72" d="100"/>
          <a:sy n="72" d="100"/>
        </p:scale>
        <p:origin x="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4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81.wmf"/><Relationship Id="rId1" Type="http://schemas.openxmlformats.org/officeDocument/2006/relationships/image" Target="../media/image10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3.wmf"/><Relationship Id="rId4" Type="http://schemas.openxmlformats.org/officeDocument/2006/relationships/image" Target="../media/image10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3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76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75.wmf"/><Relationship Id="rId10" Type="http://schemas.openxmlformats.org/officeDocument/2006/relationships/image" Target="../media/image118.wmf"/><Relationship Id="rId4" Type="http://schemas.openxmlformats.org/officeDocument/2006/relationships/image" Target="../media/image77.wmf"/><Relationship Id="rId9" Type="http://schemas.openxmlformats.org/officeDocument/2006/relationships/image" Target="../media/image1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7" Type="http://schemas.openxmlformats.org/officeDocument/2006/relationships/image" Target="../media/image136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4" Type="http://schemas.openxmlformats.org/officeDocument/2006/relationships/image" Target="../media/image14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7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0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193-9FBC-44F5-8C5F-961DF10BD1F8}" type="datetimeFigureOut">
              <a:rPr lang="zh-CN" altLang="en-US" smtClean="0"/>
              <a:t>2018/6/22 Friday</a:t>
            </a:fld>
            <a:endParaRPr lang="zh-CN" altLang="en-US"/>
          </a:p>
        </p:txBody>
      </p:sp>
      <p:sp>
        <p:nvSpPr>
          <p:cNvPr id="104881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1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1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1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0958-8093-4677-B24F-6148C8702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595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056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27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31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07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404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0486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37D180-6FD2-43AC-B573-F80CAC2649D7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762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2018/6/22 Friday</a:t>
            </a:fld>
            <a:endParaRPr lang="zh-CN" alt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98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7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2018/6/22 Friday</a:t>
            </a:fld>
            <a:endParaRPr lang="zh-CN" altLang="en-US"/>
          </a:p>
        </p:txBody>
      </p:sp>
      <p:sp>
        <p:nvSpPr>
          <p:cNvPr id="10488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82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7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2018/6/22 Friday</a:t>
            </a:fld>
            <a:endParaRPr lang="zh-CN" altLang="en-US"/>
          </a:p>
        </p:txBody>
      </p:sp>
      <p:sp>
        <p:nvSpPr>
          <p:cNvPr id="10487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2018/6/22 Friday</a:t>
            </a:fld>
            <a:endParaRPr lang="zh-CN" alt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9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2018/6/22 Friday</a:t>
            </a:fld>
            <a:endParaRPr lang="zh-CN" altLang="en-US"/>
          </a:p>
        </p:txBody>
      </p:sp>
      <p:sp>
        <p:nvSpPr>
          <p:cNvPr id="10487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6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76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7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2018/6/22 Friday</a:t>
            </a:fld>
            <a:endParaRPr lang="zh-CN" altLang="en-US"/>
          </a:p>
        </p:txBody>
      </p:sp>
      <p:sp>
        <p:nvSpPr>
          <p:cNvPr id="10487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7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7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77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73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77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2018/6/22 Friday</a:t>
            </a:fld>
            <a:endParaRPr lang="zh-CN" altLang="en-US"/>
          </a:p>
        </p:txBody>
      </p:sp>
      <p:sp>
        <p:nvSpPr>
          <p:cNvPr id="104877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7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2018/6/22 Friday</a:t>
            </a:fld>
            <a:endParaRPr lang="zh-CN" altLang="en-US"/>
          </a:p>
        </p:txBody>
      </p:sp>
      <p:sp>
        <p:nvSpPr>
          <p:cNvPr id="104877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2018/6/22 Friday</a:t>
            </a:fld>
            <a:endParaRPr lang="zh-CN" altLang="en-US"/>
          </a:p>
        </p:txBody>
      </p:sp>
      <p:sp>
        <p:nvSpPr>
          <p:cNvPr id="104858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80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80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8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2018/6/22 Friday</a:t>
            </a:fld>
            <a:endParaRPr lang="zh-CN" altLang="en-US"/>
          </a:p>
        </p:txBody>
      </p:sp>
      <p:sp>
        <p:nvSpPr>
          <p:cNvPr id="10488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78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78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487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2018/6/22 Friday</a:t>
            </a:fld>
            <a:endParaRPr lang="zh-CN" altLang="en-US"/>
          </a:p>
        </p:txBody>
      </p:sp>
      <p:sp>
        <p:nvSpPr>
          <p:cNvPr id="10487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  <a:t>2018/6/22 Friday</a:t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581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49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48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oleObject" Target="../embeddings/oleObject47.bin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9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57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oleObject" Target="../embeddings/oleObject66.bin"/><Relationship Id="rId18" Type="http://schemas.openxmlformats.org/officeDocument/2006/relationships/oleObject" Target="../embeddings/oleObject69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65.wmf"/><Relationship Id="rId7" Type="http://schemas.openxmlformats.org/officeDocument/2006/relationships/image" Target="../media/image59.wmf"/><Relationship Id="rId12" Type="http://schemas.openxmlformats.org/officeDocument/2006/relationships/image" Target="../media/image61.wmf"/><Relationship Id="rId17" Type="http://schemas.openxmlformats.org/officeDocument/2006/relationships/image" Target="../media/image63.wmf"/><Relationship Id="rId25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5.bin"/><Relationship Id="rId24" Type="http://schemas.openxmlformats.org/officeDocument/2006/relationships/oleObject" Target="../embeddings/oleObject72.bin"/><Relationship Id="rId5" Type="http://schemas.openxmlformats.org/officeDocument/2006/relationships/image" Target="../media/image58.wmf"/><Relationship Id="rId15" Type="http://schemas.openxmlformats.org/officeDocument/2006/relationships/oleObject" Target="../embeddings/oleObject67.bin"/><Relationship Id="rId23" Type="http://schemas.openxmlformats.org/officeDocument/2006/relationships/image" Target="../media/image66.wmf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64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0.wmf"/><Relationship Id="rId14" Type="http://schemas.openxmlformats.org/officeDocument/2006/relationships/image" Target="../media/image62.wmf"/><Relationship Id="rId22" Type="http://schemas.openxmlformats.org/officeDocument/2006/relationships/oleObject" Target="../embeddings/oleObject7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oleObject" Target="../embeddings/oleObject84.bin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7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9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92.bin"/><Relationship Id="rId21" Type="http://schemas.openxmlformats.org/officeDocument/2006/relationships/image" Target="../media/image93.wmf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oleObject" Target="../embeddings/oleObject101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02.w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97.wmf"/><Relationship Id="rId22" Type="http://schemas.openxmlformats.org/officeDocument/2006/relationships/image" Target="../media/image10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07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1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11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8.wmf"/><Relationship Id="rId12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10.wmf"/><Relationship Id="rId5" Type="http://schemas.openxmlformats.org/officeDocument/2006/relationships/image" Target="../media/image103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09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130.bin"/><Relationship Id="rId18" Type="http://schemas.openxmlformats.org/officeDocument/2006/relationships/oleObject" Target="../embeddings/oleObject133.bin"/><Relationship Id="rId26" Type="http://schemas.openxmlformats.org/officeDocument/2006/relationships/oleObject" Target="../embeddings/oleObject137.bin"/><Relationship Id="rId3" Type="http://schemas.openxmlformats.org/officeDocument/2006/relationships/oleObject" Target="../embeddings/oleObject125.bin"/><Relationship Id="rId21" Type="http://schemas.openxmlformats.org/officeDocument/2006/relationships/image" Target="../media/image117.wmf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75.wmf"/><Relationship Id="rId17" Type="http://schemas.openxmlformats.org/officeDocument/2006/relationships/image" Target="../media/image115.wmf"/><Relationship Id="rId25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4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29.bin"/><Relationship Id="rId24" Type="http://schemas.openxmlformats.org/officeDocument/2006/relationships/oleObject" Target="../embeddings/oleObject136.bin"/><Relationship Id="rId5" Type="http://schemas.openxmlformats.org/officeDocument/2006/relationships/oleObject" Target="../embeddings/oleObject126.bin"/><Relationship Id="rId15" Type="http://schemas.openxmlformats.org/officeDocument/2006/relationships/image" Target="../media/image114.wmf"/><Relationship Id="rId23" Type="http://schemas.openxmlformats.org/officeDocument/2006/relationships/image" Target="../media/image118.wmf"/><Relationship Id="rId10" Type="http://schemas.openxmlformats.org/officeDocument/2006/relationships/image" Target="../media/image77.wmf"/><Relationship Id="rId19" Type="http://schemas.openxmlformats.org/officeDocument/2006/relationships/image" Target="../media/image116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28.bin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5.bin"/><Relationship Id="rId27" Type="http://schemas.openxmlformats.org/officeDocument/2006/relationships/image" Target="../media/image12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26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52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10" Type="http://schemas.openxmlformats.org/officeDocument/2006/relationships/image" Target="../media/image133.wmf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3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4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61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6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52.wmf"/><Relationship Id="rId4" Type="http://schemas.openxmlformats.org/officeDocument/2006/relationships/oleObject" Target="../embeddings/oleObject16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4" Type="http://schemas.openxmlformats.org/officeDocument/2006/relationships/image" Target="../media/image15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60.wmf"/><Relationship Id="rId4" Type="http://schemas.openxmlformats.org/officeDocument/2006/relationships/oleObject" Target="../embeddings/oleObject16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emf"/><Relationship Id="rId2" Type="http://schemas.openxmlformats.org/officeDocument/2006/relationships/image" Target="../media/image16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6.emf"/><Relationship Id="rId5" Type="http://schemas.openxmlformats.org/officeDocument/2006/relationships/image" Target="../media/image165.emf"/><Relationship Id="rId4" Type="http://schemas.openxmlformats.org/officeDocument/2006/relationships/image" Target="../media/image16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emf"/><Relationship Id="rId7" Type="http://schemas.openxmlformats.org/officeDocument/2006/relationships/image" Target="../media/image16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66.bin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emf"/><Relationship Id="rId2" Type="http://schemas.openxmlformats.org/officeDocument/2006/relationships/image" Target="../media/image17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4.emf"/><Relationship Id="rId4" Type="http://schemas.openxmlformats.org/officeDocument/2006/relationships/image" Target="../media/image173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e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emf"/><Relationship Id="rId7" Type="http://schemas.openxmlformats.org/officeDocument/2006/relationships/image" Target="../media/image17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67.bin"/><Relationship Id="rId5" Type="http://schemas.openxmlformats.org/officeDocument/2006/relationships/image" Target="../media/image179.emf"/><Relationship Id="rId4" Type="http://schemas.openxmlformats.org/officeDocument/2006/relationships/image" Target="../media/image17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em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81.wmf"/><Relationship Id="rId4" Type="http://schemas.openxmlformats.org/officeDocument/2006/relationships/oleObject" Target="../embeddings/oleObject168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emf"/><Relationship Id="rId2" Type="http://schemas.openxmlformats.org/officeDocument/2006/relationships/image" Target="../media/image17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4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em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9.bin"/><Relationship Id="rId7" Type="http://schemas.openxmlformats.org/officeDocument/2006/relationships/image" Target="../media/image18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70.bin"/><Relationship Id="rId5" Type="http://schemas.openxmlformats.org/officeDocument/2006/relationships/image" Target="../media/image188.png"/><Relationship Id="rId4" Type="http://schemas.openxmlformats.org/officeDocument/2006/relationships/image" Target="../media/image18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29" Type="http://schemas.openxmlformats.org/officeDocument/2006/relationships/oleObject" Target="../embeddings/oleObject2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28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28.bin"/><Relationship Id="rId30" Type="http://schemas.openxmlformats.org/officeDocument/2006/relationships/image" Target="../media/image29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等腰三角形 38"/>
          <p:cNvSpPr/>
          <p:nvPr/>
        </p:nvSpPr>
        <p:spPr>
          <a:xfrm rot="16200000" flipH="1">
            <a:off x="6523504" y="1187759"/>
            <a:ext cx="6849547" cy="4474029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6" name="Content Placeholder 2"/>
          <p:cNvSpPr txBox="1"/>
          <p:nvPr/>
        </p:nvSpPr>
        <p:spPr>
          <a:xfrm>
            <a:off x="1676470" y="3479879"/>
            <a:ext cx="4700129" cy="701014"/>
          </a:xfrm>
          <a:prstGeom prst="rect">
            <a:avLst/>
          </a:prstGeom>
        </p:spPr>
        <p:txBody>
          <a:bodyPr vert="horz" lIns="121683" tIns="60841" rIns="121683" bIns="60841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altLang="zh-CN" sz="4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 Algebra</a:t>
            </a:r>
            <a:endParaRPr lang="zh-CN" altLang="en-US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7" name="等腰三角形 31"/>
          <p:cNvSpPr/>
          <p:nvPr/>
        </p:nvSpPr>
        <p:spPr>
          <a:xfrm rot="16200000" flipH="1">
            <a:off x="7326085" y="1493393"/>
            <a:ext cx="5921831" cy="3810000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8" name="等腰三角形 39"/>
          <p:cNvSpPr/>
          <p:nvPr/>
        </p:nvSpPr>
        <p:spPr>
          <a:xfrm rot="5400000" flipH="1">
            <a:off x="-727902" y="4445175"/>
            <a:ext cx="3138982" cy="166976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9" name="等腰三角形 40"/>
          <p:cNvSpPr/>
          <p:nvPr/>
        </p:nvSpPr>
        <p:spPr>
          <a:xfrm rot="5400000" flipH="1">
            <a:off x="-607996" y="4602271"/>
            <a:ext cx="2607104" cy="142193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0" name="等腰三角形 41"/>
          <p:cNvSpPr/>
          <p:nvPr/>
        </p:nvSpPr>
        <p:spPr>
          <a:xfrm rot="10800000" flipH="1">
            <a:off x="1421275" y="0"/>
            <a:ext cx="1992288" cy="874957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1" name="等腰三角形 42"/>
          <p:cNvSpPr/>
          <p:nvPr/>
        </p:nvSpPr>
        <p:spPr>
          <a:xfrm rot="10800000" flipH="1">
            <a:off x="1590064" y="5228"/>
            <a:ext cx="1654709" cy="745097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2" name="文本框 43"/>
          <p:cNvSpPr txBox="1"/>
          <p:nvPr/>
        </p:nvSpPr>
        <p:spPr>
          <a:xfrm>
            <a:off x="4799246" y="4924697"/>
            <a:ext cx="410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1708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吴耀文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93" name="矩形 1"/>
          <p:cNvSpPr/>
          <p:nvPr/>
        </p:nvSpPr>
        <p:spPr>
          <a:xfrm>
            <a:off x="1676470" y="2533539"/>
            <a:ext cx="2621280" cy="8153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4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线性代数</a:t>
            </a:r>
          </a:p>
        </p:txBody>
      </p:sp>
    </p:spTree>
    <p:extLst>
      <p:ext uri="{BB962C8B-B14F-4D97-AF65-F5344CB8AC3E}">
        <p14:creationId xmlns:p14="http://schemas.microsoft.com/office/powerpoint/2010/main" val="1650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156210" y="624840"/>
            <a:ext cx="5633085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7185" y="735965"/>
            <a:ext cx="56051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考点</a:t>
            </a:r>
            <a:r>
              <a:rPr lang="en-US" altLang="zh-CN" sz="2800" b="1"/>
              <a:t>2</a:t>
            </a:r>
            <a:r>
              <a:rPr lang="zh-CN" altLang="en-US" sz="2800" b="1"/>
              <a:t>：行和</a:t>
            </a:r>
            <a:r>
              <a:rPr lang="en-US" altLang="zh-CN" sz="2800" b="1"/>
              <a:t>(</a:t>
            </a:r>
            <a:r>
              <a:rPr lang="zh-CN" altLang="en-US" sz="2800" b="1"/>
              <a:t>列和</a:t>
            </a:r>
            <a:r>
              <a:rPr lang="en-US" altLang="zh-CN" sz="2800" b="1"/>
              <a:t>)</a:t>
            </a:r>
            <a:r>
              <a:rPr lang="zh-CN" altLang="en-US" sz="2800" b="1"/>
              <a:t>相等的行列式</a:t>
            </a:r>
          </a:p>
          <a:p>
            <a:endParaRPr lang="zh-CN" altLang="en-US" sz="2800" b="1"/>
          </a:p>
        </p:txBody>
      </p:sp>
      <p:graphicFrame>
        <p:nvGraphicFramePr>
          <p:cNvPr id="7" name="对象 6">
            <a:hlinkClick r:id="" action="ppaction://ole?verb=0"/>
          </p:cNvPr>
          <p:cNvGraphicFramePr/>
          <p:nvPr/>
        </p:nvGraphicFramePr>
        <p:xfrm>
          <a:off x="4140200" y="1543685"/>
          <a:ext cx="2656840" cy="180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r:id="rId3" imgW="1688465" imgH="914400" progId="Equation.3">
                  <p:embed/>
                </p:oleObj>
              </mc:Choice>
              <mc:Fallback>
                <p:oleObj r:id="rId3" imgW="1688465" imgH="914400" progId="Equation.3">
                  <p:embed/>
                  <p:pic>
                    <p:nvPicPr>
                      <p:cNvPr id="7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0200" y="1543685"/>
                        <a:ext cx="2656840" cy="18014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846455" y="2245360"/>
            <a:ext cx="821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练习</a:t>
            </a:r>
            <a:r>
              <a:rPr lang="en-US" altLang="zh-CN" sz="2000"/>
              <a:t>2.1(11-12</a:t>
            </a:r>
            <a:r>
              <a:rPr lang="zh-CN" altLang="en-US" sz="2000"/>
              <a:t>年</a:t>
            </a:r>
            <a:r>
              <a:rPr lang="en-US" altLang="zh-CN" sz="2000"/>
              <a:t>) :</a:t>
            </a:r>
            <a:r>
              <a:rPr lang="zh-CN" altLang="en-US" sz="2000"/>
              <a:t>计算行列式</a:t>
            </a:r>
            <a:r>
              <a:rPr lang="en-US" altLang="zh-CN" sz="2000"/>
              <a:t> </a:t>
            </a:r>
            <a:endParaRPr lang="zh-CN" altLang="en-US" sz="2000"/>
          </a:p>
        </p:txBody>
      </p:sp>
      <p:grpSp>
        <p:nvGrpSpPr>
          <p:cNvPr id="3" name="组合 2"/>
          <p:cNvGrpSpPr/>
          <p:nvPr/>
        </p:nvGrpSpPr>
        <p:grpSpPr>
          <a:xfrm>
            <a:off x="846455" y="3783965"/>
            <a:ext cx="3783330" cy="478790"/>
            <a:chOff x="1501" y="5839"/>
            <a:chExt cx="5958" cy="754"/>
          </a:xfrm>
        </p:grpSpPr>
        <p:sp>
          <p:nvSpPr>
            <p:cNvPr id="8" name="文本框 7"/>
            <p:cNvSpPr txBox="1"/>
            <p:nvPr/>
          </p:nvSpPr>
          <p:spPr>
            <a:xfrm>
              <a:off x="1501" y="5902"/>
              <a:ext cx="20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答案</a:t>
              </a:r>
              <a:r>
                <a:rPr lang="en-US" altLang="zh-CN" sz="2000" dirty="0"/>
                <a:t>:</a:t>
              </a:r>
              <a:r>
                <a:rPr lang="zh-CN" altLang="en-US" sz="2000" dirty="0"/>
                <a:t>原式</a:t>
              </a:r>
            </a:p>
          </p:txBody>
        </p:sp>
        <p:graphicFrame>
          <p:nvGraphicFramePr>
            <p:cNvPr id="5" name="对象 4">
              <a:hlinkClick r:id="" action="ppaction://ole?verb=0"/>
            </p:cNvPr>
            <p:cNvGraphicFramePr/>
            <p:nvPr/>
          </p:nvGraphicFramePr>
          <p:xfrm>
            <a:off x="3291" y="5839"/>
            <a:ext cx="4169" cy="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1" r:id="rId5" imgW="1651000" imgH="254000" progId="Equation.3">
                    <p:embed/>
                  </p:oleObj>
                </mc:Choice>
                <mc:Fallback>
                  <p:oleObj r:id="rId5" imgW="1651000" imgH="254000" progId="Equation.3">
                    <p:embed/>
                    <p:pic>
                      <p:nvPicPr>
                        <p:cNvPr id="5" name="对象 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91" y="5839"/>
                          <a:ext cx="4169" cy="75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165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531495" y="624840"/>
            <a:ext cx="4569460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4870" y="711835"/>
            <a:ext cx="49244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考点</a:t>
            </a:r>
            <a:r>
              <a:rPr lang="en-US" altLang="zh-CN" sz="2800" b="1"/>
              <a:t>3</a:t>
            </a:r>
            <a:r>
              <a:rPr lang="zh-CN" altLang="en-US" sz="2800" b="1"/>
              <a:t>：抽象行列式计算</a:t>
            </a:r>
          </a:p>
          <a:p>
            <a:endParaRPr lang="zh-CN" altLang="en-US" sz="2800" b="1"/>
          </a:p>
        </p:txBody>
      </p:sp>
      <p:grpSp>
        <p:nvGrpSpPr>
          <p:cNvPr id="3" name="组合 2"/>
          <p:cNvGrpSpPr/>
          <p:nvPr/>
        </p:nvGrpSpPr>
        <p:grpSpPr>
          <a:xfrm>
            <a:off x="699135" y="1521460"/>
            <a:ext cx="8089900" cy="977265"/>
            <a:chOff x="1101" y="2396"/>
            <a:chExt cx="12740" cy="1539"/>
          </a:xfrm>
        </p:grpSpPr>
        <p:sp>
          <p:nvSpPr>
            <p:cNvPr id="4" name="文本框 3"/>
            <p:cNvSpPr txBox="1"/>
            <p:nvPr/>
          </p:nvSpPr>
          <p:spPr>
            <a:xfrm>
              <a:off x="1101" y="2396"/>
              <a:ext cx="12740" cy="1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20000"/>
                </a:lnSpc>
              </a:pPr>
              <a:r>
                <a:rPr lang="zh-CN" altLang="en-US" sz="2400"/>
                <a:t>【例题</a:t>
              </a:r>
              <a:r>
                <a:rPr lang="en-US" altLang="zh-CN" sz="2400"/>
                <a:t>3</a:t>
              </a:r>
              <a:r>
                <a:rPr lang="zh-CN" altLang="en-US" sz="2400"/>
                <a:t>】已知三维向量               满足行列式                             </a:t>
              </a:r>
              <a:r>
                <a:rPr lang="en-US" altLang="zh-CN" sz="2400"/>
                <a:t>,</a:t>
              </a:r>
            </a:p>
            <a:p>
              <a:pPr fontAlgn="auto">
                <a:lnSpc>
                  <a:spcPct val="120000"/>
                </a:lnSpc>
              </a:pPr>
              <a:r>
                <a:rPr lang="zh-CN" altLang="en-US" sz="2400"/>
                <a:t>                    则行列式</a:t>
              </a:r>
            </a:p>
          </p:txBody>
        </p:sp>
        <p:graphicFrame>
          <p:nvGraphicFramePr>
            <p:cNvPr id="7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237" y="2405"/>
            <a:ext cx="1797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8" r:id="rId4" imgW="533400" imgH="228600" progId="Equation.3">
                    <p:embed/>
                  </p:oleObj>
                </mc:Choice>
                <mc:Fallback>
                  <p:oleObj r:id="rId4" imgW="533400" imgH="228600" progId="Equation.3">
                    <p:embed/>
                    <p:pic>
                      <p:nvPicPr>
                        <p:cNvPr id="7" name="对象 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37" y="2405"/>
                          <a:ext cx="1797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339" y="2405"/>
            <a:ext cx="3083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69" r:id="rId6" imgW="914400" imgH="254000" progId="Equation.3">
                    <p:embed/>
                  </p:oleObj>
                </mc:Choice>
                <mc:Fallback>
                  <p:oleObj r:id="rId6" imgW="914400" imgH="254000" progId="Equation.3">
                    <p:embed/>
                    <p:pic>
                      <p:nvPicPr>
                        <p:cNvPr id="15" name="对象 1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339" y="2405"/>
                          <a:ext cx="3083" cy="8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269" y="3129"/>
            <a:ext cx="5439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0" r:id="rId8" imgW="1612900" imgH="254000" progId="Equation.3">
                    <p:embed/>
                  </p:oleObj>
                </mc:Choice>
                <mc:Fallback>
                  <p:oleObj r:id="rId8" imgW="1612900" imgH="254000" progId="Equation.3">
                    <p:embed/>
                    <p:pic>
                      <p:nvPicPr>
                        <p:cNvPr id="20" name="对象 1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269" y="3129"/>
                          <a:ext cx="5439" cy="8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718820" y="2701290"/>
            <a:ext cx="10237470" cy="2338070"/>
            <a:chOff x="1132" y="4254"/>
            <a:chExt cx="16122" cy="3682"/>
          </a:xfrm>
        </p:grpSpPr>
        <p:sp>
          <p:nvSpPr>
            <p:cNvPr id="18" name="文本框 17"/>
            <p:cNvSpPr txBox="1"/>
            <p:nvPr/>
          </p:nvSpPr>
          <p:spPr>
            <a:xfrm>
              <a:off x="1132" y="4281"/>
              <a:ext cx="246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</a:rPr>
                <a:t>解题思路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: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016" y="4281"/>
              <a:ext cx="1371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0">
                  <a:solidFill>
                    <a:srgbClr val="C00000"/>
                  </a:solidFill>
                </a:rPr>
                <a:t>先找单独项</a:t>
              </a:r>
              <a:r>
                <a:rPr lang="en-US" altLang="zh-CN" dirty="0">
                  <a:solidFill>
                    <a:srgbClr val="C00000"/>
                  </a:solidFill>
                </a:rPr>
                <a:t>,</a:t>
              </a:r>
              <a:r>
                <a:rPr lang="zh-CN" altLang="en-US" dirty="0">
                  <a:solidFill>
                    <a:srgbClr val="C00000"/>
                  </a:solidFill>
                </a:rPr>
                <a:t>比如这道题就是     </a:t>
              </a:r>
              <a:r>
                <a:rPr lang="en-US" altLang="zh-CN" dirty="0">
                  <a:solidFill>
                    <a:srgbClr val="C00000"/>
                  </a:solidFill>
                </a:rPr>
                <a:t>,</a:t>
              </a:r>
              <a:r>
                <a:rPr lang="zh-CN" altLang="en-US" dirty="0">
                  <a:solidFill>
                    <a:srgbClr val="C00000"/>
                  </a:solidFill>
                </a:rPr>
                <a:t>将其余项中含有    的利用行列式中的消法变换值不变性质消去    </a:t>
              </a:r>
              <a:r>
                <a:rPr lang="en-US" altLang="zh-CN" dirty="0">
                  <a:solidFill>
                    <a:srgbClr val="C00000"/>
                  </a:solidFill>
                </a:rPr>
                <a:t>,</a:t>
              </a:r>
              <a:r>
                <a:rPr lang="zh-CN" altLang="en-US" dirty="0">
                  <a:solidFill>
                    <a:srgbClr val="C00000"/>
                  </a:solidFill>
                </a:rPr>
                <a:t>出现其他单独项继续消除</a:t>
              </a:r>
              <a:r>
                <a:rPr lang="en-US" altLang="zh-CN" dirty="0">
                  <a:solidFill>
                    <a:srgbClr val="C00000"/>
                  </a:solidFill>
                </a:rPr>
                <a:t>,</a:t>
              </a:r>
              <a:r>
                <a:rPr lang="zh-CN" altLang="en-US" dirty="0">
                  <a:solidFill>
                    <a:srgbClr val="C00000"/>
                  </a:solidFill>
                </a:rPr>
                <a:t>直到都为单独项。      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62" y="5889"/>
              <a:ext cx="129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/>
                <a:t>解析</a:t>
              </a:r>
              <a:r>
                <a:rPr lang="en-US" altLang="zh-CN" sz="2000" b="1"/>
                <a:t>:</a:t>
              </a:r>
            </a:p>
          </p:txBody>
        </p:sp>
        <p:sp>
          <p:nvSpPr>
            <p:cNvPr id="42" name="右箭头 41"/>
            <p:cNvSpPr/>
            <p:nvPr/>
          </p:nvSpPr>
          <p:spPr>
            <a:xfrm>
              <a:off x="1625" y="7310"/>
              <a:ext cx="1030" cy="41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" name="对象 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543" y="4267"/>
            <a:ext cx="491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1" r:id="rId10" imgW="152400" imgH="215900" progId="Equation.3">
                    <p:embed/>
                  </p:oleObj>
                </mc:Choice>
                <mc:Fallback>
                  <p:oleObj r:id="rId10" imgW="152400" imgH="215900" progId="Equation.3">
                    <p:embed/>
                    <p:pic>
                      <p:nvPicPr>
                        <p:cNvPr id="8" name="对象 7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543" y="4267"/>
                          <a:ext cx="491" cy="6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655" y="7100"/>
            <a:ext cx="11791" cy="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2" r:id="rId12" imgW="3377565" imgH="254000" progId="Equation.3">
                    <p:embed/>
                  </p:oleObj>
                </mc:Choice>
                <mc:Fallback>
                  <p:oleObj r:id="rId12" imgW="3377565" imgH="254000" progId="Equation.3">
                    <p:embed/>
                    <p:pic>
                      <p:nvPicPr>
                        <p:cNvPr id="30" name="对象 2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655" y="7100"/>
                          <a:ext cx="11791" cy="8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513" y="4254"/>
            <a:ext cx="491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" r:id="rId14" imgW="152400" imgH="215900" progId="Equation.3">
                    <p:embed/>
                  </p:oleObj>
                </mc:Choice>
                <mc:Fallback>
                  <p:oleObj r:id="rId14" imgW="152400" imgH="215900" progId="Equation.3">
                    <p:embed/>
                    <p:pic>
                      <p:nvPicPr>
                        <p:cNvPr id="25" name="对象 2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0513" y="4254"/>
                          <a:ext cx="491" cy="6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484" y="4642"/>
            <a:ext cx="491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" r:id="rId15" imgW="152400" imgH="215900" progId="Equation.3">
                    <p:embed/>
                  </p:oleObj>
                </mc:Choice>
                <mc:Fallback>
                  <p:oleObj r:id="rId15" imgW="152400" imgH="215900" progId="Equation.3">
                    <p:embed/>
                    <p:pic>
                      <p:nvPicPr>
                        <p:cNvPr id="33" name="对象 32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484" y="4642"/>
                          <a:ext cx="491" cy="6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494" y="5646"/>
            <a:ext cx="14760" cy="1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" r:id="rId16" imgW="4431665" imgH="355600" progId="Equation.3">
                    <p:embed/>
                  </p:oleObj>
                </mc:Choice>
                <mc:Fallback>
                  <p:oleObj r:id="rId16" imgW="4431665" imgH="355600" progId="Equation.3">
                    <p:embed/>
                    <p:pic>
                      <p:nvPicPr>
                        <p:cNvPr id="41" name="对象 40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494" y="5646"/>
                          <a:ext cx="14760" cy="11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966470" y="5343525"/>
            <a:ext cx="9152890" cy="1036955"/>
            <a:chOff x="1522" y="8415"/>
            <a:chExt cx="14414" cy="1633"/>
          </a:xfrm>
        </p:grpSpPr>
        <p:graphicFrame>
          <p:nvGraphicFramePr>
            <p:cNvPr id="26" name="对象 2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522" y="8424"/>
            <a:ext cx="2415" cy="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" r:id="rId18" imgW="812800" imgH="254000" progId="Equation.3">
                    <p:embed/>
                  </p:oleObj>
                </mc:Choice>
                <mc:Fallback>
                  <p:oleObj r:id="rId18" imgW="812800" imgH="254000" progId="Equation.3">
                    <p:embed/>
                    <p:pic>
                      <p:nvPicPr>
                        <p:cNvPr id="26" name="对象 2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3522" y="8424"/>
                          <a:ext cx="2415" cy="7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395" y="8415"/>
            <a:ext cx="5785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" r:id="rId20" imgW="1879600" imgH="254000" progId="Equation.3">
                    <p:embed/>
                  </p:oleObj>
                </mc:Choice>
                <mc:Fallback>
                  <p:oleObj r:id="rId20" imgW="1879600" imgH="254000" progId="Equation.3">
                    <p:embed/>
                    <p:pic>
                      <p:nvPicPr>
                        <p:cNvPr id="12" name="对象 11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7395" y="8415"/>
                          <a:ext cx="5785" cy="7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文本框 53"/>
            <p:cNvSpPr txBox="1"/>
            <p:nvPr/>
          </p:nvSpPr>
          <p:spPr>
            <a:xfrm>
              <a:off x="1522" y="8466"/>
              <a:ext cx="1293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练习</a:t>
              </a:r>
              <a:r>
                <a:rPr lang="en-US" sz="2000"/>
                <a:t>3.1</a:t>
              </a:r>
              <a:r>
                <a:rPr lang="en-US" altLang="zh-CN" sz="2000"/>
                <a:t>:</a:t>
              </a:r>
              <a:r>
                <a:rPr lang="zh-CN" altLang="en-US" sz="2000"/>
                <a:t>已知                为三维向量</a:t>
              </a:r>
              <a:r>
                <a:rPr lang="en-US" altLang="zh-CN" sz="2000"/>
                <a:t>,                                                               ,</a:t>
              </a:r>
              <a:r>
                <a:rPr lang="zh-CN" altLang="en-US" sz="2000"/>
                <a:t>求</a:t>
              </a:r>
            </a:p>
          </p:txBody>
        </p:sp>
        <p:graphicFrame>
          <p:nvGraphicFramePr>
            <p:cNvPr id="48" name="对象 4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792" y="8429"/>
            <a:ext cx="1557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" r:id="rId22" imgW="533400" imgH="228600" progId="Equation.3">
                    <p:embed/>
                  </p:oleObj>
                </mc:Choice>
                <mc:Fallback>
                  <p:oleObj r:id="rId22" imgW="533400" imgH="228600" progId="Equation.3">
                    <p:embed/>
                    <p:pic>
                      <p:nvPicPr>
                        <p:cNvPr id="48" name="对象 47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92" y="8429"/>
                          <a:ext cx="1557" cy="6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文本框 59"/>
            <p:cNvSpPr txBox="1"/>
            <p:nvPr/>
          </p:nvSpPr>
          <p:spPr>
            <a:xfrm>
              <a:off x="1626" y="9420"/>
              <a:ext cx="197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答案 </a:t>
              </a:r>
              <a:r>
                <a:rPr lang="en-US" altLang="zh-CN" sz="2000"/>
                <a:t>: 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80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531495" y="624840"/>
            <a:ext cx="5570855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4870" y="711835"/>
            <a:ext cx="50939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考点</a:t>
            </a:r>
            <a:r>
              <a:rPr lang="en-US" altLang="zh-CN" sz="2800" b="1"/>
              <a:t>4</a:t>
            </a:r>
            <a:r>
              <a:rPr lang="zh-CN" altLang="en-US" sz="2800" b="1"/>
              <a:t>：用基本公式计算行列式</a:t>
            </a:r>
          </a:p>
          <a:p>
            <a:endParaRPr lang="zh-CN" altLang="en-US" sz="2800" b="1"/>
          </a:p>
        </p:txBody>
      </p:sp>
      <p:sp>
        <p:nvSpPr>
          <p:cNvPr id="18" name="文本框 17"/>
          <p:cNvSpPr txBox="1"/>
          <p:nvPr/>
        </p:nvSpPr>
        <p:spPr>
          <a:xfrm>
            <a:off x="531495" y="1664970"/>
            <a:ext cx="15646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基本公式</a:t>
            </a:r>
            <a:r>
              <a:rPr lang="en-US" altLang="zh-CN" sz="2000" b="1"/>
              <a:t>:</a:t>
            </a: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36031" y="2393950"/>
          <a:ext cx="1845310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r:id="rId4" imgW="901700" imgH="254000" progId="Equation.3">
                  <p:embed/>
                </p:oleObj>
              </mc:Choice>
              <mc:Fallback>
                <p:oleObj r:id="rId4" imgW="901700" imgH="254000" progId="Equation.3">
                  <p:embed/>
                  <p:pic>
                    <p:nvPicPr>
                      <p:cNvPr id="8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36031" y="2393950"/>
                        <a:ext cx="1845310" cy="48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96135" y="2393950"/>
          <a:ext cx="2637155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r:id="rId6" imgW="1333500" imgH="254000" progId="Equation.3">
                  <p:embed/>
                </p:oleObj>
              </mc:Choice>
              <mc:Fallback>
                <p:oleObj r:id="rId6" imgW="1333500" imgH="254000" progId="Equation.3">
                  <p:embed/>
                  <p:pic>
                    <p:nvPicPr>
                      <p:cNvPr id="33" name="对象 3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96135" y="2393950"/>
                        <a:ext cx="2637155" cy="48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文本框 53"/>
          <p:cNvSpPr txBox="1"/>
          <p:nvPr/>
        </p:nvSpPr>
        <p:spPr>
          <a:xfrm>
            <a:off x="4442460" y="4890135"/>
            <a:ext cx="1537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为同阶方阵）</a:t>
            </a:r>
            <a:endParaRPr lang="en-US" altLang="zh-CN" sz="2000"/>
          </a:p>
        </p:txBody>
      </p:sp>
      <p:graphicFrame>
        <p:nvGraphicFramePr>
          <p:cNvPr id="48" name="对象 4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45890" y="4912043"/>
          <a:ext cx="659765" cy="35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r:id="rId8" imgW="355600" imgH="203200" progId="Equation.3">
                  <p:embed/>
                </p:oleObj>
              </mc:Choice>
              <mc:Fallback>
                <p:oleObj r:id="rId8" imgW="355600" imgH="203200" progId="Equation.3">
                  <p:embed/>
                  <p:pic>
                    <p:nvPicPr>
                      <p:cNvPr id="48" name="对象 4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45890" y="4912043"/>
                        <a:ext cx="659765" cy="354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96136" y="3147060"/>
          <a:ext cx="1766570" cy="56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r:id="rId10" imgW="862965" imgH="292100" progId="Equation.3">
                  <p:embed/>
                </p:oleObj>
              </mc:Choice>
              <mc:Fallback>
                <p:oleObj r:id="rId10" imgW="862965" imgH="292100" progId="Equation.3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96136" y="3147060"/>
                        <a:ext cx="1766570" cy="563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35714" y="3048953"/>
          <a:ext cx="2261235" cy="75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" r:id="rId12" imgW="1104900" imgH="393700" progId="Equation.3">
                  <p:embed/>
                </p:oleObj>
              </mc:Choice>
              <mc:Fallback>
                <p:oleObj r:id="rId12" imgW="1104900" imgH="393700" progId="Equation.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35714" y="3048953"/>
                        <a:ext cx="2261235" cy="75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95818" y="4039870"/>
          <a:ext cx="1959610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r:id="rId14" imgW="990600" imgH="254000" progId="Equation.3">
                  <p:embed/>
                </p:oleObj>
              </mc:Choice>
              <mc:Fallback>
                <p:oleObj r:id="rId14" imgW="990600" imgH="254000" progId="Equation.3">
                  <p:embed/>
                  <p:pic>
                    <p:nvPicPr>
                      <p:cNvPr id="11" name="对象 1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95818" y="4039870"/>
                        <a:ext cx="1959610" cy="48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36031" y="3855403"/>
          <a:ext cx="158496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" r:id="rId16" imgW="774065" imgH="444500" progId="Equation.3">
                  <p:embed/>
                </p:oleObj>
              </mc:Choice>
              <mc:Fallback>
                <p:oleObj r:id="rId16" imgW="774065" imgH="444500" progId="Equation.3">
                  <p:embed/>
                  <p:pic>
                    <p:nvPicPr>
                      <p:cNvPr id="17" name="对象 1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36031" y="3855403"/>
                        <a:ext cx="1584960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96135" y="4859655"/>
          <a:ext cx="1834515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r:id="rId18" imgW="927100" imgH="254000" progId="Equation.3">
                  <p:embed/>
                </p:oleObj>
              </mc:Choice>
              <mc:Fallback>
                <p:oleObj r:id="rId18" imgW="927100" imgH="254000" progId="Equation.3">
                  <p:embed/>
                  <p:pic>
                    <p:nvPicPr>
                      <p:cNvPr id="23" name="对象 2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096135" y="4859655"/>
                        <a:ext cx="1834515" cy="48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35714" y="4785995"/>
          <a:ext cx="1612265" cy="56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" r:id="rId20" imgW="787400" imgH="292100" progId="Equation.3">
                  <p:embed/>
                </p:oleObj>
              </mc:Choice>
              <mc:Fallback>
                <p:oleObj r:id="rId20" imgW="787400" imgH="292100" progId="Equation.3">
                  <p:embed/>
                  <p:pic>
                    <p:nvPicPr>
                      <p:cNvPr id="31" name="对象 3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335714" y="4785995"/>
                        <a:ext cx="1612265" cy="563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69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531495" y="624840"/>
            <a:ext cx="5570855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4870" y="711835"/>
            <a:ext cx="50939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考点</a:t>
            </a:r>
            <a:r>
              <a:rPr lang="en-US" altLang="zh-CN" sz="2800" b="1"/>
              <a:t>4</a:t>
            </a:r>
            <a:r>
              <a:rPr lang="zh-CN" altLang="en-US" sz="2800" b="1"/>
              <a:t>：用基本公式计算行列式</a:t>
            </a:r>
          </a:p>
          <a:p>
            <a:endParaRPr lang="zh-CN" altLang="en-US" sz="2800" b="1"/>
          </a:p>
        </p:txBody>
      </p:sp>
      <p:grpSp>
        <p:nvGrpSpPr>
          <p:cNvPr id="8" name="组合 7"/>
          <p:cNvGrpSpPr/>
          <p:nvPr/>
        </p:nvGrpSpPr>
        <p:grpSpPr>
          <a:xfrm>
            <a:off x="699135" y="1382395"/>
            <a:ext cx="9420225" cy="869950"/>
            <a:chOff x="1101" y="2177"/>
            <a:chExt cx="14835" cy="1370"/>
          </a:xfrm>
        </p:grpSpPr>
        <p:sp>
          <p:nvSpPr>
            <p:cNvPr id="4" name="文本框 3"/>
            <p:cNvSpPr txBox="1"/>
            <p:nvPr/>
          </p:nvSpPr>
          <p:spPr>
            <a:xfrm>
              <a:off x="1101" y="2396"/>
              <a:ext cx="12740" cy="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20000"/>
                </a:lnSpc>
              </a:pPr>
              <a:r>
                <a:rPr lang="zh-CN" altLang="en-US" sz="2400"/>
                <a:t>【例题</a:t>
              </a:r>
              <a:r>
                <a:rPr lang="en-US" altLang="zh-CN" sz="2400"/>
                <a:t>4</a:t>
              </a:r>
              <a:r>
                <a:rPr lang="zh-CN" altLang="en-US" sz="2400"/>
                <a:t>】</a:t>
              </a:r>
              <a:r>
                <a:rPr lang="zh-CN" sz="2400"/>
                <a:t>设   为</a:t>
              </a:r>
              <a:r>
                <a:rPr lang="en-US" altLang="zh-CN" sz="2400"/>
                <a:t>3</a:t>
              </a:r>
              <a:r>
                <a:rPr lang="zh-CN" altLang="en-US" sz="2400"/>
                <a:t>阶方阵</a:t>
              </a:r>
              <a:r>
                <a:rPr lang="en-US" altLang="zh-CN" sz="2400"/>
                <a:t>,     </a:t>
              </a:r>
              <a:r>
                <a:rPr lang="zh-CN" altLang="en-US" sz="2400"/>
                <a:t>是   的伴随矩阵</a:t>
              </a:r>
              <a:r>
                <a:rPr lang="en-US" altLang="zh-CN" sz="2400"/>
                <a:t>,            ,</a:t>
              </a:r>
              <a:r>
                <a:rPr lang="zh-CN" altLang="en-US" sz="2400"/>
                <a:t>求</a:t>
              </a:r>
            </a:p>
          </p:txBody>
        </p:sp>
        <p:graphicFrame>
          <p:nvGraphicFramePr>
            <p:cNvPr id="7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792" y="2556"/>
            <a:ext cx="563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4" r:id="rId4" imgW="152400" imgH="165100" progId="Equation.3">
                    <p:embed/>
                  </p:oleObj>
                </mc:Choice>
                <mc:Fallback>
                  <p:oleObj r:id="rId4" imgW="152400" imgH="165100" progId="Equation.3">
                    <p:embed/>
                    <p:pic>
                      <p:nvPicPr>
                        <p:cNvPr id="7" name="对象 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792" y="2556"/>
                          <a:ext cx="563" cy="5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348" y="2512"/>
            <a:ext cx="1414" cy="8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5" r:id="rId6" imgW="419100" imgH="254000" progId="Equation.3">
                    <p:embed/>
                  </p:oleObj>
                </mc:Choice>
                <mc:Fallback>
                  <p:oleObj r:id="rId6" imgW="419100" imgH="254000" progId="Equation.3">
                    <p:embed/>
                    <p:pic>
                      <p:nvPicPr>
                        <p:cNvPr id="15" name="对象 1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348" y="2512"/>
                          <a:ext cx="1414" cy="8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465" y="2512"/>
            <a:ext cx="704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6" r:id="rId8" imgW="190500" imgH="190500" progId="Equation.3">
                    <p:embed/>
                  </p:oleObj>
                </mc:Choice>
                <mc:Fallback>
                  <p:oleObj r:id="rId8" imgW="190500" imgH="190500" progId="Equation.3">
                    <p:embed/>
                    <p:pic>
                      <p:nvPicPr>
                        <p:cNvPr id="3" name="对象 2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465" y="2512"/>
                          <a:ext cx="704" cy="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395" y="2554"/>
            <a:ext cx="606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7" r:id="rId10" imgW="152400" imgH="165100" progId="Equation.3">
                    <p:embed/>
                  </p:oleObj>
                </mc:Choice>
                <mc:Fallback>
                  <p:oleObj r:id="rId10" imgW="152400" imgH="165100" progId="Equation.3">
                    <p:embed/>
                    <p:pic>
                      <p:nvPicPr>
                        <p:cNvPr id="6" name="对象 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395" y="2554"/>
                          <a:ext cx="606" cy="6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208" y="2177"/>
            <a:ext cx="3729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8" r:id="rId11" imgW="1104900" imgH="431800" progId="Equation.3">
                    <p:embed/>
                  </p:oleObj>
                </mc:Choice>
                <mc:Fallback>
                  <p:oleObj r:id="rId11" imgW="1104900" imgH="431800" progId="Equation.3">
                    <p:embed/>
                    <p:pic>
                      <p:nvPicPr>
                        <p:cNvPr id="11" name="对象 10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208" y="2177"/>
                          <a:ext cx="3729" cy="13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659130" y="2410460"/>
            <a:ext cx="9791700" cy="2496820"/>
            <a:chOff x="1038" y="3796"/>
            <a:chExt cx="15420" cy="3932"/>
          </a:xfrm>
        </p:grpSpPr>
        <p:sp>
          <p:nvSpPr>
            <p:cNvPr id="19" name="文本框 18"/>
            <p:cNvSpPr txBox="1"/>
            <p:nvPr/>
          </p:nvSpPr>
          <p:spPr>
            <a:xfrm>
              <a:off x="2742" y="3820"/>
              <a:ext cx="137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rgbClr val="C00000"/>
                  </a:solidFill>
                </a:rPr>
                <a:t>刚才的基本公式一定要背下来</a:t>
              </a:r>
              <a:r>
                <a:rPr lang="en-US" altLang="zh-CN" dirty="0">
                  <a:solidFill>
                    <a:srgbClr val="C00000"/>
                  </a:solidFill>
                </a:rPr>
                <a:t>!!!</a:t>
              </a:r>
              <a:r>
                <a:rPr lang="zh-CN" altLang="en-US" dirty="0">
                  <a:solidFill>
                    <a:srgbClr val="C00000"/>
                  </a:solidFill>
                </a:rPr>
                <a:t>把基本公式带入计算即可      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38" y="3796"/>
              <a:ext cx="246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</a:rPr>
                <a:t>解题思路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: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101" y="5018"/>
              <a:ext cx="129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/>
                <a:t>解析</a:t>
              </a:r>
              <a:r>
                <a:rPr lang="en-US" altLang="zh-CN" sz="2000" b="1"/>
                <a:t>:</a:t>
              </a:r>
            </a:p>
          </p:txBody>
        </p:sp>
        <p:sp>
          <p:nvSpPr>
            <p:cNvPr id="42" name="右箭头 41"/>
            <p:cNvSpPr/>
            <p:nvPr/>
          </p:nvSpPr>
          <p:spPr>
            <a:xfrm>
              <a:off x="4319" y="6815"/>
              <a:ext cx="1030" cy="41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7" name="对象 1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203" y="4715"/>
            <a:ext cx="11319" cy="1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9" r:id="rId13" imgW="3352800" imgH="431800" progId="Equation.3">
                    <p:embed/>
                  </p:oleObj>
                </mc:Choice>
                <mc:Fallback>
                  <p:oleObj r:id="rId13" imgW="3352800" imgH="431800" progId="Equation.3">
                    <p:embed/>
                    <p:pic>
                      <p:nvPicPr>
                        <p:cNvPr id="17" name="对象 1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203" y="4715"/>
                          <a:ext cx="11319" cy="13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838" y="6787"/>
            <a:ext cx="461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0" r:id="rId15" imgW="152400" imgH="165100" progId="Equation.3">
                    <p:embed/>
                  </p:oleObj>
                </mc:Choice>
                <mc:Fallback>
                  <p:oleObj r:id="rId15" imgW="152400" imgH="165100" progId="Equation.3">
                    <p:embed/>
                    <p:pic>
                      <p:nvPicPr>
                        <p:cNvPr id="24" name="对象 23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838" y="6787"/>
                          <a:ext cx="461" cy="4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文本框 31"/>
            <p:cNvSpPr txBox="1"/>
            <p:nvPr/>
          </p:nvSpPr>
          <p:spPr>
            <a:xfrm>
              <a:off x="2043" y="6727"/>
              <a:ext cx="229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为</a:t>
              </a:r>
              <a:r>
                <a:rPr lang="en-US" altLang="zh-CN"/>
                <a:t>3</a:t>
              </a:r>
              <a:r>
                <a:rPr lang="zh-CN" altLang="en-US"/>
                <a:t>阶的方阵 </a:t>
              </a:r>
              <a:endParaRPr lang="en-US" altLang="zh-CN"/>
            </a:p>
          </p:txBody>
        </p:sp>
        <p:graphicFrame>
          <p:nvGraphicFramePr>
            <p:cNvPr id="35" name="对象 3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349" y="6318"/>
            <a:ext cx="3643" cy="1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1" r:id="rId16" imgW="1079500" imgH="444500" progId="Equation.3">
                    <p:embed/>
                  </p:oleObj>
                </mc:Choice>
                <mc:Fallback>
                  <p:oleObj r:id="rId16" imgW="1079500" imgH="444500" progId="Equation.3">
                    <p:embed/>
                    <p:pic>
                      <p:nvPicPr>
                        <p:cNvPr id="35" name="对象 3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349" y="6318"/>
                          <a:ext cx="3643" cy="14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/>
          <p:nvPr/>
        </p:nvGrpSpPr>
        <p:grpSpPr>
          <a:xfrm>
            <a:off x="699135" y="5232400"/>
            <a:ext cx="7205345" cy="925830"/>
            <a:chOff x="1101" y="8240"/>
            <a:chExt cx="11347" cy="1458"/>
          </a:xfrm>
        </p:grpSpPr>
        <p:graphicFrame>
          <p:nvGraphicFramePr>
            <p:cNvPr id="26" name="对象 2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383" y="8240"/>
            <a:ext cx="1246" cy="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2" r:id="rId18" imgW="419100" imgH="254000" progId="Equation.3">
                    <p:embed/>
                  </p:oleObj>
                </mc:Choice>
                <mc:Fallback>
                  <p:oleObj r:id="rId18" imgW="419100" imgH="254000" progId="Equation.3">
                    <p:embed/>
                    <p:pic>
                      <p:nvPicPr>
                        <p:cNvPr id="26" name="对象 2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9383" y="8240"/>
                          <a:ext cx="1246" cy="7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001" y="8240"/>
            <a:ext cx="1249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3" r:id="rId20" imgW="405765" imgH="254000" progId="Equation.3">
                    <p:embed/>
                  </p:oleObj>
                </mc:Choice>
                <mc:Fallback>
                  <p:oleObj r:id="rId20" imgW="405765" imgH="254000" progId="Equation.3">
                    <p:embed/>
                    <p:pic>
                      <p:nvPicPr>
                        <p:cNvPr id="12" name="对象 11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8001" y="8240"/>
                          <a:ext cx="1249" cy="7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文本框 53"/>
            <p:cNvSpPr txBox="1"/>
            <p:nvPr/>
          </p:nvSpPr>
          <p:spPr>
            <a:xfrm>
              <a:off x="1101" y="8240"/>
              <a:ext cx="1134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练习</a:t>
              </a:r>
              <a:r>
                <a:rPr lang="en-US" altLang="zh-CN" sz="2000" dirty="0"/>
                <a:t>4</a:t>
              </a:r>
              <a:r>
                <a:rPr lang="en-US" sz="2000" dirty="0"/>
                <a:t>.1(14—15</a:t>
              </a:r>
              <a:r>
                <a:rPr lang="zh-CN" altLang="en-US" sz="2000" dirty="0"/>
                <a:t>年</a:t>
              </a:r>
              <a:r>
                <a:rPr lang="en-US" sz="2000" dirty="0"/>
                <a:t>)</a:t>
              </a:r>
              <a:r>
                <a:rPr lang="en-US" altLang="zh-CN" sz="2000" dirty="0"/>
                <a:t>:</a:t>
              </a:r>
              <a:r>
                <a:rPr lang="zh-CN" altLang="en-US" sz="2000" dirty="0"/>
                <a:t>设三阶方阵</a:t>
              </a:r>
              <a:r>
                <a:rPr lang="en-US" altLang="zh-CN" sz="2000" dirty="0"/>
                <a:t>        ,</a:t>
              </a:r>
              <a:r>
                <a:rPr lang="zh-CN" altLang="en-US" sz="2000" dirty="0"/>
                <a:t>满足</a:t>
              </a:r>
              <a:r>
                <a:rPr lang="en-US" altLang="zh-CN" sz="2000" dirty="0"/>
                <a:t>            ,               ,</a:t>
              </a:r>
              <a:r>
                <a:rPr lang="zh-CN" altLang="en-US" sz="2000" dirty="0"/>
                <a:t>且</a:t>
              </a:r>
            </a:p>
          </p:txBody>
        </p:sp>
        <p:graphicFrame>
          <p:nvGraphicFramePr>
            <p:cNvPr id="48" name="对象 4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372" y="8329"/>
            <a:ext cx="890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4" r:id="rId22" imgW="304800" imgH="203200" progId="Equation.3">
                    <p:embed/>
                  </p:oleObj>
                </mc:Choice>
                <mc:Fallback>
                  <p:oleObj r:id="rId22" imgW="304800" imgH="203200" progId="Equation.3">
                    <p:embed/>
                    <p:pic>
                      <p:nvPicPr>
                        <p:cNvPr id="48" name="对象 47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372" y="8329"/>
                          <a:ext cx="890" cy="5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文本框 59"/>
            <p:cNvSpPr txBox="1"/>
            <p:nvPr/>
          </p:nvSpPr>
          <p:spPr>
            <a:xfrm>
              <a:off x="9346" y="8927"/>
              <a:ext cx="197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答案 </a:t>
              </a:r>
              <a:r>
                <a:rPr lang="en-US" altLang="zh-CN" sz="2000" dirty="0"/>
                <a:t>:  3</a:t>
              </a:r>
            </a:p>
          </p:txBody>
        </p:sp>
        <p:graphicFrame>
          <p:nvGraphicFramePr>
            <p:cNvPr id="37" name="对象 36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7446775"/>
                </p:ext>
              </p:extLst>
            </p:nvPr>
          </p:nvGraphicFramePr>
          <p:xfrm>
            <a:off x="2478" y="8810"/>
            <a:ext cx="5790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45" name="Equation" r:id="rId24" imgW="1714320" imgH="279360" progId="Equation.DSMT4">
                    <p:embed/>
                  </p:oleObj>
                </mc:Choice>
                <mc:Fallback>
                  <p:oleObj name="Equation" r:id="rId24" imgW="1714320" imgH="279360" progId="Equation.DSMT4">
                    <p:embed/>
                    <p:pic>
                      <p:nvPicPr>
                        <p:cNvPr id="37" name="对象 3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478" y="8810"/>
                          <a:ext cx="5790" cy="8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9711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156210" y="624840"/>
            <a:ext cx="5085080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7185" y="735965"/>
            <a:ext cx="56051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考点</a:t>
            </a:r>
            <a:r>
              <a:rPr lang="en-US" altLang="zh-CN" sz="2800" b="1"/>
              <a:t>5</a:t>
            </a:r>
            <a:r>
              <a:rPr lang="zh-CN" altLang="en-US" sz="2800" b="1"/>
              <a:t>：</a:t>
            </a:r>
            <a:r>
              <a:rPr lang="zh-CN" sz="2800" b="1"/>
              <a:t>展开定理和零值定理</a:t>
            </a:r>
            <a:endParaRPr lang="zh-CN" altLang="en-US" sz="2800" b="1"/>
          </a:p>
          <a:p>
            <a:endParaRPr lang="zh-CN" altLang="en-US" sz="2800" b="1"/>
          </a:p>
        </p:txBody>
      </p:sp>
      <p:sp>
        <p:nvSpPr>
          <p:cNvPr id="14" name="文本框 13"/>
          <p:cNvSpPr txBox="1"/>
          <p:nvPr/>
        </p:nvSpPr>
        <p:spPr>
          <a:xfrm>
            <a:off x="1740535" y="1602105"/>
            <a:ext cx="8357870" cy="2417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zh-CN" sz="2400" b="1" dirty="0"/>
              <a:t>展开定理</a:t>
            </a:r>
            <a:r>
              <a:rPr lang="en-US" altLang="zh-CN" sz="2400" b="1" dirty="0"/>
              <a:t>: </a:t>
            </a:r>
            <a:r>
              <a:rPr lang="zh-CN" altLang="en-US" sz="2400" dirty="0"/>
              <a:t>在行列式的计算过程中</a:t>
            </a:r>
            <a:r>
              <a:rPr lang="en-US" altLang="zh-CN" sz="2400" dirty="0"/>
              <a:t>,</a:t>
            </a:r>
            <a:r>
              <a:rPr lang="zh-CN" altLang="en-US" sz="2400" dirty="0"/>
              <a:t>按行列式的某一行</a:t>
            </a:r>
            <a:r>
              <a:rPr lang="en-US" altLang="zh-CN" sz="2400" dirty="0"/>
              <a:t>(</a:t>
            </a:r>
            <a:r>
              <a:rPr lang="zh-CN" altLang="en-US" sz="2400" dirty="0"/>
              <a:t>列</a:t>
            </a:r>
            <a:r>
              <a:rPr lang="en-US" altLang="zh-CN" sz="2400" dirty="0"/>
              <a:t>)</a:t>
            </a:r>
            <a:r>
              <a:rPr lang="zh-CN" altLang="en-US" sz="2400" dirty="0"/>
              <a:t>展开</a:t>
            </a:r>
            <a:r>
              <a:rPr lang="en-US" altLang="zh-CN" sz="2400" dirty="0"/>
              <a:t>,</a:t>
            </a:r>
          </a:p>
          <a:p>
            <a:pPr fontAlgn="auto">
              <a:lnSpc>
                <a:spcPct val="120000"/>
              </a:lnSpc>
            </a:pPr>
            <a:r>
              <a:rPr lang="en-US" altLang="zh-CN" sz="2400" dirty="0"/>
              <a:t>                                          </a:t>
            </a:r>
            <a:r>
              <a:rPr lang="zh-CN" altLang="en-US" sz="2400" dirty="0"/>
              <a:t>例如此行列式</a:t>
            </a:r>
            <a:r>
              <a:rPr lang="en-US" altLang="zh-CN" sz="2400" dirty="0"/>
              <a:t>,</a:t>
            </a:r>
            <a:r>
              <a:rPr lang="zh-CN" altLang="en-US" sz="2400" dirty="0"/>
              <a:t>计算时可以按第一行</a:t>
            </a:r>
            <a:r>
              <a:rPr lang="en-US" altLang="zh-CN" sz="2400" dirty="0"/>
              <a:t>(</a:t>
            </a:r>
            <a:r>
              <a:rPr lang="zh-CN" altLang="en-US" sz="2400" dirty="0"/>
              <a:t>列</a:t>
            </a:r>
            <a:r>
              <a:rPr lang="en-US" altLang="zh-CN" sz="2400" dirty="0"/>
              <a:t>) </a:t>
            </a:r>
          </a:p>
          <a:p>
            <a:pPr fontAlgn="auto">
              <a:lnSpc>
                <a:spcPct val="120000"/>
              </a:lnSpc>
            </a:pPr>
            <a:r>
              <a:rPr lang="en-US" altLang="zh-CN" sz="2400" dirty="0"/>
              <a:t>                                          </a:t>
            </a:r>
            <a:r>
              <a:rPr lang="zh-CN" altLang="en-US" sz="2400" dirty="0"/>
              <a:t>展开为                                                             </a:t>
            </a:r>
            <a:r>
              <a:rPr lang="en-US" altLang="zh-CN" sz="2400" dirty="0"/>
              <a:t>,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 dirty="0"/>
              <a:t>                                          </a:t>
            </a:r>
            <a:r>
              <a:rPr lang="zh-CN" altLang="en-US" sz="2400" dirty="0"/>
              <a:t>这个叫展开定理</a:t>
            </a:r>
            <a:r>
              <a:rPr lang="en-US" altLang="zh-CN" sz="2400" dirty="0"/>
              <a:t>,</a:t>
            </a:r>
            <a:r>
              <a:rPr lang="zh-CN" altLang="en-US" sz="2400" dirty="0"/>
              <a:t>可以用来计算阶数较多  </a:t>
            </a:r>
            <a:endParaRPr lang="en-US" altLang="zh-CN" sz="2400" dirty="0"/>
          </a:p>
          <a:p>
            <a:pPr fontAlgn="auto">
              <a:lnSpc>
                <a:spcPct val="120000"/>
              </a:lnSpc>
            </a:pPr>
            <a:r>
              <a:rPr lang="en-US" altLang="zh-CN" sz="2400" dirty="0"/>
              <a:t>                                          </a:t>
            </a:r>
            <a:r>
              <a:rPr lang="zh-CN" altLang="en-US" sz="2400" dirty="0"/>
              <a:t>的行列式。</a:t>
            </a:r>
            <a:endParaRPr lang="zh-CN" altLang="en-US" sz="2400" b="1" dirty="0"/>
          </a:p>
        </p:txBody>
      </p:sp>
      <p:graphicFrame>
        <p:nvGraphicFramePr>
          <p:cNvPr id="15" name="对象 14">
            <a:hlinkClick r:id="" action="ppaction://ole?verb=0"/>
          </p:cNvPr>
          <p:cNvGraphicFramePr/>
          <p:nvPr/>
        </p:nvGraphicFramePr>
        <p:xfrm>
          <a:off x="1740535" y="2012315"/>
          <a:ext cx="3045460" cy="2046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r:id="rId3" imgW="1384300" imgH="939800" progId="Equation.3">
                  <p:embed/>
                </p:oleObj>
              </mc:Choice>
              <mc:Fallback>
                <p:oleObj r:id="rId3" imgW="1384300" imgH="939800" progId="Equation.3">
                  <p:embed/>
                  <p:pic>
                    <p:nvPicPr>
                      <p:cNvPr id="15" name="对象 1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0535" y="2012315"/>
                        <a:ext cx="3045460" cy="20466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07051" y="2554605"/>
          <a:ext cx="4272280" cy="51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r:id="rId5" imgW="1993900" imgH="254000" progId="Equation.3">
                  <p:embed/>
                </p:oleObj>
              </mc:Choice>
              <mc:Fallback>
                <p:oleObj r:id="rId5" imgW="1993900" imgH="254000" progId="Equation.3">
                  <p:embed/>
                  <p:pic>
                    <p:nvPicPr>
                      <p:cNvPr id="17" name="对象 1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07051" y="2554605"/>
                        <a:ext cx="4272280" cy="511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740535" y="4263390"/>
            <a:ext cx="83578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sz="2400" b="1"/>
              <a:t>零值定理</a:t>
            </a:r>
            <a:r>
              <a:rPr lang="en-US" altLang="zh-CN" sz="2400" b="1"/>
              <a:t>: </a:t>
            </a:r>
            <a:r>
              <a:rPr lang="zh-CN" altLang="en-US" sz="2400"/>
              <a:t>在行列式的计算过程中</a:t>
            </a:r>
            <a:r>
              <a:rPr lang="en-US" altLang="zh-CN" sz="2400"/>
              <a:t>,</a:t>
            </a:r>
            <a:r>
              <a:rPr lang="zh-CN" altLang="en-US" sz="2400"/>
              <a:t>如果两行之间成倍数关系</a:t>
            </a:r>
            <a:r>
              <a:rPr lang="en-US" altLang="zh-CN" sz="2400"/>
              <a:t>,</a:t>
            </a:r>
            <a:r>
              <a:rPr lang="zh-CN" altLang="en-US" sz="2400"/>
              <a:t>即可以做消法变换</a:t>
            </a:r>
            <a:r>
              <a:rPr lang="en-US" altLang="zh-CN" sz="2400"/>
              <a:t>,</a:t>
            </a:r>
            <a:r>
              <a:rPr lang="zh-CN" altLang="en-US" sz="2400"/>
              <a:t>行列式定理已知消法变换不会改变行列式的值</a:t>
            </a:r>
            <a:r>
              <a:rPr lang="en-US" altLang="zh-CN" sz="2400"/>
              <a:t>,</a:t>
            </a:r>
            <a:r>
              <a:rPr lang="zh-CN" altLang="en-US" sz="2400"/>
              <a:t>行列式中出现零行</a:t>
            </a:r>
            <a:r>
              <a:rPr lang="en-US" altLang="zh-CN" sz="2400"/>
              <a:t>,</a:t>
            </a:r>
            <a:r>
              <a:rPr lang="zh-CN" altLang="en-US" sz="2400"/>
              <a:t>则行列式值为</a:t>
            </a:r>
            <a:r>
              <a:rPr lang="en-US" altLang="zh-CN" sz="2400"/>
              <a:t>0</a:t>
            </a:r>
            <a:r>
              <a:rPr lang="zh-CN" altLang="en-US" sz="2400"/>
              <a:t>。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98817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156210" y="624840"/>
            <a:ext cx="5085080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7185" y="735965"/>
            <a:ext cx="56051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考点</a:t>
            </a:r>
            <a:r>
              <a:rPr lang="en-US" altLang="zh-CN" sz="2800" b="1"/>
              <a:t>5</a:t>
            </a:r>
            <a:r>
              <a:rPr lang="zh-CN" altLang="en-US" sz="2800" b="1"/>
              <a:t>：</a:t>
            </a:r>
            <a:r>
              <a:rPr lang="zh-CN" sz="2800" b="1"/>
              <a:t>展开定理和零值定理</a:t>
            </a:r>
            <a:endParaRPr lang="zh-CN" altLang="en-US" sz="2800" b="1"/>
          </a:p>
          <a:p>
            <a:endParaRPr lang="zh-CN" altLang="en-US" sz="2800" b="1"/>
          </a:p>
        </p:txBody>
      </p:sp>
      <p:grpSp>
        <p:nvGrpSpPr>
          <p:cNvPr id="9" name="组合 8"/>
          <p:cNvGrpSpPr/>
          <p:nvPr/>
        </p:nvGrpSpPr>
        <p:grpSpPr>
          <a:xfrm>
            <a:off x="669925" y="1320165"/>
            <a:ext cx="10566400" cy="1916430"/>
            <a:chOff x="1055" y="2079"/>
            <a:chExt cx="16640" cy="3018"/>
          </a:xfrm>
        </p:grpSpPr>
        <p:sp>
          <p:nvSpPr>
            <p:cNvPr id="4" name="文本框 3"/>
            <p:cNvSpPr txBox="1"/>
            <p:nvPr/>
          </p:nvSpPr>
          <p:spPr>
            <a:xfrm>
              <a:off x="1055" y="3166"/>
              <a:ext cx="166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【例题</a:t>
              </a:r>
              <a:r>
                <a:rPr lang="en-US" altLang="zh-CN" sz="2400"/>
                <a:t>2</a:t>
              </a:r>
              <a:r>
                <a:rPr lang="zh-CN" altLang="en-US" sz="2400"/>
                <a:t>】已知</a:t>
              </a:r>
              <a:r>
                <a:rPr lang="en-US" altLang="zh-CN" sz="2400"/>
                <a:t>4</a:t>
              </a:r>
              <a:r>
                <a:rPr lang="zh-CN" altLang="en-US" sz="2400"/>
                <a:t>阶行列式                                       </a:t>
              </a:r>
              <a:r>
                <a:rPr lang="en-US" altLang="zh-CN" sz="2400"/>
                <a:t>,</a:t>
              </a:r>
              <a:r>
                <a:rPr lang="zh-CN" altLang="en-US" sz="2400"/>
                <a:t>则</a:t>
              </a:r>
            </a:p>
          </p:txBody>
        </p:sp>
        <p:graphicFrame>
          <p:nvGraphicFramePr>
            <p:cNvPr id="7" name="对象 6">
              <a:hlinkClick r:id="" action="ppaction://ole?verb=0"/>
            </p:cNvPr>
            <p:cNvGraphicFramePr/>
            <p:nvPr/>
          </p:nvGraphicFramePr>
          <p:xfrm>
            <a:off x="6467" y="2079"/>
            <a:ext cx="4362" cy="30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8" r:id="rId3" imgW="1473200" imgH="914400" progId="Equation.3">
                    <p:embed/>
                  </p:oleObj>
                </mc:Choice>
                <mc:Fallback>
                  <p:oleObj r:id="rId3" imgW="1473200" imgH="914400" progId="Equation.3">
                    <p:embed/>
                    <p:pic>
                      <p:nvPicPr>
                        <p:cNvPr id="7" name="对象 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467" y="2079"/>
                          <a:ext cx="4362" cy="301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hlinkClick r:id="" action="ppaction://ole?verb=0"/>
            </p:cNvPr>
            <p:cNvGraphicFramePr/>
            <p:nvPr/>
          </p:nvGraphicFramePr>
          <p:xfrm>
            <a:off x="11274" y="3166"/>
            <a:ext cx="4549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9" r:id="rId5" imgW="1600200" imgH="228600" progId="Equation.3">
                    <p:embed/>
                  </p:oleObj>
                </mc:Choice>
                <mc:Fallback>
                  <p:oleObj r:id="rId5" imgW="1600200" imgH="228600" progId="Equation.3">
                    <p:embed/>
                    <p:pic>
                      <p:nvPicPr>
                        <p:cNvPr id="26" name="对象 2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274" y="3166"/>
                          <a:ext cx="4549" cy="7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766445" y="3405823"/>
            <a:ext cx="9796780" cy="2939732"/>
            <a:chOff x="1207" y="5364"/>
            <a:chExt cx="15428" cy="4629"/>
          </a:xfrm>
        </p:grpSpPr>
        <p:sp>
          <p:nvSpPr>
            <p:cNvPr id="18" name="文本框 17"/>
            <p:cNvSpPr txBox="1"/>
            <p:nvPr/>
          </p:nvSpPr>
          <p:spPr>
            <a:xfrm>
              <a:off x="1207" y="5448"/>
              <a:ext cx="197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</a:rPr>
                <a:t>解题思路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: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23" y="7150"/>
              <a:ext cx="129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/>
                <a:t>解析</a:t>
              </a:r>
              <a:r>
                <a:rPr lang="en-US" altLang="zh-CN" sz="2000" b="1"/>
                <a:t>: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23" y="9365"/>
              <a:ext cx="2822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解得</a:t>
              </a:r>
              <a:r>
                <a:rPr lang="en-US" altLang="zh-CN" sz="2000" dirty="0"/>
                <a:t>:</a:t>
              </a:r>
              <a:r>
                <a:rPr lang="zh-CN" altLang="en-US" sz="2000" dirty="0"/>
                <a:t>原式</a:t>
              </a:r>
              <a:r>
                <a:rPr lang="en-US" altLang="zh-CN" sz="2000" dirty="0"/>
                <a:t>=0</a:t>
              </a:r>
            </a:p>
          </p:txBody>
        </p:sp>
        <p:graphicFrame>
          <p:nvGraphicFramePr>
            <p:cNvPr id="5" name="对象 4">
              <a:hlinkClick r:id="" action="ppaction://ole?verb=0"/>
            </p:cNvPr>
            <p:cNvGraphicFramePr/>
            <p:nvPr/>
          </p:nvGraphicFramePr>
          <p:xfrm>
            <a:off x="5744" y="5364"/>
            <a:ext cx="723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0" r:id="rId7" imgW="254000" imgH="228600" progId="Equation.3">
                    <p:embed/>
                  </p:oleObj>
                </mc:Choice>
                <mc:Fallback>
                  <p:oleObj r:id="rId7" imgW="254000" imgH="228600" progId="Equation.3">
                    <p:embed/>
                    <p:pic>
                      <p:nvPicPr>
                        <p:cNvPr id="5" name="对象 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744" y="5364"/>
                          <a:ext cx="723" cy="72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本框 18"/>
            <p:cNvSpPr txBox="1"/>
            <p:nvPr/>
          </p:nvSpPr>
          <p:spPr>
            <a:xfrm>
              <a:off x="3214" y="5448"/>
              <a:ext cx="1342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观察给的式子中       是</a:t>
              </a:r>
              <a:r>
                <a:rPr lang="en-US" altLang="zh-CN" dirty="0">
                  <a:solidFill>
                    <a:srgbClr val="C00000"/>
                  </a:solidFill>
                </a:rPr>
                <a:t>n</a:t>
              </a:r>
              <a:r>
                <a:rPr lang="zh-CN" altLang="en-US" dirty="0">
                  <a:solidFill>
                    <a:srgbClr val="C00000"/>
                  </a:solidFill>
                </a:rPr>
                <a:t>不变还是</a:t>
              </a:r>
              <a:r>
                <a:rPr lang="en-US" altLang="zh-CN" dirty="0">
                  <a:solidFill>
                    <a:srgbClr val="C00000"/>
                  </a:solidFill>
                </a:rPr>
                <a:t>m</a:t>
              </a:r>
              <a:r>
                <a:rPr lang="zh-CN" altLang="en-US" dirty="0">
                  <a:solidFill>
                    <a:srgbClr val="C00000"/>
                  </a:solidFill>
                </a:rPr>
                <a:t>不变</a:t>
              </a:r>
              <a:r>
                <a:rPr lang="en-US" altLang="zh-CN" dirty="0">
                  <a:solidFill>
                    <a:srgbClr val="C00000"/>
                  </a:solidFill>
                </a:rPr>
                <a:t>,</a:t>
              </a:r>
              <a:r>
                <a:rPr lang="zh-CN" altLang="en-US" dirty="0">
                  <a:solidFill>
                    <a:srgbClr val="C00000"/>
                  </a:solidFill>
                </a:rPr>
                <a:t>哪个不变替换哪一行</a:t>
              </a:r>
              <a:r>
                <a:rPr lang="en-US" altLang="zh-CN" dirty="0">
                  <a:solidFill>
                    <a:srgbClr val="C00000"/>
                  </a:solidFill>
                </a:rPr>
                <a:t>(</a:t>
              </a:r>
              <a:r>
                <a:rPr lang="zh-CN" altLang="en-US" dirty="0">
                  <a:solidFill>
                    <a:srgbClr val="C00000"/>
                  </a:solidFill>
                </a:rPr>
                <a:t>列</a:t>
              </a:r>
              <a:r>
                <a:rPr lang="en-US" altLang="zh-CN" dirty="0">
                  <a:solidFill>
                    <a:srgbClr val="C00000"/>
                  </a:solidFill>
                </a:rPr>
                <a:t>)</a:t>
              </a:r>
              <a:r>
                <a:rPr lang="zh-CN" altLang="en-US" dirty="0">
                  <a:solidFill>
                    <a:srgbClr val="C00000"/>
                  </a:solidFill>
                </a:rPr>
                <a:t>系</a:t>
              </a:r>
              <a:r>
                <a:rPr lang="en-US" altLang="zh-CN" dirty="0">
                  <a:solidFill>
                    <a:srgbClr val="C00000"/>
                  </a:solidFill>
                </a:rPr>
                <a:t>,</a:t>
              </a:r>
              <a:r>
                <a:rPr lang="zh-CN" altLang="en-US" dirty="0">
                  <a:solidFill>
                    <a:srgbClr val="C00000"/>
                  </a:solidFill>
                </a:rPr>
                <a:t>其他行列不变</a:t>
              </a:r>
              <a:r>
                <a:rPr lang="en-US" altLang="zh-CN" dirty="0">
                  <a:solidFill>
                    <a:srgbClr val="C00000"/>
                  </a:solidFill>
                </a:rPr>
                <a:t>,</a:t>
              </a:r>
              <a:r>
                <a:rPr lang="zh-CN" altLang="en-US" dirty="0">
                  <a:solidFill>
                    <a:srgbClr val="C00000"/>
                  </a:solidFill>
                </a:rPr>
                <a:t>构成新的行列式  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133" y="7198"/>
              <a:ext cx="14337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第三行不变</a:t>
              </a:r>
              <a:r>
                <a:rPr lang="en-US" altLang="zh-CN"/>
                <a:t>,</a:t>
              </a:r>
              <a:r>
                <a:rPr lang="zh-CN" altLang="en-US"/>
                <a:t>所以新的行列式为                                                  </a:t>
              </a:r>
              <a:r>
                <a:rPr lang="en-US" altLang="zh-CN"/>
                <a:t>,</a:t>
              </a:r>
              <a:r>
                <a:rPr lang="zh-CN" altLang="en-US"/>
                <a:t>因为第二行和第三行成倍数关系</a:t>
              </a:r>
              <a:r>
                <a:rPr lang="en-US" altLang="zh-CN"/>
                <a:t>,</a:t>
              </a:r>
            </a:p>
            <a:p>
              <a:endParaRPr lang="zh-CN" altLang="en-US"/>
            </a:p>
            <a:p>
              <a:r>
                <a:rPr lang="en-US" altLang="zh-CN"/>
                <a:t>*</a:t>
              </a:r>
              <a:r>
                <a:rPr lang="zh-CN" altLang="en-US"/>
                <a:t>根据零值定理</a:t>
              </a:r>
              <a:r>
                <a:rPr lang="en-US" altLang="zh-CN"/>
                <a:t>(</a:t>
              </a:r>
              <a:r>
                <a:rPr lang="zh-CN" altLang="en-US"/>
                <a:t>若行列式中两行倍数</a:t>
              </a:r>
              <a:r>
                <a:rPr lang="en-US" altLang="zh-CN"/>
                <a:t>,</a:t>
              </a:r>
            </a:p>
            <a:p>
              <a:r>
                <a:rPr lang="zh-CN" altLang="en-US"/>
                <a:t>则存在零行</a:t>
              </a:r>
              <a:r>
                <a:rPr lang="en-US" altLang="zh-CN"/>
                <a:t>,</a:t>
              </a:r>
              <a:r>
                <a:rPr lang="zh-CN" altLang="en-US"/>
                <a:t>行列式的值为</a:t>
              </a:r>
              <a:r>
                <a:rPr lang="en-US" altLang="zh-CN"/>
                <a:t>0)</a:t>
              </a:r>
              <a:r>
                <a:rPr lang="zh-CN" altLang="en-US"/>
                <a:t>  </a:t>
              </a:r>
            </a:p>
          </p:txBody>
        </p:sp>
        <p:graphicFrame>
          <p:nvGraphicFramePr>
            <p:cNvPr id="10" name="对象 9">
              <a:hlinkClick r:id="" action="ppaction://ole?verb=0"/>
            </p:cNvPr>
            <p:cNvGraphicFramePr/>
            <p:nvPr/>
          </p:nvGraphicFramePr>
          <p:xfrm>
            <a:off x="6950" y="5979"/>
            <a:ext cx="4198" cy="30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1" r:id="rId9" imgW="1358900" imgH="914400" progId="Equation.3">
                    <p:embed/>
                  </p:oleObj>
                </mc:Choice>
                <mc:Fallback>
                  <p:oleObj r:id="rId9" imgW="1358900" imgH="914400" progId="Equation.3">
                    <p:embed/>
                    <p:pic>
                      <p:nvPicPr>
                        <p:cNvPr id="10" name="对象 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950" y="5979"/>
                          <a:ext cx="4198" cy="301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8207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文本框 2"/>
          <p:cNvSpPr txBox="1">
            <a:spLocks noChangeArrowheads="1"/>
          </p:cNvSpPr>
          <p:nvPr/>
        </p:nvSpPr>
        <p:spPr bwMode="auto">
          <a:xfrm flipH="1">
            <a:off x="5859145" y="2806065"/>
            <a:ext cx="4517390" cy="15684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线性方程组解的判定及其求解</a:t>
            </a:r>
          </a:p>
        </p:txBody>
      </p:sp>
      <p:sp>
        <p:nvSpPr>
          <p:cNvPr id="1048666" name="等腰三角形 18"/>
          <p:cNvSpPr/>
          <p:nvPr/>
        </p:nvSpPr>
        <p:spPr>
          <a:xfrm>
            <a:off x="2145806" y="228174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67" name="等腰三角形 19"/>
          <p:cNvSpPr/>
          <p:nvPr/>
        </p:nvSpPr>
        <p:spPr>
          <a:xfrm>
            <a:off x="2574379" y="2715561"/>
            <a:ext cx="2311448" cy="1527748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68" name="等腰三角形 20"/>
          <p:cNvSpPr/>
          <p:nvPr/>
        </p:nvSpPr>
        <p:spPr>
          <a:xfrm rot="10800000">
            <a:off x="4040107" y="4506092"/>
            <a:ext cx="1691440" cy="1117955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69" name="文本框 1"/>
          <p:cNvSpPr txBox="1"/>
          <p:nvPr/>
        </p:nvSpPr>
        <p:spPr>
          <a:xfrm>
            <a:off x="3264270" y="2693882"/>
            <a:ext cx="92329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0834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531495" y="624840"/>
            <a:ext cx="7440930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4870" y="671830"/>
            <a:ext cx="68992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考点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：齐次线性方程组有无非零解的判断</a:t>
            </a:r>
          </a:p>
          <a:p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74015" y="1463040"/>
            <a:ext cx="5270500" cy="1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400"/>
              <a:t>【</a:t>
            </a:r>
            <a:r>
              <a:rPr lang="zh-CN" sz="2400"/>
              <a:t>定理</a:t>
            </a:r>
            <a:r>
              <a:rPr lang="en-US" altLang="zh-CN" sz="2400"/>
              <a:t>1</a:t>
            </a:r>
            <a:r>
              <a:rPr lang="zh-CN" altLang="en-US" sz="2400"/>
              <a:t>】设    为    阶矩阵，则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                                        </a:t>
            </a:r>
            <a:r>
              <a:rPr lang="en-US" altLang="zh-CN" sz="2400"/>
              <a:t>;</a:t>
            </a:r>
            <a:r>
              <a:rPr lang="zh-CN" altLang="en-US" sz="2400"/>
              <a:t>满秩</a:t>
            </a:r>
            <a:r>
              <a:rPr lang="en-US" altLang="zh-CN" sz="2400"/>
              <a:t>,    </a:t>
            </a:r>
            <a:r>
              <a:rPr lang="zh-CN" altLang="en-US" sz="2400"/>
              <a:t>可逆              </a:t>
            </a:r>
          </a:p>
          <a:p>
            <a:pPr fontAlgn="auto">
              <a:lnSpc>
                <a:spcPct val="120000"/>
              </a:lnSpc>
            </a:pPr>
            <a:r>
              <a:rPr lang="zh-CN" altLang="en-US" sz="2400"/>
              <a:t>                                            </a:t>
            </a:r>
            <a:r>
              <a:rPr lang="en-US" altLang="zh-CN" sz="2400"/>
              <a:t>;</a:t>
            </a:r>
            <a:r>
              <a:rPr lang="zh-CN" altLang="en-US" sz="2400"/>
              <a:t>降秩</a:t>
            </a:r>
            <a:r>
              <a:rPr lang="en-US" altLang="zh-CN" sz="2400"/>
              <a:t>,</a:t>
            </a:r>
            <a:r>
              <a:rPr lang="zh-CN" altLang="en-US" sz="2400"/>
              <a:t>    不可逆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/>
          <p:nvPr/>
        </p:nvGraphicFramePr>
        <p:xfrm>
          <a:off x="2666365" y="1610995"/>
          <a:ext cx="35814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r:id="rId3" imgW="127000" imgH="139700" progId="Equation.3">
                  <p:embed/>
                </p:oleObj>
              </mc:Choice>
              <mc:Fallback>
                <p:oleObj r:id="rId3" imgW="127000" imgH="139700" progId="Equation.3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6365" y="1610995"/>
                        <a:ext cx="35814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/>
          <p:nvPr/>
        </p:nvGraphicFramePr>
        <p:xfrm>
          <a:off x="2080260" y="1531620"/>
          <a:ext cx="358775" cy="43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4" r:id="rId5" imgW="152400" imgH="165100" progId="Equation.3">
                  <p:embed/>
                </p:oleObj>
              </mc:Choice>
              <mc:Fallback>
                <p:oleObj r:id="rId5" imgW="152400" imgH="165100" progId="Equation.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0260" y="1531620"/>
                        <a:ext cx="358775" cy="4337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/>
          <p:nvPr/>
        </p:nvGraphicFramePr>
        <p:xfrm>
          <a:off x="760730" y="2058670"/>
          <a:ext cx="2849880" cy="52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r:id="rId7" imgW="1181100" imgH="254000" progId="Equation.3">
                  <p:embed/>
                </p:oleObj>
              </mc:Choice>
              <mc:Fallback>
                <p:oleObj r:id="rId7" imgW="1181100" imgH="254000" progId="Equation.3">
                  <p:embed/>
                  <p:pic>
                    <p:nvPicPr>
                      <p:cNvPr id="9" name="对象 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0730" y="2058670"/>
                        <a:ext cx="2849880" cy="5264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/>
          <p:nvPr/>
        </p:nvGraphicFramePr>
        <p:xfrm>
          <a:off x="747395" y="2521585"/>
          <a:ext cx="2849880" cy="52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r:id="rId9" imgW="1181100" imgH="254000" progId="Equation.3">
                  <p:embed/>
                </p:oleObj>
              </mc:Choice>
              <mc:Fallback>
                <p:oleObj r:id="rId9" imgW="1181100" imgH="254000" progId="Equation.3">
                  <p:embed/>
                  <p:pic>
                    <p:nvPicPr>
                      <p:cNvPr id="11" name="对象 1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7395" y="2521585"/>
                        <a:ext cx="2849880" cy="5264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/>
          <p:nvPr/>
        </p:nvGraphicFramePr>
        <p:xfrm>
          <a:off x="4239895" y="2045335"/>
          <a:ext cx="358775" cy="43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r:id="rId11" imgW="152400" imgH="165100" progId="Equation.3">
                  <p:embed/>
                </p:oleObj>
              </mc:Choice>
              <mc:Fallback>
                <p:oleObj r:id="rId11" imgW="152400" imgH="165100" progId="Equation.3">
                  <p:embed/>
                  <p:pic>
                    <p:nvPicPr>
                      <p:cNvPr id="13" name="对象 1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9895" y="2045335"/>
                        <a:ext cx="358775" cy="4337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/>
          <p:nvPr/>
        </p:nvGraphicFramePr>
        <p:xfrm>
          <a:off x="4239895" y="2505710"/>
          <a:ext cx="358775" cy="43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r:id="rId12" imgW="152400" imgH="165100" progId="Equation.3">
                  <p:embed/>
                </p:oleObj>
              </mc:Choice>
              <mc:Fallback>
                <p:oleObj r:id="rId12" imgW="152400" imgH="165100" progId="Equation.3">
                  <p:embed/>
                  <p:pic>
                    <p:nvPicPr>
                      <p:cNvPr id="15" name="对象 1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9895" y="2505710"/>
                        <a:ext cx="358775" cy="4337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右大括号 19"/>
          <p:cNvSpPr/>
          <p:nvPr/>
        </p:nvSpPr>
        <p:spPr>
          <a:xfrm>
            <a:off x="5644515" y="2129790"/>
            <a:ext cx="291465" cy="864870"/>
          </a:xfrm>
          <a:prstGeom prst="rightBrace">
            <a:avLst>
              <a:gd name="adj1" fmla="val 8333"/>
              <a:gd name="adj2" fmla="val 5036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935980" y="2294890"/>
            <a:ext cx="386651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400"/>
              <a:t>矩阵行列式与秩之间的关系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11480" y="3463925"/>
            <a:ext cx="59791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【</a:t>
            </a:r>
            <a:r>
              <a:rPr lang="zh-CN" sz="2400"/>
              <a:t>定理</a:t>
            </a:r>
            <a:r>
              <a:rPr lang="en-US" altLang="zh-CN" sz="2400"/>
              <a:t>2</a:t>
            </a:r>
            <a:r>
              <a:rPr lang="zh-CN" altLang="en-US" sz="2400"/>
              <a:t>】设              为齐次线性方程组</a:t>
            </a:r>
            <a:r>
              <a:rPr lang="en-US" altLang="zh-CN" sz="2400"/>
              <a:t>,</a:t>
            </a:r>
            <a:r>
              <a:rPr lang="zh-CN" altLang="en-US" sz="2400"/>
              <a:t>则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                         有唯一零解        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                         有无穷多非零解</a:t>
            </a:r>
          </a:p>
        </p:txBody>
      </p:sp>
      <p:graphicFrame>
        <p:nvGraphicFramePr>
          <p:cNvPr id="23" name="对象 22">
            <a:hlinkClick r:id="" action="ppaction://ole?verb=0"/>
          </p:cNvPr>
          <p:cNvGraphicFramePr/>
          <p:nvPr/>
        </p:nvGraphicFramePr>
        <p:xfrm>
          <a:off x="2163763" y="3628390"/>
          <a:ext cx="1046480" cy="46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r:id="rId13" imgW="444500" imgH="177165" progId="Equation.3">
                  <p:embed/>
                </p:oleObj>
              </mc:Choice>
              <mc:Fallback>
                <p:oleObj r:id="rId13" imgW="444500" imgH="177165" progId="Equation.3">
                  <p:embed/>
                  <p:pic>
                    <p:nvPicPr>
                      <p:cNvPr id="23" name="对象 2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63763" y="3628390"/>
                        <a:ext cx="1046480" cy="4654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0"/>
          </p:cNvPr>
          <p:cNvGraphicFramePr/>
          <p:nvPr/>
        </p:nvGraphicFramePr>
        <p:xfrm>
          <a:off x="796925" y="4164330"/>
          <a:ext cx="1869440" cy="52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r:id="rId15" imgW="774065" imgH="254000" progId="Equation.3">
                  <p:embed/>
                </p:oleObj>
              </mc:Choice>
              <mc:Fallback>
                <p:oleObj r:id="rId15" imgW="774065" imgH="254000" progId="Equation.3">
                  <p:embed/>
                  <p:pic>
                    <p:nvPicPr>
                      <p:cNvPr id="25" name="对象 2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6925" y="4164330"/>
                        <a:ext cx="1869440" cy="5264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0"/>
          </p:cNvPr>
          <p:cNvGraphicFramePr/>
          <p:nvPr/>
        </p:nvGraphicFramePr>
        <p:xfrm>
          <a:off x="796925" y="4690745"/>
          <a:ext cx="1869440" cy="52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1" r:id="rId17" imgW="774065" imgH="254000" progId="Equation.3">
                  <p:embed/>
                </p:oleObj>
              </mc:Choice>
              <mc:Fallback>
                <p:oleObj r:id="rId17" imgW="774065" imgH="254000" progId="Equation.3">
                  <p:embed/>
                  <p:pic>
                    <p:nvPicPr>
                      <p:cNvPr id="28" name="对象 2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6925" y="4690745"/>
                        <a:ext cx="1869440" cy="5264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23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531495" y="624840"/>
            <a:ext cx="7440930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4870" y="671830"/>
            <a:ext cx="68992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考点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：齐次线性方程组有无非零解的判断</a:t>
            </a:r>
          </a:p>
          <a:p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531495" y="1320800"/>
            <a:ext cx="10566400" cy="1540510"/>
            <a:chOff x="837" y="2080"/>
            <a:chExt cx="16640" cy="2426"/>
          </a:xfrm>
        </p:grpSpPr>
        <p:sp>
          <p:nvSpPr>
            <p:cNvPr id="17" name="文本框 16"/>
            <p:cNvSpPr txBox="1"/>
            <p:nvPr/>
          </p:nvSpPr>
          <p:spPr>
            <a:xfrm>
              <a:off x="837" y="2816"/>
              <a:ext cx="1664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【例题</a:t>
              </a:r>
              <a:r>
                <a:rPr lang="en-US" altLang="zh-CN" sz="2400"/>
                <a:t>1</a:t>
              </a:r>
              <a:r>
                <a:rPr lang="zh-CN" altLang="en-US" sz="2400"/>
                <a:t>】  取何值时</a:t>
              </a:r>
              <a:r>
                <a:rPr lang="en-US" altLang="zh-CN" sz="2400"/>
                <a:t>,</a:t>
              </a:r>
              <a:r>
                <a:rPr lang="zh-CN" altLang="en-US" sz="2400"/>
                <a:t>齐次方程组                                   </a:t>
              </a:r>
              <a:r>
                <a:rPr lang="en-US" altLang="zh-CN" sz="2400"/>
                <a:t>,</a:t>
              </a:r>
              <a:r>
                <a:rPr lang="zh-CN" altLang="en-US" sz="2400"/>
                <a:t>有非零解。</a:t>
              </a:r>
            </a:p>
          </p:txBody>
        </p:sp>
        <p:graphicFrame>
          <p:nvGraphicFramePr>
            <p:cNvPr id="30" name="对象 29">
              <a:hlinkClick r:id="" action="ppaction://ole?verb=0"/>
            </p:cNvPr>
            <p:cNvGraphicFramePr/>
            <p:nvPr/>
          </p:nvGraphicFramePr>
          <p:xfrm>
            <a:off x="2923" y="2862"/>
            <a:ext cx="498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6" r:id="rId3" imgW="139700" imgH="177165" progId="Equation.3">
                    <p:embed/>
                  </p:oleObj>
                </mc:Choice>
                <mc:Fallback>
                  <p:oleObj r:id="rId3" imgW="139700" imgH="177165" progId="Equation.3">
                    <p:embed/>
                    <p:pic>
                      <p:nvPicPr>
                        <p:cNvPr id="30" name="对象 2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23" y="2862"/>
                          <a:ext cx="498" cy="63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>
              <a:hlinkClick r:id="" action="ppaction://ole?verb=0"/>
            </p:cNvPr>
            <p:cNvGraphicFramePr/>
            <p:nvPr/>
          </p:nvGraphicFramePr>
          <p:xfrm>
            <a:off x="7707" y="2080"/>
            <a:ext cx="3940" cy="2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7" r:id="rId5" imgW="1422400" imgH="711200" progId="Equation.3">
                    <p:embed/>
                  </p:oleObj>
                </mc:Choice>
                <mc:Fallback>
                  <p:oleObj r:id="rId5" imgW="1422400" imgH="711200" progId="Equation.3">
                    <p:embed/>
                    <p:pic>
                      <p:nvPicPr>
                        <p:cNvPr id="32" name="对象 31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707" y="2080"/>
                          <a:ext cx="3940" cy="24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699135" y="2861945"/>
            <a:ext cx="9801225" cy="3227705"/>
            <a:chOff x="1101" y="4507"/>
            <a:chExt cx="15435" cy="5083"/>
          </a:xfrm>
        </p:grpSpPr>
        <p:graphicFrame>
          <p:nvGraphicFramePr>
            <p:cNvPr id="7" name="对象 6">
              <a:hlinkClick r:id="" action="ppaction://ole?verb=0"/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7982573"/>
                </p:ext>
              </p:extLst>
            </p:nvPr>
          </p:nvGraphicFramePr>
          <p:xfrm>
            <a:off x="2158" y="5535"/>
            <a:ext cx="9700" cy="2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8" name="Equation" r:id="rId7" imgW="2958840" imgH="711000" progId="Equation.DSMT4">
                    <p:embed/>
                  </p:oleObj>
                </mc:Choice>
                <mc:Fallback>
                  <p:oleObj name="Equation" r:id="rId7" imgW="2958840" imgH="711000" progId="Equation.DSMT4">
                    <p:embed/>
                    <p:pic>
                      <p:nvPicPr>
                        <p:cNvPr id="7" name="对象 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158" y="5535"/>
                          <a:ext cx="9700" cy="27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文本框 33"/>
            <p:cNvSpPr txBox="1"/>
            <p:nvPr/>
          </p:nvSpPr>
          <p:spPr>
            <a:xfrm>
              <a:off x="1101" y="4507"/>
              <a:ext cx="246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</a:rPr>
                <a:t>解题思路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: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819" y="4513"/>
              <a:ext cx="137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先计算其行列式</a:t>
              </a:r>
              <a:r>
                <a:rPr lang="en-US" altLang="zh-CN" dirty="0">
                  <a:solidFill>
                    <a:srgbClr val="C00000"/>
                  </a:solidFill>
                </a:rPr>
                <a:t>,</a:t>
              </a:r>
              <a:r>
                <a:rPr lang="zh-CN" altLang="en-US" dirty="0">
                  <a:solidFill>
                    <a:srgbClr val="C00000"/>
                  </a:solidFill>
                </a:rPr>
                <a:t>行列式不等于</a:t>
              </a:r>
              <a:r>
                <a:rPr lang="en-US" altLang="zh-CN" dirty="0">
                  <a:solidFill>
                    <a:srgbClr val="C00000"/>
                  </a:solidFill>
                </a:rPr>
                <a:t>0,</a:t>
              </a:r>
              <a:r>
                <a:rPr lang="zh-CN" altLang="en-US" dirty="0">
                  <a:solidFill>
                    <a:srgbClr val="C00000"/>
                  </a:solidFill>
                </a:rPr>
                <a:t>有唯一零解</a:t>
              </a:r>
              <a:r>
                <a:rPr lang="en-US" altLang="zh-CN" dirty="0">
                  <a:solidFill>
                    <a:srgbClr val="C00000"/>
                  </a:solidFill>
                </a:rPr>
                <a:t>,</a:t>
              </a:r>
              <a:r>
                <a:rPr lang="zh-CN" altLang="en-US" dirty="0">
                  <a:solidFill>
                    <a:srgbClr val="C00000"/>
                  </a:solidFill>
                </a:rPr>
                <a:t>行列式等于</a:t>
              </a:r>
              <a:r>
                <a:rPr lang="en-US" altLang="zh-CN" dirty="0">
                  <a:solidFill>
                    <a:srgbClr val="C00000"/>
                  </a:solidFill>
                </a:rPr>
                <a:t>0,</a:t>
              </a:r>
              <a:r>
                <a:rPr lang="zh-CN" altLang="en-US" dirty="0">
                  <a:solidFill>
                    <a:srgbClr val="C00000"/>
                  </a:solidFill>
                </a:rPr>
                <a:t>有无穷多非零解。   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01" y="5409"/>
              <a:ext cx="129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/>
                <a:t>解析</a:t>
              </a:r>
              <a:r>
                <a:rPr lang="en-US" altLang="zh-CN" sz="2000" b="1"/>
                <a:t>:</a:t>
              </a:r>
            </a:p>
          </p:txBody>
        </p:sp>
        <p:sp>
          <p:nvSpPr>
            <p:cNvPr id="39" name="右箭头 38"/>
            <p:cNvSpPr/>
            <p:nvPr/>
          </p:nvSpPr>
          <p:spPr>
            <a:xfrm>
              <a:off x="1101" y="8983"/>
              <a:ext cx="1030" cy="41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8" name="对象 47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8420887"/>
                </p:ext>
              </p:extLst>
            </p:nvPr>
          </p:nvGraphicFramePr>
          <p:xfrm>
            <a:off x="2197" y="8793"/>
            <a:ext cx="6134" cy="7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9" name="Equation" r:id="rId9" imgW="1600200" imgH="203040" progId="Equation.DSMT4">
                    <p:embed/>
                  </p:oleObj>
                </mc:Choice>
                <mc:Fallback>
                  <p:oleObj name="Equation" r:id="rId9" imgW="1600200" imgH="203040" progId="Equation.DSMT4">
                    <p:embed/>
                    <p:pic>
                      <p:nvPicPr>
                        <p:cNvPr id="48" name="对象 47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97" y="8793"/>
                          <a:ext cx="6134" cy="7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文本框 56"/>
            <p:cNvSpPr txBox="1"/>
            <p:nvPr/>
          </p:nvSpPr>
          <p:spPr>
            <a:xfrm>
              <a:off x="8068" y="8829"/>
              <a:ext cx="271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时有非零解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531495" y="624840"/>
            <a:ext cx="7440930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4870" y="671830"/>
            <a:ext cx="68992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考点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：齐次线性方程组有无非零解的判断</a:t>
            </a:r>
          </a:p>
          <a:p>
            <a:endParaRPr lang="zh-CN" altLang="en-US" sz="28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531495" y="1287780"/>
            <a:ext cx="10566400" cy="1540510"/>
            <a:chOff x="837" y="2028"/>
            <a:chExt cx="16640" cy="2426"/>
          </a:xfrm>
        </p:grpSpPr>
        <p:sp>
          <p:nvSpPr>
            <p:cNvPr id="17" name="文本框 16"/>
            <p:cNvSpPr txBox="1"/>
            <p:nvPr/>
          </p:nvSpPr>
          <p:spPr>
            <a:xfrm>
              <a:off x="837" y="2837"/>
              <a:ext cx="16641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【练习</a:t>
              </a:r>
              <a:r>
                <a:rPr lang="en-US" altLang="zh-CN" sz="2400"/>
                <a:t>1</a:t>
              </a:r>
              <a:r>
                <a:rPr lang="zh-CN" altLang="en-US" sz="2400"/>
                <a:t>】设线性方程组                              的系数矩阵为    </a:t>
              </a:r>
              <a:r>
                <a:rPr lang="en-US" altLang="zh-CN" sz="2400"/>
                <a:t>,3</a:t>
              </a:r>
              <a:r>
                <a:rPr lang="zh-CN" altLang="en-US" sz="2400"/>
                <a:t>阶矩阵          </a:t>
              </a:r>
              <a:r>
                <a:rPr lang="en-US" altLang="zh-CN" sz="2400"/>
                <a:t>,</a:t>
              </a:r>
            </a:p>
            <a:p>
              <a:r>
                <a:rPr lang="zh-CN" altLang="en-US" sz="2400"/>
                <a:t>                                                                            且            </a:t>
              </a:r>
              <a:r>
                <a:rPr lang="en-US" altLang="zh-CN" sz="2400"/>
                <a:t>,</a:t>
              </a:r>
              <a:r>
                <a:rPr lang="zh-CN" altLang="en-US" sz="2400"/>
                <a:t>试求    。</a:t>
              </a:r>
            </a:p>
          </p:txBody>
        </p:sp>
        <p:graphicFrame>
          <p:nvGraphicFramePr>
            <p:cNvPr id="32" name="对象 31">
              <a:hlinkClick r:id="" action="ppaction://ole?verb=0"/>
            </p:cNvPr>
            <p:cNvGraphicFramePr/>
            <p:nvPr/>
          </p:nvGraphicFramePr>
          <p:xfrm>
            <a:off x="5976" y="2028"/>
            <a:ext cx="3301" cy="2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38" r:id="rId3" imgW="1168400" imgH="711200" progId="Equation.3">
                    <p:embed/>
                  </p:oleObj>
                </mc:Choice>
                <mc:Fallback>
                  <p:oleObj r:id="rId3" imgW="1168400" imgH="711200" progId="Equation.3">
                    <p:embed/>
                    <p:pic>
                      <p:nvPicPr>
                        <p:cNvPr id="32" name="对象 31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76" y="2028"/>
                          <a:ext cx="3301" cy="242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>
              <a:hlinkClick r:id="" action="ppaction://ole?verb=0"/>
            </p:cNvPr>
            <p:cNvGraphicFramePr/>
            <p:nvPr/>
          </p:nvGraphicFramePr>
          <p:xfrm>
            <a:off x="12124" y="2917"/>
            <a:ext cx="431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39" r:id="rId5" imgW="152400" imgH="165100" progId="Equation.3">
                    <p:embed/>
                  </p:oleObj>
                </mc:Choice>
                <mc:Fallback>
                  <p:oleObj r:id="rId5" imgW="152400" imgH="165100" progId="Equation.3">
                    <p:embed/>
                    <p:pic>
                      <p:nvPicPr>
                        <p:cNvPr id="3" name="对象 2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124" y="2917"/>
                          <a:ext cx="431" cy="56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hlinkClick r:id="" action="ppaction://ole?verb=0"/>
            </p:cNvPr>
            <p:cNvGraphicFramePr/>
            <p:nvPr/>
          </p:nvGraphicFramePr>
          <p:xfrm>
            <a:off x="14322" y="2919"/>
            <a:ext cx="1256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0" r:id="rId7" imgW="381000" imgH="177165" progId="Equation.3">
                    <p:embed/>
                  </p:oleObj>
                </mc:Choice>
                <mc:Fallback>
                  <p:oleObj r:id="rId7" imgW="381000" imgH="177165" progId="Equation.3">
                    <p:embed/>
                    <p:pic>
                      <p:nvPicPr>
                        <p:cNvPr id="5" name="对象 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322" y="2919"/>
                          <a:ext cx="1256" cy="6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hlinkClick r:id="" action="ppaction://ole?verb=0"/>
            </p:cNvPr>
            <p:cNvGraphicFramePr/>
            <p:nvPr/>
          </p:nvGraphicFramePr>
          <p:xfrm>
            <a:off x="9659" y="3502"/>
            <a:ext cx="1329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1" r:id="rId9" imgW="469900" imgH="177165" progId="Equation.3">
                    <p:embed/>
                  </p:oleObj>
                </mc:Choice>
                <mc:Fallback>
                  <p:oleObj r:id="rId9" imgW="469900" imgH="177165" progId="Equation.3">
                    <p:embed/>
                    <p:pic>
                      <p:nvPicPr>
                        <p:cNvPr id="8" name="对象 7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659" y="3502"/>
                          <a:ext cx="1329" cy="60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hlinkClick r:id="" action="ppaction://ole?verb=0"/>
            </p:cNvPr>
            <p:cNvGraphicFramePr/>
            <p:nvPr/>
          </p:nvGraphicFramePr>
          <p:xfrm>
            <a:off x="12124" y="3538"/>
            <a:ext cx="396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2" r:id="rId11" imgW="139700" imgH="177165" progId="Equation.3">
                    <p:embed/>
                  </p:oleObj>
                </mc:Choice>
                <mc:Fallback>
                  <p:oleObj r:id="rId11" imgW="139700" imgH="177165" progId="Equation.3">
                    <p:embed/>
                    <p:pic>
                      <p:nvPicPr>
                        <p:cNvPr id="10" name="对象 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124" y="3538"/>
                          <a:ext cx="396" cy="60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699135" y="3370580"/>
            <a:ext cx="9863455" cy="660400"/>
            <a:chOff x="1101" y="5308"/>
            <a:chExt cx="15533" cy="1040"/>
          </a:xfrm>
        </p:grpSpPr>
        <p:sp>
          <p:nvSpPr>
            <p:cNvPr id="34" name="文本框 33"/>
            <p:cNvSpPr txBox="1"/>
            <p:nvPr/>
          </p:nvSpPr>
          <p:spPr>
            <a:xfrm>
              <a:off x="1101" y="5308"/>
              <a:ext cx="246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C00000"/>
                  </a:solidFill>
                </a:rPr>
                <a:t>解题思路</a:t>
              </a:r>
              <a:r>
                <a:rPr lang="en-US" altLang="zh-CN" sz="2000" b="1">
                  <a:solidFill>
                    <a:srgbClr val="C00000"/>
                  </a:solidFill>
                </a:rPr>
                <a:t>: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917" y="5332"/>
              <a:ext cx="1371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若设一个行矩阵                       </a:t>
              </a:r>
              <a:r>
                <a:rPr lang="en-US" altLang="zh-CN" dirty="0">
                  <a:solidFill>
                    <a:srgbClr val="C00000"/>
                  </a:solidFill>
                </a:rPr>
                <a:t>,</a:t>
              </a:r>
              <a:r>
                <a:rPr lang="zh-CN" altLang="en-US" dirty="0">
                  <a:solidFill>
                    <a:srgbClr val="C00000"/>
                  </a:solidFill>
                </a:rPr>
                <a:t>                      不全为零</a:t>
              </a:r>
              <a:r>
                <a:rPr lang="en-US" altLang="zh-CN" dirty="0">
                  <a:solidFill>
                    <a:srgbClr val="C00000"/>
                  </a:solidFill>
                </a:rPr>
                <a:t>,</a:t>
              </a:r>
              <a:r>
                <a:rPr lang="zh-CN" altLang="en-US" dirty="0">
                  <a:solidFill>
                    <a:srgbClr val="C00000"/>
                  </a:solidFill>
                </a:rPr>
                <a:t>                                     </a:t>
              </a:r>
              <a:r>
                <a:rPr lang="en-US" altLang="zh-CN" dirty="0">
                  <a:solidFill>
                    <a:srgbClr val="C00000"/>
                  </a:solidFill>
                </a:rPr>
                <a:t>,</a:t>
              </a:r>
              <a:r>
                <a:rPr lang="zh-CN" altLang="en-US" dirty="0">
                  <a:solidFill>
                    <a:srgbClr val="C00000"/>
                  </a:solidFill>
                </a:rPr>
                <a:t>说明原线性方程组有非零解</a:t>
              </a:r>
              <a:r>
                <a:rPr lang="en-US" altLang="zh-CN" dirty="0">
                  <a:solidFill>
                    <a:srgbClr val="C00000"/>
                  </a:solidFill>
                </a:rPr>
                <a:t>,</a:t>
              </a:r>
              <a:r>
                <a:rPr lang="zh-CN" altLang="en-US" dirty="0">
                  <a:solidFill>
                    <a:srgbClr val="C00000"/>
                  </a:solidFill>
                </a:rPr>
                <a:t> 计算其行列式</a:t>
              </a:r>
              <a:r>
                <a:rPr lang="en-US" altLang="zh-CN" dirty="0">
                  <a:solidFill>
                    <a:srgbClr val="C00000"/>
                  </a:solidFill>
                </a:rPr>
                <a:t>,</a:t>
              </a:r>
              <a:r>
                <a:rPr lang="zh-CN" altLang="en-US" dirty="0">
                  <a:solidFill>
                    <a:srgbClr val="C00000"/>
                  </a:solidFill>
                </a:rPr>
                <a:t>求行列式为</a:t>
              </a:r>
              <a:r>
                <a:rPr lang="en-US" altLang="zh-CN" dirty="0">
                  <a:solidFill>
                    <a:srgbClr val="C00000"/>
                  </a:solidFill>
                </a:rPr>
                <a:t>0</a:t>
              </a:r>
              <a:r>
                <a:rPr lang="zh-CN" altLang="en-US" dirty="0">
                  <a:solidFill>
                    <a:srgbClr val="C00000"/>
                  </a:solidFill>
                </a:rPr>
                <a:t>时   的值即可</a:t>
              </a:r>
            </a:p>
          </p:txBody>
        </p:sp>
        <p:graphicFrame>
          <p:nvGraphicFramePr>
            <p:cNvPr id="12" name="对象 11">
              <a:hlinkClick r:id="" action="ppaction://ole?verb=0"/>
            </p:cNvPr>
            <p:cNvGraphicFramePr/>
            <p:nvPr/>
          </p:nvGraphicFramePr>
          <p:xfrm>
            <a:off x="5522" y="5332"/>
            <a:ext cx="1977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3" r:id="rId13" imgW="812800" imgH="228600" progId="Equation.3">
                    <p:embed/>
                  </p:oleObj>
                </mc:Choice>
                <mc:Fallback>
                  <p:oleObj r:id="rId13" imgW="812800" imgH="228600" progId="Equation.3">
                    <p:embed/>
                    <p:pic>
                      <p:nvPicPr>
                        <p:cNvPr id="12" name="对象 11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522" y="5332"/>
                          <a:ext cx="1977" cy="60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hlinkClick r:id="" action="ppaction://ole?verb=0"/>
            </p:cNvPr>
            <p:cNvGraphicFramePr/>
            <p:nvPr/>
          </p:nvGraphicFramePr>
          <p:xfrm>
            <a:off x="7621" y="5394"/>
            <a:ext cx="180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4" r:id="rId15" imgW="558800" imgH="228600" progId="Equation.3">
                    <p:embed/>
                  </p:oleObj>
                </mc:Choice>
                <mc:Fallback>
                  <p:oleObj r:id="rId15" imgW="558800" imgH="228600" progId="Equation.3">
                    <p:embed/>
                    <p:pic>
                      <p:nvPicPr>
                        <p:cNvPr id="14" name="对象 13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621" y="5394"/>
                          <a:ext cx="1809" cy="58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hlinkClick r:id="" action="ppaction://ole?verb=0"/>
            </p:cNvPr>
            <p:cNvGraphicFramePr/>
            <p:nvPr/>
          </p:nvGraphicFramePr>
          <p:xfrm>
            <a:off x="10796" y="5374"/>
            <a:ext cx="3053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5" r:id="rId17" imgW="1155700" imgH="177165" progId="Equation.3">
                    <p:embed/>
                  </p:oleObj>
                </mc:Choice>
                <mc:Fallback>
                  <p:oleObj r:id="rId17" imgW="1155700" imgH="177165" progId="Equation.3">
                    <p:embed/>
                    <p:pic>
                      <p:nvPicPr>
                        <p:cNvPr id="16" name="对象 1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796" y="5374"/>
                          <a:ext cx="3053" cy="49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hlinkClick r:id="" action="ppaction://ole?verb=0"/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63731872"/>
                </p:ext>
              </p:extLst>
            </p:nvPr>
          </p:nvGraphicFramePr>
          <p:xfrm>
            <a:off x="9949" y="5911"/>
            <a:ext cx="37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6" r:id="rId19" imgW="139700" imgH="177165" progId="Equation.3">
                    <p:embed/>
                  </p:oleObj>
                </mc:Choice>
                <mc:Fallback>
                  <p:oleObj r:id="rId19" imgW="139700" imgH="177165" progId="Equation.3">
                    <p:embed/>
                    <p:pic>
                      <p:nvPicPr>
                        <p:cNvPr id="19" name="对象 18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949" y="5911"/>
                          <a:ext cx="374" cy="35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590278" y="4785360"/>
            <a:ext cx="10588625" cy="1338580"/>
            <a:chOff x="1207" y="7623"/>
            <a:chExt cx="16675" cy="2108"/>
          </a:xfrm>
        </p:grpSpPr>
        <p:sp>
          <p:nvSpPr>
            <p:cNvPr id="21" name="文本框 20"/>
            <p:cNvSpPr txBox="1"/>
            <p:nvPr/>
          </p:nvSpPr>
          <p:spPr>
            <a:xfrm>
              <a:off x="1207" y="8341"/>
              <a:ext cx="207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答案</a:t>
              </a:r>
              <a:r>
                <a:rPr lang="en-US" altLang="zh-CN" sz="2000" dirty="0"/>
                <a:t>:</a:t>
              </a:r>
              <a:r>
                <a:rPr lang="zh-CN" altLang="en-US" sz="2000" dirty="0"/>
                <a:t>原式</a:t>
              </a:r>
            </a:p>
          </p:txBody>
        </p:sp>
        <p:graphicFrame>
          <p:nvGraphicFramePr>
            <p:cNvPr id="22" name="对象 21">
              <a:hlinkClick r:id="" action="ppaction://ole?verb=0"/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6478688"/>
                </p:ext>
              </p:extLst>
            </p:nvPr>
          </p:nvGraphicFramePr>
          <p:xfrm>
            <a:off x="2992" y="7623"/>
            <a:ext cx="14890" cy="2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7" name="Equation" r:id="rId20" imgW="5892480" imgH="711000" progId="Equation.DSMT4">
                    <p:embed/>
                  </p:oleObj>
                </mc:Choice>
                <mc:Fallback>
                  <p:oleObj name="Equation" r:id="rId20" imgW="5892480" imgH="711000" progId="Equation.DSMT4">
                    <p:embed/>
                    <p:pic>
                      <p:nvPicPr>
                        <p:cNvPr id="22" name="对象 21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992" y="7623"/>
                          <a:ext cx="14890" cy="210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4461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等腰三角形 33"/>
          <p:cNvSpPr/>
          <p:nvPr/>
        </p:nvSpPr>
        <p:spPr>
          <a:xfrm>
            <a:off x="83370" y="477543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7" name="等腰三角形 31"/>
          <p:cNvSpPr/>
          <p:nvPr/>
        </p:nvSpPr>
        <p:spPr>
          <a:xfrm rot="10800000">
            <a:off x="0" y="32224"/>
            <a:ext cx="4496263" cy="2971800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8" name="文本框 19"/>
          <p:cNvSpPr txBox="1"/>
          <p:nvPr/>
        </p:nvSpPr>
        <p:spPr>
          <a:xfrm>
            <a:off x="3322432" y="3138937"/>
            <a:ext cx="1598035" cy="189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1048599" name="文本框 15"/>
          <p:cNvSpPr txBox="1">
            <a:spLocks noChangeArrowheads="1"/>
          </p:cNvSpPr>
          <p:nvPr/>
        </p:nvSpPr>
        <p:spPr bwMode="auto">
          <a:xfrm>
            <a:off x="4741545" y="2390775"/>
            <a:ext cx="649732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 矩阵及其运算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00" name="文本框 17"/>
          <p:cNvSpPr txBox="1">
            <a:spLocks noChangeArrowheads="1"/>
          </p:cNvSpPr>
          <p:nvPr/>
        </p:nvSpPr>
        <p:spPr bwMode="auto">
          <a:xfrm>
            <a:off x="4741817" y="3322313"/>
            <a:ext cx="6113417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 行列式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01" name="文本框 19"/>
          <p:cNvSpPr txBox="1">
            <a:spLocks noChangeArrowheads="1"/>
          </p:cNvSpPr>
          <p:nvPr/>
        </p:nvSpPr>
        <p:spPr bwMode="auto">
          <a:xfrm>
            <a:off x="4741545" y="4253230"/>
            <a:ext cx="641477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 线性方程组解的判定及其求解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02" name="等腰三角形 1"/>
          <p:cNvSpPr/>
          <p:nvPr/>
        </p:nvSpPr>
        <p:spPr>
          <a:xfrm rot="10800000">
            <a:off x="716438" y="43110"/>
            <a:ext cx="3063388" cy="2024743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3" name="等腰三角形 29"/>
          <p:cNvSpPr/>
          <p:nvPr/>
        </p:nvSpPr>
        <p:spPr>
          <a:xfrm rot="10800000">
            <a:off x="3191344" y="0"/>
            <a:ext cx="2296886" cy="1518124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4" name="等腰三角形 32"/>
          <p:cNvSpPr/>
          <p:nvPr/>
        </p:nvSpPr>
        <p:spPr>
          <a:xfrm>
            <a:off x="785167" y="5770544"/>
            <a:ext cx="1663020" cy="1099171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5"/>
          <p:cNvSpPr txBox="1">
            <a:spLocks noChangeArrowheads="1"/>
          </p:cNvSpPr>
          <p:nvPr/>
        </p:nvSpPr>
        <p:spPr bwMode="auto">
          <a:xfrm>
            <a:off x="4741817" y="5248258"/>
            <a:ext cx="6413863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维向量与向量组的线性相关性</a:t>
            </a:r>
          </a:p>
        </p:txBody>
      </p:sp>
    </p:spTree>
    <p:extLst>
      <p:ext uri="{BB962C8B-B14F-4D97-AF65-F5344CB8AC3E}">
        <p14:creationId xmlns:p14="http://schemas.microsoft.com/office/powerpoint/2010/main" val="84629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531495" y="624840"/>
            <a:ext cx="7760970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4870" y="671830"/>
            <a:ext cx="74275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考点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：含未知参数的非齐次线性方程组的解</a:t>
            </a:r>
          </a:p>
          <a:p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99415" y="1463040"/>
            <a:ext cx="8357870" cy="1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2400"/>
              <a:t>【</a:t>
            </a:r>
            <a:r>
              <a:rPr lang="zh-CN" sz="2400"/>
              <a:t>定理</a:t>
            </a:r>
            <a:r>
              <a:rPr lang="en-US" altLang="zh-CN" sz="2400"/>
              <a:t>3</a:t>
            </a:r>
            <a:r>
              <a:rPr lang="zh-CN" altLang="en-US" sz="2400"/>
              <a:t>】设    为    阶矩阵，则                的解的情况下</a:t>
            </a:r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   (1)</a:t>
            </a:r>
            <a:r>
              <a:rPr lang="zh-CN" altLang="en-US" sz="2400"/>
              <a:t>                    方程组有唯一解            </a:t>
            </a:r>
          </a:p>
          <a:p>
            <a:pPr fontAlgn="auto">
              <a:lnSpc>
                <a:spcPct val="120000"/>
              </a:lnSpc>
            </a:pPr>
            <a:r>
              <a:rPr lang="en-US" altLang="zh-CN" sz="2400"/>
              <a:t>   (2)</a:t>
            </a:r>
            <a:r>
              <a:rPr lang="zh-CN" altLang="en-US" sz="2400"/>
              <a:t>                    方程组有</a:t>
            </a:r>
            <a:r>
              <a:rPr lang="zh-CN" altLang="en-US" sz="2400" u="sng">
                <a:solidFill>
                  <a:schemeClr val="accent1"/>
                </a:solidFill>
              </a:rPr>
              <a:t>无解</a:t>
            </a:r>
            <a:r>
              <a:rPr lang="zh-CN" altLang="en-US" sz="2400"/>
              <a:t>或</a:t>
            </a:r>
            <a:r>
              <a:rPr lang="zh-CN" altLang="en-US" sz="2400" u="sng">
                <a:solidFill>
                  <a:schemeClr val="accent1"/>
                </a:solidFill>
              </a:rPr>
              <a:t>无穷多解</a:t>
            </a:r>
            <a:endParaRPr lang="zh-CN" altLang="en-US" sz="2400"/>
          </a:p>
        </p:txBody>
      </p:sp>
      <p:graphicFrame>
        <p:nvGraphicFramePr>
          <p:cNvPr id="3" name="对象 2">
            <a:hlinkClick r:id="" action="ppaction://ole?verb=0"/>
          </p:cNvPr>
          <p:cNvGraphicFramePr/>
          <p:nvPr/>
        </p:nvGraphicFramePr>
        <p:xfrm>
          <a:off x="2666365" y="1610995"/>
          <a:ext cx="35814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9" r:id="rId3" imgW="127000" imgH="139700" progId="Equation.3">
                  <p:embed/>
                </p:oleObj>
              </mc:Choice>
              <mc:Fallback>
                <p:oleObj r:id="rId3" imgW="127000" imgH="139700" progId="Equation.3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6365" y="1610995"/>
                        <a:ext cx="358140" cy="381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/>
          <p:nvPr/>
        </p:nvGraphicFramePr>
        <p:xfrm>
          <a:off x="2080260" y="1531620"/>
          <a:ext cx="358775" cy="43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0" r:id="rId5" imgW="152400" imgH="165100" progId="Equation.3">
                  <p:embed/>
                </p:oleObj>
              </mc:Choice>
              <mc:Fallback>
                <p:oleObj r:id="rId5" imgW="152400" imgH="165100" progId="Equation.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0260" y="1531620"/>
                        <a:ext cx="358775" cy="4337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/>
          <p:nvPr/>
        </p:nvGraphicFramePr>
        <p:xfrm>
          <a:off x="1083310" y="2049145"/>
          <a:ext cx="1502410" cy="52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1" r:id="rId7" imgW="622300" imgH="254000" progId="Equation.3">
                  <p:embed/>
                </p:oleObj>
              </mc:Choice>
              <mc:Fallback>
                <p:oleObj r:id="rId7" imgW="622300" imgH="254000" progId="Equation.3">
                  <p:embed/>
                  <p:pic>
                    <p:nvPicPr>
                      <p:cNvPr id="9" name="对象 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3310" y="2049145"/>
                        <a:ext cx="1502410" cy="5264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/>
          <p:nvPr/>
        </p:nvGraphicFramePr>
        <p:xfrm>
          <a:off x="1100455" y="2481580"/>
          <a:ext cx="1502410" cy="52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2" r:id="rId9" imgW="622300" imgH="254000" progId="Equation.3">
                  <p:embed/>
                </p:oleObj>
              </mc:Choice>
              <mc:Fallback>
                <p:oleObj r:id="rId9" imgW="622300" imgH="254000" progId="Equation.3">
                  <p:embed/>
                  <p:pic>
                    <p:nvPicPr>
                      <p:cNvPr id="11" name="对象 1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00455" y="2481580"/>
                        <a:ext cx="1502410" cy="5264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/>
          <p:nvPr/>
        </p:nvGraphicFramePr>
        <p:xfrm>
          <a:off x="2846070" y="3586163"/>
          <a:ext cx="837565" cy="36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3" r:id="rId11" imgW="355600" imgH="139700" progId="Equation.3">
                  <p:embed/>
                </p:oleObj>
              </mc:Choice>
              <mc:Fallback>
                <p:oleObj r:id="rId11" imgW="355600" imgH="139700" progId="Equation.3">
                  <p:embed/>
                  <p:pic>
                    <p:nvPicPr>
                      <p:cNvPr id="13" name="对象 1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46070" y="3586163"/>
                        <a:ext cx="837565" cy="3670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31495" y="3366135"/>
            <a:ext cx="90246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/>
              <a:t>【</a:t>
            </a:r>
            <a:r>
              <a:rPr lang="zh-CN" sz="2400"/>
              <a:t>定理</a:t>
            </a:r>
            <a:r>
              <a:rPr lang="en-US" altLang="zh-CN" sz="2400"/>
              <a:t>4</a:t>
            </a:r>
            <a:r>
              <a:rPr lang="zh-CN" altLang="en-US" sz="2400"/>
              <a:t>】设    为           的矩阵</a:t>
            </a:r>
            <a:r>
              <a:rPr lang="en-US" altLang="zh-CN" sz="2400"/>
              <a:t>,</a:t>
            </a:r>
            <a:r>
              <a:rPr lang="zh-CN" altLang="en-US" sz="2400"/>
              <a:t>则               的解的情况如下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                                                 有唯一解        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                                                 有无穷多解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                                         无解</a:t>
            </a:r>
          </a:p>
        </p:txBody>
      </p:sp>
      <p:graphicFrame>
        <p:nvGraphicFramePr>
          <p:cNvPr id="23" name="对象 22">
            <a:hlinkClick r:id="" action="ppaction://ole?verb=0"/>
          </p:cNvPr>
          <p:cNvGraphicFramePr/>
          <p:nvPr/>
        </p:nvGraphicFramePr>
        <p:xfrm>
          <a:off x="2253298" y="3518853"/>
          <a:ext cx="35941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" r:id="rId13" imgW="152400" imgH="165100" progId="Equation.3">
                  <p:embed/>
                </p:oleObj>
              </mc:Choice>
              <mc:Fallback>
                <p:oleObj r:id="rId13" imgW="152400" imgH="165100" progId="Equation.3">
                  <p:embed/>
                  <p:pic>
                    <p:nvPicPr>
                      <p:cNvPr id="23" name="对象 2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53298" y="3518853"/>
                        <a:ext cx="359410" cy="43434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/>
          <p:nvPr/>
        </p:nvGraphicFramePr>
        <p:xfrm>
          <a:off x="4491355" y="1529080"/>
          <a:ext cx="1166495" cy="46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5" r:id="rId15" imgW="495300" imgH="177165" progId="Equation.3">
                  <p:embed/>
                </p:oleObj>
              </mc:Choice>
              <mc:Fallback>
                <p:oleObj r:id="rId15" imgW="495300" imgH="177165" progId="Equation.3">
                  <p:embed/>
                  <p:pic>
                    <p:nvPicPr>
                      <p:cNvPr id="7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91355" y="1529080"/>
                        <a:ext cx="1166495" cy="4654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/>
          <p:nvPr/>
        </p:nvGraphicFramePr>
        <p:xfrm>
          <a:off x="4882515" y="3514725"/>
          <a:ext cx="1166495" cy="46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6" r:id="rId17" imgW="495300" imgH="177165" progId="Equation.3">
                  <p:embed/>
                </p:oleObj>
              </mc:Choice>
              <mc:Fallback>
                <p:oleObj r:id="rId17" imgW="495300" imgH="177165" progId="Equation.3">
                  <p:embed/>
                  <p:pic>
                    <p:nvPicPr>
                      <p:cNvPr id="18" name="对象 1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82515" y="3514725"/>
                        <a:ext cx="1166495" cy="4654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0"/>
          </p:cNvPr>
          <p:cNvGraphicFramePr/>
          <p:nvPr/>
        </p:nvGraphicFramePr>
        <p:xfrm>
          <a:off x="796608" y="4071938"/>
          <a:ext cx="361632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7" r:id="rId19" imgW="1498600" imgH="215900" progId="Equation.3">
                  <p:embed/>
                </p:oleObj>
              </mc:Choice>
              <mc:Fallback>
                <p:oleObj r:id="rId19" imgW="1498600" imgH="215900" progId="Equation.3">
                  <p:embed/>
                  <p:pic>
                    <p:nvPicPr>
                      <p:cNvPr id="26" name="对象 2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6608" y="4071938"/>
                        <a:ext cx="3616325" cy="44831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0"/>
          </p:cNvPr>
          <p:cNvGraphicFramePr/>
          <p:nvPr/>
        </p:nvGraphicFramePr>
        <p:xfrm>
          <a:off x="821373" y="4630421"/>
          <a:ext cx="3616325" cy="44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8" r:id="rId21" imgW="1498600" imgH="215900" progId="Equation.3">
                  <p:embed/>
                </p:oleObj>
              </mc:Choice>
              <mc:Fallback>
                <p:oleObj r:id="rId21" imgW="1498600" imgH="215900" progId="Equation.3">
                  <p:embed/>
                  <p:pic>
                    <p:nvPicPr>
                      <p:cNvPr id="31" name="对象 3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21373" y="4630421"/>
                        <a:ext cx="3616325" cy="4489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0"/>
          </p:cNvPr>
          <p:cNvGraphicFramePr/>
          <p:nvPr/>
        </p:nvGraphicFramePr>
        <p:xfrm>
          <a:off x="821373" y="5159376"/>
          <a:ext cx="3034665" cy="44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9" r:id="rId23" imgW="1257300" imgH="215900" progId="Equation.3">
                  <p:embed/>
                </p:oleObj>
              </mc:Choice>
              <mc:Fallback>
                <p:oleObj r:id="rId23" imgW="1257300" imgH="215900" progId="Equation.3">
                  <p:embed/>
                  <p:pic>
                    <p:nvPicPr>
                      <p:cNvPr id="33" name="对象 3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21373" y="5159376"/>
                        <a:ext cx="3034665" cy="4489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7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531495" y="624840"/>
            <a:ext cx="7760970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4870" y="671830"/>
            <a:ext cx="74275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考点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：含未知参数的非齐次线性方程组的解</a:t>
            </a:r>
          </a:p>
          <a:p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699135" y="3075305"/>
            <a:ext cx="9800590" cy="2666365"/>
            <a:chOff x="1101" y="4843"/>
            <a:chExt cx="15434" cy="4199"/>
          </a:xfrm>
        </p:grpSpPr>
        <p:graphicFrame>
          <p:nvGraphicFramePr>
            <p:cNvPr id="25" name="对象 24">
              <a:hlinkClick r:id="" action="ppaction://ole?verb=0"/>
            </p:cNvPr>
            <p:cNvGraphicFramePr/>
            <p:nvPr/>
          </p:nvGraphicFramePr>
          <p:xfrm>
            <a:off x="2394" y="6342"/>
            <a:ext cx="7423" cy="27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3" r:id="rId3" imgW="2184400" imgH="711200" progId="Equation.3">
                    <p:embed/>
                  </p:oleObj>
                </mc:Choice>
                <mc:Fallback>
                  <p:oleObj r:id="rId3" imgW="2184400" imgH="711200" progId="Equation.3">
                    <p:embed/>
                    <p:pic>
                      <p:nvPicPr>
                        <p:cNvPr id="25" name="对象 2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94" y="6342"/>
                          <a:ext cx="7423" cy="27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文本框 40"/>
            <p:cNvSpPr txBox="1"/>
            <p:nvPr/>
          </p:nvSpPr>
          <p:spPr>
            <a:xfrm>
              <a:off x="1101" y="4843"/>
              <a:ext cx="246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</a:rPr>
                <a:t>解题思路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: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819" y="4849"/>
              <a:ext cx="137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0">
                  <a:solidFill>
                    <a:srgbClr val="C00000"/>
                  </a:solidFill>
                </a:rPr>
                <a:t>方阵最好用定理</a:t>
              </a:r>
              <a:r>
                <a:rPr lang="en-US" altLang="zh-CN" dirty="0">
                  <a:solidFill>
                    <a:srgbClr val="C00000"/>
                  </a:solidFill>
                </a:rPr>
                <a:t>3,</a:t>
              </a:r>
              <a:r>
                <a:rPr lang="zh-CN" altLang="en-US" dirty="0">
                  <a:solidFill>
                    <a:srgbClr val="C00000"/>
                  </a:solidFill>
                </a:rPr>
                <a:t>依旧先求行列式</a:t>
              </a:r>
              <a:r>
                <a:rPr lang="en-US" altLang="zh-CN" dirty="0">
                  <a:solidFill>
                    <a:srgbClr val="C00000"/>
                  </a:solidFill>
                </a:rPr>
                <a:t>,</a:t>
              </a:r>
              <a:r>
                <a:rPr lang="zh-CN" altLang="en-US" dirty="0">
                  <a:solidFill>
                    <a:srgbClr val="C00000"/>
                  </a:solidFill>
                </a:rPr>
                <a:t>用到前面讲的行和相等求解行列式。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101" y="6342"/>
              <a:ext cx="129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/>
                <a:t>解析</a:t>
              </a:r>
              <a:r>
                <a:rPr lang="en-US" altLang="zh-CN" sz="2000" b="1"/>
                <a:t>: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1495" y="1323975"/>
            <a:ext cx="10567035" cy="1541780"/>
            <a:chOff x="837" y="2085"/>
            <a:chExt cx="16641" cy="2428"/>
          </a:xfrm>
        </p:grpSpPr>
        <p:sp>
          <p:nvSpPr>
            <p:cNvPr id="28" name="文本框 27"/>
            <p:cNvSpPr txBox="1"/>
            <p:nvPr/>
          </p:nvSpPr>
          <p:spPr>
            <a:xfrm>
              <a:off x="837" y="2816"/>
              <a:ext cx="16641" cy="1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20000"/>
                </a:lnSpc>
              </a:pPr>
              <a:r>
                <a:rPr lang="zh-CN" altLang="en-US" sz="2400"/>
                <a:t>【例题</a:t>
              </a:r>
              <a:r>
                <a:rPr lang="en-US" altLang="zh-CN" sz="2400"/>
                <a:t>2</a:t>
              </a:r>
              <a:r>
                <a:rPr lang="zh-CN" altLang="en-US" sz="2400"/>
                <a:t>】  取何值时</a:t>
              </a:r>
              <a:r>
                <a:rPr lang="en-US" altLang="zh-CN" sz="2400"/>
                <a:t>,</a:t>
              </a:r>
              <a:r>
                <a:rPr lang="zh-CN" altLang="en-US" sz="2400"/>
                <a:t>方程组                                    </a:t>
              </a:r>
              <a:r>
                <a:rPr lang="en-US" altLang="zh-CN" sz="2400"/>
                <a:t>,</a:t>
              </a:r>
              <a:r>
                <a:rPr lang="zh-CN" altLang="en-US" sz="2400"/>
                <a:t>有</a:t>
              </a:r>
              <a:r>
                <a:rPr lang="en-US" altLang="zh-CN" sz="2400"/>
                <a:t>(1)</a:t>
              </a:r>
              <a:r>
                <a:rPr lang="zh-CN" altLang="en-US" sz="2400"/>
                <a:t>唯一解</a:t>
              </a:r>
              <a:r>
                <a:rPr lang="en-US" altLang="zh-CN" sz="2400"/>
                <a:t>(2)</a:t>
              </a:r>
              <a:r>
                <a:rPr lang="zh-CN" altLang="en-US" sz="2400"/>
                <a:t>无解</a:t>
              </a:r>
              <a:r>
                <a:rPr lang="en-US" altLang="zh-CN" sz="2400"/>
                <a:t>(3)</a:t>
              </a:r>
              <a:r>
                <a:rPr lang="zh-CN" altLang="en-US" sz="2400"/>
                <a:t>无穷多解</a:t>
              </a:r>
              <a:r>
                <a:rPr lang="en-US" altLang="zh-CN" sz="2400"/>
                <a:t>,</a:t>
              </a:r>
              <a:r>
                <a:rPr lang="zh-CN" altLang="en-US" sz="2400"/>
                <a:t>并求通解。</a:t>
              </a:r>
            </a:p>
          </p:txBody>
        </p:sp>
        <p:graphicFrame>
          <p:nvGraphicFramePr>
            <p:cNvPr id="29" name="对象 28">
              <a:hlinkClick r:id="" action="ppaction://ole?verb=0"/>
            </p:cNvPr>
            <p:cNvGraphicFramePr/>
            <p:nvPr/>
          </p:nvGraphicFramePr>
          <p:xfrm>
            <a:off x="2915" y="2983"/>
            <a:ext cx="498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4" r:id="rId5" imgW="139700" imgH="177165" progId="Equation.3">
                    <p:embed/>
                  </p:oleObj>
                </mc:Choice>
                <mc:Fallback>
                  <p:oleObj r:id="rId5" imgW="139700" imgH="177165" progId="Equation.3">
                    <p:embed/>
                    <p:pic>
                      <p:nvPicPr>
                        <p:cNvPr id="29" name="对象 28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15" y="2983"/>
                          <a:ext cx="498" cy="63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0"/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97998217"/>
                </p:ext>
              </p:extLst>
            </p:nvPr>
          </p:nvGraphicFramePr>
          <p:xfrm>
            <a:off x="6728" y="2085"/>
            <a:ext cx="4125" cy="2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5" name="Equation" r:id="rId7" imgW="1460160" imgH="711000" progId="Equation.DSMT4">
                    <p:embed/>
                  </p:oleObj>
                </mc:Choice>
                <mc:Fallback>
                  <p:oleObj name="Equation" r:id="rId7" imgW="1460160" imgH="711000" progId="Equation.DSMT4">
                    <p:embed/>
                    <p:pic>
                      <p:nvPicPr>
                        <p:cNvPr id="49" name="对象 48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728" y="2085"/>
                          <a:ext cx="4125" cy="242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0116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531495" y="624840"/>
            <a:ext cx="7760970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4870" y="671830"/>
            <a:ext cx="74275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考点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：含未知参数的非齐次线性方程组的解</a:t>
            </a:r>
          </a:p>
          <a:p>
            <a:endParaRPr lang="zh-CN" altLang="en-US" sz="2800" b="1" dirty="0"/>
          </a:p>
        </p:txBody>
      </p:sp>
      <p:graphicFrame>
        <p:nvGraphicFramePr>
          <p:cNvPr id="25" name="对象 24">
            <a:hlinkClick r:id="" action="ppaction://ole?verb=0"/>
          </p:cNvPr>
          <p:cNvGraphicFramePr/>
          <p:nvPr/>
        </p:nvGraphicFramePr>
        <p:xfrm>
          <a:off x="1352550" y="1393825"/>
          <a:ext cx="4713605" cy="171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r:id="rId3" imgW="2184400" imgH="711200" progId="Equation.3">
                  <p:embed/>
                </p:oleObj>
              </mc:Choice>
              <mc:Fallback>
                <p:oleObj r:id="rId3" imgW="2184400" imgH="711200" progId="Equation.3">
                  <p:embed/>
                  <p:pic>
                    <p:nvPicPr>
                      <p:cNvPr id="25" name="对象 2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2550" y="1393825"/>
                        <a:ext cx="4713605" cy="17151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531495" y="1393825"/>
            <a:ext cx="821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解析</a:t>
            </a:r>
            <a:r>
              <a:rPr lang="en-US" altLang="zh-CN" sz="2000" b="1"/>
              <a:t>: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06730" y="3352800"/>
            <a:ext cx="5867400" cy="612775"/>
            <a:chOff x="798" y="5280"/>
            <a:chExt cx="9240" cy="965"/>
          </a:xfrm>
        </p:grpSpPr>
        <p:sp>
          <p:nvSpPr>
            <p:cNvPr id="52" name="文本框 51"/>
            <p:cNvSpPr txBox="1"/>
            <p:nvPr/>
          </p:nvSpPr>
          <p:spPr>
            <a:xfrm>
              <a:off x="798" y="5358"/>
              <a:ext cx="924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(1)                                                  ,</a:t>
              </a:r>
              <a:r>
                <a:rPr lang="zh-CN" altLang="en-US" sz="2400"/>
                <a:t>有唯一解</a:t>
              </a:r>
            </a:p>
          </p:txBody>
        </p:sp>
        <p:graphicFrame>
          <p:nvGraphicFramePr>
            <p:cNvPr id="54" name="对象 53">
              <a:hlinkClick r:id="" action="ppaction://ole?verb=0"/>
            </p:cNvPr>
            <p:cNvGraphicFramePr/>
            <p:nvPr/>
          </p:nvGraphicFramePr>
          <p:xfrm>
            <a:off x="2321" y="5280"/>
            <a:ext cx="4576" cy="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3" r:id="rId5" imgW="1346200" imgH="254000" progId="Equation.3">
                    <p:embed/>
                  </p:oleObj>
                </mc:Choice>
                <mc:Fallback>
                  <p:oleObj r:id="rId5" imgW="1346200" imgH="254000" progId="Equation.3">
                    <p:embed/>
                    <p:pic>
                      <p:nvPicPr>
                        <p:cNvPr id="54" name="对象 53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21" y="5280"/>
                          <a:ext cx="4576" cy="96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506730" y="4219575"/>
            <a:ext cx="11402695" cy="1736725"/>
            <a:chOff x="798" y="6645"/>
            <a:chExt cx="17957" cy="2735"/>
          </a:xfrm>
        </p:grpSpPr>
        <p:sp>
          <p:nvSpPr>
            <p:cNvPr id="53" name="文本框 52"/>
            <p:cNvSpPr txBox="1"/>
            <p:nvPr/>
          </p:nvSpPr>
          <p:spPr>
            <a:xfrm>
              <a:off x="798" y="7566"/>
              <a:ext cx="1795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(2)</a:t>
              </a:r>
              <a:r>
                <a:rPr lang="zh-CN" altLang="en-US" sz="2400"/>
                <a:t>当          时</a:t>
              </a:r>
              <a:r>
                <a:rPr lang="en-US" altLang="zh-CN" sz="2400"/>
                <a:t>,                                                                                                   ,0=3,</a:t>
              </a:r>
              <a:r>
                <a:rPr lang="zh-CN" altLang="en-US" sz="2400"/>
                <a:t>矛盾</a:t>
              </a:r>
              <a:r>
                <a:rPr lang="en-US" altLang="zh-CN" sz="2400"/>
                <a:t>;</a:t>
              </a:r>
              <a:r>
                <a:rPr lang="zh-CN" altLang="en-US" sz="2400"/>
                <a:t>所以无解</a:t>
              </a:r>
            </a:p>
          </p:txBody>
        </p:sp>
        <p:graphicFrame>
          <p:nvGraphicFramePr>
            <p:cNvPr id="56" name="对象 55">
              <a:hlinkClick r:id="" action="ppaction://ole?verb=0"/>
            </p:cNvPr>
            <p:cNvGraphicFramePr/>
            <p:nvPr/>
          </p:nvGraphicFramePr>
          <p:xfrm>
            <a:off x="1812" y="7591"/>
            <a:ext cx="1252" cy="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4" r:id="rId7" imgW="368300" imgH="177165" progId="Equation.3">
                    <p:embed/>
                  </p:oleObj>
                </mc:Choice>
                <mc:Fallback>
                  <p:oleObj r:id="rId7" imgW="368300" imgH="177165" progId="Equation.3">
                    <p:embed/>
                    <p:pic>
                      <p:nvPicPr>
                        <p:cNvPr id="56" name="对象 5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12" y="7591"/>
                          <a:ext cx="1252" cy="67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6415197"/>
                </p:ext>
              </p:extLst>
            </p:nvPr>
          </p:nvGraphicFramePr>
          <p:xfrm>
            <a:off x="3815" y="6645"/>
            <a:ext cx="10520" cy="2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5" name="Equation" r:id="rId9" imgW="2412720" imgH="736560" progId="Equation.DSMT4">
                    <p:embed/>
                  </p:oleObj>
                </mc:Choice>
                <mc:Fallback>
                  <p:oleObj name="Equation" r:id="rId9" imgW="2412720" imgH="736560" progId="Equation.DSMT4">
                    <p:embed/>
                    <p:pic>
                      <p:nvPicPr>
                        <p:cNvPr id="11" name="对象 10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15" y="6645"/>
                          <a:ext cx="10520" cy="27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6953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对象 24">
            <a:hlinkClick r:id="" action="ppaction://ole?verb=0"/>
          </p:cNvPr>
          <p:cNvGraphicFramePr/>
          <p:nvPr/>
        </p:nvGraphicFramePr>
        <p:xfrm>
          <a:off x="810260" y="197485"/>
          <a:ext cx="4713605" cy="171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r:id="rId4" imgW="2184400" imgH="711200" progId="Equation.3">
                  <p:embed/>
                </p:oleObj>
              </mc:Choice>
              <mc:Fallback>
                <p:oleObj r:id="rId4" imgW="2184400" imgH="711200" progId="Equation.3">
                  <p:embed/>
                  <p:pic>
                    <p:nvPicPr>
                      <p:cNvPr id="25" name="对象 2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0260" y="197485"/>
                        <a:ext cx="4713605" cy="17151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100330" y="197485"/>
            <a:ext cx="821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解析</a:t>
            </a:r>
            <a:r>
              <a:rPr lang="en-US" altLang="zh-CN" sz="2000" b="1"/>
              <a:t>: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07060" y="1913255"/>
            <a:ext cx="10616565" cy="4265295"/>
            <a:chOff x="956" y="3013"/>
            <a:chExt cx="16719" cy="6717"/>
          </a:xfrm>
        </p:grpSpPr>
        <p:graphicFrame>
          <p:nvGraphicFramePr>
            <p:cNvPr id="9" name="对象 8">
              <a:hlinkClick r:id="" action="ppaction://ole?verb=0"/>
            </p:cNvPr>
            <p:cNvGraphicFramePr/>
            <p:nvPr/>
          </p:nvGraphicFramePr>
          <p:xfrm>
            <a:off x="956" y="4055"/>
            <a:ext cx="2247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0" r:id="rId6" imgW="660400" imgH="203200" progId="Equation.3">
                    <p:embed/>
                  </p:oleObj>
                </mc:Choice>
                <mc:Fallback>
                  <p:oleObj r:id="rId6" imgW="660400" imgH="203200" progId="Equation.3">
                    <p:embed/>
                    <p:pic>
                      <p:nvPicPr>
                        <p:cNvPr id="9" name="对象 8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56" y="4055"/>
                          <a:ext cx="2247" cy="77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hlinkClick r:id="" action="ppaction://ole?verb=0"/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745615"/>
                </p:ext>
              </p:extLst>
            </p:nvPr>
          </p:nvGraphicFramePr>
          <p:xfrm>
            <a:off x="3123" y="3013"/>
            <a:ext cx="14552" cy="2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1" name="Equation" r:id="rId8" imgW="3695400" imgH="736560" progId="Equation.DSMT4">
                    <p:embed/>
                  </p:oleObj>
                </mc:Choice>
                <mc:Fallback>
                  <p:oleObj name="Equation" r:id="rId8" imgW="3695400" imgH="736560" progId="Equation.DSMT4">
                    <p:embed/>
                    <p:pic>
                      <p:nvPicPr>
                        <p:cNvPr id="12" name="对象 11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123" y="3013"/>
                          <a:ext cx="14552" cy="27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hlinkClick r:id="" action="ppaction://ole?verb=0"/>
            </p:cNvPr>
            <p:cNvGraphicFramePr/>
            <p:nvPr/>
          </p:nvGraphicFramePr>
          <p:xfrm>
            <a:off x="956" y="5746"/>
            <a:ext cx="8351" cy="1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2" r:id="rId10" imgW="2197100" imgH="457200" progId="Equation.3">
                    <p:embed/>
                  </p:oleObj>
                </mc:Choice>
                <mc:Fallback>
                  <p:oleObj r:id="rId10" imgW="2197100" imgH="457200" progId="Equation.3">
                    <p:embed/>
                    <p:pic>
                      <p:nvPicPr>
                        <p:cNvPr id="14" name="对象 13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56" y="5746"/>
                          <a:ext cx="8351" cy="149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hlinkClick r:id="" action="ppaction://ole?verb=0"/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25140161"/>
                </p:ext>
              </p:extLst>
            </p:nvPr>
          </p:nvGraphicFramePr>
          <p:xfrm>
            <a:off x="1895" y="7398"/>
            <a:ext cx="4975" cy="2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3" name="Equation" r:id="rId12" imgW="1307880" imgH="711000" progId="Equation.DSMT4">
                    <p:embed/>
                  </p:oleObj>
                </mc:Choice>
                <mc:Fallback>
                  <p:oleObj name="Equation" r:id="rId12" imgW="1307880" imgH="711000" progId="Equation.DSMT4">
                    <p:embed/>
                    <p:pic>
                      <p:nvPicPr>
                        <p:cNvPr id="16" name="对象 1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895" y="7398"/>
                          <a:ext cx="4975" cy="233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右箭头 41"/>
            <p:cNvSpPr/>
            <p:nvPr/>
          </p:nvSpPr>
          <p:spPr>
            <a:xfrm>
              <a:off x="1131" y="8355"/>
              <a:ext cx="1030" cy="41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684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 2"/>
          <p:cNvSpPr txBox="1">
            <a:spLocks noChangeArrowheads="1"/>
          </p:cNvSpPr>
          <p:nvPr/>
        </p:nvSpPr>
        <p:spPr bwMode="auto">
          <a:xfrm flipH="1">
            <a:off x="6004560" y="2952115"/>
            <a:ext cx="4487545" cy="15684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维向量与向量组的线性相关性</a:t>
            </a:r>
          </a:p>
        </p:txBody>
      </p:sp>
      <p:sp>
        <p:nvSpPr>
          <p:cNvPr id="1048713" name="等腰三角形 18"/>
          <p:cNvSpPr/>
          <p:nvPr/>
        </p:nvSpPr>
        <p:spPr>
          <a:xfrm>
            <a:off x="2145806" y="228174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14" name="等腰三角形 19"/>
          <p:cNvSpPr/>
          <p:nvPr/>
        </p:nvSpPr>
        <p:spPr>
          <a:xfrm>
            <a:off x="2574379" y="2715561"/>
            <a:ext cx="2311448" cy="1527748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15" name="等腰三角形 20"/>
          <p:cNvSpPr/>
          <p:nvPr/>
        </p:nvSpPr>
        <p:spPr>
          <a:xfrm rot="10800000">
            <a:off x="4040107" y="4506092"/>
            <a:ext cx="1691440" cy="1117955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16" name="文本框 1"/>
          <p:cNvSpPr txBox="1"/>
          <p:nvPr/>
        </p:nvSpPr>
        <p:spPr>
          <a:xfrm>
            <a:off x="3250935" y="2693882"/>
            <a:ext cx="92329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5090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531495" y="624840"/>
            <a:ext cx="5307330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4871" y="671830"/>
            <a:ext cx="4973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考点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：向量组的线性相关</a:t>
            </a:r>
            <a:r>
              <a:rPr lang="zh-CN" altLang="en-US" sz="2800" b="1" dirty="0" smtClean="0"/>
              <a:t>性</a:t>
            </a:r>
            <a:endParaRPr lang="zh-CN" altLang="en-US" sz="2800" b="1" dirty="0"/>
          </a:p>
        </p:txBody>
      </p:sp>
      <p:grpSp>
        <p:nvGrpSpPr>
          <p:cNvPr id="31" name="组合 30"/>
          <p:cNvGrpSpPr/>
          <p:nvPr/>
        </p:nvGrpSpPr>
        <p:grpSpPr>
          <a:xfrm>
            <a:off x="531495" y="1502410"/>
            <a:ext cx="10963910" cy="1636395"/>
            <a:chOff x="589" y="2486"/>
            <a:chExt cx="17266" cy="2577"/>
          </a:xfrm>
        </p:grpSpPr>
        <p:sp>
          <p:nvSpPr>
            <p:cNvPr id="4" name="文本框 3"/>
            <p:cNvSpPr txBox="1"/>
            <p:nvPr/>
          </p:nvSpPr>
          <p:spPr>
            <a:xfrm>
              <a:off x="589" y="2568"/>
              <a:ext cx="8300" cy="2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20000"/>
                </a:lnSpc>
              </a:pPr>
              <a:r>
                <a:rPr lang="en-US" sz="2400"/>
                <a:t>(1)</a:t>
              </a:r>
              <a:r>
                <a:rPr lang="zh-CN" altLang="en-US" sz="2400"/>
                <a:t>                                            对应矩阵</a:t>
              </a:r>
            </a:p>
            <a:p>
              <a:pPr fontAlgn="auto">
                <a:lnSpc>
                  <a:spcPct val="150000"/>
                </a:lnSpc>
              </a:pPr>
              <a:r>
                <a:rPr lang="zh-CN" altLang="en-US" sz="2400"/>
                <a:t>                                            </a:t>
              </a:r>
              <a:r>
                <a:rPr lang="en-US" altLang="zh-CN" sz="2400"/>
                <a:t>;</a:t>
              </a:r>
              <a:r>
                <a:rPr lang="zh-CN" altLang="en-US" sz="2400"/>
                <a:t>满秩</a:t>
              </a:r>
              <a:r>
                <a:rPr lang="en-US" altLang="zh-CN" sz="2400"/>
                <a:t>,    </a:t>
              </a:r>
              <a:r>
                <a:rPr lang="zh-CN" altLang="en-US" sz="2400"/>
                <a:t>可逆              </a:t>
              </a:r>
            </a:p>
            <a:p>
              <a:pPr fontAlgn="auto">
                <a:lnSpc>
                  <a:spcPct val="120000"/>
                </a:lnSpc>
              </a:pPr>
              <a:r>
                <a:rPr lang="zh-CN" altLang="en-US" sz="2400"/>
                <a:t>                                            </a:t>
              </a:r>
              <a:r>
                <a:rPr lang="en-US" altLang="zh-CN" sz="2400"/>
                <a:t>;</a:t>
              </a:r>
              <a:r>
                <a:rPr lang="zh-CN" altLang="en-US" sz="2400"/>
                <a:t>降秩</a:t>
              </a:r>
              <a:r>
                <a:rPr lang="en-US" altLang="zh-CN" sz="2400"/>
                <a:t>,</a:t>
              </a:r>
              <a:r>
                <a:rPr lang="zh-CN" altLang="en-US" sz="2400"/>
                <a:t>    不可逆</a:t>
              </a:r>
            </a:p>
          </p:txBody>
        </p:sp>
        <p:graphicFrame>
          <p:nvGraphicFramePr>
            <p:cNvPr id="3" name="对象 2">
              <a:hlinkClick r:id="" action="ppaction://ole?verb=0"/>
            </p:cNvPr>
            <p:cNvGraphicFramePr/>
            <p:nvPr/>
          </p:nvGraphicFramePr>
          <p:xfrm>
            <a:off x="7898" y="2569"/>
            <a:ext cx="775" cy="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3" r:id="rId3" imgW="190500" imgH="228600" progId="Equation.3">
                    <p:embed/>
                  </p:oleObj>
                </mc:Choice>
                <mc:Fallback>
                  <p:oleObj r:id="rId3" imgW="190500" imgH="228600" progId="Equation.3">
                    <p:embed/>
                    <p:pic>
                      <p:nvPicPr>
                        <p:cNvPr id="3" name="对象 2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898" y="2569"/>
                          <a:ext cx="775" cy="93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hlinkClick r:id="" action="ppaction://ole?verb=0"/>
            </p:cNvPr>
            <p:cNvGraphicFramePr/>
            <p:nvPr/>
          </p:nvGraphicFramePr>
          <p:xfrm>
            <a:off x="1198" y="2486"/>
            <a:ext cx="5017" cy="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4" r:id="rId5" imgW="1168400" imgH="241300" progId="Equation.3">
                    <p:embed/>
                  </p:oleObj>
                </mc:Choice>
                <mc:Fallback>
                  <p:oleObj r:id="rId5" imgW="1168400" imgH="241300" progId="Equation.3">
                    <p:embed/>
                    <p:pic>
                      <p:nvPicPr>
                        <p:cNvPr id="6" name="对象 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98" y="2486"/>
                          <a:ext cx="5017" cy="99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hlinkClick r:id="" action="ppaction://ole?verb=0"/>
            </p:cNvPr>
            <p:cNvGraphicFramePr/>
            <p:nvPr/>
          </p:nvGraphicFramePr>
          <p:xfrm>
            <a:off x="1198" y="3506"/>
            <a:ext cx="4488" cy="8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5" r:id="rId7" imgW="1181100" imgH="254000" progId="Equation.3">
                    <p:embed/>
                  </p:oleObj>
                </mc:Choice>
                <mc:Fallback>
                  <p:oleObj r:id="rId7" imgW="1181100" imgH="254000" progId="Equation.3">
                    <p:embed/>
                    <p:pic>
                      <p:nvPicPr>
                        <p:cNvPr id="9" name="对象 8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98" y="3506"/>
                          <a:ext cx="4488" cy="82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hlinkClick r:id="" action="ppaction://ole?verb=0"/>
            </p:cNvPr>
            <p:cNvGraphicFramePr/>
            <p:nvPr/>
          </p:nvGraphicFramePr>
          <p:xfrm>
            <a:off x="1177" y="4235"/>
            <a:ext cx="4488" cy="8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6" r:id="rId9" imgW="1181100" imgH="254000" progId="Equation.3">
                    <p:embed/>
                  </p:oleObj>
                </mc:Choice>
                <mc:Fallback>
                  <p:oleObj r:id="rId9" imgW="1181100" imgH="254000" progId="Equation.3">
                    <p:embed/>
                    <p:pic>
                      <p:nvPicPr>
                        <p:cNvPr id="11" name="对象 10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77" y="4235"/>
                          <a:ext cx="4488" cy="82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hlinkClick r:id="" action="ppaction://ole?verb=0"/>
            </p:cNvPr>
            <p:cNvGraphicFramePr/>
            <p:nvPr/>
          </p:nvGraphicFramePr>
          <p:xfrm>
            <a:off x="6677" y="3485"/>
            <a:ext cx="565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7" r:id="rId11" imgW="152400" imgH="165100" progId="Equation.3">
                    <p:embed/>
                  </p:oleObj>
                </mc:Choice>
                <mc:Fallback>
                  <p:oleObj r:id="rId11" imgW="152400" imgH="165100" progId="Equation.3">
                    <p:embed/>
                    <p:pic>
                      <p:nvPicPr>
                        <p:cNvPr id="13" name="对象 12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77" y="3485"/>
                          <a:ext cx="565" cy="68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0"/>
            </p:cNvPr>
            <p:cNvGraphicFramePr/>
            <p:nvPr/>
          </p:nvGraphicFramePr>
          <p:xfrm>
            <a:off x="6677" y="4210"/>
            <a:ext cx="565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8" r:id="rId13" imgW="152400" imgH="165100" progId="Equation.3">
                    <p:embed/>
                  </p:oleObj>
                </mc:Choice>
                <mc:Fallback>
                  <p:oleObj r:id="rId13" imgW="152400" imgH="165100" progId="Equation.3">
                    <p:embed/>
                    <p:pic>
                      <p:nvPicPr>
                        <p:cNvPr id="15" name="对象 1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77" y="4210"/>
                          <a:ext cx="565" cy="68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hlinkClick r:id="" action="ppaction://ole?verb=0"/>
            </p:cNvPr>
            <p:cNvGraphicFramePr/>
            <p:nvPr/>
          </p:nvGraphicFramePr>
          <p:xfrm>
            <a:off x="8138" y="3510"/>
            <a:ext cx="9183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9" r:id="rId14" imgW="2616200" imgH="228600" progId="Equation.3">
                    <p:embed/>
                  </p:oleObj>
                </mc:Choice>
                <mc:Fallback>
                  <p:oleObj r:id="rId14" imgW="2616200" imgH="228600" progId="Equation.3">
                    <p:embed/>
                    <p:pic>
                      <p:nvPicPr>
                        <p:cNvPr id="7" name="对象 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138" y="3510"/>
                          <a:ext cx="9183" cy="74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hlinkClick r:id="" action="ppaction://ole?verb=0"/>
            </p:cNvPr>
            <p:cNvGraphicFramePr/>
            <p:nvPr/>
          </p:nvGraphicFramePr>
          <p:xfrm>
            <a:off x="8673" y="4234"/>
            <a:ext cx="9183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0" r:id="rId16" imgW="2616200" imgH="228600" progId="Equation.3">
                    <p:embed/>
                  </p:oleObj>
                </mc:Choice>
                <mc:Fallback>
                  <p:oleObj r:id="rId16" imgW="2616200" imgH="228600" progId="Equation.3">
                    <p:embed/>
                    <p:pic>
                      <p:nvPicPr>
                        <p:cNvPr id="26" name="对象 2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673" y="4234"/>
                          <a:ext cx="9183" cy="74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531495" y="3245485"/>
            <a:ext cx="10558780" cy="1198880"/>
            <a:chOff x="837" y="6203"/>
            <a:chExt cx="16628" cy="1888"/>
          </a:xfrm>
        </p:grpSpPr>
        <p:sp>
          <p:nvSpPr>
            <p:cNvPr id="22" name="文本框 21"/>
            <p:cNvSpPr txBox="1"/>
            <p:nvPr/>
          </p:nvSpPr>
          <p:spPr>
            <a:xfrm>
              <a:off x="837" y="6203"/>
              <a:ext cx="16628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sz="2400"/>
                <a:t>(2)</a:t>
              </a:r>
              <a:r>
                <a:rPr lang="zh-CN" altLang="en-US" sz="2400"/>
                <a:t>线性无关的向量组增加分量后依旧线性无关。                     线性无关</a:t>
              </a:r>
              <a:r>
                <a:rPr lang="en-US" altLang="zh-CN" sz="2400"/>
                <a:t>,</a:t>
              </a:r>
              <a:r>
                <a:rPr lang="zh-CN" altLang="en-US" sz="2400"/>
                <a:t>则</a:t>
              </a:r>
            </a:p>
            <a:p>
              <a:pPr fontAlgn="auto">
                <a:lnSpc>
                  <a:spcPct val="150000"/>
                </a:lnSpc>
              </a:pPr>
              <a:r>
                <a:rPr lang="en-US" altLang="zh-CN" sz="2400"/>
                <a:t>                               </a:t>
              </a:r>
              <a:r>
                <a:rPr lang="zh-CN" altLang="en-US" sz="2400"/>
                <a:t>也线性无关。</a:t>
              </a:r>
            </a:p>
          </p:txBody>
        </p:sp>
        <p:graphicFrame>
          <p:nvGraphicFramePr>
            <p:cNvPr id="23" name="对象 22">
              <a:hlinkClick r:id="" action="ppaction://ole?verb=0"/>
            </p:cNvPr>
            <p:cNvGraphicFramePr/>
            <p:nvPr/>
          </p:nvGraphicFramePr>
          <p:xfrm>
            <a:off x="10775" y="6203"/>
            <a:ext cx="2854" cy="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1" r:id="rId18" imgW="711200" imgH="254000" progId="Equation.3">
                    <p:embed/>
                  </p:oleObj>
                </mc:Choice>
                <mc:Fallback>
                  <p:oleObj r:id="rId18" imgW="711200" imgH="254000" progId="Equation.3">
                    <p:embed/>
                    <p:pic>
                      <p:nvPicPr>
                        <p:cNvPr id="23" name="对象 22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775" y="6203"/>
                          <a:ext cx="2854" cy="8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/>
            <p:nvPr/>
          </p:nvGraphicFramePr>
          <p:xfrm>
            <a:off x="1506" y="7090"/>
            <a:ext cx="3052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2" r:id="rId20" imgW="862965" imgH="254000" progId="Equation.KSEE3">
                    <p:embed/>
                  </p:oleObj>
                </mc:Choice>
                <mc:Fallback>
                  <p:oleObj r:id="rId20" imgW="862965" imgH="254000" progId="Equation.KSEE3">
                    <p:embed/>
                    <p:pic>
                      <p:nvPicPr>
                        <p:cNvPr id="32" name="对象 31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506" y="7090"/>
                          <a:ext cx="3052" cy="7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/>
          <p:nvPr/>
        </p:nvGrpSpPr>
        <p:grpSpPr>
          <a:xfrm>
            <a:off x="597535" y="4575810"/>
            <a:ext cx="6013450" cy="582930"/>
            <a:chOff x="589" y="2568"/>
            <a:chExt cx="9470" cy="918"/>
          </a:xfrm>
        </p:grpSpPr>
        <p:sp>
          <p:nvSpPr>
            <p:cNvPr id="36" name="文本框 35"/>
            <p:cNvSpPr txBox="1"/>
            <p:nvPr/>
          </p:nvSpPr>
          <p:spPr>
            <a:xfrm>
              <a:off x="589" y="2568"/>
              <a:ext cx="8300" cy="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20000"/>
                </a:lnSpc>
              </a:pPr>
              <a:r>
                <a:rPr lang="en-US" sz="2400"/>
                <a:t>(3)</a:t>
              </a:r>
              <a:r>
                <a:rPr lang="zh-CN" altLang="en-US" sz="2400"/>
                <a:t>有可逆矩阵</a:t>
              </a:r>
            </a:p>
          </p:txBody>
        </p:sp>
        <p:graphicFrame>
          <p:nvGraphicFramePr>
            <p:cNvPr id="37" name="对象 36">
              <a:hlinkClick r:id="" action="ppaction://ole?verb=0"/>
            </p:cNvPr>
            <p:cNvGraphicFramePr/>
            <p:nvPr/>
          </p:nvGraphicFramePr>
          <p:xfrm>
            <a:off x="3569" y="2592"/>
            <a:ext cx="6490" cy="8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3" r:id="rId22" imgW="1511300" imgH="215900" progId="Equation.3">
                    <p:embed/>
                  </p:oleObj>
                </mc:Choice>
                <mc:Fallback>
                  <p:oleObj r:id="rId22" imgW="1511300" imgH="215900" progId="Equation.3">
                    <p:embed/>
                    <p:pic>
                      <p:nvPicPr>
                        <p:cNvPr id="37" name="对象 3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569" y="2592"/>
                          <a:ext cx="6490" cy="89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组合 38"/>
          <p:cNvGrpSpPr/>
          <p:nvPr/>
        </p:nvGrpSpPr>
        <p:grpSpPr>
          <a:xfrm>
            <a:off x="597535" y="5395595"/>
            <a:ext cx="10558780" cy="645160"/>
            <a:chOff x="837" y="6588"/>
            <a:chExt cx="16628" cy="1016"/>
          </a:xfrm>
        </p:grpSpPr>
        <p:grpSp>
          <p:nvGrpSpPr>
            <p:cNvPr id="40" name="组合 39"/>
            <p:cNvGrpSpPr/>
            <p:nvPr/>
          </p:nvGrpSpPr>
          <p:grpSpPr>
            <a:xfrm>
              <a:off x="837" y="6588"/>
              <a:ext cx="16628" cy="1016"/>
              <a:chOff x="837" y="6036"/>
              <a:chExt cx="16628" cy="1016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837" y="6036"/>
                <a:ext cx="16628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400"/>
                  <a:t>(4)                   </a:t>
                </a:r>
                <a:r>
                  <a:rPr lang="zh-CN" altLang="en-US" sz="2400"/>
                  <a:t>线性无关</a:t>
                </a:r>
              </a:p>
            </p:txBody>
          </p:sp>
          <p:graphicFrame>
            <p:nvGraphicFramePr>
              <p:cNvPr id="42" name="对象 41">
                <a:hlinkClick r:id="" action="ppaction://ole?verb=0"/>
              </p:cNvPr>
              <p:cNvGraphicFramePr/>
              <p:nvPr/>
            </p:nvGraphicFramePr>
            <p:xfrm>
              <a:off x="5476" y="6247"/>
              <a:ext cx="5148" cy="7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14" r:id="rId24" imgW="1282700" imgH="228600" progId="Equation.3">
                      <p:embed/>
                    </p:oleObj>
                  </mc:Choice>
                  <mc:Fallback>
                    <p:oleObj r:id="rId24" imgW="1282700" imgH="228600" progId="Equation.3">
                      <p:embed/>
                      <p:pic>
                        <p:nvPicPr>
                          <p:cNvPr id="42" name="对象 41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5476" y="6247"/>
                            <a:ext cx="5148" cy="799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4" name="对象 43">
              <a:hlinkClick r:id="" action="ppaction://ole?verb=0"/>
            </p:cNvPr>
            <p:cNvGraphicFramePr/>
            <p:nvPr/>
          </p:nvGraphicFramePr>
          <p:xfrm>
            <a:off x="1506" y="6824"/>
            <a:ext cx="2140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5" r:id="rId26" imgW="609600" imgH="228600" progId="Equation.3">
                    <p:embed/>
                  </p:oleObj>
                </mc:Choice>
                <mc:Fallback>
                  <p:oleObj r:id="rId26" imgW="609600" imgH="228600" progId="Equation.3">
                    <p:embed/>
                    <p:pic>
                      <p:nvPicPr>
                        <p:cNvPr id="44" name="对象 43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506" y="6824"/>
                          <a:ext cx="2140" cy="74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236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531495" y="624840"/>
            <a:ext cx="5320665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2170" y="671830"/>
            <a:ext cx="68992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考点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：向量组的线性相关性</a:t>
            </a:r>
          </a:p>
          <a:p>
            <a:endParaRPr lang="zh-CN" altLang="en-US" sz="2800" b="1" dirty="0"/>
          </a:p>
        </p:txBody>
      </p:sp>
      <p:grpSp>
        <p:nvGrpSpPr>
          <p:cNvPr id="52" name="组合 51"/>
          <p:cNvGrpSpPr/>
          <p:nvPr/>
        </p:nvGrpSpPr>
        <p:grpSpPr>
          <a:xfrm>
            <a:off x="628650" y="1624965"/>
            <a:ext cx="10269220" cy="1420495"/>
            <a:chOff x="1135" y="2478"/>
            <a:chExt cx="16172" cy="2237"/>
          </a:xfrm>
        </p:grpSpPr>
        <p:grpSp>
          <p:nvGrpSpPr>
            <p:cNvPr id="18" name="组合 17"/>
            <p:cNvGrpSpPr/>
            <p:nvPr/>
          </p:nvGrpSpPr>
          <p:grpSpPr>
            <a:xfrm>
              <a:off x="1135" y="2478"/>
              <a:ext cx="16172" cy="2237"/>
              <a:chOff x="1101" y="2396"/>
              <a:chExt cx="15811" cy="2237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101" y="2396"/>
                <a:ext cx="15811" cy="2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lang="zh-CN" altLang="en-US" sz="2400"/>
                  <a:t>【例题</a:t>
                </a:r>
                <a:r>
                  <a:rPr lang="en-US" altLang="zh-CN" sz="2400"/>
                  <a:t>1</a:t>
                </a:r>
                <a:r>
                  <a:rPr lang="zh-CN" altLang="en-US" sz="2400"/>
                  <a:t>】设向量                        </a:t>
                </a:r>
                <a:r>
                  <a:rPr lang="en-US" altLang="zh-CN" sz="2400"/>
                  <a:t>,</a:t>
                </a:r>
                <a:r>
                  <a:rPr lang="zh-CN" altLang="en-US" sz="2400"/>
                  <a:t>                         </a:t>
                </a:r>
                <a:r>
                  <a:rPr lang="en-US" altLang="zh-CN" sz="2400"/>
                  <a:t>,</a:t>
                </a:r>
                <a:r>
                  <a:rPr lang="zh-CN" altLang="en-US" sz="2400"/>
                  <a:t>                        </a:t>
                </a:r>
                <a:r>
                  <a:rPr lang="en-US" altLang="zh-CN" sz="2400"/>
                  <a:t>, a,b,c</a:t>
                </a:r>
                <a:r>
                  <a:rPr lang="zh-CN" altLang="en-US" sz="2400"/>
                  <a:t>互不相等</a:t>
                </a:r>
                <a:r>
                  <a:rPr lang="en-US" altLang="zh-CN" sz="2400"/>
                  <a:t>,  </a:t>
                </a:r>
                <a:r>
                  <a:rPr lang="zh-CN" altLang="en-US" sz="2400"/>
                  <a:t>则                                                              </a:t>
                </a:r>
                <a:r>
                  <a:rPr lang="en-US" altLang="zh-CN" sz="2400"/>
                  <a:t>,</a:t>
                </a:r>
                <a:r>
                  <a:rPr lang="zh-CN" altLang="en-US" sz="2400"/>
                  <a:t>向量组                           </a:t>
                </a:r>
                <a:r>
                  <a:rPr lang="en-US" altLang="zh-CN" sz="2400"/>
                  <a:t>,</a:t>
                </a:r>
                <a:r>
                  <a:rPr lang="zh-CN" altLang="en-US" sz="2400"/>
                  <a:t>                </a:t>
                </a:r>
              </a:p>
              <a:p>
                <a:pPr fontAlgn="auto">
                  <a:lnSpc>
                    <a:spcPct val="120000"/>
                  </a:lnSpc>
                </a:pPr>
                <a:r>
                  <a:rPr lang="zh-CN" altLang="en-US" sz="2400"/>
                  <a:t>                               </a:t>
                </a:r>
                <a:r>
                  <a:rPr lang="en-US" altLang="zh-CN" sz="2400"/>
                  <a:t>,</a:t>
                </a:r>
                <a:r>
                  <a:rPr lang="zh-CN" altLang="en-US" sz="2400"/>
                  <a:t>必线性</a:t>
                </a:r>
                <a:r>
                  <a:rPr lang="en-US" altLang="zh-CN" sz="2400"/>
                  <a:t>________</a:t>
                </a:r>
                <a:r>
                  <a:rPr lang="zh-CN" altLang="en-US" sz="2400"/>
                  <a:t>。</a:t>
                </a:r>
              </a:p>
            </p:txBody>
          </p:sp>
          <p:graphicFrame>
            <p:nvGraphicFramePr>
              <p:cNvPr id="20" name="对象 19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4747" y="2538"/>
              <a:ext cx="2908" cy="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68" r:id="rId3" imgW="862965" imgH="228600" progId="Equation.3">
                      <p:embed/>
                    </p:oleObj>
                  </mc:Choice>
                  <mc:Fallback>
                    <p:oleObj r:id="rId3" imgW="862965" imgH="228600" progId="Equation.3">
                      <p:embed/>
                      <p:pic>
                        <p:nvPicPr>
                          <p:cNvPr id="20" name="对象 19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747" y="2538"/>
                            <a:ext cx="2908" cy="7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" name="对象 3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629" y="3170"/>
              <a:ext cx="6764" cy="8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69" r:id="rId5" imgW="2005965" imgH="254000" progId="Equation.3">
                      <p:embed/>
                    </p:oleObj>
                  </mc:Choice>
                  <mc:Fallback>
                    <p:oleObj r:id="rId5" imgW="2005965" imgH="254000" progId="Equation.3">
                      <p:embed/>
                      <p:pic>
                        <p:nvPicPr>
                          <p:cNvPr id="4" name="对象 3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629" y="3170"/>
                            <a:ext cx="6764" cy="80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558" y="2620"/>
            <a:ext cx="2996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70" r:id="rId7" imgW="889000" imgH="228600" progId="Equation.3">
                    <p:embed/>
                  </p:oleObj>
                </mc:Choice>
                <mc:Fallback>
                  <p:oleObj r:id="rId7" imgW="889000" imgH="228600" progId="Equation.3">
                    <p:embed/>
                    <p:pic>
                      <p:nvPicPr>
                        <p:cNvPr id="6" name="对象 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558" y="2620"/>
                          <a:ext cx="2996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390" y="2579"/>
            <a:ext cx="2909" cy="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71" r:id="rId9" imgW="862965" imgH="241300" progId="Equation.3">
                    <p:embed/>
                  </p:oleObj>
                </mc:Choice>
                <mc:Fallback>
                  <p:oleObj r:id="rId9" imgW="862965" imgH="241300" progId="Equation.3">
                    <p:embed/>
                    <p:pic>
                      <p:nvPicPr>
                        <p:cNvPr id="36" name="对象 3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390" y="2579"/>
                          <a:ext cx="2909" cy="7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046" y="3252"/>
            <a:ext cx="3253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72" r:id="rId11" imgW="965200" imgH="228600" progId="Equation.3">
                    <p:embed/>
                  </p:oleObj>
                </mc:Choice>
                <mc:Fallback>
                  <p:oleObj r:id="rId11" imgW="965200" imgH="228600" progId="Equation.3">
                    <p:embed/>
                    <p:pic>
                      <p:nvPicPr>
                        <p:cNvPr id="38" name="对象 37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046" y="3252"/>
                          <a:ext cx="3253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083" y="3234"/>
            <a:ext cx="3680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73" r:id="rId13" imgW="1091565" imgH="228600" progId="Equation.3">
                    <p:embed/>
                  </p:oleObj>
                </mc:Choice>
                <mc:Fallback>
                  <p:oleObj r:id="rId13" imgW="1091565" imgH="228600" progId="Equation.3">
                    <p:embed/>
                    <p:pic>
                      <p:nvPicPr>
                        <p:cNvPr id="40" name="对象 3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083" y="3234"/>
                          <a:ext cx="3680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66" y="3904"/>
            <a:ext cx="3598" cy="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74" r:id="rId15" imgW="1066800" imgH="241300" progId="Equation.3">
                    <p:embed/>
                  </p:oleObj>
                </mc:Choice>
                <mc:Fallback>
                  <p:oleObj r:id="rId15" imgW="1066800" imgH="241300" progId="Equation.3">
                    <p:embed/>
                    <p:pic>
                      <p:nvPicPr>
                        <p:cNvPr id="42" name="对象 41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66" y="3904"/>
                          <a:ext cx="3598" cy="7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组合 43"/>
          <p:cNvGrpSpPr/>
          <p:nvPr/>
        </p:nvGrpSpPr>
        <p:grpSpPr>
          <a:xfrm>
            <a:off x="711835" y="3045460"/>
            <a:ext cx="10136505" cy="3221990"/>
            <a:chOff x="1101" y="4507"/>
            <a:chExt cx="15963" cy="5074"/>
          </a:xfrm>
        </p:grpSpPr>
        <p:graphicFrame>
          <p:nvGraphicFramePr>
            <p:cNvPr id="45" name="对象 44">
              <a:hlinkClick r:id="" action="ppaction://ole?verb=0"/>
            </p:cNvPr>
            <p:cNvGraphicFramePr/>
            <p:nvPr/>
          </p:nvGraphicFramePr>
          <p:xfrm>
            <a:off x="1972" y="4949"/>
            <a:ext cx="8680" cy="27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75" r:id="rId17" imgW="2400300" imgH="711200" progId="Equation.3">
                    <p:embed/>
                  </p:oleObj>
                </mc:Choice>
                <mc:Fallback>
                  <p:oleObj r:id="rId17" imgW="2400300" imgH="711200" progId="Equation.3">
                    <p:embed/>
                    <p:pic>
                      <p:nvPicPr>
                        <p:cNvPr id="45" name="对象 4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972" y="4949"/>
                          <a:ext cx="8680" cy="27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1101" y="4507"/>
              <a:ext cx="246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</a:rPr>
                <a:t>解题思路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: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843" y="4513"/>
              <a:ext cx="142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0">
                  <a:solidFill>
                    <a:srgbClr val="C00000"/>
                  </a:solidFill>
                </a:rPr>
                <a:t>先求行列式</a:t>
              </a:r>
              <a:r>
                <a:rPr lang="en-US" altLang="zh-CN" dirty="0">
                  <a:solidFill>
                    <a:srgbClr val="C00000"/>
                  </a:solidFill>
                </a:rPr>
                <a:t>,</a:t>
              </a:r>
              <a:r>
                <a:rPr lang="zh-CN" altLang="en-US" dirty="0">
                  <a:solidFill>
                    <a:srgbClr val="C00000"/>
                  </a:solidFill>
                </a:rPr>
                <a:t>然后利用性质</a:t>
              </a:r>
              <a:r>
                <a:rPr lang="en-US" altLang="zh-CN" dirty="0">
                  <a:solidFill>
                    <a:srgbClr val="C00000"/>
                  </a:solidFill>
                </a:rPr>
                <a:t>(2)</a:t>
              </a:r>
              <a:r>
                <a:rPr lang="zh-CN" altLang="en-US" dirty="0">
                  <a:solidFill>
                    <a:srgbClr val="C00000"/>
                  </a:solidFill>
                </a:rPr>
                <a:t>求解。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101" y="5409"/>
              <a:ext cx="129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/>
                <a:t>解析</a:t>
              </a:r>
              <a:r>
                <a:rPr lang="en-US" altLang="zh-CN" sz="2000" b="1"/>
                <a:t>:</a:t>
              </a:r>
            </a:p>
          </p:txBody>
        </p:sp>
        <p:graphicFrame>
          <p:nvGraphicFramePr>
            <p:cNvPr id="50" name="对象 4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05" y="7650"/>
            <a:ext cx="8182" cy="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76" r:id="rId19" imgW="2133600" imgH="254000" progId="Equation.3">
                    <p:embed/>
                  </p:oleObj>
                </mc:Choice>
                <mc:Fallback>
                  <p:oleObj r:id="rId19" imgW="2133600" imgH="254000" progId="Equation.3">
                    <p:embed/>
                    <p:pic>
                      <p:nvPicPr>
                        <p:cNvPr id="50" name="对象 4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205" y="7650"/>
                          <a:ext cx="8182" cy="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文本框 56"/>
            <p:cNvSpPr txBox="1"/>
            <p:nvPr/>
          </p:nvSpPr>
          <p:spPr>
            <a:xfrm>
              <a:off x="1322" y="8856"/>
              <a:ext cx="664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根据性质</a:t>
              </a:r>
              <a:r>
                <a:rPr lang="en-US" altLang="zh-CN" sz="2400"/>
                <a:t>(2)</a:t>
              </a:r>
              <a:r>
                <a:rPr lang="zh-CN" altLang="en-US" sz="2400"/>
                <a:t>得</a:t>
              </a:r>
              <a:r>
                <a:rPr lang="en-US" altLang="zh-CN" sz="2400"/>
                <a:t>,</a:t>
              </a:r>
              <a:r>
                <a:rPr lang="zh-CN" altLang="en-US" sz="2400"/>
                <a:t>线性无关。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276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531495" y="624840"/>
            <a:ext cx="5934710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4870" y="671830"/>
            <a:ext cx="68992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考点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：初等变换不改变矩阵的秩</a:t>
            </a:r>
          </a:p>
          <a:p>
            <a:endParaRPr lang="zh-CN" altLang="en-US" sz="2800" b="1" dirty="0"/>
          </a:p>
        </p:txBody>
      </p:sp>
      <p:grpSp>
        <p:nvGrpSpPr>
          <p:cNvPr id="17" name="组合 16"/>
          <p:cNvGrpSpPr/>
          <p:nvPr/>
        </p:nvGrpSpPr>
        <p:grpSpPr>
          <a:xfrm>
            <a:off x="720725" y="1573530"/>
            <a:ext cx="10269220" cy="976630"/>
            <a:chOff x="1135" y="2478"/>
            <a:chExt cx="16172" cy="1538"/>
          </a:xfrm>
        </p:grpSpPr>
        <p:grpSp>
          <p:nvGrpSpPr>
            <p:cNvPr id="52" name="组合 51"/>
            <p:cNvGrpSpPr/>
            <p:nvPr/>
          </p:nvGrpSpPr>
          <p:grpSpPr>
            <a:xfrm>
              <a:off x="1135" y="2478"/>
              <a:ext cx="16172" cy="1539"/>
              <a:chOff x="1135" y="2478"/>
              <a:chExt cx="16172" cy="1539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1135" y="2478"/>
                <a:ext cx="16172" cy="1539"/>
                <a:chOff x="1101" y="2396"/>
                <a:chExt cx="15811" cy="1539"/>
              </a:xfrm>
            </p:grpSpPr>
            <p:sp>
              <p:nvSpPr>
                <p:cNvPr id="19" name="文本框 18"/>
                <p:cNvSpPr txBox="1"/>
                <p:nvPr/>
              </p:nvSpPr>
              <p:spPr>
                <a:xfrm>
                  <a:off x="1101" y="2396"/>
                  <a:ext cx="15811" cy="15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auto">
                    <a:lnSpc>
                      <a:spcPct val="120000"/>
                    </a:lnSpc>
                  </a:pPr>
                  <a:r>
                    <a:rPr lang="zh-CN" altLang="en-US" sz="2400"/>
                    <a:t>【例题</a:t>
                  </a:r>
                  <a:r>
                    <a:rPr lang="en-US" altLang="zh-CN" sz="2400"/>
                    <a:t>1</a:t>
                  </a:r>
                  <a:r>
                    <a:rPr lang="zh-CN" altLang="en-US" sz="2400"/>
                    <a:t>】已知向量                线性无关</a:t>
                  </a:r>
                  <a:r>
                    <a:rPr lang="en-US" altLang="zh-CN" sz="2400"/>
                    <a:t>,</a:t>
                  </a:r>
                  <a:r>
                    <a:rPr lang="zh-CN" altLang="en-US" sz="2400"/>
                    <a:t>且</a:t>
                  </a:r>
                </a:p>
                <a:p>
                  <a:pPr fontAlgn="auto">
                    <a:lnSpc>
                      <a:spcPct val="120000"/>
                    </a:lnSpc>
                  </a:pPr>
                  <a:r>
                    <a:rPr lang="zh-CN" altLang="en-US" sz="2400"/>
                    <a:t>  </a:t>
                  </a:r>
                  <a:r>
                    <a:rPr lang="en-US" altLang="zh-CN" sz="2400"/>
                    <a:t>,</a:t>
                  </a:r>
                  <a:r>
                    <a:rPr lang="zh-CN" altLang="en-US" sz="2400"/>
                    <a:t>则向量组                 一定线性</a:t>
                  </a:r>
                  <a:r>
                    <a:rPr lang="en-US" altLang="zh-CN" sz="2400"/>
                    <a:t>________</a:t>
                  </a:r>
                  <a:r>
                    <a:rPr lang="zh-CN" altLang="en-US" sz="2400"/>
                    <a:t>。</a:t>
                  </a:r>
                </a:p>
              </p:txBody>
            </p:sp>
            <p:graphicFrame>
              <p:nvGraphicFramePr>
                <p:cNvPr id="20" name="对象 19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5181" y="2477"/>
                <a:ext cx="1801" cy="7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63" r:id="rId3" imgW="533400" imgH="228600" progId="Equation.3">
                        <p:embed/>
                      </p:oleObj>
                    </mc:Choice>
                    <mc:Fallback>
                      <p:oleObj r:id="rId3" imgW="533400" imgH="228600" progId="Equation.3">
                        <p:embed/>
                        <p:pic>
                          <p:nvPicPr>
                            <p:cNvPr id="20" name="对象 19">
                              <a:hlinkClick r:id="" action="ppaction://ole?verb=0"/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181" y="2477"/>
                              <a:ext cx="1801" cy="7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9" name="对象 28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9584" y="2579"/>
              <a:ext cx="2440" cy="6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64" r:id="rId5" imgW="723900" imgH="215900" progId="Equation.3">
                      <p:embed/>
                    </p:oleObj>
                  </mc:Choice>
                  <mc:Fallback>
                    <p:oleObj r:id="rId5" imgW="723900" imgH="215900" progId="Equation.3">
                      <p:embed/>
                      <p:pic>
                        <p:nvPicPr>
                          <p:cNvPr id="29" name="对象 28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584" y="2579"/>
                            <a:ext cx="2440" cy="68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对象 41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452" y="3234"/>
              <a:ext cx="2014" cy="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65" r:id="rId7" imgW="596900" imgH="228600" progId="Equation.3">
                      <p:embed/>
                    </p:oleObj>
                  </mc:Choice>
                  <mc:Fallback>
                    <p:oleObj r:id="rId7" imgW="596900" imgH="228600" progId="Equation.3">
                      <p:embed/>
                      <p:pic>
                        <p:nvPicPr>
                          <p:cNvPr id="42" name="对象 41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452" y="3234"/>
                            <a:ext cx="2014" cy="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" name="对象 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066" y="2572"/>
            <a:ext cx="2526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6" r:id="rId9" imgW="749300" imgH="228600" progId="Equation.3">
                    <p:embed/>
                  </p:oleObj>
                </mc:Choice>
                <mc:Fallback>
                  <p:oleObj r:id="rId9" imgW="749300" imgH="228600" progId="Equation.3">
                    <p:embed/>
                    <p:pic>
                      <p:nvPicPr>
                        <p:cNvPr id="3" name="对象 2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066" y="2572"/>
                          <a:ext cx="2526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592" y="2579"/>
            <a:ext cx="2441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67" r:id="rId11" imgW="723900" imgH="228600" progId="Equation.3">
                    <p:embed/>
                  </p:oleObj>
                </mc:Choice>
                <mc:Fallback>
                  <p:oleObj r:id="rId11" imgW="723900" imgH="228600" progId="Equation.3">
                    <p:embed/>
                    <p:pic>
                      <p:nvPicPr>
                        <p:cNvPr id="5" name="对象 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592" y="2579"/>
                          <a:ext cx="2441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864870" y="2757805"/>
            <a:ext cx="10136505" cy="3634740"/>
            <a:chOff x="1362" y="4343"/>
            <a:chExt cx="15963" cy="5724"/>
          </a:xfrm>
        </p:grpSpPr>
        <p:grpSp>
          <p:nvGrpSpPr>
            <p:cNvPr id="44" name="组合 43"/>
            <p:cNvGrpSpPr/>
            <p:nvPr/>
          </p:nvGrpSpPr>
          <p:grpSpPr>
            <a:xfrm>
              <a:off x="1362" y="4343"/>
              <a:ext cx="15963" cy="5724"/>
              <a:chOff x="1101" y="4507"/>
              <a:chExt cx="15963" cy="5724"/>
            </a:xfrm>
          </p:grpSpPr>
          <p:graphicFrame>
            <p:nvGraphicFramePr>
              <p:cNvPr id="45" name="对象 44">
                <a:hlinkClick r:id="" action="ppaction://ole?verb=0"/>
              </p:cNvPr>
              <p:cNvGraphicFramePr/>
              <p:nvPr/>
            </p:nvGraphicFramePr>
            <p:xfrm>
              <a:off x="1827" y="5093"/>
              <a:ext cx="7575" cy="27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68" r:id="rId13" imgW="2095500" imgH="711200" progId="Equation.3">
                      <p:embed/>
                    </p:oleObj>
                  </mc:Choice>
                  <mc:Fallback>
                    <p:oleObj r:id="rId13" imgW="2095500" imgH="711200" progId="Equation.3">
                      <p:embed/>
                      <p:pic>
                        <p:nvPicPr>
                          <p:cNvPr id="45" name="对象 44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827" y="5093"/>
                            <a:ext cx="7575" cy="270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" name="文本框 45"/>
              <p:cNvSpPr txBox="1"/>
              <p:nvPr/>
            </p:nvSpPr>
            <p:spPr>
              <a:xfrm>
                <a:off x="1101" y="4507"/>
                <a:ext cx="246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C00000"/>
                    </a:solidFill>
                  </a:rPr>
                  <a:t>解题思路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:</a:t>
                </a: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843" y="4513"/>
                <a:ext cx="1422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</a:rPr>
                  <a:t>运用到的知识点是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: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初等变换不会改变矩阵的秩。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可逆矩阵可以看成若干初等矩阵的乘积）   </a:t>
                </a:r>
                <a:endParaRPr lang="en-US" altLang="zh-CN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101" y="5409"/>
                <a:ext cx="129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/>
                  <a:t>解析</a:t>
                </a:r>
                <a:r>
                  <a:rPr lang="en-US" altLang="zh-CN" sz="2000" b="1"/>
                  <a:t>:</a:t>
                </a:r>
              </a:p>
            </p:txBody>
          </p:sp>
          <p:graphicFrame>
            <p:nvGraphicFramePr>
              <p:cNvPr id="50" name="对象 49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2394" y="7744"/>
              <a:ext cx="8095" cy="17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69" r:id="rId15" imgW="2234565" imgH="482600" progId="Equation.3">
                      <p:embed/>
                    </p:oleObj>
                  </mc:Choice>
                  <mc:Fallback>
                    <p:oleObj r:id="rId15" imgW="2234565" imgH="482600" progId="Equation.3">
                      <p:embed/>
                      <p:pic>
                        <p:nvPicPr>
                          <p:cNvPr id="50" name="对象 49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394" y="7744"/>
                            <a:ext cx="8095" cy="17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文本框 56"/>
              <p:cNvSpPr txBox="1"/>
              <p:nvPr/>
            </p:nvSpPr>
            <p:spPr>
              <a:xfrm>
                <a:off x="2346" y="9506"/>
                <a:ext cx="664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/>
                  <a:t>根据性质</a:t>
                </a:r>
                <a:r>
                  <a:rPr lang="en-US" altLang="zh-CN" sz="2400"/>
                  <a:t>(3)</a:t>
                </a:r>
                <a:r>
                  <a:rPr lang="zh-CN" altLang="en-US" sz="2400"/>
                  <a:t>得</a:t>
                </a:r>
                <a:r>
                  <a:rPr lang="en-US" altLang="zh-CN" sz="2400"/>
                  <a:t>,</a:t>
                </a:r>
                <a:r>
                  <a:rPr lang="zh-CN" altLang="en-US" sz="2400"/>
                  <a:t>线性无关。</a:t>
                </a:r>
              </a:p>
            </p:txBody>
          </p:sp>
        </p:grpSp>
        <p:sp>
          <p:nvSpPr>
            <p:cNvPr id="10" name="椭圆 9"/>
            <p:cNvSpPr/>
            <p:nvPr/>
          </p:nvSpPr>
          <p:spPr>
            <a:xfrm>
              <a:off x="12327" y="5345"/>
              <a:ext cx="3144" cy="12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675" y="5583"/>
              <a:ext cx="244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过渡矩阵</a:t>
              </a:r>
            </a:p>
          </p:txBody>
        </p:sp>
        <p:cxnSp>
          <p:nvCxnSpPr>
            <p:cNvPr id="12" name="肘形连接符 11"/>
            <p:cNvCxnSpPr/>
            <p:nvPr/>
          </p:nvCxnSpPr>
          <p:spPr>
            <a:xfrm flipV="1">
              <a:off x="9663" y="5938"/>
              <a:ext cx="2664" cy="744"/>
            </a:xfrm>
            <a:prstGeom prst="bentConnector3">
              <a:avLst>
                <a:gd name="adj1" fmla="val 50038"/>
              </a:avLst>
            </a:prstGeom>
            <a:ln w="285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右箭头 13"/>
            <p:cNvSpPr/>
            <p:nvPr/>
          </p:nvSpPr>
          <p:spPr>
            <a:xfrm>
              <a:off x="1625" y="7894"/>
              <a:ext cx="1030" cy="41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1625" y="9496"/>
              <a:ext cx="1030" cy="41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616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530860" y="601980"/>
            <a:ext cx="5258435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4870" y="711835"/>
            <a:ext cx="49244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考点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：线性无关与秩的关系</a:t>
            </a:r>
          </a:p>
          <a:p>
            <a:endParaRPr lang="zh-CN" altLang="en-US" sz="2800" b="1" dirty="0"/>
          </a:p>
        </p:txBody>
      </p:sp>
      <p:grpSp>
        <p:nvGrpSpPr>
          <p:cNvPr id="48" name="组合 47"/>
          <p:cNvGrpSpPr/>
          <p:nvPr/>
        </p:nvGrpSpPr>
        <p:grpSpPr>
          <a:xfrm>
            <a:off x="844550" y="1336675"/>
            <a:ext cx="10005060" cy="1430020"/>
            <a:chOff x="1330" y="2105"/>
            <a:chExt cx="15756" cy="2252"/>
          </a:xfrm>
        </p:grpSpPr>
        <p:grpSp>
          <p:nvGrpSpPr>
            <p:cNvPr id="20" name="组合 19"/>
            <p:cNvGrpSpPr/>
            <p:nvPr/>
          </p:nvGrpSpPr>
          <p:grpSpPr>
            <a:xfrm>
              <a:off x="1330" y="2105"/>
              <a:ext cx="15757" cy="2253"/>
              <a:chOff x="1330" y="2105"/>
              <a:chExt cx="15758" cy="225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330" y="2808"/>
                <a:ext cx="15758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/>
                  <a:t>【例题</a:t>
                </a:r>
                <a:r>
                  <a:rPr lang="en-US" altLang="zh-CN" sz="2400"/>
                  <a:t>3</a:t>
                </a:r>
                <a:r>
                  <a:rPr lang="zh-CN" altLang="en-US" sz="2400"/>
                  <a:t>】已知矩阵                                                     </a:t>
                </a:r>
                <a:r>
                  <a:rPr lang="en-US" altLang="zh-CN" sz="2400"/>
                  <a:t>,</a:t>
                </a:r>
                <a:r>
                  <a:rPr lang="zh-CN" altLang="en-US" sz="2400"/>
                  <a:t>常数</a:t>
                </a:r>
                <a:r>
                  <a:rPr lang="en-US" altLang="zh-CN" sz="2400"/>
                  <a:t>k=____,</a:t>
                </a:r>
                <a:r>
                  <a:rPr lang="zh-CN" altLang="en-US" sz="2400"/>
                  <a:t>又知               </a:t>
                </a:r>
                <a:r>
                  <a:rPr lang="en-US" altLang="zh-CN" sz="2400"/>
                  <a:t>,</a:t>
                </a:r>
              </a:p>
              <a:p>
                <a:r>
                  <a:rPr lang="en-US" altLang="zh-CN" sz="2400"/>
                  <a:t>    </a:t>
                </a:r>
                <a:r>
                  <a:rPr lang="zh-CN" altLang="en-US" sz="2400"/>
                  <a:t>则             </a:t>
                </a:r>
                <a:r>
                  <a:rPr lang="en-US" altLang="zh-CN" sz="2400"/>
                  <a:t>______</a:t>
                </a:r>
                <a:r>
                  <a:rPr lang="zh-CN" altLang="en-US" sz="2400"/>
                  <a:t>。</a:t>
                </a:r>
              </a:p>
            </p:txBody>
          </p:sp>
          <p:graphicFrame>
            <p:nvGraphicFramePr>
              <p:cNvPr id="11" name="对象 10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5478" y="2105"/>
              <a:ext cx="5894" cy="2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62" r:id="rId3" imgW="1752600" imgH="711200" progId="Equation.3">
                      <p:embed/>
                    </p:oleObj>
                  </mc:Choice>
                  <mc:Fallback>
                    <p:oleObj r:id="rId3" imgW="1752600" imgH="711200" progId="Equation.3">
                      <p:embed/>
                      <p:pic>
                        <p:nvPicPr>
                          <p:cNvPr id="11" name="对象 10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478" y="2105"/>
                            <a:ext cx="5894" cy="225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" name="对象 2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348" y="3495"/>
            <a:ext cx="1486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3" r:id="rId5" imgW="558800" imgH="215900" progId="Equation.3">
                    <p:embed/>
                  </p:oleObj>
                </mc:Choice>
                <mc:Fallback>
                  <p:oleObj r:id="rId5" imgW="558800" imgH="215900" progId="Equation.3">
                    <p:embed/>
                    <p:pic>
                      <p:nvPicPr>
                        <p:cNvPr id="26" name="对象 2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48" y="3495"/>
                          <a:ext cx="1486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791" y="2808"/>
            <a:ext cx="1741" cy="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4" r:id="rId7" imgW="558800" imgH="254000" progId="Equation.3">
                    <p:embed/>
                  </p:oleObj>
                </mc:Choice>
                <mc:Fallback>
                  <p:oleObj r:id="rId7" imgW="558800" imgH="254000" progId="Equation.3">
                    <p:embed/>
                    <p:pic>
                      <p:nvPicPr>
                        <p:cNvPr id="23" name="对象 22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791" y="2808"/>
                          <a:ext cx="1741" cy="7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合 50"/>
          <p:cNvGrpSpPr/>
          <p:nvPr/>
        </p:nvGrpSpPr>
        <p:grpSpPr>
          <a:xfrm>
            <a:off x="1016000" y="2903855"/>
            <a:ext cx="9800590" cy="3302000"/>
            <a:chOff x="1600" y="4573"/>
            <a:chExt cx="15434" cy="5200"/>
          </a:xfrm>
        </p:grpSpPr>
        <p:sp>
          <p:nvSpPr>
            <p:cNvPr id="46" name="右箭头 45"/>
            <p:cNvSpPr/>
            <p:nvPr/>
          </p:nvSpPr>
          <p:spPr>
            <a:xfrm>
              <a:off x="1614" y="8224"/>
              <a:ext cx="1030" cy="41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600" y="4573"/>
              <a:ext cx="15435" cy="3269"/>
              <a:chOff x="1600" y="4573"/>
              <a:chExt cx="15435" cy="3269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600" y="4573"/>
                <a:ext cx="2234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C00000"/>
                    </a:solidFill>
                  </a:rPr>
                  <a:t>解题思路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: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318" y="4573"/>
                <a:ext cx="13717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dirty="0">
                    <a:solidFill>
                      <a:srgbClr val="C00000"/>
                    </a:solidFill>
                  </a:rPr>
                  <a:t>首先计算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的行列式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,A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不是满秩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,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所以行列式为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0,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可以求出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k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。</a:t>
                </a:r>
              </a:p>
              <a:p>
                <a:r>
                  <a:rPr lang="en-US" altLang="zh-CN" dirty="0">
                    <a:solidFill>
                      <a:srgbClr val="C00000"/>
                    </a:solidFill>
                  </a:rPr>
                  <a:t> 3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阶方阵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B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的行列式不为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0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说明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B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可逆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,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利用性质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(3),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可求出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AB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的秩。</a:t>
                </a: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614" y="5589"/>
                <a:ext cx="129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/>
                  <a:t>解析</a:t>
                </a:r>
                <a:r>
                  <a:rPr lang="en-US" altLang="zh-CN" sz="2000" b="1"/>
                  <a:t>:</a:t>
                </a:r>
              </a:p>
            </p:txBody>
          </p:sp>
          <p:graphicFrame>
            <p:nvGraphicFramePr>
              <p:cNvPr id="31" name="对象 30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2644" y="5589"/>
              <a:ext cx="6075" cy="2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65" r:id="rId9" imgW="1803400" imgH="711200" progId="Equation.3">
                      <p:embed/>
                    </p:oleObj>
                  </mc:Choice>
                  <mc:Fallback>
                    <p:oleObj r:id="rId9" imgW="1803400" imgH="711200" progId="Equation.3">
                      <p:embed/>
                      <p:pic>
                        <p:nvPicPr>
                          <p:cNvPr id="31" name="对象 30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644" y="5589"/>
                            <a:ext cx="6075" cy="225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" name="组合 40"/>
            <p:cNvGrpSpPr/>
            <p:nvPr/>
          </p:nvGrpSpPr>
          <p:grpSpPr>
            <a:xfrm>
              <a:off x="1614" y="8123"/>
              <a:ext cx="7794" cy="1651"/>
              <a:chOff x="1614" y="8123"/>
              <a:chExt cx="7794" cy="1651"/>
            </a:xfrm>
          </p:grpSpPr>
          <p:graphicFrame>
            <p:nvGraphicFramePr>
              <p:cNvPr id="28" name="对象 27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2644" y="8123"/>
              <a:ext cx="1252" cy="6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66" r:id="rId11" imgW="355600" imgH="177165" progId="Equation.3">
                      <p:embed/>
                    </p:oleObj>
                  </mc:Choice>
                  <mc:Fallback>
                    <p:oleObj r:id="rId11" imgW="355600" imgH="177165" progId="Equation.3">
                      <p:embed/>
                      <p:pic>
                        <p:nvPicPr>
                          <p:cNvPr id="28" name="对象 27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644" y="8123"/>
                            <a:ext cx="1252" cy="61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对象 36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614" y="8990"/>
              <a:ext cx="7795" cy="7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667" r:id="rId13" imgW="2501900" imgH="254000" progId="Equation.3">
                      <p:embed/>
                    </p:oleObj>
                  </mc:Choice>
                  <mc:Fallback>
                    <p:oleObj r:id="rId13" imgW="2501900" imgH="254000" progId="Equation.3">
                      <p:embed/>
                      <p:pic>
                        <p:nvPicPr>
                          <p:cNvPr id="37" name="对象 36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614" y="8990"/>
                            <a:ext cx="7795" cy="78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03135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530860" y="601980"/>
            <a:ext cx="5258435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4870" y="711835"/>
            <a:ext cx="492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考点</a:t>
            </a:r>
            <a:r>
              <a:rPr lang="en-US" altLang="zh-CN" sz="2800" b="1" dirty="0"/>
              <a:t>4</a:t>
            </a:r>
            <a:r>
              <a:rPr lang="zh-CN" altLang="en-US" sz="2800" b="1" dirty="0" smtClean="0"/>
              <a:t>：内积与施密特正交化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829091"/>
              </p:ext>
            </p:extLst>
          </p:nvPr>
        </p:nvGraphicFramePr>
        <p:xfrm>
          <a:off x="530860" y="4049486"/>
          <a:ext cx="5154312" cy="748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3" imgW="1574640" imgH="228600" progId="Equation.DSMT4">
                  <p:embed/>
                </p:oleObj>
              </mc:Choice>
              <mc:Fallback>
                <p:oleObj name="Equation" r:id="rId3" imgW="1574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0860" y="4049486"/>
                        <a:ext cx="5154312" cy="748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870263"/>
              </p:ext>
            </p:extLst>
          </p:nvPr>
        </p:nvGraphicFramePr>
        <p:xfrm>
          <a:off x="774700" y="4787166"/>
          <a:ext cx="9179197" cy="1092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5" imgW="3949560" imgH="469800" progId="Equation.DSMT4">
                  <p:embed/>
                </p:oleObj>
              </mc:Choice>
              <mc:Fallback>
                <p:oleObj name="Equation" r:id="rId5" imgW="39495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4700" y="4787166"/>
                        <a:ext cx="9179197" cy="1092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328761"/>
              </p:ext>
            </p:extLst>
          </p:nvPr>
        </p:nvGraphicFramePr>
        <p:xfrm>
          <a:off x="530860" y="1801639"/>
          <a:ext cx="6601460" cy="815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7" imgW="2260440" imgH="279360" progId="Equation.DSMT4">
                  <p:embed/>
                </p:oleObj>
              </mc:Choice>
              <mc:Fallback>
                <p:oleObj name="Equation" r:id="rId7" imgW="2260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860" y="1801639"/>
                        <a:ext cx="6601460" cy="815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787965"/>
              </p:ext>
            </p:extLst>
          </p:nvPr>
        </p:nvGraphicFramePr>
        <p:xfrm>
          <a:off x="530861" y="2605606"/>
          <a:ext cx="10285186" cy="81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9" imgW="3187440" imgH="253800" progId="Equation.DSMT4">
                  <p:embed/>
                </p:oleObj>
              </mc:Choice>
              <mc:Fallback>
                <p:oleObj name="Equation" r:id="rId9" imgW="3187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0861" y="2605606"/>
                        <a:ext cx="10285186" cy="819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30860" y="1449515"/>
            <a:ext cx="1284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内积：</a:t>
            </a:r>
            <a:endParaRPr lang="zh-CN" altLang="en-US" sz="2800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530858" y="3456353"/>
            <a:ext cx="2538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施密特正交化：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473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文本框 2"/>
          <p:cNvSpPr txBox="1">
            <a:spLocks noChangeArrowheads="1"/>
          </p:cNvSpPr>
          <p:nvPr/>
        </p:nvSpPr>
        <p:spPr bwMode="auto">
          <a:xfrm flipH="1">
            <a:off x="5838445" y="2806365"/>
            <a:ext cx="4657275" cy="8299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矩阵及其运算</a:t>
            </a:r>
          </a:p>
        </p:txBody>
      </p:sp>
      <p:sp>
        <p:nvSpPr>
          <p:cNvPr id="1048606" name="等腰三角形 18"/>
          <p:cNvSpPr/>
          <p:nvPr/>
        </p:nvSpPr>
        <p:spPr>
          <a:xfrm>
            <a:off x="2145806" y="228174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7" name="等腰三角形 19"/>
          <p:cNvSpPr/>
          <p:nvPr/>
        </p:nvSpPr>
        <p:spPr>
          <a:xfrm>
            <a:off x="2574379" y="2715561"/>
            <a:ext cx="2311448" cy="1527748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8" name="等腰三角形 20"/>
          <p:cNvSpPr/>
          <p:nvPr/>
        </p:nvSpPr>
        <p:spPr>
          <a:xfrm rot="10800000">
            <a:off x="4040107" y="4506092"/>
            <a:ext cx="1691440" cy="1117955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9" name="文本框 1"/>
          <p:cNvSpPr txBox="1"/>
          <p:nvPr/>
        </p:nvSpPr>
        <p:spPr>
          <a:xfrm>
            <a:off x="3264270" y="2693882"/>
            <a:ext cx="92329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1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等腰三角形 33"/>
          <p:cNvSpPr/>
          <p:nvPr/>
        </p:nvSpPr>
        <p:spPr>
          <a:xfrm>
            <a:off x="83370" y="477543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7" name="等腰三角形 31"/>
          <p:cNvSpPr/>
          <p:nvPr/>
        </p:nvSpPr>
        <p:spPr>
          <a:xfrm rot="10800000">
            <a:off x="0" y="32224"/>
            <a:ext cx="4496263" cy="2971800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8" name="文本框 19"/>
          <p:cNvSpPr txBox="1"/>
          <p:nvPr/>
        </p:nvSpPr>
        <p:spPr>
          <a:xfrm>
            <a:off x="3322432" y="3138937"/>
            <a:ext cx="1598035" cy="189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1048599" name="文本框 15"/>
          <p:cNvSpPr txBox="1">
            <a:spLocks noChangeArrowheads="1"/>
          </p:cNvSpPr>
          <p:nvPr/>
        </p:nvSpPr>
        <p:spPr bwMode="auto">
          <a:xfrm>
            <a:off x="4741817" y="3123548"/>
            <a:ext cx="6413863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 线性方程组解的性质和解的结构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00" name="文本框 17"/>
          <p:cNvSpPr txBox="1">
            <a:spLocks noChangeArrowheads="1"/>
          </p:cNvSpPr>
          <p:nvPr/>
        </p:nvSpPr>
        <p:spPr bwMode="auto">
          <a:xfrm>
            <a:off x="4741817" y="3846823"/>
            <a:ext cx="611341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 矩阵的特征值和相似对角化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01" name="文本框 19"/>
          <p:cNvSpPr txBox="1">
            <a:spLocks noChangeArrowheads="1"/>
          </p:cNvSpPr>
          <p:nvPr/>
        </p:nvSpPr>
        <p:spPr bwMode="auto">
          <a:xfrm>
            <a:off x="4741817" y="4504955"/>
            <a:ext cx="337612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 二次型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02" name="等腰三角形 1"/>
          <p:cNvSpPr/>
          <p:nvPr/>
        </p:nvSpPr>
        <p:spPr>
          <a:xfrm rot="10800000">
            <a:off x="716438" y="43110"/>
            <a:ext cx="3063388" cy="2024743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3" name="等腰三角形 29"/>
          <p:cNvSpPr/>
          <p:nvPr/>
        </p:nvSpPr>
        <p:spPr>
          <a:xfrm rot="10800000">
            <a:off x="3191344" y="0"/>
            <a:ext cx="2296886" cy="1518124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4" name="等腰三角形 32"/>
          <p:cNvSpPr/>
          <p:nvPr/>
        </p:nvSpPr>
        <p:spPr>
          <a:xfrm>
            <a:off x="785167" y="5770544"/>
            <a:ext cx="1663020" cy="1099171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文本框 2"/>
          <p:cNvSpPr txBox="1">
            <a:spLocks noChangeArrowheads="1"/>
          </p:cNvSpPr>
          <p:nvPr/>
        </p:nvSpPr>
        <p:spPr bwMode="auto">
          <a:xfrm flipH="1">
            <a:off x="5838445" y="2806365"/>
            <a:ext cx="4657275" cy="15392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线性方程组解的性质和解的结构</a:t>
            </a:r>
          </a:p>
        </p:txBody>
      </p:sp>
      <p:sp>
        <p:nvSpPr>
          <p:cNvPr id="1048606" name="等腰三角形 18"/>
          <p:cNvSpPr/>
          <p:nvPr/>
        </p:nvSpPr>
        <p:spPr>
          <a:xfrm>
            <a:off x="2145806" y="228174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7" name="等腰三角形 19"/>
          <p:cNvSpPr/>
          <p:nvPr/>
        </p:nvSpPr>
        <p:spPr>
          <a:xfrm>
            <a:off x="2574379" y="2715561"/>
            <a:ext cx="2311448" cy="1527748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8" name="等腰三角形 20"/>
          <p:cNvSpPr/>
          <p:nvPr/>
        </p:nvSpPr>
        <p:spPr>
          <a:xfrm rot="10800000">
            <a:off x="4040107" y="4506092"/>
            <a:ext cx="1691440" cy="1117955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9" name="文本框 1"/>
          <p:cNvSpPr txBox="1"/>
          <p:nvPr/>
        </p:nvSpPr>
        <p:spPr>
          <a:xfrm>
            <a:off x="3264270" y="2693882"/>
            <a:ext cx="1071880" cy="1805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5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等腰三角形 1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29" name="等腰三角形 2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0" name="文本框 23"/>
          <p:cNvSpPr txBox="1"/>
          <p:nvPr/>
        </p:nvSpPr>
        <p:spPr>
          <a:xfrm>
            <a:off x="7081393" y="784214"/>
            <a:ext cx="4244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考点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：非齐次线性方程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AX=b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的有无解的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判断</a:t>
            </a:r>
          </a:p>
        </p:txBody>
      </p:sp>
      <p:sp>
        <p:nvSpPr>
          <p:cNvPr id="1048631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81393" y="3935328"/>
            <a:ext cx="3178947" cy="5232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048632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81393" y="2620581"/>
            <a:ext cx="3287118" cy="52322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048633" name="文本框 5"/>
          <p:cNvSpPr txBox="1"/>
          <p:nvPr/>
        </p:nvSpPr>
        <p:spPr>
          <a:xfrm>
            <a:off x="7081393" y="1993985"/>
            <a:ext cx="2446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唯一解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34" name="文本框 6"/>
          <p:cNvSpPr txBox="1"/>
          <p:nvPr/>
        </p:nvSpPr>
        <p:spPr>
          <a:xfrm>
            <a:off x="7081393" y="3308732"/>
            <a:ext cx="2638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无穷多解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35" name="文本框 7"/>
          <p:cNvSpPr txBox="1"/>
          <p:nvPr/>
        </p:nvSpPr>
        <p:spPr>
          <a:xfrm>
            <a:off x="7081393" y="4561924"/>
            <a:ext cx="2036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无解</a:t>
            </a:r>
          </a:p>
        </p:txBody>
      </p:sp>
      <p:sp>
        <p:nvSpPr>
          <p:cNvPr id="1048636" name="矩形 1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81393" y="5184290"/>
            <a:ext cx="2550185" cy="52322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048637" name="文本框 21"/>
          <p:cNvSpPr txBox="1"/>
          <p:nvPr/>
        </p:nvSpPr>
        <p:spPr>
          <a:xfrm>
            <a:off x="1024147" y="746764"/>
            <a:ext cx="44829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考点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：齐次线性方程组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AX=0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的有无非零解的判断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38" name="矩形 2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24148" y="4445825"/>
            <a:ext cx="4671560" cy="954107"/>
          </a:xfrm>
          <a:prstGeom prst="rect">
            <a:avLst/>
          </a:prstGeom>
          <a:blipFill>
            <a:blip r:embed="rId5"/>
            <a:stretch>
              <a:fillRect b="-16561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048639" name="矩形 2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23183" y="2486946"/>
            <a:ext cx="4772525" cy="954107"/>
          </a:xfrm>
          <a:prstGeom prst="rect">
            <a:avLst/>
          </a:prstGeom>
          <a:blipFill>
            <a:blip r:embed="rId6"/>
            <a:stretch>
              <a:fillRect b="-17308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048640" name="文本框 25"/>
          <p:cNvSpPr txBox="1"/>
          <p:nvPr/>
        </p:nvSpPr>
        <p:spPr>
          <a:xfrm>
            <a:off x="1024148" y="1933726"/>
            <a:ext cx="3097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唯一非零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</a:p>
        </p:txBody>
      </p:sp>
      <p:sp>
        <p:nvSpPr>
          <p:cNvPr id="1048641" name="文本框 26"/>
          <p:cNvSpPr txBox="1"/>
          <p:nvPr/>
        </p:nvSpPr>
        <p:spPr>
          <a:xfrm>
            <a:off x="1024148" y="4012334"/>
            <a:ext cx="3190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无穷多非零解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 200"/>
          <p:cNvSpPr/>
          <p:nvPr/>
        </p:nvSpPr>
        <p:spPr>
          <a:xfrm>
            <a:off x="629167" y="697296"/>
            <a:ext cx="5275244" cy="1054666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 200"/>
          <p:cNvSpPr/>
          <p:nvPr/>
        </p:nvSpPr>
        <p:spPr>
          <a:xfrm>
            <a:off x="6299391" y="725005"/>
            <a:ext cx="5275244" cy="1054666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等腰三角形 38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48" name="等腰三角形 39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49" name="矩形 1"/>
          <p:cNvSpPr/>
          <p:nvPr/>
        </p:nvSpPr>
        <p:spPr>
          <a:xfrm>
            <a:off x="978099" y="1508354"/>
            <a:ext cx="88435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2011-2012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第二学期期末试题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81" y="2011679"/>
            <a:ext cx="8994771" cy="2265578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436030"/>
              </p:ext>
            </p:extLst>
          </p:nvPr>
        </p:nvGraphicFramePr>
        <p:xfrm>
          <a:off x="1231279" y="4780582"/>
          <a:ext cx="7650162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4" imgW="3797280" imgH="711000" progId="Equation.DSMT4">
                  <p:embed/>
                </p:oleObj>
              </mc:Choice>
              <mc:Fallback>
                <p:oleObj name="Equation" r:id="rId4" imgW="37972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1279" y="4780582"/>
                        <a:ext cx="7650162" cy="1433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等腰三角形 4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51" name="等腰三角形 5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52" name="内容占位符 2"/>
          <p:cNvSpPr txBox="1"/>
          <p:nvPr/>
        </p:nvSpPr>
        <p:spPr>
          <a:xfrm>
            <a:off x="686007" y="1097612"/>
            <a:ext cx="8436456" cy="1039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基础解系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定义：方程组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AX=0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个线性无关的解向量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53" name="标题 1"/>
          <p:cNvSpPr txBox="1"/>
          <p:nvPr/>
        </p:nvSpPr>
        <p:spPr>
          <a:xfrm>
            <a:off x="1605530" y="325593"/>
            <a:ext cx="5473335" cy="535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考点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：齐次线性方程组解的结构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97153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730" y="1446016"/>
            <a:ext cx="2384763" cy="737698"/>
          </a:xfrm>
          <a:prstGeom prst="rect">
            <a:avLst/>
          </a:prstGeom>
        </p:spPr>
      </p:pic>
      <p:pic>
        <p:nvPicPr>
          <p:cNvPr id="209715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07" y="4064544"/>
            <a:ext cx="7516297" cy="501629"/>
          </a:xfrm>
          <a:prstGeom prst="rect">
            <a:avLst/>
          </a:prstGeom>
        </p:spPr>
      </p:pic>
      <p:sp>
        <p:nvSpPr>
          <p:cNvPr id="1048654" name="矩形 3"/>
          <p:cNvSpPr/>
          <p:nvPr/>
        </p:nvSpPr>
        <p:spPr>
          <a:xfrm>
            <a:off x="686007" y="4786450"/>
            <a:ext cx="77310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AX=0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：用基础解系表示其通解的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种方法：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求基础解系，再求通解  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先求通解，再求基础解系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55" name="矩形 4"/>
          <p:cNvSpPr/>
          <p:nvPr/>
        </p:nvSpPr>
        <p:spPr>
          <a:xfrm>
            <a:off x="686007" y="3546565"/>
            <a:ext cx="6050280" cy="510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齐次线性方程组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AX=0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的非零解的通解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56" name="矩形 5"/>
          <p:cNvSpPr/>
          <p:nvPr/>
        </p:nvSpPr>
        <p:spPr>
          <a:xfrm>
            <a:off x="686007" y="2399013"/>
            <a:ext cx="81731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存在性条件：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R(A)=r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AX=0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必有基础解系，且含有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个解向量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 200"/>
          <p:cNvSpPr/>
          <p:nvPr/>
        </p:nvSpPr>
        <p:spPr>
          <a:xfrm>
            <a:off x="1512888" y="221339"/>
            <a:ext cx="5658621" cy="744344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等腰三角形 33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58" name="等腰三角形 34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55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87" y="1502228"/>
            <a:ext cx="10560052" cy="765143"/>
          </a:xfrm>
          <a:prstGeom prst="rect">
            <a:avLst/>
          </a:prstGeom>
        </p:spPr>
      </p:pic>
      <p:pic>
        <p:nvPicPr>
          <p:cNvPr id="2097156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87" y="2267370"/>
            <a:ext cx="8783503" cy="767377"/>
          </a:xfrm>
          <a:prstGeom prst="rect">
            <a:avLst/>
          </a:prstGeom>
        </p:spPr>
      </p:pic>
      <p:sp>
        <p:nvSpPr>
          <p:cNvPr id="1048659" name="文本框 32"/>
          <p:cNvSpPr txBox="1"/>
          <p:nvPr/>
        </p:nvSpPr>
        <p:spPr>
          <a:xfrm>
            <a:off x="504187" y="3136478"/>
            <a:ext cx="8449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非齐次线性方程组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AX=b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有无穷解的通解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87" y="3872610"/>
            <a:ext cx="8455225" cy="696099"/>
          </a:xfrm>
          <a:prstGeom prst="rect">
            <a:avLst/>
          </a:prstGeom>
        </p:spPr>
      </p:pic>
      <p:pic>
        <p:nvPicPr>
          <p:cNvPr id="2097158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187" y="4903960"/>
            <a:ext cx="7848243" cy="706456"/>
          </a:xfrm>
          <a:prstGeom prst="rect">
            <a:avLst/>
          </a:prstGeom>
        </p:spPr>
      </p:pic>
      <p:sp>
        <p:nvSpPr>
          <p:cNvPr id="1048661" name="标题 1"/>
          <p:cNvSpPr txBox="1"/>
          <p:nvPr/>
        </p:nvSpPr>
        <p:spPr>
          <a:xfrm>
            <a:off x="1201783" y="442484"/>
            <a:ext cx="5760720" cy="5847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考点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：非齐次线性方程组解的结构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 200"/>
          <p:cNvSpPr/>
          <p:nvPr/>
        </p:nvSpPr>
        <p:spPr>
          <a:xfrm>
            <a:off x="953589" y="394615"/>
            <a:ext cx="6257108" cy="78677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等腰三角形 38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48" name="等腰三角形 39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49" name="矩形 1"/>
          <p:cNvSpPr/>
          <p:nvPr/>
        </p:nvSpPr>
        <p:spPr>
          <a:xfrm>
            <a:off x="978099" y="1508354"/>
            <a:ext cx="88435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2014-2015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学年第一学期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期末试题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第四题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81" y="1985407"/>
            <a:ext cx="8108113" cy="2730284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665621"/>
              </p:ext>
            </p:extLst>
          </p:nvPr>
        </p:nvGraphicFramePr>
        <p:xfrm>
          <a:off x="978099" y="4845259"/>
          <a:ext cx="5477289" cy="15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4" imgW="2793960" imgH="787320" progId="Equation.DSMT4">
                  <p:embed/>
                </p:oleObj>
              </mc:Choice>
              <mc:Fallback>
                <p:oleObj name="Equation" r:id="rId4" imgW="27939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8099" y="4845259"/>
                        <a:ext cx="5477289" cy="154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5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文本框 2"/>
          <p:cNvSpPr txBox="1">
            <a:spLocks noChangeArrowheads="1"/>
          </p:cNvSpPr>
          <p:nvPr/>
        </p:nvSpPr>
        <p:spPr bwMode="auto">
          <a:xfrm flipH="1">
            <a:off x="5859519" y="2806365"/>
            <a:ext cx="3934884" cy="15392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矩阵的特征值和相似对角化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66" name="等腰三角形 18"/>
          <p:cNvSpPr/>
          <p:nvPr/>
        </p:nvSpPr>
        <p:spPr>
          <a:xfrm>
            <a:off x="2145806" y="228174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67" name="等腰三角形 19"/>
          <p:cNvSpPr/>
          <p:nvPr/>
        </p:nvSpPr>
        <p:spPr>
          <a:xfrm>
            <a:off x="2574379" y="2715561"/>
            <a:ext cx="2311448" cy="1527748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68" name="等腰三角形 20"/>
          <p:cNvSpPr/>
          <p:nvPr/>
        </p:nvSpPr>
        <p:spPr>
          <a:xfrm rot="10800000">
            <a:off x="4040107" y="4506092"/>
            <a:ext cx="1691440" cy="1117955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69" name="文本框 1"/>
          <p:cNvSpPr txBox="1"/>
          <p:nvPr/>
        </p:nvSpPr>
        <p:spPr>
          <a:xfrm>
            <a:off x="3264270" y="2693882"/>
            <a:ext cx="1071880" cy="1805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6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等腰三角形 4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4" name="等腰三角形 5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5" name="文本框 51"/>
          <p:cNvSpPr txBox="1"/>
          <p:nvPr/>
        </p:nvSpPr>
        <p:spPr>
          <a:xfrm>
            <a:off x="1318475" y="610170"/>
            <a:ext cx="5939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考点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：特征值与特征向量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9715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62" y="621325"/>
            <a:ext cx="1658983" cy="520843"/>
          </a:xfrm>
          <a:prstGeom prst="rect">
            <a:avLst/>
          </a:prstGeom>
        </p:spPr>
      </p:pic>
      <p:pic>
        <p:nvPicPr>
          <p:cNvPr id="2097160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504" y="1506237"/>
            <a:ext cx="10428348" cy="548640"/>
          </a:xfrm>
          <a:prstGeom prst="rect">
            <a:avLst/>
          </a:prstGeom>
        </p:spPr>
      </p:pic>
      <p:pic>
        <p:nvPicPr>
          <p:cNvPr id="2097161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91" y="2401085"/>
            <a:ext cx="3134218" cy="523220"/>
          </a:xfrm>
          <a:prstGeom prst="rect">
            <a:avLst/>
          </a:prstGeom>
        </p:spPr>
      </p:pic>
      <p:sp>
        <p:nvSpPr>
          <p:cNvPr id="1048686" name="文本框 7"/>
          <p:cNvSpPr txBox="1"/>
          <p:nvPr/>
        </p:nvSpPr>
        <p:spPr>
          <a:xfrm>
            <a:off x="4067009" y="2383529"/>
            <a:ext cx="501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的特征多项式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62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881" y="3235401"/>
            <a:ext cx="9496562" cy="1721419"/>
          </a:xfrm>
          <a:prstGeom prst="rect">
            <a:avLst/>
          </a:prstGeom>
        </p:spPr>
      </p:pic>
      <p:pic>
        <p:nvPicPr>
          <p:cNvPr id="2097163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143" y="5106088"/>
            <a:ext cx="8516983" cy="603017"/>
          </a:xfrm>
          <a:prstGeom prst="rect">
            <a:avLst/>
          </a:prstGeom>
        </p:spPr>
      </p:pic>
      <p:sp>
        <p:nvSpPr>
          <p:cNvPr id="11" name=" 200"/>
          <p:cNvSpPr/>
          <p:nvPr/>
        </p:nvSpPr>
        <p:spPr>
          <a:xfrm>
            <a:off x="1217038" y="458572"/>
            <a:ext cx="6307167" cy="788994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等腰三角形 4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8" name="等腰三角形 5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89" name="文本框 1"/>
          <p:cNvSpPr txBox="1"/>
          <p:nvPr/>
        </p:nvSpPr>
        <p:spPr>
          <a:xfrm>
            <a:off x="1123407" y="3212901"/>
            <a:ext cx="66291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2016-2017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学年第一学期期末试题第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⑴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的特征值和特征向量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⑵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f(A)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的特征值和特征向量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6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326" y="3583447"/>
            <a:ext cx="5254386" cy="1632832"/>
          </a:xfrm>
          <a:prstGeom prst="rect">
            <a:avLst/>
          </a:prstGeom>
        </p:spPr>
      </p:pic>
      <p:sp>
        <p:nvSpPr>
          <p:cNvPr id="1048690" name="文本框 6"/>
          <p:cNvSpPr txBox="1"/>
          <p:nvPr/>
        </p:nvSpPr>
        <p:spPr>
          <a:xfrm>
            <a:off x="1123406" y="535245"/>
            <a:ext cx="99386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求矩阵特征值与特征向量步骤：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①写出特征多项式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②求出           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的全部特征值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③求出所有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λ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对应特征向量</a:t>
            </a:r>
            <a:endParaRPr lang="zh-CN" altLang="en-US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65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344" y="1835168"/>
            <a:ext cx="1084717" cy="577403"/>
          </a:xfrm>
          <a:prstGeom prst="rect">
            <a:avLst/>
          </a:prstGeom>
        </p:spPr>
      </p:pic>
      <p:pic>
        <p:nvPicPr>
          <p:cNvPr id="2097166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748" y="1874073"/>
            <a:ext cx="2613930" cy="499594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123670"/>
              </p:ext>
            </p:extLst>
          </p:nvPr>
        </p:nvGraphicFramePr>
        <p:xfrm>
          <a:off x="7915870" y="2492741"/>
          <a:ext cx="3603625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6" imgW="1688760" imgH="1930320" progId="Equation.DSMT4">
                  <p:embed/>
                </p:oleObj>
              </mc:Choice>
              <mc:Fallback>
                <p:oleObj name="Equation" r:id="rId6" imgW="1688760" imgH="1930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15870" y="2492741"/>
                        <a:ext cx="3603625" cy="411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97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97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97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97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486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97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97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9" grpId="0"/>
      <p:bldP spid="10486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531495" y="624840"/>
            <a:ext cx="5257800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4870" y="711835"/>
            <a:ext cx="49244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考点</a:t>
            </a:r>
            <a:r>
              <a:rPr lang="en-US" altLang="zh-CN" sz="2800" b="1"/>
              <a:t>1</a:t>
            </a:r>
            <a:r>
              <a:rPr lang="zh-CN" altLang="en-US" sz="2800" b="1"/>
              <a:t>：</a:t>
            </a:r>
            <a:r>
              <a:rPr lang="zh-CN" altLang="en-US" sz="2800" b="1">
                <a:sym typeface="+mn-ea"/>
              </a:rPr>
              <a:t>求抽象矩阵的逆矩阵</a:t>
            </a:r>
            <a:endParaRPr lang="zh-CN" altLang="en-US" sz="2800" b="1"/>
          </a:p>
          <a:p>
            <a:endParaRPr lang="zh-CN" altLang="en-US" sz="2800" b="1"/>
          </a:p>
        </p:txBody>
      </p:sp>
      <p:grpSp>
        <p:nvGrpSpPr>
          <p:cNvPr id="6" name="组合 5"/>
          <p:cNvGrpSpPr/>
          <p:nvPr/>
        </p:nvGrpSpPr>
        <p:grpSpPr>
          <a:xfrm>
            <a:off x="864870" y="1664335"/>
            <a:ext cx="10945495" cy="461645"/>
            <a:chOff x="1362" y="2621"/>
            <a:chExt cx="17237" cy="727"/>
          </a:xfrm>
        </p:grpSpPr>
        <p:sp>
          <p:nvSpPr>
            <p:cNvPr id="14" name="文本框 13"/>
            <p:cNvSpPr txBox="1"/>
            <p:nvPr/>
          </p:nvSpPr>
          <p:spPr>
            <a:xfrm>
              <a:off x="14497" y="2623"/>
              <a:ext cx="289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可逆</a:t>
              </a:r>
              <a:r>
                <a:rPr lang="en-US" altLang="zh-CN" sz="2400"/>
                <a:t>,</a:t>
              </a:r>
              <a:r>
                <a:rPr lang="zh-CN" altLang="en-US" sz="2400"/>
                <a:t>并求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362" y="2621"/>
              <a:ext cx="17237" cy="726"/>
              <a:chOff x="1362" y="2621"/>
              <a:chExt cx="17237" cy="726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362" y="2622"/>
                <a:ext cx="639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/>
                  <a:t>【例题</a:t>
                </a:r>
                <a:r>
                  <a:rPr lang="en-US" altLang="zh-CN" sz="2400"/>
                  <a:t>1</a:t>
                </a:r>
                <a:r>
                  <a:rPr lang="zh-CN" altLang="en-US" sz="2400"/>
                  <a:t>】已知</a:t>
                </a:r>
                <a:r>
                  <a:rPr lang="en-US" altLang="zh-CN" sz="2400"/>
                  <a:t>n</a:t>
                </a:r>
                <a:r>
                  <a:rPr lang="zh-CN" altLang="en-US" sz="2400"/>
                  <a:t>阶矩阵</a:t>
                </a:r>
                <a:r>
                  <a:rPr lang="en-US" altLang="zh-CN" sz="2400"/>
                  <a:t>A</a:t>
                </a:r>
                <a:r>
                  <a:rPr lang="zh-CN" altLang="en-US" sz="2400"/>
                  <a:t>满足</a:t>
                </a:r>
              </a:p>
            </p:txBody>
          </p:sp>
          <p:graphicFrame>
            <p:nvGraphicFramePr>
              <p:cNvPr id="7" name="对象 6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7454" y="2623"/>
              <a:ext cx="4576" cy="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6" r:id="rId3" imgW="1358900" imgH="228600" progId="Equation.3">
                      <p:embed/>
                    </p:oleObj>
                  </mc:Choice>
                  <mc:Fallback>
                    <p:oleObj r:id="rId3" imgW="1358900" imgH="228600" progId="Equation.3">
                      <p:embed/>
                      <p:pic>
                        <p:nvPicPr>
                          <p:cNvPr id="7" name="对象 6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454" y="2623"/>
                            <a:ext cx="4576" cy="7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文本框 9"/>
              <p:cNvSpPr txBox="1"/>
              <p:nvPr/>
            </p:nvSpPr>
            <p:spPr>
              <a:xfrm>
                <a:off x="11944" y="2621"/>
                <a:ext cx="140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/>
                  <a:t>证明</a:t>
                </a:r>
              </a:p>
            </p:txBody>
          </p:sp>
          <p:graphicFrame>
            <p:nvGraphicFramePr>
              <p:cNvPr id="11" name="对象 10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3171" y="2723"/>
              <a:ext cx="1326" cy="5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7" r:id="rId5" imgW="393700" imgH="165100" progId="Equation.3">
                      <p:embed/>
                    </p:oleObj>
                  </mc:Choice>
                  <mc:Fallback>
                    <p:oleObj r:id="rId5" imgW="393700" imgH="165100" progId="Equation.3">
                      <p:embed/>
                      <p:pic>
                        <p:nvPicPr>
                          <p:cNvPr id="11" name="对象 10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3171" y="2723"/>
                            <a:ext cx="1326" cy="52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6631" y="2656"/>
              <a:ext cx="1968" cy="6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98" r:id="rId7" imgW="584200" imgH="203200" progId="Equation.3">
                      <p:embed/>
                    </p:oleObj>
                  </mc:Choice>
                  <mc:Fallback>
                    <p:oleObj r:id="rId7" imgW="584200" imgH="203200" progId="Equation.3">
                      <p:embed/>
                      <p:pic>
                        <p:nvPicPr>
                          <p:cNvPr id="15" name="对象 14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631" y="2656"/>
                            <a:ext cx="1968" cy="64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" name="组合 8"/>
          <p:cNvGrpSpPr/>
          <p:nvPr/>
        </p:nvGrpSpPr>
        <p:grpSpPr>
          <a:xfrm>
            <a:off x="1094740" y="2424430"/>
            <a:ext cx="9947910" cy="2545080"/>
            <a:chOff x="1724" y="3818"/>
            <a:chExt cx="15666" cy="4008"/>
          </a:xfrm>
        </p:grpSpPr>
        <p:graphicFrame>
          <p:nvGraphicFramePr>
            <p:cNvPr id="26" name="对象 2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221" y="3853"/>
            <a:ext cx="514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9" r:id="rId9" imgW="304800" imgH="311150" progId="Equation.3">
                    <p:embed/>
                  </p:oleObj>
                </mc:Choice>
                <mc:Fallback>
                  <p:oleObj r:id="rId9" imgW="304800" imgH="311150" progId="Equation.3">
                    <p:embed/>
                    <p:pic>
                      <p:nvPicPr>
                        <p:cNvPr id="26" name="对象 2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221" y="3853"/>
                          <a:ext cx="514" cy="4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组合 7"/>
            <p:cNvGrpSpPr/>
            <p:nvPr/>
          </p:nvGrpSpPr>
          <p:grpSpPr>
            <a:xfrm>
              <a:off x="1724" y="3818"/>
              <a:ext cx="15666" cy="4009"/>
              <a:chOff x="1724" y="3818"/>
              <a:chExt cx="15666" cy="4009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724" y="3833"/>
                <a:ext cx="223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C00000"/>
                    </a:solidFill>
                  </a:rPr>
                  <a:t>解题思路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: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674" y="3818"/>
                <a:ext cx="1371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</a:rPr>
                  <a:t>首先将所有元素移到等号一边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,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凑出                   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,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然后保证等号右侧是     即可</a:t>
                </a:r>
                <a:endParaRPr lang="en-US" altLang="zh-CN" dirty="0">
                  <a:solidFill>
                    <a:srgbClr val="C00000"/>
                  </a:solidFill>
                </a:endParaRPr>
              </a:p>
            </p:txBody>
          </p:sp>
          <p:graphicFrame>
            <p:nvGraphicFramePr>
              <p:cNvPr id="20" name="对象 19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9303" y="3818"/>
              <a:ext cx="1599" cy="5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0" r:id="rId11" imgW="508000" imgH="190500" progId="Equation.3">
                      <p:embed/>
                    </p:oleObj>
                  </mc:Choice>
                  <mc:Fallback>
                    <p:oleObj r:id="rId11" imgW="508000" imgH="190500" progId="Equation.3">
                      <p:embed/>
                      <p:pic>
                        <p:nvPicPr>
                          <p:cNvPr id="20" name="对象 19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9303" y="3818"/>
                            <a:ext cx="1599" cy="56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文本框 28"/>
              <p:cNvSpPr txBox="1"/>
              <p:nvPr/>
            </p:nvSpPr>
            <p:spPr>
              <a:xfrm>
                <a:off x="1724" y="4931"/>
                <a:ext cx="129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/>
                  <a:t>解析</a:t>
                </a:r>
                <a:r>
                  <a:rPr lang="en-US" altLang="zh-CN" sz="2000" b="1"/>
                  <a:t>:</a:t>
                </a:r>
              </a:p>
            </p:txBody>
          </p:sp>
          <p:graphicFrame>
            <p:nvGraphicFramePr>
              <p:cNvPr id="31" name="对象 30">
                <a:hlinkClick r:id="" action="ppaction://ole?verb=0"/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4309961"/>
                  </p:ext>
                </p:extLst>
              </p:nvPr>
            </p:nvGraphicFramePr>
            <p:xfrm>
              <a:off x="3958" y="4931"/>
              <a:ext cx="4405" cy="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1" name="Equation" r:id="rId13" imgW="1308100" imgH="228600" progId="Equation.DSMT4">
                      <p:embed/>
                    </p:oleObj>
                  </mc:Choice>
                  <mc:Fallback>
                    <p:oleObj name="Equation" r:id="rId13" imgW="1308100" imgH="228600" progId="Equation.DSMT4">
                      <p:embed/>
                      <p:pic>
                        <p:nvPicPr>
                          <p:cNvPr id="31" name="对象 30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958" y="4931"/>
                            <a:ext cx="4405" cy="7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右箭头 32"/>
              <p:cNvSpPr/>
              <p:nvPr/>
            </p:nvSpPr>
            <p:spPr>
              <a:xfrm>
                <a:off x="8822" y="5085"/>
                <a:ext cx="1030" cy="416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34" name="对象 33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0356" y="4971"/>
              <a:ext cx="4578" cy="6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2" r:id="rId15" imgW="1358900" imgH="203200" progId="Equation.3">
                      <p:embed/>
                    </p:oleObj>
                  </mc:Choice>
                  <mc:Fallback>
                    <p:oleObj r:id="rId15" imgW="1358900" imgH="203200" progId="Equation.3">
                      <p:embed/>
                      <p:pic>
                        <p:nvPicPr>
                          <p:cNvPr id="34" name="对象 33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0356" y="4971"/>
                            <a:ext cx="4578" cy="64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右箭头 35"/>
              <p:cNvSpPr/>
              <p:nvPr/>
            </p:nvSpPr>
            <p:spPr>
              <a:xfrm>
                <a:off x="2644" y="5809"/>
                <a:ext cx="1030" cy="416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37" name="对象 36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958" y="5655"/>
              <a:ext cx="6117" cy="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3" r:id="rId17" imgW="1816100" imgH="228600" progId="Equation.3">
                      <p:embed/>
                    </p:oleObj>
                  </mc:Choice>
                  <mc:Fallback>
                    <p:oleObj r:id="rId17" imgW="1816100" imgH="228600" progId="Equation.3">
                      <p:embed/>
                      <p:pic>
                        <p:nvPicPr>
                          <p:cNvPr id="37" name="对象 36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958" y="5655"/>
                            <a:ext cx="6117" cy="7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对象 38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958" y="6379"/>
              <a:ext cx="6084" cy="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4" r:id="rId19" imgW="1777365" imgH="228600" progId="Equation.3">
                      <p:embed/>
                    </p:oleObj>
                  </mc:Choice>
                  <mc:Fallback>
                    <p:oleObj r:id="rId19" imgW="1777365" imgH="228600" progId="Equation.3">
                      <p:embed/>
                      <p:pic>
                        <p:nvPicPr>
                          <p:cNvPr id="39" name="对象 38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958" y="6379"/>
                            <a:ext cx="6084" cy="7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右箭头 40"/>
              <p:cNvSpPr/>
              <p:nvPr/>
            </p:nvSpPr>
            <p:spPr>
              <a:xfrm>
                <a:off x="2644" y="6533"/>
                <a:ext cx="1030" cy="416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右箭头 41"/>
              <p:cNvSpPr/>
              <p:nvPr/>
            </p:nvSpPr>
            <p:spPr>
              <a:xfrm>
                <a:off x="2644" y="7257"/>
                <a:ext cx="1030" cy="416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3" name="对象 42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958" y="7103"/>
              <a:ext cx="4491" cy="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5" r:id="rId21" imgW="1333500" imgH="228600" progId="Equation.3">
                      <p:embed/>
                    </p:oleObj>
                  </mc:Choice>
                  <mc:Fallback>
                    <p:oleObj r:id="rId21" imgW="1333500" imgH="228600" progId="Equation.3">
                      <p:embed/>
                      <p:pic>
                        <p:nvPicPr>
                          <p:cNvPr id="43" name="对象 42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958" y="7103"/>
                            <a:ext cx="4491" cy="7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" name="右箭头 45"/>
              <p:cNvSpPr/>
              <p:nvPr/>
            </p:nvSpPr>
            <p:spPr>
              <a:xfrm>
                <a:off x="10075" y="7257"/>
                <a:ext cx="1030" cy="416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49" name="对象 48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1105" y="7163"/>
              <a:ext cx="1711" cy="6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6" r:id="rId23" imgW="508000" imgH="190500" progId="Equation.3">
                      <p:embed/>
                    </p:oleObj>
                  </mc:Choice>
                  <mc:Fallback>
                    <p:oleObj r:id="rId23" imgW="508000" imgH="190500" progId="Equation.3">
                      <p:embed/>
                      <p:pic>
                        <p:nvPicPr>
                          <p:cNvPr id="49" name="对象 48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1105" y="7163"/>
                            <a:ext cx="1711" cy="6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文本框 50"/>
              <p:cNvSpPr txBox="1"/>
              <p:nvPr/>
            </p:nvSpPr>
            <p:spPr>
              <a:xfrm>
                <a:off x="12640" y="7151"/>
                <a:ext cx="2799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/>
                  <a:t>可逆</a:t>
                </a:r>
                <a:r>
                  <a:rPr lang="en-US" altLang="zh-CN" sz="2000"/>
                  <a:t>,</a:t>
                </a:r>
                <a:r>
                  <a:rPr lang="zh-CN" altLang="en-US" sz="2000"/>
                  <a:t>逆矩阵为</a:t>
                </a:r>
              </a:p>
            </p:txBody>
          </p:sp>
          <p:graphicFrame>
            <p:nvGraphicFramePr>
              <p:cNvPr id="52" name="对象 51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5263" y="7103"/>
              <a:ext cx="1952" cy="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7" r:id="rId25" imgW="622300" imgH="228600" progId="Equation.3">
                      <p:embed/>
                    </p:oleObj>
                  </mc:Choice>
                  <mc:Fallback>
                    <p:oleObj r:id="rId25" imgW="622300" imgH="228600" progId="Equation.3">
                      <p:embed/>
                      <p:pic>
                        <p:nvPicPr>
                          <p:cNvPr id="52" name="对象 51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5263" y="7103"/>
                            <a:ext cx="1952" cy="7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" name="组合 12"/>
          <p:cNvGrpSpPr/>
          <p:nvPr/>
        </p:nvGrpSpPr>
        <p:grpSpPr>
          <a:xfrm>
            <a:off x="1094740" y="5372735"/>
            <a:ext cx="8213090" cy="955040"/>
            <a:chOff x="1724" y="8461"/>
            <a:chExt cx="12934" cy="1504"/>
          </a:xfrm>
        </p:grpSpPr>
        <p:grpSp>
          <p:nvGrpSpPr>
            <p:cNvPr id="12" name="组合 11"/>
            <p:cNvGrpSpPr/>
            <p:nvPr/>
          </p:nvGrpSpPr>
          <p:grpSpPr>
            <a:xfrm>
              <a:off x="1724" y="8461"/>
              <a:ext cx="12934" cy="634"/>
              <a:chOff x="1724" y="8461"/>
              <a:chExt cx="12934" cy="634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1724" y="8461"/>
                <a:ext cx="12934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/>
                  <a:t>练习</a:t>
                </a:r>
                <a:r>
                  <a:rPr lang="en-US" altLang="zh-CN" sz="2000"/>
                  <a:t>1.1(14-15</a:t>
                </a:r>
                <a:r>
                  <a:rPr lang="zh-CN" altLang="en-US" sz="2000"/>
                  <a:t>年</a:t>
                </a:r>
                <a:r>
                  <a:rPr lang="en-US" altLang="zh-CN" sz="2000"/>
                  <a:t>) :</a:t>
                </a:r>
                <a:r>
                  <a:rPr lang="zh-CN" altLang="en-US" sz="2000"/>
                  <a:t>已知</a:t>
                </a:r>
                <a:r>
                  <a:rPr lang="en-US" altLang="zh-CN" sz="2000"/>
                  <a:t>A,B</a:t>
                </a:r>
                <a:r>
                  <a:rPr lang="zh-CN" altLang="en-US" sz="2000"/>
                  <a:t>为</a:t>
                </a:r>
                <a:r>
                  <a:rPr lang="en-US" altLang="zh-CN" sz="2000"/>
                  <a:t>n</a:t>
                </a:r>
                <a:r>
                  <a:rPr lang="zh-CN" altLang="en-US" sz="2000"/>
                  <a:t>阶方阵</a:t>
                </a:r>
                <a:r>
                  <a:rPr lang="en-US" altLang="zh-CN" sz="2000"/>
                  <a:t>,</a:t>
                </a:r>
                <a:r>
                  <a:rPr lang="zh-CN" altLang="en-US" sz="2000"/>
                  <a:t>满足</a:t>
                </a:r>
                <a:r>
                  <a:rPr lang="en-US" altLang="zh-CN" sz="2000"/>
                  <a:t>                       ,</a:t>
                </a:r>
                <a:r>
                  <a:rPr lang="zh-CN" altLang="en-US" sz="2000"/>
                  <a:t>则</a:t>
                </a:r>
              </a:p>
            </p:txBody>
          </p:sp>
          <p:graphicFrame>
            <p:nvGraphicFramePr>
              <p:cNvPr id="55" name="对象 54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9023" y="8550"/>
              <a:ext cx="2082" cy="4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8" r:id="rId27" imgW="736600" imgH="165100" progId="Equation.3">
                      <p:embed/>
                    </p:oleObj>
                  </mc:Choice>
                  <mc:Fallback>
                    <p:oleObj r:id="rId27" imgW="736600" imgH="165100" progId="Equation.3">
                      <p:embed/>
                      <p:pic>
                        <p:nvPicPr>
                          <p:cNvPr id="55" name="对象 54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9023" y="8550"/>
                            <a:ext cx="2082" cy="45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" name="对象 56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1496" y="8461"/>
              <a:ext cx="2299" cy="6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09" r:id="rId29" imgW="812800" imgH="228600" progId="Equation.3">
                      <p:embed/>
                    </p:oleObj>
                  </mc:Choice>
                  <mc:Fallback>
                    <p:oleObj r:id="rId29" imgW="812800" imgH="228600" progId="Equation.3">
                      <p:embed/>
                      <p:pic>
                        <p:nvPicPr>
                          <p:cNvPr id="57" name="对象 56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1496" y="8461"/>
                            <a:ext cx="2299" cy="63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0" name="文本框 59"/>
            <p:cNvSpPr txBox="1"/>
            <p:nvPr/>
          </p:nvSpPr>
          <p:spPr>
            <a:xfrm>
              <a:off x="2059" y="9337"/>
              <a:ext cx="156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答案 </a:t>
              </a:r>
              <a:r>
                <a:rPr lang="en-US" altLang="zh-CN" sz="2000"/>
                <a:t>:</a:t>
              </a:r>
            </a:p>
          </p:txBody>
        </p:sp>
        <p:graphicFrame>
          <p:nvGraphicFramePr>
            <p:cNvPr id="61" name="对象 6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287" y="9386"/>
            <a:ext cx="934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0" r:id="rId31" imgW="330200" imgH="190500" progId="Equation.3">
                    <p:embed/>
                  </p:oleObj>
                </mc:Choice>
                <mc:Fallback>
                  <p:oleObj r:id="rId31" imgW="330200" imgH="190500" progId="Equation.3">
                    <p:embed/>
                    <p:pic>
                      <p:nvPicPr>
                        <p:cNvPr id="61" name="对象 60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287" y="9386"/>
                          <a:ext cx="934" cy="5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556006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等腰三角形 4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92" name="等腰三角形 5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93" name="文本框 51"/>
          <p:cNvSpPr txBox="1"/>
          <p:nvPr/>
        </p:nvSpPr>
        <p:spPr>
          <a:xfrm>
            <a:off x="1207375" y="450975"/>
            <a:ext cx="3331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考点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：相似矩阵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694" name="文本框 1"/>
          <p:cNvSpPr txBox="1"/>
          <p:nvPr/>
        </p:nvSpPr>
        <p:spPr>
          <a:xfrm>
            <a:off x="992777" y="1322823"/>
            <a:ext cx="994083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A~B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秩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相同（ ★ ）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特征多项式相同，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特征值相同，且代数重数相同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行列式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相同（ ★ ）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迹相同（ ★ 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209716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2" y="2205662"/>
            <a:ext cx="2047320" cy="583871"/>
          </a:xfrm>
          <a:prstGeom prst="rect">
            <a:avLst/>
          </a:prstGeom>
        </p:spPr>
      </p:pic>
      <p:pic>
        <p:nvPicPr>
          <p:cNvPr id="2097168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19" y="3010361"/>
            <a:ext cx="2620753" cy="595590"/>
          </a:xfrm>
          <a:prstGeom prst="rect">
            <a:avLst/>
          </a:prstGeom>
        </p:spPr>
      </p:pic>
      <p:pic>
        <p:nvPicPr>
          <p:cNvPr id="2097169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159" y="4808022"/>
            <a:ext cx="1085692" cy="554067"/>
          </a:xfrm>
          <a:prstGeom prst="rect">
            <a:avLst/>
          </a:prstGeom>
        </p:spPr>
      </p:pic>
      <p:pic>
        <p:nvPicPr>
          <p:cNvPr id="2097170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4544" y="5594379"/>
            <a:ext cx="2059848" cy="605245"/>
          </a:xfrm>
          <a:prstGeom prst="rect">
            <a:avLst/>
          </a:prstGeom>
        </p:spPr>
      </p:pic>
      <p:sp>
        <p:nvSpPr>
          <p:cNvPr id="10" name=" 200"/>
          <p:cNvSpPr/>
          <p:nvPr/>
        </p:nvSpPr>
        <p:spPr>
          <a:xfrm>
            <a:off x="992777" y="255679"/>
            <a:ext cx="3760494" cy="824113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486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97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97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97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9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9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9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97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9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3" grpId="0"/>
      <p:bldP spid="1048694" grpId="0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等腰三角形 4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96" name="等腰三角形 5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97" name="文本框 51"/>
          <p:cNvSpPr txBox="1"/>
          <p:nvPr/>
        </p:nvSpPr>
        <p:spPr>
          <a:xfrm>
            <a:off x="1030861" y="696683"/>
            <a:ext cx="3547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考点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：相似对角化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9717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945" y="696683"/>
            <a:ext cx="1397438" cy="479297"/>
          </a:xfrm>
          <a:prstGeom prst="rect">
            <a:avLst/>
          </a:prstGeom>
        </p:spPr>
      </p:pic>
      <p:sp>
        <p:nvSpPr>
          <p:cNvPr id="1048698" name="文本框 3"/>
          <p:cNvSpPr txBox="1"/>
          <p:nvPr/>
        </p:nvSpPr>
        <p:spPr>
          <a:xfrm>
            <a:off x="5735442" y="1530198"/>
            <a:ext cx="5954513" cy="344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求能使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阶矩阵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变成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对角矩阵的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可逆矩阵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的步骤：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特征值，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的所有的特征向量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特征值的顺序排列即可得到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99" name="文本框 5"/>
          <p:cNvSpPr txBox="1"/>
          <p:nvPr/>
        </p:nvSpPr>
        <p:spPr>
          <a:xfrm>
            <a:off x="629167" y="1711234"/>
            <a:ext cx="4829336" cy="386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阶方阵可对角化的判断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个互不相同的特征值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个线性无关的特征向量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③每个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重特征值，均有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R(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-A)=n-k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，即矩阵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个零行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00" name="矩形 6"/>
          <p:cNvSpPr/>
          <p:nvPr/>
        </p:nvSpPr>
        <p:spPr>
          <a:xfrm>
            <a:off x="5854711" y="5204498"/>
            <a:ext cx="44935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注意：特征向量的排列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endParaRPr lang="en-US" altLang="zh-CN" sz="28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特征值的顺序一一对应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9" name=" 200"/>
          <p:cNvSpPr/>
          <p:nvPr/>
        </p:nvSpPr>
        <p:spPr>
          <a:xfrm>
            <a:off x="1024595" y="527730"/>
            <a:ext cx="5275244" cy="861127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9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9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48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486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48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48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4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7" grpId="0"/>
      <p:bldP spid="1048698" grpId="0"/>
      <p:bldP spid="1048699" grpId="0"/>
      <p:bldP spid="1048700" grpId="0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等腰三角形 4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02" name="等腰三角形 5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03" name="矩形 3"/>
          <p:cNvSpPr/>
          <p:nvPr/>
        </p:nvSpPr>
        <p:spPr>
          <a:xfrm>
            <a:off x="1351659" y="697296"/>
            <a:ext cx="9773829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2014-2015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第一学期期末试题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第五题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已知矩阵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⑴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求出矩阵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的特征值与特征向量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⑵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判断矩阵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能否对角化？说明理由； 若矩阵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可以对角化，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求可逆矩阵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与相应的对角矩阵</a:t>
            </a:r>
            <a:r>
              <a:rPr lang="en-US" altLang="zh-CN" sz="28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Λ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⑶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72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485" y="1027480"/>
            <a:ext cx="2289778" cy="1620075"/>
          </a:xfrm>
          <a:prstGeom prst="rect">
            <a:avLst/>
          </a:prstGeom>
        </p:spPr>
      </p:pic>
      <p:pic>
        <p:nvPicPr>
          <p:cNvPr id="2097173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3666" y="3228414"/>
            <a:ext cx="1565481" cy="498522"/>
          </a:xfrm>
          <a:prstGeom prst="rect">
            <a:avLst/>
          </a:prstGeom>
        </p:spPr>
      </p:pic>
      <p:pic>
        <p:nvPicPr>
          <p:cNvPr id="2097174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594" y="3583258"/>
            <a:ext cx="1395782" cy="1650831"/>
          </a:xfrm>
          <a:prstGeom prst="rect">
            <a:avLst/>
          </a:prstGeom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890161"/>
              </p:ext>
            </p:extLst>
          </p:nvPr>
        </p:nvGraphicFramePr>
        <p:xfrm>
          <a:off x="3822348" y="3798444"/>
          <a:ext cx="6440954" cy="287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6" imgW="3327120" imgH="1714320" progId="Equation.DSMT4">
                  <p:embed/>
                </p:oleObj>
              </mc:Choice>
              <mc:Fallback>
                <p:oleObj name="Equation" r:id="rId6" imgW="332712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22348" y="3798444"/>
                        <a:ext cx="6440954" cy="287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等腰三角形 4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05" name="等腰三角形 5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06" name="文本框 1"/>
          <p:cNvSpPr txBox="1"/>
          <p:nvPr/>
        </p:nvSpPr>
        <p:spPr>
          <a:xfrm>
            <a:off x="1319349" y="519997"/>
            <a:ext cx="651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考点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：实对称矩阵的对角化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209717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054" y="440061"/>
            <a:ext cx="2929563" cy="653004"/>
          </a:xfrm>
          <a:prstGeom prst="rect">
            <a:avLst/>
          </a:prstGeom>
        </p:spPr>
      </p:pic>
      <p:sp>
        <p:nvSpPr>
          <p:cNvPr id="1048707" name="矩形 3"/>
          <p:cNvSpPr/>
          <p:nvPr/>
        </p:nvSpPr>
        <p:spPr>
          <a:xfrm>
            <a:off x="1319349" y="1322823"/>
            <a:ext cx="9401660" cy="3863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求能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使实对称矩阵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变成对角矩阵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的正交矩阵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①求出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的所有的特征值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②求出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的所有的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特征向量，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③将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所有特征向量用施密特正交化方法正交化，再单位化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④按照特征值的顺序排列即可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08" name="矩形 5"/>
          <p:cNvSpPr/>
          <p:nvPr/>
        </p:nvSpPr>
        <p:spPr>
          <a:xfrm>
            <a:off x="1319349" y="5570230"/>
            <a:ext cx="844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注意：特征向量的排列顺序与特征值的顺序一一对应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8" name=" 200"/>
          <p:cNvSpPr/>
          <p:nvPr/>
        </p:nvSpPr>
        <p:spPr>
          <a:xfrm>
            <a:off x="1086367" y="379015"/>
            <a:ext cx="8410330" cy="775095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等腰三角形 4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10" name="等腰三角形 5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11" name="矩形 1"/>
          <p:cNvSpPr/>
          <p:nvPr/>
        </p:nvSpPr>
        <p:spPr>
          <a:xfrm>
            <a:off x="1175657" y="1611478"/>
            <a:ext cx="6609080" cy="510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2014-2015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学年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第二学期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期末试题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第六题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76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7" y="2220686"/>
            <a:ext cx="10110652" cy="1632857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338811"/>
              </p:ext>
            </p:extLst>
          </p:nvPr>
        </p:nvGraphicFramePr>
        <p:xfrm>
          <a:off x="1345086" y="3853543"/>
          <a:ext cx="5820200" cy="2549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4" imgW="3073320" imgH="1346040" progId="Equation.DSMT4">
                  <p:embed/>
                </p:oleObj>
              </mc:Choice>
              <mc:Fallback>
                <p:oleObj name="Equation" r:id="rId4" imgW="30733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5086" y="3853543"/>
                        <a:ext cx="5820200" cy="2549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 2"/>
          <p:cNvSpPr txBox="1">
            <a:spLocks noChangeArrowheads="1"/>
          </p:cNvSpPr>
          <p:nvPr/>
        </p:nvSpPr>
        <p:spPr bwMode="auto">
          <a:xfrm flipH="1">
            <a:off x="6004291" y="2952327"/>
            <a:ext cx="209581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二次型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13" name="等腰三角形 18"/>
          <p:cNvSpPr/>
          <p:nvPr/>
        </p:nvSpPr>
        <p:spPr>
          <a:xfrm>
            <a:off x="2145806" y="228174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14" name="等腰三角形 19"/>
          <p:cNvSpPr/>
          <p:nvPr/>
        </p:nvSpPr>
        <p:spPr>
          <a:xfrm>
            <a:off x="2574379" y="2715561"/>
            <a:ext cx="2311448" cy="1527748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15" name="等腰三角形 20"/>
          <p:cNvSpPr/>
          <p:nvPr/>
        </p:nvSpPr>
        <p:spPr>
          <a:xfrm rot="10800000">
            <a:off x="4040107" y="4506092"/>
            <a:ext cx="1691440" cy="1117955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16" name="文本框 1"/>
          <p:cNvSpPr txBox="1"/>
          <p:nvPr/>
        </p:nvSpPr>
        <p:spPr>
          <a:xfrm>
            <a:off x="3264270" y="2693882"/>
            <a:ext cx="982980" cy="1805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 smtClean="0">
                <a:solidFill>
                  <a:schemeClr val="bg1"/>
                </a:solidFill>
              </a:rPr>
              <a:t>7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等腰三角形 4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31" name="等腰三角形 5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32" name="文本框 51"/>
          <p:cNvSpPr txBox="1"/>
          <p:nvPr/>
        </p:nvSpPr>
        <p:spPr>
          <a:xfrm>
            <a:off x="1306286" y="2187258"/>
            <a:ext cx="2674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合同矩阵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33" name="文本框 1"/>
          <p:cNvSpPr txBox="1"/>
          <p:nvPr/>
        </p:nvSpPr>
        <p:spPr>
          <a:xfrm>
            <a:off x="1306286" y="4746214"/>
            <a:ext cx="855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:A,B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秩相同，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77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887" y="4746214"/>
            <a:ext cx="2047320" cy="583871"/>
          </a:xfrm>
          <a:prstGeom prst="rect">
            <a:avLst/>
          </a:prstGeom>
        </p:spPr>
      </p:pic>
      <p:pic>
        <p:nvPicPr>
          <p:cNvPr id="2097178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569" y="2206750"/>
            <a:ext cx="1996450" cy="444205"/>
          </a:xfrm>
          <a:prstGeom prst="rect">
            <a:avLst/>
          </a:prstGeom>
        </p:spPr>
      </p:pic>
      <p:sp>
        <p:nvSpPr>
          <p:cNvPr id="1048734" name="文本框 7"/>
          <p:cNvSpPr txBox="1"/>
          <p:nvPr/>
        </p:nvSpPr>
        <p:spPr>
          <a:xfrm>
            <a:off x="1505337" y="588079"/>
            <a:ext cx="563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考点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：二次型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f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及二次型的矩阵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</a:p>
        </p:txBody>
      </p:sp>
      <p:pic>
        <p:nvPicPr>
          <p:cNvPr id="209717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86" y="1493553"/>
            <a:ext cx="2053724" cy="492911"/>
          </a:xfrm>
          <a:prstGeom prst="rect">
            <a:avLst/>
          </a:prstGeom>
        </p:spPr>
      </p:pic>
      <p:sp>
        <p:nvSpPr>
          <p:cNvPr id="1048735" name="矩形 9"/>
          <p:cNvSpPr/>
          <p:nvPr/>
        </p:nvSpPr>
        <p:spPr>
          <a:xfrm>
            <a:off x="1306286" y="298311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相似可推出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36" name="矩形 10"/>
          <p:cNvSpPr/>
          <p:nvPr/>
        </p:nvSpPr>
        <p:spPr>
          <a:xfrm>
            <a:off x="1306286" y="3834087"/>
            <a:ext cx="4704081" cy="510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合同不能推出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 200"/>
          <p:cNvSpPr/>
          <p:nvPr/>
        </p:nvSpPr>
        <p:spPr>
          <a:xfrm>
            <a:off x="1180408" y="302860"/>
            <a:ext cx="5978037" cy="1054666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等腰三角形 4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38" name="等腰三角形 5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39" name="文本框 1"/>
          <p:cNvSpPr txBox="1"/>
          <p:nvPr/>
        </p:nvSpPr>
        <p:spPr>
          <a:xfrm>
            <a:off x="1102837" y="911644"/>
            <a:ext cx="4327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考点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：化二次型为标准形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740" name="文本框 2"/>
          <p:cNvSpPr txBox="1"/>
          <p:nvPr/>
        </p:nvSpPr>
        <p:spPr>
          <a:xfrm>
            <a:off x="1214846" y="1867989"/>
            <a:ext cx="608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化二次型为标准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形的三种方法：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41" name="矩形 3"/>
          <p:cNvSpPr/>
          <p:nvPr/>
        </p:nvSpPr>
        <p:spPr>
          <a:xfrm>
            <a:off x="1214846" y="3301056"/>
            <a:ext cx="3027680" cy="510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②朗格拉日配方法 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42" name="矩形 4"/>
          <p:cNvSpPr/>
          <p:nvPr/>
        </p:nvSpPr>
        <p:spPr>
          <a:xfrm>
            <a:off x="1214846" y="407472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③初等变换法</a:t>
            </a:r>
          </a:p>
        </p:txBody>
      </p:sp>
      <p:sp>
        <p:nvSpPr>
          <p:cNvPr id="1048743" name="矩形 5"/>
          <p:cNvSpPr/>
          <p:nvPr/>
        </p:nvSpPr>
        <p:spPr>
          <a:xfrm>
            <a:off x="1214846" y="2527393"/>
            <a:ext cx="35621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①正交变换法（ ★ ）</a:t>
            </a:r>
            <a:endParaRPr lang="en-US" altLang="zh-CN" sz="2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 200"/>
          <p:cNvSpPr/>
          <p:nvPr/>
        </p:nvSpPr>
        <p:spPr>
          <a:xfrm>
            <a:off x="826881" y="757646"/>
            <a:ext cx="4764022" cy="81562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8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8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8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8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0" grpId="0"/>
      <p:bldP spid="1048741" grpId="0"/>
      <p:bldP spid="1048742" grpId="0"/>
      <p:bldP spid="104874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等腰三角形 49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45" name="等腰三角形 50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46" name="文本框 2"/>
          <p:cNvSpPr txBox="1"/>
          <p:nvPr/>
        </p:nvSpPr>
        <p:spPr>
          <a:xfrm>
            <a:off x="1266217" y="488451"/>
            <a:ext cx="5499463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考点</a:t>
            </a:r>
            <a:r>
              <a:rPr lang="en-US" altLang="zh-CN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2800" b="1" dirty="0" smtClean="0">
                <a:latin typeface="等线" panose="02010600030101010101" pitchFamily="2" charset="-122"/>
                <a:ea typeface="等线" panose="02010600030101010101" pitchFamily="2" charset="-122"/>
              </a:rPr>
              <a:t>：二次型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的不变量和唯一性</a:t>
            </a:r>
          </a:p>
          <a:p>
            <a:endParaRPr lang="zh-CN" altLang="en-US" sz="105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48747" name="文本框 5"/>
          <p:cNvSpPr txBox="1"/>
          <p:nvPr/>
        </p:nvSpPr>
        <p:spPr>
          <a:xfrm>
            <a:off x="1136469" y="1618127"/>
            <a:ext cx="6378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二次型  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的秩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的秩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80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94" y="1638485"/>
            <a:ext cx="1750423" cy="461665"/>
          </a:xfrm>
          <a:prstGeom prst="rect">
            <a:avLst/>
          </a:prstGeom>
        </p:spPr>
      </p:pic>
      <p:sp>
        <p:nvSpPr>
          <p:cNvPr id="1048748" name="矩形 9"/>
          <p:cNvSpPr/>
          <p:nvPr/>
        </p:nvSpPr>
        <p:spPr>
          <a:xfrm>
            <a:off x="1136468" y="2684552"/>
            <a:ext cx="76417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二次型经可逆线性变换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0"/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秩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，正惯性指数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，负惯性指数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r-p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均保持不变。</a:t>
            </a:r>
          </a:p>
        </p:txBody>
      </p:sp>
      <p:sp>
        <p:nvSpPr>
          <p:cNvPr id="1048749" name="矩形 10"/>
          <p:cNvSpPr/>
          <p:nvPr/>
        </p:nvSpPr>
        <p:spPr>
          <a:xfrm>
            <a:off x="1109017" y="4181864"/>
            <a:ext cx="6096000" cy="134874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求二次型的规范形：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①先将二次型化成标准形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②再将标准形的系数化成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 200"/>
          <p:cNvSpPr/>
          <p:nvPr/>
        </p:nvSpPr>
        <p:spPr>
          <a:xfrm>
            <a:off x="826881" y="447254"/>
            <a:ext cx="6378136" cy="648026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9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9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48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8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8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48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8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8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7" grpId="0"/>
      <p:bldP spid="1048748" grpId="0"/>
      <p:bldP spid="104874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等腰三角形 27"/>
          <p:cNvSpPr/>
          <p:nvPr/>
        </p:nvSpPr>
        <p:spPr>
          <a:xfrm rot="5400000">
            <a:off x="-212085" y="283857"/>
            <a:ext cx="1251051" cy="82688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51" name="等腰三角形 28"/>
          <p:cNvSpPr/>
          <p:nvPr/>
        </p:nvSpPr>
        <p:spPr>
          <a:xfrm rot="5400000">
            <a:off x="-161374" y="382713"/>
            <a:ext cx="951914" cy="62916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52" name="矩形 26"/>
          <p:cNvSpPr/>
          <p:nvPr/>
        </p:nvSpPr>
        <p:spPr>
          <a:xfrm>
            <a:off x="1175657" y="1611478"/>
            <a:ext cx="6748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2013-2014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学年第一学期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期末试题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705685"/>
              </p:ext>
            </p:extLst>
          </p:nvPr>
        </p:nvGraphicFramePr>
        <p:xfrm>
          <a:off x="4492625" y="49180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2625" y="491807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413" y="2134697"/>
            <a:ext cx="8773769" cy="2384293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869929"/>
              </p:ext>
            </p:extLst>
          </p:nvPr>
        </p:nvGraphicFramePr>
        <p:xfrm>
          <a:off x="2841620" y="3930556"/>
          <a:ext cx="7415562" cy="2757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6" imgW="2679480" imgH="1396800" progId="Equation.DSMT4">
                  <p:embed/>
                </p:oleObj>
              </mc:Choice>
              <mc:Fallback>
                <p:oleObj name="Equation" r:id="rId6" imgW="2679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41620" y="3930556"/>
                        <a:ext cx="7415562" cy="2757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531495" y="624840"/>
            <a:ext cx="4288155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4870" y="711835"/>
            <a:ext cx="49244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考点</a:t>
            </a:r>
            <a:r>
              <a:rPr lang="en-US" altLang="zh-CN" sz="2800" b="1"/>
              <a:t>2</a:t>
            </a:r>
            <a:r>
              <a:rPr lang="zh-CN" altLang="en-US" sz="2800" b="1"/>
              <a:t>：</a:t>
            </a:r>
            <a:r>
              <a:rPr lang="zh-CN" altLang="en-US" sz="2800" b="1">
                <a:sym typeface="+mn-ea"/>
              </a:rPr>
              <a:t>矩阵的多项式</a:t>
            </a:r>
            <a:endParaRPr lang="zh-CN" altLang="en-US" sz="2800" b="1"/>
          </a:p>
          <a:p>
            <a:endParaRPr lang="zh-CN" altLang="en-US" sz="2800" b="1"/>
          </a:p>
        </p:txBody>
      </p:sp>
      <p:grpSp>
        <p:nvGrpSpPr>
          <p:cNvPr id="20" name="组合 19"/>
          <p:cNvGrpSpPr/>
          <p:nvPr/>
        </p:nvGrpSpPr>
        <p:grpSpPr>
          <a:xfrm>
            <a:off x="864870" y="1178560"/>
            <a:ext cx="9726613" cy="1430655"/>
            <a:chOff x="1362" y="1856"/>
            <a:chExt cx="15318" cy="2253"/>
          </a:xfrm>
        </p:grpSpPr>
        <p:sp>
          <p:nvSpPr>
            <p:cNvPr id="4" name="文本框 3"/>
            <p:cNvSpPr txBox="1"/>
            <p:nvPr/>
          </p:nvSpPr>
          <p:spPr>
            <a:xfrm>
              <a:off x="1362" y="2622"/>
              <a:ext cx="639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【例题</a:t>
              </a:r>
              <a:r>
                <a:rPr lang="en-US" altLang="zh-CN" sz="2400"/>
                <a:t>2</a:t>
              </a:r>
              <a:r>
                <a:rPr lang="zh-CN" altLang="en-US" sz="2400"/>
                <a:t>】设多项式</a:t>
              </a:r>
            </a:p>
          </p:txBody>
        </p:sp>
        <p:graphicFrame>
          <p:nvGraphicFramePr>
            <p:cNvPr id="7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732" y="2621"/>
            <a:ext cx="4917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2" r:id="rId3" imgW="1459865" imgH="228600" progId="Equation.3">
                    <p:embed/>
                  </p:oleObj>
                </mc:Choice>
                <mc:Fallback>
                  <p:oleObj r:id="rId3" imgW="1459865" imgH="228600" progId="Equation.3">
                    <p:embed/>
                    <p:pic>
                      <p:nvPicPr>
                        <p:cNvPr id="7" name="对象 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732" y="2621"/>
                          <a:ext cx="4917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9"/>
            <p:cNvSpPr txBox="1"/>
            <p:nvPr/>
          </p:nvSpPr>
          <p:spPr>
            <a:xfrm>
              <a:off x="10649" y="2623"/>
              <a:ext cx="140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,</a:t>
              </a:r>
              <a:r>
                <a:rPr lang="zh-CN" altLang="en-US" sz="2400"/>
                <a:t>矩阵</a:t>
              </a:r>
            </a:p>
          </p:txBody>
        </p:sp>
        <p:graphicFrame>
          <p:nvGraphicFramePr>
            <p:cNvPr id="11" name="对象 1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837" y="1856"/>
            <a:ext cx="3251" cy="2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3" r:id="rId5" imgW="965200" imgH="711200" progId="Equation.3">
                    <p:embed/>
                  </p:oleObj>
                </mc:Choice>
                <mc:Fallback>
                  <p:oleObj r:id="rId5" imgW="965200" imgH="711200" progId="Equation.3">
                    <p:embed/>
                    <p:pic>
                      <p:nvPicPr>
                        <p:cNvPr id="11" name="对象 10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837" y="1856"/>
                          <a:ext cx="3251" cy="22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文本框 13"/>
            <p:cNvSpPr txBox="1"/>
            <p:nvPr/>
          </p:nvSpPr>
          <p:spPr>
            <a:xfrm>
              <a:off x="14934" y="2623"/>
              <a:ext cx="114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求</a:t>
              </a:r>
            </a:p>
          </p:txBody>
        </p:sp>
        <p:graphicFrame>
          <p:nvGraphicFramePr>
            <p:cNvPr id="15" name="对象 1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5439" y="2664"/>
            <a:ext cx="1241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" r:id="rId7" imgW="368300" imgH="203200" progId="Equation.3">
                    <p:embed/>
                  </p:oleObj>
                </mc:Choice>
                <mc:Fallback>
                  <p:oleObj r:id="rId7" imgW="368300" imgH="203200" progId="Equation.3">
                    <p:embed/>
                    <p:pic>
                      <p:nvPicPr>
                        <p:cNvPr id="15" name="对象 1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439" y="2664"/>
                          <a:ext cx="1241" cy="6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/>
          <p:nvPr/>
        </p:nvGrpSpPr>
        <p:grpSpPr>
          <a:xfrm>
            <a:off x="1024890" y="2424430"/>
            <a:ext cx="10949940" cy="4000500"/>
            <a:chOff x="1614" y="3818"/>
            <a:chExt cx="17244" cy="6300"/>
          </a:xfrm>
        </p:grpSpPr>
        <p:graphicFrame>
          <p:nvGraphicFramePr>
            <p:cNvPr id="26" name="对象 2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422" y="3888"/>
            <a:ext cx="419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" r:id="rId9" imgW="152400" imgH="165100" progId="Equation.3">
                    <p:embed/>
                  </p:oleObj>
                </mc:Choice>
                <mc:Fallback>
                  <p:oleObj r:id="rId9" imgW="152400" imgH="165100" progId="Equation.3">
                    <p:embed/>
                    <p:pic>
                      <p:nvPicPr>
                        <p:cNvPr id="26" name="对象 2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422" y="3888"/>
                          <a:ext cx="419" cy="4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右箭头 41"/>
            <p:cNvSpPr/>
            <p:nvPr/>
          </p:nvSpPr>
          <p:spPr>
            <a:xfrm>
              <a:off x="1614" y="7218"/>
              <a:ext cx="1030" cy="41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右箭头 45"/>
            <p:cNvSpPr/>
            <p:nvPr/>
          </p:nvSpPr>
          <p:spPr>
            <a:xfrm>
              <a:off x="1614" y="8782"/>
              <a:ext cx="1030" cy="41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" name="对象 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098" y="3888"/>
            <a:ext cx="861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6" r:id="rId11" imgW="342900" imgH="203200" progId="Equation.3">
                    <p:embed/>
                  </p:oleObj>
                </mc:Choice>
                <mc:Fallback>
                  <p:oleObj r:id="rId11" imgW="342900" imgH="203200" progId="Equation.3">
                    <p:embed/>
                    <p:pic>
                      <p:nvPicPr>
                        <p:cNvPr id="5" name="对象 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098" y="3888"/>
                          <a:ext cx="861" cy="4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578" y="3935"/>
            <a:ext cx="40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7" r:id="rId13" imgW="127000" imgH="139700" progId="Equation.3">
                    <p:embed/>
                  </p:oleObj>
                </mc:Choice>
                <mc:Fallback>
                  <p:oleObj r:id="rId13" imgW="127000" imgH="139700" progId="Equation.3">
                    <p:embed/>
                    <p:pic>
                      <p:nvPicPr>
                        <p:cNvPr id="8" name="对象 7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578" y="3935"/>
                          <a:ext cx="408" cy="4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290" y="3818"/>
            <a:ext cx="469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8" r:id="rId15" imgW="152400" imgH="165100" progId="Equation.3">
                    <p:embed/>
                  </p:oleObj>
                </mc:Choice>
                <mc:Fallback>
                  <p:oleObj r:id="rId15" imgW="152400" imgH="165100" progId="Equation.3">
                    <p:embed/>
                    <p:pic>
                      <p:nvPicPr>
                        <p:cNvPr id="12" name="对象 11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290" y="3818"/>
                          <a:ext cx="469" cy="4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700" y="3878"/>
            <a:ext cx="523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9" r:id="rId17" imgW="152400" imgH="165100" progId="Equation.3">
                    <p:embed/>
                  </p:oleObj>
                </mc:Choice>
                <mc:Fallback>
                  <p:oleObj r:id="rId17" imgW="152400" imgH="165100" progId="Equation.3">
                    <p:embed/>
                    <p:pic>
                      <p:nvPicPr>
                        <p:cNvPr id="17" name="对象 1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700" y="3878"/>
                          <a:ext cx="523" cy="4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461" y="3877"/>
            <a:ext cx="1292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0" r:id="rId19" imgW="469900" imgH="177165" progId="Equation.3">
                    <p:embed/>
                  </p:oleObj>
                </mc:Choice>
                <mc:Fallback>
                  <p:oleObj r:id="rId19" imgW="469900" imgH="177165" progId="Equation.3">
                    <p:embed/>
                    <p:pic>
                      <p:nvPicPr>
                        <p:cNvPr id="23" name="对象 22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4461" y="3877"/>
                          <a:ext cx="1292" cy="4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" name="组合 24"/>
            <p:cNvGrpSpPr/>
            <p:nvPr/>
          </p:nvGrpSpPr>
          <p:grpSpPr>
            <a:xfrm>
              <a:off x="1724" y="3818"/>
              <a:ext cx="17134" cy="6300"/>
              <a:chOff x="1724" y="3818"/>
              <a:chExt cx="17134" cy="6300"/>
            </a:xfrm>
          </p:grpSpPr>
          <p:graphicFrame>
            <p:nvGraphicFramePr>
              <p:cNvPr id="39" name="对象 38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1527" y="4834"/>
              <a:ext cx="3871" cy="2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1" r:id="rId21" imgW="1130300" imgH="711200" progId="Equation.3">
                      <p:embed/>
                    </p:oleObj>
                  </mc:Choice>
                  <mc:Fallback>
                    <p:oleObj r:id="rId21" imgW="1130300" imgH="711200" progId="Equation.3">
                      <p:embed/>
                      <p:pic>
                        <p:nvPicPr>
                          <p:cNvPr id="39" name="对象 38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1527" y="4834"/>
                            <a:ext cx="3871" cy="225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" name="组合 20"/>
              <p:cNvGrpSpPr/>
              <p:nvPr/>
            </p:nvGrpSpPr>
            <p:grpSpPr>
              <a:xfrm>
                <a:off x="1724" y="3818"/>
                <a:ext cx="17135" cy="6300"/>
                <a:chOff x="1724" y="3818"/>
                <a:chExt cx="17135" cy="6300"/>
              </a:xfrm>
            </p:grpSpPr>
            <p:sp>
              <p:nvSpPr>
                <p:cNvPr id="18" name="文本框 17"/>
                <p:cNvSpPr txBox="1"/>
                <p:nvPr/>
              </p:nvSpPr>
              <p:spPr>
                <a:xfrm>
                  <a:off x="1724" y="3833"/>
                  <a:ext cx="2234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rgbClr val="C00000"/>
                      </a:solidFill>
                    </a:rPr>
                    <a:t>解题思路</a:t>
                  </a:r>
                  <a:r>
                    <a:rPr lang="en-US" altLang="zh-CN" sz="2000" b="1" dirty="0">
                      <a:solidFill>
                        <a:srgbClr val="C00000"/>
                      </a:solidFill>
                    </a:rPr>
                    <a:t>:</a:t>
                  </a: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3674" y="3818"/>
                  <a:ext cx="13717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C00000"/>
                      </a:solidFill>
                    </a:rPr>
                    <a:t>将</a:t>
                  </a:r>
                  <a:r>
                    <a:rPr lang="en-US" altLang="zh-CN" dirty="0">
                      <a:solidFill>
                        <a:srgbClr val="C00000"/>
                      </a:solidFill>
                    </a:rPr>
                    <a:t>         </a:t>
                  </a:r>
                  <a:r>
                    <a:rPr lang="zh-CN" altLang="en-US" dirty="0">
                      <a:solidFill>
                        <a:srgbClr val="C00000"/>
                      </a:solidFill>
                    </a:rPr>
                    <a:t>中的    全部换成      </a:t>
                  </a:r>
                  <a:r>
                    <a:rPr lang="en-US" altLang="zh-CN" dirty="0">
                      <a:solidFill>
                        <a:srgbClr val="C00000"/>
                      </a:solidFill>
                    </a:rPr>
                    <a:t>,</a:t>
                  </a:r>
                  <a:r>
                    <a:rPr lang="zh-CN" altLang="en-US" dirty="0">
                      <a:solidFill>
                        <a:srgbClr val="C00000"/>
                      </a:solidFill>
                    </a:rPr>
                    <a:t>常数项换成    </a:t>
                  </a:r>
                  <a:r>
                    <a:rPr lang="en-US" altLang="zh-CN" dirty="0">
                      <a:solidFill>
                        <a:srgbClr val="C00000"/>
                      </a:solidFill>
                    </a:rPr>
                    <a:t>,</a:t>
                  </a:r>
                  <a:r>
                    <a:rPr lang="zh-CN" altLang="en-US" dirty="0">
                      <a:solidFill>
                        <a:srgbClr val="C00000"/>
                      </a:solidFill>
                    </a:rPr>
                    <a:t>可直接求解，也可将    写成               的形式</a:t>
                  </a:r>
                  <a:r>
                    <a:rPr lang="en-US" altLang="zh-CN" dirty="0">
                      <a:solidFill>
                        <a:srgbClr val="C00000"/>
                      </a:solidFill>
                    </a:rPr>
                    <a:t>,</a:t>
                  </a:r>
                  <a:r>
                    <a:rPr lang="zh-CN" altLang="en-US" dirty="0">
                      <a:solidFill>
                        <a:srgbClr val="C00000"/>
                      </a:solidFill>
                    </a:rPr>
                    <a:t>简化计算</a:t>
                  </a:r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1724" y="4931"/>
                  <a:ext cx="1293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/>
                    <a:t>解析</a:t>
                  </a:r>
                  <a:r>
                    <a:rPr lang="en-US" altLang="zh-CN" sz="2000" b="1"/>
                    <a:t>:</a:t>
                  </a:r>
                </a:p>
              </p:txBody>
            </p:sp>
            <p:graphicFrame>
              <p:nvGraphicFramePr>
                <p:cNvPr id="31" name="对象 30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2644" y="4834"/>
                <a:ext cx="8983" cy="22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12" r:id="rId23" imgW="2667000" imgH="711200" progId="Equation.3">
                        <p:embed/>
                      </p:oleObj>
                    </mc:Choice>
                    <mc:Fallback>
                      <p:oleObj r:id="rId23" imgW="2667000" imgH="711200" progId="Equation.3">
                        <p:embed/>
                        <p:pic>
                          <p:nvPicPr>
                            <p:cNvPr id="31" name="对象 30">
                              <a:hlinkClick r:id="" action="ppaction://ole?verb=0"/>
                            </p:cNvPr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44" y="4834"/>
                              <a:ext cx="8983" cy="225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3" name="对象 42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5263" y="4931"/>
                <a:ext cx="3596" cy="22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13" r:id="rId25" imgW="1066800" imgH="711200" progId="Equation.3">
                        <p:embed/>
                      </p:oleObj>
                    </mc:Choice>
                    <mc:Fallback>
                      <p:oleObj r:id="rId25" imgW="1066800" imgH="711200" progId="Equation.3">
                        <p:embed/>
                        <p:pic>
                          <p:nvPicPr>
                            <p:cNvPr id="43" name="对象 42">
                              <a:hlinkClick r:id="" action="ppaction://ole?verb=0"/>
                            </p:cNvPr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263" y="4931"/>
                              <a:ext cx="3596" cy="225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9" name="对象 48">
                  <a:hlinkClick r:id="" action="ppaction://ole?verb=0"/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56904423"/>
                    </p:ext>
                  </p:extLst>
                </p:nvPr>
              </p:nvGraphicFramePr>
              <p:xfrm>
                <a:off x="2730" y="7863"/>
                <a:ext cx="9498" cy="2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14" name="Equation" r:id="rId27" imgW="2819160" imgH="711000" progId="Equation.DSMT4">
                        <p:embed/>
                      </p:oleObj>
                    </mc:Choice>
                    <mc:Fallback>
                      <p:oleObj name="Equation" r:id="rId27" imgW="2819160" imgH="711000" progId="Equation.DSMT4">
                        <p:embed/>
                        <p:pic>
                          <p:nvPicPr>
                            <p:cNvPr id="49" name="对象 48">
                              <a:hlinkClick r:id="" action="ppaction://ole?verb=0"/>
                            </p:cNvPr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730" y="7863"/>
                              <a:ext cx="9498" cy="225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" name="对象 29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2644" y="7087"/>
                <a:ext cx="9115" cy="67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15" r:id="rId29" imgW="2895600" imgH="228600" progId="Equation.3">
                        <p:embed/>
                      </p:oleObj>
                    </mc:Choice>
                    <mc:Fallback>
                      <p:oleObj r:id="rId29" imgW="2895600" imgH="228600" progId="Equation.3">
                        <p:embed/>
                        <p:pic>
                          <p:nvPicPr>
                            <p:cNvPr id="30" name="对象 29">
                              <a:hlinkClick r:id="" action="ppaction://ole?verb=0"/>
                            </p:cNvPr>
                            <p:cNvPicPr/>
                            <p:nvPr/>
                          </p:nvPicPr>
                          <p:blipFill>
                            <a:blip r:embed="rId3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644" y="7087"/>
                              <a:ext cx="9115" cy="67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  <p:extLst>
      <p:ext uri="{BB962C8B-B14F-4D97-AF65-F5344CB8AC3E}">
        <p14:creationId xmlns:p14="http://schemas.microsoft.com/office/powerpoint/2010/main" val="31720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等腰三角形 38"/>
          <p:cNvSpPr/>
          <p:nvPr/>
        </p:nvSpPr>
        <p:spPr>
          <a:xfrm rot="16200000" flipH="1">
            <a:off x="6523504" y="1187759"/>
            <a:ext cx="6849547" cy="4474029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54" name="文本框 17"/>
          <p:cNvSpPr txBox="1"/>
          <p:nvPr/>
        </p:nvSpPr>
        <p:spPr>
          <a:xfrm>
            <a:off x="1428646" y="5528312"/>
            <a:ext cx="8573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学风</a:t>
            </a:r>
            <a:r>
              <a:rPr lang="zh-CN" altLang="en-US" sz="48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朋</a:t>
            </a:r>
            <a:r>
              <a:rPr lang="zh-CN" altLang="en-US" sz="4800" dirty="0" smtClean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辈预祝您取得优异成绩！</a:t>
            </a:r>
            <a:endParaRPr lang="zh-CN" altLang="en-US" sz="48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48756" name="等腰三角形 31"/>
          <p:cNvSpPr/>
          <p:nvPr/>
        </p:nvSpPr>
        <p:spPr>
          <a:xfrm rot="16200000" flipH="1">
            <a:off x="7326085" y="1493393"/>
            <a:ext cx="5921831" cy="3810000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57" name="等腰三角形 39"/>
          <p:cNvSpPr/>
          <p:nvPr/>
        </p:nvSpPr>
        <p:spPr>
          <a:xfrm rot="5400000" flipH="1">
            <a:off x="-727902" y="4445175"/>
            <a:ext cx="3138982" cy="1669761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58" name="等腰三角形 40"/>
          <p:cNvSpPr/>
          <p:nvPr/>
        </p:nvSpPr>
        <p:spPr>
          <a:xfrm rot="5400000" flipH="1">
            <a:off x="-607996" y="4602271"/>
            <a:ext cx="2607104" cy="1421937"/>
          </a:xfrm>
          <a:prstGeom prst="triangle">
            <a:avLst/>
          </a:prstGeom>
          <a:solidFill>
            <a:srgbClr val="A9B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59" name="等腰三角形 41"/>
          <p:cNvSpPr/>
          <p:nvPr/>
        </p:nvSpPr>
        <p:spPr>
          <a:xfrm rot="10800000" flipH="1">
            <a:off x="1421275" y="0"/>
            <a:ext cx="1992288" cy="874957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60" name="等腰三角形 42"/>
          <p:cNvSpPr/>
          <p:nvPr/>
        </p:nvSpPr>
        <p:spPr>
          <a:xfrm rot="10800000" flipH="1">
            <a:off x="1590064" y="5228"/>
            <a:ext cx="1654709" cy="745097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32" y="630586"/>
            <a:ext cx="3617867" cy="36178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17418" y="4248453"/>
            <a:ext cx="54168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4800" dirty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感 谢 您 的 倾</a:t>
            </a:r>
            <a:r>
              <a:rPr lang="zh-CN" altLang="en-US" sz="4800" dirty="0" smtClean="0">
                <a:solidFill>
                  <a:srgbClr val="6B799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听</a:t>
            </a:r>
            <a:endParaRPr lang="en-US" altLang="zh-CN" sz="4800" dirty="0">
              <a:solidFill>
                <a:srgbClr val="6B799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文本框 2"/>
          <p:cNvSpPr txBox="1">
            <a:spLocks noChangeArrowheads="1"/>
          </p:cNvSpPr>
          <p:nvPr/>
        </p:nvSpPr>
        <p:spPr bwMode="auto">
          <a:xfrm flipH="1">
            <a:off x="5859145" y="2806065"/>
            <a:ext cx="3935095" cy="8299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行列式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66" name="等腰三角形 18"/>
          <p:cNvSpPr/>
          <p:nvPr/>
        </p:nvSpPr>
        <p:spPr>
          <a:xfrm>
            <a:off x="2145806" y="2281746"/>
            <a:ext cx="3168595" cy="2094279"/>
          </a:xfrm>
          <a:prstGeom prst="triangle">
            <a:avLst/>
          </a:prstGeom>
          <a:noFill/>
          <a:ln w="76200">
            <a:solidFill>
              <a:srgbClr val="A9BF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67" name="等腰三角形 19"/>
          <p:cNvSpPr/>
          <p:nvPr/>
        </p:nvSpPr>
        <p:spPr>
          <a:xfrm>
            <a:off x="2574379" y="2715561"/>
            <a:ext cx="2311448" cy="1527748"/>
          </a:xfrm>
          <a:prstGeom prst="triangle">
            <a:avLst/>
          </a:prstGeom>
          <a:solidFill>
            <a:srgbClr val="9B8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68" name="等腰三角形 20"/>
          <p:cNvSpPr/>
          <p:nvPr/>
        </p:nvSpPr>
        <p:spPr>
          <a:xfrm rot="10800000">
            <a:off x="4040107" y="4506092"/>
            <a:ext cx="1691440" cy="1117955"/>
          </a:xfrm>
          <a:prstGeom prst="triangle">
            <a:avLst/>
          </a:prstGeom>
          <a:noFill/>
          <a:ln w="76200">
            <a:solidFill>
              <a:srgbClr val="EAC4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69" name="文本框 1"/>
          <p:cNvSpPr txBox="1"/>
          <p:nvPr/>
        </p:nvSpPr>
        <p:spPr>
          <a:xfrm>
            <a:off x="3264270" y="2693882"/>
            <a:ext cx="923290" cy="1861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156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531495" y="624840"/>
            <a:ext cx="4648835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4870" y="711835"/>
            <a:ext cx="49244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考点</a:t>
            </a:r>
            <a:r>
              <a:rPr lang="en-US" altLang="zh-CN" sz="2800" b="1"/>
              <a:t>1</a:t>
            </a:r>
            <a:r>
              <a:rPr lang="zh-CN" altLang="en-US" sz="2800" b="1"/>
              <a:t>：范德蒙德行列式</a:t>
            </a:r>
          </a:p>
          <a:p>
            <a:endParaRPr lang="zh-CN" altLang="en-US" sz="2800" b="1"/>
          </a:p>
        </p:txBody>
      </p:sp>
      <p:graphicFrame>
        <p:nvGraphicFramePr>
          <p:cNvPr id="7" name="对象 6">
            <a:hlinkClick r:id="" action="ppaction://ole?verb=0"/>
          </p:cNvPr>
          <p:cNvGraphicFramePr/>
          <p:nvPr/>
        </p:nvGraphicFramePr>
        <p:xfrm>
          <a:off x="1058863" y="1448753"/>
          <a:ext cx="4535805" cy="143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r:id="rId3" imgW="50901600" imgH="17068800" progId="Equation.3">
                  <p:embed/>
                </p:oleObj>
              </mc:Choice>
              <mc:Fallback>
                <p:oleObj r:id="rId3" imgW="50901600" imgH="17068800" progId="Equation.3">
                  <p:embed/>
                  <p:pic>
                    <p:nvPicPr>
                      <p:cNvPr id="7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8863" y="1448753"/>
                        <a:ext cx="4535805" cy="143065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864870" y="3008630"/>
            <a:ext cx="1418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特点</a:t>
            </a:r>
            <a:r>
              <a:rPr lang="en-US" altLang="zh-CN" sz="2000" b="1"/>
              <a:t>: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81150" y="3098165"/>
            <a:ext cx="87102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讲特点前首先要明确行列式                   </a:t>
            </a:r>
            <a:r>
              <a:rPr lang="en-US" altLang="zh-CN" dirty="0"/>
              <a:t>,</a:t>
            </a:r>
            <a:r>
              <a:rPr lang="zh-CN" altLang="en-US" dirty="0"/>
              <a:t> 所以接下来的性质如果对行有效，对列也有同样的效果。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特点</a:t>
            </a:r>
            <a:r>
              <a:rPr lang="en-US" altLang="zh-CN" dirty="0">
                <a:solidFill>
                  <a:srgbClr val="C00000"/>
                </a:solidFill>
              </a:rPr>
              <a:t>1.</a:t>
            </a:r>
            <a:r>
              <a:rPr lang="zh-CN" altLang="en-US" dirty="0">
                <a:solidFill>
                  <a:srgbClr val="C00000"/>
                </a:solidFill>
              </a:rPr>
              <a:t>第一行全为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特点</a:t>
            </a:r>
            <a:r>
              <a:rPr lang="en-US" altLang="zh-CN" dirty="0">
                <a:solidFill>
                  <a:srgbClr val="C00000"/>
                </a:solidFill>
              </a:rPr>
              <a:t>2.</a:t>
            </a:r>
            <a:r>
              <a:rPr lang="zh-CN" altLang="en-US" dirty="0">
                <a:solidFill>
                  <a:srgbClr val="C00000"/>
                </a:solidFill>
              </a:rPr>
              <a:t>第二行全为两两不同的数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特点</a:t>
            </a:r>
            <a:r>
              <a:rPr lang="en-US" altLang="zh-CN" dirty="0">
                <a:solidFill>
                  <a:srgbClr val="C00000"/>
                </a:solidFill>
              </a:rPr>
              <a:t>3.</a:t>
            </a:r>
            <a:r>
              <a:rPr lang="zh-CN" altLang="en-US" dirty="0">
                <a:solidFill>
                  <a:srgbClr val="C00000"/>
                </a:solidFill>
              </a:rPr>
              <a:t>之后的每一行均为上一行乘以第二行</a:t>
            </a:r>
          </a:p>
        </p:txBody>
      </p:sp>
      <p:graphicFrame>
        <p:nvGraphicFramePr>
          <p:cNvPr id="26" name="对象 25">
            <a:hlinkClick r:id="" action="ppaction://ole?verb=0"/>
          </p:cNvPr>
          <p:cNvGraphicFramePr/>
          <p:nvPr/>
        </p:nvGraphicFramePr>
        <p:xfrm>
          <a:off x="4488815" y="3098165"/>
          <a:ext cx="1008380" cy="41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r:id="rId5" imgW="13716000" imgH="6705600" progId="Equation.3">
                  <p:embed/>
                </p:oleObj>
              </mc:Choice>
              <mc:Fallback>
                <p:oleObj r:id="rId5" imgW="13716000" imgH="6705600" progId="Equation.3">
                  <p:embed/>
                  <p:pic>
                    <p:nvPicPr>
                      <p:cNvPr id="26" name="对象 2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8815" y="3098165"/>
                        <a:ext cx="1008380" cy="4140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右箭头 41"/>
          <p:cNvSpPr/>
          <p:nvPr/>
        </p:nvSpPr>
        <p:spPr>
          <a:xfrm>
            <a:off x="1024890" y="5163185"/>
            <a:ext cx="654050" cy="2641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678940" y="5095875"/>
            <a:ext cx="9436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该行列式解为第二行所有元素之差的乘积</a:t>
            </a:r>
            <a:r>
              <a:rPr lang="en-US" altLang="zh-CN" sz="2000"/>
              <a:t>,</a:t>
            </a:r>
            <a:r>
              <a:rPr lang="zh-CN" altLang="en-US" sz="2000"/>
              <a:t>一定要从后往前写</a:t>
            </a:r>
            <a:r>
              <a:rPr lang="en-US" altLang="zh-CN" sz="2000"/>
              <a:t>!</a:t>
            </a:r>
            <a:r>
              <a:rPr lang="zh-CN" altLang="en-US" sz="2000"/>
              <a:t>如上式</a:t>
            </a:r>
            <a:r>
              <a:rPr lang="en-US" altLang="zh-CN" sz="2000"/>
              <a:t>↑</a:t>
            </a:r>
          </a:p>
        </p:txBody>
      </p:sp>
    </p:spTree>
    <p:extLst>
      <p:ext uri="{BB962C8B-B14F-4D97-AF65-F5344CB8AC3E}">
        <p14:creationId xmlns:p14="http://schemas.microsoft.com/office/powerpoint/2010/main" val="41451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531495" y="624840"/>
            <a:ext cx="4556760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4870" y="711835"/>
            <a:ext cx="49244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考点</a:t>
            </a:r>
            <a:r>
              <a:rPr lang="en-US" altLang="zh-CN" sz="2800" b="1"/>
              <a:t>1</a:t>
            </a:r>
            <a:r>
              <a:rPr lang="zh-CN" altLang="en-US" sz="2800" b="1"/>
              <a:t>：范德蒙德行列式</a:t>
            </a:r>
          </a:p>
          <a:p>
            <a:endParaRPr lang="zh-CN" altLang="en-US" sz="2800" b="1"/>
          </a:p>
        </p:txBody>
      </p:sp>
      <p:grpSp>
        <p:nvGrpSpPr>
          <p:cNvPr id="3" name="组合 2"/>
          <p:cNvGrpSpPr/>
          <p:nvPr/>
        </p:nvGrpSpPr>
        <p:grpSpPr>
          <a:xfrm>
            <a:off x="655955" y="1402080"/>
            <a:ext cx="6896100" cy="1430020"/>
            <a:chOff x="1033" y="2208"/>
            <a:chExt cx="10860" cy="2252"/>
          </a:xfrm>
        </p:grpSpPr>
        <p:sp>
          <p:nvSpPr>
            <p:cNvPr id="4" name="文本框 3"/>
            <p:cNvSpPr txBox="1"/>
            <p:nvPr/>
          </p:nvSpPr>
          <p:spPr>
            <a:xfrm>
              <a:off x="1033" y="2972"/>
              <a:ext cx="639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【例题</a:t>
              </a:r>
              <a:r>
                <a:rPr lang="en-US" altLang="zh-CN" sz="2400"/>
                <a:t>1</a:t>
              </a:r>
              <a:r>
                <a:rPr lang="zh-CN" altLang="en-US" sz="2400"/>
                <a:t>】计算行列式</a:t>
              </a:r>
            </a:p>
          </p:txBody>
        </p:sp>
        <p:graphicFrame>
          <p:nvGraphicFramePr>
            <p:cNvPr id="7" name="对象 6">
              <a:hlinkClick r:id="" action="ppaction://ole?verb=0"/>
            </p:cNvPr>
            <p:cNvGraphicFramePr/>
            <p:nvPr/>
          </p:nvGraphicFramePr>
          <p:xfrm>
            <a:off x="5735" y="2208"/>
            <a:ext cx="6159" cy="2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2" r:id="rId3" imgW="43891200" imgH="17068800" progId="Equation.3">
                    <p:embed/>
                  </p:oleObj>
                </mc:Choice>
                <mc:Fallback>
                  <p:oleObj r:id="rId3" imgW="43891200" imgH="17068800" progId="Equation.3">
                    <p:embed/>
                    <p:pic>
                      <p:nvPicPr>
                        <p:cNvPr id="7" name="对象 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735" y="2208"/>
                          <a:ext cx="6159" cy="225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864870" y="2832735"/>
            <a:ext cx="10006330" cy="3308350"/>
            <a:chOff x="1362" y="4461"/>
            <a:chExt cx="15758" cy="5210"/>
          </a:xfrm>
        </p:grpSpPr>
        <p:sp>
          <p:nvSpPr>
            <p:cNvPr id="18" name="文本框 17"/>
            <p:cNvSpPr txBox="1"/>
            <p:nvPr/>
          </p:nvSpPr>
          <p:spPr>
            <a:xfrm>
              <a:off x="1362" y="4461"/>
              <a:ext cx="223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</a:rPr>
                <a:t>解题思路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: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250" y="4509"/>
              <a:ext cx="138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0">
                  <a:solidFill>
                    <a:srgbClr val="C00000"/>
                  </a:solidFill>
                </a:rPr>
                <a:t>看到有范德蒙德行列式规律</a:t>
              </a:r>
              <a:r>
                <a:rPr lang="en-US" altLang="zh-CN" dirty="0">
                  <a:solidFill>
                    <a:srgbClr val="C00000"/>
                  </a:solidFill>
                </a:rPr>
                <a:t>,</a:t>
              </a:r>
              <a:r>
                <a:rPr lang="zh-CN" dirty="0">
                  <a:solidFill>
                    <a:srgbClr val="C00000"/>
                  </a:solidFill>
                </a:rPr>
                <a:t>先将它转化成标准范德蒙德行列式</a:t>
              </a:r>
              <a:r>
                <a:rPr lang="en-US" altLang="zh-CN" dirty="0">
                  <a:solidFill>
                    <a:srgbClr val="C00000"/>
                  </a:solidFill>
                </a:rPr>
                <a:t>,</a:t>
              </a:r>
              <a:r>
                <a:rPr lang="zh-CN" dirty="0">
                  <a:solidFill>
                    <a:srgbClr val="C00000"/>
                  </a:solidFill>
                </a:rPr>
                <a:t>然后运用刚才记得公式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59" y="5086"/>
              <a:ext cx="129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/>
                <a:t>解析</a:t>
              </a:r>
              <a:r>
                <a:rPr lang="en-US" altLang="zh-CN" sz="2000" b="1"/>
                <a:t>:</a:t>
              </a:r>
            </a:p>
          </p:txBody>
        </p:sp>
        <p:graphicFrame>
          <p:nvGraphicFramePr>
            <p:cNvPr id="37" name="对象 36">
              <a:hlinkClick r:id="" action="ppaction://ole?verb=0"/>
            </p:cNvPr>
            <p:cNvGraphicFramePr/>
            <p:nvPr/>
          </p:nvGraphicFramePr>
          <p:xfrm>
            <a:off x="6229" y="8853"/>
            <a:ext cx="8812" cy="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" r:id="rId5" imgW="61874400" imgH="6096000" progId="Equation.3">
                    <p:embed/>
                  </p:oleObj>
                </mc:Choice>
                <mc:Fallback>
                  <p:oleObj r:id="rId5" imgW="61874400" imgH="6096000" progId="Equation.3">
                    <p:embed/>
                    <p:pic>
                      <p:nvPicPr>
                        <p:cNvPr id="37" name="对象 3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229" y="8853"/>
                          <a:ext cx="8812" cy="81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hlinkClick r:id="" action="ppaction://ole?verb=0"/>
            </p:cNvPr>
            <p:cNvGraphicFramePr/>
            <p:nvPr/>
          </p:nvGraphicFramePr>
          <p:xfrm>
            <a:off x="1721" y="5939"/>
            <a:ext cx="14187" cy="2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4" r:id="rId7" imgW="100279200" imgH="17068800" progId="Equation.3">
                    <p:embed/>
                  </p:oleObj>
                </mc:Choice>
                <mc:Fallback>
                  <p:oleObj r:id="rId7" imgW="100279200" imgH="17068800" progId="Equation.3">
                    <p:embed/>
                    <p:pic>
                      <p:nvPicPr>
                        <p:cNvPr id="5" name="对象 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21" y="5939"/>
                          <a:ext cx="14187" cy="243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1459" y="8948"/>
              <a:ext cx="477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然后用前面介绍的方法得</a:t>
              </a:r>
              <a:r>
                <a:rPr lang="en-US" altLang="zh-CN" sz="200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782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 200"/>
          <p:cNvSpPr/>
          <p:nvPr/>
        </p:nvSpPr>
        <p:spPr>
          <a:xfrm>
            <a:off x="156210" y="624840"/>
            <a:ext cx="5633085" cy="695960"/>
          </a:xfrm>
          <a:prstGeom prst="fram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>
                <a:sym typeface="+mn-ea"/>
              </a:rPr>
              <a:t>求抽象矩阵的逆矩阵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7185" y="735965"/>
            <a:ext cx="56051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考点</a:t>
            </a:r>
            <a:r>
              <a:rPr lang="en-US" altLang="zh-CN" sz="2800" b="1"/>
              <a:t>2</a:t>
            </a:r>
            <a:r>
              <a:rPr lang="zh-CN" altLang="en-US" sz="2800" b="1"/>
              <a:t>：行和</a:t>
            </a:r>
            <a:r>
              <a:rPr lang="en-US" altLang="zh-CN" sz="2800" b="1"/>
              <a:t>(</a:t>
            </a:r>
            <a:r>
              <a:rPr lang="zh-CN" altLang="en-US" sz="2800" b="1"/>
              <a:t>列和</a:t>
            </a:r>
            <a:r>
              <a:rPr lang="en-US" altLang="zh-CN" sz="2800" b="1"/>
              <a:t>)</a:t>
            </a:r>
            <a:r>
              <a:rPr lang="zh-CN" altLang="en-US" sz="2800" b="1"/>
              <a:t>相等的行列式</a:t>
            </a:r>
          </a:p>
          <a:p>
            <a:endParaRPr lang="zh-CN" altLang="en-US" sz="2800" b="1"/>
          </a:p>
        </p:txBody>
      </p:sp>
      <p:grpSp>
        <p:nvGrpSpPr>
          <p:cNvPr id="5" name="组合 4"/>
          <p:cNvGrpSpPr/>
          <p:nvPr/>
        </p:nvGrpSpPr>
        <p:grpSpPr>
          <a:xfrm>
            <a:off x="669925" y="1346200"/>
            <a:ext cx="5271770" cy="1838960"/>
            <a:chOff x="1055" y="2120"/>
            <a:chExt cx="8302" cy="2896"/>
          </a:xfrm>
        </p:grpSpPr>
        <p:sp>
          <p:nvSpPr>
            <p:cNvPr id="4" name="文本框 3"/>
            <p:cNvSpPr txBox="1"/>
            <p:nvPr/>
          </p:nvSpPr>
          <p:spPr>
            <a:xfrm>
              <a:off x="1055" y="3166"/>
              <a:ext cx="639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【例题</a:t>
              </a:r>
              <a:r>
                <a:rPr lang="en-US" altLang="zh-CN" sz="2400"/>
                <a:t>2</a:t>
              </a:r>
              <a:r>
                <a:rPr lang="zh-CN" altLang="en-US" sz="2400"/>
                <a:t>】计算行列式</a:t>
              </a:r>
            </a:p>
          </p:txBody>
        </p:sp>
        <p:graphicFrame>
          <p:nvGraphicFramePr>
            <p:cNvPr id="7" name="对象 6">
              <a:hlinkClick r:id="" action="ppaction://ole?verb=0"/>
            </p:cNvPr>
            <p:cNvGraphicFramePr/>
            <p:nvPr>
              <p:extLst>
                <p:ext uri="{D42A27DB-BD31-4B8C-83A1-F6EECF244321}">
                  <p14:modId xmlns:p14="http://schemas.microsoft.com/office/powerpoint/2010/main" val="969433081"/>
                </p:ext>
              </p:extLst>
            </p:nvPr>
          </p:nvGraphicFramePr>
          <p:xfrm>
            <a:off x="5681" y="2120"/>
            <a:ext cx="3677" cy="28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8" name="Equation" r:id="rId3" imgW="26212800" imgH="21945600" progId="Equation.DSMT4">
                    <p:embed/>
                  </p:oleObj>
                </mc:Choice>
                <mc:Fallback>
                  <p:oleObj name="Equation" r:id="rId3" imgW="26212800" imgH="21945600" progId="Equation.DSMT4">
                    <p:embed/>
                    <p:pic>
                      <p:nvPicPr>
                        <p:cNvPr id="7" name="对象 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81" y="2120"/>
                          <a:ext cx="3677" cy="289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6402070" y="921294"/>
            <a:ext cx="4874895" cy="1752600"/>
            <a:chOff x="9993" y="2288"/>
            <a:chExt cx="7677" cy="2760"/>
          </a:xfrm>
        </p:grpSpPr>
        <p:sp>
          <p:nvSpPr>
            <p:cNvPr id="18" name="文本框 17"/>
            <p:cNvSpPr txBox="1"/>
            <p:nvPr/>
          </p:nvSpPr>
          <p:spPr>
            <a:xfrm>
              <a:off x="9993" y="2288"/>
              <a:ext cx="223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</a:rPr>
                <a:t>解题思路</a:t>
              </a:r>
              <a:r>
                <a:rPr lang="en-US" altLang="zh-CN" sz="2000" b="1" dirty="0">
                  <a:solidFill>
                    <a:srgbClr val="C00000"/>
                  </a:solidFill>
                </a:rPr>
                <a:t>: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988" y="2288"/>
              <a:ext cx="5683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这个行列式的特点是每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一列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(</a:t>
              </a:r>
              <a:r>
                <a:rPr lang="zh-CN" altLang="en-US" dirty="0">
                  <a:solidFill>
                    <a:srgbClr val="C00000"/>
                  </a:solidFill>
                </a:rPr>
                <a:t>行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)</a:t>
              </a:r>
              <a:r>
                <a:rPr lang="zh-CN" altLang="en-US" dirty="0">
                  <a:solidFill>
                    <a:srgbClr val="C00000"/>
                  </a:solidFill>
                </a:rPr>
                <a:t>的和都相等</a:t>
              </a:r>
              <a:r>
                <a:rPr lang="en-US" altLang="zh-CN" dirty="0">
                  <a:solidFill>
                    <a:srgbClr val="C00000"/>
                  </a:solidFill>
                </a:rPr>
                <a:t>,</a:t>
              </a:r>
              <a:r>
                <a:rPr lang="zh-CN" altLang="en-US" dirty="0">
                  <a:solidFill>
                    <a:srgbClr val="C00000"/>
                  </a:solidFill>
                </a:rPr>
                <a:t>等于            </a:t>
              </a:r>
              <a:r>
                <a:rPr lang="en-US" altLang="zh-CN" dirty="0">
                  <a:solidFill>
                    <a:srgbClr val="C00000"/>
                  </a:solidFill>
                </a:rPr>
                <a:t>,</a:t>
              </a:r>
              <a:r>
                <a:rPr lang="zh-CN" altLang="en-US" dirty="0">
                  <a:solidFill>
                    <a:srgbClr val="C00000"/>
                  </a:solidFill>
                </a:rPr>
                <a:t>碰到这样的题，我们首先要把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其他行全部</a:t>
              </a:r>
              <a:r>
                <a:rPr lang="zh-CN" altLang="en-US" dirty="0">
                  <a:solidFill>
                    <a:srgbClr val="C00000"/>
                  </a:solidFill>
                </a:rPr>
                <a:t>加到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第一行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(</a:t>
              </a:r>
              <a:r>
                <a:rPr lang="zh-CN" altLang="en-US" dirty="0">
                  <a:solidFill>
                    <a:srgbClr val="C00000"/>
                  </a:solidFill>
                </a:rPr>
                <a:t>列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),</a:t>
              </a:r>
              <a:r>
                <a:rPr lang="zh-CN" altLang="en-US" dirty="0">
                  <a:solidFill>
                    <a:srgbClr val="C00000"/>
                  </a:solidFill>
                </a:rPr>
                <a:t>然后提取系数，把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第一行全部</a:t>
              </a:r>
              <a:r>
                <a:rPr lang="zh-CN" altLang="en-US" dirty="0">
                  <a:solidFill>
                    <a:srgbClr val="C00000"/>
                  </a:solidFill>
                </a:rPr>
                <a:t>变为</a:t>
              </a:r>
              <a:r>
                <a:rPr lang="en-US" altLang="zh-CN" dirty="0">
                  <a:solidFill>
                    <a:srgbClr val="C00000"/>
                  </a:solidFill>
                </a:rPr>
                <a:t>1,</a:t>
              </a:r>
              <a:r>
                <a:rPr lang="zh-CN" altLang="en-US" dirty="0">
                  <a:solidFill>
                    <a:srgbClr val="C00000"/>
                  </a:solidFill>
                </a:rPr>
                <a:t>再将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其他行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(</a:t>
              </a:r>
              <a:r>
                <a:rPr lang="zh-CN" altLang="en-US" dirty="0">
                  <a:solidFill>
                    <a:srgbClr val="C00000"/>
                  </a:solidFill>
                </a:rPr>
                <a:t>列</a:t>
              </a:r>
              <a:r>
                <a:rPr lang="en-US" altLang="zh-CN" dirty="0" smtClean="0">
                  <a:solidFill>
                    <a:srgbClr val="C00000"/>
                  </a:solidFill>
                </a:rPr>
                <a:t>)</a:t>
              </a:r>
              <a:r>
                <a:rPr lang="zh-CN" altLang="en-US" dirty="0" smtClean="0">
                  <a:solidFill>
                    <a:srgbClr val="C00000"/>
                  </a:solidFill>
                </a:rPr>
                <a:t>用初等变换</a:t>
              </a:r>
              <a:r>
                <a:rPr lang="zh-CN" altLang="en-US" dirty="0">
                  <a:solidFill>
                    <a:srgbClr val="C00000"/>
                  </a:solidFill>
                </a:rPr>
                <a:t>化简</a:t>
              </a:r>
            </a:p>
          </p:txBody>
        </p:sp>
        <p:graphicFrame>
          <p:nvGraphicFramePr>
            <p:cNvPr id="26" name="对象 25">
              <a:hlinkClick r:id="" action="ppaction://ole?verb=0"/>
            </p:cNvPr>
            <p:cNvGraphicFramePr/>
            <p:nvPr/>
          </p:nvGraphicFramePr>
          <p:xfrm>
            <a:off x="14271" y="2705"/>
            <a:ext cx="1116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9" r:id="rId5" imgW="9753600" imgH="4267200" progId="Equation.3">
                    <p:embed/>
                  </p:oleObj>
                </mc:Choice>
                <mc:Fallback>
                  <p:oleObj r:id="rId5" imgW="9753600" imgH="4267200" progId="Equation.3">
                    <p:embed/>
                    <p:pic>
                      <p:nvPicPr>
                        <p:cNvPr id="26" name="对象 2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271" y="2705"/>
                          <a:ext cx="1116" cy="46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800100" y="2984500"/>
            <a:ext cx="10814050" cy="3126740"/>
            <a:chOff x="1260" y="4652"/>
            <a:chExt cx="17030" cy="4924"/>
          </a:xfrm>
        </p:grpSpPr>
        <p:sp>
          <p:nvSpPr>
            <p:cNvPr id="29" name="文本框 28"/>
            <p:cNvSpPr txBox="1"/>
            <p:nvPr/>
          </p:nvSpPr>
          <p:spPr>
            <a:xfrm>
              <a:off x="1260" y="4652"/>
              <a:ext cx="1293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/>
                <a:t>解析</a:t>
              </a:r>
              <a:r>
                <a:rPr lang="en-US" altLang="zh-CN" sz="2000" b="1"/>
                <a:t>: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59" y="8885"/>
              <a:ext cx="14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/>
                <a:t>解得</a:t>
              </a:r>
              <a:r>
                <a:rPr lang="en-US" altLang="zh-CN" sz="2000" dirty="0"/>
                <a:t>:</a:t>
              </a:r>
            </a:p>
          </p:txBody>
        </p:sp>
        <p:graphicFrame>
          <p:nvGraphicFramePr>
            <p:cNvPr id="9" name="对象 8">
              <a:hlinkClick r:id="" action="ppaction://ole?verb=0"/>
            </p:cNvPr>
            <p:cNvGraphicFramePr/>
            <p:nvPr/>
          </p:nvGraphicFramePr>
          <p:xfrm>
            <a:off x="1808" y="5280"/>
            <a:ext cx="16482" cy="30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0" name="公式" r:id="rId7" imgW="5574665" imgH="914400" progId="Equation.3">
                    <p:embed/>
                  </p:oleObj>
                </mc:Choice>
                <mc:Fallback>
                  <p:oleObj name="公式" r:id="rId7" imgW="5574665" imgH="914400" progId="Equation.3">
                    <p:embed/>
                    <p:pic>
                      <p:nvPicPr>
                        <p:cNvPr id="9" name="对象 8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08" y="5280"/>
                          <a:ext cx="16482" cy="307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>
              <a:hlinkClick r:id="" action="ppaction://ole?verb=0"/>
            </p:cNvPr>
            <p:cNvGraphicFramePr/>
            <p:nvPr/>
          </p:nvGraphicFramePr>
          <p:xfrm>
            <a:off x="2676" y="8822"/>
            <a:ext cx="3206" cy="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1" r:id="rId9" imgW="1270000" imgH="254000" progId="Equation.3">
                    <p:embed/>
                  </p:oleObj>
                </mc:Choice>
                <mc:Fallback>
                  <p:oleObj r:id="rId9" imgW="1270000" imgH="254000" progId="Equation.3">
                    <p:embed/>
                    <p:pic>
                      <p:nvPicPr>
                        <p:cNvPr id="37" name="对象 3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76" y="8822"/>
                          <a:ext cx="3206" cy="75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文本框 10"/>
          <p:cNvSpPr txBox="1"/>
          <p:nvPr/>
        </p:nvSpPr>
        <p:spPr>
          <a:xfrm>
            <a:off x="7820660" y="2672506"/>
            <a:ext cx="2739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行和相等归一列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列和相等归一行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21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2218</Words>
  <Application>Microsoft Office PowerPoint</Application>
  <PresentationFormat>宽屏</PresentationFormat>
  <Paragraphs>307</Paragraphs>
  <Slides>50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50</vt:i4>
      </vt:variant>
    </vt:vector>
  </HeadingPairs>
  <TitlesOfParts>
    <vt:vector size="64" baseType="lpstr">
      <vt:lpstr>等线</vt:lpstr>
      <vt:lpstr>等线 Light</vt:lpstr>
      <vt:lpstr>宋体</vt:lpstr>
      <vt:lpstr>微软雅黑</vt:lpstr>
      <vt:lpstr>幼圆</vt:lpstr>
      <vt:lpstr>Arial</vt:lpstr>
      <vt:lpstr>Calibri</vt:lpstr>
      <vt:lpstr>Calibri Light</vt:lpstr>
      <vt:lpstr>Office 主题​​</vt:lpstr>
      <vt:lpstr>Microsoft 公式 3.0</vt:lpstr>
      <vt:lpstr>MathType 6.0 Equation</vt:lpstr>
      <vt:lpstr>公式</vt:lpstr>
      <vt:lpstr>Equation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YYQ</dc:creator>
  <cp:lastModifiedBy>微软中国</cp:lastModifiedBy>
  <cp:revision>28</cp:revision>
  <dcterms:created xsi:type="dcterms:W3CDTF">2016-09-10T18:28:00Z</dcterms:created>
  <dcterms:modified xsi:type="dcterms:W3CDTF">2018-06-22T06:09:12Z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